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257" r:id="rId2"/>
    <p:sldId id="270" r:id="rId3"/>
    <p:sldId id="271" r:id="rId4"/>
    <p:sldId id="276" r:id="rId5"/>
    <p:sldId id="272" r:id="rId6"/>
    <p:sldId id="275" r:id="rId7"/>
    <p:sldId id="273" r:id="rId8"/>
    <p:sldId id="274" r:id="rId9"/>
  </p:sldIdLst>
  <p:sldSz cx="9144000" cy="6858000" type="screen4x3"/>
  <p:notesSz cx="6858000" cy="9144000"/>
  <p:defaultTextStyle>
    <a:defPPr>
      <a:defRPr lang="fr-FR"/>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008000"/>
    <a:srgbClr val="66FF66"/>
    <a:srgbClr val="FF9900"/>
    <a:srgbClr val="F600AA"/>
    <a:srgbClr val="D60093"/>
    <a:srgbClr val="FF3399"/>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86137" autoAdjust="0"/>
  </p:normalViewPr>
  <p:slideViewPr>
    <p:cSldViewPr snapToGrid="0">
      <p:cViewPr varScale="1">
        <p:scale>
          <a:sx n="82" d="100"/>
          <a:sy n="82" d="100"/>
        </p:scale>
        <p:origin x="-816" y="-84"/>
      </p:cViewPr>
      <p:guideLst>
        <p:guide orient="horz" pos="2160"/>
        <p:guide pos="2880"/>
      </p:guideLst>
    </p:cSldViewPr>
  </p:slideViewPr>
  <p:notesTextViewPr>
    <p:cViewPr>
      <p:scale>
        <a:sx n="100" d="100"/>
        <a:sy n="100" d="100"/>
      </p:scale>
      <p:origin x="0" y="0"/>
    </p:cViewPr>
  </p:notesTextViewPr>
  <p:notesViewPr>
    <p:cSldViewPr snapToGrid="0">
      <p:cViewPr varScale="1">
        <p:scale>
          <a:sx n="53" d="100"/>
          <a:sy n="53" d="100"/>
        </p:scale>
        <p:origin x="-2868" y="-90"/>
      </p:cViewPr>
      <p:guideLst>
        <p:guide orient="horz" pos="2880"/>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225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225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225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8116120-AF5A-46C2-BDE5-5CA9BC0ED0E2}"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A0B788B-43FC-4314-B6B6-70FAC6E907D4}"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A640FD4D-274E-46E0-917B-B27298AE035F}" type="slidenum">
              <a:rPr lang="fr-FR" smtClean="0"/>
              <a:pPr/>
              <a:t>1</a:t>
            </a:fld>
            <a:endParaRPr lang="fr-FR" smtClean="0"/>
          </a:p>
        </p:txBody>
      </p:sp>
      <p:sp>
        <p:nvSpPr>
          <p:cNvPr id="17410" name="Rectangle 2"/>
          <p:cNvSpPr>
            <a:spLocks noGrp="1" noRot="1" noChangeAspect="1" noTextEdit="1"/>
          </p:cNvSpPr>
          <p:nvPr>
            <p:ph type="sldImg"/>
          </p:nvPr>
        </p:nvSpPr>
        <p:spPr>
          <a:ln/>
        </p:spPr>
      </p:sp>
      <p:sp>
        <p:nvSpPr>
          <p:cNvPr id="17411" name="Rectangle 3"/>
          <p:cNvSpPr>
            <a:spLocks noGrp="1"/>
          </p:cNvSpPr>
          <p:nvPr>
            <p:ph type="body" idx="1"/>
          </p:nvPr>
        </p:nvSpPr>
        <p:spPr>
          <a:noFill/>
          <a:ln/>
        </p:spPr>
        <p:txBody>
          <a:bodyPr/>
          <a:lstStyle/>
          <a:p>
            <a:pPr defTabSz="457200"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a:ln/>
        </p:spPr>
      </p:sp>
      <p:sp>
        <p:nvSpPr>
          <p:cNvPr id="19458" name="Rectangle 3"/>
          <p:cNvSpPr>
            <a:spLocks noGrp="1"/>
          </p:cNvSpPr>
          <p:nvPr>
            <p:ph type="body" idx="1"/>
          </p:nvPr>
        </p:nvSpPr>
        <p:spPr>
          <a:noFill/>
          <a:ln/>
        </p:spPr>
        <p:txBody>
          <a:bodyPr/>
          <a:lstStyle/>
          <a:p>
            <a:pPr defTabSz="457200"/>
            <a:endParaRPr lang="fr-FR"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a:ln/>
        </p:spPr>
      </p:sp>
      <p:sp>
        <p:nvSpPr>
          <p:cNvPr id="21506" name="Rectangle 3"/>
          <p:cNvSpPr>
            <a:spLocks noGrp="1"/>
          </p:cNvSpPr>
          <p:nvPr>
            <p:ph type="body" idx="1"/>
          </p:nvPr>
        </p:nvSpPr>
        <p:spPr>
          <a:noFill/>
          <a:ln/>
        </p:spPr>
        <p:txBody>
          <a:bodyPr/>
          <a:lstStyle/>
          <a:p>
            <a:pPr defTabSz="457200"/>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a:ln/>
        </p:spPr>
      </p:sp>
      <p:sp>
        <p:nvSpPr>
          <p:cNvPr id="23554" name="Rectangle 3"/>
          <p:cNvSpPr>
            <a:spLocks noGrp="1"/>
          </p:cNvSpPr>
          <p:nvPr>
            <p:ph type="body" idx="1"/>
          </p:nvPr>
        </p:nvSpPr>
        <p:spPr>
          <a:noFill/>
          <a:ln/>
        </p:spPr>
        <p:txBody>
          <a:bodyPr/>
          <a:lstStyle/>
          <a:p>
            <a:pPr defTabSz="457200"/>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TextEdit="1"/>
          </p:cNvSpPr>
          <p:nvPr>
            <p:ph type="sldImg"/>
          </p:nvPr>
        </p:nvSpPr>
        <p:spPr>
          <a:ln/>
        </p:spPr>
      </p:sp>
      <p:sp>
        <p:nvSpPr>
          <p:cNvPr id="25602" name="Rectangle 3"/>
          <p:cNvSpPr>
            <a:spLocks noGrp="1"/>
          </p:cNvSpPr>
          <p:nvPr>
            <p:ph type="body" idx="1"/>
          </p:nvPr>
        </p:nvSpPr>
        <p:spPr>
          <a:noFill/>
          <a:ln/>
        </p:spPr>
        <p:txBody>
          <a:bodyPr/>
          <a:lstStyle/>
          <a:p>
            <a:pPr defTabSz="457200"/>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TextEdit="1"/>
          </p:cNvSpPr>
          <p:nvPr>
            <p:ph type="sldImg"/>
          </p:nvPr>
        </p:nvSpPr>
        <p:spPr>
          <a:ln/>
        </p:spPr>
      </p:sp>
      <p:sp>
        <p:nvSpPr>
          <p:cNvPr id="27650" name="Rectangle 3"/>
          <p:cNvSpPr>
            <a:spLocks noGrp="1"/>
          </p:cNvSpPr>
          <p:nvPr>
            <p:ph type="body" idx="1"/>
          </p:nvPr>
        </p:nvSpPr>
        <p:spPr>
          <a:noFill/>
          <a:ln/>
        </p:spPr>
        <p:txBody>
          <a:bodyPr/>
          <a:lstStyle/>
          <a:p>
            <a:pPr defTabSz="457200"/>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TextEdit="1"/>
          </p:cNvSpPr>
          <p:nvPr>
            <p:ph type="sldImg"/>
          </p:nvPr>
        </p:nvSpPr>
        <p:spPr>
          <a:ln/>
        </p:spPr>
      </p:sp>
      <p:sp>
        <p:nvSpPr>
          <p:cNvPr id="29698" name="Rectangle 3"/>
          <p:cNvSpPr>
            <a:spLocks noGrp="1"/>
          </p:cNvSpPr>
          <p:nvPr>
            <p:ph type="body" idx="1"/>
          </p:nvPr>
        </p:nvSpPr>
        <p:spPr>
          <a:noFill/>
          <a:ln/>
        </p:spPr>
        <p:txBody>
          <a:bodyPr/>
          <a:lstStyle/>
          <a:p>
            <a:pPr defTabSz="457200"/>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TextEdit="1"/>
          </p:cNvSpPr>
          <p:nvPr>
            <p:ph type="sldImg"/>
          </p:nvPr>
        </p:nvSpPr>
        <p:spPr>
          <a:ln/>
        </p:spPr>
      </p:sp>
      <p:sp>
        <p:nvSpPr>
          <p:cNvPr id="31746" name="Rectangle 3"/>
          <p:cNvSpPr>
            <a:spLocks noGrp="1"/>
          </p:cNvSpPr>
          <p:nvPr>
            <p:ph type="body" idx="1"/>
          </p:nvPr>
        </p:nvSpPr>
        <p:spPr>
          <a:noFill/>
          <a:ln/>
        </p:spPr>
        <p:txBody>
          <a:bodyPr/>
          <a:lstStyle/>
          <a:p>
            <a:pPr defTabSz="457200"/>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1FDBC2FA-5BE8-4707-AAE7-190BA4343EB2}"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5B8E82E0-7911-4318-84BF-D8208EE3231A}"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5013" y="915988"/>
            <a:ext cx="1995487" cy="3797300"/>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1096963" y="915988"/>
            <a:ext cx="5835650" cy="3797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365E05AA-298A-4579-8443-1DB6950D79E4}"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6963" y="915988"/>
            <a:ext cx="7983537" cy="2549525"/>
          </a:xfrm>
        </p:spPr>
        <p:txBody>
          <a:bodyPr/>
          <a:lstStyle/>
          <a:p>
            <a:r>
              <a:rPr lang="en-US"/>
              <a:t>Click to edit Master title style</a:t>
            </a:r>
            <a:endParaRPr lang="fr-FR"/>
          </a:p>
        </p:txBody>
      </p:sp>
      <p:sp>
        <p:nvSpPr>
          <p:cNvPr id="3" name="Text Placeholder 2"/>
          <p:cNvSpPr>
            <a:spLocks noGrp="1"/>
          </p:cNvSpPr>
          <p:nvPr>
            <p:ph type="body" sz="half" idx="1"/>
          </p:nvPr>
        </p:nvSpPr>
        <p:spPr>
          <a:xfrm>
            <a:off x="1096963" y="3465513"/>
            <a:ext cx="3717925" cy="1247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967288" y="3465513"/>
            <a:ext cx="3719512" cy="1247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u numéro de diapositive 5"/>
          <p:cNvSpPr>
            <a:spLocks noGrp="1"/>
          </p:cNvSpPr>
          <p:nvPr>
            <p:ph type="sldNum" sz="quarter" idx="10"/>
          </p:nvPr>
        </p:nvSpPr>
        <p:spPr/>
        <p:txBody>
          <a:bodyPr/>
          <a:lstStyle>
            <a:lvl1pPr>
              <a:defRPr/>
            </a:lvl1pPr>
          </a:lstStyle>
          <a:p>
            <a:pPr>
              <a:defRPr/>
            </a:pPr>
            <a:fld id="{F7473182-F358-41D5-9902-78B3D8C35274}"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C838355F-C5A2-4689-B9A9-12FB43A334F0}"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Espace réservé du numéro de diapositive 5"/>
          <p:cNvSpPr>
            <a:spLocks noGrp="1"/>
          </p:cNvSpPr>
          <p:nvPr>
            <p:ph type="sldNum" sz="quarter" idx="10"/>
          </p:nvPr>
        </p:nvSpPr>
        <p:spPr/>
        <p:txBody>
          <a:bodyPr/>
          <a:lstStyle>
            <a:lvl1pPr>
              <a:defRPr/>
            </a:lvl1pPr>
          </a:lstStyle>
          <a:p>
            <a:pPr>
              <a:defRPr/>
            </a:pPr>
            <a:fld id="{4F322B02-E415-4870-9C43-B5BD0F7B5EED}"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1096963" y="3465513"/>
            <a:ext cx="3717925" cy="1247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967288" y="3465513"/>
            <a:ext cx="3719512" cy="1247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u numéro de diapositive 5"/>
          <p:cNvSpPr>
            <a:spLocks noGrp="1"/>
          </p:cNvSpPr>
          <p:nvPr>
            <p:ph type="sldNum" sz="quarter" idx="10"/>
          </p:nvPr>
        </p:nvSpPr>
        <p:spPr/>
        <p:txBody>
          <a:bodyPr/>
          <a:lstStyle>
            <a:lvl1pPr>
              <a:defRPr/>
            </a:lvl1pPr>
          </a:lstStyle>
          <a:p>
            <a:pPr>
              <a:defRPr/>
            </a:pPr>
            <a:fld id="{0FFDBC5D-FA19-4716-8C02-B407791C782B}"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Espace réservé du numéro de diapositive 5"/>
          <p:cNvSpPr>
            <a:spLocks noGrp="1"/>
          </p:cNvSpPr>
          <p:nvPr>
            <p:ph type="sldNum" sz="quarter" idx="10"/>
          </p:nvPr>
        </p:nvSpPr>
        <p:spPr/>
        <p:txBody>
          <a:bodyPr/>
          <a:lstStyle>
            <a:lvl1pPr>
              <a:defRPr/>
            </a:lvl1pPr>
          </a:lstStyle>
          <a:p>
            <a:pPr>
              <a:defRPr/>
            </a:pPr>
            <a:fld id="{7F1A0BE0-086C-4904-A3BA-D5BE0B5ACBE1}"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Espace réservé du numéro de diapositive 5"/>
          <p:cNvSpPr>
            <a:spLocks noGrp="1"/>
          </p:cNvSpPr>
          <p:nvPr>
            <p:ph type="sldNum" sz="quarter" idx="10"/>
          </p:nvPr>
        </p:nvSpPr>
        <p:spPr/>
        <p:txBody>
          <a:bodyPr/>
          <a:lstStyle>
            <a:lvl1pPr>
              <a:defRPr/>
            </a:lvl1pPr>
          </a:lstStyle>
          <a:p>
            <a:pPr>
              <a:defRPr/>
            </a:pPr>
            <a:fld id="{DB361713-96F3-4613-A6EF-C952CE1326A3}"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6EC3D535-48FE-4389-814D-F2098F370139}"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u numéro de diapositive 5"/>
          <p:cNvSpPr>
            <a:spLocks noGrp="1"/>
          </p:cNvSpPr>
          <p:nvPr>
            <p:ph type="sldNum" sz="quarter" idx="10"/>
          </p:nvPr>
        </p:nvSpPr>
        <p:spPr/>
        <p:txBody>
          <a:bodyPr/>
          <a:lstStyle>
            <a:lvl1pPr>
              <a:defRPr/>
            </a:lvl1pPr>
          </a:lstStyle>
          <a:p>
            <a:pPr>
              <a:defRPr/>
            </a:pPr>
            <a:fld id="{25BF7D7D-A84A-4583-A2A6-7A6516CB8519}"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u numéro de diapositive 5"/>
          <p:cNvSpPr>
            <a:spLocks noGrp="1"/>
          </p:cNvSpPr>
          <p:nvPr>
            <p:ph type="sldNum" sz="quarter" idx="10"/>
          </p:nvPr>
        </p:nvSpPr>
        <p:spPr/>
        <p:txBody>
          <a:bodyPr/>
          <a:lstStyle>
            <a:lvl1pPr>
              <a:defRPr/>
            </a:lvl1pPr>
          </a:lstStyle>
          <a:p>
            <a:pPr>
              <a:defRPr/>
            </a:pPr>
            <a:fld id="{7B3E4D87-C5F7-4EA1-A95A-39C57E1BA18B}"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096963" y="915988"/>
            <a:ext cx="7983537" cy="2549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a:t>
            </a:r>
            <a:br>
              <a:rPr lang="fr-FR" smtClean="0"/>
            </a:br>
            <a:r>
              <a:rPr lang="fr-FR" smtClean="0"/>
              <a:t>LE TITRE</a:t>
            </a:r>
          </a:p>
        </p:txBody>
      </p:sp>
      <p:sp>
        <p:nvSpPr>
          <p:cNvPr id="1027" name="Espace réservé du texte 2"/>
          <p:cNvSpPr>
            <a:spLocks noGrp="1"/>
          </p:cNvSpPr>
          <p:nvPr>
            <p:ph type="body" idx="1"/>
          </p:nvPr>
        </p:nvSpPr>
        <p:spPr bwMode="auto">
          <a:xfrm>
            <a:off x="1096963" y="3465513"/>
            <a:ext cx="7589837" cy="1247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p:txBody>
      </p:sp>
      <p:sp>
        <p:nvSpPr>
          <p:cNvPr id="6" name="Espace réservé du numéro de diapositive 5"/>
          <p:cNvSpPr>
            <a:spLocks noGrp="1"/>
          </p:cNvSpPr>
          <p:nvPr>
            <p:ph type="sldNum" sz="quarter" idx="4"/>
          </p:nvPr>
        </p:nvSpPr>
        <p:spPr>
          <a:xfrm>
            <a:off x="8197850" y="6391275"/>
            <a:ext cx="403225" cy="365125"/>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404040"/>
                </a:solidFill>
                <a:latin typeface="+mn-lt"/>
              </a:defRPr>
            </a:lvl1pPr>
          </a:lstStyle>
          <a:p>
            <a:pPr>
              <a:defRPr/>
            </a:pPr>
            <a:fld id="{D4909C94-A578-4372-9E84-FCE746221A0E}" type="slidenum">
              <a:rPr lang="fr-FR"/>
              <a:pPr>
                <a:defRPr/>
              </a:pPr>
              <a:t>‹N°›</a:t>
            </a:fld>
            <a:endParaRPr lang="fr-FR"/>
          </a:p>
        </p:txBody>
      </p:sp>
      <p:pic>
        <p:nvPicPr>
          <p:cNvPr id="1029" name="Image 11" descr="2014_MENESRlogo_horizontal.jpg"/>
          <p:cNvPicPr>
            <a:picLocks noChangeAspect="1"/>
          </p:cNvPicPr>
          <p:nvPr userDrawn="1"/>
        </p:nvPicPr>
        <p:blipFill>
          <a:blip r:embed="rId14" cstate="print"/>
          <a:srcRect/>
          <a:stretch>
            <a:fillRect/>
          </a:stretch>
        </p:blipFill>
        <p:spPr bwMode="auto">
          <a:xfrm>
            <a:off x="660400" y="6180138"/>
            <a:ext cx="1655763" cy="463550"/>
          </a:xfrm>
          <a:prstGeom prst="rect">
            <a:avLst/>
          </a:prstGeom>
          <a:noFill/>
          <a:ln w="9525">
            <a:noFill/>
            <a:miter lim="800000"/>
            <a:headEnd/>
            <a:tailEnd/>
          </a:ln>
        </p:spPr>
      </p:pic>
      <p:cxnSp>
        <p:nvCxnSpPr>
          <p:cNvPr id="16" name="Connecteur droit 15"/>
          <p:cNvCxnSpPr/>
          <p:nvPr userDrawn="1"/>
        </p:nvCxnSpPr>
        <p:spPr>
          <a:xfrm>
            <a:off x="698500" y="5910263"/>
            <a:ext cx="6291263" cy="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4525" y="4883150"/>
            <a:ext cx="1520825" cy="1023938"/>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85800" y="25400"/>
            <a:ext cx="12700" cy="586105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sp>
        <p:nvSpPr>
          <p:cNvPr id="12" name="Espace réservé du pied de page 4"/>
          <p:cNvSpPr txBox="1">
            <a:spLocks/>
          </p:cNvSpPr>
          <p:nvPr userDrawn="1"/>
        </p:nvSpPr>
        <p:spPr>
          <a:xfrm>
            <a:off x="4846638" y="6286500"/>
            <a:ext cx="3943350" cy="495300"/>
          </a:xfrm>
          <a:prstGeom prst="rect">
            <a:avLst/>
          </a:prstGeom>
        </p:spPr>
        <p:txBody>
          <a:bodyPr anchor="ctr"/>
          <a:lstStyle/>
          <a:p>
            <a:pPr defTabSz="457200"/>
            <a:endParaRPr lang="fr-FR" sz="1000">
              <a:solidFill>
                <a:srgbClr val="1B8ED9"/>
              </a:solidFill>
              <a:latin typeface="Calibri" pitchFamily="34" charset="0"/>
            </a:endParaRPr>
          </a:p>
          <a:p>
            <a:pPr defTabSz="457200">
              <a:lnSpc>
                <a:spcPts val="1325"/>
              </a:lnSpc>
            </a:pPr>
            <a:r>
              <a:rPr lang="fr-FR" sz="1000">
                <a:solidFill>
                  <a:srgbClr val="404040"/>
                </a:solidFill>
                <a:latin typeface="Calibri" pitchFamily="34" charset="0"/>
              </a:rPr>
              <a:t>Samuel VIOLLIN IGEN STI . Séminaire Nouveaux programmes technologie collège. Paris Diderot 24 mars 2016</a:t>
            </a:r>
          </a:p>
          <a:p>
            <a:pPr defTabSz="457200"/>
            <a:endParaRPr lang="fr-FR" sz="1000">
              <a:solidFill>
                <a:srgbClr val="898989"/>
              </a:solidFill>
              <a:latin typeface="Calibri" pitchFamily="34" charset="0"/>
            </a:endParaRPr>
          </a:p>
        </p:txBody>
      </p:sp>
      <p:pic>
        <p:nvPicPr>
          <p:cNvPr id="1034" name="Image 3" descr="logoIGEN.jpg"/>
          <p:cNvPicPr>
            <a:picLocks noChangeAspect="1"/>
          </p:cNvPicPr>
          <p:nvPr userDrawn="1"/>
        </p:nvPicPr>
        <p:blipFill>
          <a:blip r:embed="rId15" cstate="print"/>
          <a:srcRect/>
          <a:stretch>
            <a:fillRect/>
          </a:stretch>
        </p:blipFill>
        <p:spPr bwMode="auto">
          <a:xfrm>
            <a:off x="2611438" y="6062663"/>
            <a:ext cx="1481137" cy="6048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p:txStyles>
    <p:titleStyle>
      <a:lvl1pPr algn="l" defTabSz="457200" rtl="0" eaLnBrk="0" fontAlgn="base" hangingPunct="0">
        <a:spcBef>
          <a:spcPct val="0"/>
        </a:spcBef>
        <a:spcAft>
          <a:spcPct val="0"/>
        </a:spcAft>
        <a:defRPr sz="5000">
          <a:solidFill>
            <a:srgbClr val="404040"/>
          </a:solidFill>
          <a:latin typeface="+mj-lt"/>
          <a:ea typeface="+mj-ea"/>
          <a:cs typeface="+mj-cs"/>
        </a:defRPr>
      </a:lvl1pPr>
      <a:lvl2pPr algn="l" defTabSz="457200" rtl="0" eaLnBrk="0" fontAlgn="base" hangingPunct="0">
        <a:spcBef>
          <a:spcPct val="0"/>
        </a:spcBef>
        <a:spcAft>
          <a:spcPct val="0"/>
        </a:spcAft>
        <a:defRPr sz="5000">
          <a:solidFill>
            <a:srgbClr val="404040"/>
          </a:solidFill>
          <a:latin typeface="Calibri" pitchFamily="34" charset="0"/>
        </a:defRPr>
      </a:lvl2pPr>
      <a:lvl3pPr algn="l" defTabSz="457200" rtl="0" eaLnBrk="0" fontAlgn="base" hangingPunct="0">
        <a:spcBef>
          <a:spcPct val="0"/>
        </a:spcBef>
        <a:spcAft>
          <a:spcPct val="0"/>
        </a:spcAft>
        <a:defRPr sz="5000">
          <a:solidFill>
            <a:srgbClr val="404040"/>
          </a:solidFill>
          <a:latin typeface="Calibri" pitchFamily="34" charset="0"/>
        </a:defRPr>
      </a:lvl3pPr>
      <a:lvl4pPr algn="l" defTabSz="457200" rtl="0" eaLnBrk="0" fontAlgn="base" hangingPunct="0">
        <a:spcBef>
          <a:spcPct val="0"/>
        </a:spcBef>
        <a:spcAft>
          <a:spcPct val="0"/>
        </a:spcAft>
        <a:defRPr sz="5000">
          <a:solidFill>
            <a:srgbClr val="404040"/>
          </a:solidFill>
          <a:latin typeface="Calibri" pitchFamily="34" charset="0"/>
        </a:defRPr>
      </a:lvl4pPr>
      <a:lvl5pPr algn="l" defTabSz="457200" rtl="0" eaLnBrk="0" fontAlgn="base" hangingPunct="0">
        <a:spcBef>
          <a:spcPct val="0"/>
        </a:spcBef>
        <a:spcAft>
          <a:spcPct val="0"/>
        </a:spcAft>
        <a:defRPr sz="5000">
          <a:solidFill>
            <a:srgbClr val="404040"/>
          </a:solidFill>
          <a:latin typeface="Calibri" pitchFamily="34" charset="0"/>
        </a:defRPr>
      </a:lvl5pPr>
      <a:lvl6pPr marL="457200" algn="l" defTabSz="457200" rtl="0" fontAlgn="base">
        <a:spcBef>
          <a:spcPct val="0"/>
        </a:spcBef>
        <a:spcAft>
          <a:spcPct val="0"/>
        </a:spcAft>
        <a:defRPr sz="5000">
          <a:solidFill>
            <a:srgbClr val="404040"/>
          </a:solidFill>
          <a:latin typeface="Calibri" pitchFamily="34" charset="0"/>
        </a:defRPr>
      </a:lvl6pPr>
      <a:lvl7pPr marL="914400" algn="l" defTabSz="457200" rtl="0" fontAlgn="base">
        <a:spcBef>
          <a:spcPct val="0"/>
        </a:spcBef>
        <a:spcAft>
          <a:spcPct val="0"/>
        </a:spcAft>
        <a:defRPr sz="5000">
          <a:solidFill>
            <a:srgbClr val="404040"/>
          </a:solidFill>
          <a:latin typeface="Calibri" pitchFamily="34" charset="0"/>
        </a:defRPr>
      </a:lvl7pPr>
      <a:lvl8pPr marL="1371600" algn="l" defTabSz="457200" rtl="0" fontAlgn="base">
        <a:spcBef>
          <a:spcPct val="0"/>
        </a:spcBef>
        <a:spcAft>
          <a:spcPct val="0"/>
        </a:spcAft>
        <a:defRPr sz="5000">
          <a:solidFill>
            <a:srgbClr val="404040"/>
          </a:solidFill>
          <a:latin typeface="Calibri" pitchFamily="34" charset="0"/>
        </a:defRPr>
      </a:lvl8pPr>
      <a:lvl9pPr marL="1828800" algn="l" defTabSz="457200" rtl="0" fontAlgn="base">
        <a:spcBef>
          <a:spcPct val="0"/>
        </a:spcBef>
        <a:spcAft>
          <a:spcPct val="0"/>
        </a:spcAft>
        <a:defRPr sz="5000">
          <a:solidFill>
            <a:srgbClr val="404040"/>
          </a:solidFill>
          <a:latin typeface="Calibri" pitchFamily="34" charset="0"/>
        </a:defRPr>
      </a:lvl9pPr>
    </p:titleStyle>
    <p:bodyStyle>
      <a:lvl1pPr algn="l" defTabSz="457200" rtl="0" eaLnBrk="0" fontAlgn="base" hangingPunct="0">
        <a:spcBef>
          <a:spcPct val="20000"/>
        </a:spcBef>
        <a:spcAft>
          <a:spcPct val="0"/>
        </a:spcAft>
        <a:buFont typeface="Arial" charset="0"/>
        <a:defRPr sz="3200">
          <a:solidFill>
            <a:srgbClr val="683086"/>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defTabSz="457200"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defTabSz="457200"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defTabSz="457200"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defTabSz="457200" rtl="0" fontAlgn="base">
        <a:spcBef>
          <a:spcPct val="20000"/>
        </a:spcBef>
        <a:spcAft>
          <a:spcPct val="0"/>
        </a:spcAft>
        <a:buFont typeface="Arial" charset="0"/>
        <a:buChar char="»"/>
        <a:defRPr sz="2000">
          <a:solidFill>
            <a:schemeClr val="tx1"/>
          </a:solidFill>
          <a:latin typeface="+mn-lt"/>
        </a:defRPr>
      </a:lvl6pPr>
      <a:lvl7pPr marL="2971800" indent="-228600" algn="l" defTabSz="457200" rtl="0" fontAlgn="base">
        <a:spcBef>
          <a:spcPct val="20000"/>
        </a:spcBef>
        <a:spcAft>
          <a:spcPct val="0"/>
        </a:spcAft>
        <a:buFont typeface="Arial" charset="0"/>
        <a:buChar char="»"/>
        <a:defRPr sz="2000">
          <a:solidFill>
            <a:schemeClr val="tx1"/>
          </a:solidFill>
          <a:latin typeface="+mn-lt"/>
        </a:defRPr>
      </a:lvl7pPr>
      <a:lvl8pPr marL="3429000" indent="-228600" algn="l" defTabSz="457200" rtl="0" fontAlgn="base">
        <a:spcBef>
          <a:spcPct val="20000"/>
        </a:spcBef>
        <a:spcAft>
          <a:spcPct val="0"/>
        </a:spcAft>
        <a:buFont typeface="Arial" charset="0"/>
        <a:buChar char="»"/>
        <a:defRPr sz="2000">
          <a:solidFill>
            <a:schemeClr val="tx1"/>
          </a:solidFill>
          <a:latin typeface="+mn-lt"/>
        </a:defRPr>
      </a:lvl8pPr>
      <a:lvl9pPr marL="3886200" indent="-228600" algn="l" defTabSz="457200" rtl="0" fontAlgn="base">
        <a:spcBef>
          <a:spcPct val="20000"/>
        </a:spcBef>
        <a:spcAft>
          <a:spcPct val="0"/>
        </a:spcAft>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re 6"/>
          <p:cNvSpPr>
            <a:spLocks noGrp="1"/>
          </p:cNvSpPr>
          <p:nvPr>
            <p:ph type="ctrTitle" idx="4294967295"/>
          </p:nvPr>
        </p:nvSpPr>
        <p:spPr>
          <a:xfrm>
            <a:off x="1147763" y="1290638"/>
            <a:ext cx="7237412" cy="2433637"/>
          </a:xfrm>
        </p:spPr>
        <p:txBody>
          <a:bodyPr/>
          <a:lstStyle/>
          <a:p>
            <a:pPr eaLnBrk="1" hangingPunct="1"/>
            <a:r>
              <a:rPr lang="fr-FR" sz="4100" b="1" smtClean="0">
                <a:solidFill>
                  <a:srgbClr val="F600AA"/>
                </a:solidFill>
              </a:rPr>
              <a:t>Nouveaux programmes de technologie au collège </a:t>
            </a:r>
            <a:br>
              <a:rPr lang="fr-FR" sz="4100" b="1" smtClean="0">
                <a:solidFill>
                  <a:srgbClr val="F600AA"/>
                </a:solidFill>
              </a:rPr>
            </a:br>
            <a:r>
              <a:rPr lang="fr-FR" sz="4100" b="1" smtClean="0">
                <a:solidFill>
                  <a:schemeClr val="tx1"/>
                </a:solidFill>
              </a:rPr>
              <a:t/>
            </a:r>
            <a:br>
              <a:rPr lang="fr-FR" sz="4100" b="1" smtClean="0">
                <a:solidFill>
                  <a:schemeClr val="tx1"/>
                </a:solidFill>
              </a:rPr>
            </a:br>
            <a:r>
              <a:rPr lang="fr-FR" sz="4100" b="1" smtClean="0">
                <a:solidFill>
                  <a:schemeClr val="tx1"/>
                </a:solidFill>
              </a:rPr>
              <a:t>Lycée Diderot le 24 mars 2016</a:t>
            </a:r>
          </a:p>
        </p:txBody>
      </p:sp>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AA509288-71AC-45E5-BDF9-0ED8ABC7E6B0}" type="slidenum">
              <a:rPr lang="fr-FR" sz="1000" b="1">
                <a:solidFill>
                  <a:srgbClr val="404040"/>
                </a:solidFill>
                <a:latin typeface="+mn-lt"/>
              </a:rPr>
              <a:pPr algn="r" defTabSz="457200">
                <a:defRPr/>
              </a:pPr>
              <a:t>1</a:t>
            </a:fld>
            <a:endParaRPr lang="fr-FR" sz="1000" b="1">
              <a:solidFill>
                <a:srgbClr val="404040"/>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6"/>
          <p:cNvSpPr>
            <a:spLocks/>
          </p:cNvSpPr>
          <p:nvPr/>
        </p:nvSpPr>
        <p:spPr bwMode="auto">
          <a:xfrm>
            <a:off x="1147763" y="1290638"/>
            <a:ext cx="7237412" cy="2433637"/>
          </a:xfrm>
          <a:prstGeom prst="rect">
            <a:avLst/>
          </a:prstGeom>
          <a:noFill/>
          <a:ln w="9525">
            <a:noFill/>
            <a:miter lim="800000"/>
            <a:headEnd/>
            <a:tailEnd/>
          </a:ln>
        </p:spPr>
        <p:txBody>
          <a:bodyPr anchor="ctr"/>
          <a:lstStyle/>
          <a:p>
            <a:pPr defTabSz="457200"/>
            <a:r>
              <a:rPr lang="fr-FR" sz="4100" b="1">
                <a:solidFill>
                  <a:srgbClr val="F600AA"/>
                </a:solidFill>
                <a:latin typeface="Calibri" pitchFamily="34" charset="0"/>
              </a:rPr>
              <a:t>Quelques recommandations pédagogiques pour le cycle 3 en classe de 6</a:t>
            </a:r>
            <a:r>
              <a:rPr lang="fr-FR" sz="4100" b="1" baseline="30000">
                <a:solidFill>
                  <a:srgbClr val="F600AA"/>
                </a:solidFill>
                <a:latin typeface="Calibri" pitchFamily="34" charset="0"/>
              </a:rPr>
              <a:t>ème</a:t>
            </a:r>
            <a:r>
              <a:rPr lang="fr-FR" sz="4100" b="1">
                <a:solidFill>
                  <a:srgbClr val="F600AA"/>
                </a:solidFill>
                <a:latin typeface="Calibri" pitchFamily="34" charset="0"/>
              </a:rPr>
              <a:t> </a:t>
            </a:r>
            <a:endParaRPr lang="fr-FR" sz="4100" b="1">
              <a:latin typeface="Calibri" pitchFamily="34" charset="0"/>
            </a:endParaRPr>
          </a:p>
        </p:txBody>
      </p:sp>
      <p:sp>
        <p:nvSpPr>
          <p:cNvPr id="18434" name="Text Box 3"/>
          <p:cNvSpPr txBox="1">
            <a:spLocks noChangeArrowheads="1"/>
          </p:cNvSpPr>
          <p:nvPr/>
        </p:nvSpPr>
        <p:spPr bwMode="auto">
          <a:xfrm>
            <a:off x="5113338" y="4494213"/>
            <a:ext cx="2852737" cy="336550"/>
          </a:xfrm>
          <a:prstGeom prst="rect">
            <a:avLst/>
          </a:prstGeom>
          <a:noFill/>
          <a:ln w="9525">
            <a:noFill/>
            <a:miter lim="800000"/>
            <a:headEnd/>
            <a:tailEnd/>
          </a:ln>
        </p:spPr>
        <p:txBody>
          <a:bodyPr>
            <a:spAutoFit/>
          </a:bodyPr>
          <a:lstStyle/>
          <a:p>
            <a:pPr>
              <a:spcBef>
                <a:spcPct val="50000"/>
              </a:spcBef>
            </a:pPr>
            <a:r>
              <a:rPr lang="fr-FR" sz="1600" b="1">
                <a:solidFill>
                  <a:srgbClr val="660066"/>
                </a:solidFill>
              </a:rPr>
              <a:t>Samuel VIOLLIN IGEN STI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6"/>
          <p:cNvSpPr>
            <a:spLocks/>
          </p:cNvSpPr>
          <p:nvPr/>
        </p:nvSpPr>
        <p:spPr bwMode="auto">
          <a:xfrm>
            <a:off x="1147763" y="1290638"/>
            <a:ext cx="7237412" cy="2433637"/>
          </a:xfrm>
          <a:prstGeom prst="rect">
            <a:avLst/>
          </a:prstGeom>
          <a:noFill/>
          <a:ln w="9525">
            <a:noFill/>
            <a:miter lim="800000"/>
            <a:headEnd/>
            <a:tailEnd/>
          </a:ln>
        </p:spPr>
        <p:txBody>
          <a:bodyPr anchor="ctr"/>
          <a:lstStyle/>
          <a:p>
            <a:pPr defTabSz="457200"/>
            <a:endParaRPr lang="fr-FR" sz="4100" b="1">
              <a:latin typeface="Calibri" pitchFamily="34" charset="0"/>
            </a:endParaRPr>
          </a:p>
        </p:txBody>
      </p:sp>
      <p:sp>
        <p:nvSpPr>
          <p:cNvPr id="20482" name="Titre 6"/>
          <p:cNvSpPr>
            <a:spLocks/>
          </p:cNvSpPr>
          <p:nvPr/>
        </p:nvSpPr>
        <p:spPr bwMode="auto">
          <a:xfrm>
            <a:off x="985838" y="276225"/>
            <a:ext cx="7856537" cy="636588"/>
          </a:xfrm>
          <a:prstGeom prst="rect">
            <a:avLst/>
          </a:prstGeom>
          <a:noFill/>
          <a:ln w="9525">
            <a:noFill/>
            <a:miter lim="800000"/>
            <a:headEnd/>
            <a:tailEnd/>
          </a:ln>
        </p:spPr>
        <p:txBody>
          <a:bodyPr anchor="ctr"/>
          <a:lstStyle/>
          <a:p>
            <a:pPr defTabSz="457200"/>
            <a:r>
              <a:rPr lang="fr-FR" b="1">
                <a:solidFill>
                  <a:srgbClr val="F600AA"/>
                </a:solidFill>
                <a:latin typeface="Calibri" pitchFamily="34" charset="0"/>
              </a:rPr>
              <a:t>Quelques recommandations pédagogiques pour le cycle 3 en classe de 6</a:t>
            </a:r>
            <a:r>
              <a:rPr lang="fr-FR" b="1" baseline="30000">
                <a:solidFill>
                  <a:srgbClr val="F600AA"/>
                </a:solidFill>
                <a:latin typeface="Calibri" pitchFamily="34" charset="0"/>
              </a:rPr>
              <a:t>ème</a:t>
            </a:r>
            <a:r>
              <a:rPr lang="fr-FR" b="1">
                <a:solidFill>
                  <a:srgbClr val="F600AA"/>
                </a:solidFill>
                <a:latin typeface="Calibri" pitchFamily="34" charset="0"/>
              </a:rPr>
              <a:t> </a:t>
            </a:r>
            <a:endParaRPr lang="fr-FR" b="1">
              <a:latin typeface="Calibri" pitchFamily="34" charset="0"/>
            </a:endParaRPr>
          </a:p>
        </p:txBody>
      </p:sp>
      <p:sp>
        <p:nvSpPr>
          <p:cNvPr id="20483" name="Titre 6"/>
          <p:cNvSpPr>
            <a:spLocks/>
          </p:cNvSpPr>
          <p:nvPr/>
        </p:nvSpPr>
        <p:spPr bwMode="auto">
          <a:xfrm>
            <a:off x="925513" y="1244600"/>
            <a:ext cx="7856537" cy="4359275"/>
          </a:xfrm>
          <a:prstGeom prst="rect">
            <a:avLst/>
          </a:prstGeom>
          <a:solidFill>
            <a:schemeClr val="bg1"/>
          </a:solidFill>
          <a:ln w="9525">
            <a:noFill/>
            <a:miter lim="800000"/>
            <a:headEnd/>
            <a:tailEnd/>
          </a:ln>
        </p:spPr>
        <p:txBody>
          <a:bodyPr anchor="ctr">
            <a:spAutoFit/>
          </a:bodyPr>
          <a:lstStyle/>
          <a:p>
            <a:pPr algn="just" defTabSz="457200"/>
            <a:r>
              <a:rPr lang="fr-FR" sz="2000" b="1"/>
              <a:t>Dans les programmes en cours, la 6</a:t>
            </a:r>
            <a:r>
              <a:rPr lang="fr-FR" sz="2000" b="1" baseline="30000"/>
              <a:t>ème</a:t>
            </a:r>
            <a:r>
              <a:rPr lang="fr-FR" sz="2000" b="1"/>
              <a:t> constitue le cycle d’adaptation du collège.</a:t>
            </a:r>
          </a:p>
          <a:p>
            <a:pPr algn="just" defTabSz="457200"/>
            <a:r>
              <a:rPr lang="fr-FR" sz="2000" b="1"/>
              <a:t>                                                 </a:t>
            </a:r>
            <a:br>
              <a:rPr lang="fr-FR" sz="2000" b="1"/>
            </a:br>
            <a:r>
              <a:rPr lang="fr-FR" sz="2000" b="1"/>
              <a:t>Dans les nouveaux programmes le cycle 3 constitue le cycle de consolidation.</a:t>
            </a:r>
            <a:br>
              <a:rPr lang="fr-FR" sz="2000" b="1"/>
            </a:br>
            <a:r>
              <a:rPr lang="fr-FR" sz="2000" b="1"/>
              <a:t/>
            </a:r>
            <a:br>
              <a:rPr lang="fr-FR" sz="2000" b="1"/>
            </a:br>
            <a:r>
              <a:rPr lang="fr-FR" sz="2000" b="1"/>
              <a:t>La classe de 6</a:t>
            </a:r>
            <a:r>
              <a:rPr lang="fr-FR" sz="2000" b="1" baseline="30000"/>
              <a:t>ème</a:t>
            </a:r>
            <a:r>
              <a:rPr lang="fr-FR" sz="2000" b="1"/>
              <a:t> est dans la continuité pédagogique de l’école.</a:t>
            </a:r>
            <a:br>
              <a:rPr lang="fr-FR" sz="2000" b="1"/>
            </a:br>
            <a:r>
              <a:rPr lang="fr-FR" sz="2000" b="1"/>
              <a:t/>
            </a:r>
            <a:br>
              <a:rPr lang="fr-FR" sz="2000" b="1"/>
            </a:br>
            <a:r>
              <a:rPr lang="fr-FR" sz="2000" b="1"/>
              <a:t>Au-delà d’une pluridisciplinarité qui ne serait que la superposition des disciplines, l’enseignement des sciences et de la technologie s’inscrit dans une interdisciplinarité. Elle mobilise les contributions des disciplines scientifiques et technologique pour travailler sur un unique sujet.</a:t>
            </a:r>
            <a:br>
              <a:rPr lang="fr-FR" sz="2000" b="1"/>
            </a:br>
            <a:endParaRPr lang="fr-FR" sz="20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6"/>
          <p:cNvSpPr>
            <a:spLocks/>
          </p:cNvSpPr>
          <p:nvPr/>
        </p:nvSpPr>
        <p:spPr bwMode="auto">
          <a:xfrm>
            <a:off x="1147763" y="1290638"/>
            <a:ext cx="7237412" cy="2433637"/>
          </a:xfrm>
          <a:prstGeom prst="rect">
            <a:avLst/>
          </a:prstGeom>
          <a:noFill/>
          <a:ln w="9525">
            <a:noFill/>
            <a:miter lim="800000"/>
            <a:headEnd/>
            <a:tailEnd/>
          </a:ln>
        </p:spPr>
        <p:txBody>
          <a:bodyPr anchor="ctr"/>
          <a:lstStyle/>
          <a:p>
            <a:pPr defTabSz="457200"/>
            <a:endParaRPr lang="fr-FR" sz="4100" b="1">
              <a:latin typeface="Calibri" pitchFamily="34" charset="0"/>
            </a:endParaRPr>
          </a:p>
        </p:txBody>
      </p:sp>
      <p:sp>
        <p:nvSpPr>
          <p:cNvPr id="22530" name="Titre 6"/>
          <p:cNvSpPr>
            <a:spLocks/>
          </p:cNvSpPr>
          <p:nvPr/>
        </p:nvSpPr>
        <p:spPr bwMode="auto">
          <a:xfrm>
            <a:off x="985838" y="198438"/>
            <a:ext cx="7856537" cy="636587"/>
          </a:xfrm>
          <a:prstGeom prst="rect">
            <a:avLst/>
          </a:prstGeom>
          <a:noFill/>
          <a:ln w="9525">
            <a:noFill/>
            <a:miter lim="800000"/>
            <a:headEnd/>
            <a:tailEnd/>
          </a:ln>
        </p:spPr>
        <p:txBody>
          <a:bodyPr anchor="ctr"/>
          <a:lstStyle/>
          <a:p>
            <a:pPr defTabSz="457200"/>
            <a:r>
              <a:rPr lang="fr-FR" b="1">
                <a:solidFill>
                  <a:srgbClr val="F600AA"/>
                </a:solidFill>
                <a:latin typeface="Calibri" pitchFamily="34" charset="0"/>
              </a:rPr>
              <a:t>Quelques recommandations pédagogiques pour le cycle 3 en classe de 6</a:t>
            </a:r>
            <a:r>
              <a:rPr lang="fr-FR" b="1" baseline="30000">
                <a:solidFill>
                  <a:srgbClr val="F600AA"/>
                </a:solidFill>
                <a:latin typeface="Calibri" pitchFamily="34" charset="0"/>
              </a:rPr>
              <a:t>ème</a:t>
            </a:r>
            <a:r>
              <a:rPr lang="fr-FR" b="1">
                <a:solidFill>
                  <a:srgbClr val="F600AA"/>
                </a:solidFill>
                <a:latin typeface="Calibri" pitchFamily="34" charset="0"/>
              </a:rPr>
              <a:t> </a:t>
            </a:r>
            <a:endParaRPr lang="fr-FR" b="1">
              <a:latin typeface="Calibri" pitchFamily="34" charset="0"/>
            </a:endParaRPr>
          </a:p>
        </p:txBody>
      </p:sp>
      <p:sp>
        <p:nvSpPr>
          <p:cNvPr id="22531" name="Titre 6"/>
          <p:cNvSpPr>
            <a:spLocks/>
          </p:cNvSpPr>
          <p:nvPr/>
        </p:nvSpPr>
        <p:spPr bwMode="auto">
          <a:xfrm>
            <a:off x="925513" y="836613"/>
            <a:ext cx="7856537" cy="5578475"/>
          </a:xfrm>
          <a:prstGeom prst="rect">
            <a:avLst/>
          </a:prstGeom>
          <a:noFill/>
          <a:ln w="9525">
            <a:noFill/>
            <a:miter lim="800000"/>
            <a:headEnd/>
            <a:tailEnd/>
          </a:ln>
        </p:spPr>
        <p:txBody>
          <a:bodyPr anchor="ctr">
            <a:spAutoFit/>
          </a:bodyPr>
          <a:lstStyle/>
          <a:p>
            <a:pPr algn="just" defTabSz="457200"/>
            <a:r>
              <a:rPr lang="fr-FR" sz="2000" b="1"/>
              <a:t>Les démarches pédagogiques sont celles des disciplines  expérimentale, l’investigation et la résolution de problème.</a:t>
            </a:r>
          </a:p>
          <a:p>
            <a:pPr algn="just" defTabSz="457200"/>
            <a:endParaRPr lang="fr-FR" sz="2000" b="1"/>
          </a:p>
          <a:p>
            <a:pPr algn="just" defTabSz="457200"/>
            <a:r>
              <a:rPr lang="fr-FR" sz="2000" b="1"/>
              <a:t>La démarche de projet peut être utilement mobilisée.</a:t>
            </a:r>
          </a:p>
          <a:p>
            <a:pPr algn="just" defTabSz="457200"/>
            <a:endParaRPr lang="fr-FR" sz="2000" b="1"/>
          </a:p>
          <a:p>
            <a:pPr algn="just" defTabSz="457200"/>
            <a:r>
              <a:rPr lang="fr-FR" sz="2000" b="1"/>
              <a:t>Dans ce cas, la contribution de la technologie ne doit pas être réduite à des objectifs de fabrication.</a:t>
            </a:r>
          </a:p>
          <a:p>
            <a:pPr algn="just" defTabSz="457200"/>
            <a:r>
              <a:rPr lang="fr-FR" sz="2000" b="1"/>
              <a:t>Par exemple: projet « aquarium »:</a:t>
            </a:r>
          </a:p>
          <a:p>
            <a:pPr algn="just" defTabSz="457200">
              <a:buFontTx/>
              <a:buChar char="•"/>
            </a:pPr>
            <a:r>
              <a:rPr lang="fr-FR" sz="2000" b="1"/>
              <a:t> la contribution des SVT est d’étudier la respiration des poissons et l’équilibre de l’éco système;</a:t>
            </a:r>
          </a:p>
          <a:p>
            <a:pPr algn="just" defTabSz="457200">
              <a:buFontTx/>
              <a:buChar char="•"/>
            </a:pPr>
            <a:r>
              <a:rPr lang="fr-FR" sz="2000" b="1"/>
              <a:t> la contribution de la Physique Chimie s’intéresse à la dissolution des gaz dans l’eau et du taux d’oxygène;</a:t>
            </a:r>
          </a:p>
          <a:p>
            <a:pPr algn="just" defTabSz="457200">
              <a:buFontTx/>
              <a:buChar char="•"/>
            </a:pPr>
            <a:r>
              <a:rPr lang="fr-FR" sz="2000" b="1"/>
              <a:t> la technologie étudie comment maintenir un taux oxygène viable pour les poissons dans l’aquarium. </a:t>
            </a:r>
          </a:p>
          <a:p>
            <a:pPr algn="just" defTabSz="457200"/>
            <a:endParaRPr lang="fr-FR" sz="2000" b="1"/>
          </a:p>
          <a:p>
            <a:pPr algn="just" defTabSz="457200"/>
            <a:r>
              <a:rPr lang="fr-FR" sz="2000" b="1"/>
              <a:t>Elle ne construit pas l’aquarium.</a:t>
            </a:r>
          </a:p>
          <a:p>
            <a:pPr algn="just" defTabSz="457200"/>
            <a:r>
              <a:rPr lang="fr-FR" sz="2000" b="1"/>
              <a:t/>
            </a:r>
            <a:br>
              <a:rPr lang="fr-FR" sz="2000" b="1"/>
            </a:br>
            <a:endParaRPr lang="fr-FR" sz="2000" b="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re 6"/>
          <p:cNvSpPr>
            <a:spLocks/>
          </p:cNvSpPr>
          <p:nvPr/>
        </p:nvSpPr>
        <p:spPr bwMode="auto">
          <a:xfrm>
            <a:off x="1147763" y="1290638"/>
            <a:ext cx="7237412" cy="2433637"/>
          </a:xfrm>
          <a:prstGeom prst="rect">
            <a:avLst/>
          </a:prstGeom>
          <a:noFill/>
          <a:ln w="9525">
            <a:noFill/>
            <a:miter lim="800000"/>
            <a:headEnd/>
            <a:tailEnd/>
          </a:ln>
        </p:spPr>
        <p:txBody>
          <a:bodyPr anchor="ctr"/>
          <a:lstStyle/>
          <a:p>
            <a:pPr defTabSz="457200"/>
            <a:endParaRPr lang="fr-FR" sz="4100" b="1">
              <a:latin typeface="Calibri" pitchFamily="34" charset="0"/>
            </a:endParaRPr>
          </a:p>
        </p:txBody>
      </p:sp>
      <p:sp>
        <p:nvSpPr>
          <p:cNvPr id="24578" name="Titre 6"/>
          <p:cNvSpPr>
            <a:spLocks/>
          </p:cNvSpPr>
          <p:nvPr/>
        </p:nvSpPr>
        <p:spPr bwMode="auto">
          <a:xfrm>
            <a:off x="985838" y="276225"/>
            <a:ext cx="7856537" cy="636588"/>
          </a:xfrm>
          <a:prstGeom prst="rect">
            <a:avLst/>
          </a:prstGeom>
          <a:noFill/>
          <a:ln w="9525">
            <a:noFill/>
            <a:miter lim="800000"/>
            <a:headEnd/>
            <a:tailEnd/>
          </a:ln>
        </p:spPr>
        <p:txBody>
          <a:bodyPr anchor="ctr"/>
          <a:lstStyle/>
          <a:p>
            <a:pPr defTabSz="457200"/>
            <a:r>
              <a:rPr lang="fr-FR" b="1">
                <a:solidFill>
                  <a:srgbClr val="F600AA"/>
                </a:solidFill>
                <a:latin typeface="Calibri" pitchFamily="34" charset="0"/>
              </a:rPr>
              <a:t>L’organisation des enseignements</a:t>
            </a:r>
            <a:endParaRPr lang="fr-FR" b="1">
              <a:latin typeface="Calibri" pitchFamily="34" charset="0"/>
            </a:endParaRPr>
          </a:p>
        </p:txBody>
      </p:sp>
      <p:sp>
        <p:nvSpPr>
          <p:cNvPr id="24579" name="Titre 6"/>
          <p:cNvSpPr>
            <a:spLocks/>
          </p:cNvSpPr>
          <p:nvPr/>
        </p:nvSpPr>
        <p:spPr bwMode="auto">
          <a:xfrm>
            <a:off x="957263" y="995363"/>
            <a:ext cx="7856537" cy="4359275"/>
          </a:xfrm>
          <a:prstGeom prst="rect">
            <a:avLst/>
          </a:prstGeom>
          <a:solidFill>
            <a:schemeClr val="bg1"/>
          </a:solidFill>
          <a:ln w="9525">
            <a:noFill/>
            <a:miter lim="800000"/>
            <a:headEnd/>
            <a:tailEnd/>
          </a:ln>
        </p:spPr>
        <p:txBody>
          <a:bodyPr anchor="ctr">
            <a:spAutoFit/>
          </a:bodyPr>
          <a:lstStyle/>
          <a:p>
            <a:pPr algn="just" defTabSz="457200"/>
            <a:r>
              <a:rPr lang="fr-FR" sz="2000" b="1"/>
              <a:t>Pour ces jeunes élèves, les séances trop longues doivent être évitées.</a:t>
            </a:r>
            <a:br>
              <a:rPr lang="fr-FR" sz="2000" b="1"/>
            </a:br>
            <a:r>
              <a:rPr lang="fr-FR" sz="2000" b="1"/>
              <a:t>Il existe plusieurs possibilités d’organisation horaires de l’enseignement.</a:t>
            </a:r>
            <a:br>
              <a:rPr lang="fr-FR" sz="2000" b="1"/>
            </a:br>
            <a:r>
              <a:rPr lang="fr-FR" sz="2000" b="1"/>
              <a:t/>
            </a:r>
            <a:br>
              <a:rPr lang="fr-FR" sz="2000" b="1"/>
            </a:br>
            <a:r>
              <a:rPr lang="fr-FR" sz="2000" b="1"/>
              <a:t>Pour répartir les 4 heures d’enseignement, il est possible de répartir l’enseignement en :</a:t>
            </a:r>
          </a:p>
          <a:p>
            <a:pPr algn="just" defTabSz="457200">
              <a:buFontTx/>
              <a:buChar char="•"/>
            </a:pPr>
            <a:r>
              <a:rPr lang="fr-FR" sz="2000" b="1"/>
              <a:t> deux fois deux heures;</a:t>
            </a:r>
          </a:p>
          <a:p>
            <a:pPr algn="just" defTabSz="457200">
              <a:buFontTx/>
              <a:buChar char="•"/>
            </a:pPr>
            <a:r>
              <a:rPr lang="fr-FR" sz="2000" b="1"/>
              <a:t> une fois deux heures et deux fois une heure.</a:t>
            </a:r>
          </a:p>
          <a:p>
            <a:pPr algn="just" defTabSz="457200">
              <a:buFontTx/>
              <a:buChar char="•"/>
            </a:pPr>
            <a:r>
              <a:rPr lang="fr-FR" sz="2000" b="1"/>
              <a:t> deux fois une heure et demi et une fois une heure</a:t>
            </a:r>
          </a:p>
          <a:p>
            <a:pPr algn="just" defTabSz="457200"/>
            <a:r>
              <a:rPr lang="fr-FR" sz="2000" b="1"/>
              <a:t/>
            </a:r>
            <a:br>
              <a:rPr lang="fr-FR" sz="2000" b="1"/>
            </a:br>
            <a:r>
              <a:rPr lang="fr-FR" sz="2000" b="1">
                <a:cs typeface="Arial" charset="0"/>
              </a:rPr>
              <a:t>À</a:t>
            </a:r>
            <a:r>
              <a:rPr lang="fr-FR" sz="2000" b="1"/>
              <a:t> éviter: </a:t>
            </a:r>
          </a:p>
          <a:p>
            <a:pPr algn="just" defTabSz="457200"/>
            <a:r>
              <a:rPr lang="fr-FR" sz="2000" b="1"/>
              <a:t>une séance unique de quatre heures, quatre séances d’une heure.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re 6"/>
          <p:cNvSpPr>
            <a:spLocks/>
          </p:cNvSpPr>
          <p:nvPr/>
        </p:nvSpPr>
        <p:spPr bwMode="auto">
          <a:xfrm>
            <a:off x="1147763" y="1290638"/>
            <a:ext cx="7237412" cy="2433637"/>
          </a:xfrm>
          <a:prstGeom prst="rect">
            <a:avLst/>
          </a:prstGeom>
          <a:noFill/>
          <a:ln w="9525">
            <a:noFill/>
            <a:miter lim="800000"/>
            <a:headEnd/>
            <a:tailEnd/>
          </a:ln>
        </p:spPr>
        <p:txBody>
          <a:bodyPr anchor="ctr"/>
          <a:lstStyle/>
          <a:p>
            <a:pPr defTabSz="457200"/>
            <a:endParaRPr lang="fr-FR" sz="4100" b="1">
              <a:latin typeface="Calibri" pitchFamily="34" charset="0"/>
            </a:endParaRPr>
          </a:p>
        </p:txBody>
      </p:sp>
      <p:sp>
        <p:nvSpPr>
          <p:cNvPr id="26626" name="Titre 6"/>
          <p:cNvSpPr>
            <a:spLocks/>
          </p:cNvSpPr>
          <p:nvPr/>
        </p:nvSpPr>
        <p:spPr bwMode="auto">
          <a:xfrm>
            <a:off x="985838" y="276225"/>
            <a:ext cx="7856537" cy="636588"/>
          </a:xfrm>
          <a:prstGeom prst="rect">
            <a:avLst/>
          </a:prstGeom>
          <a:noFill/>
          <a:ln w="9525">
            <a:noFill/>
            <a:miter lim="800000"/>
            <a:headEnd/>
            <a:tailEnd/>
          </a:ln>
        </p:spPr>
        <p:txBody>
          <a:bodyPr anchor="ctr"/>
          <a:lstStyle/>
          <a:p>
            <a:pPr defTabSz="457200"/>
            <a:r>
              <a:rPr lang="fr-FR" b="1">
                <a:solidFill>
                  <a:srgbClr val="F600AA"/>
                </a:solidFill>
                <a:latin typeface="Calibri" pitchFamily="34" charset="0"/>
              </a:rPr>
              <a:t>L’organisation des enseignements</a:t>
            </a:r>
            <a:endParaRPr lang="fr-FR" b="1">
              <a:latin typeface="Calibri" pitchFamily="34" charset="0"/>
            </a:endParaRPr>
          </a:p>
        </p:txBody>
      </p:sp>
      <p:sp>
        <p:nvSpPr>
          <p:cNvPr id="26627" name="Titre 6"/>
          <p:cNvSpPr>
            <a:spLocks/>
          </p:cNvSpPr>
          <p:nvPr/>
        </p:nvSpPr>
        <p:spPr bwMode="auto">
          <a:xfrm>
            <a:off x="971550" y="830263"/>
            <a:ext cx="7856538" cy="5065712"/>
          </a:xfrm>
          <a:prstGeom prst="rect">
            <a:avLst/>
          </a:prstGeom>
          <a:solidFill>
            <a:schemeClr val="bg1"/>
          </a:solidFill>
          <a:ln w="9525">
            <a:noFill/>
            <a:miter lim="800000"/>
            <a:headEnd/>
            <a:tailEnd/>
          </a:ln>
        </p:spPr>
        <p:txBody>
          <a:bodyPr anchor="ctr">
            <a:spAutoFit/>
          </a:bodyPr>
          <a:lstStyle/>
          <a:p>
            <a:pPr defTabSz="457200"/>
            <a:r>
              <a:rPr lang="fr-FR" sz="1800" b="1"/>
              <a:t>Les quatre thèmes sont traités à tous les niveaux du cycle. </a:t>
            </a:r>
            <a:br>
              <a:rPr lang="fr-FR" sz="1800" b="1"/>
            </a:br>
            <a:r>
              <a:rPr lang="fr-FR" sz="1800" b="1"/>
              <a:t/>
            </a:r>
            <a:br>
              <a:rPr lang="fr-FR" sz="1800" b="1"/>
            </a:br>
            <a:r>
              <a:rPr lang="fr-FR" sz="1800" b="1"/>
              <a:t>La construction des séquences invite dans les activités des contenus empruntés aux quatre thématiques.</a:t>
            </a:r>
            <a:br>
              <a:rPr lang="fr-FR" sz="1800" b="1"/>
            </a:br>
            <a:r>
              <a:rPr lang="fr-FR" sz="1800" b="1"/>
              <a:t/>
            </a:r>
            <a:br>
              <a:rPr lang="fr-FR" sz="1800" b="1"/>
            </a:br>
            <a:r>
              <a:rPr lang="fr-FR" sz="1800" b="1"/>
              <a:t>Une progression pédagogique est établie pour le cycle, partagée par les différents professeurs, qui prendra en compte les compétences du socle, les attendus de fin de cycle et les repères de progressivité.</a:t>
            </a:r>
            <a:br>
              <a:rPr lang="fr-FR" sz="1800" b="1"/>
            </a:br>
            <a:r>
              <a:rPr lang="fr-FR" sz="1800" b="1"/>
              <a:t/>
            </a:r>
            <a:br>
              <a:rPr lang="fr-FR" sz="1800" b="1"/>
            </a:br>
            <a:r>
              <a:rPr lang="fr-FR" sz="1800" b="1"/>
              <a:t>Cela nécessite d’établir des documents de liaison entre le collège et les écoles de son réseau.</a:t>
            </a:r>
            <a:br>
              <a:rPr lang="fr-FR" sz="1800" b="1"/>
            </a:br>
            <a:r>
              <a:rPr lang="fr-FR" sz="1800" b="1"/>
              <a:t/>
            </a:r>
            <a:br>
              <a:rPr lang="fr-FR" sz="1800" b="1"/>
            </a:br>
            <a:r>
              <a:rPr lang="fr-FR" sz="1800" b="1"/>
              <a:t>Les évaluations sont intégrées au projet pédagogiques des S&amp;T sur l’ensemble du cycle. </a:t>
            </a:r>
            <a:br>
              <a:rPr lang="fr-FR" sz="1800" b="1"/>
            </a:br>
            <a:r>
              <a:rPr lang="fr-FR" sz="1800" b="1"/>
              <a:t/>
            </a:r>
            <a:br>
              <a:rPr lang="fr-FR" sz="1800" b="1"/>
            </a:br>
            <a:r>
              <a:rPr lang="fr-FR" sz="1800" b="1"/>
              <a:t>Les bulletins scolaires ne feront pas apparaitre les 3 disciplines mais attribueront une note unique pour les S&amp;T</a:t>
            </a:r>
            <a:br>
              <a:rPr lang="fr-FR" sz="1800" b="1"/>
            </a:br>
            <a:endParaRPr lang="fr-FR" sz="2000"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re 6"/>
          <p:cNvSpPr>
            <a:spLocks/>
          </p:cNvSpPr>
          <p:nvPr/>
        </p:nvSpPr>
        <p:spPr bwMode="auto">
          <a:xfrm>
            <a:off x="1147763" y="1290638"/>
            <a:ext cx="7237412" cy="2433637"/>
          </a:xfrm>
          <a:prstGeom prst="rect">
            <a:avLst/>
          </a:prstGeom>
          <a:noFill/>
          <a:ln w="9525">
            <a:noFill/>
            <a:miter lim="800000"/>
            <a:headEnd/>
            <a:tailEnd/>
          </a:ln>
        </p:spPr>
        <p:txBody>
          <a:bodyPr anchor="ctr"/>
          <a:lstStyle/>
          <a:p>
            <a:pPr defTabSz="457200"/>
            <a:endParaRPr lang="fr-FR" sz="4100" b="1">
              <a:latin typeface="Calibri" pitchFamily="34" charset="0"/>
            </a:endParaRPr>
          </a:p>
        </p:txBody>
      </p:sp>
      <p:sp>
        <p:nvSpPr>
          <p:cNvPr id="28674" name="Titre 6"/>
          <p:cNvSpPr>
            <a:spLocks/>
          </p:cNvSpPr>
          <p:nvPr/>
        </p:nvSpPr>
        <p:spPr bwMode="auto">
          <a:xfrm>
            <a:off x="985838" y="276225"/>
            <a:ext cx="7856537" cy="636588"/>
          </a:xfrm>
          <a:prstGeom prst="rect">
            <a:avLst/>
          </a:prstGeom>
          <a:noFill/>
          <a:ln w="9525">
            <a:noFill/>
            <a:miter lim="800000"/>
            <a:headEnd/>
            <a:tailEnd/>
          </a:ln>
        </p:spPr>
        <p:txBody>
          <a:bodyPr anchor="ctr"/>
          <a:lstStyle/>
          <a:p>
            <a:pPr defTabSz="457200"/>
            <a:r>
              <a:rPr lang="fr-FR" b="1">
                <a:solidFill>
                  <a:srgbClr val="F600AA"/>
                </a:solidFill>
                <a:latin typeface="Calibri" pitchFamily="34" charset="0"/>
              </a:rPr>
              <a:t>L’organisation des services</a:t>
            </a:r>
            <a:endParaRPr lang="fr-FR" b="1">
              <a:latin typeface="Calibri" pitchFamily="34" charset="0"/>
            </a:endParaRPr>
          </a:p>
        </p:txBody>
      </p:sp>
      <p:sp>
        <p:nvSpPr>
          <p:cNvPr id="28675" name="Titre 6"/>
          <p:cNvSpPr>
            <a:spLocks/>
          </p:cNvSpPr>
          <p:nvPr/>
        </p:nvSpPr>
        <p:spPr bwMode="auto">
          <a:xfrm>
            <a:off x="882650" y="1042988"/>
            <a:ext cx="7856538" cy="4968875"/>
          </a:xfrm>
          <a:prstGeom prst="rect">
            <a:avLst/>
          </a:prstGeom>
          <a:solidFill>
            <a:schemeClr val="bg1"/>
          </a:solidFill>
          <a:ln w="9525">
            <a:noFill/>
            <a:miter lim="800000"/>
            <a:headEnd/>
            <a:tailEnd/>
          </a:ln>
        </p:spPr>
        <p:txBody>
          <a:bodyPr anchor="ctr">
            <a:spAutoFit/>
          </a:bodyPr>
          <a:lstStyle/>
          <a:p>
            <a:pPr algn="just" defTabSz="457200"/>
            <a:r>
              <a:rPr lang="fr-FR" sz="2000" b="1"/>
              <a:t>Il y a de nombreuses possibilités.</a:t>
            </a:r>
          </a:p>
          <a:p>
            <a:pPr algn="just" defTabSz="457200"/>
            <a:r>
              <a:rPr lang="fr-FR" sz="2000" b="1"/>
              <a:t/>
            </a:r>
            <a:br>
              <a:rPr lang="fr-FR" sz="2000" b="1"/>
            </a:br>
            <a:r>
              <a:rPr lang="fr-FR" sz="2000" b="1"/>
              <a:t>Lorsque l’EIST a été mis en place, assumé par un enseignant unique et que cela fonctionne, le dispositif peut perdurer.</a:t>
            </a:r>
            <a:br>
              <a:rPr lang="fr-FR" sz="2000" b="1"/>
            </a:br>
            <a:r>
              <a:rPr lang="fr-FR" sz="2000" b="1"/>
              <a:t/>
            </a:r>
            <a:br>
              <a:rPr lang="fr-FR" sz="2000" b="1"/>
            </a:br>
            <a:r>
              <a:rPr lang="fr-FR" sz="2000" b="1"/>
              <a:t>Lorsqu’il y a plusieurs classes de 6</a:t>
            </a:r>
            <a:r>
              <a:rPr lang="fr-FR" sz="2000" b="1" baseline="30000"/>
              <a:t>ème</a:t>
            </a:r>
            <a:r>
              <a:rPr lang="fr-FR" sz="2000" b="1"/>
              <a:t>, installer les enseignements de S&amp;T en barrette. </a:t>
            </a:r>
            <a:br>
              <a:rPr lang="fr-FR" sz="2000" b="1"/>
            </a:br>
            <a:r>
              <a:rPr lang="fr-FR" sz="2000" b="1"/>
              <a:t>Cela permet aux professeurs des différentes disciplines d’intervenir sur plusieurs groupes au cours d’une même séance, voire de permettre des interventions en co-enseignement si le choix de l’établissement permet d’y consacrer les moyens nécessaires. </a:t>
            </a:r>
          </a:p>
          <a:p>
            <a:pPr algn="just" defTabSz="457200"/>
            <a:r>
              <a:rPr lang="fr-FR" sz="2000" b="1"/>
              <a:t>Autre solution possible, c’est l’élaboration de 3 groupes sur 2 classes avec l’intervention identique de chaque professeur dans chaque groupe. Cela nécessite que l’établissement accepte de dégager les moyens correspondants.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re 6"/>
          <p:cNvSpPr>
            <a:spLocks/>
          </p:cNvSpPr>
          <p:nvPr/>
        </p:nvSpPr>
        <p:spPr bwMode="auto">
          <a:xfrm>
            <a:off x="1147763" y="1290638"/>
            <a:ext cx="7237412" cy="2433637"/>
          </a:xfrm>
          <a:prstGeom prst="rect">
            <a:avLst/>
          </a:prstGeom>
          <a:noFill/>
          <a:ln w="9525">
            <a:noFill/>
            <a:miter lim="800000"/>
            <a:headEnd/>
            <a:tailEnd/>
          </a:ln>
        </p:spPr>
        <p:txBody>
          <a:bodyPr anchor="ctr"/>
          <a:lstStyle/>
          <a:p>
            <a:pPr defTabSz="457200"/>
            <a:endParaRPr lang="fr-FR" sz="4100" b="1">
              <a:latin typeface="Calibri" pitchFamily="34" charset="0"/>
            </a:endParaRPr>
          </a:p>
        </p:txBody>
      </p:sp>
      <p:sp>
        <p:nvSpPr>
          <p:cNvPr id="30722" name="Titre 6"/>
          <p:cNvSpPr>
            <a:spLocks/>
          </p:cNvSpPr>
          <p:nvPr/>
        </p:nvSpPr>
        <p:spPr bwMode="auto">
          <a:xfrm>
            <a:off x="985838" y="276225"/>
            <a:ext cx="7856537" cy="636588"/>
          </a:xfrm>
          <a:prstGeom prst="rect">
            <a:avLst/>
          </a:prstGeom>
          <a:noFill/>
          <a:ln w="9525">
            <a:noFill/>
            <a:miter lim="800000"/>
            <a:headEnd/>
            <a:tailEnd/>
          </a:ln>
        </p:spPr>
        <p:txBody>
          <a:bodyPr anchor="ctr"/>
          <a:lstStyle/>
          <a:p>
            <a:pPr defTabSz="457200"/>
            <a:r>
              <a:rPr lang="fr-FR" b="1">
                <a:solidFill>
                  <a:srgbClr val="F600AA"/>
                </a:solidFill>
                <a:latin typeface="Calibri" pitchFamily="34" charset="0"/>
              </a:rPr>
              <a:t>L’organisation des services</a:t>
            </a:r>
            <a:endParaRPr lang="fr-FR" b="1">
              <a:latin typeface="Calibri" pitchFamily="34" charset="0"/>
            </a:endParaRPr>
          </a:p>
        </p:txBody>
      </p:sp>
      <p:sp>
        <p:nvSpPr>
          <p:cNvPr id="30723" name="Titre 6"/>
          <p:cNvSpPr>
            <a:spLocks/>
          </p:cNvSpPr>
          <p:nvPr/>
        </p:nvSpPr>
        <p:spPr bwMode="auto">
          <a:xfrm>
            <a:off x="881063" y="3636963"/>
            <a:ext cx="7856537" cy="1920875"/>
          </a:xfrm>
          <a:prstGeom prst="rect">
            <a:avLst/>
          </a:prstGeom>
          <a:solidFill>
            <a:schemeClr val="bg1"/>
          </a:solidFill>
          <a:ln w="9525">
            <a:noFill/>
            <a:miter lim="800000"/>
            <a:headEnd/>
            <a:tailEnd/>
          </a:ln>
        </p:spPr>
        <p:txBody>
          <a:bodyPr anchor="ctr">
            <a:spAutoFit/>
          </a:bodyPr>
          <a:lstStyle/>
          <a:p>
            <a:pPr algn="just" defTabSz="457200"/>
            <a:r>
              <a:rPr lang="fr-FR" sz="2000" b="1">
                <a:cs typeface="Arial" charset="0"/>
              </a:rPr>
              <a:t>À éviter.</a:t>
            </a:r>
          </a:p>
          <a:p>
            <a:pPr algn="just" defTabSz="457200"/>
            <a:r>
              <a:rPr lang="fr-FR" sz="2000" b="1">
                <a:cs typeface="Arial" charset="0"/>
              </a:rPr>
              <a:t/>
            </a:r>
            <a:br>
              <a:rPr lang="fr-FR" sz="2000" b="1">
                <a:cs typeface="Arial" charset="0"/>
              </a:rPr>
            </a:br>
            <a:r>
              <a:rPr lang="fr-FR" sz="2000" b="1"/>
              <a:t>Un cloisonnement des enseignements en 3 tranches horaires étanches de SVT, PC et Technologie, chacun avec le professeur de spécialité dans sa salle de spécialité, et l’attribution d’une note par discipline.</a:t>
            </a:r>
          </a:p>
        </p:txBody>
      </p:sp>
      <p:sp>
        <p:nvSpPr>
          <p:cNvPr id="30724" name="Titre 6"/>
          <p:cNvSpPr>
            <a:spLocks/>
          </p:cNvSpPr>
          <p:nvPr/>
        </p:nvSpPr>
        <p:spPr bwMode="auto">
          <a:xfrm>
            <a:off x="911225" y="1436688"/>
            <a:ext cx="7856538" cy="1920875"/>
          </a:xfrm>
          <a:prstGeom prst="rect">
            <a:avLst/>
          </a:prstGeom>
          <a:solidFill>
            <a:schemeClr val="bg1"/>
          </a:solidFill>
          <a:ln w="9525">
            <a:noFill/>
            <a:miter lim="800000"/>
            <a:headEnd/>
            <a:tailEnd/>
          </a:ln>
        </p:spPr>
        <p:txBody>
          <a:bodyPr anchor="ctr">
            <a:spAutoFit/>
          </a:bodyPr>
          <a:lstStyle/>
          <a:p>
            <a:pPr algn="just" defTabSz="457200"/>
            <a:r>
              <a:rPr lang="fr-FR" sz="2000" b="1">
                <a:cs typeface="Arial" charset="0"/>
              </a:rPr>
              <a:t>Il reste à créer des salles de S&amp;T, qui accueillent indifféremment les professeurs de </a:t>
            </a:r>
            <a:r>
              <a:rPr lang="fr-FR" sz="2000" b="1"/>
              <a:t>SVT, PC et Technologie.</a:t>
            </a:r>
            <a:br>
              <a:rPr lang="fr-FR" sz="2000" b="1"/>
            </a:br>
            <a:r>
              <a:rPr lang="fr-FR" sz="2000" b="1"/>
              <a:t/>
            </a:r>
            <a:br>
              <a:rPr lang="fr-FR" sz="2000" b="1"/>
            </a:br>
            <a:r>
              <a:rPr lang="fr-FR" sz="2000" b="1"/>
              <a:t>Lorsque l’espace le permet, une salle unique peut être dédiée à l’enseignement des S&amp;T, qui accueille les matériels nécessaires empruntés aux différentes disciplines.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ge de presentation et de partie">
  <a:themeElements>
    <a:clrScheme name="page de presentation et de parti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age de presentation et de parti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age de presentation et de parti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857</TotalTime>
  <Words>179</Words>
  <Application>Microsoft Office PowerPoint</Application>
  <PresentationFormat>Affichage à l'écran (4:3)</PresentationFormat>
  <Paragraphs>38</Paragraphs>
  <Slides>8</Slides>
  <Notes>8</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page de presentation et de partie</vt:lpstr>
      <vt:lpstr>Nouveaux programmes de technologie au collège   Lycée Diderot le 24 mars 2016</vt:lpstr>
      <vt:lpstr>Diapositive 2</vt:lpstr>
      <vt:lpstr>Diapositive 3</vt:lpstr>
      <vt:lpstr>Diapositive 4</vt:lpstr>
      <vt:lpstr>Diapositive 5</vt:lpstr>
      <vt:lpstr>Diapositive 6</vt:lpstr>
      <vt:lpstr>Diapositive 7</vt:lpstr>
      <vt:lpstr>Diapositive 8</vt:lpstr>
    </vt:vector>
  </TitlesOfParts>
  <Company>MEN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Industry sciences and technology competition</dc:title>
  <dc:creator>Samuel VIOLLIN</dc:creator>
  <cp:lastModifiedBy>Administrateur</cp:lastModifiedBy>
  <cp:revision>70</cp:revision>
  <dcterms:created xsi:type="dcterms:W3CDTF">2015-11-25T10:21:39Z</dcterms:created>
  <dcterms:modified xsi:type="dcterms:W3CDTF">2016-03-24T15:20:30Z</dcterms:modified>
</cp:coreProperties>
</file>