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 id="2147483659" r:id="rId2"/>
    <p:sldMasterId id="2147483661" r:id="rId3"/>
  </p:sldMasterIdLst>
  <p:notesMasterIdLst>
    <p:notesMasterId r:id="rId24"/>
  </p:notesMasterIdLst>
  <p:handoutMasterIdLst>
    <p:handoutMasterId r:id="rId25"/>
  </p:handoutMasterIdLst>
  <p:sldIdLst>
    <p:sldId id="349" r:id="rId4"/>
    <p:sldId id="397" r:id="rId5"/>
    <p:sldId id="395" r:id="rId6"/>
    <p:sldId id="396" r:id="rId7"/>
    <p:sldId id="399" r:id="rId8"/>
    <p:sldId id="398" r:id="rId9"/>
    <p:sldId id="418" r:id="rId10"/>
    <p:sldId id="400" r:id="rId11"/>
    <p:sldId id="401" r:id="rId12"/>
    <p:sldId id="402" r:id="rId13"/>
    <p:sldId id="417" r:id="rId14"/>
    <p:sldId id="403" r:id="rId15"/>
    <p:sldId id="404" r:id="rId16"/>
    <p:sldId id="405" r:id="rId17"/>
    <p:sldId id="406" r:id="rId18"/>
    <p:sldId id="411" r:id="rId19"/>
    <p:sldId id="390" r:id="rId20"/>
    <p:sldId id="414" r:id="rId21"/>
    <p:sldId id="415" r:id="rId22"/>
    <p:sldId id="394" r:id="rId23"/>
  </p:sldIdLst>
  <p:sldSz cx="9144000" cy="6858000" type="screen4x3"/>
  <p:notesSz cx="6858000" cy="9144000"/>
  <p:defaultTextStyle>
    <a:defPPr>
      <a:defRPr lang="fr-FR"/>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hilippe Fichou"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83086"/>
    <a:srgbClr val="1A86D0"/>
    <a:srgbClr val="1FA1E5"/>
    <a:srgbClr val="9B008A"/>
    <a:srgbClr val="99FF99"/>
    <a:srgbClr val="BDDE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34" autoAdjust="0"/>
    <p:restoredTop sz="94660"/>
  </p:normalViewPr>
  <p:slideViewPr>
    <p:cSldViewPr snapToGrid="0" snapToObjects="1">
      <p:cViewPr>
        <p:scale>
          <a:sx n="59" d="100"/>
          <a:sy n="59" d="100"/>
        </p:scale>
        <p:origin x="-720" y="7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3" d="100"/>
          <a:sy n="53" d="100"/>
        </p:scale>
        <p:origin x="-225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5DB4F4A-5FEF-48F6-8E12-64533141F013}" type="datetimeFigureOut">
              <a:rPr lang="fr-FR"/>
              <a:pPr>
                <a:defRPr/>
              </a:pPr>
              <a:t>21/03/2016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5AF94BD-BFCB-42FA-B3A2-0D6429EC8C66}" type="slidenum">
              <a:rPr lang="fr-FR"/>
              <a:pPr>
                <a:defRPr/>
              </a:pPr>
              <a:t>‹N°›</a:t>
            </a:fld>
            <a:endParaRPr lang="fr-FR"/>
          </a:p>
        </p:txBody>
      </p:sp>
    </p:spTree>
    <p:extLst>
      <p:ext uri="{BB962C8B-B14F-4D97-AF65-F5344CB8AC3E}">
        <p14:creationId xmlns:p14="http://schemas.microsoft.com/office/powerpoint/2010/main" val="34566715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52D4F1D-09B3-40AF-94DB-95F19BB32F43}" type="datetimeFigureOut">
              <a:rPr lang="fr-FR"/>
              <a:pPr>
                <a:defRPr/>
              </a:pPr>
              <a:t>21/03/2016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6D2A235-0A5C-483F-BCAF-EBB678C95666}" type="slidenum">
              <a:rPr lang="fr-FR"/>
              <a:pPr>
                <a:defRPr/>
              </a:pPr>
              <a:t>‹N°›</a:t>
            </a:fld>
            <a:endParaRPr lang="fr-FR"/>
          </a:p>
        </p:txBody>
      </p:sp>
    </p:spTree>
    <p:extLst>
      <p:ext uri="{BB962C8B-B14F-4D97-AF65-F5344CB8AC3E}">
        <p14:creationId xmlns:p14="http://schemas.microsoft.com/office/powerpoint/2010/main" val="333175169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Rot="1" noChangeAspect="1" noTextEdit="1"/>
          </p:cNvSpPr>
          <p:nvPr>
            <p:ph type="sldImg"/>
          </p:nvPr>
        </p:nvSpPr>
        <p:spPr bwMode="auto">
          <a:noFill/>
          <a:ln>
            <a:solidFill>
              <a:srgbClr val="000000"/>
            </a:solidFill>
            <a:miter lim="800000"/>
            <a:headEnd/>
            <a:tailEnd/>
          </a:ln>
        </p:spPr>
      </p:sp>
      <p:sp>
        <p:nvSpPr>
          <p:cNvPr id="68610" name="Rectangle 3"/>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6" name="Espace réservé du texte 6"/>
          <p:cNvSpPr>
            <a:spLocks noGrp="1"/>
          </p:cNvSpPr>
          <p:nvPr>
            <p:ph type="body" sz="quarter" idx="13"/>
          </p:nvPr>
        </p:nvSpPr>
        <p:spPr>
          <a:xfrm>
            <a:off x="804863" y="1471083"/>
            <a:ext cx="7881937" cy="4598988"/>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solidFill>
                  <a:srgbClr val="683086"/>
                </a:solidFill>
              </a:defRPr>
            </a:lvl1pPr>
            <a:lvl2pPr marL="627063" marR="0" indent="-169863" algn="l" defTabSz="457200" rtl="0" eaLnBrk="1" fontAlgn="auto" latinLnBrk="0" hangingPunct="1">
              <a:lnSpc>
                <a:spcPct val="100000"/>
              </a:lnSpc>
              <a:spcBef>
                <a:spcPct val="20000"/>
              </a:spcBef>
              <a:spcAft>
                <a:spcPts val="0"/>
              </a:spcAft>
              <a:buClr>
                <a:srgbClr val="683086"/>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683086"/>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4" name="Espace réservé du numéro de diapositive 5"/>
          <p:cNvSpPr>
            <a:spLocks noGrp="1"/>
          </p:cNvSpPr>
          <p:nvPr>
            <p:ph type="sldNum" sz="quarter" idx="14"/>
          </p:nvPr>
        </p:nvSpPr>
        <p:spPr/>
        <p:txBody>
          <a:bodyPr/>
          <a:lstStyle>
            <a:lvl1pPr>
              <a:defRPr/>
            </a:lvl1pPr>
          </a:lstStyle>
          <a:p>
            <a:pPr>
              <a:defRPr/>
            </a:pPr>
            <a:fld id="{FA6559A2-489F-40CA-A704-53558F7CB44F}"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8" name="Espace réservé du texte 7"/>
          <p:cNvSpPr>
            <a:spLocks noGrp="1"/>
          </p:cNvSpPr>
          <p:nvPr>
            <p:ph type="body" sz="quarter" idx="13"/>
          </p:nvPr>
        </p:nvSpPr>
        <p:spPr>
          <a:xfrm>
            <a:off x="1095375" y="4121150"/>
            <a:ext cx="7505700" cy="1814513"/>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smtClean="0"/>
              <a:t>Cliquez pour modifier les styles du texte du masque</a:t>
            </a:r>
            <a:endParaRPr lang="fr-FR" dirty="0"/>
          </a:p>
        </p:txBody>
      </p:sp>
      <p:sp>
        <p:nvSpPr>
          <p:cNvPr id="10" name="Espace réservé du texte 9"/>
          <p:cNvSpPr>
            <a:spLocks noGrp="1"/>
          </p:cNvSpPr>
          <p:nvPr>
            <p:ph type="body" sz="quarter" idx="14"/>
          </p:nvPr>
        </p:nvSpPr>
        <p:spPr>
          <a:xfrm>
            <a:off x="1095375" y="2705101"/>
            <a:ext cx="7505700" cy="1156980"/>
          </a:xfr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dirty="0" smtClean="0"/>
              <a:t>Cliquez pour modifier les styles du texte du masque</a:t>
            </a:r>
            <a:endParaRPr lang="fr-FR" dirty="0"/>
          </a:p>
        </p:txBody>
      </p:sp>
      <p:sp>
        <p:nvSpPr>
          <p:cNvPr id="5" name="Espace réservé du numéro de diapositive 5"/>
          <p:cNvSpPr>
            <a:spLocks noGrp="1"/>
          </p:cNvSpPr>
          <p:nvPr>
            <p:ph type="sldNum" sz="quarter" idx="15"/>
          </p:nvPr>
        </p:nvSpPr>
        <p:spPr/>
        <p:txBody>
          <a:bodyPr/>
          <a:lstStyle>
            <a:lvl1pPr>
              <a:defRPr/>
            </a:lvl1pPr>
          </a:lstStyle>
          <a:p>
            <a:pPr>
              <a:defRPr/>
            </a:pPr>
            <a:fld id="{B1FA3F07-B804-4A15-9A00-9847F956D8B6}"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084E5694-6840-40B7-9D64-AA44D90CACDE}" type="slidenum">
              <a:rPr lang="fr-FR"/>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5375" y="698500"/>
            <a:ext cx="7781925" cy="2006600"/>
          </a:xfrm>
        </p:spPr>
        <p:txBody>
          <a:bodyPr/>
          <a:lstStyle/>
          <a:p>
            <a:r>
              <a:rPr lang="en-US"/>
              <a:t>Click to edit Master title style</a:t>
            </a:r>
            <a:endParaRPr lang="fr-FR"/>
          </a:p>
        </p:txBody>
      </p:sp>
      <p:sp>
        <p:nvSpPr>
          <p:cNvPr id="3" name="Content Placeholder 2"/>
          <p:cNvSpPr>
            <a:spLocks noGrp="1"/>
          </p:cNvSpPr>
          <p:nvPr>
            <p:ph idx="1"/>
          </p:nvPr>
        </p:nvSpPr>
        <p:spPr>
          <a:xfrm>
            <a:off x="1095375" y="2705100"/>
            <a:ext cx="7781925" cy="1179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F6179ACB-4777-433A-A932-CBEA31626273}"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et modifiez le titre</a:t>
            </a:r>
            <a:endParaRPr lang="fr-FR" dirty="0"/>
          </a:p>
        </p:txBody>
      </p:sp>
      <p:sp>
        <p:nvSpPr>
          <p:cNvPr id="3" name="Espace réservé du contenu 2"/>
          <p:cNvSpPr>
            <a:spLocks noGrp="1"/>
          </p:cNvSpPr>
          <p:nvPr>
            <p:ph idx="1"/>
          </p:nvPr>
        </p:nvSpPr>
        <p:spPr>
          <a:xfrm>
            <a:off x="805400" y="1476296"/>
            <a:ext cx="7881400" cy="4525963"/>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solidFill>
                  <a:srgbClr val="683086"/>
                </a:solidFill>
              </a:defRPr>
            </a:lvl1pPr>
            <a:lvl2pPr marL="627063" marR="0" indent="-169863" algn="l" defTabSz="457200" rtl="0" eaLnBrk="1" fontAlgn="auto" latinLnBrk="0" hangingPunct="1">
              <a:lnSpc>
                <a:spcPct val="100000"/>
              </a:lnSpc>
              <a:spcBef>
                <a:spcPct val="20000"/>
              </a:spcBef>
              <a:spcAft>
                <a:spcPts val="0"/>
              </a:spcAft>
              <a:buClr>
                <a:srgbClr val="683086"/>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683086"/>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4" name="Espace réservé du numéro de diapositive 5"/>
          <p:cNvSpPr>
            <a:spLocks noGrp="1"/>
          </p:cNvSpPr>
          <p:nvPr>
            <p:ph type="sldNum" sz="quarter" idx="10"/>
          </p:nvPr>
        </p:nvSpPr>
        <p:spPr/>
        <p:txBody>
          <a:bodyPr/>
          <a:lstStyle>
            <a:lvl1pPr>
              <a:defRPr/>
            </a:lvl1pPr>
          </a:lstStyle>
          <a:p>
            <a:pPr>
              <a:defRPr/>
            </a:pPr>
            <a:fld id="{8FEFCF8F-4900-43E2-9643-3A28AE47EE6A}"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et modifiez le titre</a:t>
            </a:r>
            <a:endParaRPr lang="fr-FR" dirty="0"/>
          </a:p>
        </p:txBody>
      </p:sp>
      <p:sp>
        <p:nvSpPr>
          <p:cNvPr id="7" name="Espace réservé du texte 6"/>
          <p:cNvSpPr>
            <a:spLocks noGrp="1"/>
          </p:cNvSpPr>
          <p:nvPr>
            <p:ph type="body" sz="quarter" idx="13"/>
          </p:nvPr>
        </p:nvSpPr>
        <p:spPr>
          <a:xfrm>
            <a:off x="804863" y="1469378"/>
            <a:ext cx="7881937" cy="4397375"/>
          </a:xfrm>
        </p:spPr>
        <p:txBody>
          <a:bodyPr/>
          <a:lstStyle>
            <a:lvl1pPr>
              <a:buClr>
                <a:srgbClr val="683086"/>
              </a:buClr>
              <a:defRPr>
                <a:solidFill>
                  <a:srgbClr val="000000"/>
                </a:solidFill>
              </a:defRPr>
            </a:lvl1pPr>
          </a:lstStyle>
          <a:p>
            <a:pPr lvl="0"/>
            <a:r>
              <a:rPr lang="en-US" dirty="0" smtClean="0"/>
              <a:t>Click to edit Master text styles</a:t>
            </a:r>
          </a:p>
        </p:txBody>
      </p:sp>
      <p:sp>
        <p:nvSpPr>
          <p:cNvPr id="4" name="Espace réservé du numéro de diapositive 5"/>
          <p:cNvSpPr>
            <a:spLocks noGrp="1"/>
          </p:cNvSpPr>
          <p:nvPr>
            <p:ph type="sldNum" sz="quarter" idx="14"/>
          </p:nvPr>
        </p:nvSpPr>
        <p:spPr/>
        <p:txBody>
          <a:bodyPr/>
          <a:lstStyle>
            <a:lvl1pPr>
              <a:defRPr/>
            </a:lvl1pPr>
          </a:lstStyle>
          <a:p>
            <a:pPr>
              <a:defRPr/>
            </a:pPr>
            <a:fld id="{8E1BD7B9-9405-4F5F-B9A6-8F9A8D91C54B}"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08773" y="69692"/>
            <a:ext cx="8004162" cy="828574"/>
          </a:xfrm>
        </p:spPr>
        <p:txBody>
          <a:bodyPr anchor="b"/>
          <a:lstStyle>
            <a:lvl1pPr algn="l">
              <a:defRPr sz="3000" b="0"/>
            </a:lvl1pPr>
          </a:lstStyle>
          <a:p>
            <a:r>
              <a:rPr lang="fr-FR" dirty="0" smtClean="0"/>
              <a:t>Cliquez et modifiez le titre</a:t>
            </a:r>
            <a:endParaRPr lang="fr-FR" dirty="0"/>
          </a:p>
        </p:txBody>
      </p:sp>
      <p:sp>
        <p:nvSpPr>
          <p:cNvPr id="3" name="Espace réservé pour une image  2"/>
          <p:cNvSpPr>
            <a:spLocks noGrp="1"/>
          </p:cNvSpPr>
          <p:nvPr>
            <p:ph type="pic" idx="1"/>
          </p:nvPr>
        </p:nvSpPr>
        <p:spPr>
          <a:xfrm>
            <a:off x="677333" y="1494531"/>
            <a:ext cx="7923066" cy="323304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677333" y="5367338"/>
            <a:ext cx="7923066"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8D47A265-36B6-4E7B-BB9D-C5EEB1550577}"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p:nvPr>
        </p:nvSpPr>
        <p:spPr>
          <a:xfrm>
            <a:off x="1090609" y="976320"/>
            <a:ext cx="7894637" cy="2433895"/>
          </a:xfrm>
        </p:spPr>
        <p:txBody>
          <a:bodyPr/>
          <a:lstStyle/>
          <a:p>
            <a:r>
              <a:rPr lang="en-US" dirty="0" smtClean="0"/>
              <a:t>Click to edit Master title style</a:t>
            </a:r>
            <a:endParaRPr lang="fr-FR" dirty="0"/>
          </a:p>
        </p:txBody>
      </p:sp>
      <p:sp>
        <p:nvSpPr>
          <p:cNvPr id="3" name="Sous-titre 2"/>
          <p:cNvSpPr>
            <a:spLocks noGrp="1"/>
          </p:cNvSpPr>
          <p:nvPr>
            <p:ph type="subTitle" idx="1"/>
          </p:nvPr>
        </p:nvSpPr>
        <p:spPr>
          <a:xfrm>
            <a:off x="1090609" y="3472208"/>
            <a:ext cx="7596190" cy="1752600"/>
          </a:xfrm>
        </p:spPr>
        <p:txBody>
          <a:bodyPr/>
          <a:lstStyle>
            <a:lvl1pPr marL="0" indent="0" algn="l">
              <a:buNone/>
              <a:defRPr>
                <a:solidFill>
                  <a:srgbClr val="68308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
        <p:nvSpPr>
          <p:cNvPr id="4" name="Espace réservé du numéro de diapositive 5"/>
          <p:cNvSpPr>
            <a:spLocks noGrp="1"/>
          </p:cNvSpPr>
          <p:nvPr>
            <p:ph type="sldNum" sz="quarter" idx="10"/>
          </p:nvPr>
        </p:nvSpPr>
        <p:spPr/>
        <p:txBody>
          <a:bodyPr/>
          <a:lstStyle>
            <a:lvl1pPr>
              <a:defRPr/>
            </a:lvl1pPr>
          </a:lstStyle>
          <a:p>
            <a:pPr>
              <a:defRPr/>
            </a:pPr>
            <a:fld id="{D86E155B-08A5-4778-8BDB-8CDA28F73107}"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p:nvPr>
        </p:nvSpPr>
        <p:spPr>
          <a:xfrm>
            <a:off x="1097486" y="3283200"/>
            <a:ext cx="5897726" cy="2108160"/>
          </a:xfrm>
        </p:spPr>
        <p:txBody>
          <a:bodyPr anchor="t">
            <a:normAutofit/>
          </a:bodyPr>
          <a:lstStyle>
            <a:lvl1pPr>
              <a:defRPr sz="1500" baseline="0"/>
            </a:lvl1pPr>
          </a:lstStyle>
          <a:p>
            <a:r>
              <a:rPr lang="en-US" dirty="0" smtClean="0"/>
              <a:t>Click to edit Master title style</a:t>
            </a:r>
            <a:endParaRPr lang="fr-FR" dirty="0"/>
          </a:p>
        </p:txBody>
      </p:sp>
      <p:sp>
        <p:nvSpPr>
          <p:cNvPr id="3" name="Espace réservé du numéro de diapositive 5"/>
          <p:cNvSpPr>
            <a:spLocks noGrp="1"/>
          </p:cNvSpPr>
          <p:nvPr>
            <p:ph type="sldNum" sz="quarter" idx="10"/>
          </p:nvPr>
        </p:nvSpPr>
        <p:spPr/>
        <p:txBody>
          <a:bodyPr/>
          <a:lstStyle>
            <a:lvl1pPr>
              <a:defRPr/>
            </a:lvl1pPr>
          </a:lstStyle>
          <a:p>
            <a:pPr>
              <a:defRPr/>
            </a:pPr>
            <a:fld id="{A294DD10-80C3-44FD-8213-0C8683DD5F44}"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8E38F3B8-5932-4C10-9CC3-9F9850861EBE}"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96963" y="915988"/>
            <a:ext cx="7983537" cy="379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3" name="Espace réservé du numéro de diapositive 5"/>
          <p:cNvSpPr>
            <a:spLocks noGrp="1"/>
          </p:cNvSpPr>
          <p:nvPr>
            <p:ph type="sldNum" sz="quarter" idx="10"/>
          </p:nvPr>
        </p:nvSpPr>
        <p:spPr/>
        <p:txBody>
          <a:bodyPr/>
          <a:lstStyle>
            <a:lvl1pPr>
              <a:defRPr/>
            </a:lvl1pPr>
          </a:lstStyle>
          <a:p>
            <a:pPr>
              <a:defRPr/>
            </a:pPr>
            <a:fld id="{2A12E494-962F-4E9A-894C-0CC7E4E33EC8}"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Rectangle 5"/>
          <p:cNvSpPr>
            <a:spLocks noGrp="1" noChangeArrowheads="1"/>
          </p:cNvSpPr>
          <p:nvPr>
            <p:ph type="ftr" sz="quarter" idx="10"/>
          </p:nvPr>
        </p:nvSpPr>
        <p:spPr bwMode="gray">
          <a:xfrm>
            <a:off x="7956550" y="6408738"/>
            <a:ext cx="647700" cy="188912"/>
          </a:xfrm>
          <a:prstGeom prst="rect">
            <a:avLst/>
          </a:prstGeom>
          <a:ln>
            <a:miter lim="800000"/>
            <a:headEnd/>
            <a:tailEnd/>
          </a:ln>
        </p:spPr>
        <p:txBody>
          <a:bodyPr vert="horz" wrap="square" lIns="0" tIns="0" rIns="0" bIns="0" numCol="1" anchor="t" anchorCtr="0" compatLnSpc="1">
            <a:prstTxWarp prst="textNoShape">
              <a:avLst/>
            </a:prstTxWarp>
          </a:bodyPr>
          <a:lstStyle>
            <a:lvl1pPr algn="r">
              <a:defRPr sz="900">
                <a:solidFill>
                  <a:schemeClr val="accent1"/>
                </a:solidFill>
                <a:latin typeface="Calibri" charset="0"/>
                <a:ea typeface="ＭＳ Ｐゴシック" charset="0"/>
                <a:cs typeface="Arial" charset="0"/>
              </a:defRPr>
            </a:lvl1pPr>
          </a:lstStyle>
          <a:p>
            <a:pPr>
              <a:defRPr/>
            </a:pPr>
            <a:endParaRPr lang="fr-FR"/>
          </a:p>
        </p:txBody>
      </p:sp>
    </p:spTree>
    <p:extLst>
      <p:ext uri="{BB962C8B-B14F-4D97-AF65-F5344CB8AC3E}">
        <p14:creationId xmlns:p14="http://schemas.microsoft.com/office/powerpoint/2010/main" val="24587087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7.xml"/><Relationship Id="rId7"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4863" y="0"/>
            <a:ext cx="7881937" cy="1287463"/>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1027" name="Espace réservé du texte 2"/>
          <p:cNvSpPr>
            <a:spLocks noGrp="1"/>
          </p:cNvSpPr>
          <p:nvPr>
            <p:ph type="body" idx="1"/>
          </p:nvPr>
        </p:nvSpPr>
        <p:spPr bwMode="auto">
          <a:xfrm>
            <a:off x="804863" y="1476375"/>
            <a:ext cx="788193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 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 name="Espace réservé du numéro de diapositive 5"/>
          <p:cNvSpPr>
            <a:spLocks noGrp="1"/>
          </p:cNvSpPr>
          <p:nvPr>
            <p:ph type="sldNum" sz="quarter" idx="4"/>
          </p:nvPr>
        </p:nvSpPr>
        <p:spPr>
          <a:xfrm>
            <a:off x="8150225" y="6391275"/>
            <a:ext cx="450850" cy="365125"/>
          </a:xfrm>
          <a:prstGeom prst="rect">
            <a:avLst/>
          </a:prstGeom>
        </p:spPr>
        <p:txBody>
          <a:bodyPr vert="horz" lIns="91440" tIns="45720" rIns="91440" bIns="45720" rtlCol="0" anchor="ctr"/>
          <a:lstStyle>
            <a:lvl1pPr algn="r" fontAlgn="auto">
              <a:spcBef>
                <a:spcPts val="0"/>
              </a:spcBef>
              <a:spcAft>
                <a:spcPts val="0"/>
              </a:spcAft>
              <a:defRPr sz="1000" b="1">
                <a:solidFill>
                  <a:srgbClr val="404040"/>
                </a:solidFill>
                <a:latin typeface="+mn-lt"/>
              </a:defRPr>
            </a:lvl1pPr>
          </a:lstStyle>
          <a:p>
            <a:pPr>
              <a:defRPr/>
            </a:pPr>
            <a:fld id="{8264E874-2125-43CE-8E4E-18A864FC92B9}" type="slidenum">
              <a:rPr lang="fr-FR"/>
              <a:pPr>
                <a:defRPr/>
              </a:pPr>
              <a:t>‹N°›</a:t>
            </a:fld>
            <a:endParaRPr lang="fr-FR" dirty="0"/>
          </a:p>
        </p:txBody>
      </p:sp>
      <p:pic>
        <p:nvPicPr>
          <p:cNvPr id="1029" name="Image 11" descr="2014_MENESRlogo_horizontal.jpg"/>
          <p:cNvPicPr>
            <a:picLocks noChangeAspect="1"/>
          </p:cNvPicPr>
          <p:nvPr userDrawn="1"/>
        </p:nvPicPr>
        <p:blipFill>
          <a:blip r:embed="rId6"/>
          <a:srcRect/>
          <a:stretch>
            <a:fillRect/>
          </a:stretch>
        </p:blipFill>
        <p:spPr bwMode="auto">
          <a:xfrm>
            <a:off x="660400" y="6180138"/>
            <a:ext cx="1655763" cy="463550"/>
          </a:xfrm>
          <a:prstGeom prst="rect">
            <a:avLst/>
          </a:prstGeom>
          <a:noFill/>
          <a:ln w="9525">
            <a:noFill/>
            <a:miter lim="800000"/>
            <a:headEnd/>
            <a:tailEnd/>
          </a:ln>
        </p:spPr>
      </p:pic>
      <p:cxnSp>
        <p:nvCxnSpPr>
          <p:cNvPr id="13" name="Connecteur droit 12"/>
          <p:cNvCxnSpPr/>
          <p:nvPr userDrawn="1"/>
        </p:nvCxnSpPr>
        <p:spPr>
          <a:xfrm>
            <a:off x="698500" y="1295400"/>
            <a:ext cx="717391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7872413" y="873125"/>
            <a:ext cx="642937" cy="41910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500" y="0"/>
            <a:ext cx="0" cy="1287463"/>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9" name="Espace réservé du pied de page 4"/>
          <p:cNvSpPr txBox="1">
            <a:spLocks/>
          </p:cNvSpPr>
          <p:nvPr userDrawn="1"/>
        </p:nvSpPr>
        <p:spPr>
          <a:xfrm>
            <a:off x="6989763" y="6391275"/>
            <a:ext cx="1160462" cy="36512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dirty="0" smtClean="0">
                <a:solidFill>
                  <a:schemeClr val="tx1">
                    <a:lumMod val="75000"/>
                    <a:lumOff val="25000"/>
                  </a:schemeClr>
                </a:solidFill>
              </a:rPr>
              <a:t>JJ/MM/AAAA</a:t>
            </a:r>
          </a:p>
          <a:p>
            <a:pPr>
              <a:defRPr/>
            </a:pPr>
            <a:endParaRPr lang="fr-FR" dirty="0"/>
          </a:p>
        </p:txBody>
      </p:sp>
      <p:sp>
        <p:nvSpPr>
          <p:cNvPr id="14" name="Espace réservé du pied de page 4"/>
          <p:cNvSpPr txBox="1">
            <a:spLocks/>
          </p:cNvSpPr>
          <p:nvPr userDrawn="1"/>
        </p:nvSpPr>
        <p:spPr>
          <a:xfrm>
            <a:off x="2357438" y="6146800"/>
            <a:ext cx="3121025" cy="67627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b="1" dirty="0" smtClean="0">
                <a:solidFill>
                  <a:srgbClr val="683086"/>
                </a:solidFill>
              </a:rPr>
              <a:t>IGEN</a:t>
            </a:r>
            <a:r>
              <a:rPr lang="fr-FR" dirty="0" smtClean="0">
                <a:solidFill>
                  <a:srgbClr val="00919D"/>
                </a:solidFill>
              </a:rPr>
              <a:t/>
            </a:r>
            <a:br>
              <a:rPr lang="fr-FR" dirty="0" smtClean="0">
                <a:solidFill>
                  <a:srgbClr val="00919D"/>
                </a:solidFill>
              </a:rPr>
            </a:br>
            <a:r>
              <a:rPr lang="fr-FR" dirty="0" smtClean="0">
                <a:solidFill>
                  <a:schemeClr val="tx1">
                    <a:lumMod val="75000"/>
                    <a:lumOff val="25000"/>
                  </a:schemeClr>
                </a:solidFill>
              </a:rPr>
              <a:t>titre de la présentation</a:t>
            </a:r>
          </a:p>
          <a:p>
            <a:pPr>
              <a:defRPr/>
            </a:pPr>
            <a:endParaRPr lang="fr-FR"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timing>
    <p:tnLst>
      <p:par>
        <p:cTn id="1" dur="indefinite" restart="never" nodeType="tmRoot"/>
      </p:par>
    </p:tnLst>
  </p:timing>
  <p:hf hdr="0"/>
  <p:txStyles>
    <p:titleStyle>
      <a:lvl1pPr algn="l" defTabSz="457200" rtl="0" eaLnBrk="0" fontAlgn="base" hangingPunct="0">
        <a:spcBef>
          <a:spcPct val="0"/>
        </a:spcBef>
        <a:spcAft>
          <a:spcPct val="0"/>
        </a:spcAft>
        <a:defRPr sz="3000" kern="1200" cap="all">
          <a:solidFill>
            <a:srgbClr val="404040"/>
          </a:solidFill>
          <a:latin typeface="+mj-lt"/>
          <a:ea typeface="+mj-ea"/>
          <a:cs typeface="+mj-cs"/>
        </a:defRPr>
      </a:lvl1pPr>
      <a:lvl2pPr algn="l" defTabSz="457200" rtl="0" eaLnBrk="0" fontAlgn="base" hangingPunct="0">
        <a:spcBef>
          <a:spcPct val="0"/>
        </a:spcBef>
        <a:spcAft>
          <a:spcPct val="0"/>
        </a:spcAft>
        <a:defRPr sz="3000">
          <a:solidFill>
            <a:srgbClr val="404040"/>
          </a:solidFill>
          <a:latin typeface="Calibri" pitchFamily="34" charset="0"/>
        </a:defRPr>
      </a:lvl2pPr>
      <a:lvl3pPr algn="l" defTabSz="457200" rtl="0" eaLnBrk="0" fontAlgn="base" hangingPunct="0">
        <a:spcBef>
          <a:spcPct val="0"/>
        </a:spcBef>
        <a:spcAft>
          <a:spcPct val="0"/>
        </a:spcAft>
        <a:defRPr sz="3000">
          <a:solidFill>
            <a:srgbClr val="404040"/>
          </a:solidFill>
          <a:latin typeface="Calibri" pitchFamily="34" charset="0"/>
        </a:defRPr>
      </a:lvl3pPr>
      <a:lvl4pPr algn="l" defTabSz="457200" rtl="0" eaLnBrk="0" fontAlgn="base" hangingPunct="0">
        <a:spcBef>
          <a:spcPct val="0"/>
        </a:spcBef>
        <a:spcAft>
          <a:spcPct val="0"/>
        </a:spcAft>
        <a:defRPr sz="3000">
          <a:solidFill>
            <a:srgbClr val="404040"/>
          </a:solidFill>
          <a:latin typeface="Calibri" pitchFamily="34" charset="0"/>
        </a:defRPr>
      </a:lvl4pPr>
      <a:lvl5pPr algn="l" defTabSz="457200" rtl="0" eaLnBrk="0" fontAlgn="base" hangingPunct="0">
        <a:spcBef>
          <a:spcPct val="0"/>
        </a:spcBef>
        <a:spcAft>
          <a:spcPct val="0"/>
        </a:spcAft>
        <a:defRPr sz="3000">
          <a:solidFill>
            <a:srgbClr val="404040"/>
          </a:solidFill>
          <a:latin typeface="Calibri" pitchFamily="34" charset="0"/>
        </a:defRPr>
      </a:lvl5pPr>
      <a:lvl6pPr marL="457200" algn="l" defTabSz="457200" rtl="0" fontAlgn="base">
        <a:spcBef>
          <a:spcPct val="0"/>
        </a:spcBef>
        <a:spcAft>
          <a:spcPct val="0"/>
        </a:spcAft>
        <a:defRPr sz="3000">
          <a:solidFill>
            <a:srgbClr val="404040"/>
          </a:solidFill>
          <a:latin typeface="Calibri" pitchFamily="34" charset="0"/>
        </a:defRPr>
      </a:lvl6pPr>
      <a:lvl7pPr marL="914400" algn="l" defTabSz="457200" rtl="0" fontAlgn="base">
        <a:spcBef>
          <a:spcPct val="0"/>
        </a:spcBef>
        <a:spcAft>
          <a:spcPct val="0"/>
        </a:spcAft>
        <a:defRPr sz="3000">
          <a:solidFill>
            <a:srgbClr val="404040"/>
          </a:solidFill>
          <a:latin typeface="Calibri" pitchFamily="34" charset="0"/>
        </a:defRPr>
      </a:lvl7pPr>
      <a:lvl8pPr marL="1371600" algn="l" defTabSz="457200" rtl="0" fontAlgn="base">
        <a:spcBef>
          <a:spcPct val="0"/>
        </a:spcBef>
        <a:spcAft>
          <a:spcPct val="0"/>
        </a:spcAft>
        <a:defRPr sz="3000">
          <a:solidFill>
            <a:srgbClr val="404040"/>
          </a:solidFill>
          <a:latin typeface="Calibri" pitchFamily="34" charset="0"/>
        </a:defRPr>
      </a:lvl8pPr>
      <a:lvl9pPr marL="1828800" algn="l" defTabSz="457200" rtl="0" fontAlgn="base">
        <a:spcBef>
          <a:spcPct val="0"/>
        </a:spcBef>
        <a:spcAft>
          <a:spcPct val="0"/>
        </a:spcAft>
        <a:defRPr sz="3000">
          <a:solidFill>
            <a:srgbClr val="404040"/>
          </a:solidFill>
          <a:latin typeface="Calibri" pitchFamily="34" charset="0"/>
        </a:defRPr>
      </a:lvl9pPr>
    </p:titleStyle>
    <p:bodyStyle>
      <a:lvl1pPr marL="177800" indent="-177800" algn="l" defTabSz="457200" rtl="0" eaLnBrk="0" fontAlgn="base" hangingPunct="0">
        <a:spcBef>
          <a:spcPct val="20000"/>
        </a:spcBef>
        <a:spcAft>
          <a:spcPct val="0"/>
        </a:spcAft>
        <a:buSzPct val="100000"/>
        <a:buFont typeface="Arial" charset="0"/>
        <a:buChar char="■"/>
        <a:defRPr sz="2000" kern="1200">
          <a:solidFill>
            <a:srgbClr val="683086"/>
          </a:solidFill>
          <a:latin typeface="+mn-lt"/>
          <a:ea typeface="+mn-ea"/>
          <a:cs typeface="+mn-cs"/>
        </a:defRPr>
      </a:lvl1pPr>
      <a:lvl2pPr marL="627063" indent="-169863" algn="l" defTabSz="457200" rtl="0" eaLnBrk="0" fontAlgn="base" hangingPunct="0">
        <a:spcBef>
          <a:spcPct val="20000"/>
        </a:spcBef>
        <a:spcAft>
          <a:spcPct val="0"/>
        </a:spcAft>
        <a:buClr>
          <a:srgbClr val="683086"/>
        </a:buClr>
        <a:buFont typeface="Arial Italic"/>
        <a:buChar char="■"/>
        <a:defRPr sz="1500" kern="1200">
          <a:solidFill>
            <a:schemeClr val="tx1"/>
          </a:solidFill>
          <a:latin typeface="+mn-lt"/>
          <a:ea typeface="+mn-ea"/>
          <a:cs typeface="+mn-cs"/>
        </a:defRPr>
      </a:lvl2pPr>
      <a:lvl3pPr marL="627063" algn="l" defTabSz="457200" rtl="0" eaLnBrk="0" fontAlgn="base" hangingPunct="0">
        <a:spcBef>
          <a:spcPct val="20000"/>
        </a:spcBef>
        <a:spcAft>
          <a:spcPct val="0"/>
        </a:spcAft>
        <a:buFont typeface="Arial" charset="0"/>
        <a:defRPr sz="1500" kern="1200">
          <a:solidFill>
            <a:schemeClr val="tx1"/>
          </a:solidFill>
          <a:latin typeface="+mn-lt"/>
          <a:ea typeface="+mn-ea"/>
          <a:cs typeface="+mn-cs"/>
        </a:defRPr>
      </a:lvl3pPr>
      <a:lvl4pPr marL="627063" indent="177800" algn="l" defTabSz="457200" rtl="0" eaLnBrk="0" fontAlgn="base" hangingPunct="0">
        <a:spcBef>
          <a:spcPct val="20000"/>
        </a:spcBef>
        <a:spcAft>
          <a:spcPct val="0"/>
        </a:spcAft>
        <a:buClr>
          <a:srgbClr val="683086"/>
        </a:buClr>
        <a:buFont typeface="Arial" charset="0"/>
        <a:buChar char="–"/>
        <a:defRPr sz="1100" kern="1200">
          <a:solidFill>
            <a:schemeClr val="tx1"/>
          </a:solidFill>
          <a:latin typeface="+mn-lt"/>
          <a:ea typeface="+mn-ea"/>
          <a:cs typeface="+mn-cs"/>
        </a:defRPr>
      </a:lvl4pPr>
      <a:lvl5pPr marL="806450" algn="l" defTabSz="457200" rtl="0" eaLnBrk="0" fontAlgn="base" hangingPunct="0">
        <a:spcBef>
          <a:spcPct val="20000"/>
        </a:spcBef>
        <a:spcAft>
          <a:spcPct val="0"/>
        </a:spcAft>
        <a:buFont typeface="Arial" charset="0"/>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Espace réservé du titre 1"/>
          <p:cNvSpPr>
            <a:spLocks noGrp="1"/>
          </p:cNvSpPr>
          <p:nvPr>
            <p:ph type="title"/>
          </p:nvPr>
        </p:nvSpPr>
        <p:spPr bwMode="auto">
          <a:xfrm>
            <a:off x="1096963" y="915988"/>
            <a:ext cx="7983537" cy="2549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a:t>
            </a:r>
            <a:br>
              <a:rPr lang="fr-FR" smtClean="0"/>
            </a:br>
            <a:r>
              <a:rPr lang="fr-FR" smtClean="0"/>
              <a:t>LE TITRE</a:t>
            </a:r>
          </a:p>
        </p:txBody>
      </p:sp>
      <p:sp>
        <p:nvSpPr>
          <p:cNvPr id="6147" name="Espace réservé du texte 2"/>
          <p:cNvSpPr>
            <a:spLocks noGrp="1"/>
          </p:cNvSpPr>
          <p:nvPr>
            <p:ph type="body" idx="1"/>
          </p:nvPr>
        </p:nvSpPr>
        <p:spPr bwMode="auto">
          <a:xfrm>
            <a:off x="1096963" y="3465513"/>
            <a:ext cx="7589837" cy="1247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p:txBody>
      </p:sp>
      <p:sp>
        <p:nvSpPr>
          <p:cNvPr id="6" name="Espace réservé du numéro de diapositive 5"/>
          <p:cNvSpPr>
            <a:spLocks noGrp="1"/>
          </p:cNvSpPr>
          <p:nvPr>
            <p:ph type="sldNum" sz="quarter" idx="4"/>
          </p:nvPr>
        </p:nvSpPr>
        <p:spPr>
          <a:xfrm>
            <a:off x="8197850" y="6391275"/>
            <a:ext cx="403225" cy="365125"/>
          </a:xfrm>
          <a:prstGeom prst="rect">
            <a:avLst/>
          </a:prstGeom>
        </p:spPr>
        <p:txBody>
          <a:bodyPr vert="horz" lIns="91440" tIns="45720" rIns="91440" bIns="45720" rtlCol="0" anchor="ctr"/>
          <a:lstStyle>
            <a:lvl1pPr algn="r" fontAlgn="auto">
              <a:spcBef>
                <a:spcPts val="0"/>
              </a:spcBef>
              <a:spcAft>
                <a:spcPts val="0"/>
              </a:spcAft>
              <a:defRPr sz="1000" b="1">
                <a:solidFill>
                  <a:srgbClr val="404040"/>
                </a:solidFill>
                <a:latin typeface="+mn-lt"/>
              </a:defRPr>
            </a:lvl1pPr>
          </a:lstStyle>
          <a:p>
            <a:pPr>
              <a:defRPr/>
            </a:pPr>
            <a:fld id="{0AEDDD68-0D71-47B0-A3CA-5468DFE6995F}" type="slidenum">
              <a:rPr lang="fr-FR"/>
              <a:pPr>
                <a:defRPr/>
              </a:pPr>
              <a:t>‹N°›</a:t>
            </a:fld>
            <a:endParaRPr lang="fr-FR" dirty="0"/>
          </a:p>
        </p:txBody>
      </p:sp>
      <p:pic>
        <p:nvPicPr>
          <p:cNvPr id="6149" name="Image 11" descr="2014_MENESRlogo_horizontal.jpg"/>
          <p:cNvPicPr>
            <a:picLocks noChangeAspect="1"/>
          </p:cNvPicPr>
          <p:nvPr userDrawn="1"/>
        </p:nvPicPr>
        <p:blipFill>
          <a:blip r:embed="rId7"/>
          <a:srcRect/>
          <a:stretch>
            <a:fillRect/>
          </a:stretch>
        </p:blipFill>
        <p:spPr bwMode="auto">
          <a:xfrm>
            <a:off x="660400" y="6180138"/>
            <a:ext cx="1655763" cy="463550"/>
          </a:xfrm>
          <a:prstGeom prst="rect">
            <a:avLst/>
          </a:prstGeom>
          <a:noFill/>
          <a:ln w="9525">
            <a:noFill/>
            <a:miter lim="800000"/>
            <a:headEnd/>
            <a:tailEnd/>
          </a:ln>
        </p:spPr>
      </p:pic>
      <p:cxnSp>
        <p:nvCxnSpPr>
          <p:cNvPr id="16" name="Connecteur droit 15"/>
          <p:cNvCxnSpPr/>
          <p:nvPr userDrawn="1"/>
        </p:nvCxnSpPr>
        <p:spPr>
          <a:xfrm>
            <a:off x="698500" y="5859463"/>
            <a:ext cx="629126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4525" y="4832350"/>
            <a:ext cx="1520825" cy="1023938"/>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500" y="342900"/>
            <a:ext cx="0" cy="5508625"/>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2" name="Espace réservé du pied de page 4"/>
          <p:cNvSpPr txBox="1">
            <a:spLocks/>
          </p:cNvSpPr>
          <p:nvPr userDrawn="1"/>
        </p:nvSpPr>
        <p:spPr>
          <a:xfrm>
            <a:off x="3570288" y="6305550"/>
            <a:ext cx="4397375" cy="361950"/>
          </a:xfrm>
          <a:prstGeom prst="rect">
            <a:avLst/>
          </a:prstGeom>
        </p:spPr>
        <p:txBody>
          <a:bodyPr anchor="ctr"/>
          <a:lstStyle/>
          <a:p>
            <a:pPr>
              <a:defRPr/>
            </a:pPr>
            <a:endParaRPr lang="fr-FR" sz="1000" dirty="0">
              <a:solidFill>
                <a:srgbClr val="7B00AC"/>
              </a:solidFill>
            </a:endParaRPr>
          </a:p>
          <a:p>
            <a:pPr>
              <a:lnSpc>
                <a:spcPts val="1325"/>
              </a:lnSpc>
              <a:defRPr/>
            </a:pPr>
            <a:r>
              <a:rPr lang="fr-FR" altLang="fr-FR" sz="1000" dirty="0">
                <a:solidFill>
                  <a:srgbClr val="7B00AC"/>
                </a:solidFill>
              </a:rPr>
              <a:t>               Norbert </a:t>
            </a:r>
            <a:r>
              <a:rPr lang="fr-FR" altLang="fr-FR" sz="1000" dirty="0" smtClean="0">
                <a:solidFill>
                  <a:srgbClr val="7B00AC"/>
                </a:solidFill>
              </a:rPr>
              <a:t>Perrot – </a:t>
            </a:r>
            <a:r>
              <a:rPr lang="fr-FR" altLang="fr-FR" sz="1000" dirty="0">
                <a:solidFill>
                  <a:srgbClr val="7B00AC"/>
                </a:solidFill>
              </a:rPr>
              <a:t>IGEN </a:t>
            </a:r>
            <a:r>
              <a:rPr lang="fr-FR" altLang="fr-FR" sz="1000" dirty="0" smtClean="0">
                <a:solidFill>
                  <a:srgbClr val="7B00AC"/>
                </a:solidFill>
              </a:rPr>
              <a:t>STI – 24  mars  2016 </a:t>
            </a:r>
            <a:endParaRPr lang="fr-FR" sz="1000" dirty="0">
              <a:solidFill>
                <a:srgbClr val="404040"/>
              </a:solidFill>
              <a:latin typeface="Calibri" pitchFamily="34" charset="0"/>
            </a:endParaRPr>
          </a:p>
          <a:p>
            <a:pPr>
              <a:defRPr/>
            </a:pPr>
            <a:endParaRPr lang="fr-FR" sz="1000" dirty="0">
              <a:solidFill>
                <a:srgbClr val="898989"/>
              </a:solidFill>
              <a:latin typeface="Calibri" pitchFamily="34" charset="0"/>
            </a:endParaRPr>
          </a:p>
        </p:txBody>
      </p:sp>
      <p:pic>
        <p:nvPicPr>
          <p:cNvPr id="6154" name="Image 3" descr="logoIGEN.jpg"/>
          <p:cNvPicPr>
            <a:picLocks noChangeAspect="1"/>
          </p:cNvPicPr>
          <p:nvPr userDrawn="1"/>
        </p:nvPicPr>
        <p:blipFill>
          <a:blip r:embed="rId8"/>
          <a:srcRect/>
          <a:stretch>
            <a:fillRect/>
          </a:stretch>
        </p:blipFill>
        <p:spPr bwMode="auto">
          <a:xfrm>
            <a:off x="2611438" y="6062663"/>
            <a:ext cx="1481137" cy="604837"/>
          </a:xfrm>
          <a:prstGeom prst="rect">
            <a:avLst/>
          </a:prstGeom>
          <a:noFill/>
          <a:ln w="9525">
            <a:noFill/>
            <a:miter lim="800000"/>
            <a:headEnd/>
            <a:tailEnd/>
          </a:ln>
        </p:spPr>
      </p:pic>
      <p:sp>
        <p:nvSpPr>
          <p:cNvPr id="2" name="Espace réservé du numéro de diapositive 5"/>
          <p:cNvSpPr>
            <a:spLocks/>
          </p:cNvSpPr>
          <p:nvPr userDrawn="1"/>
        </p:nvSpPr>
        <p:spPr bwMode="auto">
          <a:xfrm>
            <a:off x="8194675" y="6388100"/>
            <a:ext cx="403225" cy="365125"/>
          </a:xfrm>
          <a:prstGeom prst="rect">
            <a:avLst/>
          </a:prstGeom>
          <a:noFill/>
          <a:ln w="9525">
            <a:noFill/>
            <a:miter lim="800000"/>
            <a:headEnd/>
            <a:tailEnd/>
          </a:ln>
        </p:spPr>
        <p:txBody>
          <a:bodyPr anchor="ctr"/>
          <a:lstStyle>
            <a:lvl1pPr algn="r" fontAlgn="auto">
              <a:spcBef>
                <a:spcPts val="0"/>
              </a:spcBef>
              <a:spcAft>
                <a:spcPts val="0"/>
              </a:spcAft>
              <a:defRPr sz="1000" b="1">
                <a:solidFill>
                  <a:srgbClr val="404040"/>
                </a:solidFill>
                <a:latin typeface="+mn-lt"/>
              </a:defRPr>
            </a:lvl1pPr>
          </a:lstStyle>
          <a:p>
            <a:pPr>
              <a:defRPr/>
            </a:pPr>
            <a:fld id="{A518D5D4-B5E9-473F-BDEB-21999B30AE63}"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5" r:id="rId5"/>
  </p:sldLayoutIdLst>
  <p:hf hdr="0"/>
  <p:txStyles>
    <p:titleStyle>
      <a:lvl1pPr algn="l" defTabSz="457200" rtl="0" eaLnBrk="0" fontAlgn="base" hangingPunct="0">
        <a:spcBef>
          <a:spcPct val="0"/>
        </a:spcBef>
        <a:spcAft>
          <a:spcPct val="0"/>
        </a:spcAft>
        <a:defRPr sz="5000" kern="1200">
          <a:solidFill>
            <a:srgbClr val="404040"/>
          </a:solidFill>
          <a:latin typeface="+mj-lt"/>
          <a:ea typeface="+mj-ea"/>
          <a:cs typeface="+mj-cs"/>
        </a:defRPr>
      </a:lvl1pPr>
      <a:lvl2pPr algn="l" defTabSz="457200" rtl="0" eaLnBrk="0" fontAlgn="base" hangingPunct="0">
        <a:spcBef>
          <a:spcPct val="0"/>
        </a:spcBef>
        <a:spcAft>
          <a:spcPct val="0"/>
        </a:spcAft>
        <a:defRPr sz="5000">
          <a:solidFill>
            <a:srgbClr val="404040"/>
          </a:solidFill>
          <a:latin typeface="Calibri" pitchFamily="34" charset="0"/>
        </a:defRPr>
      </a:lvl2pPr>
      <a:lvl3pPr algn="l" defTabSz="457200" rtl="0" eaLnBrk="0" fontAlgn="base" hangingPunct="0">
        <a:spcBef>
          <a:spcPct val="0"/>
        </a:spcBef>
        <a:spcAft>
          <a:spcPct val="0"/>
        </a:spcAft>
        <a:defRPr sz="5000">
          <a:solidFill>
            <a:srgbClr val="404040"/>
          </a:solidFill>
          <a:latin typeface="Calibri" pitchFamily="34" charset="0"/>
        </a:defRPr>
      </a:lvl3pPr>
      <a:lvl4pPr algn="l" defTabSz="457200" rtl="0" eaLnBrk="0" fontAlgn="base" hangingPunct="0">
        <a:spcBef>
          <a:spcPct val="0"/>
        </a:spcBef>
        <a:spcAft>
          <a:spcPct val="0"/>
        </a:spcAft>
        <a:defRPr sz="5000">
          <a:solidFill>
            <a:srgbClr val="404040"/>
          </a:solidFill>
          <a:latin typeface="Calibri" pitchFamily="34" charset="0"/>
        </a:defRPr>
      </a:lvl4pPr>
      <a:lvl5pPr algn="l" defTabSz="457200" rtl="0" eaLnBrk="0" fontAlgn="base" hangingPunct="0">
        <a:spcBef>
          <a:spcPct val="0"/>
        </a:spcBef>
        <a:spcAft>
          <a:spcPct val="0"/>
        </a:spcAft>
        <a:defRPr sz="5000">
          <a:solidFill>
            <a:srgbClr val="404040"/>
          </a:solidFill>
          <a:latin typeface="Calibri" pitchFamily="34" charset="0"/>
        </a:defRPr>
      </a:lvl5pPr>
      <a:lvl6pPr marL="457200" algn="l" defTabSz="457200" rtl="0" fontAlgn="base">
        <a:spcBef>
          <a:spcPct val="0"/>
        </a:spcBef>
        <a:spcAft>
          <a:spcPct val="0"/>
        </a:spcAft>
        <a:defRPr sz="5000">
          <a:solidFill>
            <a:srgbClr val="404040"/>
          </a:solidFill>
          <a:latin typeface="Calibri" pitchFamily="34" charset="0"/>
        </a:defRPr>
      </a:lvl6pPr>
      <a:lvl7pPr marL="914400" algn="l" defTabSz="457200" rtl="0" fontAlgn="base">
        <a:spcBef>
          <a:spcPct val="0"/>
        </a:spcBef>
        <a:spcAft>
          <a:spcPct val="0"/>
        </a:spcAft>
        <a:defRPr sz="5000">
          <a:solidFill>
            <a:srgbClr val="404040"/>
          </a:solidFill>
          <a:latin typeface="Calibri" pitchFamily="34" charset="0"/>
        </a:defRPr>
      </a:lvl7pPr>
      <a:lvl8pPr marL="1371600" algn="l" defTabSz="457200" rtl="0" fontAlgn="base">
        <a:spcBef>
          <a:spcPct val="0"/>
        </a:spcBef>
        <a:spcAft>
          <a:spcPct val="0"/>
        </a:spcAft>
        <a:defRPr sz="5000">
          <a:solidFill>
            <a:srgbClr val="404040"/>
          </a:solidFill>
          <a:latin typeface="Calibri" pitchFamily="34" charset="0"/>
        </a:defRPr>
      </a:lvl8pPr>
      <a:lvl9pPr marL="1828800" algn="l" defTabSz="457200" rtl="0" fontAlgn="base">
        <a:spcBef>
          <a:spcPct val="0"/>
        </a:spcBef>
        <a:spcAft>
          <a:spcPct val="0"/>
        </a:spcAft>
        <a:defRPr sz="5000">
          <a:solidFill>
            <a:srgbClr val="404040"/>
          </a:solidFill>
          <a:latin typeface="Calibri" pitchFamily="34" charset="0"/>
        </a:defRPr>
      </a:lvl9pPr>
    </p:titleStyle>
    <p:bodyStyle>
      <a:lvl1pPr algn="l" defTabSz="457200" rtl="0" eaLnBrk="0" fontAlgn="base" hangingPunct="0">
        <a:spcBef>
          <a:spcPct val="20000"/>
        </a:spcBef>
        <a:spcAft>
          <a:spcPct val="0"/>
        </a:spcAft>
        <a:buFont typeface="Arial" charset="0"/>
        <a:defRPr sz="3200" kern="1200">
          <a:solidFill>
            <a:srgbClr val="683086"/>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266" name="Espace réservé du titre 1"/>
          <p:cNvSpPr>
            <a:spLocks noGrp="1"/>
          </p:cNvSpPr>
          <p:nvPr>
            <p:ph type="title"/>
          </p:nvPr>
        </p:nvSpPr>
        <p:spPr bwMode="auto">
          <a:xfrm>
            <a:off x="1095375" y="698500"/>
            <a:ext cx="7781925" cy="200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1267" name="Espace réservé du texte 2"/>
          <p:cNvSpPr>
            <a:spLocks noGrp="1"/>
          </p:cNvSpPr>
          <p:nvPr>
            <p:ph type="body" idx="1"/>
          </p:nvPr>
        </p:nvSpPr>
        <p:spPr bwMode="auto">
          <a:xfrm>
            <a:off x="1095375" y="2705100"/>
            <a:ext cx="7781925" cy="11795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a:t>
            </a:r>
            <a:br>
              <a:rPr lang="fr-FR" smtClean="0"/>
            </a:br>
            <a:r>
              <a:rPr lang="fr-FR" smtClean="0"/>
              <a:t>les styles du texte du masque</a:t>
            </a:r>
          </a:p>
          <a:p>
            <a:pPr lvl="0"/>
            <a:endParaRPr lang="fr-FR" smtClean="0"/>
          </a:p>
        </p:txBody>
      </p:sp>
      <p:sp>
        <p:nvSpPr>
          <p:cNvPr id="6" name="Espace réservé du numéro de diapositive 5"/>
          <p:cNvSpPr>
            <a:spLocks noGrp="1"/>
          </p:cNvSpPr>
          <p:nvPr>
            <p:ph type="sldNum" sz="quarter" idx="4"/>
          </p:nvPr>
        </p:nvSpPr>
        <p:spPr>
          <a:xfrm>
            <a:off x="8250238" y="6391275"/>
            <a:ext cx="350837" cy="365125"/>
          </a:xfrm>
          <a:prstGeom prst="rect">
            <a:avLst/>
          </a:prstGeom>
        </p:spPr>
        <p:txBody>
          <a:bodyPr vert="horz" lIns="91440" tIns="45720" rIns="91440" bIns="45720" rtlCol="0" anchor="ctr"/>
          <a:lstStyle>
            <a:lvl1pPr algn="r" fontAlgn="auto">
              <a:spcBef>
                <a:spcPts val="0"/>
              </a:spcBef>
              <a:spcAft>
                <a:spcPts val="0"/>
              </a:spcAft>
              <a:defRPr sz="1000" b="1">
                <a:solidFill>
                  <a:srgbClr val="000000"/>
                </a:solidFill>
                <a:latin typeface="+mn-lt"/>
              </a:defRPr>
            </a:lvl1pPr>
          </a:lstStyle>
          <a:p>
            <a:pPr>
              <a:defRPr/>
            </a:pPr>
            <a:fld id="{0250F63F-14A4-4807-8269-695309F95306}" type="slidenum">
              <a:rPr lang="fr-FR"/>
              <a:pPr>
                <a:defRPr/>
              </a:pPr>
              <a:t>‹N°›</a:t>
            </a:fld>
            <a:endParaRPr lang="fr-FR" dirty="0"/>
          </a:p>
        </p:txBody>
      </p:sp>
      <p:pic>
        <p:nvPicPr>
          <p:cNvPr id="11269" name="Image 11" descr="2014_MENESRlogo_horizontal.jpg"/>
          <p:cNvPicPr>
            <a:picLocks noChangeAspect="1"/>
          </p:cNvPicPr>
          <p:nvPr userDrawn="1"/>
        </p:nvPicPr>
        <p:blipFill>
          <a:blip r:embed="rId5"/>
          <a:srcRect/>
          <a:stretch>
            <a:fillRect/>
          </a:stretch>
        </p:blipFill>
        <p:spPr bwMode="auto">
          <a:xfrm>
            <a:off x="660400" y="6180138"/>
            <a:ext cx="1655763" cy="463550"/>
          </a:xfrm>
          <a:prstGeom prst="rect">
            <a:avLst/>
          </a:prstGeom>
          <a:noFill/>
          <a:ln w="9525">
            <a:noFill/>
            <a:miter lim="800000"/>
            <a:headEnd/>
            <a:tailEnd/>
          </a:ln>
        </p:spPr>
      </p:pic>
      <p:cxnSp>
        <p:nvCxnSpPr>
          <p:cNvPr id="15" name="Connecteur droit 14"/>
          <p:cNvCxnSpPr/>
          <p:nvPr userDrawn="1"/>
        </p:nvCxnSpPr>
        <p:spPr>
          <a:xfrm>
            <a:off x="698500" y="3894138"/>
            <a:ext cx="629126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V="1">
            <a:off x="6994525" y="2865438"/>
            <a:ext cx="1520825" cy="1025525"/>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H="1" flipV="1">
            <a:off x="698500" y="0"/>
            <a:ext cx="0" cy="3884613"/>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9" name="Espace réservé du pied de page 4"/>
          <p:cNvSpPr txBox="1">
            <a:spLocks/>
          </p:cNvSpPr>
          <p:nvPr userDrawn="1"/>
        </p:nvSpPr>
        <p:spPr>
          <a:xfrm>
            <a:off x="6989763" y="6391275"/>
            <a:ext cx="1160462" cy="36512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dirty="0" smtClean="0">
                <a:solidFill>
                  <a:schemeClr val="tx1">
                    <a:lumMod val="75000"/>
                    <a:lumOff val="25000"/>
                  </a:schemeClr>
                </a:solidFill>
              </a:rPr>
              <a:t>JJ/MM/AAAA</a:t>
            </a:r>
          </a:p>
          <a:p>
            <a:pPr>
              <a:defRPr/>
            </a:pPr>
            <a:endParaRPr lang="fr-FR" dirty="0"/>
          </a:p>
        </p:txBody>
      </p:sp>
      <p:sp>
        <p:nvSpPr>
          <p:cNvPr id="12" name="Espace réservé du pied de page 4"/>
          <p:cNvSpPr txBox="1">
            <a:spLocks/>
          </p:cNvSpPr>
          <p:nvPr userDrawn="1"/>
        </p:nvSpPr>
        <p:spPr>
          <a:xfrm>
            <a:off x="2357438" y="6146800"/>
            <a:ext cx="3121025" cy="67627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b="1" dirty="0" smtClean="0">
                <a:solidFill>
                  <a:srgbClr val="683086"/>
                </a:solidFill>
              </a:rPr>
              <a:t>IGEN</a:t>
            </a:r>
            <a:r>
              <a:rPr lang="fr-FR" dirty="0" smtClean="0">
                <a:solidFill>
                  <a:srgbClr val="00919D"/>
                </a:solidFill>
              </a:rPr>
              <a:t/>
            </a:r>
            <a:br>
              <a:rPr lang="fr-FR" dirty="0" smtClean="0">
                <a:solidFill>
                  <a:srgbClr val="00919D"/>
                </a:solidFill>
              </a:rPr>
            </a:br>
            <a:r>
              <a:rPr lang="fr-FR" dirty="0" smtClean="0">
                <a:solidFill>
                  <a:schemeClr val="tx1">
                    <a:lumMod val="75000"/>
                    <a:lumOff val="25000"/>
                  </a:schemeClr>
                </a:solidFill>
              </a:rPr>
              <a:t>titre de la présentation</a:t>
            </a:r>
          </a:p>
          <a:p>
            <a:pPr>
              <a:defRPr/>
            </a:pPr>
            <a:endParaRPr lang="fr-FR"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hf hdr="0"/>
  <p:txStyles>
    <p:titleStyle>
      <a:lvl1pPr algn="l" defTabSz="457200" rtl="0" eaLnBrk="0" fontAlgn="base" hangingPunct="0">
        <a:spcBef>
          <a:spcPct val="0"/>
        </a:spcBef>
        <a:spcAft>
          <a:spcPct val="0"/>
        </a:spcAft>
        <a:defRPr sz="4400" kern="1200">
          <a:solidFill>
            <a:srgbClr val="683086"/>
          </a:solidFill>
          <a:latin typeface="+mj-lt"/>
          <a:ea typeface="+mj-ea"/>
          <a:cs typeface="+mj-cs"/>
        </a:defRPr>
      </a:lvl1pPr>
      <a:lvl2pPr algn="l" defTabSz="457200" rtl="0" eaLnBrk="0" fontAlgn="base" hangingPunct="0">
        <a:spcBef>
          <a:spcPct val="0"/>
        </a:spcBef>
        <a:spcAft>
          <a:spcPct val="0"/>
        </a:spcAft>
        <a:defRPr sz="4400">
          <a:solidFill>
            <a:srgbClr val="683086"/>
          </a:solidFill>
          <a:latin typeface="Calibri" pitchFamily="34" charset="0"/>
        </a:defRPr>
      </a:lvl2pPr>
      <a:lvl3pPr algn="l" defTabSz="457200" rtl="0" eaLnBrk="0" fontAlgn="base" hangingPunct="0">
        <a:spcBef>
          <a:spcPct val="0"/>
        </a:spcBef>
        <a:spcAft>
          <a:spcPct val="0"/>
        </a:spcAft>
        <a:defRPr sz="4400">
          <a:solidFill>
            <a:srgbClr val="683086"/>
          </a:solidFill>
          <a:latin typeface="Calibri" pitchFamily="34" charset="0"/>
        </a:defRPr>
      </a:lvl3pPr>
      <a:lvl4pPr algn="l" defTabSz="457200" rtl="0" eaLnBrk="0" fontAlgn="base" hangingPunct="0">
        <a:spcBef>
          <a:spcPct val="0"/>
        </a:spcBef>
        <a:spcAft>
          <a:spcPct val="0"/>
        </a:spcAft>
        <a:defRPr sz="4400">
          <a:solidFill>
            <a:srgbClr val="683086"/>
          </a:solidFill>
          <a:latin typeface="Calibri" pitchFamily="34" charset="0"/>
        </a:defRPr>
      </a:lvl4pPr>
      <a:lvl5pPr algn="l" defTabSz="457200" rtl="0" eaLnBrk="0" fontAlgn="base" hangingPunct="0">
        <a:spcBef>
          <a:spcPct val="0"/>
        </a:spcBef>
        <a:spcAft>
          <a:spcPct val="0"/>
        </a:spcAft>
        <a:defRPr sz="4400">
          <a:solidFill>
            <a:srgbClr val="683086"/>
          </a:solidFill>
          <a:latin typeface="Calibri" pitchFamily="34" charset="0"/>
        </a:defRPr>
      </a:lvl5pPr>
      <a:lvl6pPr marL="457200" algn="l" defTabSz="457200" rtl="0" fontAlgn="base">
        <a:spcBef>
          <a:spcPct val="0"/>
        </a:spcBef>
        <a:spcAft>
          <a:spcPct val="0"/>
        </a:spcAft>
        <a:defRPr sz="4400">
          <a:solidFill>
            <a:srgbClr val="683086"/>
          </a:solidFill>
          <a:latin typeface="Calibri" pitchFamily="34" charset="0"/>
        </a:defRPr>
      </a:lvl6pPr>
      <a:lvl7pPr marL="914400" algn="l" defTabSz="457200" rtl="0" fontAlgn="base">
        <a:spcBef>
          <a:spcPct val="0"/>
        </a:spcBef>
        <a:spcAft>
          <a:spcPct val="0"/>
        </a:spcAft>
        <a:defRPr sz="4400">
          <a:solidFill>
            <a:srgbClr val="683086"/>
          </a:solidFill>
          <a:latin typeface="Calibri" pitchFamily="34" charset="0"/>
        </a:defRPr>
      </a:lvl7pPr>
      <a:lvl8pPr marL="1371600" algn="l" defTabSz="457200" rtl="0" fontAlgn="base">
        <a:spcBef>
          <a:spcPct val="0"/>
        </a:spcBef>
        <a:spcAft>
          <a:spcPct val="0"/>
        </a:spcAft>
        <a:defRPr sz="4400">
          <a:solidFill>
            <a:srgbClr val="683086"/>
          </a:solidFill>
          <a:latin typeface="Calibri" pitchFamily="34" charset="0"/>
        </a:defRPr>
      </a:lvl8pPr>
      <a:lvl9pPr marL="1828800" algn="l" defTabSz="457200" rtl="0" fontAlgn="base">
        <a:spcBef>
          <a:spcPct val="0"/>
        </a:spcBef>
        <a:spcAft>
          <a:spcPct val="0"/>
        </a:spcAft>
        <a:defRPr sz="4400">
          <a:solidFill>
            <a:srgbClr val="683086"/>
          </a:solidFill>
          <a:latin typeface="Calibri" pitchFamily="34" charset="0"/>
        </a:defRPr>
      </a:lvl9pPr>
    </p:titleStyle>
    <p:bodyStyle>
      <a:lvl1pPr algn="l" defTabSz="457200" rtl="0" eaLnBrk="0" fontAlgn="base" hangingPunct="0">
        <a:spcBef>
          <a:spcPct val="20000"/>
        </a:spcBef>
        <a:spcAft>
          <a:spcPct val="0"/>
        </a:spcAft>
        <a:buFont typeface="Arial" charset="0"/>
        <a:defRPr sz="30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bwMode="auto">
          <a:xfrm>
            <a:off x="2795155" y="3242607"/>
            <a:ext cx="3707245" cy="601662"/>
          </a:xfrm>
          <a:prstGeom prst="rect">
            <a:avLst/>
          </a:prstGeom>
          <a:noFill/>
          <a:ln w="9525">
            <a:noFill/>
            <a:miter lim="800000"/>
            <a:headEnd/>
            <a:tailEnd/>
          </a:ln>
        </p:spPr>
        <p:txBody>
          <a:bodyPr/>
          <a:lstStyle/>
          <a:p>
            <a:pPr>
              <a:spcBef>
                <a:spcPct val="20000"/>
              </a:spcBef>
              <a:buFont typeface="Wingdings" pitchFamily="2" charset="2"/>
              <a:buNone/>
            </a:pPr>
            <a:r>
              <a:rPr lang="fr-FR" altLang="fr-FR" sz="2400" dirty="0" smtClean="0">
                <a:solidFill>
                  <a:srgbClr val="0000FF"/>
                </a:solidFill>
                <a:latin typeface="Calibri" pitchFamily="34" charset="0"/>
                <a:ea typeface="ＭＳ Ｐゴシック"/>
                <a:cs typeface="ＭＳ Ｐゴシック"/>
              </a:rPr>
              <a:t>Séminaire du 24 mars 2016</a:t>
            </a:r>
            <a:endParaRPr lang="fr-FR" altLang="fr-FR" sz="2400" dirty="0">
              <a:solidFill>
                <a:srgbClr val="0000FF"/>
              </a:solidFill>
              <a:latin typeface="Calibri" pitchFamily="34" charset="0"/>
              <a:ea typeface="ＭＳ Ｐゴシック"/>
              <a:cs typeface="ＭＳ Ｐゴシック"/>
            </a:endParaRPr>
          </a:p>
        </p:txBody>
      </p:sp>
      <p:sp>
        <p:nvSpPr>
          <p:cNvPr id="4" name="ZoneTexte 3"/>
          <p:cNvSpPr txBox="1"/>
          <p:nvPr/>
        </p:nvSpPr>
        <p:spPr>
          <a:xfrm>
            <a:off x="3138631" y="2319645"/>
            <a:ext cx="3020291" cy="646331"/>
          </a:xfrm>
          <a:prstGeom prst="rect">
            <a:avLst/>
          </a:prstGeom>
          <a:noFill/>
        </p:spPr>
        <p:txBody>
          <a:bodyPr wrap="square" rtlCol="0">
            <a:spAutoFit/>
          </a:bodyPr>
          <a:lstStyle/>
          <a:p>
            <a:r>
              <a:rPr lang="fr-FR" sz="3600" b="1" dirty="0" smtClean="0">
                <a:latin typeface="Calibri" panose="020F0502020204030204" pitchFamily="34" charset="0"/>
              </a:rPr>
              <a:t>Projet de DNB</a:t>
            </a:r>
            <a:endParaRPr lang="fr-FR" sz="3600" b="1" dirty="0">
              <a:latin typeface="Calibri" panose="020F0502020204030204" pitchFamily="34" charset="0"/>
            </a:endParaRPr>
          </a:p>
        </p:txBody>
      </p:sp>
    </p:spTree>
    <p:extLst>
      <p:ext uri="{BB962C8B-B14F-4D97-AF65-F5344CB8AC3E}">
        <p14:creationId xmlns:p14="http://schemas.microsoft.com/office/powerpoint/2010/main" val="181779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969818" y="554182"/>
            <a:ext cx="7823200" cy="4801314"/>
          </a:xfrm>
          <a:prstGeom prst="rect">
            <a:avLst/>
          </a:prstGeom>
          <a:noFill/>
        </p:spPr>
        <p:txBody>
          <a:bodyPr wrap="square" rtlCol="0">
            <a:spAutoFit/>
          </a:bodyPr>
          <a:lstStyle/>
          <a:p>
            <a:pPr lvl="0" algn="just" hangingPunct="0">
              <a:lnSpc>
                <a:spcPct val="150000"/>
              </a:lnSpc>
            </a:pPr>
            <a:r>
              <a:rPr lang="fr-FR" sz="2400" dirty="0" smtClean="0">
                <a:solidFill>
                  <a:srgbClr val="0000FF"/>
                </a:solidFill>
                <a:latin typeface="+mn-lt"/>
              </a:rPr>
              <a:t>Une </a:t>
            </a:r>
            <a:r>
              <a:rPr lang="fr-FR" sz="2400" b="1" dirty="0">
                <a:solidFill>
                  <a:srgbClr val="0000FF"/>
                </a:solidFill>
                <a:latin typeface="+mn-lt"/>
              </a:rPr>
              <a:t>deuxième partie</a:t>
            </a:r>
            <a:r>
              <a:rPr lang="fr-FR" sz="2400" dirty="0">
                <a:solidFill>
                  <a:srgbClr val="0000FF"/>
                </a:solidFill>
                <a:latin typeface="+mn-lt"/>
              </a:rPr>
              <a:t>, </a:t>
            </a:r>
            <a:r>
              <a:rPr lang="fr-FR" sz="2400" b="1" dirty="0">
                <a:solidFill>
                  <a:srgbClr val="0000FF"/>
                </a:solidFill>
                <a:latin typeface="+mn-lt"/>
              </a:rPr>
              <a:t>d’une durée de deux heures</a:t>
            </a:r>
            <a:r>
              <a:rPr lang="fr-FR" sz="2400" dirty="0">
                <a:solidFill>
                  <a:srgbClr val="0000FF"/>
                </a:solidFill>
                <a:latin typeface="+mn-lt"/>
              </a:rPr>
              <a:t>, </a:t>
            </a:r>
            <a:r>
              <a:rPr lang="fr-FR" sz="2400" dirty="0" smtClean="0">
                <a:solidFill>
                  <a:srgbClr val="0000FF"/>
                </a:solidFill>
                <a:latin typeface="+mn-lt"/>
              </a:rPr>
              <a:t>évaluerait principalement </a:t>
            </a:r>
            <a:r>
              <a:rPr lang="fr-FR" sz="2400" dirty="0">
                <a:solidFill>
                  <a:srgbClr val="0000FF"/>
                </a:solidFill>
                <a:latin typeface="+mn-lt"/>
              </a:rPr>
              <a:t>la </a:t>
            </a:r>
            <a:r>
              <a:rPr lang="fr-FR" sz="2400" b="1" dirty="0">
                <a:solidFill>
                  <a:srgbClr val="0000FF"/>
                </a:solidFill>
                <a:latin typeface="+mn-lt"/>
              </a:rPr>
              <a:t>capacité des candidats à rédiger un texte long</a:t>
            </a:r>
            <a:r>
              <a:rPr lang="fr-FR" sz="2400" dirty="0" smtClean="0">
                <a:solidFill>
                  <a:srgbClr val="0000FF"/>
                </a:solidFill>
                <a:latin typeface="+mn-lt"/>
              </a:rPr>
              <a:t>.</a:t>
            </a:r>
          </a:p>
          <a:p>
            <a:pPr lvl="0" hangingPunct="0">
              <a:lnSpc>
                <a:spcPct val="150000"/>
              </a:lnSpc>
            </a:pPr>
            <a:endParaRPr lang="fr-FR" sz="2400" dirty="0">
              <a:solidFill>
                <a:srgbClr val="0000FF"/>
              </a:solidFill>
              <a:latin typeface="+mn-lt"/>
            </a:endParaRPr>
          </a:p>
          <a:p>
            <a:pPr algn="just" hangingPunct="0">
              <a:lnSpc>
                <a:spcPct val="150000"/>
              </a:lnSpc>
            </a:pPr>
            <a:r>
              <a:rPr lang="fr-FR" sz="2400" dirty="0">
                <a:solidFill>
                  <a:srgbClr val="0000FF"/>
                </a:solidFill>
                <a:latin typeface="+mn-lt"/>
              </a:rPr>
              <a:t>La maîtrise de la langue française à l’écrit </a:t>
            </a:r>
            <a:r>
              <a:rPr lang="fr-FR" sz="2400" dirty="0" smtClean="0">
                <a:solidFill>
                  <a:srgbClr val="0000FF"/>
                </a:solidFill>
                <a:latin typeface="+mn-lt"/>
              </a:rPr>
              <a:t>serait </a:t>
            </a:r>
            <a:r>
              <a:rPr lang="fr-FR" sz="2400" dirty="0">
                <a:solidFill>
                  <a:srgbClr val="0000FF"/>
                </a:solidFill>
                <a:latin typeface="+mn-lt"/>
              </a:rPr>
              <a:t>évaluée par des exercices différents dans chacune des deux parties, mais principalement dans la deuxième consacrée à l’écrit sous différentes formes. </a:t>
            </a:r>
          </a:p>
          <a:p>
            <a:endParaRPr lang="fr-FR" dirty="0"/>
          </a:p>
        </p:txBody>
      </p:sp>
    </p:spTree>
    <p:extLst>
      <p:ext uri="{BB962C8B-B14F-4D97-AF65-F5344CB8AC3E}">
        <p14:creationId xmlns:p14="http://schemas.microsoft.com/office/powerpoint/2010/main" val="1320496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1052945" y="646545"/>
            <a:ext cx="7361382" cy="4524315"/>
          </a:xfrm>
          <a:prstGeom prst="rect">
            <a:avLst/>
          </a:prstGeom>
          <a:noFill/>
        </p:spPr>
        <p:txBody>
          <a:bodyPr wrap="square" rtlCol="0">
            <a:spAutoFit/>
          </a:bodyPr>
          <a:lstStyle/>
          <a:p>
            <a:pPr algn="just">
              <a:lnSpc>
                <a:spcPct val="150000"/>
              </a:lnSpc>
            </a:pPr>
            <a:r>
              <a:rPr lang="fr-FR" sz="2400" dirty="0">
                <a:solidFill>
                  <a:srgbClr val="0000FF"/>
                </a:solidFill>
                <a:latin typeface="+mn-lt"/>
              </a:rPr>
              <a:t>Pour les candidats de la série professionnelle, des sujets distincts </a:t>
            </a:r>
            <a:r>
              <a:rPr lang="fr-FR" sz="2400" dirty="0" smtClean="0">
                <a:solidFill>
                  <a:srgbClr val="0000FF"/>
                </a:solidFill>
                <a:latin typeface="+mn-lt"/>
              </a:rPr>
              <a:t>seraient </a:t>
            </a:r>
            <a:r>
              <a:rPr lang="fr-FR" sz="2400" dirty="0">
                <a:solidFill>
                  <a:srgbClr val="0000FF"/>
                </a:solidFill>
                <a:latin typeface="+mn-lt"/>
              </a:rPr>
              <a:t>élaborés en adéquation avec les spécificités des classes de troisième préparatoires à l’enseignement professionnel, des classes des sections d’enseignement général et professionnel </a:t>
            </a:r>
            <a:r>
              <a:rPr lang="fr-FR" sz="2400" dirty="0" smtClean="0">
                <a:solidFill>
                  <a:srgbClr val="0000FF"/>
                </a:solidFill>
                <a:latin typeface="+mn-lt"/>
              </a:rPr>
              <a:t>adapté.</a:t>
            </a:r>
          </a:p>
          <a:p>
            <a:pPr algn="just">
              <a:lnSpc>
                <a:spcPct val="150000"/>
              </a:lnSpc>
            </a:pPr>
            <a:endParaRPr lang="fr-FR" sz="2400" dirty="0">
              <a:solidFill>
                <a:srgbClr val="0000FF"/>
              </a:solidFill>
              <a:latin typeface="+mn-lt"/>
            </a:endParaRPr>
          </a:p>
          <a:p>
            <a:pPr algn="just">
              <a:lnSpc>
                <a:spcPct val="150000"/>
              </a:lnSpc>
            </a:pPr>
            <a:r>
              <a:rPr lang="fr-FR" sz="2400" dirty="0" smtClean="0">
                <a:solidFill>
                  <a:srgbClr val="0000FF"/>
                </a:solidFill>
                <a:latin typeface="+mn-lt"/>
              </a:rPr>
              <a:t>Les deux parties de cette deuxième épreuve auraient le même poids.</a:t>
            </a:r>
            <a:endParaRPr lang="fr-FR" sz="2400" dirty="0">
              <a:solidFill>
                <a:srgbClr val="0000FF"/>
              </a:solidFill>
              <a:latin typeface="+mn-lt"/>
            </a:endParaRPr>
          </a:p>
        </p:txBody>
      </p:sp>
    </p:spTree>
    <p:extLst>
      <p:ext uri="{BB962C8B-B14F-4D97-AF65-F5344CB8AC3E}">
        <p14:creationId xmlns:p14="http://schemas.microsoft.com/office/powerpoint/2010/main" val="3141756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969819" y="370211"/>
            <a:ext cx="7786254" cy="5632311"/>
          </a:xfrm>
          <a:prstGeom prst="rect">
            <a:avLst/>
          </a:prstGeom>
          <a:noFill/>
        </p:spPr>
        <p:txBody>
          <a:bodyPr wrap="square" rtlCol="0">
            <a:spAutoFit/>
          </a:bodyPr>
          <a:lstStyle/>
          <a:p>
            <a:pPr>
              <a:lnSpc>
                <a:spcPct val="150000"/>
              </a:lnSpc>
            </a:pPr>
            <a:r>
              <a:rPr lang="fr-FR" sz="2400" b="1" dirty="0" smtClean="0">
                <a:solidFill>
                  <a:srgbClr val="0000FF"/>
                </a:solidFill>
                <a:latin typeface="+mn-lt"/>
              </a:rPr>
              <a:t>   2.3. Troisième </a:t>
            </a:r>
            <a:r>
              <a:rPr lang="fr-FR" sz="2400" b="1" dirty="0">
                <a:solidFill>
                  <a:srgbClr val="0000FF"/>
                </a:solidFill>
                <a:latin typeface="+mn-lt"/>
              </a:rPr>
              <a:t>épreuve </a:t>
            </a:r>
            <a:r>
              <a:rPr lang="fr-FR" sz="2400" b="1" dirty="0" smtClean="0">
                <a:solidFill>
                  <a:srgbClr val="0000FF"/>
                </a:solidFill>
                <a:latin typeface="+mn-lt"/>
              </a:rPr>
              <a:t>orale</a:t>
            </a:r>
            <a:r>
              <a:rPr lang="fr-FR" sz="2400" b="1" dirty="0">
                <a:solidFill>
                  <a:srgbClr val="0000FF"/>
                </a:solidFill>
                <a:latin typeface="+mn-lt"/>
              </a:rPr>
              <a:t> </a:t>
            </a:r>
            <a:r>
              <a:rPr lang="fr-FR" sz="2400" b="1" dirty="0" smtClean="0">
                <a:solidFill>
                  <a:srgbClr val="0000FF"/>
                </a:solidFill>
                <a:latin typeface="+mn-lt"/>
              </a:rPr>
              <a:t> – durée 15 minutes</a:t>
            </a:r>
          </a:p>
          <a:p>
            <a:pPr algn="just" hangingPunct="0">
              <a:lnSpc>
                <a:spcPct val="150000"/>
              </a:lnSpc>
            </a:pPr>
            <a:r>
              <a:rPr lang="fr-FR" sz="2400" dirty="0">
                <a:solidFill>
                  <a:srgbClr val="0000FF"/>
                </a:solidFill>
                <a:latin typeface="+mn-lt"/>
              </a:rPr>
              <a:t>Compétences évaluées : celles acquises grâce à ce projet, notamment dans les domaines 1, 2, 3 du S4C et, selon la nature du projet, celles plus spécifiques des domaines 4 et 5</a:t>
            </a:r>
            <a:r>
              <a:rPr lang="fr-FR" sz="2400" dirty="0" smtClean="0">
                <a:solidFill>
                  <a:srgbClr val="0000FF"/>
                </a:solidFill>
                <a:latin typeface="+mn-lt"/>
              </a:rPr>
              <a:t>.</a:t>
            </a:r>
          </a:p>
          <a:p>
            <a:pPr algn="just" hangingPunct="0">
              <a:lnSpc>
                <a:spcPct val="150000"/>
              </a:lnSpc>
            </a:pPr>
            <a:endParaRPr lang="fr-FR" sz="2400" dirty="0">
              <a:solidFill>
                <a:srgbClr val="0000FF"/>
              </a:solidFill>
              <a:latin typeface="+mn-lt"/>
            </a:endParaRPr>
          </a:p>
          <a:p>
            <a:pPr algn="just" hangingPunct="0">
              <a:lnSpc>
                <a:spcPct val="150000"/>
              </a:lnSpc>
            </a:pPr>
            <a:r>
              <a:rPr lang="fr-FR" sz="2400" dirty="0">
                <a:solidFill>
                  <a:srgbClr val="0000FF"/>
                </a:solidFill>
                <a:latin typeface="+mn-lt"/>
              </a:rPr>
              <a:t>L’évaluation de cette épreuve orale </a:t>
            </a:r>
            <a:r>
              <a:rPr lang="fr-FR" sz="2400" dirty="0" smtClean="0">
                <a:solidFill>
                  <a:srgbClr val="0000FF"/>
                </a:solidFill>
                <a:latin typeface="+mn-lt"/>
              </a:rPr>
              <a:t>prendrait </a:t>
            </a:r>
            <a:r>
              <a:rPr lang="fr-FR" sz="2400" dirty="0">
                <a:solidFill>
                  <a:srgbClr val="0000FF"/>
                </a:solidFill>
                <a:latin typeface="+mn-lt"/>
              </a:rPr>
              <a:t>appui sur un travail engagé dans le cadre d’un enseignement pratique interdisciplinaire défini et organisé par l’équipe enseignante ou de tout autre projet qui s’intègre dans l’un des parcours éducatifs construits par l’élève</a:t>
            </a:r>
            <a:r>
              <a:rPr lang="fr-FR" sz="2400" dirty="0" smtClean="0">
                <a:solidFill>
                  <a:srgbClr val="0000FF"/>
                </a:solidFill>
                <a:latin typeface="+mn-lt"/>
              </a:rPr>
              <a:t>.</a:t>
            </a:r>
            <a:endParaRPr lang="fr-FR" sz="2400" dirty="0">
              <a:solidFill>
                <a:srgbClr val="0000FF"/>
              </a:solidFill>
              <a:latin typeface="+mn-lt"/>
            </a:endParaRPr>
          </a:p>
        </p:txBody>
      </p:sp>
    </p:spTree>
    <p:extLst>
      <p:ext uri="{BB962C8B-B14F-4D97-AF65-F5344CB8AC3E}">
        <p14:creationId xmlns:p14="http://schemas.microsoft.com/office/powerpoint/2010/main" val="13516957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1062182" y="831272"/>
            <a:ext cx="7823200" cy="3693319"/>
          </a:xfrm>
          <a:prstGeom prst="rect">
            <a:avLst/>
          </a:prstGeom>
          <a:noFill/>
        </p:spPr>
        <p:txBody>
          <a:bodyPr wrap="square" rtlCol="0">
            <a:spAutoFit/>
          </a:bodyPr>
          <a:lstStyle/>
          <a:p>
            <a:pPr algn="just" hangingPunct="0">
              <a:lnSpc>
                <a:spcPct val="150000"/>
              </a:lnSpc>
            </a:pPr>
            <a:r>
              <a:rPr lang="fr-FR" sz="2400" dirty="0" smtClean="0">
                <a:solidFill>
                  <a:srgbClr val="0000FF"/>
                </a:solidFill>
                <a:latin typeface="+mn-lt"/>
              </a:rPr>
              <a:t>Cette épreuve </a:t>
            </a:r>
            <a:r>
              <a:rPr lang="fr-FR" sz="2400" dirty="0">
                <a:solidFill>
                  <a:srgbClr val="0000FF"/>
                </a:solidFill>
                <a:latin typeface="+mn-lt"/>
              </a:rPr>
              <a:t>se </a:t>
            </a:r>
            <a:r>
              <a:rPr lang="fr-FR" sz="2400" dirty="0" smtClean="0">
                <a:solidFill>
                  <a:srgbClr val="0000FF"/>
                </a:solidFill>
                <a:latin typeface="+mn-lt"/>
              </a:rPr>
              <a:t>déroulerait </a:t>
            </a:r>
            <a:r>
              <a:rPr lang="fr-FR" sz="2400" dirty="0">
                <a:solidFill>
                  <a:srgbClr val="0000FF"/>
                </a:solidFill>
                <a:latin typeface="+mn-lt"/>
              </a:rPr>
              <a:t>en deux temps : un exposé suivi d’un entretien avec le jury. </a:t>
            </a:r>
          </a:p>
          <a:p>
            <a:pPr algn="just" hangingPunct="0">
              <a:lnSpc>
                <a:spcPct val="150000"/>
              </a:lnSpc>
            </a:pPr>
            <a:endParaRPr lang="fr-FR" sz="2400" dirty="0">
              <a:solidFill>
                <a:srgbClr val="0000FF"/>
              </a:solidFill>
              <a:latin typeface="+mn-lt"/>
            </a:endParaRPr>
          </a:p>
          <a:p>
            <a:pPr hangingPunct="0">
              <a:lnSpc>
                <a:spcPct val="150000"/>
              </a:lnSpc>
            </a:pPr>
            <a:r>
              <a:rPr lang="fr-FR" sz="2400" dirty="0" smtClean="0">
                <a:solidFill>
                  <a:srgbClr val="0000FF"/>
                </a:solidFill>
                <a:latin typeface="+mn-lt"/>
              </a:rPr>
              <a:t>Si le candidat a travaillé seul, il exposerait pendant environ 5 minutes qui seraient suivies d’un entretien d’une </a:t>
            </a:r>
            <a:r>
              <a:rPr lang="fr-FR" sz="2400" dirty="0">
                <a:solidFill>
                  <a:srgbClr val="0000FF"/>
                </a:solidFill>
                <a:latin typeface="+mn-lt"/>
              </a:rPr>
              <a:t>dizaine de minutes avec le jury. </a:t>
            </a:r>
            <a:endParaRPr lang="fr-FR" sz="2400" dirty="0" smtClean="0">
              <a:solidFill>
                <a:srgbClr val="0000FF"/>
              </a:solidFill>
              <a:latin typeface="+mn-lt"/>
            </a:endParaRPr>
          </a:p>
          <a:p>
            <a:endParaRPr lang="fr-FR" dirty="0"/>
          </a:p>
        </p:txBody>
      </p:sp>
    </p:spTree>
    <p:extLst>
      <p:ext uri="{BB962C8B-B14F-4D97-AF65-F5344CB8AC3E}">
        <p14:creationId xmlns:p14="http://schemas.microsoft.com/office/powerpoint/2010/main" val="23930401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868217" y="517237"/>
            <a:ext cx="7878618" cy="4801314"/>
          </a:xfrm>
          <a:prstGeom prst="rect">
            <a:avLst/>
          </a:prstGeom>
          <a:noFill/>
        </p:spPr>
        <p:txBody>
          <a:bodyPr wrap="square" rtlCol="0">
            <a:spAutoFit/>
          </a:bodyPr>
          <a:lstStyle/>
          <a:p>
            <a:pPr algn="just">
              <a:lnSpc>
                <a:spcPct val="150000"/>
              </a:lnSpc>
            </a:pPr>
            <a:r>
              <a:rPr lang="fr-FR" sz="2400" dirty="0">
                <a:solidFill>
                  <a:srgbClr val="0000FF"/>
                </a:solidFill>
                <a:latin typeface="+mn-lt"/>
              </a:rPr>
              <a:t>Si </a:t>
            </a:r>
            <a:r>
              <a:rPr lang="fr-FR" sz="2400" dirty="0" smtClean="0">
                <a:solidFill>
                  <a:srgbClr val="0000FF"/>
                </a:solidFill>
                <a:latin typeface="+mn-lt"/>
              </a:rPr>
              <a:t>plusieurs candidats (au plus trois)  ont travaillé sur le même projet, environ 10 minutes seraient consacrées à un exposé, au cours desquelles chacun </a:t>
            </a:r>
            <a:r>
              <a:rPr lang="fr-FR" sz="2400" dirty="0">
                <a:solidFill>
                  <a:srgbClr val="0000FF"/>
                </a:solidFill>
                <a:latin typeface="+mn-lt"/>
              </a:rPr>
              <a:t>des candidats </a:t>
            </a:r>
            <a:r>
              <a:rPr lang="fr-FR" sz="2400" dirty="0" smtClean="0">
                <a:solidFill>
                  <a:srgbClr val="0000FF"/>
                </a:solidFill>
                <a:latin typeface="+mn-lt"/>
              </a:rPr>
              <a:t>interviendrait, suivies d’un entretien d’une quinzaine de minutes avec le jury.</a:t>
            </a:r>
          </a:p>
          <a:p>
            <a:pPr algn="just">
              <a:lnSpc>
                <a:spcPct val="150000"/>
              </a:lnSpc>
            </a:pPr>
            <a:endParaRPr lang="fr-FR" sz="2400" dirty="0">
              <a:solidFill>
                <a:srgbClr val="0000FF"/>
              </a:solidFill>
              <a:latin typeface="+mn-lt"/>
            </a:endParaRPr>
          </a:p>
          <a:p>
            <a:pPr algn="just">
              <a:lnSpc>
                <a:spcPct val="150000"/>
              </a:lnSpc>
            </a:pPr>
            <a:r>
              <a:rPr lang="fr-FR" sz="2400" dirty="0" smtClean="0">
                <a:solidFill>
                  <a:srgbClr val="0000FF"/>
                </a:solidFill>
                <a:latin typeface="+mn-lt"/>
              </a:rPr>
              <a:t>Le </a:t>
            </a:r>
            <a:r>
              <a:rPr lang="fr-FR" sz="2400" dirty="0">
                <a:solidFill>
                  <a:srgbClr val="0000FF"/>
                </a:solidFill>
                <a:latin typeface="+mn-lt"/>
              </a:rPr>
              <a:t>jury </a:t>
            </a:r>
            <a:r>
              <a:rPr lang="fr-FR" sz="2400" dirty="0" smtClean="0">
                <a:solidFill>
                  <a:srgbClr val="0000FF"/>
                </a:solidFill>
                <a:latin typeface="+mn-lt"/>
              </a:rPr>
              <a:t>devrait veiller à ce que </a:t>
            </a:r>
            <a:r>
              <a:rPr lang="fr-FR" sz="2400" dirty="0">
                <a:solidFill>
                  <a:srgbClr val="0000FF"/>
                </a:solidFill>
                <a:latin typeface="+mn-lt"/>
              </a:rPr>
              <a:t>chaque candidat dispose d’un temps de parole suffisant pour exposer son implication personnelle dans le projet.</a:t>
            </a:r>
          </a:p>
          <a:p>
            <a:endParaRPr lang="fr-FR" dirty="0"/>
          </a:p>
        </p:txBody>
      </p:sp>
    </p:spTree>
    <p:extLst>
      <p:ext uri="{BB962C8B-B14F-4D97-AF65-F5344CB8AC3E}">
        <p14:creationId xmlns:p14="http://schemas.microsoft.com/office/powerpoint/2010/main" val="34341316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1545" y="2504498"/>
            <a:ext cx="7816128" cy="2549525"/>
          </a:xfrm>
        </p:spPr>
        <p:txBody>
          <a:bodyPr/>
          <a:lstStyle/>
          <a:p>
            <a:pPr algn="just">
              <a:lnSpc>
                <a:spcPct val="150000"/>
              </a:lnSpc>
            </a:pPr>
            <a:r>
              <a:rPr lang="fr-FR" sz="2400" b="1" dirty="0" smtClean="0">
                <a:solidFill>
                  <a:schemeClr val="tx1"/>
                </a:solidFill>
                <a:latin typeface="+mn-lt"/>
              </a:rPr>
              <a:t>Le contrôle continu aurait globalement le même poids que l’examen ponctuel. Chaque épreuve de l’examen ponctuel aurait le même poids.</a:t>
            </a:r>
            <a:endParaRPr lang="fr-FR" sz="2400" b="1" dirty="0">
              <a:solidFill>
                <a:schemeClr val="tx1"/>
              </a:solidFill>
              <a:latin typeface="+mn-lt"/>
            </a:endParaRPr>
          </a:p>
        </p:txBody>
      </p:sp>
      <p:sp>
        <p:nvSpPr>
          <p:cNvPr id="4" name="Espace réservé du pied de page 3"/>
          <p:cNvSpPr>
            <a:spLocks noGrp="1"/>
          </p:cNvSpPr>
          <p:nvPr>
            <p:ph type="ftr" sz="quarter" idx="10"/>
          </p:nvPr>
        </p:nvSpPr>
        <p:spPr/>
        <p:txBody>
          <a:bodyPr/>
          <a:lstStyle/>
          <a:p>
            <a:pPr>
              <a:defRPr/>
            </a:pPr>
            <a:endParaRPr lang="fr-FR"/>
          </a:p>
        </p:txBody>
      </p:sp>
      <p:sp>
        <p:nvSpPr>
          <p:cNvPr id="3" name="ZoneTexte 2"/>
          <p:cNvSpPr txBox="1"/>
          <p:nvPr/>
        </p:nvSpPr>
        <p:spPr>
          <a:xfrm>
            <a:off x="1042556" y="886936"/>
            <a:ext cx="7561694" cy="1477328"/>
          </a:xfrm>
          <a:prstGeom prst="rect">
            <a:avLst/>
          </a:prstGeom>
          <a:noFill/>
        </p:spPr>
        <p:txBody>
          <a:bodyPr wrap="square" rtlCol="0">
            <a:spAutoFit/>
          </a:bodyPr>
          <a:lstStyle/>
          <a:p>
            <a:pPr algn="just">
              <a:lnSpc>
                <a:spcPct val="150000"/>
              </a:lnSpc>
            </a:pPr>
            <a:r>
              <a:rPr lang="fr-FR" sz="2400" b="1" dirty="0">
                <a:latin typeface="+mn-lt"/>
              </a:rPr>
              <a:t>La technologie pourrait donc être concernée par deux épreuves sur trois de l’examen ponctuel.</a:t>
            </a:r>
          </a:p>
          <a:p>
            <a:endParaRPr lang="fr-FR" dirty="0"/>
          </a:p>
        </p:txBody>
      </p:sp>
    </p:spTree>
    <p:extLst>
      <p:ext uri="{BB962C8B-B14F-4D97-AF65-F5344CB8AC3E}">
        <p14:creationId xmlns:p14="http://schemas.microsoft.com/office/powerpoint/2010/main" val="381957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1025236" y="360218"/>
            <a:ext cx="7786255" cy="6463308"/>
          </a:xfrm>
          <a:prstGeom prst="rect">
            <a:avLst/>
          </a:prstGeom>
          <a:noFill/>
        </p:spPr>
        <p:txBody>
          <a:bodyPr wrap="square" rtlCol="0">
            <a:spAutoFit/>
          </a:bodyPr>
          <a:lstStyle/>
          <a:p>
            <a:pPr algn="just">
              <a:lnSpc>
                <a:spcPct val="150000"/>
              </a:lnSpc>
            </a:pPr>
            <a:r>
              <a:rPr lang="fr-FR" sz="2400" dirty="0">
                <a:solidFill>
                  <a:srgbClr val="0000FF"/>
                </a:solidFill>
                <a:latin typeface="+mj-lt"/>
              </a:rPr>
              <a:t>Cette reconnaissance de la place de l’enseignement de la technologie dans le pôle scientifique impose des exigences, celles que devront avoir les enseignants de technologie vis-à-vis de leurs élèves. Être évalué sur des épreuves ponctuelles </a:t>
            </a:r>
            <a:r>
              <a:rPr lang="fr-FR" sz="2400" dirty="0">
                <a:solidFill>
                  <a:srgbClr val="0000FF"/>
                </a:solidFill>
                <a:latin typeface="+mn-lt"/>
              </a:rPr>
              <a:t>ne s’improvise pas, les élèves devront être préparés en conséquence</a:t>
            </a:r>
            <a:r>
              <a:rPr lang="fr-FR" sz="2400" dirty="0" smtClean="0">
                <a:solidFill>
                  <a:srgbClr val="0000FF"/>
                </a:solidFill>
                <a:latin typeface="+mn-lt"/>
              </a:rPr>
              <a:t>. </a:t>
            </a:r>
            <a:r>
              <a:rPr lang="fr-FR" sz="2400" b="1" dirty="0" smtClean="0">
                <a:latin typeface="+mn-lt"/>
              </a:rPr>
              <a:t>Les </a:t>
            </a:r>
            <a:r>
              <a:rPr lang="fr-FR" sz="2400" b="1" dirty="0">
                <a:latin typeface="+mn-lt"/>
              </a:rPr>
              <a:t>professeurs devront prévoir des évaluations qui permettent de vérifier que les compétences, et les connaissances associées, déclinées dans le programme sont acquises, et qu’elles pourront être restituées dans le contexte du DNB.</a:t>
            </a:r>
          </a:p>
          <a:p>
            <a:pPr>
              <a:lnSpc>
                <a:spcPct val="150000"/>
              </a:lnSpc>
            </a:pPr>
            <a:endParaRPr lang="fr-FR" sz="2400" dirty="0">
              <a:solidFill>
                <a:srgbClr val="0000FF"/>
              </a:solidFill>
              <a:latin typeface="+mj-lt"/>
            </a:endParaRPr>
          </a:p>
          <a:p>
            <a:endParaRPr lang="fr-FR" dirty="0"/>
          </a:p>
        </p:txBody>
      </p:sp>
    </p:spTree>
    <p:extLst>
      <p:ext uri="{BB962C8B-B14F-4D97-AF65-F5344CB8AC3E}">
        <p14:creationId xmlns:p14="http://schemas.microsoft.com/office/powerpoint/2010/main" val="1501172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oneTexte 6"/>
          <p:cNvSpPr txBox="1">
            <a:spLocks noChangeArrowheads="1"/>
          </p:cNvSpPr>
          <p:nvPr/>
        </p:nvSpPr>
        <p:spPr bwMode="auto">
          <a:xfrm>
            <a:off x="934605" y="2435081"/>
            <a:ext cx="73453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spcAft>
                <a:spcPct val="40000"/>
              </a:spcAft>
              <a:buClr>
                <a:schemeClr val="hlink"/>
              </a:buClr>
              <a:buFont typeface="Wingdings" pitchFamily="2" charset="2"/>
              <a:buChar char="n"/>
              <a:defRPr sz="2000">
                <a:solidFill>
                  <a:schemeClr val="accent1"/>
                </a:solidFill>
                <a:latin typeface="Calibri" pitchFamily="34" charset="0"/>
                <a:ea typeface="Arial" charset="0"/>
                <a:cs typeface="Calibri" pitchFamily="34" charset="0"/>
              </a:defRPr>
            </a:lvl1pPr>
            <a:lvl2pPr marL="742950" indent="-285750" eaLnBrk="0" hangingPunct="0">
              <a:spcBef>
                <a:spcPct val="20000"/>
              </a:spcBef>
              <a:buClr>
                <a:schemeClr val="accent1"/>
              </a:buClr>
              <a:buFont typeface="Wingdings" pitchFamily="2" charset="2"/>
              <a:buChar char=""/>
              <a:defRPr sz="1500">
                <a:solidFill>
                  <a:schemeClr val="tx1"/>
                </a:solidFill>
                <a:latin typeface="Calibri" pitchFamily="34" charset="0"/>
                <a:ea typeface="Arial" charset="0"/>
                <a:cs typeface="Calibri" pitchFamily="34" charset="0"/>
              </a:defRPr>
            </a:lvl2pPr>
            <a:lvl3pPr marL="1143000" indent="-228600" eaLnBrk="0" hangingPunct="0">
              <a:spcBef>
                <a:spcPct val="20000"/>
              </a:spcBef>
              <a:defRPr sz="1500">
                <a:solidFill>
                  <a:schemeClr val="tx1"/>
                </a:solidFill>
                <a:latin typeface="Calibri" pitchFamily="34" charset="0"/>
                <a:ea typeface="Arial" charset="0"/>
                <a:cs typeface="Calibri" pitchFamily="34" charset="0"/>
              </a:defRPr>
            </a:lvl3pPr>
            <a:lvl4pPr marL="1600200" indent="-228600" eaLnBrk="0" hangingPunct="0">
              <a:spcBef>
                <a:spcPct val="20000"/>
              </a:spcBef>
              <a:buClr>
                <a:schemeClr val="accent1"/>
              </a:buClr>
              <a:buFont typeface="Arial" charset="0"/>
              <a:buChar char="–"/>
              <a:defRPr sz="1100">
                <a:solidFill>
                  <a:schemeClr val="tx1"/>
                </a:solidFill>
                <a:latin typeface="Calibri" pitchFamily="34" charset="0"/>
                <a:ea typeface="Arial" charset="0"/>
                <a:cs typeface="Calibri" pitchFamily="34" charset="0"/>
              </a:defRPr>
            </a:lvl4pPr>
            <a:lvl5pPr marL="2057400" indent="-228600" eaLnBrk="0" hangingPunct="0">
              <a:spcBef>
                <a:spcPct val="20000"/>
              </a:spcBef>
              <a:defRPr sz="1100">
                <a:solidFill>
                  <a:schemeClr val="tx1"/>
                </a:solidFill>
                <a:latin typeface="Calibri" pitchFamily="34" charset="0"/>
                <a:ea typeface="Arial" charset="0"/>
                <a:cs typeface="Calibri" pitchFamily="34" charset="0"/>
              </a:defRPr>
            </a:lvl5pPr>
            <a:lvl6pPr marL="2514600" indent="-228600" eaLnBrk="0" fontAlgn="base" hangingPunct="0">
              <a:spcBef>
                <a:spcPct val="20000"/>
              </a:spcBef>
              <a:spcAft>
                <a:spcPct val="0"/>
              </a:spcAft>
              <a:defRPr sz="1100">
                <a:solidFill>
                  <a:schemeClr val="tx1"/>
                </a:solidFill>
                <a:latin typeface="Calibri" pitchFamily="34" charset="0"/>
                <a:ea typeface="Arial" charset="0"/>
                <a:cs typeface="Calibri" pitchFamily="34" charset="0"/>
              </a:defRPr>
            </a:lvl6pPr>
            <a:lvl7pPr marL="2971800" indent="-228600" eaLnBrk="0" fontAlgn="base" hangingPunct="0">
              <a:spcBef>
                <a:spcPct val="20000"/>
              </a:spcBef>
              <a:spcAft>
                <a:spcPct val="0"/>
              </a:spcAft>
              <a:defRPr sz="1100">
                <a:solidFill>
                  <a:schemeClr val="tx1"/>
                </a:solidFill>
                <a:latin typeface="Calibri" pitchFamily="34" charset="0"/>
                <a:ea typeface="Arial" charset="0"/>
                <a:cs typeface="Calibri" pitchFamily="34" charset="0"/>
              </a:defRPr>
            </a:lvl7pPr>
            <a:lvl8pPr marL="3429000" indent="-228600" eaLnBrk="0" fontAlgn="base" hangingPunct="0">
              <a:spcBef>
                <a:spcPct val="20000"/>
              </a:spcBef>
              <a:spcAft>
                <a:spcPct val="0"/>
              </a:spcAft>
              <a:defRPr sz="1100">
                <a:solidFill>
                  <a:schemeClr val="tx1"/>
                </a:solidFill>
                <a:latin typeface="Calibri" pitchFamily="34" charset="0"/>
                <a:ea typeface="Arial" charset="0"/>
                <a:cs typeface="Calibri" pitchFamily="34" charset="0"/>
              </a:defRPr>
            </a:lvl8pPr>
            <a:lvl9pPr marL="3886200" indent="-228600" eaLnBrk="0" fontAlgn="base" hangingPunct="0">
              <a:spcBef>
                <a:spcPct val="20000"/>
              </a:spcBef>
              <a:spcAft>
                <a:spcPct val="0"/>
              </a:spcAft>
              <a:defRPr sz="1100">
                <a:solidFill>
                  <a:schemeClr val="tx1"/>
                </a:solidFill>
                <a:latin typeface="Calibri" pitchFamily="34" charset="0"/>
                <a:ea typeface="Arial" charset="0"/>
                <a:cs typeface="Calibri" pitchFamily="34" charset="0"/>
              </a:defRPr>
            </a:lvl9pPr>
          </a:lstStyle>
          <a:p>
            <a:pPr algn="ctr" eaLnBrk="1" hangingPunct="1">
              <a:spcBef>
                <a:spcPct val="0"/>
              </a:spcBef>
              <a:spcAft>
                <a:spcPct val="0"/>
              </a:spcAft>
              <a:buClrTx/>
              <a:buFontTx/>
              <a:buNone/>
            </a:pPr>
            <a:r>
              <a:rPr lang="fr-FR" altLang="fr-FR" sz="3600" b="1" dirty="0">
                <a:solidFill>
                  <a:schemeClr val="tx1"/>
                </a:solidFill>
                <a:ea typeface="ＭＳ Ｐゴシック" charset="-128"/>
                <a:cs typeface="Arial" charset="0"/>
              </a:rPr>
              <a:t>Conclusions</a:t>
            </a:r>
          </a:p>
        </p:txBody>
      </p:sp>
    </p:spTree>
    <p:extLst>
      <p:ext uri="{BB962C8B-B14F-4D97-AF65-F5344CB8AC3E}">
        <p14:creationId xmlns:p14="http://schemas.microsoft.com/office/powerpoint/2010/main" val="142745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1071418" y="858981"/>
            <a:ext cx="7148946" cy="3359061"/>
          </a:xfrm>
          <a:prstGeom prst="rect">
            <a:avLst/>
          </a:prstGeom>
          <a:noFill/>
        </p:spPr>
        <p:txBody>
          <a:bodyPr wrap="square" rtlCol="0">
            <a:spAutoFit/>
          </a:bodyPr>
          <a:lstStyle/>
          <a:p>
            <a:pPr algn="just">
              <a:lnSpc>
                <a:spcPct val="150000"/>
              </a:lnSpc>
            </a:pPr>
            <a:r>
              <a:rPr lang="fr-FR" sz="2400" dirty="0" smtClean="0">
                <a:solidFill>
                  <a:srgbClr val="0000FF"/>
                </a:solidFill>
                <a:latin typeface="+mn-lt"/>
              </a:rPr>
              <a:t>Une nouvelle ère s’ouvre pour la technologie, ce programme du cycle 4 s’insère parfaitement dans le continuum mis en place pour l’enseignement de la technologie au collège, les sciences de l’ingénieur au cycle terminal du lycée, et les sciences industrielles de l’ingénieur en CPGE.</a:t>
            </a:r>
            <a:endParaRPr lang="fr-FR" sz="2400" dirty="0">
              <a:solidFill>
                <a:srgbClr val="0000FF"/>
              </a:solidFill>
              <a:latin typeface="+mn-lt"/>
            </a:endParaRPr>
          </a:p>
        </p:txBody>
      </p:sp>
    </p:spTree>
    <p:extLst>
      <p:ext uri="{BB962C8B-B14F-4D97-AF65-F5344CB8AC3E}">
        <p14:creationId xmlns:p14="http://schemas.microsoft.com/office/powerpoint/2010/main" val="2425808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1099126" y="775855"/>
            <a:ext cx="7505123" cy="3970318"/>
          </a:xfrm>
          <a:prstGeom prst="rect">
            <a:avLst/>
          </a:prstGeom>
          <a:noFill/>
        </p:spPr>
        <p:txBody>
          <a:bodyPr wrap="square" rtlCol="0">
            <a:spAutoFit/>
          </a:bodyPr>
          <a:lstStyle/>
          <a:p>
            <a:pPr algn="just">
              <a:lnSpc>
                <a:spcPct val="150000"/>
              </a:lnSpc>
            </a:pPr>
            <a:r>
              <a:rPr lang="fr-FR" sz="2400" dirty="0" smtClean="0">
                <a:solidFill>
                  <a:srgbClr val="0000FF"/>
                </a:solidFill>
                <a:latin typeface="+mj-lt"/>
              </a:rPr>
              <a:t>Souhaitons que l’enseignement de la technologie au collège incite de nombreux jeunes à poursuivre des études </a:t>
            </a:r>
            <a:r>
              <a:rPr lang="fr-FR" sz="2400" dirty="0">
                <a:solidFill>
                  <a:srgbClr val="0000FF"/>
                </a:solidFill>
                <a:latin typeface="+mj-lt"/>
              </a:rPr>
              <a:t>pour les sciences et technologies de </a:t>
            </a:r>
            <a:r>
              <a:rPr lang="fr-FR" sz="2400" dirty="0" smtClean="0">
                <a:solidFill>
                  <a:srgbClr val="0000FF"/>
                </a:solidFill>
                <a:latin typeface="+mj-lt"/>
              </a:rPr>
              <a:t>l’ingénieur, </a:t>
            </a:r>
            <a:r>
              <a:rPr lang="fr-FR" sz="2400" dirty="0">
                <a:solidFill>
                  <a:srgbClr val="0000FF"/>
                </a:solidFill>
                <a:latin typeface="+mj-lt"/>
              </a:rPr>
              <a:t>désignées sous l’acronyme STEM (Sciences, </a:t>
            </a:r>
            <a:r>
              <a:rPr lang="fr-FR" sz="2400" dirty="0" err="1">
                <a:solidFill>
                  <a:srgbClr val="0000FF"/>
                </a:solidFill>
                <a:latin typeface="+mj-lt"/>
              </a:rPr>
              <a:t>Technology</a:t>
            </a:r>
            <a:r>
              <a:rPr lang="fr-FR" sz="2400" dirty="0">
                <a:solidFill>
                  <a:srgbClr val="0000FF"/>
                </a:solidFill>
                <a:latin typeface="+mj-lt"/>
              </a:rPr>
              <a:t>, Engineering, </a:t>
            </a:r>
            <a:r>
              <a:rPr lang="fr-FR" sz="2400" dirty="0" err="1">
                <a:solidFill>
                  <a:srgbClr val="0000FF"/>
                </a:solidFill>
                <a:latin typeface="+mj-lt"/>
              </a:rPr>
              <a:t>Mathematics</a:t>
            </a:r>
            <a:r>
              <a:rPr lang="fr-FR" sz="2400" dirty="0" smtClean="0">
                <a:solidFill>
                  <a:srgbClr val="0000FF"/>
                </a:solidFill>
                <a:latin typeface="+mj-lt"/>
              </a:rPr>
              <a:t>)</a:t>
            </a:r>
            <a:r>
              <a:rPr lang="fr-FR" sz="2400" dirty="0">
                <a:solidFill>
                  <a:srgbClr val="0000FF"/>
                </a:solidFill>
                <a:latin typeface="+mj-lt"/>
              </a:rPr>
              <a:t>.</a:t>
            </a:r>
            <a:endParaRPr lang="fr-FR" sz="2400" dirty="0" smtClean="0">
              <a:solidFill>
                <a:srgbClr val="0000FF"/>
              </a:solidFill>
              <a:latin typeface="+mj-lt"/>
            </a:endParaRPr>
          </a:p>
          <a:p>
            <a:pPr algn="just">
              <a:lnSpc>
                <a:spcPct val="150000"/>
              </a:lnSpc>
            </a:pPr>
            <a:r>
              <a:rPr lang="fr-FR" sz="2400" dirty="0" smtClean="0">
                <a:solidFill>
                  <a:srgbClr val="0000FF"/>
                </a:solidFill>
                <a:latin typeface="+mj-lt"/>
              </a:rPr>
              <a:t>La désaffectation actuelle des jeunes pour ces filières interroge au plus haut </a:t>
            </a:r>
            <a:r>
              <a:rPr lang="fr-FR" sz="2400" dirty="0">
                <a:solidFill>
                  <a:srgbClr val="0000FF"/>
                </a:solidFill>
                <a:latin typeface="+mj-lt"/>
              </a:rPr>
              <a:t>niveau de </a:t>
            </a:r>
            <a:r>
              <a:rPr lang="fr-FR" sz="2400" dirty="0" smtClean="0">
                <a:solidFill>
                  <a:srgbClr val="0000FF"/>
                </a:solidFill>
                <a:latin typeface="+mj-lt"/>
              </a:rPr>
              <a:t>l’État.</a:t>
            </a:r>
            <a:endParaRPr lang="fr-FR" sz="2400" dirty="0">
              <a:solidFill>
                <a:srgbClr val="0000FF"/>
              </a:solidFill>
              <a:latin typeface="+mj-lt"/>
            </a:endParaRPr>
          </a:p>
        </p:txBody>
      </p:sp>
    </p:spTree>
    <p:extLst>
      <p:ext uri="{BB962C8B-B14F-4D97-AF65-F5344CB8AC3E}">
        <p14:creationId xmlns:p14="http://schemas.microsoft.com/office/powerpoint/2010/main" val="1663772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988289" y="544791"/>
            <a:ext cx="7486653" cy="1200329"/>
          </a:xfrm>
          <a:prstGeom prst="rect">
            <a:avLst/>
          </a:prstGeom>
          <a:noFill/>
        </p:spPr>
        <p:txBody>
          <a:bodyPr wrap="square" rtlCol="0">
            <a:spAutoFit/>
          </a:bodyPr>
          <a:lstStyle/>
          <a:p>
            <a:pPr algn="just">
              <a:lnSpc>
                <a:spcPct val="150000"/>
              </a:lnSpc>
            </a:pPr>
            <a:r>
              <a:rPr lang="fr-FR" sz="2400" b="1" dirty="0" smtClean="0">
                <a:solidFill>
                  <a:srgbClr val="0000FF"/>
                </a:solidFill>
                <a:latin typeface="+mj-lt"/>
              </a:rPr>
              <a:t>L’attribution du DNB s’appuierait sur le contrôle continu et sur un examen ponctuel.</a:t>
            </a:r>
          </a:p>
        </p:txBody>
      </p:sp>
      <p:sp>
        <p:nvSpPr>
          <p:cNvPr id="6" name="ZoneTexte 5"/>
          <p:cNvSpPr txBox="1"/>
          <p:nvPr/>
        </p:nvSpPr>
        <p:spPr>
          <a:xfrm>
            <a:off x="988289" y="1773076"/>
            <a:ext cx="7486653" cy="3139321"/>
          </a:xfrm>
          <a:prstGeom prst="rect">
            <a:avLst/>
          </a:prstGeom>
          <a:noFill/>
        </p:spPr>
        <p:txBody>
          <a:bodyPr wrap="square" rtlCol="0">
            <a:spAutoFit/>
          </a:bodyPr>
          <a:lstStyle/>
          <a:p>
            <a:pPr marL="457200" indent="-457200" algn="just">
              <a:lnSpc>
                <a:spcPct val="150000"/>
              </a:lnSpc>
              <a:buAutoNum type="arabicPeriod"/>
            </a:pPr>
            <a:r>
              <a:rPr lang="fr-FR" sz="2400" b="1" dirty="0" smtClean="0">
                <a:solidFill>
                  <a:srgbClr val="0000FF"/>
                </a:solidFill>
                <a:latin typeface="+mj-lt"/>
              </a:rPr>
              <a:t>Contrôle continu </a:t>
            </a:r>
            <a:endParaRPr lang="fr-FR" sz="2400" dirty="0" smtClean="0">
              <a:solidFill>
                <a:srgbClr val="0000FF"/>
              </a:solidFill>
              <a:latin typeface="+mj-lt"/>
            </a:endParaRPr>
          </a:p>
          <a:p>
            <a:pPr algn="just">
              <a:lnSpc>
                <a:spcPct val="150000"/>
              </a:lnSpc>
            </a:pPr>
            <a:r>
              <a:rPr lang="fr-FR" sz="2400" dirty="0">
                <a:solidFill>
                  <a:srgbClr val="0000FF"/>
                </a:solidFill>
                <a:latin typeface="+mj-lt"/>
              </a:rPr>
              <a:t>É</a:t>
            </a:r>
            <a:r>
              <a:rPr lang="fr-FR" sz="2400" dirty="0" smtClean="0">
                <a:solidFill>
                  <a:srgbClr val="0000FF"/>
                </a:solidFill>
                <a:latin typeface="+mj-lt"/>
              </a:rPr>
              <a:t>valuation du niveau de </a:t>
            </a:r>
            <a:r>
              <a:rPr lang="fr-FR" sz="2400" dirty="0">
                <a:solidFill>
                  <a:srgbClr val="0000FF"/>
                </a:solidFill>
                <a:latin typeface="+mj-lt"/>
              </a:rPr>
              <a:t>maîtrise </a:t>
            </a:r>
            <a:r>
              <a:rPr lang="fr-FR" sz="2400" dirty="0" smtClean="0">
                <a:solidFill>
                  <a:srgbClr val="0000FF"/>
                </a:solidFill>
                <a:latin typeface="+mj-lt"/>
              </a:rPr>
              <a:t>des élèves pour </a:t>
            </a:r>
            <a:r>
              <a:rPr lang="fr-FR" sz="2400" dirty="0">
                <a:solidFill>
                  <a:srgbClr val="0000FF"/>
                </a:solidFill>
                <a:latin typeface="+mj-lt"/>
              </a:rPr>
              <a:t>chacune des quatre composantes du domaine 1 « les langages pour penser et communiquer » et pour chacun des quatre autres domaines de formation du </a:t>
            </a:r>
            <a:r>
              <a:rPr lang="fr-FR" sz="2400" dirty="0" smtClean="0">
                <a:solidFill>
                  <a:srgbClr val="0000FF"/>
                </a:solidFill>
                <a:latin typeface="+mj-lt"/>
              </a:rPr>
              <a:t>S4C.</a:t>
            </a:r>
            <a:endParaRPr lang="fr-FR" sz="2400" dirty="0">
              <a:solidFill>
                <a:srgbClr val="0000FF"/>
              </a:solidFill>
              <a:latin typeface="+mj-lt"/>
            </a:endParaRPr>
          </a:p>
          <a:p>
            <a:endParaRPr lang="fr-FR" dirty="0"/>
          </a:p>
        </p:txBody>
      </p:sp>
    </p:spTree>
    <p:extLst>
      <p:ext uri="{BB962C8B-B14F-4D97-AF65-F5344CB8AC3E}">
        <p14:creationId xmlns:p14="http://schemas.microsoft.com/office/powerpoint/2010/main" val="86166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5" name="Groupe 4"/>
          <p:cNvGrpSpPr>
            <a:grpSpLocks/>
          </p:cNvGrpSpPr>
          <p:nvPr/>
        </p:nvGrpSpPr>
        <p:grpSpPr bwMode="auto">
          <a:xfrm>
            <a:off x="684213" y="1341438"/>
            <a:ext cx="8208962" cy="4205287"/>
            <a:chOff x="683568" y="1340768"/>
            <a:chExt cx="8208912" cy="4205184"/>
          </a:xfrm>
        </p:grpSpPr>
        <p:pic>
          <p:nvPicPr>
            <p:cNvPr id="67586" name="Image 1"/>
            <p:cNvPicPr>
              <a:picLocks noChangeAspect="1" noChangeArrowheads="1"/>
            </p:cNvPicPr>
            <p:nvPr/>
          </p:nvPicPr>
          <p:blipFill>
            <a:blip r:embed="rId3"/>
            <a:srcRect/>
            <a:stretch>
              <a:fillRect/>
            </a:stretch>
          </p:blipFill>
          <p:spPr bwMode="auto">
            <a:xfrm>
              <a:off x="5004048" y="3021977"/>
              <a:ext cx="2551711" cy="2523975"/>
            </a:xfrm>
            <a:prstGeom prst="rect">
              <a:avLst/>
            </a:prstGeom>
            <a:noFill/>
            <a:ln w="9525">
              <a:noFill/>
              <a:miter lim="800000"/>
              <a:headEnd/>
              <a:tailEnd/>
            </a:ln>
          </p:spPr>
        </p:pic>
        <p:sp>
          <p:nvSpPr>
            <p:cNvPr id="67587" name="ZoneTexte 3"/>
            <p:cNvSpPr txBox="1">
              <a:spLocks noChangeArrowheads="1"/>
            </p:cNvSpPr>
            <p:nvPr/>
          </p:nvSpPr>
          <p:spPr bwMode="auto">
            <a:xfrm>
              <a:off x="683568" y="1340768"/>
              <a:ext cx="8208912" cy="3093154"/>
            </a:xfrm>
            <a:prstGeom prst="rect">
              <a:avLst/>
            </a:prstGeom>
            <a:noFill/>
            <a:ln w="9525">
              <a:noFill/>
              <a:miter lim="800000"/>
              <a:headEnd/>
              <a:tailEnd/>
            </a:ln>
          </p:spPr>
          <p:txBody>
            <a:bodyPr>
              <a:spAutoFit/>
            </a:bodyPr>
            <a:lstStyle/>
            <a:p>
              <a:pPr defTabSz="914400">
                <a:lnSpc>
                  <a:spcPct val="150000"/>
                </a:lnSpc>
              </a:pPr>
              <a:r>
                <a:rPr lang="fr-FR" b="1">
                  <a:ea typeface="ＭＳ Ｐゴシック"/>
                  <a:cs typeface="ＭＳ Ｐゴシック"/>
                </a:rPr>
                <a:t> </a:t>
              </a:r>
              <a:endParaRPr lang="fr-FR">
                <a:ea typeface="ＭＳ Ｐゴシック"/>
                <a:cs typeface="ＭＳ Ｐゴシック"/>
              </a:endParaRPr>
            </a:p>
            <a:p>
              <a:pPr defTabSz="914400">
                <a:lnSpc>
                  <a:spcPct val="150000"/>
                </a:lnSpc>
              </a:pPr>
              <a:r>
                <a:rPr lang="fr-FR" sz="2800" b="1">
                  <a:solidFill>
                    <a:srgbClr val="0000FF"/>
                  </a:solidFill>
                  <a:latin typeface="Calibri" pitchFamily="34" charset="0"/>
                  <a:ea typeface="ＭＳ Ｐゴシック"/>
                  <a:cs typeface="ＭＳ Ｐゴシック"/>
                </a:rPr>
                <a:t>Il vaut mieux attraper un torticolis en visant trop haut que devenir voûté en regardant trop bas.</a:t>
              </a:r>
              <a:endParaRPr lang="fr-FR" sz="2800">
                <a:solidFill>
                  <a:srgbClr val="0000FF"/>
                </a:solidFill>
                <a:latin typeface="Calibri" pitchFamily="34" charset="0"/>
                <a:ea typeface="ＭＳ Ｐゴシック"/>
                <a:cs typeface="ＭＳ Ｐゴシック"/>
              </a:endParaRPr>
            </a:p>
            <a:p>
              <a:pPr defTabSz="914400">
                <a:lnSpc>
                  <a:spcPct val="150000"/>
                </a:lnSpc>
              </a:pPr>
              <a:endParaRPr lang="fr-FR" sz="2800">
                <a:solidFill>
                  <a:srgbClr val="0000FF"/>
                </a:solidFill>
                <a:latin typeface="Calibri" pitchFamily="34" charset="0"/>
                <a:ea typeface="ＭＳ Ｐゴシック"/>
                <a:cs typeface="ＭＳ Ｐゴシック"/>
              </a:endParaRPr>
            </a:p>
            <a:p>
              <a:pPr defTabSz="914400">
                <a:lnSpc>
                  <a:spcPct val="150000"/>
                </a:lnSpc>
              </a:pPr>
              <a:r>
                <a:rPr lang="fr-FR" sz="2800">
                  <a:solidFill>
                    <a:srgbClr val="0000FF"/>
                  </a:solidFill>
                  <a:latin typeface="Calibri" pitchFamily="34" charset="0"/>
                  <a:ea typeface="ＭＳ Ｐゴシック"/>
                  <a:cs typeface="ＭＳ Ｐゴシック"/>
                </a:rPr>
                <a:t>Jacques Chancel</a:t>
              </a:r>
            </a:p>
          </p:txBody>
        </p:sp>
      </p:grpSp>
    </p:spTree>
    <p:extLst>
      <p:ext uri="{BB962C8B-B14F-4D97-AF65-F5344CB8AC3E}">
        <p14:creationId xmlns:p14="http://schemas.microsoft.com/office/powerpoint/2010/main" val="1156755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775850" y="232815"/>
            <a:ext cx="8007932" cy="5493812"/>
          </a:xfrm>
          <a:prstGeom prst="rect">
            <a:avLst/>
          </a:prstGeom>
          <a:noFill/>
        </p:spPr>
        <p:txBody>
          <a:bodyPr wrap="square" rtlCol="0">
            <a:spAutoFit/>
          </a:bodyPr>
          <a:lstStyle/>
          <a:p>
            <a:pPr algn="just">
              <a:lnSpc>
                <a:spcPct val="150000"/>
              </a:lnSpc>
            </a:pPr>
            <a:r>
              <a:rPr lang="fr-FR" sz="2400" b="1" dirty="0" smtClean="0">
                <a:solidFill>
                  <a:srgbClr val="0000FF"/>
                </a:solidFill>
                <a:latin typeface="+mj-lt"/>
              </a:rPr>
              <a:t>2. Examen ponctuel en fin de cycle avec 3 épreuves</a:t>
            </a:r>
          </a:p>
          <a:p>
            <a:pPr algn="just">
              <a:lnSpc>
                <a:spcPct val="150000"/>
              </a:lnSpc>
            </a:pPr>
            <a:endParaRPr lang="fr-FR" sz="2400" b="1" dirty="0" smtClean="0">
              <a:solidFill>
                <a:srgbClr val="0000FF"/>
              </a:solidFill>
              <a:latin typeface="+mj-lt"/>
            </a:endParaRPr>
          </a:p>
          <a:p>
            <a:pPr algn="just">
              <a:lnSpc>
                <a:spcPct val="150000"/>
              </a:lnSpc>
            </a:pPr>
            <a:r>
              <a:rPr lang="fr-FR" sz="2400" b="1" dirty="0" smtClean="0">
                <a:solidFill>
                  <a:srgbClr val="0000FF"/>
                </a:solidFill>
                <a:latin typeface="+mj-lt"/>
              </a:rPr>
              <a:t>   2.1. Première épreuve,</a:t>
            </a:r>
            <a:r>
              <a:rPr lang="fr-FR" sz="2400" b="1" dirty="0">
                <a:solidFill>
                  <a:srgbClr val="0000FF"/>
                </a:solidFill>
                <a:latin typeface="+mj-lt"/>
              </a:rPr>
              <a:t> </a:t>
            </a:r>
            <a:r>
              <a:rPr lang="fr-FR" sz="2400" b="1" dirty="0" smtClean="0">
                <a:solidFill>
                  <a:srgbClr val="0000FF"/>
                </a:solidFill>
                <a:latin typeface="+mj-lt"/>
              </a:rPr>
              <a:t>écrite,</a:t>
            </a:r>
            <a:r>
              <a:rPr lang="fr-FR" sz="2400" dirty="0">
                <a:solidFill>
                  <a:srgbClr val="0000FF"/>
                </a:solidFill>
                <a:latin typeface="+mj-lt"/>
              </a:rPr>
              <a:t> </a:t>
            </a:r>
            <a:r>
              <a:rPr lang="fr-FR" sz="2400" b="1" dirty="0">
                <a:solidFill>
                  <a:srgbClr val="0000FF"/>
                </a:solidFill>
                <a:latin typeface="+mj-lt"/>
              </a:rPr>
              <a:t>en deux </a:t>
            </a:r>
            <a:r>
              <a:rPr lang="fr-FR" sz="2400" b="1" dirty="0" smtClean="0">
                <a:solidFill>
                  <a:srgbClr val="0000FF"/>
                </a:solidFill>
                <a:latin typeface="+mj-lt"/>
              </a:rPr>
              <a:t>parties </a:t>
            </a:r>
            <a:r>
              <a:rPr lang="fr-FR" sz="2400" dirty="0" smtClean="0">
                <a:solidFill>
                  <a:srgbClr val="0000FF"/>
                </a:solidFill>
                <a:latin typeface="+mj-lt"/>
              </a:rPr>
              <a:t>– </a:t>
            </a:r>
            <a:r>
              <a:rPr lang="fr-FR" sz="2400" dirty="0">
                <a:solidFill>
                  <a:srgbClr val="0000FF"/>
                </a:solidFill>
                <a:latin typeface="+mj-lt"/>
              </a:rPr>
              <a:t>3 heures</a:t>
            </a:r>
          </a:p>
          <a:p>
            <a:pPr algn="just">
              <a:lnSpc>
                <a:spcPct val="150000"/>
              </a:lnSpc>
            </a:pPr>
            <a:r>
              <a:rPr lang="fr-FR" sz="2400" dirty="0">
                <a:solidFill>
                  <a:srgbClr val="0000FF"/>
                </a:solidFill>
                <a:latin typeface="+mj-lt"/>
              </a:rPr>
              <a:t>Compétences évaluées : celles attendues en fin de cycle 4 pour le domaine 1 « Les langages pour penser et communiquer », notamment pour sa composante « Comprendre, s’exprimer en utilisant les langages mathématiques, scientifiques et informatiques », et pour le domaine 4 « Les systèmes naturels et les systèmes techniques » du </a:t>
            </a:r>
            <a:r>
              <a:rPr lang="fr-FR" sz="2400" dirty="0" smtClean="0">
                <a:solidFill>
                  <a:srgbClr val="0000FF"/>
                </a:solidFill>
                <a:latin typeface="+mj-lt"/>
              </a:rPr>
              <a:t>S4C. </a:t>
            </a:r>
            <a:endParaRPr lang="fr-FR" sz="2400" dirty="0">
              <a:solidFill>
                <a:srgbClr val="0000FF"/>
              </a:solidFill>
              <a:latin typeface="+mj-lt"/>
            </a:endParaRPr>
          </a:p>
          <a:p>
            <a:pPr algn="just">
              <a:lnSpc>
                <a:spcPct val="150000"/>
              </a:lnSpc>
            </a:pPr>
            <a:endParaRPr lang="fr-FR" dirty="0"/>
          </a:p>
        </p:txBody>
      </p:sp>
    </p:spTree>
    <p:extLst>
      <p:ext uri="{BB962C8B-B14F-4D97-AF65-F5344CB8AC3E}">
        <p14:creationId xmlns:p14="http://schemas.microsoft.com/office/powerpoint/2010/main" val="3450923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6" name="ZoneTexte 5"/>
          <p:cNvSpPr txBox="1"/>
          <p:nvPr/>
        </p:nvSpPr>
        <p:spPr>
          <a:xfrm>
            <a:off x="905164" y="332509"/>
            <a:ext cx="7943272" cy="5078313"/>
          </a:xfrm>
          <a:prstGeom prst="rect">
            <a:avLst/>
          </a:prstGeom>
          <a:noFill/>
        </p:spPr>
        <p:txBody>
          <a:bodyPr wrap="square" rtlCol="0">
            <a:spAutoFit/>
          </a:bodyPr>
          <a:lstStyle/>
          <a:p>
            <a:pPr lvl="0" algn="just" hangingPunct="0">
              <a:lnSpc>
                <a:spcPct val="150000"/>
              </a:lnSpc>
            </a:pPr>
            <a:r>
              <a:rPr lang="fr-FR" sz="2400" dirty="0" smtClean="0">
                <a:solidFill>
                  <a:srgbClr val="0000FF"/>
                </a:solidFill>
                <a:latin typeface="+mj-lt"/>
              </a:rPr>
              <a:t>Une </a:t>
            </a:r>
            <a:r>
              <a:rPr lang="fr-FR" sz="2400" b="1" dirty="0">
                <a:solidFill>
                  <a:srgbClr val="0000FF"/>
                </a:solidFill>
                <a:latin typeface="+mj-lt"/>
              </a:rPr>
              <a:t>première partie, d’une durée de deux heures</a:t>
            </a:r>
            <a:r>
              <a:rPr lang="fr-FR" sz="2400" dirty="0">
                <a:solidFill>
                  <a:srgbClr val="0000FF"/>
                </a:solidFill>
                <a:latin typeface="+mj-lt"/>
              </a:rPr>
              <a:t>, </a:t>
            </a:r>
            <a:r>
              <a:rPr lang="fr-FR" sz="2400" dirty="0" smtClean="0">
                <a:solidFill>
                  <a:srgbClr val="0000FF"/>
                </a:solidFill>
                <a:latin typeface="+mj-lt"/>
              </a:rPr>
              <a:t>composée de plusieurs exercices porterait </a:t>
            </a:r>
            <a:r>
              <a:rPr lang="fr-FR" sz="2400" dirty="0">
                <a:solidFill>
                  <a:srgbClr val="0000FF"/>
                </a:solidFill>
                <a:latin typeface="+mj-lt"/>
              </a:rPr>
              <a:t>sur le programme de </a:t>
            </a:r>
            <a:r>
              <a:rPr lang="fr-FR" sz="2400" b="1" dirty="0">
                <a:solidFill>
                  <a:srgbClr val="0000FF"/>
                </a:solidFill>
                <a:latin typeface="+mj-lt"/>
              </a:rPr>
              <a:t>mathématiques</a:t>
            </a:r>
            <a:r>
              <a:rPr lang="fr-FR" sz="2400" dirty="0">
                <a:solidFill>
                  <a:srgbClr val="0000FF"/>
                </a:solidFill>
                <a:latin typeface="+mj-lt"/>
              </a:rPr>
              <a:t>. </a:t>
            </a:r>
            <a:endParaRPr lang="fr-FR" sz="2400" dirty="0" smtClean="0">
              <a:solidFill>
                <a:srgbClr val="0000FF"/>
              </a:solidFill>
              <a:latin typeface="+mj-lt"/>
            </a:endParaRPr>
          </a:p>
          <a:p>
            <a:pPr lvl="0" algn="just" hangingPunct="0">
              <a:lnSpc>
                <a:spcPct val="150000"/>
              </a:lnSpc>
            </a:pPr>
            <a:endParaRPr lang="fr-FR" sz="2400" dirty="0" smtClean="0">
              <a:solidFill>
                <a:srgbClr val="0000FF"/>
              </a:solidFill>
              <a:latin typeface="+mj-lt"/>
            </a:endParaRPr>
          </a:p>
          <a:p>
            <a:pPr lvl="0" algn="just" hangingPunct="0">
              <a:lnSpc>
                <a:spcPct val="150000"/>
              </a:lnSpc>
            </a:pPr>
            <a:r>
              <a:rPr lang="fr-FR" sz="2400" dirty="0" smtClean="0">
                <a:solidFill>
                  <a:srgbClr val="0000FF"/>
                </a:solidFill>
                <a:latin typeface="+mj-lt"/>
              </a:rPr>
              <a:t>Une </a:t>
            </a:r>
            <a:r>
              <a:rPr lang="fr-FR" sz="2400" b="1" dirty="0">
                <a:solidFill>
                  <a:srgbClr val="0000FF"/>
                </a:solidFill>
                <a:latin typeface="+mj-lt"/>
              </a:rPr>
              <a:t>seconde partie, d’une durée d’une heure</a:t>
            </a:r>
            <a:r>
              <a:rPr lang="fr-FR" sz="2400" dirty="0">
                <a:solidFill>
                  <a:srgbClr val="0000FF"/>
                </a:solidFill>
                <a:latin typeface="+mj-lt"/>
              </a:rPr>
              <a:t>, </a:t>
            </a:r>
            <a:r>
              <a:rPr lang="fr-FR" sz="2400" dirty="0" smtClean="0">
                <a:solidFill>
                  <a:srgbClr val="0000FF"/>
                </a:solidFill>
                <a:latin typeface="+mj-lt"/>
              </a:rPr>
              <a:t>porterait </a:t>
            </a:r>
            <a:r>
              <a:rPr lang="fr-FR" sz="2400" dirty="0">
                <a:solidFill>
                  <a:srgbClr val="0000FF"/>
                </a:solidFill>
                <a:latin typeface="+mj-lt"/>
              </a:rPr>
              <a:t>sur les programmes de </a:t>
            </a:r>
            <a:r>
              <a:rPr lang="fr-FR" sz="2400" b="1" dirty="0">
                <a:solidFill>
                  <a:srgbClr val="0000FF"/>
                </a:solidFill>
                <a:latin typeface="+mj-lt"/>
              </a:rPr>
              <a:t>physique-chimie, sciences de la vie et de la Terre et technologie</a:t>
            </a:r>
            <a:r>
              <a:rPr lang="fr-FR" sz="2400" dirty="0">
                <a:solidFill>
                  <a:srgbClr val="0000FF"/>
                </a:solidFill>
                <a:latin typeface="+mj-lt"/>
              </a:rPr>
              <a:t>. Pour chaque session de l’examen, le choix </a:t>
            </a:r>
            <a:r>
              <a:rPr lang="fr-FR" sz="2400" dirty="0" smtClean="0">
                <a:solidFill>
                  <a:srgbClr val="0000FF"/>
                </a:solidFill>
                <a:latin typeface="+mj-lt"/>
              </a:rPr>
              <a:t>de </a:t>
            </a:r>
            <a:r>
              <a:rPr lang="fr-FR" sz="2400" b="1" dirty="0">
                <a:solidFill>
                  <a:srgbClr val="0000FF"/>
                </a:solidFill>
                <a:latin typeface="+mj-lt"/>
              </a:rPr>
              <a:t>deux disciplines concernées </a:t>
            </a:r>
            <a:r>
              <a:rPr lang="fr-FR" sz="2400" dirty="0" smtClean="0">
                <a:solidFill>
                  <a:srgbClr val="0000FF"/>
                </a:solidFill>
                <a:latin typeface="+mj-lt"/>
              </a:rPr>
              <a:t>serait </a:t>
            </a:r>
            <a:r>
              <a:rPr lang="fr-FR" sz="2400" dirty="0">
                <a:solidFill>
                  <a:srgbClr val="0000FF"/>
                </a:solidFill>
                <a:latin typeface="+mj-lt"/>
              </a:rPr>
              <a:t>opéré par la commission nationale d’élaboration des sujets. </a:t>
            </a:r>
            <a:endParaRPr lang="fr-FR" sz="2400" dirty="0" smtClean="0">
              <a:solidFill>
                <a:srgbClr val="0000FF"/>
              </a:solidFill>
              <a:latin typeface="+mj-lt"/>
            </a:endParaRPr>
          </a:p>
        </p:txBody>
      </p:sp>
    </p:spTree>
    <p:extLst>
      <p:ext uri="{BB962C8B-B14F-4D97-AF65-F5344CB8AC3E}">
        <p14:creationId xmlns:p14="http://schemas.microsoft.com/office/powerpoint/2010/main" val="2623902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942108" y="222429"/>
            <a:ext cx="7786256" cy="6186309"/>
          </a:xfrm>
          <a:prstGeom prst="rect">
            <a:avLst/>
          </a:prstGeom>
          <a:noFill/>
        </p:spPr>
        <p:txBody>
          <a:bodyPr wrap="square" rtlCol="0">
            <a:spAutoFit/>
          </a:bodyPr>
          <a:lstStyle/>
          <a:p>
            <a:pPr lvl="0" algn="just" hangingPunct="0">
              <a:lnSpc>
                <a:spcPct val="150000"/>
              </a:lnSpc>
            </a:pPr>
            <a:r>
              <a:rPr lang="fr-FR" sz="2400" dirty="0">
                <a:solidFill>
                  <a:srgbClr val="0000FF"/>
                </a:solidFill>
                <a:latin typeface="+mn-lt"/>
              </a:rPr>
              <a:t>Pour </a:t>
            </a:r>
            <a:r>
              <a:rPr lang="fr-FR" sz="2400" dirty="0" smtClean="0">
                <a:solidFill>
                  <a:srgbClr val="0000FF"/>
                </a:solidFill>
                <a:latin typeface="+mn-lt"/>
              </a:rPr>
              <a:t>cette seconde partie </a:t>
            </a:r>
            <a:r>
              <a:rPr lang="fr-FR" sz="2400" dirty="0">
                <a:solidFill>
                  <a:srgbClr val="0000FF"/>
                </a:solidFill>
                <a:latin typeface="+mn-lt"/>
              </a:rPr>
              <a:t>de l’épreuve, le sujet se </a:t>
            </a:r>
            <a:r>
              <a:rPr lang="fr-FR" sz="2400" dirty="0" smtClean="0">
                <a:solidFill>
                  <a:srgbClr val="0000FF"/>
                </a:solidFill>
                <a:latin typeface="+mn-lt"/>
              </a:rPr>
              <a:t>composerait, </a:t>
            </a:r>
            <a:r>
              <a:rPr lang="fr-FR" sz="2400" dirty="0">
                <a:solidFill>
                  <a:srgbClr val="0000FF"/>
                </a:solidFill>
                <a:latin typeface="+mn-lt"/>
              </a:rPr>
              <a:t>pour chaque discipline, d’un ou plusieurs exercices d’une durée de </a:t>
            </a:r>
            <a:r>
              <a:rPr lang="fr-FR" sz="2400" b="1" dirty="0">
                <a:solidFill>
                  <a:srgbClr val="0000FF"/>
                </a:solidFill>
                <a:latin typeface="+mn-lt"/>
              </a:rPr>
              <a:t>trente minutes </a:t>
            </a:r>
            <a:r>
              <a:rPr lang="fr-FR" sz="2400" b="1" dirty="0" smtClean="0">
                <a:solidFill>
                  <a:srgbClr val="0000FF"/>
                </a:solidFill>
                <a:latin typeface="+mn-lt"/>
              </a:rPr>
              <a:t>réparties </a:t>
            </a:r>
            <a:r>
              <a:rPr lang="fr-FR" sz="2400" b="1" dirty="0">
                <a:solidFill>
                  <a:srgbClr val="0000FF"/>
                </a:solidFill>
                <a:latin typeface="+mn-lt"/>
              </a:rPr>
              <a:t>entre deux sous-parties</a:t>
            </a:r>
            <a:r>
              <a:rPr lang="fr-FR" sz="2400" dirty="0">
                <a:solidFill>
                  <a:srgbClr val="0000FF"/>
                </a:solidFill>
                <a:latin typeface="+mn-lt"/>
              </a:rPr>
              <a:t>. </a:t>
            </a:r>
            <a:endParaRPr lang="fr-FR" sz="2400" dirty="0" smtClean="0">
              <a:solidFill>
                <a:srgbClr val="0000FF"/>
              </a:solidFill>
              <a:latin typeface="+mn-lt"/>
            </a:endParaRPr>
          </a:p>
          <a:p>
            <a:pPr lvl="0" algn="just" hangingPunct="0">
              <a:lnSpc>
                <a:spcPct val="150000"/>
              </a:lnSpc>
            </a:pPr>
            <a:endParaRPr lang="fr-FR" sz="2400" dirty="0">
              <a:solidFill>
                <a:srgbClr val="0000FF"/>
              </a:solidFill>
              <a:latin typeface="+mn-lt"/>
            </a:endParaRPr>
          </a:p>
          <a:p>
            <a:pPr lvl="0" algn="just" hangingPunct="0">
              <a:lnSpc>
                <a:spcPct val="150000"/>
              </a:lnSpc>
            </a:pPr>
            <a:r>
              <a:rPr lang="fr-FR" sz="2400" dirty="0" smtClean="0">
                <a:solidFill>
                  <a:srgbClr val="0000FF"/>
                </a:solidFill>
                <a:latin typeface="+mn-lt"/>
              </a:rPr>
              <a:t>Chaque partie aurait le même poids.</a:t>
            </a:r>
            <a:endParaRPr lang="fr-FR" sz="2400" dirty="0">
              <a:solidFill>
                <a:srgbClr val="0000FF"/>
              </a:solidFill>
              <a:latin typeface="+mn-lt"/>
            </a:endParaRPr>
          </a:p>
          <a:p>
            <a:pPr lvl="0" algn="just" hangingPunct="0">
              <a:lnSpc>
                <a:spcPct val="150000"/>
              </a:lnSpc>
            </a:pPr>
            <a:endParaRPr lang="fr-FR" sz="2400" dirty="0">
              <a:solidFill>
                <a:srgbClr val="0000FF"/>
              </a:solidFill>
              <a:latin typeface="+mn-lt"/>
            </a:endParaRPr>
          </a:p>
          <a:p>
            <a:pPr lvl="0" algn="just" hangingPunct="0">
              <a:lnSpc>
                <a:spcPct val="150000"/>
              </a:lnSpc>
            </a:pPr>
            <a:r>
              <a:rPr lang="fr-FR" sz="2400" dirty="0" smtClean="0">
                <a:solidFill>
                  <a:srgbClr val="0000FF"/>
                </a:solidFill>
                <a:latin typeface="+mn-lt"/>
              </a:rPr>
              <a:t>Cette première </a:t>
            </a:r>
            <a:r>
              <a:rPr lang="fr-FR" sz="2400" dirty="0">
                <a:solidFill>
                  <a:srgbClr val="0000FF"/>
                </a:solidFill>
                <a:latin typeface="+mn-lt"/>
              </a:rPr>
              <a:t>épreuve </a:t>
            </a:r>
            <a:r>
              <a:rPr lang="fr-FR" sz="2400" dirty="0" smtClean="0">
                <a:solidFill>
                  <a:srgbClr val="0000FF"/>
                </a:solidFill>
                <a:latin typeface="+mn-lt"/>
              </a:rPr>
              <a:t>comporterait </a:t>
            </a:r>
            <a:r>
              <a:rPr lang="fr-FR" sz="2400" b="1" dirty="0">
                <a:solidFill>
                  <a:srgbClr val="0000FF"/>
                </a:solidFill>
                <a:latin typeface="+mn-lt"/>
              </a:rPr>
              <a:t>obligatoirement au moins un exercice d’algorithmique ou de programmation sur l’ensemble des exercices.  </a:t>
            </a:r>
          </a:p>
          <a:p>
            <a:pPr hangingPunct="0"/>
            <a:r>
              <a:rPr lang="fr-FR" dirty="0"/>
              <a:t> </a:t>
            </a:r>
          </a:p>
          <a:p>
            <a:endParaRPr lang="fr-FR" dirty="0"/>
          </a:p>
        </p:txBody>
      </p:sp>
    </p:spTree>
    <p:extLst>
      <p:ext uri="{BB962C8B-B14F-4D97-AF65-F5344CB8AC3E}">
        <p14:creationId xmlns:p14="http://schemas.microsoft.com/office/powerpoint/2010/main" val="2840665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895928" y="295563"/>
            <a:ext cx="7708322" cy="5478423"/>
          </a:xfrm>
          <a:prstGeom prst="rect">
            <a:avLst/>
          </a:prstGeom>
          <a:solidFill>
            <a:schemeClr val="accent1">
              <a:lumMod val="20000"/>
              <a:lumOff val="80000"/>
            </a:schemeClr>
          </a:solidFill>
          <a:ln>
            <a:solidFill>
              <a:schemeClr val="accent1">
                <a:lumMod val="20000"/>
                <a:lumOff val="80000"/>
              </a:schemeClr>
            </a:solidFill>
          </a:ln>
        </p:spPr>
        <p:txBody>
          <a:bodyPr wrap="square" rtlCol="0">
            <a:spAutoFit/>
          </a:bodyPr>
          <a:lstStyle/>
          <a:p>
            <a:pPr lvl="0" algn="just">
              <a:lnSpc>
                <a:spcPts val="3500"/>
              </a:lnSpc>
            </a:pPr>
            <a:r>
              <a:rPr lang="fr-FR" sz="2400" dirty="0">
                <a:solidFill>
                  <a:srgbClr val="0000FF"/>
                </a:solidFill>
                <a:latin typeface="+mn-lt"/>
              </a:rPr>
              <a:t>Le quatrième alinéa de l'article 7 de l'arrêté du 31 décembre 2015 </a:t>
            </a:r>
            <a:r>
              <a:rPr lang="fr-FR" sz="2400" dirty="0" smtClean="0">
                <a:solidFill>
                  <a:srgbClr val="0000FF"/>
                </a:solidFill>
                <a:latin typeface="+mn-lt"/>
              </a:rPr>
              <a:t>publié au </a:t>
            </a:r>
            <a:r>
              <a:rPr lang="fr-FR" sz="2400" dirty="0">
                <a:solidFill>
                  <a:srgbClr val="0000FF"/>
                </a:solidFill>
                <a:latin typeface="+mn-lt"/>
              </a:rPr>
              <a:t>JORF du 3 janvier </a:t>
            </a:r>
            <a:r>
              <a:rPr lang="fr-FR" sz="2400" dirty="0" smtClean="0">
                <a:solidFill>
                  <a:srgbClr val="0000FF"/>
                </a:solidFill>
                <a:latin typeface="+mn-lt"/>
              </a:rPr>
              <a:t>2016 susvisé </a:t>
            </a:r>
            <a:r>
              <a:rPr lang="fr-FR" sz="2400" dirty="0">
                <a:solidFill>
                  <a:srgbClr val="0000FF"/>
                </a:solidFill>
                <a:latin typeface="+mn-lt"/>
              </a:rPr>
              <a:t>est remplacé par les </a:t>
            </a:r>
            <a:r>
              <a:rPr lang="fr-FR" sz="2400" dirty="0" smtClean="0">
                <a:solidFill>
                  <a:srgbClr val="0000FF"/>
                </a:solidFill>
                <a:latin typeface="+mn-lt"/>
              </a:rPr>
              <a:t>dispositions suivantes </a:t>
            </a:r>
            <a:r>
              <a:rPr lang="fr-FR" sz="2400" dirty="0">
                <a:solidFill>
                  <a:srgbClr val="0000FF"/>
                </a:solidFill>
                <a:latin typeface="+mn-lt"/>
              </a:rPr>
              <a:t>:</a:t>
            </a:r>
          </a:p>
          <a:p>
            <a:pPr algn="just">
              <a:lnSpc>
                <a:spcPts val="3500"/>
              </a:lnSpc>
            </a:pPr>
            <a:r>
              <a:rPr lang="fr-FR" sz="2400" i="1" dirty="0">
                <a:solidFill>
                  <a:srgbClr val="0000FF"/>
                </a:solidFill>
                <a:latin typeface="+mn-lt"/>
              </a:rPr>
              <a:t>« - une épreuve écrite qui porte sur les programmes de mathématiques, physique-chimie, sciences de la vie et de la Terre </a:t>
            </a:r>
            <a:r>
              <a:rPr lang="fr-FR" sz="2400" i="1" dirty="0" smtClean="0">
                <a:solidFill>
                  <a:srgbClr val="0000FF"/>
                </a:solidFill>
                <a:latin typeface="+mn-lt"/>
              </a:rPr>
              <a:t>et technologie</a:t>
            </a:r>
            <a:r>
              <a:rPr lang="fr-FR" sz="2400" i="1" dirty="0">
                <a:solidFill>
                  <a:srgbClr val="0000FF"/>
                </a:solidFill>
                <a:latin typeface="+mn-lt"/>
              </a:rPr>
              <a:t>, en tenant compte des spécificités des classes </a:t>
            </a:r>
            <a:r>
              <a:rPr lang="fr-FR" sz="2400" b="1" i="1" dirty="0">
                <a:solidFill>
                  <a:srgbClr val="0000FF"/>
                </a:solidFill>
                <a:latin typeface="+mn-lt"/>
              </a:rPr>
              <a:t>de troisième </a:t>
            </a:r>
            <a:r>
              <a:rPr lang="fr-FR" sz="2400" b="1" i="1" dirty="0" smtClean="0">
                <a:solidFill>
                  <a:srgbClr val="0000FF"/>
                </a:solidFill>
                <a:latin typeface="+mn-lt"/>
              </a:rPr>
              <a:t>préparatoires </a:t>
            </a:r>
            <a:r>
              <a:rPr lang="fr-FR" sz="2400" b="1" i="1" dirty="0">
                <a:solidFill>
                  <a:srgbClr val="0000FF"/>
                </a:solidFill>
                <a:latin typeface="+mn-lt"/>
              </a:rPr>
              <a:t>à l'enseignement professionnel, </a:t>
            </a:r>
            <a:r>
              <a:rPr lang="fr-FR" sz="2400" b="1" i="1" dirty="0" smtClean="0">
                <a:solidFill>
                  <a:srgbClr val="0000FF"/>
                </a:solidFill>
                <a:latin typeface="+mn-lt"/>
              </a:rPr>
              <a:t>des classes </a:t>
            </a:r>
            <a:r>
              <a:rPr lang="fr-FR" sz="2400" b="1" i="1" dirty="0">
                <a:solidFill>
                  <a:srgbClr val="0000FF"/>
                </a:solidFill>
                <a:latin typeface="+mn-lt"/>
              </a:rPr>
              <a:t>des sections d'enseignement général et professionnel adapté </a:t>
            </a:r>
            <a:r>
              <a:rPr lang="fr-FR" sz="2400" i="1" dirty="0">
                <a:solidFill>
                  <a:srgbClr val="0000FF"/>
                </a:solidFill>
                <a:latin typeface="+mn-lt"/>
              </a:rPr>
              <a:t>et des classes de troisième de l'enseignement </a:t>
            </a:r>
            <a:r>
              <a:rPr lang="fr-FR" sz="2400" i="1" dirty="0" smtClean="0">
                <a:solidFill>
                  <a:srgbClr val="0000FF"/>
                </a:solidFill>
                <a:latin typeface="+mn-lt"/>
              </a:rPr>
              <a:t>agricole».</a:t>
            </a:r>
          </a:p>
          <a:p>
            <a:pPr lvl="0" algn="just">
              <a:lnSpc>
                <a:spcPts val="3500"/>
              </a:lnSpc>
            </a:pPr>
            <a:r>
              <a:rPr lang="fr-FR" sz="2400" dirty="0" smtClean="0">
                <a:solidFill>
                  <a:srgbClr val="0000FF"/>
                </a:solidFill>
                <a:latin typeface="+mn-lt"/>
              </a:rPr>
              <a:t>En fait rien n’est encore finalisé.</a:t>
            </a:r>
          </a:p>
          <a:p>
            <a:pPr lvl="0" algn="just">
              <a:lnSpc>
                <a:spcPts val="3500"/>
              </a:lnSpc>
            </a:pPr>
            <a:r>
              <a:rPr lang="fr-FR" i="1" dirty="0" smtClean="0"/>
              <a:t>BOEN du 17 mars 2016</a:t>
            </a:r>
            <a:endParaRPr lang="fr-FR" dirty="0"/>
          </a:p>
        </p:txBody>
      </p:sp>
    </p:spTree>
    <p:extLst>
      <p:ext uri="{BB962C8B-B14F-4D97-AF65-F5344CB8AC3E}">
        <p14:creationId xmlns:p14="http://schemas.microsoft.com/office/powerpoint/2010/main" val="2153080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942110" y="249382"/>
            <a:ext cx="7915563" cy="6647974"/>
          </a:xfrm>
          <a:prstGeom prst="rect">
            <a:avLst/>
          </a:prstGeom>
          <a:noFill/>
        </p:spPr>
        <p:txBody>
          <a:bodyPr wrap="square" rtlCol="0">
            <a:spAutoFit/>
          </a:bodyPr>
          <a:lstStyle/>
          <a:p>
            <a:pPr algn="just">
              <a:lnSpc>
                <a:spcPts val="3900"/>
              </a:lnSpc>
            </a:pPr>
            <a:r>
              <a:rPr lang="fr-FR" sz="2400" dirty="0" smtClean="0">
                <a:solidFill>
                  <a:srgbClr val="0000FF"/>
                </a:solidFill>
                <a:latin typeface="+mn-lt"/>
              </a:rPr>
              <a:t>La situation des 3</a:t>
            </a:r>
            <a:r>
              <a:rPr lang="fr-FR" sz="2400" baseline="30000" dirty="0" smtClean="0">
                <a:solidFill>
                  <a:srgbClr val="0000FF"/>
                </a:solidFill>
                <a:latin typeface="+mn-lt"/>
              </a:rPr>
              <a:t>e</a:t>
            </a:r>
            <a:r>
              <a:rPr lang="fr-FR" sz="2400" dirty="0" smtClean="0">
                <a:solidFill>
                  <a:srgbClr val="0000FF"/>
                </a:solidFill>
                <a:latin typeface="+mn-lt"/>
              </a:rPr>
              <a:t> prépa pro implantées en lycée professionnel n’est pas clarifiée par cette publication :</a:t>
            </a:r>
          </a:p>
          <a:p>
            <a:pPr algn="just">
              <a:lnSpc>
                <a:spcPts val="3900"/>
              </a:lnSpc>
            </a:pPr>
            <a:r>
              <a:rPr lang="fr-FR" sz="2400" dirty="0" smtClean="0">
                <a:solidFill>
                  <a:srgbClr val="0000FF"/>
                </a:solidFill>
                <a:latin typeface="+mn-lt"/>
              </a:rPr>
              <a:t>   - dans les LP du champ tertiaire, il n’y a pas d’enseignement de technologie ;</a:t>
            </a:r>
          </a:p>
          <a:p>
            <a:pPr algn="just">
              <a:lnSpc>
                <a:spcPts val="3900"/>
              </a:lnSpc>
            </a:pPr>
            <a:r>
              <a:rPr lang="fr-FR" sz="2400" dirty="0" smtClean="0">
                <a:solidFill>
                  <a:srgbClr val="0000FF"/>
                </a:solidFill>
                <a:latin typeface="+mn-lt"/>
              </a:rPr>
              <a:t>   - dans les LP du champ industriel, il faudra vérifier que l’enseignement de technologie est conforme à celui qui est attendu ;</a:t>
            </a:r>
          </a:p>
          <a:p>
            <a:pPr algn="just">
              <a:lnSpc>
                <a:spcPts val="3900"/>
              </a:lnSpc>
            </a:pPr>
            <a:r>
              <a:rPr lang="fr-FR" sz="2400" dirty="0" smtClean="0">
                <a:solidFill>
                  <a:srgbClr val="0000FF"/>
                </a:solidFill>
                <a:latin typeface="+mn-lt"/>
              </a:rPr>
              <a:t>   - quid de l’enseignement de SVT en LP ?</a:t>
            </a:r>
          </a:p>
          <a:p>
            <a:pPr algn="just">
              <a:lnSpc>
                <a:spcPts val="3900"/>
              </a:lnSpc>
            </a:pPr>
            <a:endParaRPr lang="fr-FR" sz="2400" dirty="0">
              <a:solidFill>
                <a:srgbClr val="0000FF"/>
              </a:solidFill>
              <a:latin typeface="+mn-lt"/>
            </a:endParaRPr>
          </a:p>
          <a:p>
            <a:pPr algn="just">
              <a:lnSpc>
                <a:spcPts val="3900"/>
              </a:lnSpc>
            </a:pPr>
            <a:r>
              <a:rPr lang="fr-FR" sz="2400" dirty="0" smtClean="0">
                <a:solidFill>
                  <a:srgbClr val="0000FF"/>
                </a:solidFill>
                <a:latin typeface="+mn-lt"/>
              </a:rPr>
              <a:t>Le problème </a:t>
            </a:r>
            <a:r>
              <a:rPr lang="fr-FR" sz="2400" dirty="0" smtClean="0">
                <a:solidFill>
                  <a:srgbClr val="0000FF"/>
                </a:solidFill>
                <a:latin typeface="+mn-lt"/>
              </a:rPr>
              <a:t>des ressources humaines et </a:t>
            </a:r>
            <a:r>
              <a:rPr lang="fr-FR" sz="2400" dirty="0" smtClean="0">
                <a:solidFill>
                  <a:srgbClr val="0000FF"/>
                </a:solidFill>
                <a:latin typeface="+mn-lt"/>
              </a:rPr>
              <a:t>matérielles pourrait se poser.</a:t>
            </a:r>
          </a:p>
          <a:p>
            <a:pPr algn="just">
              <a:lnSpc>
                <a:spcPts val="3900"/>
              </a:lnSpc>
            </a:pPr>
            <a:endParaRPr lang="fr-FR" sz="2400" dirty="0" smtClean="0">
              <a:solidFill>
                <a:srgbClr val="0000FF"/>
              </a:solidFill>
              <a:latin typeface="+mn-lt"/>
            </a:endParaRPr>
          </a:p>
          <a:p>
            <a:pPr>
              <a:lnSpc>
                <a:spcPct val="150000"/>
              </a:lnSpc>
            </a:pPr>
            <a:endParaRPr lang="fr-FR" sz="2400" dirty="0">
              <a:solidFill>
                <a:srgbClr val="0000FF"/>
              </a:solidFill>
              <a:latin typeface="+mn-lt"/>
            </a:endParaRPr>
          </a:p>
        </p:txBody>
      </p:sp>
    </p:spTree>
    <p:extLst>
      <p:ext uri="{BB962C8B-B14F-4D97-AF65-F5344CB8AC3E}">
        <p14:creationId xmlns:p14="http://schemas.microsoft.com/office/powerpoint/2010/main" val="3607021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969819" y="601120"/>
            <a:ext cx="7786254" cy="4524315"/>
          </a:xfrm>
          <a:prstGeom prst="rect">
            <a:avLst/>
          </a:prstGeom>
          <a:noFill/>
        </p:spPr>
        <p:txBody>
          <a:bodyPr wrap="square" rtlCol="0">
            <a:spAutoFit/>
          </a:bodyPr>
          <a:lstStyle/>
          <a:p>
            <a:pPr>
              <a:lnSpc>
                <a:spcPct val="150000"/>
              </a:lnSpc>
            </a:pPr>
            <a:r>
              <a:rPr lang="fr-FR" sz="2400" b="1" dirty="0" smtClean="0">
                <a:solidFill>
                  <a:srgbClr val="0000FF"/>
                </a:solidFill>
                <a:latin typeface="+mn-lt"/>
              </a:rPr>
              <a:t>   2.2. Deuxième épreuve,</a:t>
            </a:r>
            <a:r>
              <a:rPr lang="fr-FR" sz="2400" b="1" dirty="0">
                <a:solidFill>
                  <a:srgbClr val="0000FF"/>
                </a:solidFill>
                <a:latin typeface="+mn-lt"/>
              </a:rPr>
              <a:t> </a:t>
            </a:r>
            <a:r>
              <a:rPr lang="fr-FR" sz="2400" b="1" dirty="0" smtClean="0">
                <a:solidFill>
                  <a:srgbClr val="0000FF"/>
                </a:solidFill>
                <a:latin typeface="+mn-lt"/>
              </a:rPr>
              <a:t>écrite,</a:t>
            </a:r>
            <a:r>
              <a:rPr lang="fr-FR" sz="2400" b="1" dirty="0">
                <a:solidFill>
                  <a:srgbClr val="0000FF"/>
                </a:solidFill>
                <a:latin typeface="+mn-lt"/>
              </a:rPr>
              <a:t> </a:t>
            </a:r>
            <a:r>
              <a:rPr lang="fr-FR" sz="2400" b="1" dirty="0" smtClean="0">
                <a:solidFill>
                  <a:srgbClr val="0000FF"/>
                </a:solidFill>
                <a:latin typeface="+mn-lt"/>
              </a:rPr>
              <a:t>en deux parties – durée 5 heures</a:t>
            </a:r>
          </a:p>
          <a:p>
            <a:pPr algn="just" hangingPunct="0">
              <a:lnSpc>
                <a:spcPct val="150000"/>
              </a:lnSpc>
            </a:pPr>
            <a:r>
              <a:rPr lang="fr-FR" sz="2400" dirty="0" smtClean="0">
                <a:solidFill>
                  <a:srgbClr val="0000FF"/>
                </a:solidFill>
                <a:latin typeface="+mn-lt"/>
              </a:rPr>
              <a:t>Compétences évaluées : celles attendues </a:t>
            </a:r>
            <a:r>
              <a:rPr lang="fr-FR" sz="2400" dirty="0">
                <a:solidFill>
                  <a:srgbClr val="0000FF"/>
                </a:solidFill>
                <a:latin typeface="+mn-lt"/>
              </a:rPr>
              <a:t>en fin de cycle 4, qui croisent les domaines 1 « Les langages pour penser et communiquer », 2 « Les méthodes et outils pour apprendre », 3 « La formation de la personne et du citoyen » et 5 « Les représentations du monde et l’activité humaine » du </a:t>
            </a:r>
            <a:r>
              <a:rPr lang="fr-FR" sz="2400" dirty="0" smtClean="0">
                <a:solidFill>
                  <a:srgbClr val="0000FF"/>
                </a:solidFill>
                <a:latin typeface="+mn-lt"/>
              </a:rPr>
              <a:t>S4C.</a:t>
            </a:r>
            <a:endParaRPr lang="fr-FR" dirty="0"/>
          </a:p>
        </p:txBody>
      </p:sp>
    </p:spTree>
    <p:extLst>
      <p:ext uri="{BB962C8B-B14F-4D97-AF65-F5344CB8AC3E}">
        <p14:creationId xmlns:p14="http://schemas.microsoft.com/office/powerpoint/2010/main" val="1340090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pPr>
              <a:defRPr/>
            </a:pPr>
            <a:endParaRPr lang="fr-FR"/>
          </a:p>
        </p:txBody>
      </p:sp>
      <p:sp>
        <p:nvSpPr>
          <p:cNvPr id="5" name="ZoneTexte 4"/>
          <p:cNvSpPr txBox="1"/>
          <p:nvPr/>
        </p:nvSpPr>
        <p:spPr>
          <a:xfrm>
            <a:off x="1256145" y="443345"/>
            <a:ext cx="7232073" cy="4801314"/>
          </a:xfrm>
          <a:prstGeom prst="rect">
            <a:avLst/>
          </a:prstGeom>
          <a:noFill/>
        </p:spPr>
        <p:txBody>
          <a:bodyPr wrap="square" rtlCol="0">
            <a:spAutoFit/>
          </a:bodyPr>
          <a:lstStyle/>
          <a:p>
            <a:pPr lvl="0" algn="just" hangingPunct="0">
              <a:lnSpc>
                <a:spcPct val="150000"/>
              </a:lnSpc>
            </a:pPr>
            <a:r>
              <a:rPr lang="fr-FR" sz="2400" dirty="0" smtClean="0">
                <a:solidFill>
                  <a:srgbClr val="0000FF"/>
                </a:solidFill>
                <a:latin typeface="+mj-lt"/>
              </a:rPr>
              <a:t>Une </a:t>
            </a:r>
            <a:r>
              <a:rPr lang="fr-FR" sz="2400" b="1" dirty="0">
                <a:solidFill>
                  <a:srgbClr val="0000FF"/>
                </a:solidFill>
                <a:latin typeface="+mj-lt"/>
              </a:rPr>
              <a:t>première partie, d’une durée de trois heures</a:t>
            </a:r>
            <a:r>
              <a:rPr lang="fr-FR" sz="2400" dirty="0">
                <a:solidFill>
                  <a:srgbClr val="0000FF"/>
                </a:solidFill>
                <a:latin typeface="+mj-lt"/>
              </a:rPr>
              <a:t>, </a:t>
            </a:r>
            <a:r>
              <a:rPr lang="fr-FR" sz="2400" dirty="0" smtClean="0">
                <a:solidFill>
                  <a:srgbClr val="0000FF"/>
                </a:solidFill>
                <a:latin typeface="+mj-lt"/>
              </a:rPr>
              <a:t>évaluerait </a:t>
            </a:r>
            <a:r>
              <a:rPr lang="fr-FR" sz="2400" dirty="0">
                <a:solidFill>
                  <a:srgbClr val="0000FF"/>
                </a:solidFill>
                <a:latin typeface="+mj-lt"/>
              </a:rPr>
              <a:t>principalement la capacité des candidats à comprendre, analyser et interpréter des documents et des œuvres, qu’ils soient </a:t>
            </a:r>
            <a:r>
              <a:rPr lang="fr-FR" sz="2400" b="1" dirty="0">
                <a:solidFill>
                  <a:srgbClr val="0000FF"/>
                </a:solidFill>
                <a:latin typeface="+mj-lt"/>
              </a:rPr>
              <a:t>littéraires, historiques, géographiques, artistiques ou qu’ils relèvent du champ de l’enseignement moral et civique</a:t>
            </a:r>
            <a:r>
              <a:rPr lang="fr-FR" sz="2400" dirty="0">
                <a:solidFill>
                  <a:srgbClr val="0000FF"/>
                </a:solidFill>
                <a:latin typeface="+mj-lt"/>
              </a:rPr>
              <a:t> ; cette première partie se </a:t>
            </a:r>
            <a:r>
              <a:rPr lang="fr-FR" sz="2400" dirty="0" smtClean="0">
                <a:solidFill>
                  <a:srgbClr val="0000FF"/>
                </a:solidFill>
                <a:latin typeface="+mj-lt"/>
              </a:rPr>
              <a:t>diviserait </a:t>
            </a:r>
            <a:r>
              <a:rPr lang="fr-FR" sz="2400" dirty="0">
                <a:solidFill>
                  <a:srgbClr val="0000FF"/>
                </a:solidFill>
                <a:latin typeface="+mj-lt"/>
              </a:rPr>
              <a:t>en deux périodes, séparées par une pause de quinze </a:t>
            </a:r>
            <a:r>
              <a:rPr lang="fr-FR" sz="2400" dirty="0" smtClean="0">
                <a:solidFill>
                  <a:srgbClr val="0000FF"/>
                </a:solidFill>
                <a:latin typeface="+mj-lt"/>
              </a:rPr>
              <a:t>minutes.</a:t>
            </a:r>
            <a:endParaRPr lang="fr-FR" sz="2400" dirty="0">
              <a:solidFill>
                <a:srgbClr val="0000FF"/>
              </a:solidFill>
              <a:latin typeface="+mj-lt"/>
            </a:endParaRPr>
          </a:p>
          <a:p>
            <a:endParaRPr lang="fr-FR" dirty="0"/>
          </a:p>
        </p:txBody>
      </p:sp>
    </p:spTree>
    <p:extLst>
      <p:ext uri="{BB962C8B-B14F-4D97-AF65-F5344CB8AC3E}">
        <p14:creationId xmlns:p14="http://schemas.microsoft.com/office/powerpoint/2010/main" val="1599569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5064</TotalTime>
  <Words>816</Words>
  <Application>Microsoft Office PowerPoint</Application>
  <PresentationFormat>Affichage à l'écran (4:3)</PresentationFormat>
  <Paragraphs>58</Paragraphs>
  <Slides>20</Slides>
  <Notes>1</Notes>
  <HiddenSlides>0</HiddenSlides>
  <MMClips>0</MMClips>
  <ScaleCrop>false</ScaleCrop>
  <HeadingPairs>
    <vt:vector size="4" baseType="variant">
      <vt:variant>
        <vt:lpstr>Thème</vt:lpstr>
      </vt:variant>
      <vt:variant>
        <vt:i4>3</vt:i4>
      </vt:variant>
      <vt:variant>
        <vt:lpstr>Titres des diapositives</vt:lpstr>
      </vt:variant>
      <vt:variant>
        <vt:i4>20</vt:i4>
      </vt:variant>
    </vt:vector>
  </HeadingPairs>
  <TitlesOfParts>
    <vt:vector size="23" baseType="lpstr">
      <vt:lpstr>pages de contenus</vt:lpstr>
      <vt:lpstr>page de presentation et de partie</vt:lpstr>
      <vt:lpstr>page de sous-partie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contrôle continu aurait globalement le même poids que l’examen ponctuel. Chaque épreuve de l’examen ponctuel aurait le même poids.</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Norbert Perrot</cp:lastModifiedBy>
  <cp:revision>226</cp:revision>
  <cp:lastPrinted>2015-02-04T16:19:06Z</cp:lastPrinted>
  <dcterms:created xsi:type="dcterms:W3CDTF">2015-02-04T10:43:31Z</dcterms:created>
  <dcterms:modified xsi:type="dcterms:W3CDTF">2016-03-21T08:30:14Z</dcterms:modified>
</cp:coreProperties>
</file>