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18"/>
  </p:notesMasterIdLst>
  <p:handoutMasterIdLst>
    <p:handoutMasterId r:id="rId19"/>
  </p:handoutMasterIdLst>
  <p:sldIdLst>
    <p:sldId id="262" r:id="rId2"/>
    <p:sldId id="273" r:id="rId3"/>
    <p:sldId id="275" r:id="rId4"/>
    <p:sldId id="276" r:id="rId5"/>
    <p:sldId id="270" r:id="rId6"/>
    <p:sldId id="271" r:id="rId7"/>
    <p:sldId id="263" r:id="rId8"/>
    <p:sldId id="277" r:id="rId9"/>
    <p:sldId id="282" r:id="rId10"/>
    <p:sldId id="264" r:id="rId11"/>
    <p:sldId id="266" r:id="rId12"/>
    <p:sldId id="278" r:id="rId13"/>
    <p:sldId id="281" r:id="rId14"/>
    <p:sldId id="279" r:id="rId15"/>
    <p:sldId id="280" r:id="rId16"/>
    <p:sldId id="283"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B601"/>
    <a:srgbClr val="2F6AAA"/>
    <a:srgbClr val="274890"/>
    <a:srgbClr val="3C4890"/>
    <a:srgbClr val="3A7D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7" autoAdjust="0"/>
    <p:restoredTop sz="98513" autoAdjust="0"/>
  </p:normalViewPr>
  <p:slideViewPr>
    <p:cSldViewPr snapToGrid="0" snapToObjects="1">
      <p:cViewPr>
        <p:scale>
          <a:sx n="74" d="100"/>
          <a:sy n="74" d="100"/>
        </p:scale>
        <p:origin x="-1675" y="-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149101-62CC-1641-8191-0684C1DD8422}" type="datetimeFigureOut">
              <a:rPr lang="fr-FR" smtClean="0"/>
              <a:t>02/03/2016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D92FFB-614E-3742-A7BE-5E00382D3B94}" type="slidenum">
              <a:rPr lang="fr-FR" smtClean="0"/>
              <a:t>‹N°›</a:t>
            </a:fld>
            <a:endParaRPr lang="fr-FR"/>
          </a:p>
        </p:txBody>
      </p:sp>
    </p:spTree>
    <p:extLst>
      <p:ext uri="{BB962C8B-B14F-4D97-AF65-F5344CB8AC3E}">
        <p14:creationId xmlns:p14="http://schemas.microsoft.com/office/powerpoint/2010/main" val="1310173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40C94-DA0D-F649-B378-D33FA0A2BEB2}" type="datetimeFigureOut">
              <a:rPr lang="fr-FR" smtClean="0"/>
              <a:t>02/03/2016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6F03C-F014-3648-A44F-139A4AA233C4}" type="slidenum">
              <a:rPr lang="fr-FR" smtClean="0"/>
              <a:t>‹N°›</a:t>
            </a:fld>
            <a:endParaRPr lang="fr-FR"/>
          </a:p>
        </p:txBody>
      </p:sp>
    </p:spTree>
    <p:extLst>
      <p:ext uri="{BB962C8B-B14F-4D97-AF65-F5344CB8AC3E}">
        <p14:creationId xmlns:p14="http://schemas.microsoft.com/office/powerpoint/2010/main" val="2896076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074" y="2874482"/>
            <a:ext cx="8228013" cy="1132632"/>
          </a:xfrm>
        </p:spPr>
        <p:txBody>
          <a:bodyPr tIns="0" bIns="0" anchor="t" anchorCtr="0"/>
          <a:lstStyle>
            <a:lvl1pPr algn="ctr">
              <a:defRPr sz="3600" baseline="0">
                <a:solidFill>
                  <a:schemeClr val="bg1"/>
                </a:solidFill>
              </a:defRPr>
            </a:lvl1pPr>
          </a:lstStyle>
          <a:p>
            <a:r>
              <a:rPr lang="x-none" dirty="0" smtClean="0"/>
              <a:t>Titre de la présentation</a:t>
            </a:r>
            <a:endParaRPr dirty="0"/>
          </a:p>
        </p:txBody>
      </p:sp>
      <p:sp>
        <p:nvSpPr>
          <p:cNvPr id="3" name="Subtitle 2"/>
          <p:cNvSpPr>
            <a:spLocks noGrp="1"/>
          </p:cNvSpPr>
          <p:nvPr>
            <p:ph type="subTitle" idx="1" hasCustomPrompt="1"/>
          </p:nvPr>
        </p:nvSpPr>
        <p:spPr>
          <a:xfrm>
            <a:off x="457199" y="4313306"/>
            <a:ext cx="8228013" cy="1066800"/>
          </a:xfrm>
        </p:spPr>
        <p:txBody>
          <a:bodyPr tIns="0" bIns="0"/>
          <a:lstStyle>
            <a:lvl1pPr marL="0" indent="0" algn="ctr">
              <a:spcBef>
                <a:spcPts val="300"/>
              </a:spcBef>
              <a:buNone/>
              <a:defRPr sz="180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Auteurs</a:t>
            </a:r>
            <a:endParaRPr dirty="0"/>
          </a:p>
        </p:txBody>
      </p:sp>
      <p:sp>
        <p:nvSpPr>
          <p:cNvPr id="7" name="Ellipse 6"/>
          <p:cNvSpPr/>
          <p:nvPr userDrawn="1"/>
        </p:nvSpPr>
        <p:spPr>
          <a:xfrm>
            <a:off x="5390491" y="199292"/>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sp>
        <p:nvSpPr>
          <p:cNvPr id="12" name="Ellipse 11"/>
          <p:cNvSpPr/>
          <p:nvPr userDrawn="1"/>
        </p:nvSpPr>
        <p:spPr>
          <a:xfrm>
            <a:off x="4006913" y="196525"/>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sp>
        <p:nvSpPr>
          <p:cNvPr id="13" name="Ellipse 12"/>
          <p:cNvSpPr/>
          <p:nvPr userDrawn="1"/>
        </p:nvSpPr>
        <p:spPr>
          <a:xfrm>
            <a:off x="2599649" y="196525"/>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4" name="Image 13"/>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4120520" y="482451"/>
            <a:ext cx="995382" cy="641556"/>
          </a:xfrm>
          <a:prstGeom prst="rect">
            <a:avLst/>
          </a:prstGeom>
          <a:ln>
            <a:noFill/>
          </a:ln>
          <a:extLst>
            <a:ext uri="{53640926-AAD7-44D8-BBD7-CCE9431645EC}">
              <a14:shadowObscured xmlns:a14="http://schemas.microsoft.com/office/drawing/2010/main"/>
            </a:ext>
          </a:extLst>
        </p:spPr>
      </p:pic>
      <p:pic>
        <p:nvPicPr>
          <p:cNvPr id="15" name="Image 14"/>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687513" y="598464"/>
            <a:ext cx="1020589" cy="415476"/>
          </a:xfrm>
          <a:prstGeom prst="rect">
            <a:avLst/>
          </a:prstGeom>
          <a:ln>
            <a:noFill/>
          </a:ln>
          <a:extLst>
            <a:ext uri="{53640926-AAD7-44D8-BBD7-CCE9431645EC}">
              <a14:shadowObscured xmlns:a14="http://schemas.microsoft.com/office/drawing/2010/main"/>
            </a:ext>
          </a:extLst>
        </p:spPr>
      </p:pic>
      <p:sp>
        <p:nvSpPr>
          <p:cNvPr id="16" name="Title 1"/>
          <p:cNvSpPr txBox="1">
            <a:spLocks/>
          </p:cNvSpPr>
          <p:nvPr userDrawn="1"/>
        </p:nvSpPr>
        <p:spPr>
          <a:xfrm>
            <a:off x="520069" y="1417730"/>
            <a:ext cx="8228013" cy="940432"/>
          </a:xfrm>
          <a:prstGeom prst="rect">
            <a:avLst/>
          </a:prstGeom>
        </p:spPr>
        <p:txBody>
          <a:bodyPr vert="horz" lIns="91440" tIns="0" rIns="91440" bIns="0" rtlCol="0" anchor="t" anchorCtr="0">
            <a:noAutofit/>
          </a:bodyPr>
          <a:lstStyle>
            <a:lvl1pPr algn="ctr" defTabSz="914400" rtl="0" eaLnBrk="1" latinLnBrk="0" hangingPunct="1">
              <a:spcBef>
                <a:spcPct val="0"/>
              </a:spcBef>
              <a:buNone/>
              <a:defRPr sz="3600" b="1" kern="1200" baseline="0">
                <a:solidFill>
                  <a:schemeClr val="bg1"/>
                </a:solidFill>
                <a:latin typeface="Calibri"/>
                <a:ea typeface="+mj-ea"/>
                <a:cs typeface="Calibri"/>
              </a:defRPr>
            </a:lvl1pPr>
          </a:lstStyle>
          <a:p>
            <a:r>
              <a:rPr lang="fr-FR" sz="2400" dirty="0" smtClean="0">
                <a:solidFill>
                  <a:srgbClr val="7FB601"/>
                </a:solidFill>
              </a:rPr>
              <a:t>PNF BTS maintenance des véhicules </a:t>
            </a:r>
          </a:p>
          <a:p>
            <a:r>
              <a:rPr lang="fr-FR" sz="2400" dirty="0" smtClean="0">
                <a:solidFill>
                  <a:srgbClr val="7FB601"/>
                </a:solidFill>
              </a:rPr>
              <a:t>lycée Diderot Paris - 18 mars 2016</a:t>
            </a:r>
            <a:endParaRPr lang="fr-FR" sz="2400" dirty="0">
              <a:solidFill>
                <a:srgbClr val="7FB601"/>
              </a:solidFill>
            </a:endParaRPr>
          </a:p>
        </p:txBody>
      </p:sp>
      <p:sp>
        <p:nvSpPr>
          <p:cNvPr id="17" name="Rectangle 16"/>
          <p:cNvSpPr/>
          <p:nvPr userDrawn="1"/>
        </p:nvSpPr>
        <p:spPr>
          <a:xfrm>
            <a:off x="50802" y="6508972"/>
            <a:ext cx="4902323" cy="261479"/>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0" name="Image 9" descr="2014_MENESRlogo_horizontalcartouchefondblan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175" y="6347016"/>
            <a:ext cx="1911794" cy="440637"/>
          </a:xfrm>
          <a:prstGeom prst="rect">
            <a:avLst/>
          </a:prstGeom>
        </p:spPr>
      </p:pic>
      <p:pic>
        <p:nvPicPr>
          <p:cNvPr id="4" name="Image 3" descr="picto_moto.jpg"/>
          <p:cNvPicPr>
            <a:picLocks noChangeAspect="1"/>
          </p:cNvPicPr>
          <p:nvPr userDrawn="1"/>
        </p:nvPicPr>
        <p:blipFill rotWithShape="1">
          <a:blip r:embed="rId5">
            <a:extLst>
              <a:ext uri="{28A0092B-C50C-407E-A947-70E740481C1C}">
                <a14:useLocalDpi xmlns:a14="http://schemas.microsoft.com/office/drawing/2010/main" val="0"/>
              </a:ext>
            </a:extLst>
          </a:blip>
          <a:srcRect l="3503" t="24626" r="3111" b="23229"/>
          <a:stretch/>
        </p:blipFill>
        <p:spPr>
          <a:xfrm>
            <a:off x="5510582" y="552052"/>
            <a:ext cx="979160" cy="546744"/>
          </a:xfrm>
          <a:prstGeom prst="rect">
            <a:avLst/>
          </a:prstGeom>
        </p:spPr>
      </p:pic>
    </p:spTree>
    <p:extLst>
      <p:ext uri="{BB962C8B-B14F-4D97-AF65-F5344CB8AC3E}">
        <p14:creationId xmlns:p14="http://schemas.microsoft.com/office/powerpoint/2010/main" val="3157064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33" name="Grouper 32"/>
          <p:cNvGrpSpPr/>
          <p:nvPr userDrawn="1"/>
        </p:nvGrpSpPr>
        <p:grpSpPr>
          <a:xfrm>
            <a:off x="702281" y="38895"/>
            <a:ext cx="499045" cy="508481"/>
            <a:chOff x="3829128" y="156779"/>
            <a:chExt cx="1201323" cy="1218438"/>
          </a:xfrm>
        </p:grpSpPr>
        <p:sp>
          <p:nvSpPr>
            <p:cNvPr id="34" name="Ellipse 33"/>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36" name="Grouper 35"/>
          <p:cNvGrpSpPr/>
          <p:nvPr userDrawn="1"/>
        </p:nvGrpSpPr>
        <p:grpSpPr>
          <a:xfrm>
            <a:off x="92275" y="38895"/>
            <a:ext cx="490929" cy="508481"/>
            <a:chOff x="2421864" y="156779"/>
            <a:chExt cx="1201323" cy="1218438"/>
          </a:xfrm>
        </p:grpSpPr>
        <p:sp>
          <p:nvSpPr>
            <p:cNvPr id="37" name="Ellipse 36"/>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8" name="Image 37"/>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39" name="Grouper 38"/>
          <p:cNvGrpSpPr/>
          <p:nvPr userDrawn="1"/>
        </p:nvGrpSpPr>
        <p:grpSpPr>
          <a:xfrm>
            <a:off x="1308732" y="64390"/>
            <a:ext cx="524549" cy="482985"/>
            <a:chOff x="1308732" y="64390"/>
            <a:chExt cx="524549" cy="482985"/>
          </a:xfrm>
        </p:grpSpPr>
        <p:sp>
          <p:nvSpPr>
            <p:cNvPr id="40" name="Ellipse 39"/>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41" name="Image 40"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15"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664" y="1737648"/>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4" name="Content Placeholder 3"/>
          <p:cNvSpPr>
            <a:spLocks noGrp="1"/>
          </p:cNvSpPr>
          <p:nvPr>
            <p:ph sz="half" idx="2"/>
          </p:nvPr>
        </p:nvSpPr>
        <p:spPr>
          <a:xfrm>
            <a:off x="4634753" y="1737648"/>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grpSp>
        <p:nvGrpSpPr>
          <p:cNvPr id="14" name="Grouper 13"/>
          <p:cNvGrpSpPr/>
          <p:nvPr userDrawn="1"/>
        </p:nvGrpSpPr>
        <p:grpSpPr>
          <a:xfrm>
            <a:off x="687962" y="38895"/>
            <a:ext cx="499045" cy="508481"/>
            <a:chOff x="3829128" y="156779"/>
            <a:chExt cx="1201323" cy="1218438"/>
          </a:xfrm>
        </p:grpSpPr>
        <p:sp>
          <p:nvSpPr>
            <p:cNvPr id="15" name="Ellipse 14"/>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6" name="Image 15"/>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7" name="Grouper 16"/>
          <p:cNvGrpSpPr/>
          <p:nvPr userDrawn="1"/>
        </p:nvGrpSpPr>
        <p:grpSpPr>
          <a:xfrm>
            <a:off x="92275" y="38895"/>
            <a:ext cx="490929" cy="508481"/>
            <a:chOff x="2421864" y="156779"/>
            <a:chExt cx="1201323" cy="1218438"/>
          </a:xfrm>
        </p:grpSpPr>
        <p:sp>
          <p:nvSpPr>
            <p:cNvPr id="18" name="Ellipse 17"/>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9" name="Image 18"/>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0" name="Grouper 19"/>
          <p:cNvGrpSpPr/>
          <p:nvPr userDrawn="1"/>
        </p:nvGrpSpPr>
        <p:grpSpPr>
          <a:xfrm>
            <a:off x="1308732" y="64390"/>
            <a:ext cx="524549" cy="482985"/>
            <a:chOff x="1308732" y="64390"/>
            <a:chExt cx="524549" cy="482985"/>
          </a:xfrm>
        </p:grpSpPr>
        <p:sp>
          <p:nvSpPr>
            <p:cNvPr id="31" name="Ellipse 30"/>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2" name="Image 31"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2"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0664" y="1777442"/>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Cliquez pour modifier les styles du texte du masque</a:t>
            </a:r>
          </a:p>
        </p:txBody>
      </p:sp>
      <p:sp>
        <p:nvSpPr>
          <p:cNvPr id="4" name="Content Placeholder 3"/>
          <p:cNvSpPr>
            <a:spLocks noGrp="1"/>
          </p:cNvSpPr>
          <p:nvPr>
            <p:ph sz="half" idx="2"/>
          </p:nvPr>
        </p:nvSpPr>
        <p:spPr>
          <a:xfrm>
            <a:off x="740664" y="2705290"/>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sp>
        <p:nvSpPr>
          <p:cNvPr id="5" name="Text Placeholder 4"/>
          <p:cNvSpPr>
            <a:spLocks noGrp="1"/>
          </p:cNvSpPr>
          <p:nvPr>
            <p:ph type="body" sz="quarter" idx="3"/>
          </p:nvPr>
        </p:nvSpPr>
        <p:spPr>
          <a:xfrm>
            <a:off x="4631578" y="1777442"/>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Cliquez pour modifier les styles du texte du masque</a:t>
            </a:r>
          </a:p>
        </p:txBody>
      </p:sp>
      <p:sp>
        <p:nvSpPr>
          <p:cNvPr id="6" name="Content Placeholder 5"/>
          <p:cNvSpPr>
            <a:spLocks noGrp="1"/>
          </p:cNvSpPr>
          <p:nvPr>
            <p:ph sz="quarter" idx="4"/>
          </p:nvPr>
        </p:nvSpPr>
        <p:spPr>
          <a:xfrm>
            <a:off x="4631578" y="2705290"/>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6" name="Grouper 15"/>
          <p:cNvGrpSpPr/>
          <p:nvPr userDrawn="1"/>
        </p:nvGrpSpPr>
        <p:grpSpPr>
          <a:xfrm>
            <a:off x="696429" y="47362"/>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2" name="Grouper 21"/>
          <p:cNvGrpSpPr/>
          <p:nvPr userDrawn="1"/>
        </p:nvGrpSpPr>
        <p:grpSpPr>
          <a:xfrm>
            <a:off x="1308732" y="64390"/>
            <a:ext cx="524549" cy="482985"/>
            <a:chOff x="1308732" y="64390"/>
            <a:chExt cx="524549" cy="482985"/>
          </a:xfrm>
        </p:grpSpPr>
        <p:sp>
          <p:nvSpPr>
            <p:cNvPr id="23" name="Ellipse 22"/>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4" name="Image 23"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6"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6008" y="1771971"/>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8" name="Content Placeholder 2"/>
          <p:cNvSpPr>
            <a:spLocks noGrp="1"/>
          </p:cNvSpPr>
          <p:nvPr>
            <p:ph sz="half" idx="13"/>
          </p:nvPr>
        </p:nvSpPr>
        <p:spPr>
          <a:xfrm>
            <a:off x="4636008" y="3484566"/>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9" name="Content Placeholder 2"/>
          <p:cNvSpPr>
            <a:spLocks noGrp="1"/>
          </p:cNvSpPr>
          <p:nvPr>
            <p:ph sz="half" idx="14"/>
          </p:nvPr>
        </p:nvSpPr>
        <p:spPr>
          <a:xfrm>
            <a:off x="740664" y="1771971"/>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5" name="Grouper 14"/>
          <p:cNvGrpSpPr/>
          <p:nvPr userDrawn="1"/>
        </p:nvGrpSpPr>
        <p:grpSpPr>
          <a:xfrm>
            <a:off x="704896" y="38895"/>
            <a:ext cx="499045" cy="508481"/>
            <a:chOff x="3829128" y="156779"/>
            <a:chExt cx="1201323" cy="1218438"/>
          </a:xfrm>
        </p:grpSpPr>
        <p:sp>
          <p:nvSpPr>
            <p:cNvPr id="16" name="Ellipse 15"/>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7" name="Image 16"/>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8" name="Grouper 17"/>
          <p:cNvGrpSpPr/>
          <p:nvPr userDrawn="1"/>
        </p:nvGrpSpPr>
        <p:grpSpPr>
          <a:xfrm>
            <a:off x="92275" y="38895"/>
            <a:ext cx="490929" cy="508481"/>
            <a:chOff x="2421864" y="156779"/>
            <a:chExt cx="1201323" cy="1218438"/>
          </a:xfrm>
        </p:grpSpPr>
        <p:sp>
          <p:nvSpPr>
            <p:cNvPr id="19" name="Ellipse 18"/>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0" name="Image 19"/>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1" name="Grouper 20"/>
          <p:cNvGrpSpPr/>
          <p:nvPr userDrawn="1"/>
        </p:nvGrpSpPr>
        <p:grpSpPr>
          <a:xfrm>
            <a:off x="1308732" y="64390"/>
            <a:ext cx="524549" cy="482985"/>
            <a:chOff x="1308732" y="64390"/>
            <a:chExt cx="524549" cy="482985"/>
          </a:xfrm>
        </p:grpSpPr>
        <p:sp>
          <p:nvSpPr>
            <p:cNvPr id="22" name="Ellipse 21"/>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3" name="Image 32"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4"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7295" y="1806292"/>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8" name="Content Placeholder 2"/>
          <p:cNvSpPr>
            <a:spLocks noGrp="1"/>
          </p:cNvSpPr>
          <p:nvPr>
            <p:ph sz="half" idx="13"/>
          </p:nvPr>
        </p:nvSpPr>
        <p:spPr>
          <a:xfrm>
            <a:off x="4507295" y="3518887"/>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10" name="Content Placeholder 2"/>
          <p:cNvSpPr>
            <a:spLocks noGrp="1"/>
          </p:cNvSpPr>
          <p:nvPr>
            <p:ph sz="half" idx="14"/>
          </p:nvPr>
        </p:nvSpPr>
        <p:spPr>
          <a:xfrm>
            <a:off x="611062" y="1806292"/>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11" name="Content Placeholder 2"/>
          <p:cNvSpPr>
            <a:spLocks noGrp="1"/>
          </p:cNvSpPr>
          <p:nvPr>
            <p:ph sz="half" idx="15"/>
          </p:nvPr>
        </p:nvSpPr>
        <p:spPr>
          <a:xfrm>
            <a:off x="611062" y="3518887"/>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6" name="Grouper 15"/>
          <p:cNvGrpSpPr/>
          <p:nvPr userDrawn="1"/>
        </p:nvGrpSpPr>
        <p:grpSpPr>
          <a:xfrm>
            <a:off x="696429" y="38895"/>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2" name="Grouper 21"/>
          <p:cNvGrpSpPr/>
          <p:nvPr userDrawn="1"/>
        </p:nvGrpSpPr>
        <p:grpSpPr>
          <a:xfrm>
            <a:off x="1308732" y="64390"/>
            <a:ext cx="524549" cy="482985"/>
            <a:chOff x="1308732" y="64390"/>
            <a:chExt cx="524549" cy="482985"/>
          </a:xfrm>
        </p:grpSpPr>
        <p:sp>
          <p:nvSpPr>
            <p:cNvPr id="23" name="Ellipse 22"/>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4" name="Image 23"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6"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3600" b="0">
                <a:solidFill>
                  <a:schemeClr val="tx1"/>
                </a:solidFill>
              </a:defRPr>
            </a:lvl1pPr>
          </a:lstStyle>
          <a:p>
            <a:r>
              <a:rPr lang="x-none"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Cliquez pour modifier les styles du texte du masque</a:t>
            </a:r>
          </a:p>
        </p:txBody>
      </p:sp>
      <p:sp>
        <p:nvSpPr>
          <p:cNvPr id="9" name="Picture Placeholder 8"/>
          <p:cNvSpPr>
            <a:spLocks noGrp="1"/>
          </p:cNvSpPr>
          <p:nvPr>
            <p:ph type="pic" sz="quarter" idx="13"/>
          </p:nvPr>
        </p:nvSpPr>
        <p:spPr>
          <a:xfrm>
            <a:off x="228600" y="1740611"/>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x-none" smtClean="0"/>
              <a:t>Faire glisser l'image vers l'espace réservé ou cliquer sur l'icône pour l'ajouter</a:t>
            </a:r>
            <a:endParaRPr/>
          </a:p>
        </p:txBody>
      </p:sp>
      <p:sp>
        <p:nvSpPr>
          <p:cNvPr id="32" name="Title 1"/>
          <p:cNvSpPr txBox="1">
            <a:spLocks/>
          </p:cNvSpPr>
          <p:nvPr userDrawn="1"/>
        </p:nvSpPr>
        <p:spPr>
          <a:xfrm>
            <a:off x="56028" y="6540754"/>
            <a:ext cx="9144000" cy="286445"/>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1"/>
                </a:solidFill>
                <a:latin typeface="Calibri"/>
                <a:ea typeface="+mj-ea"/>
                <a:cs typeface="Calibri"/>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fr-FR" sz="1200" dirty="0" smtClean="0">
                <a:solidFill>
                  <a:schemeClr val="tx1">
                    <a:lumMod val="50000"/>
                    <a:lumOff val="50000"/>
                  </a:schemeClr>
                </a:solidFill>
              </a:rPr>
              <a:t>PNF BTS maintenance des véhicules (lycée Diderot Paris 18 mars 2016)                                                                                                                            </a:t>
            </a:r>
            <a:fld id="{9DC8F644-21DC-2D4E-A903-D05BA2E54617}" type="slidenum">
              <a:rPr lang="fr-FR" sz="1200" smtClean="0">
                <a:solidFill>
                  <a:schemeClr val="tx1">
                    <a:lumMod val="50000"/>
                    <a:lumOff val="50000"/>
                  </a:schemeClr>
                </a:solidFill>
              </a:rPr>
              <a:t>‹N°›</a:t>
            </a:fld>
            <a:endParaRPr lang="fr-FR" sz="1200" dirty="0" smtClean="0">
              <a:solidFill>
                <a:schemeClr val="tx1">
                  <a:lumMod val="50000"/>
                  <a:lumOff val="50000"/>
                </a:schemeClr>
              </a:solidFill>
            </a:endParaRPr>
          </a:p>
        </p:txBody>
      </p:sp>
      <p:grpSp>
        <p:nvGrpSpPr>
          <p:cNvPr id="16" name="Grouper 15"/>
          <p:cNvGrpSpPr/>
          <p:nvPr userDrawn="1"/>
        </p:nvGrpSpPr>
        <p:grpSpPr>
          <a:xfrm>
            <a:off x="704896" y="38895"/>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33" name="Grouper 32"/>
          <p:cNvGrpSpPr/>
          <p:nvPr userDrawn="1"/>
        </p:nvGrpSpPr>
        <p:grpSpPr>
          <a:xfrm>
            <a:off x="1308732" y="64390"/>
            <a:ext cx="524549" cy="482985"/>
            <a:chOff x="1308732" y="64390"/>
            <a:chExt cx="524549" cy="482985"/>
          </a:xfrm>
        </p:grpSpPr>
        <p:sp>
          <p:nvSpPr>
            <p:cNvPr id="34" name="Ellipse 33"/>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954517"/>
            <a:ext cx="3635375" cy="1636284"/>
          </a:xfrm>
        </p:spPr>
        <p:txBody>
          <a:bodyPr anchor="b"/>
          <a:lstStyle>
            <a:lvl1pPr algn="l">
              <a:defRPr sz="3600" b="0">
                <a:solidFill>
                  <a:schemeClr val="tx1"/>
                </a:solidFill>
              </a:defRPr>
            </a:lvl1pPr>
          </a:lstStyle>
          <a:p>
            <a:r>
              <a:rPr lang="x-none" dirty="0" smtClean="0"/>
              <a:t>Cliquez et modifiez le titre</a:t>
            </a:r>
            <a:endParaRPr dirty="0"/>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Cliquez pour modifier les styles du texte du masque</a:t>
            </a:r>
          </a:p>
        </p:txBody>
      </p:sp>
      <p:sp>
        <p:nvSpPr>
          <p:cNvPr id="9" name="Picture Placeholder 8"/>
          <p:cNvSpPr>
            <a:spLocks noGrp="1"/>
          </p:cNvSpPr>
          <p:nvPr>
            <p:ph type="pic" sz="quarter" idx="13"/>
          </p:nvPr>
        </p:nvSpPr>
        <p:spPr>
          <a:xfrm>
            <a:off x="990600" y="2854325"/>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x-none"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524000"/>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x-none"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1025525"/>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x-none" smtClean="0"/>
              <a:t>Faire glisser l'image vers l'espace réservé ou cliquer sur l'icône pour l'ajouter</a:t>
            </a:r>
            <a:endParaRPr/>
          </a:p>
        </p:txBody>
      </p:sp>
      <p:grpSp>
        <p:nvGrpSpPr>
          <p:cNvPr id="17" name="Grouper 16"/>
          <p:cNvGrpSpPr/>
          <p:nvPr userDrawn="1"/>
        </p:nvGrpSpPr>
        <p:grpSpPr>
          <a:xfrm>
            <a:off x="704896" y="38895"/>
            <a:ext cx="499045" cy="508481"/>
            <a:chOff x="3829128" y="156779"/>
            <a:chExt cx="1201323" cy="1218438"/>
          </a:xfrm>
        </p:grpSpPr>
        <p:sp>
          <p:nvSpPr>
            <p:cNvPr id="18" name="Ellipse 17"/>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9" name="Image 18"/>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20" name="Grouper 19"/>
          <p:cNvGrpSpPr/>
          <p:nvPr userDrawn="1"/>
        </p:nvGrpSpPr>
        <p:grpSpPr>
          <a:xfrm>
            <a:off x="92275" y="38895"/>
            <a:ext cx="490929" cy="508481"/>
            <a:chOff x="2421864" y="156779"/>
            <a:chExt cx="1201323" cy="1218438"/>
          </a:xfrm>
        </p:grpSpPr>
        <p:sp>
          <p:nvSpPr>
            <p:cNvPr id="21" name="Ellipse 20"/>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2" name="Image 21"/>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3" name="Grouper 22"/>
          <p:cNvGrpSpPr/>
          <p:nvPr userDrawn="1"/>
        </p:nvGrpSpPr>
        <p:grpSpPr>
          <a:xfrm>
            <a:off x="1308732" y="64390"/>
            <a:ext cx="524549" cy="482985"/>
            <a:chOff x="1308732" y="64390"/>
            <a:chExt cx="524549" cy="482985"/>
          </a:xfrm>
        </p:grpSpPr>
        <p:sp>
          <p:nvSpPr>
            <p:cNvPr id="34" name="Ellipse 33"/>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12" name="Grouper 11"/>
          <p:cNvGrpSpPr/>
          <p:nvPr userDrawn="1"/>
        </p:nvGrpSpPr>
        <p:grpSpPr>
          <a:xfrm>
            <a:off x="704896" y="38895"/>
            <a:ext cx="499045" cy="508481"/>
            <a:chOff x="3829128" y="156779"/>
            <a:chExt cx="1201323" cy="1218438"/>
          </a:xfrm>
        </p:grpSpPr>
        <p:sp>
          <p:nvSpPr>
            <p:cNvPr id="13" name="Ellipse 12"/>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4" name="Image 13"/>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5" name="Grouper 14"/>
          <p:cNvGrpSpPr/>
          <p:nvPr userDrawn="1"/>
        </p:nvGrpSpPr>
        <p:grpSpPr>
          <a:xfrm>
            <a:off x="92275" y="38895"/>
            <a:ext cx="490929" cy="508481"/>
            <a:chOff x="2421864" y="156779"/>
            <a:chExt cx="1201323" cy="1218438"/>
          </a:xfrm>
        </p:grpSpPr>
        <p:sp>
          <p:nvSpPr>
            <p:cNvPr id="16" name="Ellipse 15"/>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7" name="Image 16"/>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7" name="Grouper 26"/>
          <p:cNvGrpSpPr/>
          <p:nvPr userDrawn="1"/>
        </p:nvGrpSpPr>
        <p:grpSpPr>
          <a:xfrm>
            <a:off x="1308732" y="64390"/>
            <a:ext cx="524549" cy="482985"/>
            <a:chOff x="1308732" y="64390"/>
            <a:chExt cx="524549" cy="482985"/>
          </a:xfrm>
        </p:grpSpPr>
        <p:sp>
          <p:nvSpPr>
            <p:cNvPr id="28" name="Ellipse 27"/>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9" name="Image 28"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18"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extLst>
      <p:ext uri="{BB962C8B-B14F-4D97-AF65-F5344CB8AC3E}">
        <p14:creationId xmlns:p14="http://schemas.microsoft.com/office/powerpoint/2010/main" val="273397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3318" y="0"/>
            <a:ext cx="7547956" cy="838974"/>
          </a:xfrm>
          <a:prstGeom prst="rect">
            <a:avLst/>
          </a:prstGeom>
        </p:spPr>
        <p:txBody>
          <a:bodyPr vert="horz" lIns="91440" tIns="45720" rIns="91440" bIns="45720" rtlCol="0" anchor="t">
            <a:noAutofit/>
          </a:bodyPr>
          <a:lstStyle/>
          <a:p>
            <a:r>
              <a:rPr lang="x-none" dirty="0" smtClean="0"/>
              <a:t>Cliquez et modifiez le titre</a:t>
            </a:r>
            <a:endParaRPr dirty="0"/>
          </a:p>
        </p:txBody>
      </p:sp>
      <p:sp>
        <p:nvSpPr>
          <p:cNvPr id="3" name="Text Placeholder 2"/>
          <p:cNvSpPr>
            <a:spLocks noGrp="1"/>
          </p:cNvSpPr>
          <p:nvPr>
            <p:ph type="body" idx="1"/>
          </p:nvPr>
        </p:nvSpPr>
        <p:spPr>
          <a:xfrm>
            <a:off x="602480" y="1714687"/>
            <a:ext cx="7662864" cy="3267169"/>
          </a:xfrm>
          <a:prstGeom prst="rect">
            <a:avLst/>
          </a:prstGeom>
        </p:spPr>
        <p:txBody>
          <a:bodyPr vert="horz" lIns="91440" tIns="45720" rIns="91440" bIns="45720" rtlCol="0">
            <a:normAutofit/>
          </a:body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sp>
        <p:nvSpPr>
          <p:cNvPr id="7" name="TextBox 7"/>
          <p:cNvSpPr txBox="1"/>
          <p:nvPr userDrawn="1"/>
        </p:nvSpPr>
        <p:spPr>
          <a:xfrm>
            <a:off x="8776912" y="6261911"/>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
        <p:nvSpPr>
          <p:cNvPr id="9" name="Title 1"/>
          <p:cNvSpPr txBox="1">
            <a:spLocks/>
          </p:cNvSpPr>
          <p:nvPr userDrawn="1"/>
        </p:nvSpPr>
        <p:spPr>
          <a:xfrm>
            <a:off x="56028" y="6540754"/>
            <a:ext cx="9144000" cy="286445"/>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1"/>
                </a:solidFill>
                <a:latin typeface="Calibri"/>
                <a:ea typeface="+mj-ea"/>
                <a:cs typeface="Calibri"/>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fr-FR" sz="1200" dirty="0" smtClean="0">
                <a:solidFill>
                  <a:schemeClr val="tx1">
                    <a:lumMod val="50000"/>
                    <a:lumOff val="50000"/>
                  </a:schemeClr>
                </a:solidFill>
              </a:rPr>
              <a:t>PNF BTS maintenance des véhicules (lycée Diderot Paris 18 mars 2016)                                                                                                                            </a:t>
            </a:r>
            <a:fld id="{9DC8F644-21DC-2D4E-A903-D05BA2E54617}" type="slidenum">
              <a:rPr lang="fr-FR" sz="1200" smtClean="0">
                <a:solidFill>
                  <a:schemeClr val="tx1">
                    <a:lumMod val="50000"/>
                    <a:lumOff val="50000"/>
                  </a:schemeClr>
                </a:solidFill>
              </a:rPr>
              <a:t>‹N°›</a:t>
            </a:fld>
            <a:endParaRPr lang="fr-FR" sz="1200" dirty="0" smtClean="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37" r:id="rId2"/>
    <p:sldLayoutId id="2147483738" r:id="rId3"/>
    <p:sldLayoutId id="2147483739" r:id="rId4"/>
    <p:sldLayoutId id="2147483741" r:id="rId5"/>
    <p:sldLayoutId id="2147483742" r:id="rId6"/>
    <p:sldLayoutId id="2147483746" r:id="rId7"/>
    <p:sldLayoutId id="2147483747" r:id="rId8"/>
    <p:sldLayoutId id="2147483750" r:id="rId9"/>
  </p:sldLayoutIdLst>
  <p:txStyles>
    <p:titleStyle>
      <a:lvl1pPr algn="l" defTabSz="914400" rtl="0" eaLnBrk="1" latinLnBrk="0" hangingPunct="1">
        <a:spcBef>
          <a:spcPct val="0"/>
        </a:spcBef>
        <a:buNone/>
        <a:defRPr sz="3600" b="1" kern="1200">
          <a:solidFill>
            <a:schemeClr val="bg1"/>
          </a:solidFill>
          <a:latin typeface="Calibri"/>
          <a:ea typeface="+mj-ea"/>
          <a:cs typeface="Calibri"/>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Calibri"/>
          <a:ea typeface="+mn-ea"/>
          <a:cs typeface="Calibri"/>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Calibri"/>
          <a:ea typeface="+mn-ea"/>
          <a:cs typeface="Calibri"/>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Calibri"/>
          <a:ea typeface="+mn-ea"/>
          <a:cs typeface="Calibri"/>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Calibri"/>
          <a:ea typeface="+mn-ea"/>
          <a:cs typeface="Calibri"/>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Calibri"/>
          <a:ea typeface="+mn-ea"/>
          <a:cs typeface="Calibri"/>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2636520"/>
            <a:ext cx="8228013" cy="1782074"/>
          </a:xfrm>
        </p:spPr>
        <p:txBody>
          <a:bodyPr/>
          <a:lstStyle/>
          <a:p>
            <a:r>
              <a:rPr lang="fr-FR" dirty="0" smtClean="0"/>
              <a:t>APPROCHE de la </a:t>
            </a:r>
            <a:br>
              <a:rPr lang="fr-FR" dirty="0" smtClean="0"/>
            </a:br>
            <a:r>
              <a:rPr lang="fr-FR" dirty="0" smtClean="0"/>
              <a:t>SANTE et SECURITE au TRAVAIL</a:t>
            </a:r>
            <a:br>
              <a:rPr lang="fr-FR" dirty="0" smtClean="0"/>
            </a:br>
            <a:r>
              <a:rPr lang="fr-FR" dirty="0" smtClean="0"/>
              <a:t>dans le BTS MV</a:t>
            </a:r>
            <a:endParaRPr lang="fr-FR" dirty="0"/>
          </a:p>
        </p:txBody>
      </p:sp>
      <p:sp>
        <p:nvSpPr>
          <p:cNvPr id="3" name="Sous-titre 2"/>
          <p:cNvSpPr>
            <a:spLocks noGrp="1"/>
          </p:cNvSpPr>
          <p:nvPr>
            <p:ph type="subTitle" idx="1"/>
          </p:nvPr>
        </p:nvSpPr>
        <p:spPr>
          <a:xfrm>
            <a:off x="457199" y="4508040"/>
            <a:ext cx="8228013" cy="529627"/>
          </a:xfrm>
        </p:spPr>
        <p:txBody>
          <a:bodyPr>
            <a:normAutofit fontScale="55000" lnSpcReduction="20000"/>
          </a:bodyPr>
          <a:lstStyle/>
          <a:p>
            <a:r>
              <a:rPr lang="fr-FR" sz="2900" b="1" dirty="0" smtClean="0"/>
              <a:t>Michel BRIDOT – INRS</a:t>
            </a:r>
          </a:p>
          <a:p>
            <a:r>
              <a:rPr lang="fr-FR" dirty="0" smtClean="0"/>
              <a:t>Responsable du pôle « Conception et déploiement </a:t>
            </a:r>
          </a:p>
          <a:p>
            <a:r>
              <a:rPr lang="fr-FR" dirty="0" smtClean="0"/>
              <a:t>de dispositifs de formation à grande échelle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218" y="1700132"/>
            <a:ext cx="1541159" cy="127937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38" y="1700131"/>
            <a:ext cx="963972" cy="1270175"/>
          </a:xfrm>
          <a:prstGeom prst="rect">
            <a:avLst/>
          </a:prstGeom>
        </p:spPr>
      </p:pic>
    </p:spTree>
    <p:extLst>
      <p:ext uri="{BB962C8B-B14F-4D97-AF65-F5344CB8AC3E}">
        <p14:creationId xmlns:p14="http://schemas.microsoft.com/office/powerpoint/2010/main" val="237130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240" y="381001"/>
            <a:ext cx="5115561" cy="2209800"/>
          </a:xfrm>
        </p:spPr>
        <p:txBody>
          <a:bodyPr/>
          <a:lstStyle/>
          <a:p>
            <a:r>
              <a:rPr lang="fr-FR" b="1" u="sng" dirty="0">
                <a:ea typeface="ＭＳ Ｐゴシック" charset="-128"/>
              </a:rPr>
              <a:t>Formation préparatoire à l’habilitation électrique </a:t>
            </a:r>
            <a:r>
              <a:rPr lang="fr-FR" b="1" u="sng" dirty="0" smtClean="0">
                <a:ea typeface="ＭＳ Ｐゴシック" charset="-128"/>
              </a:rPr>
              <a:t>:</a:t>
            </a:r>
            <a:br>
              <a:rPr lang="fr-FR" b="1" u="sng" dirty="0" smtClean="0">
                <a:ea typeface="ＭＳ Ｐゴシック" charset="-128"/>
              </a:rPr>
            </a:br>
            <a:endParaRPr lang="fr-FR" sz="1200" dirty="0"/>
          </a:p>
        </p:txBody>
      </p:sp>
      <p:sp>
        <p:nvSpPr>
          <p:cNvPr id="5" name="Espace réservé du texte 4"/>
          <p:cNvSpPr>
            <a:spLocks noGrp="1"/>
          </p:cNvSpPr>
          <p:nvPr>
            <p:ph type="body" sz="half" idx="2"/>
          </p:nvPr>
        </p:nvSpPr>
        <p:spPr>
          <a:xfrm>
            <a:off x="3860800" y="2649070"/>
            <a:ext cx="4993639" cy="3650130"/>
          </a:xfrm>
        </p:spPr>
        <p:txBody>
          <a:bodyPr>
            <a:noAutofit/>
          </a:bodyPr>
          <a:lstStyle/>
          <a:p>
            <a:r>
              <a:rPr lang="fr-FR" sz="2800" dirty="0"/>
              <a:t>L’habilitation est délivrée par le responsable de l’entreprise qui accueille le salarié (ou stagiaire) pour effectuer des travaux d’ordre électrique dans son établissement au vu de la preuve d’une formation correspondante au niveau visé.</a:t>
            </a:r>
          </a:p>
          <a:p>
            <a:endParaRPr lang="fr-FR" sz="2800" dirty="0"/>
          </a:p>
        </p:txBody>
      </p:sp>
      <p:pic>
        <p:nvPicPr>
          <p:cNvPr id="7" name="Espace réservé pour une image  6" descr="logohe1in.gif"/>
          <p:cNvPicPr>
            <a:picLocks noGrp="1" noChangeAspect="1"/>
          </p:cNvPicPr>
          <p:nvPr>
            <p:ph type="pic" sz="quarter" idx="13"/>
          </p:nvPr>
        </p:nvPicPr>
        <p:blipFill>
          <a:blip r:embed="rId2" cstate="print"/>
          <a:srcRect l="5053" r="5053"/>
          <a:stretch>
            <a:fillRect/>
          </a:stretch>
        </p:blipFill>
        <p:spPr>
          <a:xfrm>
            <a:off x="1146540" y="1763055"/>
            <a:ext cx="1668579" cy="1655492"/>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39" y="3719844"/>
            <a:ext cx="1668579" cy="1857056"/>
          </a:xfrm>
          <a:prstGeom prst="rect">
            <a:avLst/>
          </a:prstGeom>
        </p:spPr>
      </p:pic>
    </p:spTree>
    <p:extLst>
      <p:ext uri="{BB962C8B-B14F-4D97-AF65-F5344CB8AC3E}">
        <p14:creationId xmlns:p14="http://schemas.microsoft.com/office/powerpoint/2010/main" val="93076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80" y="1417835"/>
            <a:ext cx="7662864" cy="4849402"/>
          </a:xfrm>
        </p:spPr>
        <p:txBody>
          <a:bodyPr>
            <a:normAutofit/>
          </a:bodyPr>
          <a:lstStyle/>
          <a:p>
            <a:r>
              <a:rPr lang="fr-FR" dirty="0" smtClean="0"/>
              <a:t>Voir le référentiel </a:t>
            </a:r>
            <a:r>
              <a:rPr lang="fr-FR" dirty="0"/>
              <a:t>de formation à la prévention des risques d’origine électrique prenant en compte la nouvelle norme NF C 18-510 (circulaire Education Nationale du 13/09/2013)</a:t>
            </a:r>
          </a:p>
          <a:p>
            <a:r>
              <a:rPr lang="fr-FR" dirty="0"/>
              <a:t>«  La réussite à la formation à l’habilitation électrique de l’apprenant, préparant un diplôme de l’Éducation nationale, est attestée au travers du suivi individuel de la formation ».</a:t>
            </a:r>
          </a:p>
          <a:p>
            <a:r>
              <a:rPr lang="fr-FR" dirty="0"/>
              <a:t>« Pour effectuer un stage en entreprise ou une période de formation en milieu professionnel, l’apprenant devra posséder un niveau de formation compatible avec les tâches qui lui seront confiées. »</a:t>
            </a:r>
          </a:p>
          <a:p>
            <a:r>
              <a:rPr lang="fr-FR" dirty="0"/>
              <a:t>Liste des diplômes concernés (page 44 </a:t>
            </a:r>
            <a:r>
              <a:rPr lang="fr-FR" dirty="0" smtClean="0"/>
              <a:t>du référentiel)</a:t>
            </a:r>
            <a:endParaRPr lang="fr-FR" dirty="0"/>
          </a:p>
        </p:txBody>
      </p:sp>
      <p:sp>
        <p:nvSpPr>
          <p:cNvPr id="4" name="Titre 3"/>
          <p:cNvSpPr>
            <a:spLocks noGrp="1"/>
          </p:cNvSpPr>
          <p:nvPr>
            <p:ph type="title"/>
          </p:nvPr>
        </p:nvSpPr>
        <p:spPr/>
        <p:txBody>
          <a:bodyPr/>
          <a:lstStyle/>
          <a:p>
            <a:r>
              <a:rPr lang="fr-FR" dirty="0" smtClean="0"/>
              <a:t>La formation préparatoire à l’habilitation électrique cadrée par des textes</a:t>
            </a:r>
            <a:endParaRPr lang="fr-FR" dirty="0"/>
          </a:p>
        </p:txBody>
      </p:sp>
    </p:spTree>
    <p:extLst>
      <p:ext uri="{BB962C8B-B14F-4D97-AF65-F5344CB8AC3E}">
        <p14:creationId xmlns:p14="http://schemas.microsoft.com/office/powerpoint/2010/main" val="204123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79" y="1714687"/>
            <a:ext cx="8058635" cy="4624468"/>
          </a:xfrm>
        </p:spPr>
        <p:txBody>
          <a:bodyPr>
            <a:normAutofit fontScale="92500" lnSpcReduction="10000"/>
          </a:bodyPr>
          <a:lstStyle/>
          <a:p>
            <a:pPr marL="0" indent="0" algn="ctr">
              <a:spcBef>
                <a:spcPts val="0"/>
              </a:spcBef>
              <a:buNone/>
            </a:pPr>
            <a:r>
              <a:rPr lang="fr-FR" sz="3000" b="1" dirty="0"/>
              <a:t>Niveau demandé au lycéen / apprenti: </a:t>
            </a:r>
            <a:r>
              <a:rPr lang="fr-FR" sz="3000" b="1" dirty="0" smtClean="0"/>
              <a:t>B2VL et BCL</a:t>
            </a:r>
            <a:endParaRPr lang="fr-FR" sz="3000" b="1" dirty="0"/>
          </a:p>
          <a:p>
            <a:pPr marL="0" indent="0" algn="ctr">
              <a:spcBef>
                <a:spcPts val="0"/>
              </a:spcBef>
              <a:buNone/>
            </a:pPr>
            <a:r>
              <a:rPr lang="fr-FR" sz="3000" b="1" dirty="0"/>
              <a:t>Pour les </a:t>
            </a:r>
            <a:r>
              <a:rPr lang="fr-FR" sz="3000" b="1" dirty="0" smtClean="0"/>
              <a:t>BTS </a:t>
            </a:r>
            <a:r>
              <a:rPr lang="fr-FR" sz="3000" b="1" dirty="0"/>
              <a:t>Maintenance des Véhicules</a:t>
            </a:r>
          </a:p>
          <a:p>
            <a:pPr marL="0" indent="0" algn="ctr">
              <a:buNone/>
            </a:pPr>
            <a:r>
              <a:rPr lang="fr-FR" b="1" u="sng" dirty="0" smtClean="0"/>
              <a:t>Pour B2VL:</a:t>
            </a:r>
            <a:endParaRPr lang="fr-FR" b="1" u="sng" dirty="0"/>
          </a:p>
          <a:p>
            <a:r>
              <a:rPr lang="fr-FR" dirty="0"/>
              <a:t>	Tâche 1: Assurer la direction de travaux confiés à des exécutants et faire exécuter des opérations d’ordre électrique hors tension en zone de voisinage renforcé BT (zone 4) (B2V-B2VL)</a:t>
            </a:r>
          </a:p>
          <a:p>
            <a:r>
              <a:rPr lang="fr-FR" dirty="0"/>
              <a:t>	Tâche 2: Réaliser la deuxième étape de la consignation dans le cadre d’une consignation en deux étapes, puis commencer les travaux</a:t>
            </a:r>
          </a:p>
          <a:p>
            <a:r>
              <a:rPr lang="fr-FR" dirty="0"/>
              <a:t>	Tâche 3: Poser (ou déposer) ou faire poser (ou faire déposer) une nappe isolante en vue d’effectuer un travail d’ordre électrique dans la zone de voisinage renforcé BT (zone 4) (B2V-B2VL</a:t>
            </a:r>
            <a:endParaRPr lang="fr-FR" dirty="0"/>
          </a:p>
        </p:txBody>
      </p:sp>
      <p:sp>
        <p:nvSpPr>
          <p:cNvPr id="4" name="Titre 3"/>
          <p:cNvSpPr>
            <a:spLocks noGrp="1"/>
          </p:cNvSpPr>
          <p:nvPr>
            <p:ph type="title"/>
          </p:nvPr>
        </p:nvSpPr>
        <p:spPr/>
        <p:txBody>
          <a:bodyPr/>
          <a:lstStyle/>
          <a:p>
            <a:r>
              <a:rPr lang="fr-FR" dirty="0" smtClean="0"/>
              <a:t>Formation préparatoire à l’habilitation électrique</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79" y="2147899"/>
            <a:ext cx="917448" cy="1021080"/>
          </a:xfrm>
          <a:prstGeom prst="rect">
            <a:avLst/>
          </a:prstGeom>
        </p:spPr>
      </p:pic>
    </p:spTree>
    <p:extLst>
      <p:ext uri="{BB962C8B-B14F-4D97-AF65-F5344CB8AC3E}">
        <p14:creationId xmlns:p14="http://schemas.microsoft.com/office/powerpoint/2010/main" val="235287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79" y="1714687"/>
            <a:ext cx="8058635" cy="4624468"/>
          </a:xfrm>
        </p:spPr>
        <p:txBody>
          <a:bodyPr>
            <a:normAutofit fontScale="92500" lnSpcReduction="10000"/>
          </a:bodyPr>
          <a:lstStyle/>
          <a:p>
            <a:pPr marL="0" indent="0" algn="ctr">
              <a:spcBef>
                <a:spcPts val="0"/>
              </a:spcBef>
              <a:buNone/>
            </a:pPr>
            <a:r>
              <a:rPr lang="fr-FR" sz="3000" b="1" dirty="0"/>
              <a:t>Niveau demandé au lycéen / apprenti: </a:t>
            </a:r>
            <a:r>
              <a:rPr lang="fr-FR" sz="3000" b="1" dirty="0" smtClean="0"/>
              <a:t>B2VL et BCL</a:t>
            </a:r>
            <a:endParaRPr lang="fr-FR" sz="3000" b="1" dirty="0"/>
          </a:p>
          <a:p>
            <a:pPr marL="0" indent="0" algn="ctr">
              <a:spcBef>
                <a:spcPts val="0"/>
              </a:spcBef>
              <a:buNone/>
            </a:pPr>
            <a:r>
              <a:rPr lang="fr-FR" sz="3000" b="1" dirty="0"/>
              <a:t>Pour les </a:t>
            </a:r>
            <a:r>
              <a:rPr lang="fr-FR" sz="3000" b="1" dirty="0" smtClean="0"/>
              <a:t>BTS </a:t>
            </a:r>
            <a:r>
              <a:rPr lang="fr-FR" sz="3000" b="1" dirty="0"/>
              <a:t>Maintenance des Véhicules</a:t>
            </a:r>
          </a:p>
          <a:p>
            <a:pPr marL="0" indent="0" algn="ctr">
              <a:buNone/>
            </a:pPr>
            <a:r>
              <a:rPr lang="fr-FR" b="1" u="sng" dirty="0" smtClean="0"/>
              <a:t>Pour BCL:</a:t>
            </a:r>
            <a:endParaRPr lang="fr-FR" b="1" u="sng" dirty="0"/>
          </a:p>
          <a:p>
            <a:r>
              <a:rPr lang="fr-FR" dirty="0"/>
              <a:t>	Tâche 1: Réaliser une consignation d’un équipement électrique (cf. UTE C 15-550) puis déconsigner à la fin des travaux</a:t>
            </a:r>
          </a:p>
          <a:p>
            <a:r>
              <a:rPr lang="fr-FR" dirty="0"/>
              <a:t>	Tâche 2: Réaliser une consignation d’un équipement électrique (cf. UTE C 15-550) avec présence d’énergie résiduelle ou risque de réalimentation puis déconsigner à la fin des travaux</a:t>
            </a:r>
          </a:p>
          <a:p>
            <a:r>
              <a:rPr lang="fr-FR" dirty="0"/>
              <a:t>	Tâche 3: Poser (ou déposer) ou faire poser (ou faire déposer) une nappe isolante en vue d’effectuer un travail d’ordre électrique dans la zone de voisinage renforcé BT (zone 4) (B2V-B2VL)</a:t>
            </a:r>
          </a:p>
        </p:txBody>
      </p:sp>
      <p:sp>
        <p:nvSpPr>
          <p:cNvPr id="4" name="Titre 3"/>
          <p:cNvSpPr>
            <a:spLocks noGrp="1"/>
          </p:cNvSpPr>
          <p:nvPr>
            <p:ph type="title"/>
          </p:nvPr>
        </p:nvSpPr>
        <p:spPr/>
        <p:txBody>
          <a:bodyPr/>
          <a:lstStyle/>
          <a:p>
            <a:r>
              <a:rPr lang="fr-FR" dirty="0" smtClean="0"/>
              <a:t>Formation préparatoire à l’habilitation électrique</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27" y="2219817"/>
            <a:ext cx="917448" cy="1021080"/>
          </a:xfrm>
          <a:prstGeom prst="rect">
            <a:avLst/>
          </a:prstGeom>
        </p:spPr>
      </p:pic>
    </p:spTree>
    <p:extLst>
      <p:ext uri="{BB962C8B-B14F-4D97-AF65-F5344CB8AC3E}">
        <p14:creationId xmlns:p14="http://schemas.microsoft.com/office/powerpoint/2010/main" val="296619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46581" y="1212351"/>
            <a:ext cx="8681662" cy="5147352"/>
          </a:xfrm>
        </p:spPr>
        <p:txBody>
          <a:bodyPr>
            <a:noAutofit/>
          </a:bodyPr>
          <a:lstStyle/>
          <a:p>
            <a:pPr marL="0" indent="0" algn="ctr">
              <a:buNone/>
            </a:pPr>
            <a:r>
              <a:rPr lang="fr-FR" sz="2400" b="1" u="sng" dirty="0"/>
              <a:t>Pas d’habilitation – 3 niveaux de formation</a:t>
            </a:r>
            <a:r>
              <a:rPr lang="fr-FR" sz="2400" b="1" u="sng" dirty="0" smtClean="0"/>
              <a:t>:</a:t>
            </a:r>
            <a:endParaRPr lang="fr-FR" sz="2400" dirty="0"/>
          </a:p>
          <a:p>
            <a:r>
              <a:rPr lang="fr-FR" sz="2400" dirty="0"/>
              <a:t>	Niveau 1: Connaitre le risque pour intervenir à proximité des réseaux</a:t>
            </a:r>
          </a:p>
          <a:p>
            <a:r>
              <a:rPr lang="fr-FR" sz="2400" dirty="0"/>
              <a:t>	Niveau 2: Intervenir en sécurité sur les réseaux basse pression</a:t>
            </a:r>
          </a:p>
          <a:p>
            <a:r>
              <a:rPr lang="fr-FR" sz="2400" dirty="0"/>
              <a:t>	Niveau 3: Intervenir en sécurité sur les réseaux haute </a:t>
            </a:r>
            <a:r>
              <a:rPr lang="fr-FR" sz="2400" dirty="0" smtClean="0"/>
              <a:t>pression</a:t>
            </a:r>
            <a:endParaRPr lang="fr-FR" sz="2400" dirty="0"/>
          </a:p>
          <a:p>
            <a:pPr marL="0" indent="0">
              <a:buNone/>
            </a:pPr>
            <a:r>
              <a:rPr lang="fr-FR" sz="2400" dirty="0" smtClean="0"/>
              <a:t>Toute </a:t>
            </a:r>
            <a:r>
              <a:rPr lang="fr-FR" sz="2400" dirty="0"/>
              <a:t>personne intervenant à proximité immédiate des réseaux ou sur ceux-ci doit obligatoirement avoir été </a:t>
            </a:r>
            <a:r>
              <a:rPr lang="fr-FR" sz="2400" dirty="0" smtClean="0"/>
              <a:t>formée </a:t>
            </a:r>
            <a:r>
              <a:rPr lang="fr-FR" sz="2400" dirty="0"/>
              <a:t>sur cette thématique et avoir les compétences nécessaires au niveau requis.</a:t>
            </a:r>
          </a:p>
        </p:txBody>
      </p:sp>
      <p:sp>
        <p:nvSpPr>
          <p:cNvPr id="4" name="Titre 3"/>
          <p:cNvSpPr>
            <a:spLocks noGrp="1"/>
          </p:cNvSpPr>
          <p:nvPr>
            <p:ph type="title"/>
          </p:nvPr>
        </p:nvSpPr>
        <p:spPr/>
        <p:txBody>
          <a:bodyPr/>
          <a:lstStyle/>
          <a:p>
            <a:r>
              <a:rPr lang="fr-FR" dirty="0" smtClean="0"/>
              <a:t>Formation pour travailler sur véhicules fonctionnant au GPL – Gaz naturel</a:t>
            </a:r>
            <a:endParaRPr lang="fr-FR" dirty="0"/>
          </a:p>
        </p:txBody>
      </p:sp>
    </p:spTree>
    <p:extLst>
      <p:ext uri="{BB962C8B-B14F-4D97-AF65-F5344CB8AC3E}">
        <p14:creationId xmlns:p14="http://schemas.microsoft.com/office/powerpoint/2010/main" val="235287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80" y="1222625"/>
            <a:ext cx="7662864" cy="4839128"/>
          </a:xfrm>
        </p:spPr>
        <p:txBody>
          <a:bodyPr>
            <a:normAutofit/>
          </a:bodyPr>
          <a:lstStyle/>
          <a:p>
            <a:pPr marL="349250" lvl="1" indent="0">
              <a:buNone/>
            </a:pPr>
            <a:endParaRPr lang="fr-FR" dirty="0"/>
          </a:p>
          <a:p>
            <a:r>
              <a:rPr lang="fr-FR" dirty="0"/>
              <a:t>	</a:t>
            </a:r>
            <a:r>
              <a:rPr lang="fr-FR" sz="2400" dirty="0"/>
              <a:t>ED 755: Risques du secteur « réparation auto </a:t>
            </a:r>
            <a:r>
              <a:rPr lang="fr-FR" sz="2400" dirty="0" smtClean="0"/>
              <a:t>»</a:t>
            </a:r>
          </a:p>
          <a:p>
            <a:r>
              <a:rPr lang="fr-FR" sz="2400" dirty="0"/>
              <a:t> </a:t>
            </a:r>
            <a:r>
              <a:rPr lang="fr-FR" sz="2400" dirty="0" smtClean="0"/>
              <a:t>        ED </a:t>
            </a:r>
            <a:r>
              <a:rPr lang="fr-FR" sz="2400" dirty="0"/>
              <a:t>6127: L’habilitation électrique</a:t>
            </a:r>
          </a:p>
          <a:p>
            <a:r>
              <a:rPr lang="fr-FR" sz="2400" dirty="0"/>
              <a:t>	ED 6003: Véhicules fonctionnant au gaz naturel</a:t>
            </a:r>
          </a:p>
          <a:p>
            <a:r>
              <a:rPr lang="fr-FR" sz="2400" dirty="0"/>
              <a:t>	ED 6093: Véhicules fonctionnant au GPL</a:t>
            </a:r>
          </a:p>
          <a:p>
            <a:r>
              <a:rPr lang="fr-FR" sz="2400" dirty="0"/>
              <a:t>	ED 717: Charge des batteries</a:t>
            </a:r>
          </a:p>
          <a:p>
            <a:r>
              <a:rPr lang="fr-FR" sz="2400" dirty="0"/>
              <a:t>	ED 916: Airbags -…</a:t>
            </a:r>
          </a:p>
          <a:p>
            <a:r>
              <a:rPr lang="fr-FR" sz="2400" dirty="0"/>
              <a:t>	ED 961: Remplacement des pneumatiques</a:t>
            </a:r>
          </a:p>
        </p:txBody>
      </p:sp>
      <p:sp>
        <p:nvSpPr>
          <p:cNvPr id="4" name="Titre 3"/>
          <p:cNvSpPr>
            <a:spLocks noGrp="1"/>
          </p:cNvSpPr>
          <p:nvPr>
            <p:ph type="title"/>
          </p:nvPr>
        </p:nvSpPr>
        <p:spPr/>
        <p:txBody>
          <a:bodyPr/>
          <a:lstStyle/>
          <a:p>
            <a:pPr algn="ctr"/>
            <a:r>
              <a:rPr lang="fr-FR" dirty="0" smtClean="0"/>
              <a:t>Pour aller plus loin….</a:t>
            </a:r>
            <a:br>
              <a:rPr lang="fr-FR" dirty="0" smtClean="0"/>
            </a:br>
            <a:r>
              <a:rPr lang="fr-FR" dirty="0" smtClean="0"/>
              <a:t>www.inrs.fr</a:t>
            </a:r>
            <a:endParaRPr lang="fr-FR" dirty="0"/>
          </a:p>
        </p:txBody>
      </p:sp>
    </p:spTree>
    <p:extLst>
      <p:ext uri="{BB962C8B-B14F-4D97-AF65-F5344CB8AC3E}">
        <p14:creationId xmlns:p14="http://schemas.microsoft.com/office/powerpoint/2010/main" val="235287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80" y="1222625"/>
            <a:ext cx="7662864" cy="4839128"/>
          </a:xfrm>
        </p:spPr>
        <p:txBody>
          <a:bodyPr>
            <a:normAutofit/>
          </a:bodyPr>
          <a:lstStyle/>
          <a:p>
            <a:pPr marL="349250" lvl="1" indent="0">
              <a:buNone/>
            </a:pPr>
            <a:endParaRPr lang="fr-FR" dirty="0"/>
          </a:p>
          <a:p>
            <a:pPr marL="0" indent="0" algn="ctr">
              <a:buNone/>
            </a:pPr>
            <a:r>
              <a:rPr lang="fr-FR" sz="4000" b="1" dirty="0" smtClean="0"/>
              <a:t>MERCI POUR VOTRE ATTENTION</a:t>
            </a:r>
          </a:p>
          <a:p>
            <a:pPr marL="0" indent="0" algn="ctr">
              <a:buNone/>
            </a:pPr>
            <a:endParaRPr lang="fr-FR" sz="2400" dirty="0"/>
          </a:p>
          <a:p>
            <a:pPr marL="0" indent="0" algn="ctr">
              <a:buNone/>
            </a:pPr>
            <a:r>
              <a:rPr lang="fr-FR" sz="3200" dirty="0" smtClean="0"/>
              <a:t>TOUTES LES ILLUSTRATIONS DE CE DIAPORAMA SONT PROPRIETES EXCLUSIVES DE L’INRS ET NE PEUVENT ÊTRE REPRODUITES SANS AUTORISATION PREALABLE DE L’INRS.</a:t>
            </a:r>
            <a:endParaRPr lang="fr-FR" sz="3200" dirty="0"/>
          </a:p>
        </p:txBody>
      </p:sp>
      <p:sp>
        <p:nvSpPr>
          <p:cNvPr id="4" name="Titre 3"/>
          <p:cNvSpPr>
            <a:spLocks noGrp="1"/>
          </p:cNvSpPr>
          <p:nvPr>
            <p:ph type="title"/>
          </p:nvPr>
        </p:nvSpPr>
        <p:spPr/>
        <p:txBody>
          <a:bodyPr/>
          <a:lstStyle/>
          <a:p>
            <a:pPr algn="ctr"/>
            <a:endParaRPr lang="fr-FR" dirty="0"/>
          </a:p>
        </p:txBody>
      </p:sp>
    </p:spTree>
    <p:extLst>
      <p:ext uri="{BB962C8B-B14F-4D97-AF65-F5344CB8AC3E}">
        <p14:creationId xmlns:p14="http://schemas.microsoft.com/office/powerpoint/2010/main" val="273130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fr-FR" dirty="0"/>
              <a:t>Développer culture de prévention partagée (équipes pédagogiques </a:t>
            </a:r>
            <a:r>
              <a:rPr lang="fr-FR" dirty="0" smtClean="0">
                <a:sym typeface="Wingdings" pitchFamily="2" charset="2"/>
              </a:rPr>
              <a:t></a:t>
            </a:r>
            <a:r>
              <a:rPr lang="fr-FR" dirty="0" smtClean="0"/>
              <a:t> </a:t>
            </a:r>
            <a:r>
              <a:rPr lang="fr-FR" dirty="0"/>
              <a:t>jeunes</a:t>
            </a:r>
            <a:r>
              <a:rPr lang="fr-FR" dirty="0" smtClean="0"/>
              <a:t>)</a:t>
            </a:r>
            <a:endParaRPr lang="fr-FR" dirty="0"/>
          </a:p>
          <a:p>
            <a:r>
              <a:rPr lang="fr-FR" dirty="0"/>
              <a:t>La prévention des risques doit être enseignée en même temps que les gestes professionnels (approche intégrative – peu d’heures dédiées à la S&amp;ST)</a:t>
            </a:r>
          </a:p>
          <a:p>
            <a:r>
              <a:rPr lang="fr-FR" dirty="0"/>
              <a:t>Méthode d’approche de la prévention transposable à tous les métiers.</a:t>
            </a:r>
          </a:p>
          <a:p>
            <a:endParaRPr lang="fr-FR" dirty="0"/>
          </a:p>
        </p:txBody>
      </p:sp>
      <p:sp>
        <p:nvSpPr>
          <p:cNvPr id="4" name="Titre 3"/>
          <p:cNvSpPr>
            <a:spLocks noGrp="1"/>
          </p:cNvSpPr>
          <p:nvPr>
            <p:ph type="title"/>
          </p:nvPr>
        </p:nvSpPr>
        <p:spPr/>
        <p:txBody>
          <a:bodyPr/>
          <a:lstStyle/>
          <a:p>
            <a:r>
              <a:rPr lang="fr-FR" dirty="0">
                <a:ea typeface="ＭＳ Ｐゴシック" charset="-128"/>
              </a:rPr>
              <a:t>APPROCHE de l’ENSEIGNEMENT de la S&amp;ST </a:t>
            </a:r>
            <a:r>
              <a:rPr lang="fr-FR" sz="2400" dirty="0">
                <a:ea typeface="ＭＳ Ｐゴシック" charset="-128"/>
              </a:rPr>
              <a:t>(branche AT/MP)</a:t>
            </a:r>
            <a:endParaRPr lang="fr-FR" dirty="0"/>
          </a:p>
        </p:txBody>
      </p:sp>
    </p:spTree>
    <p:extLst>
      <p:ext uri="{BB962C8B-B14F-4D97-AF65-F5344CB8AC3E}">
        <p14:creationId xmlns:p14="http://schemas.microsoft.com/office/powerpoint/2010/main" val="50391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fr-FR" dirty="0"/>
              <a:t>Prendre en compte la prévention des risques = Compétence</a:t>
            </a:r>
          </a:p>
          <a:p>
            <a:r>
              <a:rPr lang="fr-FR" dirty="0"/>
              <a:t>Mettre en œuvre cette compétence sur des situations réelles (lien établissement – entreprise)</a:t>
            </a:r>
          </a:p>
          <a:p>
            <a:r>
              <a:rPr lang="fr-FR" dirty="0"/>
              <a:t>Chacun est acteur de la prévention en entreprise – Responsabilité à tous les niveaux</a:t>
            </a:r>
          </a:p>
        </p:txBody>
      </p:sp>
      <p:sp>
        <p:nvSpPr>
          <p:cNvPr id="4" name="Titre 3"/>
          <p:cNvSpPr>
            <a:spLocks noGrp="1"/>
          </p:cNvSpPr>
          <p:nvPr>
            <p:ph type="title"/>
          </p:nvPr>
        </p:nvSpPr>
        <p:spPr/>
        <p:txBody>
          <a:bodyPr/>
          <a:lstStyle/>
          <a:p>
            <a:r>
              <a:rPr lang="fr-FR" dirty="0">
                <a:ea typeface="ＭＳ Ｐゴシック" charset="-128"/>
              </a:rPr>
              <a:t>APPROCHE de l’ENSEIGNEMENT de la S&amp;ST </a:t>
            </a:r>
            <a:r>
              <a:rPr lang="fr-FR" sz="2400" dirty="0">
                <a:ea typeface="ＭＳ Ｐゴシック" charset="-128"/>
              </a:rPr>
              <a:t>(branche AT/MP)</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51459" y="3466731"/>
            <a:ext cx="2487054" cy="3565219"/>
          </a:xfrm>
          <a:prstGeom prst="rect">
            <a:avLst/>
          </a:prstGeom>
        </p:spPr>
      </p:pic>
    </p:spTree>
    <p:extLst>
      <p:ext uri="{BB962C8B-B14F-4D97-AF65-F5344CB8AC3E}">
        <p14:creationId xmlns:p14="http://schemas.microsoft.com/office/powerpoint/2010/main" val="4205071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80" y="1280160"/>
            <a:ext cx="7662864" cy="4831080"/>
          </a:xfrm>
        </p:spPr>
        <p:txBody>
          <a:bodyPr>
            <a:normAutofit lnSpcReduction="10000"/>
          </a:bodyPr>
          <a:lstStyle/>
          <a:p>
            <a:pPr marL="0" indent="0">
              <a:buNone/>
            </a:pPr>
            <a:r>
              <a:rPr lang="fr-FR" dirty="0"/>
              <a:t>Décisions prises par le CNES&amp;ST </a:t>
            </a:r>
          </a:p>
          <a:p>
            <a:pPr marL="0" indent="0">
              <a:buNone/>
            </a:pPr>
            <a:r>
              <a:rPr lang="fr-FR" dirty="0"/>
              <a:t>(Branche AT/MP + Ministère Education Nationale et de l’Enseignement Supérieur</a:t>
            </a:r>
            <a:r>
              <a:rPr lang="fr-FR" dirty="0" smtClean="0"/>
              <a:t>…) – Accord cadre BO du 9/7/2015</a:t>
            </a:r>
            <a:endParaRPr lang="fr-FR" dirty="0"/>
          </a:p>
          <a:p>
            <a:r>
              <a:rPr lang="fr-FR" dirty="0" smtClean="0"/>
              <a:t>Participation </a:t>
            </a:r>
            <a:r>
              <a:rPr lang="fr-FR" dirty="0"/>
              <a:t>aux CPC (contenus des diplômes)</a:t>
            </a:r>
          </a:p>
          <a:p>
            <a:r>
              <a:rPr lang="fr-FR" dirty="0"/>
              <a:t>Dispositif de formation des enseignants et de démultiplication (base OGELI)</a:t>
            </a:r>
          </a:p>
          <a:p>
            <a:r>
              <a:rPr lang="fr-FR" dirty="0"/>
              <a:t>Conventions avec Rectorats, les organisations professionnelles,…</a:t>
            </a:r>
          </a:p>
          <a:p>
            <a:r>
              <a:rPr lang="fr-FR" dirty="0"/>
              <a:t>Construction d’outils pédagogiques</a:t>
            </a:r>
          </a:p>
          <a:p>
            <a:r>
              <a:rPr lang="fr-FR" dirty="0"/>
              <a:t>Communication - Lobbying</a:t>
            </a:r>
          </a:p>
        </p:txBody>
      </p:sp>
      <p:sp>
        <p:nvSpPr>
          <p:cNvPr id="4" name="Titre 3"/>
          <p:cNvSpPr>
            <a:spLocks noGrp="1"/>
          </p:cNvSpPr>
          <p:nvPr>
            <p:ph type="title"/>
          </p:nvPr>
        </p:nvSpPr>
        <p:spPr>
          <a:xfrm>
            <a:off x="1859281" y="-2111"/>
            <a:ext cx="7284720" cy="838974"/>
          </a:xfrm>
        </p:spPr>
        <p:txBody>
          <a:bodyPr/>
          <a:lstStyle/>
          <a:p>
            <a:r>
              <a:rPr lang="fr-FR" dirty="0">
                <a:ea typeface="ＭＳ Ｐゴシック" charset="-128"/>
              </a:rPr>
              <a:t>ACTIONS de la BRANCHE AT/MP et du CNES&amp;ST</a:t>
            </a:r>
            <a:endParaRPr lang="fr-FR" dirty="0"/>
          </a:p>
        </p:txBody>
      </p:sp>
    </p:spTree>
    <p:extLst>
      <p:ext uri="{BB962C8B-B14F-4D97-AF65-F5344CB8AC3E}">
        <p14:creationId xmlns:p14="http://schemas.microsoft.com/office/powerpoint/2010/main" val="420507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69441" y="-2111"/>
            <a:ext cx="7274560" cy="838974"/>
          </a:xfrm>
        </p:spPr>
        <p:txBody>
          <a:bodyPr/>
          <a:lstStyle/>
          <a:p>
            <a:r>
              <a:rPr lang="fr-FR" dirty="0" smtClean="0">
                <a:ea typeface="ＭＳ Ｐゴシック" charset="-128"/>
              </a:rPr>
              <a:t>DANS LE SECTEUR DE L’AUTOMOBILE</a:t>
            </a:r>
            <a:endParaRPr lang="fr-FR" dirty="0"/>
          </a:p>
        </p:txBody>
      </p:sp>
      <p:pic>
        <p:nvPicPr>
          <p:cNvPr id="2" name="Espace réservé du contenu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rot="5400000">
            <a:off x="2875169" y="1214234"/>
            <a:ext cx="3203493" cy="5214952"/>
          </a:xfrm>
          <a:noFill/>
          <a:ln>
            <a:miter lim="800000"/>
            <a:headEnd/>
            <a:tailEnd/>
          </a:ln>
        </p:spPr>
      </p:pic>
    </p:spTree>
    <p:extLst>
      <p:ext uri="{BB962C8B-B14F-4D97-AF65-F5344CB8AC3E}">
        <p14:creationId xmlns:p14="http://schemas.microsoft.com/office/powerpoint/2010/main" val="2493681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69441" y="-2111"/>
            <a:ext cx="7274560" cy="838974"/>
          </a:xfrm>
        </p:spPr>
        <p:txBody>
          <a:bodyPr/>
          <a:lstStyle/>
          <a:p>
            <a:r>
              <a:rPr lang="fr-FR" sz="4000" dirty="0">
                <a:ea typeface="ＭＳ Ｐゴシック" charset="-128"/>
              </a:rPr>
              <a:t>Chiffres de la profession</a:t>
            </a:r>
            <a:r>
              <a:rPr lang="fr-FR" sz="2400" dirty="0">
                <a:ea typeface="ＭＳ Ｐゴシック" charset="-128"/>
              </a:rPr>
              <a:t/>
            </a:r>
            <a:br>
              <a:rPr lang="fr-FR" sz="2400" dirty="0">
                <a:ea typeface="ＭＳ Ｐゴシック" charset="-128"/>
              </a:rPr>
            </a:br>
            <a:endParaRPr lang="fr-FR" dirty="0"/>
          </a:p>
        </p:txBody>
      </p:sp>
      <p:sp>
        <p:nvSpPr>
          <p:cNvPr id="7" name="Espace réservé du contenu 4"/>
          <p:cNvSpPr>
            <a:spLocks noGrp="1"/>
          </p:cNvSpPr>
          <p:nvPr>
            <p:ph sz="half" idx="1"/>
          </p:nvPr>
        </p:nvSpPr>
        <p:spPr bwMode="auto">
          <a:xfrm>
            <a:off x="127000" y="1737648"/>
            <a:ext cx="8920480" cy="4566632"/>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gn="ctr">
              <a:buFontTx/>
              <a:buNone/>
            </a:pPr>
            <a:r>
              <a:rPr lang="fr-FR" sz="2400" b="1" dirty="0" smtClean="0">
                <a:solidFill>
                  <a:schemeClr val="tx1"/>
                </a:solidFill>
                <a:ea typeface="ＭＳ Ｐゴシック" charset="-128"/>
              </a:rPr>
              <a:t>258142 </a:t>
            </a:r>
            <a:r>
              <a:rPr lang="fr-FR" sz="2400" b="1" dirty="0">
                <a:solidFill>
                  <a:schemeClr val="tx1"/>
                </a:solidFill>
                <a:ea typeface="ＭＳ Ｐゴシック" charset="-128"/>
              </a:rPr>
              <a:t>salariés en </a:t>
            </a:r>
            <a:r>
              <a:rPr lang="fr-FR" sz="2400" b="1" dirty="0" smtClean="0">
                <a:solidFill>
                  <a:schemeClr val="tx1"/>
                </a:solidFill>
                <a:ea typeface="ＭＳ Ｐゴシック" charset="-128"/>
              </a:rPr>
              <a:t>201</a:t>
            </a:r>
            <a:r>
              <a:rPr lang="fr-FR" sz="2400" dirty="0" smtClean="0">
                <a:solidFill>
                  <a:schemeClr val="tx1"/>
                </a:solidFill>
                <a:ea typeface="ＭＳ Ｐゴシック" charset="-128"/>
              </a:rPr>
              <a:t>4 </a:t>
            </a:r>
          </a:p>
          <a:p>
            <a:pPr algn="ctr">
              <a:buFontTx/>
              <a:buNone/>
            </a:pPr>
            <a:r>
              <a:rPr lang="fr-FR" sz="1900" dirty="0" smtClean="0">
                <a:solidFill>
                  <a:schemeClr val="tx1"/>
                </a:solidFill>
                <a:ea typeface="ＭＳ Ｐゴシック" charset="-128"/>
              </a:rPr>
              <a:t>Codes NAF 4511Z et 4520A: </a:t>
            </a:r>
          </a:p>
          <a:p>
            <a:pPr algn="ctr">
              <a:spcBef>
                <a:spcPts val="600"/>
              </a:spcBef>
              <a:buFontTx/>
              <a:buNone/>
            </a:pPr>
            <a:r>
              <a:rPr lang="fr-FR" sz="1900" dirty="0" smtClean="0">
                <a:solidFill>
                  <a:schemeClr val="tx1"/>
                </a:solidFill>
                <a:ea typeface="ＭＳ Ｐゴシック" charset="-128"/>
              </a:rPr>
              <a:t>Commerce et entretien de véhicules automobiles légers</a:t>
            </a:r>
            <a:endParaRPr lang="fr-FR" sz="1900" dirty="0">
              <a:solidFill>
                <a:schemeClr val="tx1"/>
              </a:solidFill>
              <a:ea typeface="ＭＳ Ｐゴシック" charset="-128"/>
            </a:endParaRPr>
          </a:p>
          <a:p>
            <a:pPr algn="ctr">
              <a:buFontTx/>
              <a:buNone/>
            </a:pPr>
            <a:r>
              <a:rPr lang="fr-FR" sz="2400" b="1" dirty="0" smtClean="0">
                <a:solidFill>
                  <a:srgbClr val="FF0000"/>
                </a:solidFill>
                <a:ea typeface="ＭＳ Ｐゴシック" charset="-128"/>
              </a:rPr>
              <a:t>8682 </a:t>
            </a:r>
            <a:r>
              <a:rPr lang="fr-FR" sz="2400" b="1" dirty="0">
                <a:solidFill>
                  <a:srgbClr val="FF0000"/>
                </a:solidFill>
                <a:ea typeface="ＭＳ Ｐゴシック" charset="-128"/>
              </a:rPr>
              <a:t>accidents de travail </a:t>
            </a:r>
            <a:r>
              <a:rPr lang="fr-FR" sz="2400" dirty="0" smtClean="0">
                <a:solidFill>
                  <a:schemeClr val="tx1"/>
                </a:solidFill>
                <a:ea typeface="ＭＳ Ｐゴシック" charset="-128"/>
              </a:rPr>
              <a:t>(3,4% </a:t>
            </a:r>
            <a:r>
              <a:rPr lang="fr-FR" sz="2400" dirty="0">
                <a:solidFill>
                  <a:schemeClr val="tx1"/>
                </a:solidFill>
                <a:ea typeface="ＭＳ Ｐゴシック" charset="-128"/>
              </a:rPr>
              <a:t>des salariés</a:t>
            </a:r>
            <a:r>
              <a:rPr lang="fr-FR" sz="2400" dirty="0" smtClean="0">
                <a:solidFill>
                  <a:schemeClr val="tx1"/>
                </a:solidFill>
                <a:ea typeface="ＭＳ Ｐゴシック" charset="-128"/>
              </a:rPr>
              <a:t>) </a:t>
            </a:r>
          </a:p>
          <a:p>
            <a:pPr algn="ctr">
              <a:spcBef>
                <a:spcPts val="0"/>
              </a:spcBef>
              <a:buNone/>
            </a:pPr>
            <a:r>
              <a:rPr lang="fr-FR" sz="2400" dirty="0">
                <a:solidFill>
                  <a:schemeClr val="tx1"/>
                </a:solidFill>
                <a:ea typeface="ＭＳ Ｐゴシック" charset="-128"/>
              </a:rPr>
              <a:t>Moyenne tous métiers environ 4%</a:t>
            </a:r>
          </a:p>
          <a:p>
            <a:pPr algn="ctr">
              <a:buFontTx/>
              <a:buNone/>
            </a:pPr>
            <a:r>
              <a:rPr lang="fr-FR" sz="2400" dirty="0" smtClean="0">
                <a:solidFill>
                  <a:schemeClr val="tx1"/>
                </a:solidFill>
                <a:ea typeface="ＭＳ Ｐゴシック" charset="-128"/>
              </a:rPr>
              <a:t>Indice de fréquence </a:t>
            </a:r>
            <a:r>
              <a:rPr lang="fr-FR" sz="1900" dirty="0" smtClean="0">
                <a:solidFill>
                  <a:schemeClr val="tx1"/>
                </a:solidFill>
                <a:ea typeface="ＭＳ Ｐゴシック" charset="-128"/>
              </a:rPr>
              <a:t>(</a:t>
            </a:r>
            <a:r>
              <a:rPr lang="fr-FR" sz="1900" dirty="0" err="1" smtClean="0">
                <a:solidFill>
                  <a:schemeClr val="tx1"/>
                </a:solidFill>
                <a:ea typeface="ＭＳ Ｐゴシック" charset="-128"/>
              </a:rPr>
              <a:t>Nbre</a:t>
            </a:r>
            <a:r>
              <a:rPr lang="fr-FR" sz="1900" dirty="0" smtClean="0">
                <a:solidFill>
                  <a:schemeClr val="tx1"/>
                </a:solidFill>
                <a:ea typeface="ＭＳ Ｐゴシック" charset="-128"/>
              </a:rPr>
              <a:t> AT/1000 salariés): </a:t>
            </a:r>
          </a:p>
          <a:p>
            <a:pPr algn="ctr">
              <a:spcBef>
                <a:spcPts val="0"/>
              </a:spcBef>
              <a:buFontTx/>
              <a:buNone/>
            </a:pPr>
            <a:r>
              <a:rPr lang="fr-FR" sz="2400" dirty="0" smtClean="0">
                <a:solidFill>
                  <a:schemeClr val="tx1"/>
                </a:solidFill>
                <a:ea typeface="ＭＳ Ｐゴシック" charset="-128"/>
              </a:rPr>
              <a:t>39% réparation – 29% vente – 34% tous métiers</a:t>
            </a:r>
          </a:p>
          <a:p>
            <a:pPr algn="ctr">
              <a:buFontTx/>
              <a:buNone/>
            </a:pPr>
            <a:r>
              <a:rPr lang="fr-FR" sz="2400" dirty="0" smtClean="0">
                <a:solidFill>
                  <a:schemeClr val="tx1"/>
                </a:solidFill>
                <a:ea typeface="ＭＳ Ｐゴシック" charset="-128"/>
              </a:rPr>
              <a:t>42% des accidents concernent des jeunes de moins de 29 ans</a:t>
            </a:r>
            <a:endParaRPr lang="fr-FR" sz="2400" dirty="0">
              <a:solidFill>
                <a:schemeClr val="tx1"/>
              </a:solidFill>
              <a:ea typeface="ＭＳ Ｐゴシック" charset="-128"/>
            </a:endParaRPr>
          </a:p>
          <a:p>
            <a:pPr algn="ctr">
              <a:buFontTx/>
              <a:buNone/>
            </a:pPr>
            <a:r>
              <a:rPr lang="fr-FR" sz="2400" b="1" dirty="0" smtClean="0">
                <a:solidFill>
                  <a:srgbClr val="FF0000"/>
                </a:solidFill>
                <a:ea typeface="ＭＳ Ｐゴシック" charset="-128"/>
              </a:rPr>
              <a:t>459420 </a:t>
            </a:r>
            <a:r>
              <a:rPr lang="fr-FR" sz="2400" b="1" dirty="0">
                <a:solidFill>
                  <a:srgbClr val="FF0000"/>
                </a:solidFill>
                <a:ea typeface="ＭＳ Ｐゴシック" charset="-128"/>
              </a:rPr>
              <a:t>journées de travail </a:t>
            </a:r>
            <a:r>
              <a:rPr lang="fr-FR" sz="2400" b="1" dirty="0" smtClean="0">
                <a:solidFill>
                  <a:srgbClr val="FF0000"/>
                </a:solidFill>
                <a:ea typeface="ＭＳ Ｐゴシック" charset="-128"/>
              </a:rPr>
              <a:t>perdues (8,4% du total)</a:t>
            </a:r>
            <a:endParaRPr lang="fr-FR" sz="2400" b="1" dirty="0">
              <a:solidFill>
                <a:srgbClr val="FF0000"/>
              </a:solidFill>
              <a:ea typeface="ＭＳ Ｐゴシック" charset="-128"/>
            </a:endParaRPr>
          </a:p>
          <a:p>
            <a:pPr algn="ctr">
              <a:buFontTx/>
              <a:buNone/>
            </a:pPr>
            <a:r>
              <a:rPr lang="fr-FR" sz="2400" b="1" dirty="0" smtClean="0">
                <a:solidFill>
                  <a:srgbClr val="FF0000"/>
                </a:solidFill>
                <a:ea typeface="ＭＳ Ｐゴシック" charset="-128"/>
              </a:rPr>
              <a:t>11 décès - 495 nouvelles </a:t>
            </a:r>
            <a:r>
              <a:rPr lang="fr-FR" sz="2400" b="1" dirty="0">
                <a:solidFill>
                  <a:srgbClr val="FF0000"/>
                </a:solidFill>
                <a:ea typeface="ＭＳ Ｐゴシック" charset="-128"/>
              </a:rPr>
              <a:t>incapacités permanentes</a:t>
            </a:r>
          </a:p>
          <a:p>
            <a:pPr>
              <a:buFontTx/>
              <a:buChar char="-"/>
            </a:pPr>
            <a:endParaRPr lang="fr-FR" sz="2400" dirty="0">
              <a:ea typeface="ＭＳ Ｐゴシック" charset="-128"/>
            </a:endParaRPr>
          </a:p>
        </p:txBody>
      </p:sp>
    </p:spTree>
    <p:extLst>
      <p:ext uri="{BB962C8B-B14F-4D97-AF65-F5344CB8AC3E}">
        <p14:creationId xmlns:p14="http://schemas.microsoft.com/office/powerpoint/2010/main" val="2493681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7777" y="2915126"/>
            <a:ext cx="862584" cy="899160"/>
          </a:xfrm>
        </p:spPr>
      </p:pic>
      <p:sp>
        <p:nvSpPr>
          <p:cNvPr id="4" name="Titre 3"/>
          <p:cNvSpPr>
            <a:spLocks noGrp="1"/>
          </p:cNvSpPr>
          <p:nvPr>
            <p:ph type="title"/>
          </p:nvPr>
        </p:nvSpPr>
        <p:spPr/>
        <p:txBody>
          <a:bodyPr/>
          <a:lstStyle/>
          <a:p>
            <a:r>
              <a:rPr lang="fr-FR" dirty="0"/>
              <a:t>Les principaux risques dans l’automobile</a:t>
            </a:r>
            <a:r>
              <a:rPr lang="fr-FR" dirty="0">
                <a:solidFill>
                  <a:srgbClr val="000099"/>
                </a:solidFill>
              </a:rPr>
              <a:t/>
            </a:r>
            <a:br>
              <a:rPr lang="fr-FR" dirty="0">
                <a:solidFill>
                  <a:srgbClr val="000099"/>
                </a:solidFill>
              </a:rPr>
            </a:br>
            <a:endParaRPr lang="fr-FR" dirty="0"/>
          </a:p>
        </p:txBody>
      </p:sp>
      <p:pic>
        <p:nvPicPr>
          <p:cNvPr id="7" name="Picture 2"/>
          <p:cNvPicPr>
            <a:picLocks noGrp="1" noChangeAspect="1" noChangeArrowheads="1"/>
          </p:cNvPicPr>
          <p:nvPr>
            <p:ph sz="half" idx="1"/>
          </p:nvPr>
        </p:nvPicPr>
        <p:blipFill>
          <a:blip r:embed="rId3" cstate="print"/>
          <a:srcRect/>
          <a:stretch>
            <a:fillRect/>
          </a:stretch>
        </p:blipFill>
        <p:spPr bwMode="auto">
          <a:xfrm>
            <a:off x="741363" y="1809177"/>
            <a:ext cx="7391717" cy="4449738"/>
          </a:xfrm>
          <a:prstGeom prst="rect">
            <a:avLst/>
          </a:prstGeom>
          <a:noFill/>
          <a:ln w="9525">
            <a:noFill/>
            <a:miter lim="800000"/>
            <a:headEnd/>
            <a:tailEnd/>
          </a:ln>
          <a:effectLst/>
        </p:spPr>
      </p:pic>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180" y="5166735"/>
            <a:ext cx="1119883" cy="1167369"/>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986" y="2351177"/>
            <a:ext cx="1112520" cy="923544"/>
          </a:xfrm>
          <a:prstGeom prst="rect">
            <a:avLst/>
          </a:prstGeom>
        </p:spPr>
      </p:pic>
    </p:spTree>
    <p:extLst>
      <p:ext uri="{BB962C8B-B14F-4D97-AF65-F5344CB8AC3E}">
        <p14:creationId xmlns:p14="http://schemas.microsoft.com/office/powerpoint/2010/main" val="2277143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Compétences S&amp;ST par niveau de formation</a:t>
            </a:r>
            <a:endParaRPr lang="fr-FR" dirty="0"/>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7651"/>
          <a:stretch/>
        </p:blipFill>
        <p:spPr bwMode="auto">
          <a:xfrm>
            <a:off x="160516" y="929330"/>
            <a:ext cx="8798640" cy="5471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5071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46581" y="1212351"/>
            <a:ext cx="8681662" cy="5147352"/>
          </a:xfrm>
        </p:spPr>
        <p:txBody>
          <a:bodyPr>
            <a:noAutofit/>
          </a:bodyPr>
          <a:lstStyle/>
          <a:p>
            <a:r>
              <a:rPr lang="fr-FR" sz="2400" dirty="0"/>
              <a:t>	</a:t>
            </a:r>
            <a:r>
              <a:rPr lang="fr-FR" sz="2400" dirty="0" smtClean="0"/>
              <a:t>RAP: A3-T5: Participer à la politique qualité, hygiène, sécurité et environnement.</a:t>
            </a:r>
          </a:p>
          <a:p>
            <a:r>
              <a:rPr lang="fr-FR" sz="2400" dirty="0" smtClean="0"/>
              <a:t>RAP: Conditions de réalisations (moyens) de toutes les activités</a:t>
            </a:r>
          </a:p>
          <a:p>
            <a:r>
              <a:rPr lang="fr-FR" sz="2400" dirty="0" smtClean="0"/>
              <a:t>Référentiel de certification: Capacité « mettre en œuvre »: « Les mesures de protections et de mise en sécurité préalables à l’intervention sont définies… »</a:t>
            </a:r>
          </a:p>
          <a:p>
            <a:r>
              <a:rPr lang="fr-FR" sz="2400" dirty="0" smtClean="0"/>
              <a:t>Savoirs associés: S3.3 environnement juridique et réglementaire</a:t>
            </a:r>
          </a:p>
          <a:p>
            <a:r>
              <a:rPr lang="fr-FR" sz="2400" dirty="0" smtClean="0"/>
              <a:t>Epreuve E5: Gestion des interventions: En lien avec A3-T5</a:t>
            </a:r>
          </a:p>
          <a:p>
            <a:r>
              <a:rPr lang="fr-FR" sz="2400" dirty="0" smtClean="0"/>
              <a:t>Epreuve E6: Epreuve professionnelle de synthèse: En lien avec A3-T5</a:t>
            </a:r>
          </a:p>
          <a:p>
            <a:endParaRPr lang="fr-FR" sz="2400" dirty="0"/>
          </a:p>
        </p:txBody>
      </p:sp>
      <p:sp>
        <p:nvSpPr>
          <p:cNvPr id="4" name="Titre 3"/>
          <p:cNvSpPr>
            <a:spLocks noGrp="1"/>
          </p:cNvSpPr>
          <p:nvPr>
            <p:ph type="title"/>
          </p:nvPr>
        </p:nvSpPr>
        <p:spPr/>
        <p:txBody>
          <a:bodyPr/>
          <a:lstStyle/>
          <a:p>
            <a:r>
              <a:rPr lang="fr-FR" dirty="0" smtClean="0"/>
              <a:t>La S&amp;ST présente à tous les niveaux du référentiel BTS MV</a:t>
            </a:r>
            <a:endParaRPr lang="fr-FR" dirty="0"/>
          </a:p>
        </p:txBody>
      </p:sp>
    </p:spTree>
    <p:extLst>
      <p:ext uri="{BB962C8B-B14F-4D97-AF65-F5344CB8AC3E}">
        <p14:creationId xmlns:p14="http://schemas.microsoft.com/office/powerpoint/2010/main" val="378665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sque séminaire BTS MV 18 mars 2016">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a:latin typeface="Calibri"/>
            <a:cs typeface="Calibri"/>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9401</TotalTime>
  <Words>475</Words>
  <Application>Microsoft Office PowerPoint</Application>
  <PresentationFormat>Affichage à l'écran (4:3)</PresentationFormat>
  <Paragraphs>81</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masque séminaire BTS MV 18 mars 2016</vt:lpstr>
      <vt:lpstr>APPROCHE de la  SANTE et SECURITE au TRAVAIL dans le BTS MV</vt:lpstr>
      <vt:lpstr>APPROCHE de l’ENSEIGNEMENT de la S&amp;ST (branche AT/MP)</vt:lpstr>
      <vt:lpstr>APPROCHE de l’ENSEIGNEMENT de la S&amp;ST (branche AT/MP)</vt:lpstr>
      <vt:lpstr>ACTIONS de la BRANCHE AT/MP et du CNES&amp;ST</vt:lpstr>
      <vt:lpstr>DANS LE SECTEUR DE L’AUTOMOBILE</vt:lpstr>
      <vt:lpstr>Chiffres de la profession </vt:lpstr>
      <vt:lpstr>Les principaux risques dans l’automobile </vt:lpstr>
      <vt:lpstr>Compétences S&amp;ST par niveau de formation</vt:lpstr>
      <vt:lpstr>La S&amp;ST présente à tous les niveaux du référentiel BTS MV</vt:lpstr>
      <vt:lpstr>Formation préparatoire à l’habilitation électrique : </vt:lpstr>
      <vt:lpstr>La formation préparatoire à l’habilitation électrique cadrée par des textes</vt:lpstr>
      <vt:lpstr>Formation préparatoire à l’habilitation électrique</vt:lpstr>
      <vt:lpstr>Formation préparatoire à l’habilitation électrique</vt:lpstr>
      <vt:lpstr>Formation pour travailler sur véhicules fonctionnant au GPL – Gaz naturel</vt:lpstr>
      <vt:lpstr>Pour aller plus loin…. www.inrs.fr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Costa</dc:creator>
  <cp:lastModifiedBy>Michel BRIDOT</cp:lastModifiedBy>
  <cp:revision>63</cp:revision>
  <dcterms:created xsi:type="dcterms:W3CDTF">2016-02-17T09:40:39Z</dcterms:created>
  <dcterms:modified xsi:type="dcterms:W3CDTF">2016-03-08T19:27:41Z</dcterms:modified>
</cp:coreProperties>
</file>