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1"/>
  </p:sldMasterIdLst>
  <p:notesMasterIdLst>
    <p:notesMasterId r:id="rId18"/>
  </p:notesMasterIdLst>
  <p:handoutMasterIdLst>
    <p:handoutMasterId r:id="rId19"/>
  </p:handoutMasterIdLst>
  <p:sldIdLst>
    <p:sldId id="262" r:id="rId2"/>
    <p:sldId id="266" r:id="rId3"/>
    <p:sldId id="263" r:id="rId4"/>
    <p:sldId id="269" r:id="rId5"/>
    <p:sldId id="270" r:id="rId6"/>
    <p:sldId id="271" r:id="rId7"/>
    <p:sldId id="272" r:id="rId8"/>
    <p:sldId id="276" r:id="rId9"/>
    <p:sldId id="278" r:id="rId10"/>
    <p:sldId id="279" r:id="rId11"/>
    <p:sldId id="281" r:id="rId12"/>
    <p:sldId id="282" r:id="rId13"/>
    <p:sldId id="283" r:id="rId14"/>
    <p:sldId id="284" r:id="rId15"/>
    <p:sldId id="285" r:id="rId16"/>
    <p:sldId id="287" r:id="rId1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B601"/>
    <a:srgbClr val="2F6AAA"/>
    <a:srgbClr val="274890"/>
    <a:srgbClr val="3C4890"/>
    <a:srgbClr val="3A7D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7" autoAdjust="0"/>
    <p:restoredTop sz="98513" autoAdjust="0"/>
  </p:normalViewPr>
  <p:slideViewPr>
    <p:cSldViewPr snapToGrid="0" snapToObjects="1">
      <p:cViewPr>
        <p:scale>
          <a:sx n="150" d="100"/>
          <a:sy n="150" d="100"/>
        </p:scale>
        <p:origin x="-80" y="3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149101-62CC-1641-8191-0684C1DD8422}" type="datetimeFigureOut">
              <a:rPr lang="fr-FR" smtClean="0"/>
              <a:pPr/>
              <a:t>21/03/16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D92FFB-614E-3742-A7BE-5E00382D3B94}" type="slidenum">
              <a:rPr lang="fr-FR" smtClean="0"/>
              <a:pPr/>
              <a:t>‹#›</a:t>
            </a:fld>
            <a:endParaRPr lang="fr-FR"/>
          </a:p>
        </p:txBody>
      </p:sp>
    </p:spTree>
    <p:extLst>
      <p:ext uri="{BB962C8B-B14F-4D97-AF65-F5344CB8AC3E}">
        <p14:creationId xmlns:p14="http://schemas.microsoft.com/office/powerpoint/2010/main" val="1310173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A40C94-DA0D-F649-B378-D33FA0A2BEB2}" type="datetimeFigureOut">
              <a:rPr lang="fr-FR" smtClean="0"/>
              <a:pPr/>
              <a:t>21/03/16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66F03C-F014-3648-A44F-139A4AA233C4}" type="slidenum">
              <a:rPr lang="fr-FR" smtClean="0"/>
              <a:pPr/>
              <a:t>‹#›</a:t>
            </a:fld>
            <a:endParaRPr lang="fr-FR"/>
          </a:p>
        </p:txBody>
      </p:sp>
    </p:spTree>
    <p:extLst>
      <p:ext uri="{BB962C8B-B14F-4D97-AF65-F5344CB8AC3E}">
        <p14:creationId xmlns:p14="http://schemas.microsoft.com/office/powerpoint/2010/main" val="28960768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e de tit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074" y="2874482"/>
            <a:ext cx="8228013" cy="1132632"/>
          </a:xfrm>
        </p:spPr>
        <p:txBody>
          <a:bodyPr tIns="0" bIns="0" anchor="t" anchorCtr="0"/>
          <a:lstStyle>
            <a:lvl1pPr algn="ctr">
              <a:defRPr sz="3600" baseline="0">
                <a:solidFill>
                  <a:schemeClr val="bg1"/>
                </a:solidFill>
              </a:defRPr>
            </a:lvl1pPr>
          </a:lstStyle>
          <a:p>
            <a:r>
              <a:rPr lang="x-none" dirty="0" smtClean="0"/>
              <a:t>Titre de la présentation</a:t>
            </a:r>
            <a:endParaRPr dirty="0"/>
          </a:p>
        </p:txBody>
      </p:sp>
      <p:sp>
        <p:nvSpPr>
          <p:cNvPr id="3" name="Subtitle 2"/>
          <p:cNvSpPr>
            <a:spLocks noGrp="1"/>
          </p:cNvSpPr>
          <p:nvPr>
            <p:ph type="subTitle" idx="1" hasCustomPrompt="1"/>
          </p:nvPr>
        </p:nvSpPr>
        <p:spPr>
          <a:xfrm>
            <a:off x="457199" y="4313306"/>
            <a:ext cx="8228013" cy="1066800"/>
          </a:xfrm>
        </p:spPr>
        <p:txBody>
          <a:bodyPr tIns="0" bIns="0"/>
          <a:lstStyle>
            <a:lvl1pPr marL="0" indent="0" algn="ctr">
              <a:spcBef>
                <a:spcPts val="300"/>
              </a:spcBef>
              <a:buNone/>
              <a:defRPr sz="1800">
                <a:solidFill>
                  <a:schemeClr val="bg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smtClean="0"/>
              <a:t>Auteurs</a:t>
            </a:r>
            <a:endParaRPr dirty="0"/>
          </a:p>
        </p:txBody>
      </p:sp>
      <p:sp>
        <p:nvSpPr>
          <p:cNvPr id="7" name="Ellipse 6"/>
          <p:cNvSpPr/>
          <p:nvPr userDrawn="1"/>
        </p:nvSpPr>
        <p:spPr>
          <a:xfrm>
            <a:off x="5390491" y="199292"/>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sp>
        <p:nvSpPr>
          <p:cNvPr id="12" name="Ellipse 11"/>
          <p:cNvSpPr/>
          <p:nvPr userDrawn="1"/>
        </p:nvSpPr>
        <p:spPr>
          <a:xfrm>
            <a:off x="4006913" y="196525"/>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sp>
        <p:nvSpPr>
          <p:cNvPr id="13" name="Ellipse 12"/>
          <p:cNvSpPr/>
          <p:nvPr userDrawn="1"/>
        </p:nvSpPr>
        <p:spPr>
          <a:xfrm>
            <a:off x="2599649" y="196525"/>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14" name="Image 13"/>
          <p:cNvPicPr/>
          <p:nvPr userDrawn="1"/>
        </p:nvPicPr>
        <p:blipFill rotWithShape="1">
          <a:blip r:embed="rId2">
            <a:extLst>
              <a:ext uri="{28A0092B-C50C-407E-A947-70E740481C1C}">
                <a14:useLocalDpi xmlns:a14="http://schemas.microsoft.com/office/drawing/2010/main" val="0"/>
              </a:ext>
            </a:extLst>
          </a:blip>
          <a:srcRect l="4235" t="28511" r="4570" b="29421"/>
          <a:stretch/>
        </p:blipFill>
        <p:spPr bwMode="auto">
          <a:xfrm>
            <a:off x="4120520" y="482451"/>
            <a:ext cx="995382" cy="641556"/>
          </a:xfrm>
          <a:prstGeom prst="rect">
            <a:avLst/>
          </a:prstGeom>
          <a:ln>
            <a:noFill/>
          </a:ln>
          <a:extLst>
            <a:ext uri="{53640926-AAD7-44d8-BBD7-CCE9431645EC}">
              <a14:shadowObscured xmlns:a14="http://schemas.microsoft.com/office/drawing/2010/main"/>
            </a:ext>
          </a:extLst>
        </p:spPr>
      </p:pic>
      <p:pic>
        <p:nvPicPr>
          <p:cNvPr id="15" name="Image 14"/>
          <p:cNvPicPr/>
          <p:nvPr userDrawn="1"/>
        </p:nvPicPr>
        <p:blipFill rotWithShape="1">
          <a:blip r:embed="rId3">
            <a:extLst>
              <a:ext uri="{28A0092B-C50C-407E-A947-70E740481C1C}">
                <a14:useLocalDpi xmlns:a14="http://schemas.microsoft.com/office/drawing/2010/main" val="0"/>
              </a:ext>
            </a:extLst>
          </a:blip>
          <a:srcRect l="2823" t="35852" r="4006" b="35633"/>
          <a:stretch/>
        </p:blipFill>
        <p:spPr bwMode="auto">
          <a:xfrm>
            <a:off x="2687513" y="598464"/>
            <a:ext cx="1020589" cy="415476"/>
          </a:xfrm>
          <a:prstGeom prst="rect">
            <a:avLst/>
          </a:prstGeom>
          <a:ln>
            <a:noFill/>
          </a:ln>
          <a:extLst>
            <a:ext uri="{53640926-AAD7-44d8-BBD7-CCE9431645EC}">
              <a14:shadowObscured xmlns:a14="http://schemas.microsoft.com/office/drawing/2010/main"/>
            </a:ext>
          </a:extLst>
        </p:spPr>
      </p:pic>
      <p:sp>
        <p:nvSpPr>
          <p:cNvPr id="16" name="Title 1"/>
          <p:cNvSpPr txBox="1">
            <a:spLocks/>
          </p:cNvSpPr>
          <p:nvPr userDrawn="1"/>
        </p:nvSpPr>
        <p:spPr>
          <a:xfrm>
            <a:off x="520069" y="1417730"/>
            <a:ext cx="8228013" cy="940432"/>
          </a:xfrm>
          <a:prstGeom prst="rect">
            <a:avLst/>
          </a:prstGeom>
        </p:spPr>
        <p:txBody>
          <a:bodyPr vert="horz" lIns="91440" tIns="0" rIns="91440" bIns="0" rtlCol="0" anchor="t" anchorCtr="0">
            <a:noAutofit/>
          </a:bodyPr>
          <a:lstStyle>
            <a:lvl1pPr algn="ctr" defTabSz="914400" rtl="0" eaLnBrk="1" latinLnBrk="0" hangingPunct="1">
              <a:spcBef>
                <a:spcPct val="0"/>
              </a:spcBef>
              <a:buNone/>
              <a:defRPr sz="3600" b="1" kern="1200" baseline="0">
                <a:solidFill>
                  <a:schemeClr val="bg1"/>
                </a:solidFill>
                <a:latin typeface="Calibri"/>
                <a:ea typeface="+mj-ea"/>
                <a:cs typeface="Calibri"/>
              </a:defRPr>
            </a:lvl1pPr>
          </a:lstStyle>
          <a:p>
            <a:r>
              <a:rPr lang="fr-FR" sz="2400" dirty="0" smtClean="0">
                <a:solidFill>
                  <a:srgbClr val="7FB601"/>
                </a:solidFill>
              </a:rPr>
              <a:t>PNF BTS maintenance des véhicules </a:t>
            </a:r>
          </a:p>
          <a:p>
            <a:r>
              <a:rPr lang="fr-FR" sz="2400" dirty="0" smtClean="0">
                <a:solidFill>
                  <a:srgbClr val="7FB601"/>
                </a:solidFill>
              </a:rPr>
              <a:t>lycée Diderot Paris - 18 mars 2016</a:t>
            </a:r>
            <a:endParaRPr lang="fr-FR" sz="2400" dirty="0">
              <a:solidFill>
                <a:srgbClr val="7FB601"/>
              </a:solidFill>
            </a:endParaRPr>
          </a:p>
        </p:txBody>
      </p:sp>
      <p:sp>
        <p:nvSpPr>
          <p:cNvPr id="17" name="Rectangle 16"/>
          <p:cNvSpPr/>
          <p:nvPr userDrawn="1"/>
        </p:nvSpPr>
        <p:spPr>
          <a:xfrm>
            <a:off x="50802" y="6508972"/>
            <a:ext cx="4902323" cy="261479"/>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pic>
        <p:nvPicPr>
          <p:cNvPr id="10" name="Image 9" descr="2014_MENESRlogo_horizontalcartouchefondblan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3175" y="6347016"/>
            <a:ext cx="1911794" cy="440637"/>
          </a:xfrm>
          <a:prstGeom prst="rect">
            <a:avLst/>
          </a:prstGeom>
        </p:spPr>
      </p:pic>
      <p:pic>
        <p:nvPicPr>
          <p:cNvPr id="4" name="Image 3" descr="picto_moto.jpg"/>
          <p:cNvPicPr>
            <a:picLocks noChangeAspect="1"/>
          </p:cNvPicPr>
          <p:nvPr userDrawn="1"/>
        </p:nvPicPr>
        <p:blipFill rotWithShape="1">
          <a:blip r:embed="rId5">
            <a:extLst>
              <a:ext uri="{28A0092B-C50C-407E-A947-70E740481C1C}">
                <a14:useLocalDpi xmlns:a14="http://schemas.microsoft.com/office/drawing/2010/main" val="0"/>
              </a:ext>
            </a:extLst>
          </a:blip>
          <a:srcRect l="3503" t="24626" r="3111" b="23229"/>
          <a:stretch/>
        </p:blipFill>
        <p:spPr>
          <a:xfrm>
            <a:off x="5510582" y="552052"/>
            <a:ext cx="979160" cy="546744"/>
          </a:xfrm>
          <a:prstGeom prst="rect">
            <a:avLst/>
          </a:prstGeom>
        </p:spPr>
      </p:pic>
    </p:spTree>
    <p:extLst>
      <p:ext uri="{BB962C8B-B14F-4D97-AF65-F5344CB8AC3E}">
        <p14:creationId xmlns:p14="http://schemas.microsoft.com/office/powerpoint/2010/main" val="31570643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dirty="0"/>
          </a:p>
        </p:txBody>
      </p:sp>
      <p:grpSp>
        <p:nvGrpSpPr>
          <p:cNvPr id="33" name="Grouper 32"/>
          <p:cNvGrpSpPr/>
          <p:nvPr userDrawn="1"/>
        </p:nvGrpSpPr>
        <p:grpSpPr>
          <a:xfrm>
            <a:off x="702281" y="38895"/>
            <a:ext cx="499045" cy="508481"/>
            <a:chOff x="3829128" y="156779"/>
            <a:chExt cx="1201323" cy="1218438"/>
          </a:xfrm>
        </p:grpSpPr>
        <p:sp>
          <p:nvSpPr>
            <p:cNvPr id="34" name="Ellipse 33"/>
            <p:cNvSpPr/>
            <p:nvPr userDrawn="1"/>
          </p:nvSpPr>
          <p:spPr>
            <a:xfrm>
              <a:off x="3829128"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35" name="Image 34"/>
            <p:cNvPicPr/>
            <p:nvPr userDrawn="1"/>
          </p:nvPicPr>
          <p:blipFill rotWithShape="1">
            <a:blip r:embed="rId2">
              <a:extLst>
                <a:ext uri="{28A0092B-C50C-407E-A947-70E740481C1C}">
                  <a14:useLocalDpi xmlns:a14="http://schemas.microsoft.com/office/drawing/2010/main" val="0"/>
                </a:ext>
              </a:extLst>
            </a:blip>
            <a:srcRect l="4235" t="28511" r="4570" b="29421"/>
            <a:stretch/>
          </p:blipFill>
          <p:spPr bwMode="auto">
            <a:xfrm>
              <a:off x="3942735" y="442705"/>
              <a:ext cx="995382" cy="641556"/>
            </a:xfrm>
            <a:prstGeom prst="rect">
              <a:avLst/>
            </a:prstGeom>
            <a:ln>
              <a:noFill/>
            </a:ln>
            <a:extLst>
              <a:ext uri="{53640926-AAD7-44d8-BBD7-CCE9431645EC}">
                <a14:shadowObscured xmlns:a14="http://schemas.microsoft.com/office/drawing/2010/main"/>
              </a:ext>
            </a:extLst>
          </p:spPr>
        </p:pic>
      </p:grpSp>
      <p:grpSp>
        <p:nvGrpSpPr>
          <p:cNvPr id="36" name="Grouper 35"/>
          <p:cNvGrpSpPr/>
          <p:nvPr userDrawn="1"/>
        </p:nvGrpSpPr>
        <p:grpSpPr>
          <a:xfrm>
            <a:off x="92275" y="38895"/>
            <a:ext cx="490929" cy="508481"/>
            <a:chOff x="2421864" y="156779"/>
            <a:chExt cx="1201323" cy="1218438"/>
          </a:xfrm>
        </p:grpSpPr>
        <p:sp>
          <p:nvSpPr>
            <p:cNvPr id="37" name="Ellipse 36"/>
            <p:cNvSpPr/>
            <p:nvPr userDrawn="1"/>
          </p:nvSpPr>
          <p:spPr>
            <a:xfrm>
              <a:off x="2421864"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38" name="Image 37"/>
            <p:cNvPicPr/>
            <p:nvPr userDrawn="1"/>
          </p:nvPicPr>
          <p:blipFill rotWithShape="1">
            <a:blip r:embed="rId3">
              <a:extLst>
                <a:ext uri="{28A0092B-C50C-407E-A947-70E740481C1C}">
                  <a14:useLocalDpi xmlns:a14="http://schemas.microsoft.com/office/drawing/2010/main" val="0"/>
                </a:ext>
              </a:extLst>
            </a:blip>
            <a:srcRect l="2823" t="35852" r="4006" b="35633"/>
            <a:stretch/>
          </p:blipFill>
          <p:spPr bwMode="auto">
            <a:xfrm>
              <a:off x="2509728" y="558718"/>
              <a:ext cx="1020589" cy="415476"/>
            </a:xfrm>
            <a:prstGeom prst="rect">
              <a:avLst/>
            </a:prstGeom>
            <a:ln>
              <a:noFill/>
            </a:ln>
            <a:extLst>
              <a:ext uri="{53640926-AAD7-44d8-BBD7-CCE9431645EC}">
                <a14:shadowObscured xmlns:a14="http://schemas.microsoft.com/office/drawing/2010/main"/>
              </a:ext>
            </a:extLst>
          </p:spPr>
        </p:pic>
      </p:grpSp>
      <p:grpSp>
        <p:nvGrpSpPr>
          <p:cNvPr id="39" name="Grouper 38"/>
          <p:cNvGrpSpPr/>
          <p:nvPr userDrawn="1"/>
        </p:nvGrpSpPr>
        <p:grpSpPr>
          <a:xfrm>
            <a:off x="1308732" y="64390"/>
            <a:ext cx="524549" cy="482985"/>
            <a:chOff x="1308732" y="64390"/>
            <a:chExt cx="524549" cy="482985"/>
          </a:xfrm>
        </p:grpSpPr>
        <p:sp>
          <p:nvSpPr>
            <p:cNvPr id="40" name="Ellipse 39"/>
            <p:cNvSpPr/>
            <p:nvPr userDrawn="1"/>
          </p:nvSpPr>
          <p:spPr>
            <a:xfrm>
              <a:off x="1308732" y="64390"/>
              <a:ext cx="524549" cy="482985"/>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41" name="Image 40" descr="picto_moto.jpg"/>
            <p:cNvPicPr>
              <a:picLocks noChangeAspect="1"/>
            </p:cNvPicPr>
            <p:nvPr userDrawn="1"/>
          </p:nvPicPr>
          <p:blipFill rotWithShape="1">
            <a:blip r:embed="rId4">
              <a:extLst>
                <a:ext uri="{28A0092B-C50C-407E-A947-70E740481C1C}">
                  <a14:useLocalDpi xmlns:a14="http://schemas.microsoft.com/office/drawing/2010/main" val="0"/>
                </a:ext>
              </a:extLst>
            </a:blip>
            <a:srcRect l="3503" t="24626" r="3111" b="23229"/>
            <a:stretch/>
          </p:blipFill>
          <p:spPr>
            <a:xfrm>
              <a:off x="1372276" y="191282"/>
              <a:ext cx="408899" cy="228321"/>
            </a:xfrm>
            <a:prstGeom prst="rect">
              <a:avLst/>
            </a:prstGeom>
          </p:spPr>
        </p:pic>
      </p:grpSp>
      <p:sp>
        <p:nvSpPr>
          <p:cNvPr id="15" name="Title 1"/>
          <p:cNvSpPr>
            <a:spLocks noGrp="1"/>
          </p:cNvSpPr>
          <p:nvPr>
            <p:ph type="title"/>
          </p:nvPr>
        </p:nvSpPr>
        <p:spPr>
          <a:xfrm>
            <a:off x="2011965" y="-2111"/>
            <a:ext cx="6793541" cy="838974"/>
          </a:xfrm>
        </p:spPr>
        <p:txBody>
          <a:bodyPr/>
          <a:lstStyle>
            <a:lvl1pPr>
              <a:defRPr sz="2800"/>
            </a:lvl1pPr>
          </a:lstStyle>
          <a:p>
            <a:r>
              <a:rPr lang="x-none" smtClean="0"/>
              <a:t>Cliquez et modifiez le titre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40664" y="1737648"/>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dirty="0"/>
          </a:p>
        </p:txBody>
      </p:sp>
      <p:sp>
        <p:nvSpPr>
          <p:cNvPr id="4" name="Content Placeholder 3"/>
          <p:cNvSpPr>
            <a:spLocks noGrp="1"/>
          </p:cNvSpPr>
          <p:nvPr>
            <p:ph sz="half" idx="2"/>
          </p:nvPr>
        </p:nvSpPr>
        <p:spPr>
          <a:xfrm>
            <a:off x="4634753" y="1737648"/>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x-none" dirty="0" smtClean="0"/>
              <a:t>Cliquez pour modifier les styles du texte du masque</a:t>
            </a:r>
          </a:p>
          <a:p>
            <a:pPr lvl="1"/>
            <a:r>
              <a:rPr lang="x-none" dirty="0" smtClean="0"/>
              <a:t>Deuxième niveau</a:t>
            </a:r>
          </a:p>
          <a:p>
            <a:pPr lvl="2"/>
            <a:r>
              <a:rPr lang="x-none" dirty="0" smtClean="0"/>
              <a:t>Troisième niveau</a:t>
            </a:r>
          </a:p>
          <a:p>
            <a:pPr lvl="3"/>
            <a:r>
              <a:rPr lang="x-none" dirty="0" smtClean="0"/>
              <a:t>Quatrième niveau</a:t>
            </a:r>
          </a:p>
          <a:p>
            <a:pPr lvl="4"/>
            <a:r>
              <a:rPr lang="x-none" dirty="0" smtClean="0"/>
              <a:t>Cinquième niveau</a:t>
            </a:r>
            <a:endParaRPr dirty="0"/>
          </a:p>
        </p:txBody>
      </p:sp>
      <p:grpSp>
        <p:nvGrpSpPr>
          <p:cNvPr id="14" name="Grouper 13"/>
          <p:cNvGrpSpPr/>
          <p:nvPr userDrawn="1"/>
        </p:nvGrpSpPr>
        <p:grpSpPr>
          <a:xfrm>
            <a:off x="687962" y="38895"/>
            <a:ext cx="499045" cy="508481"/>
            <a:chOff x="3829128" y="156779"/>
            <a:chExt cx="1201323" cy="1218438"/>
          </a:xfrm>
        </p:grpSpPr>
        <p:sp>
          <p:nvSpPr>
            <p:cNvPr id="15" name="Ellipse 14"/>
            <p:cNvSpPr/>
            <p:nvPr userDrawn="1"/>
          </p:nvSpPr>
          <p:spPr>
            <a:xfrm>
              <a:off x="3829128"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16" name="Image 15"/>
            <p:cNvPicPr/>
            <p:nvPr userDrawn="1"/>
          </p:nvPicPr>
          <p:blipFill rotWithShape="1">
            <a:blip r:embed="rId2">
              <a:extLst>
                <a:ext uri="{28A0092B-C50C-407E-A947-70E740481C1C}">
                  <a14:useLocalDpi xmlns:a14="http://schemas.microsoft.com/office/drawing/2010/main" val="0"/>
                </a:ext>
              </a:extLst>
            </a:blip>
            <a:srcRect l="4235" t="28511" r="4570" b="29421"/>
            <a:stretch/>
          </p:blipFill>
          <p:spPr bwMode="auto">
            <a:xfrm>
              <a:off x="3942735" y="442705"/>
              <a:ext cx="995382" cy="641556"/>
            </a:xfrm>
            <a:prstGeom prst="rect">
              <a:avLst/>
            </a:prstGeom>
            <a:ln>
              <a:noFill/>
            </a:ln>
            <a:extLst>
              <a:ext uri="{53640926-AAD7-44d8-BBD7-CCE9431645EC}">
                <a14:shadowObscured xmlns:a14="http://schemas.microsoft.com/office/drawing/2010/main"/>
              </a:ext>
            </a:extLst>
          </p:spPr>
        </p:pic>
      </p:grpSp>
      <p:grpSp>
        <p:nvGrpSpPr>
          <p:cNvPr id="17" name="Grouper 16"/>
          <p:cNvGrpSpPr/>
          <p:nvPr userDrawn="1"/>
        </p:nvGrpSpPr>
        <p:grpSpPr>
          <a:xfrm>
            <a:off x="92275" y="38895"/>
            <a:ext cx="490929" cy="508481"/>
            <a:chOff x="2421864" y="156779"/>
            <a:chExt cx="1201323" cy="1218438"/>
          </a:xfrm>
        </p:grpSpPr>
        <p:sp>
          <p:nvSpPr>
            <p:cNvPr id="18" name="Ellipse 17"/>
            <p:cNvSpPr/>
            <p:nvPr userDrawn="1"/>
          </p:nvSpPr>
          <p:spPr>
            <a:xfrm>
              <a:off x="2421864"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19" name="Image 18"/>
            <p:cNvPicPr/>
            <p:nvPr userDrawn="1"/>
          </p:nvPicPr>
          <p:blipFill rotWithShape="1">
            <a:blip r:embed="rId3">
              <a:extLst>
                <a:ext uri="{28A0092B-C50C-407E-A947-70E740481C1C}">
                  <a14:useLocalDpi xmlns:a14="http://schemas.microsoft.com/office/drawing/2010/main" val="0"/>
                </a:ext>
              </a:extLst>
            </a:blip>
            <a:srcRect l="2823" t="35852" r="4006" b="35633"/>
            <a:stretch/>
          </p:blipFill>
          <p:spPr bwMode="auto">
            <a:xfrm>
              <a:off x="2509728" y="558718"/>
              <a:ext cx="1020589" cy="415476"/>
            </a:xfrm>
            <a:prstGeom prst="rect">
              <a:avLst/>
            </a:prstGeom>
            <a:ln>
              <a:noFill/>
            </a:ln>
            <a:extLst>
              <a:ext uri="{53640926-AAD7-44d8-BBD7-CCE9431645EC}">
                <a14:shadowObscured xmlns:a14="http://schemas.microsoft.com/office/drawing/2010/main"/>
              </a:ext>
            </a:extLst>
          </p:spPr>
        </p:pic>
      </p:grpSp>
      <p:grpSp>
        <p:nvGrpSpPr>
          <p:cNvPr id="20" name="Grouper 19"/>
          <p:cNvGrpSpPr/>
          <p:nvPr userDrawn="1"/>
        </p:nvGrpSpPr>
        <p:grpSpPr>
          <a:xfrm>
            <a:off x="1308732" y="64390"/>
            <a:ext cx="524549" cy="482985"/>
            <a:chOff x="1308732" y="64390"/>
            <a:chExt cx="524549" cy="482985"/>
          </a:xfrm>
        </p:grpSpPr>
        <p:sp>
          <p:nvSpPr>
            <p:cNvPr id="31" name="Ellipse 30"/>
            <p:cNvSpPr/>
            <p:nvPr userDrawn="1"/>
          </p:nvSpPr>
          <p:spPr>
            <a:xfrm>
              <a:off x="1308732" y="64390"/>
              <a:ext cx="524549" cy="482985"/>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32" name="Image 31" descr="picto_moto.jpg"/>
            <p:cNvPicPr>
              <a:picLocks noChangeAspect="1"/>
            </p:cNvPicPr>
            <p:nvPr userDrawn="1"/>
          </p:nvPicPr>
          <p:blipFill rotWithShape="1">
            <a:blip r:embed="rId4">
              <a:extLst>
                <a:ext uri="{28A0092B-C50C-407E-A947-70E740481C1C}">
                  <a14:useLocalDpi xmlns:a14="http://schemas.microsoft.com/office/drawing/2010/main" val="0"/>
                </a:ext>
              </a:extLst>
            </a:blip>
            <a:srcRect l="3503" t="24626" r="3111" b="23229"/>
            <a:stretch/>
          </p:blipFill>
          <p:spPr>
            <a:xfrm>
              <a:off x="1372276" y="191282"/>
              <a:ext cx="408899" cy="228321"/>
            </a:xfrm>
            <a:prstGeom prst="rect">
              <a:avLst/>
            </a:prstGeom>
          </p:spPr>
        </p:pic>
      </p:grpSp>
      <p:sp>
        <p:nvSpPr>
          <p:cNvPr id="22" name="Title 1"/>
          <p:cNvSpPr>
            <a:spLocks noGrp="1"/>
          </p:cNvSpPr>
          <p:nvPr>
            <p:ph type="title"/>
          </p:nvPr>
        </p:nvSpPr>
        <p:spPr>
          <a:xfrm>
            <a:off x="2011965" y="-2111"/>
            <a:ext cx="6793541" cy="838974"/>
          </a:xfrm>
        </p:spPr>
        <p:txBody>
          <a:bodyPr/>
          <a:lstStyle>
            <a:lvl1pPr>
              <a:defRPr sz="2800"/>
            </a:lvl1pPr>
          </a:lstStyle>
          <a:p>
            <a:r>
              <a:rPr lang="x-none" smtClean="0"/>
              <a:t>Cliquez et modifiez le titre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40664" y="1777442"/>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Cliquez pour modifier les styles du texte du masque</a:t>
            </a:r>
          </a:p>
        </p:txBody>
      </p:sp>
      <p:sp>
        <p:nvSpPr>
          <p:cNvPr id="4" name="Content Placeholder 3"/>
          <p:cNvSpPr>
            <a:spLocks noGrp="1"/>
          </p:cNvSpPr>
          <p:nvPr>
            <p:ph sz="half" idx="2"/>
          </p:nvPr>
        </p:nvSpPr>
        <p:spPr>
          <a:xfrm>
            <a:off x="740664" y="2705290"/>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x-none" dirty="0" smtClean="0"/>
              <a:t>Cliquez pour modifier les styles du texte du masque</a:t>
            </a:r>
          </a:p>
          <a:p>
            <a:pPr lvl="1"/>
            <a:r>
              <a:rPr lang="x-none" dirty="0" smtClean="0"/>
              <a:t>Deuxième niveau</a:t>
            </a:r>
          </a:p>
          <a:p>
            <a:pPr lvl="2"/>
            <a:r>
              <a:rPr lang="x-none" dirty="0" smtClean="0"/>
              <a:t>Troisième niveau</a:t>
            </a:r>
          </a:p>
          <a:p>
            <a:pPr lvl="3"/>
            <a:r>
              <a:rPr lang="x-none" dirty="0" smtClean="0"/>
              <a:t>Quatrième niveau</a:t>
            </a:r>
          </a:p>
          <a:p>
            <a:pPr lvl="4"/>
            <a:r>
              <a:rPr lang="x-none" dirty="0" smtClean="0"/>
              <a:t>Cinquième niveau</a:t>
            </a:r>
            <a:endParaRPr dirty="0"/>
          </a:p>
        </p:txBody>
      </p:sp>
      <p:sp>
        <p:nvSpPr>
          <p:cNvPr id="5" name="Text Placeholder 4"/>
          <p:cNvSpPr>
            <a:spLocks noGrp="1"/>
          </p:cNvSpPr>
          <p:nvPr>
            <p:ph type="body" sz="quarter" idx="3"/>
          </p:nvPr>
        </p:nvSpPr>
        <p:spPr>
          <a:xfrm>
            <a:off x="4631578" y="1777442"/>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Cliquez pour modifier les styles du texte du masque</a:t>
            </a:r>
          </a:p>
        </p:txBody>
      </p:sp>
      <p:sp>
        <p:nvSpPr>
          <p:cNvPr id="6" name="Content Placeholder 5"/>
          <p:cNvSpPr>
            <a:spLocks noGrp="1"/>
          </p:cNvSpPr>
          <p:nvPr>
            <p:ph sz="quarter" idx="4"/>
          </p:nvPr>
        </p:nvSpPr>
        <p:spPr>
          <a:xfrm>
            <a:off x="4631578" y="2705290"/>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dirty="0"/>
          </a:p>
        </p:txBody>
      </p:sp>
      <p:grpSp>
        <p:nvGrpSpPr>
          <p:cNvPr id="16" name="Grouper 15"/>
          <p:cNvGrpSpPr/>
          <p:nvPr userDrawn="1"/>
        </p:nvGrpSpPr>
        <p:grpSpPr>
          <a:xfrm>
            <a:off x="696429" y="47362"/>
            <a:ext cx="499045" cy="508481"/>
            <a:chOff x="3829128" y="156779"/>
            <a:chExt cx="1201323" cy="1218438"/>
          </a:xfrm>
        </p:grpSpPr>
        <p:sp>
          <p:nvSpPr>
            <p:cNvPr id="17" name="Ellipse 16"/>
            <p:cNvSpPr/>
            <p:nvPr userDrawn="1"/>
          </p:nvSpPr>
          <p:spPr>
            <a:xfrm>
              <a:off x="3829128"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18" name="Image 17"/>
            <p:cNvPicPr/>
            <p:nvPr userDrawn="1"/>
          </p:nvPicPr>
          <p:blipFill rotWithShape="1">
            <a:blip r:embed="rId2">
              <a:extLst>
                <a:ext uri="{28A0092B-C50C-407E-A947-70E740481C1C}">
                  <a14:useLocalDpi xmlns:a14="http://schemas.microsoft.com/office/drawing/2010/main" val="0"/>
                </a:ext>
              </a:extLst>
            </a:blip>
            <a:srcRect l="4235" t="28511" r="4570" b="29421"/>
            <a:stretch/>
          </p:blipFill>
          <p:spPr bwMode="auto">
            <a:xfrm>
              <a:off x="3942735" y="442705"/>
              <a:ext cx="995382" cy="641556"/>
            </a:xfrm>
            <a:prstGeom prst="rect">
              <a:avLst/>
            </a:prstGeom>
            <a:ln>
              <a:noFill/>
            </a:ln>
            <a:extLst>
              <a:ext uri="{53640926-AAD7-44d8-BBD7-CCE9431645EC}">
                <a14:shadowObscured xmlns:a14="http://schemas.microsoft.com/office/drawing/2010/main"/>
              </a:ext>
            </a:extLst>
          </p:spPr>
        </p:pic>
      </p:grpSp>
      <p:grpSp>
        <p:nvGrpSpPr>
          <p:cNvPr id="19" name="Grouper 18"/>
          <p:cNvGrpSpPr/>
          <p:nvPr userDrawn="1"/>
        </p:nvGrpSpPr>
        <p:grpSpPr>
          <a:xfrm>
            <a:off x="92275" y="38895"/>
            <a:ext cx="490929" cy="508481"/>
            <a:chOff x="2421864" y="156779"/>
            <a:chExt cx="1201323" cy="1218438"/>
          </a:xfrm>
        </p:grpSpPr>
        <p:sp>
          <p:nvSpPr>
            <p:cNvPr id="20" name="Ellipse 19"/>
            <p:cNvSpPr/>
            <p:nvPr userDrawn="1"/>
          </p:nvSpPr>
          <p:spPr>
            <a:xfrm>
              <a:off x="2421864"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21" name="Image 20"/>
            <p:cNvPicPr/>
            <p:nvPr userDrawn="1"/>
          </p:nvPicPr>
          <p:blipFill rotWithShape="1">
            <a:blip r:embed="rId3">
              <a:extLst>
                <a:ext uri="{28A0092B-C50C-407E-A947-70E740481C1C}">
                  <a14:useLocalDpi xmlns:a14="http://schemas.microsoft.com/office/drawing/2010/main" val="0"/>
                </a:ext>
              </a:extLst>
            </a:blip>
            <a:srcRect l="2823" t="35852" r="4006" b="35633"/>
            <a:stretch/>
          </p:blipFill>
          <p:spPr bwMode="auto">
            <a:xfrm>
              <a:off x="2509728" y="558718"/>
              <a:ext cx="1020589" cy="415476"/>
            </a:xfrm>
            <a:prstGeom prst="rect">
              <a:avLst/>
            </a:prstGeom>
            <a:ln>
              <a:noFill/>
            </a:ln>
            <a:extLst>
              <a:ext uri="{53640926-AAD7-44d8-BBD7-CCE9431645EC}">
                <a14:shadowObscured xmlns:a14="http://schemas.microsoft.com/office/drawing/2010/main"/>
              </a:ext>
            </a:extLst>
          </p:spPr>
        </p:pic>
      </p:grpSp>
      <p:grpSp>
        <p:nvGrpSpPr>
          <p:cNvPr id="22" name="Grouper 21"/>
          <p:cNvGrpSpPr/>
          <p:nvPr userDrawn="1"/>
        </p:nvGrpSpPr>
        <p:grpSpPr>
          <a:xfrm>
            <a:off x="1308732" y="64390"/>
            <a:ext cx="524549" cy="482985"/>
            <a:chOff x="1308732" y="64390"/>
            <a:chExt cx="524549" cy="482985"/>
          </a:xfrm>
        </p:grpSpPr>
        <p:sp>
          <p:nvSpPr>
            <p:cNvPr id="23" name="Ellipse 22"/>
            <p:cNvSpPr/>
            <p:nvPr userDrawn="1"/>
          </p:nvSpPr>
          <p:spPr>
            <a:xfrm>
              <a:off x="1308732" y="64390"/>
              <a:ext cx="524549" cy="482985"/>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24" name="Image 23" descr="picto_moto.jpg"/>
            <p:cNvPicPr>
              <a:picLocks noChangeAspect="1"/>
            </p:cNvPicPr>
            <p:nvPr userDrawn="1"/>
          </p:nvPicPr>
          <p:blipFill rotWithShape="1">
            <a:blip r:embed="rId4">
              <a:extLst>
                <a:ext uri="{28A0092B-C50C-407E-A947-70E740481C1C}">
                  <a14:useLocalDpi xmlns:a14="http://schemas.microsoft.com/office/drawing/2010/main" val="0"/>
                </a:ext>
              </a:extLst>
            </a:blip>
            <a:srcRect l="3503" t="24626" r="3111" b="23229"/>
            <a:stretch/>
          </p:blipFill>
          <p:spPr>
            <a:xfrm>
              <a:off x="1372276" y="191282"/>
              <a:ext cx="408899" cy="228321"/>
            </a:xfrm>
            <a:prstGeom prst="rect">
              <a:avLst/>
            </a:prstGeom>
          </p:spPr>
        </p:pic>
      </p:grpSp>
      <p:sp>
        <p:nvSpPr>
          <p:cNvPr id="26" name="Title 1"/>
          <p:cNvSpPr>
            <a:spLocks noGrp="1"/>
          </p:cNvSpPr>
          <p:nvPr>
            <p:ph type="title"/>
          </p:nvPr>
        </p:nvSpPr>
        <p:spPr>
          <a:xfrm>
            <a:off x="2011965" y="-2111"/>
            <a:ext cx="6793541" cy="838974"/>
          </a:xfrm>
        </p:spPr>
        <p:txBody>
          <a:bodyPr/>
          <a:lstStyle>
            <a:lvl1pPr>
              <a:defRPr sz="2800"/>
            </a:lvl1pPr>
          </a:lstStyle>
          <a:p>
            <a:r>
              <a:rPr lang="x-none" smtClean="0"/>
              <a:t>Cliquez et modifiez le titre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36008" y="1771971"/>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dirty="0"/>
          </a:p>
        </p:txBody>
      </p:sp>
      <p:sp>
        <p:nvSpPr>
          <p:cNvPr id="8" name="Content Placeholder 2"/>
          <p:cNvSpPr>
            <a:spLocks noGrp="1"/>
          </p:cNvSpPr>
          <p:nvPr>
            <p:ph sz="half" idx="13"/>
          </p:nvPr>
        </p:nvSpPr>
        <p:spPr>
          <a:xfrm>
            <a:off x="4636008" y="3484566"/>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dirty="0"/>
          </a:p>
        </p:txBody>
      </p:sp>
      <p:sp>
        <p:nvSpPr>
          <p:cNvPr id="9" name="Content Placeholder 2"/>
          <p:cNvSpPr>
            <a:spLocks noGrp="1"/>
          </p:cNvSpPr>
          <p:nvPr>
            <p:ph sz="half" idx="14"/>
          </p:nvPr>
        </p:nvSpPr>
        <p:spPr>
          <a:xfrm>
            <a:off x="740664" y="1771971"/>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dirty="0"/>
          </a:p>
        </p:txBody>
      </p:sp>
      <p:grpSp>
        <p:nvGrpSpPr>
          <p:cNvPr id="15" name="Grouper 14"/>
          <p:cNvGrpSpPr/>
          <p:nvPr userDrawn="1"/>
        </p:nvGrpSpPr>
        <p:grpSpPr>
          <a:xfrm>
            <a:off x="704896" y="38895"/>
            <a:ext cx="499045" cy="508481"/>
            <a:chOff x="3829128" y="156779"/>
            <a:chExt cx="1201323" cy="1218438"/>
          </a:xfrm>
        </p:grpSpPr>
        <p:sp>
          <p:nvSpPr>
            <p:cNvPr id="16" name="Ellipse 15"/>
            <p:cNvSpPr/>
            <p:nvPr userDrawn="1"/>
          </p:nvSpPr>
          <p:spPr>
            <a:xfrm>
              <a:off x="3829128"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17" name="Image 16"/>
            <p:cNvPicPr/>
            <p:nvPr userDrawn="1"/>
          </p:nvPicPr>
          <p:blipFill rotWithShape="1">
            <a:blip r:embed="rId2">
              <a:extLst>
                <a:ext uri="{28A0092B-C50C-407E-A947-70E740481C1C}">
                  <a14:useLocalDpi xmlns:a14="http://schemas.microsoft.com/office/drawing/2010/main" val="0"/>
                </a:ext>
              </a:extLst>
            </a:blip>
            <a:srcRect l="4235" t="28511" r="4570" b="29421"/>
            <a:stretch/>
          </p:blipFill>
          <p:spPr bwMode="auto">
            <a:xfrm>
              <a:off x="3942735" y="442705"/>
              <a:ext cx="995382" cy="641556"/>
            </a:xfrm>
            <a:prstGeom prst="rect">
              <a:avLst/>
            </a:prstGeom>
            <a:ln>
              <a:noFill/>
            </a:ln>
            <a:extLst>
              <a:ext uri="{53640926-AAD7-44d8-BBD7-CCE9431645EC}">
                <a14:shadowObscured xmlns:a14="http://schemas.microsoft.com/office/drawing/2010/main"/>
              </a:ext>
            </a:extLst>
          </p:spPr>
        </p:pic>
      </p:grpSp>
      <p:grpSp>
        <p:nvGrpSpPr>
          <p:cNvPr id="18" name="Grouper 17"/>
          <p:cNvGrpSpPr/>
          <p:nvPr userDrawn="1"/>
        </p:nvGrpSpPr>
        <p:grpSpPr>
          <a:xfrm>
            <a:off x="92275" y="38895"/>
            <a:ext cx="490929" cy="508481"/>
            <a:chOff x="2421864" y="156779"/>
            <a:chExt cx="1201323" cy="1218438"/>
          </a:xfrm>
        </p:grpSpPr>
        <p:sp>
          <p:nvSpPr>
            <p:cNvPr id="19" name="Ellipse 18"/>
            <p:cNvSpPr/>
            <p:nvPr userDrawn="1"/>
          </p:nvSpPr>
          <p:spPr>
            <a:xfrm>
              <a:off x="2421864"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20" name="Image 19"/>
            <p:cNvPicPr/>
            <p:nvPr userDrawn="1"/>
          </p:nvPicPr>
          <p:blipFill rotWithShape="1">
            <a:blip r:embed="rId3">
              <a:extLst>
                <a:ext uri="{28A0092B-C50C-407E-A947-70E740481C1C}">
                  <a14:useLocalDpi xmlns:a14="http://schemas.microsoft.com/office/drawing/2010/main" val="0"/>
                </a:ext>
              </a:extLst>
            </a:blip>
            <a:srcRect l="2823" t="35852" r="4006" b="35633"/>
            <a:stretch/>
          </p:blipFill>
          <p:spPr bwMode="auto">
            <a:xfrm>
              <a:off x="2509728" y="558718"/>
              <a:ext cx="1020589" cy="415476"/>
            </a:xfrm>
            <a:prstGeom prst="rect">
              <a:avLst/>
            </a:prstGeom>
            <a:ln>
              <a:noFill/>
            </a:ln>
            <a:extLst>
              <a:ext uri="{53640926-AAD7-44d8-BBD7-CCE9431645EC}">
                <a14:shadowObscured xmlns:a14="http://schemas.microsoft.com/office/drawing/2010/main"/>
              </a:ext>
            </a:extLst>
          </p:spPr>
        </p:pic>
      </p:grpSp>
      <p:grpSp>
        <p:nvGrpSpPr>
          <p:cNvPr id="21" name="Grouper 20"/>
          <p:cNvGrpSpPr/>
          <p:nvPr userDrawn="1"/>
        </p:nvGrpSpPr>
        <p:grpSpPr>
          <a:xfrm>
            <a:off x="1308732" y="64390"/>
            <a:ext cx="524549" cy="482985"/>
            <a:chOff x="1308732" y="64390"/>
            <a:chExt cx="524549" cy="482985"/>
          </a:xfrm>
        </p:grpSpPr>
        <p:sp>
          <p:nvSpPr>
            <p:cNvPr id="22" name="Ellipse 21"/>
            <p:cNvSpPr/>
            <p:nvPr userDrawn="1"/>
          </p:nvSpPr>
          <p:spPr>
            <a:xfrm>
              <a:off x="1308732" y="64390"/>
              <a:ext cx="524549" cy="482985"/>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33" name="Image 32" descr="picto_moto.jpg"/>
            <p:cNvPicPr>
              <a:picLocks noChangeAspect="1"/>
            </p:cNvPicPr>
            <p:nvPr userDrawn="1"/>
          </p:nvPicPr>
          <p:blipFill rotWithShape="1">
            <a:blip r:embed="rId4">
              <a:extLst>
                <a:ext uri="{28A0092B-C50C-407E-A947-70E740481C1C}">
                  <a14:useLocalDpi xmlns:a14="http://schemas.microsoft.com/office/drawing/2010/main" val="0"/>
                </a:ext>
              </a:extLst>
            </a:blip>
            <a:srcRect l="3503" t="24626" r="3111" b="23229"/>
            <a:stretch/>
          </p:blipFill>
          <p:spPr>
            <a:xfrm>
              <a:off x="1372276" y="191282"/>
              <a:ext cx="408899" cy="228321"/>
            </a:xfrm>
            <a:prstGeom prst="rect">
              <a:avLst/>
            </a:prstGeom>
          </p:spPr>
        </p:pic>
      </p:grpSp>
      <p:sp>
        <p:nvSpPr>
          <p:cNvPr id="24" name="Title 1"/>
          <p:cNvSpPr>
            <a:spLocks noGrp="1"/>
          </p:cNvSpPr>
          <p:nvPr>
            <p:ph type="title"/>
          </p:nvPr>
        </p:nvSpPr>
        <p:spPr>
          <a:xfrm>
            <a:off x="2011965" y="-2111"/>
            <a:ext cx="6793541" cy="838974"/>
          </a:xfrm>
        </p:spPr>
        <p:txBody>
          <a:bodyPr/>
          <a:lstStyle>
            <a:lvl1pPr>
              <a:defRPr sz="2800"/>
            </a:lvl1pPr>
          </a:lstStyle>
          <a:p>
            <a:r>
              <a:rPr lang="x-none" smtClean="0"/>
              <a:t>Cliquez et modifiez le titre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7295" y="1806292"/>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dirty="0"/>
          </a:p>
        </p:txBody>
      </p:sp>
      <p:sp>
        <p:nvSpPr>
          <p:cNvPr id="8" name="Content Placeholder 2"/>
          <p:cNvSpPr>
            <a:spLocks noGrp="1"/>
          </p:cNvSpPr>
          <p:nvPr>
            <p:ph sz="half" idx="13"/>
          </p:nvPr>
        </p:nvSpPr>
        <p:spPr>
          <a:xfrm>
            <a:off x="4507295" y="3518887"/>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dirty="0"/>
          </a:p>
        </p:txBody>
      </p:sp>
      <p:sp>
        <p:nvSpPr>
          <p:cNvPr id="10" name="Content Placeholder 2"/>
          <p:cNvSpPr>
            <a:spLocks noGrp="1"/>
          </p:cNvSpPr>
          <p:nvPr>
            <p:ph sz="half" idx="14"/>
          </p:nvPr>
        </p:nvSpPr>
        <p:spPr>
          <a:xfrm>
            <a:off x="611062" y="1806292"/>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dirty="0"/>
          </a:p>
        </p:txBody>
      </p:sp>
      <p:sp>
        <p:nvSpPr>
          <p:cNvPr id="11" name="Content Placeholder 2"/>
          <p:cNvSpPr>
            <a:spLocks noGrp="1"/>
          </p:cNvSpPr>
          <p:nvPr>
            <p:ph sz="half" idx="15"/>
          </p:nvPr>
        </p:nvSpPr>
        <p:spPr>
          <a:xfrm>
            <a:off x="611062" y="3518887"/>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dirty="0"/>
          </a:p>
        </p:txBody>
      </p:sp>
      <p:grpSp>
        <p:nvGrpSpPr>
          <p:cNvPr id="16" name="Grouper 15"/>
          <p:cNvGrpSpPr/>
          <p:nvPr userDrawn="1"/>
        </p:nvGrpSpPr>
        <p:grpSpPr>
          <a:xfrm>
            <a:off x="696429" y="38895"/>
            <a:ext cx="499045" cy="508481"/>
            <a:chOff x="3829128" y="156779"/>
            <a:chExt cx="1201323" cy="1218438"/>
          </a:xfrm>
        </p:grpSpPr>
        <p:sp>
          <p:nvSpPr>
            <p:cNvPr id="17" name="Ellipse 16"/>
            <p:cNvSpPr/>
            <p:nvPr userDrawn="1"/>
          </p:nvSpPr>
          <p:spPr>
            <a:xfrm>
              <a:off x="3829128"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18" name="Image 17"/>
            <p:cNvPicPr/>
            <p:nvPr userDrawn="1"/>
          </p:nvPicPr>
          <p:blipFill rotWithShape="1">
            <a:blip r:embed="rId2">
              <a:extLst>
                <a:ext uri="{28A0092B-C50C-407E-A947-70E740481C1C}">
                  <a14:useLocalDpi xmlns:a14="http://schemas.microsoft.com/office/drawing/2010/main" val="0"/>
                </a:ext>
              </a:extLst>
            </a:blip>
            <a:srcRect l="4235" t="28511" r="4570" b="29421"/>
            <a:stretch/>
          </p:blipFill>
          <p:spPr bwMode="auto">
            <a:xfrm>
              <a:off x="3942735" y="442705"/>
              <a:ext cx="995382" cy="641556"/>
            </a:xfrm>
            <a:prstGeom prst="rect">
              <a:avLst/>
            </a:prstGeom>
            <a:ln>
              <a:noFill/>
            </a:ln>
            <a:extLst>
              <a:ext uri="{53640926-AAD7-44d8-BBD7-CCE9431645EC}">
                <a14:shadowObscured xmlns:a14="http://schemas.microsoft.com/office/drawing/2010/main"/>
              </a:ext>
            </a:extLst>
          </p:spPr>
        </p:pic>
      </p:grpSp>
      <p:grpSp>
        <p:nvGrpSpPr>
          <p:cNvPr id="19" name="Grouper 18"/>
          <p:cNvGrpSpPr/>
          <p:nvPr userDrawn="1"/>
        </p:nvGrpSpPr>
        <p:grpSpPr>
          <a:xfrm>
            <a:off x="92275" y="38895"/>
            <a:ext cx="490929" cy="508481"/>
            <a:chOff x="2421864" y="156779"/>
            <a:chExt cx="1201323" cy="1218438"/>
          </a:xfrm>
        </p:grpSpPr>
        <p:sp>
          <p:nvSpPr>
            <p:cNvPr id="20" name="Ellipse 19"/>
            <p:cNvSpPr/>
            <p:nvPr userDrawn="1"/>
          </p:nvSpPr>
          <p:spPr>
            <a:xfrm>
              <a:off x="2421864"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21" name="Image 20"/>
            <p:cNvPicPr/>
            <p:nvPr userDrawn="1"/>
          </p:nvPicPr>
          <p:blipFill rotWithShape="1">
            <a:blip r:embed="rId3">
              <a:extLst>
                <a:ext uri="{28A0092B-C50C-407E-A947-70E740481C1C}">
                  <a14:useLocalDpi xmlns:a14="http://schemas.microsoft.com/office/drawing/2010/main" val="0"/>
                </a:ext>
              </a:extLst>
            </a:blip>
            <a:srcRect l="2823" t="35852" r="4006" b="35633"/>
            <a:stretch/>
          </p:blipFill>
          <p:spPr bwMode="auto">
            <a:xfrm>
              <a:off x="2509728" y="558718"/>
              <a:ext cx="1020589" cy="415476"/>
            </a:xfrm>
            <a:prstGeom prst="rect">
              <a:avLst/>
            </a:prstGeom>
            <a:ln>
              <a:noFill/>
            </a:ln>
            <a:extLst>
              <a:ext uri="{53640926-AAD7-44d8-BBD7-CCE9431645EC}">
                <a14:shadowObscured xmlns:a14="http://schemas.microsoft.com/office/drawing/2010/main"/>
              </a:ext>
            </a:extLst>
          </p:spPr>
        </p:pic>
      </p:grpSp>
      <p:grpSp>
        <p:nvGrpSpPr>
          <p:cNvPr id="22" name="Grouper 21"/>
          <p:cNvGrpSpPr/>
          <p:nvPr userDrawn="1"/>
        </p:nvGrpSpPr>
        <p:grpSpPr>
          <a:xfrm>
            <a:off x="1308732" y="64390"/>
            <a:ext cx="524549" cy="482985"/>
            <a:chOff x="1308732" y="64390"/>
            <a:chExt cx="524549" cy="482985"/>
          </a:xfrm>
        </p:grpSpPr>
        <p:sp>
          <p:nvSpPr>
            <p:cNvPr id="23" name="Ellipse 22"/>
            <p:cNvSpPr/>
            <p:nvPr userDrawn="1"/>
          </p:nvSpPr>
          <p:spPr>
            <a:xfrm>
              <a:off x="1308732" y="64390"/>
              <a:ext cx="524549" cy="482985"/>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24" name="Image 23" descr="picto_moto.jpg"/>
            <p:cNvPicPr>
              <a:picLocks noChangeAspect="1"/>
            </p:cNvPicPr>
            <p:nvPr userDrawn="1"/>
          </p:nvPicPr>
          <p:blipFill rotWithShape="1">
            <a:blip r:embed="rId4">
              <a:extLst>
                <a:ext uri="{28A0092B-C50C-407E-A947-70E740481C1C}">
                  <a14:useLocalDpi xmlns:a14="http://schemas.microsoft.com/office/drawing/2010/main" val="0"/>
                </a:ext>
              </a:extLst>
            </a:blip>
            <a:srcRect l="3503" t="24626" r="3111" b="23229"/>
            <a:stretch/>
          </p:blipFill>
          <p:spPr>
            <a:xfrm>
              <a:off x="1372276" y="191282"/>
              <a:ext cx="408899" cy="228321"/>
            </a:xfrm>
            <a:prstGeom prst="rect">
              <a:avLst/>
            </a:prstGeom>
          </p:spPr>
        </p:pic>
      </p:grpSp>
      <p:sp>
        <p:nvSpPr>
          <p:cNvPr id="26" name="Title 1"/>
          <p:cNvSpPr>
            <a:spLocks noGrp="1"/>
          </p:cNvSpPr>
          <p:nvPr>
            <p:ph type="title"/>
          </p:nvPr>
        </p:nvSpPr>
        <p:spPr>
          <a:xfrm>
            <a:off x="2011965" y="-2111"/>
            <a:ext cx="6793541" cy="838974"/>
          </a:xfrm>
        </p:spPr>
        <p:txBody>
          <a:bodyPr/>
          <a:lstStyle>
            <a:lvl1pPr>
              <a:defRPr sz="2800"/>
            </a:lvl1pPr>
          </a:lstStyle>
          <a:p>
            <a:r>
              <a:rPr lang="x-none" smtClean="0"/>
              <a:t>Cliquez et modifiez le titre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3600" b="0">
                <a:solidFill>
                  <a:schemeClr val="tx1"/>
                </a:solidFill>
              </a:defRPr>
            </a:lvl1pPr>
          </a:lstStyle>
          <a:p>
            <a:r>
              <a:rPr lang="x-none" smtClean="0"/>
              <a:t>Cliquez et modifiez le titre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Cliquez pour modifier les styles du texte du masque</a:t>
            </a:r>
          </a:p>
        </p:txBody>
      </p:sp>
      <p:sp>
        <p:nvSpPr>
          <p:cNvPr id="9" name="Picture Placeholder 8"/>
          <p:cNvSpPr>
            <a:spLocks noGrp="1"/>
          </p:cNvSpPr>
          <p:nvPr>
            <p:ph type="pic" sz="quarter" idx="13"/>
          </p:nvPr>
        </p:nvSpPr>
        <p:spPr>
          <a:xfrm>
            <a:off x="228600" y="1740611"/>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x-none" smtClean="0"/>
              <a:t>Faire glisser l'image vers l'espace réservé ou cliquer sur l'icône pour l'ajouter</a:t>
            </a:r>
            <a:endParaRPr/>
          </a:p>
        </p:txBody>
      </p:sp>
      <p:sp>
        <p:nvSpPr>
          <p:cNvPr id="32" name="Title 1"/>
          <p:cNvSpPr txBox="1">
            <a:spLocks/>
          </p:cNvSpPr>
          <p:nvPr userDrawn="1"/>
        </p:nvSpPr>
        <p:spPr>
          <a:xfrm>
            <a:off x="56028" y="6540754"/>
            <a:ext cx="9144000" cy="286445"/>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b="1" kern="1200">
                <a:solidFill>
                  <a:schemeClr val="bg1"/>
                </a:solidFill>
                <a:latin typeface="Calibri"/>
                <a:ea typeface="+mj-ea"/>
                <a:cs typeface="Calibri"/>
              </a:defRPr>
            </a:lvl1pPr>
          </a:lstStyle>
          <a:p>
            <a:pPr marL="0" marR="0" indent="0" algn="l" defTabSz="914400" rtl="0" eaLnBrk="1" fontAlgn="auto" latinLnBrk="0" hangingPunct="1">
              <a:lnSpc>
                <a:spcPct val="100000"/>
              </a:lnSpc>
              <a:spcBef>
                <a:spcPct val="0"/>
              </a:spcBef>
              <a:spcAft>
                <a:spcPts val="0"/>
              </a:spcAft>
              <a:buClrTx/>
              <a:buSzTx/>
              <a:buFontTx/>
              <a:buNone/>
              <a:tabLst/>
              <a:defRPr/>
            </a:pPr>
            <a:r>
              <a:rPr lang="fr-FR" sz="1200" dirty="0" smtClean="0">
                <a:solidFill>
                  <a:schemeClr val="tx1">
                    <a:lumMod val="50000"/>
                    <a:lumOff val="50000"/>
                  </a:schemeClr>
                </a:solidFill>
              </a:rPr>
              <a:t>PNF BTS maintenance des véhicules (lycée Diderot Paris 18 mars 2016)                                                                                                                            </a:t>
            </a:r>
            <a:fld id="{9DC8F644-21DC-2D4E-A903-D05BA2E54617}" type="slidenum">
              <a:rPr lang="fr-FR" sz="1200" smtClean="0">
                <a:solidFill>
                  <a:schemeClr val="tx1">
                    <a:lumMod val="50000"/>
                    <a:lumOff val="50000"/>
                  </a:schemeClr>
                </a:solidFill>
              </a:rPr>
              <a:pPr marL="0" marR="0" indent="0" algn="l" defTabSz="914400" rtl="0" eaLnBrk="1" fontAlgn="auto" latinLnBrk="0" hangingPunct="1">
                <a:lnSpc>
                  <a:spcPct val="100000"/>
                </a:lnSpc>
                <a:spcBef>
                  <a:spcPct val="0"/>
                </a:spcBef>
                <a:spcAft>
                  <a:spcPts val="0"/>
                </a:spcAft>
                <a:buClrTx/>
                <a:buSzTx/>
                <a:buFontTx/>
                <a:buNone/>
                <a:tabLst/>
                <a:defRPr/>
              </a:pPr>
              <a:t>‹#›</a:t>
            </a:fld>
            <a:endParaRPr lang="fr-FR" sz="1200" dirty="0" smtClean="0">
              <a:solidFill>
                <a:schemeClr val="tx1">
                  <a:lumMod val="50000"/>
                  <a:lumOff val="50000"/>
                </a:schemeClr>
              </a:solidFill>
            </a:endParaRPr>
          </a:p>
        </p:txBody>
      </p:sp>
      <p:grpSp>
        <p:nvGrpSpPr>
          <p:cNvPr id="16" name="Grouper 15"/>
          <p:cNvGrpSpPr/>
          <p:nvPr userDrawn="1"/>
        </p:nvGrpSpPr>
        <p:grpSpPr>
          <a:xfrm>
            <a:off x="704896" y="38895"/>
            <a:ext cx="499045" cy="508481"/>
            <a:chOff x="3829128" y="156779"/>
            <a:chExt cx="1201323" cy="1218438"/>
          </a:xfrm>
        </p:grpSpPr>
        <p:sp>
          <p:nvSpPr>
            <p:cNvPr id="17" name="Ellipse 16"/>
            <p:cNvSpPr/>
            <p:nvPr userDrawn="1"/>
          </p:nvSpPr>
          <p:spPr>
            <a:xfrm>
              <a:off x="3829128"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18" name="Image 17"/>
            <p:cNvPicPr/>
            <p:nvPr userDrawn="1"/>
          </p:nvPicPr>
          <p:blipFill rotWithShape="1">
            <a:blip r:embed="rId2">
              <a:extLst>
                <a:ext uri="{28A0092B-C50C-407E-A947-70E740481C1C}">
                  <a14:useLocalDpi xmlns:a14="http://schemas.microsoft.com/office/drawing/2010/main" val="0"/>
                </a:ext>
              </a:extLst>
            </a:blip>
            <a:srcRect l="4235" t="28511" r="4570" b="29421"/>
            <a:stretch/>
          </p:blipFill>
          <p:spPr bwMode="auto">
            <a:xfrm>
              <a:off x="3942735" y="442705"/>
              <a:ext cx="995382" cy="641556"/>
            </a:xfrm>
            <a:prstGeom prst="rect">
              <a:avLst/>
            </a:prstGeom>
            <a:ln>
              <a:noFill/>
            </a:ln>
            <a:extLst>
              <a:ext uri="{53640926-AAD7-44d8-BBD7-CCE9431645EC}">
                <a14:shadowObscured xmlns:a14="http://schemas.microsoft.com/office/drawing/2010/main"/>
              </a:ext>
            </a:extLst>
          </p:spPr>
        </p:pic>
      </p:grpSp>
      <p:grpSp>
        <p:nvGrpSpPr>
          <p:cNvPr id="19" name="Grouper 18"/>
          <p:cNvGrpSpPr/>
          <p:nvPr userDrawn="1"/>
        </p:nvGrpSpPr>
        <p:grpSpPr>
          <a:xfrm>
            <a:off x="92275" y="38895"/>
            <a:ext cx="490929" cy="508481"/>
            <a:chOff x="2421864" y="156779"/>
            <a:chExt cx="1201323" cy="1218438"/>
          </a:xfrm>
        </p:grpSpPr>
        <p:sp>
          <p:nvSpPr>
            <p:cNvPr id="20" name="Ellipse 19"/>
            <p:cNvSpPr/>
            <p:nvPr userDrawn="1"/>
          </p:nvSpPr>
          <p:spPr>
            <a:xfrm>
              <a:off x="2421864"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21" name="Image 20"/>
            <p:cNvPicPr/>
            <p:nvPr userDrawn="1"/>
          </p:nvPicPr>
          <p:blipFill rotWithShape="1">
            <a:blip r:embed="rId3">
              <a:extLst>
                <a:ext uri="{28A0092B-C50C-407E-A947-70E740481C1C}">
                  <a14:useLocalDpi xmlns:a14="http://schemas.microsoft.com/office/drawing/2010/main" val="0"/>
                </a:ext>
              </a:extLst>
            </a:blip>
            <a:srcRect l="2823" t="35852" r="4006" b="35633"/>
            <a:stretch/>
          </p:blipFill>
          <p:spPr bwMode="auto">
            <a:xfrm>
              <a:off x="2509728" y="558718"/>
              <a:ext cx="1020589" cy="415476"/>
            </a:xfrm>
            <a:prstGeom prst="rect">
              <a:avLst/>
            </a:prstGeom>
            <a:ln>
              <a:noFill/>
            </a:ln>
            <a:extLst>
              <a:ext uri="{53640926-AAD7-44d8-BBD7-CCE9431645EC}">
                <a14:shadowObscured xmlns:a14="http://schemas.microsoft.com/office/drawing/2010/main"/>
              </a:ext>
            </a:extLst>
          </p:spPr>
        </p:pic>
      </p:grpSp>
      <p:grpSp>
        <p:nvGrpSpPr>
          <p:cNvPr id="33" name="Grouper 32"/>
          <p:cNvGrpSpPr/>
          <p:nvPr userDrawn="1"/>
        </p:nvGrpSpPr>
        <p:grpSpPr>
          <a:xfrm>
            <a:off x="1308732" y="64390"/>
            <a:ext cx="524549" cy="482985"/>
            <a:chOff x="1308732" y="64390"/>
            <a:chExt cx="524549" cy="482985"/>
          </a:xfrm>
        </p:grpSpPr>
        <p:sp>
          <p:nvSpPr>
            <p:cNvPr id="34" name="Ellipse 33"/>
            <p:cNvSpPr/>
            <p:nvPr userDrawn="1"/>
          </p:nvSpPr>
          <p:spPr>
            <a:xfrm>
              <a:off x="1308732" y="64390"/>
              <a:ext cx="524549" cy="482985"/>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35" name="Image 34" descr="picto_moto.jpg"/>
            <p:cNvPicPr>
              <a:picLocks noChangeAspect="1"/>
            </p:cNvPicPr>
            <p:nvPr userDrawn="1"/>
          </p:nvPicPr>
          <p:blipFill rotWithShape="1">
            <a:blip r:embed="rId4">
              <a:extLst>
                <a:ext uri="{28A0092B-C50C-407E-A947-70E740481C1C}">
                  <a14:useLocalDpi xmlns:a14="http://schemas.microsoft.com/office/drawing/2010/main" val="0"/>
                </a:ext>
              </a:extLst>
            </a:blip>
            <a:srcRect l="3503" t="24626" r="3111" b="23229"/>
            <a:stretch/>
          </p:blipFill>
          <p:spPr>
            <a:xfrm>
              <a:off x="1372276" y="191282"/>
              <a:ext cx="408899" cy="228321"/>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images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51425" y="954517"/>
            <a:ext cx="3635375" cy="1636284"/>
          </a:xfrm>
        </p:spPr>
        <p:txBody>
          <a:bodyPr anchor="b"/>
          <a:lstStyle>
            <a:lvl1pPr algn="l">
              <a:defRPr sz="3600" b="0">
                <a:solidFill>
                  <a:schemeClr val="tx1"/>
                </a:solidFill>
              </a:defRPr>
            </a:lvl1pPr>
          </a:lstStyle>
          <a:p>
            <a:r>
              <a:rPr lang="x-none" dirty="0" smtClean="0"/>
              <a:t>Cliquez et modifiez le titre</a:t>
            </a:r>
            <a:endParaRPr dirty="0"/>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Cliquez pour modifier les styles du texte du masque</a:t>
            </a:r>
          </a:p>
        </p:txBody>
      </p:sp>
      <p:sp>
        <p:nvSpPr>
          <p:cNvPr id="9" name="Picture Placeholder 8"/>
          <p:cNvSpPr>
            <a:spLocks noGrp="1"/>
          </p:cNvSpPr>
          <p:nvPr>
            <p:ph type="pic" sz="quarter" idx="13"/>
          </p:nvPr>
        </p:nvSpPr>
        <p:spPr>
          <a:xfrm>
            <a:off x="990600" y="2854325"/>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x-none" smtClean="0"/>
              <a:t>Faire glisser l'image vers l'espace réservé ou cliquer sur l'icône pour l'ajouter</a:t>
            </a:r>
            <a:endParaRPr/>
          </a:p>
        </p:txBody>
      </p:sp>
      <p:sp>
        <p:nvSpPr>
          <p:cNvPr id="8" name="Picture Placeholder 8"/>
          <p:cNvSpPr>
            <a:spLocks noGrp="1"/>
          </p:cNvSpPr>
          <p:nvPr>
            <p:ph type="pic" sz="quarter" idx="14"/>
          </p:nvPr>
        </p:nvSpPr>
        <p:spPr>
          <a:xfrm>
            <a:off x="2479675" y="1524000"/>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x-none" smtClean="0"/>
              <a:t>Faire glisser l'image vers l'espace réservé ou cliquer sur l'icône pour l'ajouter</a:t>
            </a:r>
            <a:endParaRPr/>
          </a:p>
        </p:txBody>
      </p:sp>
      <p:sp>
        <p:nvSpPr>
          <p:cNvPr id="10" name="Picture Placeholder 8"/>
          <p:cNvSpPr>
            <a:spLocks noGrp="1"/>
          </p:cNvSpPr>
          <p:nvPr>
            <p:ph type="pic" sz="quarter" idx="15"/>
          </p:nvPr>
        </p:nvSpPr>
        <p:spPr>
          <a:xfrm>
            <a:off x="269875" y="1025525"/>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x-none" smtClean="0"/>
              <a:t>Faire glisser l'image vers l'espace réservé ou cliquer sur l'icône pour l'ajouter</a:t>
            </a:r>
            <a:endParaRPr/>
          </a:p>
        </p:txBody>
      </p:sp>
      <p:grpSp>
        <p:nvGrpSpPr>
          <p:cNvPr id="17" name="Grouper 16"/>
          <p:cNvGrpSpPr/>
          <p:nvPr userDrawn="1"/>
        </p:nvGrpSpPr>
        <p:grpSpPr>
          <a:xfrm>
            <a:off x="704896" y="38895"/>
            <a:ext cx="499045" cy="508481"/>
            <a:chOff x="3829128" y="156779"/>
            <a:chExt cx="1201323" cy="1218438"/>
          </a:xfrm>
        </p:grpSpPr>
        <p:sp>
          <p:nvSpPr>
            <p:cNvPr id="18" name="Ellipse 17"/>
            <p:cNvSpPr/>
            <p:nvPr userDrawn="1"/>
          </p:nvSpPr>
          <p:spPr>
            <a:xfrm>
              <a:off x="3829128"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19" name="Image 18"/>
            <p:cNvPicPr/>
            <p:nvPr userDrawn="1"/>
          </p:nvPicPr>
          <p:blipFill rotWithShape="1">
            <a:blip r:embed="rId2">
              <a:extLst>
                <a:ext uri="{28A0092B-C50C-407E-A947-70E740481C1C}">
                  <a14:useLocalDpi xmlns:a14="http://schemas.microsoft.com/office/drawing/2010/main" val="0"/>
                </a:ext>
              </a:extLst>
            </a:blip>
            <a:srcRect l="4235" t="28511" r="4570" b="29421"/>
            <a:stretch/>
          </p:blipFill>
          <p:spPr bwMode="auto">
            <a:xfrm>
              <a:off x="3942735" y="442705"/>
              <a:ext cx="995382" cy="641556"/>
            </a:xfrm>
            <a:prstGeom prst="rect">
              <a:avLst/>
            </a:prstGeom>
            <a:ln>
              <a:noFill/>
            </a:ln>
            <a:extLst>
              <a:ext uri="{53640926-AAD7-44d8-BBD7-CCE9431645EC}">
                <a14:shadowObscured xmlns:a14="http://schemas.microsoft.com/office/drawing/2010/main"/>
              </a:ext>
            </a:extLst>
          </p:spPr>
        </p:pic>
      </p:grpSp>
      <p:grpSp>
        <p:nvGrpSpPr>
          <p:cNvPr id="20" name="Grouper 19"/>
          <p:cNvGrpSpPr/>
          <p:nvPr userDrawn="1"/>
        </p:nvGrpSpPr>
        <p:grpSpPr>
          <a:xfrm>
            <a:off x="92275" y="38895"/>
            <a:ext cx="490929" cy="508481"/>
            <a:chOff x="2421864" y="156779"/>
            <a:chExt cx="1201323" cy="1218438"/>
          </a:xfrm>
        </p:grpSpPr>
        <p:sp>
          <p:nvSpPr>
            <p:cNvPr id="21" name="Ellipse 20"/>
            <p:cNvSpPr/>
            <p:nvPr userDrawn="1"/>
          </p:nvSpPr>
          <p:spPr>
            <a:xfrm>
              <a:off x="2421864"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22" name="Image 21"/>
            <p:cNvPicPr/>
            <p:nvPr userDrawn="1"/>
          </p:nvPicPr>
          <p:blipFill rotWithShape="1">
            <a:blip r:embed="rId3">
              <a:extLst>
                <a:ext uri="{28A0092B-C50C-407E-A947-70E740481C1C}">
                  <a14:useLocalDpi xmlns:a14="http://schemas.microsoft.com/office/drawing/2010/main" val="0"/>
                </a:ext>
              </a:extLst>
            </a:blip>
            <a:srcRect l="2823" t="35852" r="4006" b="35633"/>
            <a:stretch/>
          </p:blipFill>
          <p:spPr bwMode="auto">
            <a:xfrm>
              <a:off x="2509728" y="558718"/>
              <a:ext cx="1020589" cy="415476"/>
            </a:xfrm>
            <a:prstGeom prst="rect">
              <a:avLst/>
            </a:prstGeom>
            <a:ln>
              <a:noFill/>
            </a:ln>
            <a:extLst>
              <a:ext uri="{53640926-AAD7-44d8-BBD7-CCE9431645EC}">
                <a14:shadowObscured xmlns:a14="http://schemas.microsoft.com/office/drawing/2010/main"/>
              </a:ext>
            </a:extLst>
          </p:spPr>
        </p:pic>
      </p:grpSp>
      <p:grpSp>
        <p:nvGrpSpPr>
          <p:cNvPr id="23" name="Grouper 22"/>
          <p:cNvGrpSpPr/>
          <p:nvPr userDrawn="1"/>
        </p:nvGrpSpPr>
        <p:grpSpPr>
          <a:xfrm>
            <a:off x="1308732" y="64390"/>
            <a:ext cx="524549" cy="482985"/>
            <a:chOff x="1308732" y="64390"/>
            <a:chExt cx="524549" cy="482985"/>
          </a:xfrm>
        </p:grpSpPr>
        <p:sp>
          <p:nvSpPr>
            <p:cNvPr id="34" name="Ellipse 33"/>
            <p:cNvSpPr/>
            <p:nvPr userDrawn="1"/>
          </p:nvSpPr>
          <p:spPr>
            <a:xfrm>
              <a:off x="1308732" y="64390"/>
              <a:ext cx="524549" cy="482985"/>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35" name="Image 34" descr="picto_moto.jpg"/>
            <p:cNvPicPr>
              <a:picLocks noChangeAspect="1"/>
            </p:cNvPicPr>
            <p:nvPr userDrawn="1"/>
          </p:nvPicPr>
          <p:blipFill rotWithShape="1">
            <a:blip r:embed="rId4">
              <a:extLst>
                <a:ext uri="{28A0092B-C50C-407E-A947-70E740481C1C}">
                  <a14:useLocalDpi xmlns:a14="http://schemas.microsoft.com/office/drawing/2010/main" val="0"/>
                </a:ext>
              </a:extLst>
            </a:blip>
            <a:srcRect l="3503" t="24626" r="3111" b="23229"/>
            <a:stretch/>
          </p:blipFill>
          <p:spPr>
            <a:xfrm>
              <a:off x="1372276" y="191282"/>
              <a:ext cx="408899" cy="228321"/>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grpSp>
        <p:nvGrpSpPr>
          <p:cNvPr id="12" name="Grouper 11"/>
          <p:cNvGrpSpPr/>
          <p:nvPr userDrawn="1"/>
        </p:nvGrpSpPr>
        <p:grpSpPr>
          <a:xfrm>
            <a:off x="704896" y="38895"/>
            <a:ext cx="499045" cy="508481"/>
            <a:chOff x="3829128" y="156779"/>
            <a:chExt cx="1201323" cy="1218438"/>
          </a:xfrm>
        </p:grpSpPr>
        <p:sp>
          <p:nvSpPr>
            <p:cNvPr id="13" name="Ellipse 12"/>
            <p:cNvSpPr/>
            <p:nvPr userDrawn="1"/>
          </p:nvSpPr>
          <p:spPr>
            <a:xfrm>
              <a:off x="3829128"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14" name="Image 13"/>
            <p:cNvPicPr/>
            <p:nvPr userDrawn="1"/>
          </p:nvPicPr>
          <p:blipFill rotWithShape="1">
            <a:blip r:embed="rId2">
              <a:extLst>
                <a:ext uri="{28A0092B-C50C-407E-A947-70E740481C1C}">
                  <a14:useLocalDpi xmlns:a14="http://schemas.microsoft.com/office/drawing/2010/main" val="0"/>
                </a:ext>
              </a:extLst>
            </a:blip>
            <a:srcRect l="4235" t="28511" r="4570" b="29421"/>
            <a:stretch/>
          </p:blipFill>
          <p:spPr bwMode="auto">
            <a:xfrm>
              <a:off x="3942735" y="442705"/>
              <a:ext cx="995382" cy="641556"/>
            </a:xfrm>
            <a:prstGeom prst="rect">
              <a:avLst/>
            </a:prstGeom>
            <a:ln>
              <a:noFill/>
            </a:ln>
            <a:extLst>
              <a:ext uri="{53640926-AAD7-44d8-BBD7-CCE9431645EC}">
                <a14:shadowObscured xmlns:a14="http://schemas.microsoft.com/office/drawing/2010/main"/>
              </a:ext>
            </a:extLst>
          </p:spPr>
        </p:pic>
      </p:grpSp>
      <p:grpSp>
        <p:nvGrpSpPr>
          <p:cNvPr id="15" name="Grouper 14"/>
          <p:cNvGrpSpPr/>
          <p:nvPr userDrawn="1"/>
        </p:nvGrpSpPr>
        <p:grpSpPr>
          <a:xfrm>
            <a:off x="92275" y="38895"/>
            <a:ext cx="490929" cy="508481"/>
            <a:chOff x="2421864" y="156779"/>
            <a:chExt cx="1201323" cy="1218438"/>
          </a:xfrm>
        </p:grpSpPr>
        <p:sp>
          <p:nvSpPr>
            <p:cNvPr id="16" name="Ellipse 15"/>
            <p:cNvSpPr/>
            <p:nvPr userDrawn="1"/>
          </p:nvSpPr>
          <p:spPr>
            <a:xfrm>
              <a:off x="2421864" y="156779"/>
              <a:ext cx="1201323" cy="1218438"/>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17" name="Image 16"/>
            <p:cNvPicPr/>
            <p:nvPr userDrawn="1"/>
          </p:nvPicPr>
          <p:blipFill rotWithShape="1">
            <a:blip r:embed="rId3">
              <a:extLst>
                <a:ext uri="{28A0092B-C50C-407E-A947-70E740481C1C}">
                  <a14:useLocalDpi xmlns:a14="http://schemas.microsoft.com/office/drawing/2010/main" val="0"/>
                </a:ext>
              </a:extLst>
            </a:blip>
            <a:srcRect l="2823" t="35852" r="4006" b="35633"/>
            <a:stretch/>
          </p:blipFill>
          <p:spPr bwMode="auto">
            <a:xfrm>
              <a:off x="2509728" y="558718"/>
              <a:ext cx="1020589" cy="415476"/>
            </a:xfrm>
            <a:prstGeom prst="rect">
              <a:avLst/>
            </a:prstGeom>
            <a:ln>
              <a:noFill/>
            </a:ln>
            <a:extLst>
              <a:ext uri="{53640926-AAD7-44d8-BBD7-CCE9431645EC}">
                <a14:shadowObscured xmlns:a14="http://schemas.microsoft.com/office/drawing/2010/main"/>
              </a:ext>
            </a:extLst>
          </p:spPr>
        </p:pic>
      </p:grpSp>
      <p:grpSp>
        <p:nvGrpSpPr>
          <p:cNvPr id="27" name="Grouper 26"/>
          <p:cNvGrpSpPr/>
          <p:nvPr userDrawn="1"/>
        </p:nvGrpSpPr>
        <p:grpSpPr>
          <a:xfrm>
            <a:off x="1308732" y="64390"/>
            <a:ext cx="524549" cy="482985"/>
            <a:chOff x="1308732" y="64390"/>
            <a:chExt cx="524549" cy="482985"/>
          </a:xfrm>
        </p:grpSpPr>
        <p:sp>
          <p:nvSpPr>
            <p:cNvPr id="28" name="Ellipse 27"/>
            <p:cNvSpPr/>
            <p:nvPr userDrawn="1"/>
          </p:nvSpPr>
          <p:spPr>
            <a:xfrm>
              <a:off x="1308732" y="64390"/>
              <a:ext cx="524549" cy="482985"/>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noFill/>
              </a:endParaRPr>
            </a:p>
          </p:txBody>
        </p:sp>
        <p:pic>
          <p:nvPicPr>
            <p:cNvPr id="29" name="Image 28" descr="picto_moto.jpg"/>
            <p:cNvPicPr>
              <a:picLocks noChangeAspect="1"/>
            </p:cNvPicPr>
            <p:nvPr userDrawn="1"/>
          </p:nvPicPr>
          <p:blipFill rotWithShape="1">
            <a:blip r:embed="rId4">
              <a:extLst>
                <a:ext uri="{28A0092B-C50C-407E-A947-70E740481C1C}">
                  <a14:useLocalDpi xmlns:a14="http://schemas.microsoft.com/office/drawing/2010/main" val="0"/>
                </a:ext>
              </a:extLst>
            </a:blip>
            <a:srcRect l="3503" t="24626" r="3111" b="23229"/>
            <a:stretch/>
          </p:blipFill>
          <p:spPr>
            <a:xfrm>
              <a:off x="1372276" y="191282"/>
              <a:ext cx="408899" cy="228321"/>
            </a:xfrm>
            <a:prstGeom prst="rect">
              <a:avLst/>
            </a:prstGeom>
          </p:spPr>
        </p:pic>
      </p:grpSp>
      <p:sp>
        <p:nvSpPr>
          <p:cNvPr id="18" name="Title 1"/>
          <p:cNvSpPr>
            <a:spLocks noGrp="1"/>
          </p:cNvSpPr>
          <p:nvPr>
            <p:ph type="title"/>
          </p:nvPr>
        </p:nvSpPr>
        <p:spPr>
          <a:xfrm>
            <a:off x="2011965" y="-2111"/>
            <a:ext cx="6793541" cy="838974"/>
          </a:xfrm>
        </p:spPr>
        <p:txBody>
          <a:bodyPr/>
          <a:lstStyle>
            <a:lvl1pPr>
              <a:defRPr sz="2800"/>
            </a:lvl1pPr>
          </a:lstStyle>
          <a:p>
            <a:r>
              <a:rPr lang="x-none" smtClean="0"/>
              <a:t>Cliquez et modifiez le titre</a:t>
            </a:r>
            <a:endParaRPr/>
          </a:p>
        </p:txBody>
      </p:sp>
    </p:spTree>
    <p:extLst>
      <p:ext uri="{BB962C8B-B14F-4D97-AF65-F5344CB8AC3E}">
        <p14:creationId xmlns:p14="http://schemas.microsoft.com/office/powerpoint/2010/main" val="2733975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3318" y="0"/>
            <a:ext cx="7547956" cy="838974"/>
          </a:xfrm>
          <a:prstGeom prst="rect">
            <a:avLst/>
          </a:prstGeom>
        </p:spPr>
        <p:txBody>
          <a:bodyPr vert="horz" lIns="91440" tIns="45720" rIns="91440" bIns="45720" rtlCol="0" anchor="t">
            <a:noAutofit/>
          </a:bodyPr>
          <a:lstStyle/>
          <a:p>
            <a:r>
              <a:rPr lang="x-none" dirty="0" smtClean="0"/>
              <a:t>Cliquez et modifiez le titre</a:t>
            </a:r>
            <a:endParaRPr dirty="0"/>
          </a:p>
        </p:txBody>
      </p:sp>
      <p:sp>
        <p:nvSpPr>
          <p:cNvPr id="3" name="Text Placeholder 2"/>
          <p:cNvSpPr>
            <a:spLocks noGrp="1"/>
          </p:cNvSpPr>
          <p:nvPr>
            <p:ph type="body" idx="1"/>
          </p:nvPr>
        </p:nvSpPr>
        <p:spPr>
          <a:xfrm>
            <a:off x="602480" y="1714687"/>
            <a:ext cx="7662864" cy="3267169"/>
          </a:xfrm>
          <a:prstGeom prst="rect">
            <a:avLst/>
          </a:prstGeom>
        </p:spPr>
        <p:txBody>
          <a:bodyPr vert="horz" lIns="91440" tIns="45720" rIns="91440" bIns="45720" rtlCol="0">
            <a:normAutofit/>
          </a:bodyPr>
          <a:lstStyle/>
          <a:p>
            <a:pPr lvl="0"/>
            <a:r>
              <a:rPr lang="x-none" dirty="0" smtClean="0"/>
              <a:t>Cliquez pour modifier les styles du texte du masque</a:t>
            </a:r>
          </a:p>
          <a:p>
            <a:pPr lvl="1"/>
            <a:r>
              <a:rPr lang="x-none" dirty="0" smtClean="0"/>
              <a:t>Deuxième niveau</a:t>
            </a:r>
          </a:p>
          <a:p>
            <a:pPr lvl="2"/>
            <a:r>
              <a:rPr lang="x-none" dirty="0" smtClean="0"/>
              <a:t>Troisième niveau</a:t>
            </a:r>
          </a:p>
          <a:p>
            <a:pPr lvl="3"/>
            <a:r>
              <a:rPr lang="x-none" dirty="0" smtClean="0"/>
              <a:t>Quatrième niveau</a:t>
            </a:r>
          </a:p>
          <a:p>
            <a:pPr lvl="4"/>
            <a:r>
              <a:rPr lang="x-none" dirty="0" smtClean="0"/>
              <a:t>Cinquième niveau</a:t>
            </a:r>
            <a:endParaRPr dirty="0"/>
          </a:p>
        </p:txBody>
      </p:sp>
      <p:sp>
        <p:nvSpPr>
          <p:cNvPr id="7" name="TextBox 7"/>
          <p:cNvSpPr txBox="1"/>
          <p:nvPr userDrawn="1"/>
        </p:nvSpPr>
        <p:spPr>
          <a:xfrm>
            <a:off x="8776912" y="6261911"/>
            <a:ext cx="367088" cy="677108"/>
          </a:xfrm>
          <a:prstGeom prst="rect">
            <a:avLst/>
          </a:prstGeom>
          <a:noFill/>
        </p:spPr>
        <p:txBody>
          <a:bodyPr wrap="none" lIns="0" tIns="0" rIns="0" bIns="0" rtlCol="0">
            <a:spAutoFit/>
          </a:bodyPr>
          <a:lstStyle/>
          <a:p>
            <a:r>
              <a:rPr sz="4400" dirty="0">
                <a:solidFill>
                  <a:schemeClr val="accent1"/>
                </a:solidFill>
                <a:latin typeface="Wingdings" pitchFamily="2" charset="2"/>
              </a:rPr>
              <a:t>S</a:t>
            </a:r>
          </a:p>
        </p:txBody>
      </p:sp>
      <p:sp>
        <p:nvSpPr>
          <p:cNvPr id="9" name="Title 1"/>
          <p:cNvSpPr txBox="1">
            <a:spLocks/>
          </p:cNvSpPr>
          <p:nvPr userDrawn="1"/>
        </p:nvSpPr>
        <p:spPr>
          <a:xfrm>
            <a:off x="56028" y="6540754"/>
            <a:ext cx="9144000" cy="286445"/>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b="1" kern="1200">
                <a:solidFill>
                  <a:schemeClr val="bg1"/>
                </a:solidFill>
                <a:latin typeface="Calibri"/>
                <a:ea typeface="+mj-ea"/>
                <a:cs typeface="Calibri"/>
              </a:defRPr>
            </a:lvl1pPr>
          </a:lstStyle>
          <a:p>
            <a:pPr marL="0" marR="0" indent="0" algn="l" defTabSz="914400" rtl="0" eaLnBrk="1" fontAlgn="auto" latinLnBrk="0" hangingPunct="1">
              <a:lnSpc>
                <a:spcPct val="100000"/>
              </a:lnSpc>
              <a:spcBef>
                <a:spcPct val="0"/>
              </a:spcBef>
              <a:spcAft>
                <a:spcPts val="0"/>
              </a:spcAft>
              <a:buClrTx/>
              <a:buSzTx/>
              <a:buFontTx/>
              <a:buNone/>
              <a:tabLst/>
              <a:defRPr/>
            </a:pPr>
            <a:r>
              <a:rPr lang="fr-FR" sz="1200" dirty="0" smtClean="0">
                <a:solidFill>
                  <a:schemeClr val="tx1">
                    <a:lumMod val="50000"/>
                    <a:lumOff val="50000"/>
                  </a:schemeClr>
                </a:solidFill>
              </a:rPr>
              <a:t>PNF BTS maintenance des véhicules (lycée Diderot Paris 18 mars 2016)                                                                                                                            </a:t>
            </a:r>
            <a:fld id="{9DC8F644-21DC-2D4E-A903-D05BA2E54617}" type="slidenum">
              <a:rPr lang="fr-FR" sz="1200" smtClean="0">
                <a:solidFill>
                  <a:schemeClr val="tx1">
                    <a:lumMod val="50000"/>
                    <a:lumOff val="50000"/>
                  </a:schemeClr>
                </a:solidFill>
              </a:rPr>
              <a:pPr marL="0" marR="0" indent="0" algn="l" defTabSz="914400" rtl="0" eaLnBrk="1" fontAlgn="auto" latinLnBrk="0" hangingPunct="1">
                <a:lnSpc>
                  <a:spcPct val="100000"/>
                </a:lnSpc>
                <a:spcBef>
                  <a:spcPct val="0"/>
                </a:spcBef>
                <a:spcAft>
                  <a:spcPts val="0"/>
                </a:spcAft>
                <a:buClrTx/>
                <a:buSzTx/>
                <a:buFontTx/>
                <a:buNone/>
                <a:tabLst/>
                <a:defRPr/>
              </a:pPr>
              <a:t>‹#›</a:t>
            </a:fld>
            <a:endParaRPr lang="fr-FR" sz="1200" dirty="0" smtClean="0">
              <a:solidFill>
                <a:schemeClr val="tx1">
                  <a:lumMod val="50000"/>
                  <a:lumOff val="50000"/>
                </a:schemeClr>
              </a:solidFill>
            </a:endParaRPr>
          </a:p>
        </p:txBody>
      </p:sp>
    </p:spTree>
  </p:cSld>
  <p:clrMap bg1="lt1" tx1="dk1" bg2="lt2" tx2="dk2" accent1="accent1" accent2="accent2" accent3="accent3" accent4="accent4" accent5="accent5" accent6="accent6" hlink="hlink" folHlink="folHlink"/>
  <p:sldLayoutIdLst>
    <p:sldLayoutId id="2147483749" r:id="rId1"/>
    <p:sldLayoutId id="2147483737" r:id="rId2"/>
    <p:sldLayoutId id="2147483738" r:id="rId3"/>
    <p:sldLayoutId id="2147483739" r:id="rId4"/>
    <p:sldLayoutId id="2147483741" r:id="rId5"/>
    <p:sldLayoutId id="2147483742" r:id="rId6"/>
    <p:sldLayoutId id="2147483746" r:id="rId7"/>
    <p:sldLayoutId id="2147483747" r:id="rId8"/>
    <p:sldLayoutId id="2147483750" r:id="rId9"/>
  </p:sldLayoutIdLst>
  <p:txStyles>
    <p:titleStyle>
      <a:lvl1pPr algn="l" defTabSz="914400" rtl="0" eaLnBrk="1" latinLnBrk="0" hangingPunct="1">
        <a:spcBef>
          <a:spcPct val="0"/>
        </a:spcBef>
        <a:buNone/>
        <a:defRPr sz="3600" b="1" kern="1200">
          <a:solidFill>
            <a:schemeClr val="bg1"/>
          </a:solidFill>
          <a:latin typeface="Calibri"/>
          <a:ea typeface="+mj-ea"/>
          <a:cs typeface="Calibri"/>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Calibri"/>
          <a:ea typeface="+mn-ea"/>
          <a:cs typeface="Calibri"/>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Calibri"/>
          <a:ea typeface="+mn-ea"/>
          <a:cs typeface="Calibri"/>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Calibri"/>
          <a:ea typeface="+mn-ea"/>
          <a:cs typeface="Calibri"/>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Calibri"/>
          <a:ea typeface="+mn-ea"/>
          <a:cs typeface="Calibri"/>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Calibri"/>
          <a:ea typeface="+mn-ea"/>
          <a:cs typeface="Calibri"/>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 Id="rId3"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606411"/>
            <a:ext cx="4896537" cy="936368"/>
          </a:xfrm>
        </p:spPr>
        <p:txBody>
          <a:bodyPr/>
          <a:lstStyle/>
          <a:p>
            <a:r>
              <a:rPr lang="fr-FR" sz="4000" i="1" dirty="0" smtClean="0"/>
              <a:t>LE DEVIS DANS LA RELATION CLIENT</a:t>
            </a:r>
            <a:r>
              <a:rPr lang="fr-FR" sz="4000" dirty="0" smtClean="0"/>
              <a:t/>
            </a:r>
            <a:br>
              <a:rPr lang="fr-FR" sz="4000" dirty="0" smtClean="0"/>
            </a:br>
            <a:r>
              <a:rPr lang="fr-FR" sz="1400" b="0" dirty="0" smtClean="0"/>
              <a:t>Régis Aubert – Professeur</a:t>
            </a:r>
            <a:r>
              <a:rPr lang="fr-FR" sz="1400" b="0" dirty="0"/>
              <a:t> </a:t>
            </a:r>
            <a:r>
              <a:rPr lang="fr-FR" sz="1400" b="0" dirty="0" smtClean="0"/>
              <a:t>S.T.I</a:t>
            </a:r>
            <a:br>
              <a:rPr lang="fr-FR" sz="1400" b="0" dirty="0" smtClean="0"/>
            </a:br>
            <a:r>
              <a:rPr lang="fr-FR" sz="1400" b="0" dirty="0" smtClean="0"/>
              <a:t>Fabrice </a:t>
            </a:r>
            <a:r>
              <a:rPr lang="fr-FR" sz="1400" b="0" dirty="0" err="1" smtClean="0"/>
              <a:t>Lecroq</a:t>
            </a:r>
            <a:r>
              <a:rPr lang="fr-FR" sz="1400" b="0" dirty="0" smtClean="0"/>
              <a:t> – Professeur Economie-Gestion</a:t>
            </a:r>
            <a:endParaRPr lang="fr-FR" sz="1400" b="0" dirty="0"/>
          </a:p>
        </p:txBody>
      </p:sp>
      <p:pic>
        <p:nvPicPr>
          <p:cNvPr id="5" name="Image 4" descr="facture2.jpg"/>
          <p:cNvPicPr>
            <a:picLocks noChangeAspect="1"/>
          </p:cNvPicPr>
          <p:nvPr/>
        </p:nvPicPr>
        <p:blipFill>
          <a:blip r:embed="rId2"/>
          <a:stretch>
            <a:fillRect/>
          </a:stretch>
        </p:blipFill>
        <p:spPr>
          <a:xfrm>
            <a:off x="4896537" y="3329743"/>
            <a:ext cx="3788675" cy="2927613"/>
          </a:xfrm>
          <a:prstGeom prst="rect">
            <a:avLst/>
          </a:prstGeom>
        </p:spPr>
      </p:pic>
    </p:spTree>
    <p:extLst>
      <p:ext uri="{BB962C8B-B14F-4D97-AF65-F5344CB8AC3E}">
        <p14:creationId xmlns:p14="http://schemas.microsoft.com/office/powerpoint/2010/main" val="23713065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 DEVIS DANS LA RELATION CLIENT</a:t>
            </a:r>
            <a:endParaRPr lang="fr-FR" dirty="0"/>
          </a:p>
        </p:txBody>
      </p:sp>
      <p:sp>
        <p:nvSpPr>
          <p:cNvPr id="7" name="ZoneTexte 6"/>
          <p:cNvSpPr txBox="1"/>
          <p:nvPr/>
        </p:nvSpPr>
        <p:spPr>
          <a:xfrm>
            <a:off x="236445" y="1240766"/>
            <a:ext cx="6300833" cy="461665"/>
          </a:xfrm>
          <a:prstGeom prst="rect">
            <a:avLst/>
          </a:prstGeom>
          <a:noFill/>
        </p:spPr>
        <p:txBody>
          <a:bodyPr wrap="square" rtlCol="0">
            <a:spAutoFit/>
          </a:bodyPr>
          <a:lstStyle/>
          <a:p>
            <a:r>
              <a:rPr lang="fr-FR" sz="2400" b="1" u="sng" dirty="0" smtClean="0">
                <a:latin typeface="Calibri"/>
                <a:cs typeface="Calibri"/>
              </a:rPr>
              <a:t>MOYENS : exemple avec un logiciel de chiffrage</a:t>
            </a:r>
            <a:endParaRPr lang="fr-FR" sz="2400" b="1" u="sng" dirty="0">
              <a:latin typeface="Calibri"/>
              <a:cs typeface="Calibri"/>
            </a:endParaRPr>
          </a:p>
        </p:txBody>
      </p:sp>
      <p:graphicFrame>
        <p:nvGraphicFramePr>
          <p:cNvPr id="5" name="Tableau 4"/>
          <p:cNvGraphicFramePr>
            <a:graphicFrameLocks noGrp="1"/>
          </p:cNvGraphicFramePr>
          <p:nvPr/>
        </p:nvGraphicFramePr>
        <p:xfrm>
          <a:off x="1405719" y="1702430"/>
          <a:ext cx="6086902" cy="4712018"/>
        </p:xfrm>
        <a:graphic>
          <a:graphicData uri="http://schemas.openxmlformats.org/drawingml/2006/table">
            <a:tbl>
              <a:tblPr/>
              <a:tblGrid>
                <a:gridCol w="6086902"/>
              </a:tblGrid>
              <a:tr h="436904">
                <a:tc>
                  <a:txBody>
                    <a:bodyPr/>
                    <a:lstStyle/>
                    <a:p>
                      <a:pPr algn="ctr">
                        <a:lnSpc>
                          <a:spcPct val="115000"/>
                        </a:lnSpc>
                        <a:spcAft>
                          <a:spcPts val="1000"/>
                        </a:spcAft>
                      </a:pPr>
                      <a:r>
                        <a:rPr lang="fr-FR" sz="2000" i="1" dirty="0">
                          <a:latin typeface="Calibri" pitchFamily="34" charset="0"/>
                          <a:ea typeface="Calibri"/>
                          <a:cs typeface="Times New Roman"/>
                        </a:rPr>
                        <a:t>ETABLISSEMENT DE L’ESTIMATION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5114">
                <a:tc>
                  <a:txBody>
                    <a:bodyPr/>
                    <a:lstStyle/>
                    <a:p>
                      <a:pPr>
                        <a:lnSpc>
                          <a:spcPct val="115000"/>
                        </a:lnSpc>
                        <a:spcAft>
                          <a:spcPts val="100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4577" name="Image 13"/>
          <p:cNvPicPr>
            <a:picLocks noChangeAspect="1" noChangeArrowheads="1"/>
          </p:cNvPicPr>
          <p:nvPr/>
        </p:nvPicPr>
        <p:blipFill>
          <a:blip r:embed="rId2"/>
          <a:srcRect/>
          <a:stretch>
            <a:fillRect/>
          </a:stretch>
        </p:blipFill>
        <p:spPr bwMode="auto">
          <a:xfrm>
            <a:off x="1806238" y="2221046"/>
            <a:ext cx="5037036" cy="4029629"/>
          </a:xfrm>
          <a:prstGeom prst="rect">
            <a:avLst/>
          </a:prstGeom>
          <a:noFill/>
        </p:spPr>
      </p:pic>
    </p:spTree>
    <p:extLst>
      <p:ext uri="{BB962C8B-B14F-4D97-AF65-F5344CB8AC3E}">
        <p14:creationId xmlns:p14="http://schemas.microsoft.com/office/powerpoint/2010/main" val="20412396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199" y="2874482"/>
            <a:ext cx="8228013" cy="1132632"/>
          </a:xfrm>
        </p:spPr>
        <p:txBody>
          <a:bodyPr/>
          <a:lstStyle/>
          <a:p>
            <a:r>
              <a:rPr lang="fr-FR" dirty="0" smtClean="0"/>
              <a:t/>
            </a:r>
            <a:br>
              <a:rPr lang="fr-FR" dirty="0" smtClean="0"/>
            </a:br>
            <a:r>
              <a:rPr lang="fr-FR" dirty="0" smtClean="0"/>
              <a:t>Proposition de présentation</a:t>
            </a:r>
            <a:br>
              <a:rPr lang="fr-FR" dirty="0" smtClean="0"/>
            </a:br>
            <a:r>
              <a:rPr lang="fr-FR" dirty="0" smtClean="0"/>
              <a:t>Exemple d’une séquence pédagogique</a:t>
            </a:r>
            <a:endParaRPr lang="fr-FR" dirty="0"/>
          </a:p>
        </p:txBody>
      </p:sp>
    </p:spTree>
    <p:extLst>
      <p:ext uri="{BB962C8B-B14F-4D97-AF65-F5344CB8AC3E}">
        <p14:creationId xmlns:p14="http://schemas.microsoft.com/office/powerpoint/2010/main" val="11185191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602480" y="1714687"/>
            <a:ext cx="7662864" cy="4175573"/>
          </a:xfrm>
        </p:spPr>
        <p:txBody>
          <a:bodyPr>
            <a:normAutofit fontScale="77500" lnSpcReduction="20000"/>
          </a:bodyPr>
          <a:lstStyle/>
          <a:p>
            <a:r>
              <a:rPr lang="fr-FR" b="1" dirty="0" smtClean="0"/>
              <a:t>Contexte</a:t>
            </a:r>
            <a:r>
              <a:rPr lang="fr-FR" dirty="0" smtClean="0"/>
              <a:t> : début de formation (septembre-octobre)</a:t>
            </a:r>
          </a:p>
          <a:p>
            <a:pPr lvl="1"/>
            <a:r>
              <a:rPr lang="fr-FR" dirty="0" smtClean="0"/>
              <a:t>Classe entière</a:t>
            </a:r>
          </a:p>
          <a:p>
            <a:pPr lvl="1"/>
            <a:r>
              <a:rPr lang="fr-FR" dirty="0" smtClean="0">
                <a:solidFill>
                  <a:srgbClr val="595959"/>
                </a:solidFill>
              </a:rPr>
              <a:t>Zone d’accueil-réception équipée des outils professionnels (à privilégier) et/ou salle de classe</a:t>
            </a:r>
          </a:p>
          <a:p>
            <a:pPr lvl="1"/>
            <a:r>
              <a:rPr lang="fr-FR" dirty="0" smtClean="0">
                <a:solidFill>
                  <a:srgbClr val="595959"/>
                </a:solidFill>
              </a:rPr>
              <a:t>Scénarios pédagogiques préparés par l’enseignant (jeux de rôle, reconstitution de situations, séquences vidéo…) ou participation à une situation de réception (</a:t>
            </a:r>
            <a:r>
              <a:rPr lang="fr-FR" dirty="0" err="1" smtClean="0">
                <a:solidFill>
                  <a:srgbClr val="595959"/>
                </a:solidFill>
              </a:rPr>
              <a:t>rdv</a:t>
            </a:r>
            <a:r>
              <a:rPr lang="fr-FR" dirty="0" smtClean="0">
                <a:solidFill>
                  <a:srgbClr val="595959"/>
                </a:solidFill>
              </a:rPr>
              <a:t>) dans le cadre d’un véhicule client traité par l’établissement </a:t>
            </a:r>
          </a:p>
          <a:p>
            <a:r>
              <a:rPr lang="fr-FR" b="1" dirty="0" smtClean="0"/>
              <a:t>Durée</a:t>
            </a:r>
            <a:r>
              <a:rPr lang="fr-FR" dirty="0" smtClean="0"/>
              <a:t> : 4 semaines (dont 4 x 2 heures par l’enseignant Eco-Gestion)</a:t>
            </a:r>
          </a:p>
          <a:p>
            <a:r>
              <a:rPr lang="fr-FR" b="1" dirty="0" smtClean="0"/>
              <a:t>Objectif</a:t>
            </a:r>
            <a:r>
              <a:rPr lang="fr-FR" dirty="0" smtClean="0"/>
              <a:t> : présentation d’un thème transversal (de l’accueil client en passant par le diagnostic, la réception du véhicule, la réparation d’un dysfonctionnement mécanique, la facturation et la restitution du véhicule…) </a:t>
            </a:r>
          </a:p>
          <a:p>
            <a:r>
              <a:rPr lang="fr-FR" b="1" dirty="0" smtClean="0"/>
              <a:t>Pré-requis</a:t>
            </a:r>
            <a:r>
              <a:rPr lang="fr-FR" dirty="0" smtClean="0"/>
              <a:t> : organigramme, rôle des différents services, liens entre les services, circulation des flux d’information </a:t>
            </a:r>
          </a:p>
          <a:p>
            <a:endParaRPr lang="fr-FR" dirty="0" smtClean="0"/>
          </a:p>
          <a:p>
            <a:endParaRPr lang="fr-FR" dirty="0" smtClean="0"/>
          </a:p>
          <a:p>
            <a:pPr lvl="1"/>
            <a:endParaRPr lang="fr-FR" dirty="0" smtClean="0"/>
          </a:p>
        </p:txBody>
      </p:sp>
      <p:sp>
        <p:nvSpPr>
          <p:cNvPr id="4" name="Titre 3"/>
          <p:cNvSpPr>
            <a:spLocks noGrp="1"/>
          </p:cNvSpPr>
          <p:nvPr>
            <p:ph type="title"/>
          </p:nvPr>
        </p:nvSpPr>
        <p:spPr>
          <a:xfrm>
            <a:off x="1379221" y="-2111"/>
            <a:ext cx="7551420" cy="838974"/>
          </a:xfrm>
        </p:spPr>
        <p:txBody>
          <a:bodyPr/>
          <a:lstStyle/>
          <a:p>
            <a:pPr algn="ctr"/>
            <a:r>
              <a:rPr lang="fr-FR" dirty="0" smtClean="0"/>
              <a:t>« Gestion d’un incident Moteur</a:t>
            </a:r>
            <a:br>
              <a:rPr lang="fr-FR" dirty="0" smtClean="0"/>
            </a:br>
            <a:r>
              <a:rPr lang="fr-FR" dirty="0" smtClean="0"/>
              <a:t>Approche  commerciale et technique</a:t>
            </a:r>
            <a:r>
              <a:rPr lang="fr-FR" sz="3200" dirty="0" smtClean="0"/>
              <a:t> »</a:t>
            </a:r>
            <a:endParaRPr lang="fr-FR" sz="3200" dirty="0"/>
          </a:p>
        </p:txBody>
      </p:sp>
    </p:spTree>
    <p:extLst>
      <p:ext uri="{BB962C8B-B14F-4D97-AF65-F5344CB8AC3E}">
        <p14:creationId xmlns:p14="http://schemas.microsoft.com/office/powerpoint/2010/main" val="31703320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740663" y="1737648"/>
            <a:ext cx="7958063" cy="3518164"/>
          </a:xfrm>
        </p:spPr>
        <p:txBody>
          <a:bodyPr>
            <a:normAutofit fontScale="85000" lnSpcReduction="20000"/>
          </a:bodyPr>
          <a:lstStyle/>
          <a:p>
            <a:r>
              <a:rPr lang="fr-FR" dirty="0" smtClean="0"/>
              <a:t>Tâches Professionnelles à illustrer</a:t>
            </a:r>
          </a:p>
          <a:p>
            <a:pPr lvl="1"/>
            <a:r>
              <a:rPr lang="fr-FR" dirty="0" smtClean="0"/>
              <a:t>A4-T1 : Accueillir le  client</a:t>
            </a:r>
          </a:p>
          <a:p>
            <a:pPr lvl="1"/>
            <a:r>
              <a:rPr lang="fr-FR" dirty="0" smtClean="0"/>
              <a:t>A1-T1 : Confirmer le dysfonctionnement ressenti et énoncé par le client</a:t>
            </a:r>
          </a:p>
          <a:p>
            <a:pPr lvl="1"/>
            <a:r>
              <a:rPr lang="fr-FR" dirty="0" smtClean="0"/>
              <a:t>A1-T6 : Estimer le montant des interventions</a:t>
            </a:r>
          </a:p>
          <a:p>
            <a:pPr lvl="1"/>
            <a:r>
              <a:rPr lang="fr-FR" dirty="0" smtClean="0"/>
              <a:t>A3-T1 : Planifier et organiser les interventions</a:t>
            </a:r>
          </a:p>
          <a:p>
            <a:pPr marL="0" lvl="1" indent="0">
              <a:buNone/>
            </a:pPr>
            <a:endParaRPr lang="fr-FR" dirty="0" smtClean="0">
              <a:solidFill>
                <a:srgbClr val="595959"/>
              </a:solidFill>
            </a:endParaRPr>
          </a:p>
          <a:p>
            <a:pPr marL="0" lvl="1" indent="0" algn="just">
              <a:buNone/>
            </a:pPr>
            <a:r>
              <a:rPr lang="fr-FR" dirty="0" smtClean="0">
                <a:solidFill>
                  <a:srgbClr val="595959"/>
                </a:solidFill>
              </a:rPr>
              <a:t>Dans la mesure du possible, à partir d’un scénario d’accueil client en réception (ou téléphonique) ou d’une situation réelle (à privilégier) ou d’une vidéo, l’étudiant sera mis en situation de réceptionnaire, il devra dans ce cadre gérer une relation-client </a:t>
            </a:r>
            <a:r>
              <a:rPr lang="fr-FR" dirty="0" smtClean="0"/>
              <a:t>dans le cadre de l’après-vente.</a:t>
            </a:r>
          </a:p>
          <a:p>
            <a:pPr marL="0" lvl="1" algn="just">
              <a:buNone/>
            </a:pPr>
            <a:r>
              <a:rPr lang="fr-FR" dirty="0" smtClean="0"/>
              <a:t>Le client présentera avec «  ses mots et son vocabulaire » un ensemble de symptômes relatifs à un dysfonctionnement moteur (secousses, ratés, allumage de voyants, etc.).</a:t>
            </a:r>
          </a:p>
          <a:p>
            <a:pPr marL="0" lvl="1" algn="just">
              <a:buNone/>
            </a:pPr>
            <a:r>
              <a:rPr lang="fr-FR" dirty="0" smtClean="0"/>
              <a:t>L’étudiant devra confirmer le dysfonctionnement, estimer les travaux avant de planifier l’intervention en fonction de la disponibilité des pièces, du planning de charge, des disponibilités du client et du caractère d’urgence de l’opération.</a:t>
            </a:r>
          </a:p>
          <a:p>
            <a:pPr lvl="1"/>
            <a:endParaRPr lang="fr-FR" dirty="0" smtClean="0"/>
          </a:p>
          <a:p>
            <a:pPr lvl="1"/>
            <a:endParaRPr lang="fr-FR" dirty="0"/>
          </a:p>
        </p:txBody>
      </p:sp>
      <p:sp>
        <p:nvSpPr>
          <p:cNvPr id="4" name="Titre 3"/>
          <p:cNvSpPr>
            <a:spLocks noGrp="1"/>
          </p:cNvSpPr>
          <p:nvPr>
            <p:ph type="title"/>
          </p:nvPr>
        </p:nvSpPr>
        <p:spPr>
          <a:xfrm>
            <a:off x="2011965" y="250404"/>
            <a:ext cx="6793541" cy="505031"/>
          </a:xfrm>
        </p:spPr>
        <p:txBody>
          <a:bodyPr/>
          <a:lstStyle/>
          <a:p>
            <a:r>
              <a:rPr lang="fr-FR" sz="2000" dirty="0" smtClean="0"/>
              <a:t>Scéance 1 : « Du 1</a:t>
            </a:r>
            <a:r>
              <a:rPr lang="fr-FR" sz="2000" baseline="30000" dirty="0" smtClean="0"/>
              <a:t>er</a:t>
            </a:r>
            <a:r>
              <a:rPr lang="fr-FR" sz="2000" dirty="0" smtClean="0"/>
              <a:t> contact à la prise de rendez-vous »</a:t>
            </a:r>
            <a:br>
              <a:rPr lang="fr-FR" sz="2000" dirty="0" smtClean="0"/>
            </a:br>
            <a:endParaRPr lang="fr-FR" sz="2000" dirty="0"/>
          </a:p>
        </p:txBody>
      </p:sp>
    </p:spTree>
    <p:extLst>
      <p:ext uri="{BB962C8B-B14F-4D97-AF65-F5344CB8AC3E}">
        <p14:creationId xmlns:p14="http://schemas.microsoft.com/office/powerpoint/2010/main" val="2210575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740663" y="1737648"/>
            <a:ext cx="7958063" cy="3252788"/>
          </a:xfrm>
        </p:spPr>
        <p:txBody>
          <a:bodyPr>
            <a:normAutofit fontScale="92500" lnSpcReduction="20000"/>
          </a:bodyPr>
          <a:lstStyle/>
          <a:p>
            <a:r>
              <a:rPr lang="fr-FR" dirty="0" smtClean="0"/>
              <a:t>Tâches Professionnelles à illustrer</a:t>
            </a:r>
          </a:p>
          <a:p>
            <a:pPr lvl="1"/>
            <a:r>
              <a:rPr lang="fr-FR" dirty="0" smtClean="0"/>
              <a:t>A2-T1 : Préparer l’intervention</a:t>
            </a:r>
          </a:p>
          <a:p>
            <a:pPr lvl="1"/>
            <a:r>
              <a:rPr lang="fr-FR" dirty="0" smtClean="0"/>
              <a:t>A2-T2 : Réceptionner le véhicule</a:t>
            </a:r>
          </a:p>
          <a:p>
            <a:pPr lvl="1"/>
            <a:r>
              <a:rPr lang="fr-FR" dirty="0" smtClean="0"/>
              <a:t>A4-T4 : Dialoguer, échanger avec des tiers</a:t>
            </a:r>
          </a:p>
          <a:p>
            <a:pPr lvl="1"/>
            <a:endParaRPr lang="fr-FR" dirty="0"/>
          </a:p>
          <a:p>
            <a:pPr marL="0" lvl="1" algn="just">
              <a:buNone/>
            </a:pPr>
            <a:r>
              <a:rPr lang="fr-FR" dirty="0" smtClean="0"/>
              <a:t>La disponibilité des pièces de rechange et des techniciens étant réelle et vérifiée, l’étudiant </a:t>
            </a:r>
            <a:r>
              <a:rPr lang="fr-FR" dirty="0" smtClean="0">
                <a:solidFill>
                  <a:srgbClr val="595959"/>
                </a:solidFill>
              </a:rPr>
              <a:t>réceptionne administrativement et physiquement le véhicule.</a:t>
            </a:r>
          </a:p>
          <a:p>
            <a:pPr marL="0" lvl="1" algn="just">
              <a:buNone/>
            </a:pPr>
            <a:r>
              <a:rPr lang="fr-FR" dirty="0" smtClean="0">
                <a:solidFill>
                  <a:srgbClr val="595959"/>
                </a:solidFill>
              </a:rPr>
              <a:t>Dans le mesure du possible, le cas d’un véhicule faisant l’objet d’une garantie non-échue permettrait d’aborder (à titre d’information) </a:t>
            </a:r>
            <a:r>
              <a:rPr lang="fr-FR" dirty="0" smtClean="0"/>
              <a:t>cette notion en terme d’utilisation des procédures mises  en place par les constructeurs dans ce cadre (accord préalable, prise en charge partielle, intégrale ou non, retour des pièces pour expertise, facturation des heures avec un taux spécifique, etc.).</a:t>
            </a:r>
          </a:p>
          <a:p>
            <a:pPr lvl="1">
              <a:buNone/>
            </a:pPr>
            <a:endParaRPr lang="fr-FR" dirty="0" smtClean="0"/>
          </a:p>
        </p:txBody>
      </p:sp>
      <p:sp>
        <p:nvSpPr>
          <p:cNvPr id="4" name="Titre 3"/>
          <p:cNvSpPr>
            <a:spLocks noGrp="1"/>
          </p:cNvSpPr>
          <p:nvPr>
            <p:ph type="title"/>
          </p:nvPr>
        </p:nvSpPr>
        <p:spPr>
          <a:xfrm>
            <a:off x="2011965" y="260201"/>
            <a:ext cx="6793541" cy="524625"/>
          </a:xfrm>
        </p:spPr>
        <p:txBody>
          <a:bodyPr/>
          <a:lstStyle/>
          <a:p>
            <a:r>
              <a:rPr lang="fr-FR" sz="2000" dirty="0" smtClean="0"/>
              <a:t>Scéance 2 :  « Réception et réparation du véhicule »</a:t>
            </a:r>
            <a:r>
              <a:rPr lang="fr-FR" dirty="0" smtClean="0"/>
              <a:t/>
            </a:r>
            <a:br>
              <a:rPr lang="fr-FR" dirty="0" smtClean="0"/>
            </a:br>
            <a:endParaRPr lang="fr-FR" dirty="0"/>
          </a:p>
        </p:txBody>
      </p:sp>
    </p:spTree>
    <p:extLst>
      <p:ext uri="{BB962C8B-B14F-4D97-AF65-F5344CB8AC3E}">
        <p14:creationId xmlns:p14="http://schemas.microsoft.com/office/powerpoint/2010/main" val="39608246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740663" y="1737648"/>
            <a:ext cx="7958063" cy="3252788"/>
          </a:xfrm>
        </p:spPr>
        <p:txBody>
          <a:bodyPr>
            <a:normAutofit/>
          </a:bodyPr>
          <a:lstStyle/>
          <a:p>
            <a:r>
              <a:rPr lang="fr-FR" dirty="0" smtClean="0"/>
              <a:t>Tâches Professionnelles à illustrer</a:t>
            </a:r>
          </a:p>
          <a:p>
            <a:pPr lvl="1"/>
            <a:r>
              <a:rPr lang="fr-FR" dirty="0" smtClean="0"/>
              <a:t>A2-T4 : Contrôler la qualité de l’intervention</a:t>
            </a:r>
          </a:p>
          <a:p>
            <a:pPr marL="0" lvl="1" algn="just">
              <a:buNone/>
            </a:pPr>
            <a:endParaRPr lang="fr-FR" dirty="0"/>
          </a:p>
          <a:p>
            <a:pPr marL="0" lvl="1" algn="just">
              <a:buNone/>
            </a:pPr>
            <a:r>
              <a:rPr lang="fr-FR" dirty="0" smtClean="0"/>
              <a:t>Les travaux étant </a:t>
            </a:r>
            <a:r>
              <a:rPr lang="fr-FR" dirty="0" smtClean="0">
                <a:solidFill>
                  <a:srgbClr val="595959"/>
                </a:solidFill>
              </a:rPr>
              <a:t>effectués conformément à l’ordre de réparation, une vérification précise de l’état du véhicule (liste de contrôle qualité) est effectuée avant de procéder à la facturation compte tenu des pièces remplacées, des barèmes de temps du constructeur et éventuellement (à titre d’information) des accords pris avec le client en matières commerciale et contractuelle (remise accordée, prise en charge dans le cas d’un garantie, etc.).</a:t>
            </a:r>
          </a:p>
          <a:p>
            <a:pPr lvl="1"/>
            <a:endParaRPr lang="fr-FR" dirty="0"/>
          </a:p>
        </p:txBody>
      </p:sp>
      <p:sp>
        <p:nvSpPr>
          <p:cNvPr id="4" name="Titre 3"/>
          <p:cNvSpPr>
            <a:spLocks noGrp="1"/>
          </p:cNvSpPr>
          <p:nvPr>
            <p:ph type="title"/>
          </p:nvPr>
        </p:nvSpPr>
        <p:spPr>
          <a:xfrm>
            <a:off x="2011965" y="403761"/>
            <a:ext cx="6793541" cy="405872"/>
          </a:xfrm>
        </p:spPr>
        <p:txBody>
          <a:bodyPr/>
          <a:lstStyle/>
          <a:p>
            <a:r>
              <a:rPr lang="fr-FR" sz="2000" dirty="0" smtClean="0"/>
              <a:t>Scéance 3 : « Contrôle avant livraison et facturation »</a:t>
            </a:r>
            <a:br>
              <a:rPr lang="fr-FR" sz="2000" dirty="0" smtClean="0"/>
            </a:br>
            <a:endParaRPr lang="fr-FR" sz="2000" dirty="0"/>
          </a:p>
        </p:txBody>
      </p:sp>
    </p:spTree>
    <p:extLst>
      <p:ext uri="{BB962C8B-B14F-4D97-AF65-F5344CB8AC3E}">
        <p14:creationId xmlns:p14="http://schemas.microsoft.com/office/powerpoint/2010/main" val="31488465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92573" y="2552131"/>
            <a:ext cx="4896537" cy="3298909"/>
          </a:xfrm>
        </p:spPr>
        <p:txBody>
          <a:bodyPr/>
          <a:lstStyle/>
          <a:p>
            <a:r>
              <a:rPr lang="fr-FR" sz="4000" i="1" dirty="0" smtClean="0"/>
              <a:t> </a:t>
            </a:r>
            <a:r>
              <a:rPr lang="fr-FR" sz="4000" i="1" dirty="0"/>
              <a:t>L</a:t>
            </a:r>
            <a:r>
              <a:rPr lang="fr-FR" sz="4000" i="1" dirty="0" smtClean="0"/>
              <a:t>A </a:t>
            </a:r>
            <a:r>
              <a:rPr lang="fr-FR" sz="4000" i="1" dirty="0" smtClean="0"/>
              <a:t>RELATION CLIENT</a:t>
            </a:r>
            <a:br>
              <a:rPr lang="fr-FR" sz="4000" i="1" dirty="0" smtClean="0"/>
            </a:br>
            <a:r>
              <a:rPr lang="fr-FR" sz="4000" i="1" dirty="0" smtClean="0"/>
              <a:t/>
            </a:r>
            <a:br>
              <a:rPr lang="fr-FR" sz="4000" i="1" dirty="0" smtClean="0"/>
            </a:br>
            <a:r>
              <a:rPr lang="fr-FR" sz="4000" i="1" dirty="0" smtClean="0"/>
              <a:t>CONCLUSION</a:t>
            </a:r>
            <a:r>
              <a:rPr lang="fr-FR" sz="4000" dirty="0" smtClean="0"/>
              <a:t/>
            </a:r>
            <a:br>
              <a:rPr lang="fr-FR" sz="4000" dirty="0" smtClean="0"/>
            </a:br>
            <a:endParaRPr lang="fr-FR" sz="4000" dirty="0"/>
          </a:p>
        </p:txBody>
      </p:sp>
    </p:spTree>
    <p:extLst>
      <p:ext uri="{BB962C8B-B14F-4D97-AF65-F5344CB8AC3E}">
        <p14:creationId xmlns:p14="http://schemas.microsoft.com/office/powerpoint/2010/main" val="36790021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lstStyle/>
          <a:p>
            <a:pPr algn="ctr">
              <a:buNone/>
            </a:pPr>
            <a:r>
              <a:rPr lang="fr-FR" sz="2800" b="1" dirty="0" smtClean="0"/>
              <a:t>SITUATION DANS LE REFERENTIEL</a:t>
            </a:r>
          </a:p>
          <a:p>
            <a:r>
              <a:rPr lang="fr-FR" b="1" dirty="0" smtClean="0"/>
              <a:t>CAPACITE : « s’informer-communiquer »</a:t>
            </a:r>
          </a:p>
          <a:p>
            <a:r>
              <a:rPr lang="fr-FR" b="1" dirty="0" smtClean="0"/>
              <a:t>Compétence C5.1 « appliquer la relation service client y compris en langue anglaise »</a:t>
            </a:r>
          </a:p>
          <a:p>
            <a:r>
              <a:rPr lang="fr-FR" b="1" dirty="0" smtClean="0"/>
              <a:t>Compétence détaillée : « utiliser les documents professionnels »</a:t>
            </a:r>
          </a:p>
          <a:p>
            <a:pPr>
              <a:buNone/>
            </a:pPr>
            <a:endParaRPr lang="fr-FR" dirty="0"/>
          </a:p>
        </p:txBody>
      </p:sp>
      <p:sp>
        <p:nvSpPr>
          <p:cNvPr id="4" name="Titre 3"/>
          <p:cNvSpPr>
            <a:spLocks noGrp="1"/>
          </p:cNvSpPr>
          <p:nvPr>
            <p:ph type="title"/>
          </p:nvPr>
        </p:nvSpPr>
        <p:spPr/>
        <p:txBody>
          <a:bodyPr/>
          <a:lstStyle/>
          <a:p>
            <a:r>
              <a:rPr lang="fr-FR" dirty="0" smtClean="0"/>
              <a:t>LE DEVIS DANS LA RELATION CLIENT</a:t>
            </a:r>
            <a:endParaRPr lang="fr-FR" dirty="0"/>
          </a:p>
        </p:txBody>
      </p:sp>
    </p:spTree>
    <p:extLst>
      <p:ext uri="{BB962C8B-B14F-4D97-AF65-F5344CB8AC3E}">
        <p14:creationId xmlns:p14="http://schemas.microsoft.com/office/powerpoint/2010/main" val="20412396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 DEVIS DANS LA RELATION CLIENT</a:t>
            </a:r>
            <a:endParaRPr lang="fr-FR" dirty="0"/>
          </a:p>
        </p:txBody>
      </p:sp>
      <p:sp>
        <p:nvSpPr>
          <p:cNvPr id="9" name="ZoneTexte 8"/>
          <p:cNvSpPr txBox="1"/>
          <p:nvPr/>
        </p:nvSpPr>
        <p:spPr>
          <a:xfrm>
            <a:off x="4135272" y="4449170"/>
            <a:ext cx="4083382" cy="1231106"/>
          </a:xfrm>
          <a:prstGeom prst="rect">
            <a:avLst/>
          </a:prstGeom>
          <a:noFill/>
        </p:spPr>
        <p:txBody>
          <a:bodyPr wrap="square" rtlCol="0">
            <a:spAutoFit/>
          </a:bodyPr>
          <a:lstStyle/>
          <a:p>
            <a:pPr lvl="0"/>
            <a:r>
              <a:rPr lang="fr-FR" sz="2000" b="1" dirty="0" smtClean="0">
                <a:latin typeface="Calibri" pitchFamily="34" charset="0"/>
                <a:cs typeface="Arial" pitchFamily="34" charset="0"/>
              </a:rPr>
              <a:t>une partie de S3 ORGANISATION DE LA MAINTENANCE (différents types de documents,…)</a:t>
            </a:r>
          </a:p>
          <a:p>
            <a:endParaRPr lang="fr-FR" sz="1400" dirty="0">
              <a:latin typeface="Calibri"/>
              <a:cs typeface="Calibri"/>
            </a:endParaRPr>
          </a:p>
        </p:txBody>
      </p:sp>
      <p:pic>
        <p:nvPicPr>
          <p:cNvPr id="11" name="Image 10" descr="facture.jpg"/>
          <p:cNvPicPr>
            <a:picLocks noChangeAspect="1"/>
          </p:cNvPicPr>
          <p:nvPr/>
        </p:nvPicPr>
        <p:blipFill>
          <a:blip r:embed="rId2"/>
          <a:stretch>
            <a:fillRect/>
          </a:stretch>
        </p:blipFill>
        <p:spPr>
          <a:xfrm>
            <a:off x="1312403" y="3254509"/>
            <a:ext cx="2321958" cy="3241826"/>
          </a:xfrm>
          <a:prstGeom prst="rect">
            <a:avLst/>
          </a:prstGeom>
        </p:spPr>
      </p:pic>
      <p:sp>
        <p:nvSpPr>
          <p:cNvPr id="13" name="ZoneTexte 12"/>
          <p:cNvSpPr txBox="1"/>
          <p:nvPr/>
        </p:nvSpPr>
        <p:spPr>
          <a:xfrm>
            <a:off x="665271" y="1884117"/>
            <a:ext cx="4083382" cy="1231106"/>
          </a:xfrm>
          <a:prstGeom prst="rect">
            <a:avLst/>
          </a:prstGeom>
          <a:noFill/>
        </p:spPr>
        <p:txBody>
          <a:bodyPr wrap="square" rtlCol="0">
            <a:spAutoFit/>
          </a:bodyPr>
          <a:lstStyle/>
          <a:p>
            <a:pPr lvl="0"/>
            <a:r>
              <a:rPr lang="fr-FR" sz="2000" b="1" dirty="0" smtClean="0">
                <a:latin typeface="Calibri" pitchFamily="34" charset="0"/>
                <a:cs typeface="Arial" pitchFamily="34" charset="0"/>
              </a:rPr>
              <a:t>une partie de S2 MAINTENANCE ET DIAGNOSTIC  (technologie automobile)</a:t>
            </a:r>
          </a:p>
          <a:p>
            <a:endParaRPr lang="fr-FR" sz="1400" dirty="0">
              <a:latin typeface="Calibri"/>
              <a:cs typeface="Calibri"/>
            </a:endParaRPr>
          </a:p>
        </p:txBody>
      </p:sp>
      <p:sp>
        <p:nvSpPr>
          <p:cNvPr id="14" name="ZoneTexte 13"/>
          <p:cNvSpPr txBox="1"/>
          <p:nvPr/>
        </p:nvSpPr>
        <p:spPr>
          <a:xfrm>
            <a:off x="236446" y="1240766"/>
            <a:ext cx="2969090" cy="461665"/>
          </a:xfrm>
          <a:prstGeom prst="rect">
            <a:avLst/>
          </a:prstGeom>
          <a:noFill/>
        </p:spPr>
        <p:txBody>
          <a:bodyPr wrap="square" rtlCol="0">
            <a:spAutoFit/>
          </a:bodyPr>
          <a:lstStyle/>
          <a:p>
            <a:r>
              <a:rPr lang="fr-FR" sz="2400" b="1" u="sng" dirty="0" smtClean="0">
                <a:latin typeface="Calibri"/>
                <a:cs typeface="Calibri"/>
              </a:rPr>
              <a:t>SAVOIRS ASSOCIES</a:t>
            </a:r>
            <a:endParaRPr lang="fr-FR" sz="2400" b="1" u="sng" dirty="0">
              <a:latin typeface="Calibri"/>
              <a:cs typeface="Calibri"/>
            </a:endParaRPr>
          </a:p>
        </p:txBody>
      </p:sp>
      <p:pic>
        <p:nvPicPr>
          <p:cNvPr id="16" name="Image 15" descr="41089945moteur-a-essence-23501-jpg.jpg"/>
          <p:cNvPicPr>
            <a:picLocks noChangeAspect="1"/>
          </p:cNvPicPr>
          <p:nvPr/>
        </p:nvPicPr>
        <p:blipFill>
          <a:blip r:embed="rId3"/>
          <a:stretch>
            <a:fillRect/>
          </a:stretch>
        </p:blipFill>
        <p:spPr>
          <a:xfrm>
            <a:off x="4748653" y="1240766"/>
            <a:ext cx="4273316" cy="2812619"/>
          </a:xfrm>
          <a:prstGeom prst="rect">
            <a:avLst/>
          </a:prstGeom>
        </p:spPr>
      </p:pic>
    </p:spTree>
    <p:extLst>
      <p:ext uri="{BB962C8B-B14F-4D97-AF65-F5344CB8AC3E}">
        <p14:creationId xmlns:p14="http://schemas.microsoft.com/office/powerpoint/2010/main" val="2277143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 DEVIS DANS LA RELATION CLIENT</a:t>
            </a:r>
            <a:endParaRPr lang="fr-FR" dirty="0"/>
          </a:p>
        </p:txBody>
      </p:sp>
      <p:sp>
        <p:nvSpPr>
          <p:cNvPr id="9" name="ZoneTexte 8"/>
          <p:cNvSpPr txBox="1"/>
          <p:nvPr/>
        </p:nvSpPr>
        <p:spPr>
          <a:xfrm>
            <a:off x="4135272" y="4449170"/>
            <a:ext cx="4083382" cy="923330"/>
          </a:xfrm>
          <a:prstGeom prst="rect">
            <a:avLst/>
          </a:prstGeom>
          <a:noFill/>
        </p:spPr>
        <p:txBody>
          <a:bodyPr wrap="square" rtlCol="0">
            <a:spAutoFit/>
          </a:bodyPr>
          <a:lstStyle/>
          <a:p>
            <a:pPr lvl="0"/>
            <a:r>
              <a:rPr lang="fr-FR" sz="2000" b="1" dirty="0" smtClean="0">
                <a:latin typeface="Calibri" pitchFamily="34" charset="0"/>
                <a:cs typeface="Arial" pitchFamily="34" charset="0"/>
              </a:rPr>
              <a:t>Associé à l’ACTIVITE 4 :</a:t>
            </a:r>
          </a:p>
          <a:p>
            <a:pPr lvl="0"/>
            <a:r>
              <a:rPr lang="fr-FR" sz="2000" b="1" dirty="0" smtClean="0">
                <a:latin typeface="Calibri" pitchFamily="34" charset="0"/>
                <a:cs typeface="Arial" pitchFamily="34" charset="0"/>
              </a:rPr>
              <a:t>Assurer la relation client</a:t>
            </a:r>
          </a:p>
          <a:p>
            <a:endParaRPr lang="fr-FR" sz="1400" dirty="0">
              <a:latin typeface="Calibri"/>
              <a:cs typeface="Calibri"/>
            </a:endParaRPr>
          </a:p>
        </p:txBody>
      </p:sp>
      <p:pic>
        <p:nvPicPr>
          <p:cNvPr id="10" name="Image 9" descr="actia-muti-diag.png"/>
          <p:cNvPicPr>
            <a:picLocks noChangeAspect="1"/>
          </p:cNvPicPr>
          <p:nvPr/>
        </p:nvPicPr>
        <p:blipFill>
          <a:blip r:embed="rId2"/>
          <a:stretch>
            <a:fillRect/>
          </a:stretch>
        </p:blipFill>
        <p:spPr>
          <a:xfrm>
            <a:off x="5205812" y="1495638"/>
            <a:ext cx="3283096" cy="2187804"/>
          </a:xfrm>
          <a:prstGeom prst="rect">
            <a:avLst/>
          </a:prstGeom>
        </p:spPr>
      </p:pic>
      <p:sp>
        <p:nvSpPr>
          <p:cNvPr id="13" name="ZoneTexte 12"/>
          <p:cNvSpPr txBox="1"/>
          <p:nvPr/>
        </p:nvSpPr>
        <p:spPr>
          <a:xfrm>
            <a:off x="1122430" y="1884117"/>
            <a:ext cx="3899946" cy="923330"/>
          </a:xfrm>
          <a:prstGeom prst="rect">
            <a:avLst/>
          </a:prstGeom>
          <a:noFill/>
        </p:spPr>
        <p:txBody>
          <a:bodyPr wrap="square" rtlCol="0">
            <a:spAutoFit/>
          </a:bodyPr>
          <a:lstStyle/>
          <a:p>
            <a:pPr lvl="0"/>
            <a:r>
              <a:rPr lang="fr-FR" sz="2000" b="1" dirty="0" smtClean="0">
                <a:latin typeface="Calibri" pitchFamily="34" charset="0"/>
                <a:cs typeface="Arial" pitchFamily="34" charset="0"/>
              </a:rPr>
              <a:t>Associé à l’ACTIVITE 1 :</a:t>
            </a:r>
          </a:p>
          <a:p>
            <a:pPr lvl="0"/>
            <a:r>
              <a:rPr lang="fr-FR" sz="2000" b="1" dirty="0" smtClean="0">
                <a:latin typeface="Calibri" pitchFamily="34" charset="0"/>
                <a:cs typeface="Arial" pitchFamily="34" charset="0"/>
              </a:rPr>
              <a:t>Effectuer un diagnostic complexe</a:t>
            </a:r>
          </a:p>
          <a:p>
            <a:endParaRPr lang="fr-FR" sz="1400" dirty="0">
              <a:latin typeface="Calibri"/>
              <a:cs typeface="Calibri"/>
            </a:endParaRPr>
          </a:p>
        </p:txBody>
      </p:sp>
      <p:sp>
        <p:nvSpPr>
          <p:cNvPr id="14" name="ZoneTexte 13"/>
          <p:cNvSpPr txBox="1"/>
          <p:nvPr/>
        </p:nvSpPr>
        <p:spPr>
          <a:xfrm>
            <a:off x="236446" y="1240766"/>
            <a:ext cx="2969090" cy="461665"/>
          </a:xfrm>
          <a:prstGeom prst="rect">
            <a:avLst/>
          </a:prstGeom>
          <a:noFill/>
        </p:spPr>
        <p:txBody>
          <a:bodyPr wrap="square" rtlCol="0">
            <a:spAutoFit/>
          </a:bodyPr>
          <a:lstStyle/>
          <a:p>
            <a:r>
              <a:rPr lang="fr-FR" sz="2400" b="1" u="sng" dirty="0" smtClean="0">
                <a:latin typeface="Calibri"/>
                <a:cs typeface="Calibri"/>
              </a:rPr>
              <a:t>METHODOLOGIE</a:t>
            </a:r>
            <a:endParaRPr lang="fr-FR" sz="2400" b="1" u="sng" dirty="0">
              <a:latin typeface="Calibri"/>
              <a:cs typeface="Calibri"/>
            </a:endParaRPr>
          </a:p>
        </p:txBody>
      </p:sp>
      <p:pic>
        <p:nvPicPr>
          <p:cNvPr id="8" name="Image 7" descr="réception client 2.jpg"/>
          <p:cNvPicPr>
            <a:picLocks noChangeAspect="1"/>
          </p:cNvPicPr>
          <p:nvPr/>
        </p:nvPicPr>
        <p:blipFill>
          <a:blip r:embed="rId3"/>
          <a:stretch>
            <a:fillRect/>
          </a:stretch>
        </p:blipFill>
        <p:spPr>
          <a:xfrm>
            <a:off x="296417" y="3290668"/>
            <a:ext cx="3471166" cy="2317003"/>
          </a:xfrm>
          <a:prstGeom prst="rect">
            <a:avLst/>
          </a:prstGeom>
        </p:spPr>
      </p:pic>
    </p:spTree>
    <p:extLst>
      <p:ext uri="{BB962C8B-B14F-4D97-AF65-F5344CB8AC3E}">
        <p14:creationId xmlns:p14="http://schemas.microsoft.com/office/powerpoint/2010/main" val="2277143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 DEVIS DANS LA RELATION CLIENT</a:t>
            </a:r>
            <a:endParaRPr lang="fr-FR" dirty="0"/>
          </a:p>
        </p:txBody>
      </p:sp>
      <p:graphicFrame>
        <p:nvGraphicFramePr>
          <p:cNvPr id="7" name="Tableau 6"/>
          <p:cNvGraphicFramePr>
            <a:graphicFrameLocks noGrp="1"/>
          </p:cNvGraphicFramePr>
          <p:nvPr/>
        </p:nvGraphicFramePr>
        <p:xfrm>
          <a:off x="832513" y="2097150"/>
          <a:ext cx="7629099" cy="3976104"/>
        </p:xfrm>
        <a:graphic>
          <a:graphicData uri="http://schemas.openxmlformats.org/drawingml/2006/table">
            <a:tbl>
              <a:tblPr/>
              <a:tblGrid>
                <a:gridCol w="4739645"/>
                <a:gridCol w="2889454"/>
              </a:tblGrid>
              <a:tr h="3976104">
                <a:tc>
                  <a:txBody>
                    <a:bodyPr/>
                    <a:lstStyle/>
                    <a:p>
                      <a:pPr>
                        <a:lnSpc>
                          <a:spcPct val="100000"/>
                        </a:lnSpc>
                        <a:spcAft>
                          <a:spcPts val="1000"/>
                        </a:spcAft>
                      </a:pPr>
                      <a:endParaRPr lang="fr-FR" sz="1000" u="sng" dirty="0" smtClean="0">
                        <a:latin typeface="Calibri" pitchFamily="34" charset="0"/>
                        <a:ea typeface="Calibri"/>
                        <a:cs typeface="Times New Roman"/>
                      </a:endParaRPr>
                    </a:p>
                    <a:p>
                      <a:pPr>
                        <a:lnSpc>
                          <a:spcPct val="100000"/>
                        </a:lnSpc>
                        <a:spcAft>
                          <a:spcPts val="1000"/>
                        </a:spcAft>
                      </a:pPr>
                      <a:r>
                        <a:rPr lang="fr-FR" sz="2000" u="sng" dirty="0" smtClean="0">
                          <a:latin typeface="Calibri" pitchFamily="34" charset="0"/>
                          <a:ea typeface="Calibri"/>
                          <a:cs typeface="Times New Roman"/>
                        </a:rPr>
                        <a:t>Tâche </a:t>
                      </a:r>
                      <a:r>
                        <a:rPr lang="fr-FR" sz="2000" u="sng" dirty="0">
                          <a:latin typeface="Calibri" pitchFamily="34" charset="0"/>
                          <a:ea typeface="Calibri"/>
                          <a:cs typeface="Times New Roman"/>
                        </a:rPr>
                        <a:t>concernée :</a:t>
                      </a:r>
                      <a:endParaRPr lang="fr-FR" sz="2000" dirty="0">
                        <a:latin typeface="Calibri" pitchFamily="34" charset="0"/>
                        <a:ea typeface="Calibri"/>
                        <a:cs typeface="Times New Roman"/>
                      </a:endParaRPr>
                    </a:p>
                    <a:p>
                      <a:pPr>
                        <a:lnSpc>
                          <a:spcPct val="115000"/>
                        </a:lnSpc>
                        <a:spcAft>
                          <a:spcPts val="1000"/>
                        </a:spcAft>
                      </a:pPr>
                      <a:r>
                        <a:rPr lang="fr-FR" sz="2000" dirty="0">
                          <a:solidFill>
                            <a:srgbClr val="C00000"/>
                          </a:solidFill>
                          <a:latin typeface="Calibri" pitchFamily="34" charset="0"/>
                          <a:ea typeface="Calibri"/>
                          <a:cs typeface="Times New Roman"/>
                        </a:rPr>
                        <a:t>« Estimer le montant de l’intervention »</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000" dirty="0">
                        <a:latin typeface="Calibri"/>
                        <a:ea typeface="Calibri"/>
                        <a:cs typeface="Times New Roman"/>
                      </a:endParaRPr>
                    </a:p>
                    <a:p>
                      <a:pPr>
                        <a:lnSpc>
                          <a:spcPct val="115000"/>
                        </a:lnSpc>
                        <a:spcAft>
                          <a:spcPts val="1000"/>
                        </a:spcAft>
                      </a:pPr>
                      <a:r>
                        <a:rPr lang="fr-FR" sz="2000" u="sng" dirty="0">
                          <a:latin typeface="Calibri" pitchFamily="34" charset="0"/>
                          <a:ea typeface="Calibri"/>
                          <a:cs typeface="Times New Roman"/>
                        </a:rPr>
                        <a:t>Descriptif de la tâche :</a:t>
                      </a:r>
                      <a:endParaRPr lang="fr-FR" sz="2000" dirty="0">
                        <a:latin typeface="Calibri" pitchFamily="34" charset="0"/>
                        <a:ea typeface="Calibri"/>
                        <a:cs typeface="Times New Roman"/>
                      </a:endParaRPr>
                    </a:p>
                    <a:p>
                      <a:pPr>
                        <a:lnSpc>
                          <a:spcPct val="115000"/>
                        </a:lnSpc>
                        <a:spcAft>
                          <a:spcPts val="1000"/>
                        </a:spcAft>
                      </a:pPr>
                      <a:r>
                        <a:rPr lang="fr-FR" sz="2000" dirty="0">
                          <a:latin typeface="Calibri" pitchFamily="34" charset="0"/>
                          <a:ea typeface="Calibri"/>
                          <a:cs typeface="Times New Roman"/>
                        </a:rPr>
                        <a:t>A partir du diagnostic retenu choisir le processus d’intervention.</a:t>
                      </a:r>
                    </a:p>
                    <a:p>
                      <a:pPr>
                        <a:lnSpc>
                          <a:spcPct val="115000"/>
                        </a:lnSpc>
                        <a:spcAft>
                          <a:spcPts val="1000"/>
                        </a:spcAft>
                      </a:pPr>
                      <a:r>
                        <a:rPr lang="fr-FR" sz="2000" dirty="0">
                          <a:latin typeface="Calibri" pitchFamily="34" charset="0"/>
                          <a:ea typeface="Calibri"/>
                          <a:cs typeface="Times New Roman"/>
                        </a:rPr>
                        <a:t>Définir les pièces de rechange.</a:t>
                      </a:r>
                    </a:p>
                    <a:p>
                      <a:pPr>
                        <a:lnSpc>
                          <a:spcPct val="115000"/>
                        </a:lnSpc>
                        <a:spcAft>
                          <a:spcPts val="1000"/>
                        </a:spcAft>
                      </a:pPr>
                      <a:r>
                        <a:rPr lang="fr-FR" sz="2000" dirty="0">
                          <a:latin typeface="Calibri" pitchFamily="34" charset="0"/>
                          <a:ea typeface="Calibri"/>
                          <a:cs typeface="Times New Roman"/>
                        </a:rPr>
                        <a:t>Définir les temps d’intervention.</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49" name="Picture 1" descr="actia-muti-diag"/>
          <p:cNvPicPr>
            <a:picLocks noChangeAspect="1" noChangeArrowheads="1"/>
          </p:cNvPicPr>
          <p:nvPr/>
        </p:nvPicPr>
        <p:blipFill>
          <a:blip r:embed="rId2"/>
          <a:srcRect/>
          <a:stretch>
            <a:fillRect/>
          </a:stretch>
        </p:blipFill>
        <p:spPr bwMode="auto">
          <a:xfrm>
            <a:off x="1091822" y="3275465"/>
            <a:ext cx="3968740" cy="2645827"/>
          </a:xfrm>
          <a:prstGeom prst="rect">
            <a:avLst/>
          </a:prstGeom>
          <a:noFill/>
        </p:spPr>
      </p:pic>
      <p:sp>
        <p:nvSpPr>
          <p:cNvPr id="8" name="ZoneTexte 7"/>
          <p:cNvSpPr txBox="1"/>
          <p:nvPr/>
        </p:nvSpPr>
        <p:spPr>
          <a:xfrm>
            <a:off x="236446" y="1452683"/>
            <a:ext cx="6751208" cy="423834"/>
          </a:xfrm>
          <a:prstGeom prst="rect">
            <a:avLst/>
          </a:prstGeom>
          <a:noFill/>
        </p:spPr>
        <p:txBody>
          <a:bodyPr wrap="square" rtlCol="0">
            <a:spAutoFit/>
          </a:bodyPr>
          <a:lstStyle/>
          <a:p>
            <a:pPr>
              <a:lnSpc>
                <a:spcPct val="115000"/>
              </a:lnSpc>
              <a:spcAft>
                <a:spcPts val="1000"/>
              </a:spcAft>
            </a:pPr>
            <a:r>
              <a:rPr lang="fr-FR" sz="2000" i="1" u="sng" dirty="0" smtClean="0">
                <a:latin typeface="Calibri" pitchFamily="34" charset="0"/>
                <a:ea typeface="Calibri"/>
                <a:cs typeface="Times New Roman"/>
              </a:rPr>
              <a:t>DEVIS ASSOCIE A L’ACTIVITE 1 DE DIAGNOSTIC</a:t>
            </a:r>
            <a:endParaRPr lang="fr-FR" sz="2000" dirty="0">
              <a:latin typeface="Calibri" pitchFamily="34" charset="0"/>
              <a:ea typeface="Calibri"/>
              <a:cs typeface="Times New Roman"/>
            </a:endParaRPr>
          </a:p>
        </p:txBody>
      </p:sp>
    </p:spTree>
    <p:extLst>
      <p:ext uri="{BB962C8B-B14F-4D97-AF65-F5344CB8AC3E}">
        <p14:creationId xmlns:p14="http://schemas.microsoft.com/office/powerpoint/2010/main" val="20412396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 DEVIS DANS LA RELATION CLIENT</a:t>
            </a:r>
            <a:endParaRPr lang="fr-FR" dirty="0"/>
          </a:p>
        </p:txBody>
      </p:sp>
      <p:graphicFrame>
        <p:nvGraphicFramePr>
          <p:cNvPr id="7" name="Tableau 6"/>
          <p:cNvGraphicFramePr>
            <a:graphicFrameLocks noGrp="1"/>
          </p:cNvGraphicFramePr>
          <p:nvPr/>
        </p:nvGraphicFramePr>
        <p:xfrm>
          <a:off x="791571" y="2142698"/>
          <a:ext cx="7465325" cy="3916908"/>
        </p:xfrm>
        <a:graphic>
          <a:graphicData uri="http://schemas.openxmlformats.org/drawingml/2006/table">
            <a:tbl>
              <a:tblPr/>
              <a:tblGrid>
                <a:gridCol w="4068590"/>
                <a:gridCol w="3396735"/>
              </a:tblGrid>
              <a:tr h="3916908">
                <a:tc>
                  <a:txBody>
                    <a:bodyPr/>
                    <a:lstStyle/>
                    <a:p>
                      <a:pPr>
                        <a:lnSpc>
                          <a:spcPct val="115000"/>
                        </a:lnSpc>
                        <a:spcAft>
                          <a:spcPts val="1000"/>
                        </a:spcAft>
                      </a:pPr>
                      <a:endParaRPr lang="fr-FR" sz="1000" u="sng" dirty="0" smtClean="0">
                        <a:latin typeface="Calibri" pitchFamily="34" charset="0"/>
                        <a:ea typeface="Calibri"/>
                        <a:cs typeface="Times New Roman"/>
                      </a:endParaRPr>
                    </a:p>
                    <a:p>
                      <a:pPr>
                        <a:lnSpc>
                          <a:spcPct val="115000"/>
                        </a:lnSpc>
                        <a:spcAft>
                          <a:spcPts val="1000"/>
                        </a:spcAft>
                      </a:pPr>
                      <a:r>
                        <a:rPr lang="fr-FR" sz="2000" u="sng" dirty="0" smtClean="0">
                          <a:latin typeface="Calibri" pitchFamily="34" charset="0"/>
                          <a:ea typeface="Calibri"/>
                          <a:cs typeface="Times New Roman"/>
                        </a:rPr>
                        <a:t>Tâche </a:t>
                      </a:r>
                      <a:r>
                        <a:rPr lang="fr-FR" sz="2000" u="sng" dirty="0">
                          <a:latin typeface="Calibri" pitchFamily="34" charset="0"/>
                          <a:ea typeface="Calibri"/>
                          <a:cs typeface="Times New Roman"/>
                        </a:rPr>
                        <a:t>concernée :</a:t>
                      </a:r>
                      <a:endParaRPr lang="fr-FR" sz="2000" dirty="0">
                        <a:latin typeface="Calibri" pitchFamily="34" charset="0"/>
                        <a:ea typeface="Calibri"/>
                        <a:cs typeface="Times New Roman"/>
                      </a:endParaRPr>
                    </a:p>
                    <a:p>
                      <a:pPr>
                        <a:lnSpc>
                          <a:spcPct val="115000"/>
                        </a:lnSpc>
                        <a:spcAft>
                          <a:spcPts val="1000"/>
                        </a:spcAft>
                      </a:pPr>
                      <a:r>
                        <a:rPr lang="fr-FR" sz="2000" dirty="0">
                          <a:latin typeface="Calibri" pitchFamily="34" charset="0"/>
                          <a:ea typeface="Calibri"/>
                          <a:cs typeface="Times New Roman"/>
                        </a:rPr>
                        <a:t>« Réceptionner le véhicule »</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1000" dirty="0">
                        <a:latin typeface="Calibri" pitchFamily="34" charset="0"/>
                        <a:ea typeface="Calibri"/>
                        <a:cs typeface="Times New Roman"/>
                      </a:endParaRPr>
                    </a:p>
                    <a:p>
                      <a:pPr>
                        <a:lnSpc>
                          <a:spcPct val="115000"/>
                        </a:lnSpc>
                        <a:spcAft>
                          <a:spcPts val="1000"/>
                        </a:spcAft>
                      </a:pPr>
                      <a:r>
                        <a:rPr lang="fr-FR" sz="2000" u="sng" dirty="0">
                          <a:latin typeface="Calibri" pitchFamily="34" charset="0"/>
                          <a:ea typeface="Calibri"/>
                          <a:cs typeface="Times New Roman"/>
                        </a:rPr>
                        <a:t>Descriptif de la tâche :</a:t>
                      </a:r>
                      <a:endParaRPr lang="fr-FR" sz="2000" dirty="0">
                        <a:latin typeface="Calibri" pitchFamily="34" charset="0"/>
                        <a:ea typeface="Calibri"/>
                        <a:cs typeface="Times New Roman"/>
                      </a:endParaRPr>
                    </a:p>
                    <a:p>
                      <a:pPr>
                        <a:lnSpc>
                          <a:spcPct val="115000"/>
                        </a:lnSpc>
                        <a:spcAft>
                          <a:spcPts val="1000"/>
                        </a:spcAft>
                      </a:pPr>
                      <a:r>
                        <a:rPr lang="fr-FR" sz="2000" dirty="0">
                          <a:latin typeface="Calibri" pitchFamily="34" charset="0"/>
                          <a:ea typeface="Calibri"/>
                          <a:cs typeface="Times New Roman"/>
                        </a:rPr>
                        <a:t>Proposer un service ou une vente additionnelle.</a:t>
                      </a:r>
                    </a:p>
                    <a:p>
                      <a:pPr>
                        <a:lnSpc>
                          <a:spcPct val="115000"/>
                        </a:lnSpc>
                        <a:spcAft>
                          <a:spcPts val="1000"/>
                        </a:spcAft>
                      </a:pPr>
                      <a:r>
                        <a:rPr lang="fr-FR" sz="2000" dirty="0">
                          <a:latin typeface="Calibri" pitchFamily="34" charset="0"/>
                          <a:ea typeface="Calibri"/>
                          <a:cs typeface="Times New Roman"/>
                        </a:rPr>
                        <a:t>Effectuer un pré-diagnostic.</a:t>
                      </a:r>
                    </a:p>
                    <a:p>
                      <a:pPr>
                        <a:lnSpc>
                          <a:spcPct val="115000"/>
                        </a:lnSpc>
                        <a:spcAft>
                          <a:spcPts val="1000"/>
                        </a:spcAft>
                      </a:pPr>
                      <a:r>
                        <a:rPr lang="fr-FR" sz="2000" dirty="0">
                          <a:solidFill>
                            <a:srgbClr val="C00000"/>
                          </a:solidFill>
                          <a:latin typeface="Calibri" pitchFamily="34" charset="0"/>
                          <a:ea typeface="Calibri"/>
                          <a:cs typeface="Times New Roman"/>
                        </a:rPr>
                        <a:t>Remettre au client une estimation chiffrée.</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Image 7" descr="réception client 3.jpg"/>
          <p:cNvPicPr>
            <a:picLocks noChangeAspect="1"/>
          </p:cNvPicPr>
          <p:nvPr/>
        </p:nvPicPr>
        <p:blipFill>
          <a:blip r:embed="rId2"/>
          <a:stretch>
            <a:fillRect/>
          </a:stretch>
        </p:blipFill>
        <p:spPr>
          <a:xfrm>
            <a:off x="978114" y="3420108"/>
            <a:ext cx="3621182" cy="2409825"/>
          </a:xfrm>
          <a:prstGeom prst="rect">
            <a:avLst/>
          </a:prstGeom>
        </p:spPr>
      </p:pic>
      <p:sp>
        <p:nvSpPr>
          <p:cNvPr id="9" name="ZoneTexte 8"/>
          <p:cNvSpPr txBox="1"/>
          <p:nvPr/>
        </p:nvSpPr>
        <p:spPr>
          <a:xfrm>
            <a:off x="236446" y="1452683"/>
            <a:ext cx="6751208" cy="446276"/>
          </a:xfrm>
          <a:prstGeom prst="rect">
            <a:avLst/>
          </a:prstGeom>
          <a:noFill/>
        </p:spPr>
        <p:txBody>
          <a:bodyPr wrap="square" rtlCol="0">
            <a:spAutoFit/>
          </a:bodyPr>
          <a:lstStyle/>
          <a:p>
            <a:pPr>
              <a:lnSpc>
                <a:spcPct val="115000"/>
              </a:lnSpc>
              <a:spcAft>
                <a:spcPts val="1000"/>
              </a:spcAft>
            </a:pPr>
            <a:r>
              <a:rPr lang="fr-FR" sz="2000" i="1" u="sng" dirty="0" smtClean="0">
                <a:latin typeface="Calibri" pitchFamily="34" charset="0"/>
                <a:ea typeface="Calibri"/>
                <a:cs typeface="Times New Roman"/>
              </a:rPr>
              <a:t>DEVIS ASSOCIE A L’ACTIVITE 4 ASSURER LA RELATION CLIENT</a:t>
            </a:r>
            <a:endParaRPr lang="fr-FR" sz="2000" dirty="0">
              <a:latin typeface="Calibri" pitchFamily="34" charset="0"/>
              <a:ea typeface="Calibri"/>
              <a:cs typeface="Times New Roman"/>
            </a:endParaRPr>
          </a:p>
        </p:txBody>
      </p:sp>
    </p:spTree>
    <p:extLst>
      <p:ext uri="{BB962C8B-B14F-4D97-AF65-F5344CB8AC3E}">
        <p14:creationId xmlns:p14="http://schemas.microsoft.com/office/powerpoint/2010/main" val="20412396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 DEVIS DANS LA RELATION CLIENT</a:t>
            </a:r>
            <a:endParaRPr lang="fr-FR" dirty="0"/>
          </a:p>
        </p:txBody>
      </p:sp>
      <p:sp>
        <p:nvSpPr>
          <p:cNvPr id="7" name="ZoneTexte 6"/>
          <p:cNvSpPr txBox="1"/>
          <p:nvPr/>
        </p:nvSpPr>
        <p:spPr>
          <a:xfrm>
            <a:off x="236445" y="1240766"/>
            <a:ext cx="6300833" cy="461665"/>
          </a:xfrm>
          <a:prstGeom prst="rect">
            <a:avLst/>
          </a:prstGeom>
          <a:noFill/>
        </p:spPr>
        <p:txBody>
          <a:bodyPr wrap="square" rtlCol="0">
            <a:spAutoFit/>
          </a:bodyPr>
          <a:lstStyle/>
          <a:p>
            <a:r>
              <a:rPr lang="fr-FR" sz="2400" b="1" u="sng" dirty="0" smtClean="0">
                <a:latin typeface="Calibri"/>
                <a:cs typeface="Calibri"/>
              </a:rPr>
              <a:t>MOYENS: exemple avec un logiciel de chiffrage</a:t>
            </a:r>
            <a:endParaRPr lang="fr-FR" sz="2400" b="1" u="sng" dirty="0">
              <a:latin typeface="Calibri"/>
              <a:cs typeface="Calibri"/>
            </a:endParaRPr>
          </a:p>
        </p:txBody>
      </p:sp>
      <p:graphicFrame>
        <p:nvGraphicFramePr>
          <p:cNvPr id="8" name="Tableau 7"/>
          <p:cNvGraphicFramePr>
            <a:graphicFrameLocks noGrp="1"/>
          </p:cNvGraphicFramePr>
          <p:nvPr/>
        </p:nvGraphicFramePr>
        <p:xfrm>
          <a:off x="955343" y="1784515"/>
          <a:ext cx="7178723" cy="4534398"/>
        </p:xfrm>
        <a:graphic>
          <a:graphicData uri="http://schemas.openxmlformats.org/drawingml/2006/table">
            <a:tbl>
              <a:tblPr/>
              <a:tblGrid>
                <a:gridCol w="7178723"/>
              </a:tblGrid>
              <a:tr h="453718">
                <a:tc>
                  <a:txBody>
                    <a:bodyPr/>
                    <a:lstStyle/>
                    <a:p>
                      <a:pPr algn="ctr">
                        <a:lnSpc>
                          <a:spcPct val="115000"/>
                        </a:lnSpc>
                        <a:spcAft>
                          <a:spcPts val="1000"/>
                        </a:spcAft>
                      </a:pPr>
                      <a:r>
                        <a:rPr lang="fr-FR" sz="2000" i="1" dirty="0">
                          <a:latin typeface="Calibri" pitchFamily="34" charset="0"/>
                          <a:ea typeface="Calibri"/>
                          <a:cs typeface="Times New Roman"/>
                        </a:rPr>
                        <a:t>CHOIX DU VEHICULE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0680">
                <a:tc>
                  <a:txBody>
                    <a:bodyPr/>
                    <a:lstStyle/>
                    <a:p>
                      <a:pPr>
                        <a:lnSpc>
                          <a:spcPct val="115000"/>
                        </a:lnSpc>
                        <a:spcAft>
                          <a:spcPts val="1000"/>
                        </a:spcAft>
                      </a:pPr>
                      <a:endParaRPr lang="fr-FR"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1505" name="Image 1"/>
          <p:cNvPicPr>
            <a:picLocks noChangeAspect="1" noChangeArrowheads="1"/>
          </p:cNvPicPr>
          <p:nvPr/>
        </p:nvPicPr>
        <p:blipFill>
          <a:blip r:embed="rId2"/>
          <a:srcRect/>
          <a:stretch>
            <a:fillRect/>
          </a:stretch>
        </p:blipFill>
        <p:spPr bwMode="auto">
          <a:xfrm>
            <a:off x="2011965" y="2320120"/>
            <a:ext cx="5532950" cy="3849521"/>
          </a:xfrm>
          <a:prstGeom prst="rect">
            <a:avLst/>
          </a:prstGeom>
          <a:noFill/>
        </p:spPr>
      </p:pic>
    </p:spTree>
    <p:extLst>
      <p:ext uri="{BB962C8B-B14F-4D97-AF65-F5344CB8AC3E}">
        <p14:creationId xmlns:p14="http://schemas.microsoft.com/office/powerpoint/2010/main" val="20412396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 DEVIS DANS LA RELATION CLIENT</a:t>
            </a:r>
            <a:endParaRPr lang="fr-FR" dirty="0"/>
          </a:p>
        </p:txBody>
      </p:sp>
      <p:sp>
        <p:nvSpPr>
          <p:cNvPr id="7" name="ZoneTexte 6"/>
          <p:cNvSpPr txBox="1"/>
          <p:nvPr/>
        </p:nvSpPr>
        <p:spPr>
          <a:xfrm>
            <a:off x="236445" y="1240766"/>
            <a:ext cx="6300833" cy="461665"/>
          </a:xfrm>
          <a:prstGeom prst="rect">
            <a:avLst/>
          </a:prstGeom>
          <a:noFill/>
        </p:spPr>
        <p:txBody>
          <a:bodyPr wrap="square" rtlCol="0">
            <a:spAutoFit/>
          </a:bodyPr>
          <a:lstStyle/>
          <a:p>
            <a:r>
              <a:rPr lang="fr-FR" sz="2400" b="1" u="sng" dirty="0" smtClean="0">
                <a:latin typeface="Calibri"/>
                <a:cs typeface="Calibri"/>
              </a:rPr>
              <a:t>MOYENS : exemple avec un logiciel de chiffrage</a:t>
            </a:r>
            <a:endParaRPr lang="fr-FR" sz="2400" b="1" u="sng" dirty="0">
              <a:latin typeface="Calibri"/>
              <a:cs typeface="Calibri"/>
            </a:endParaRPr>
          </a:p>
        </p:txBody>
      </p:sp>
      <p:graphicFrame>
        <p:nvGraphicFramePr>
          <p:cNvPr id="5" name="Tableau 4"/>
          <p:cNvGraphicFramePr>
            <a:graphicFrameLocks noGrp="1"/>
          </p:cNvGraphicFramePr>
          <p:nvPr/>
        </p:nvGraphicFramePr>
        <p:xfrm>
          <a:off x="764275" y="1883390"/>
          <a:ext cx="7397086" cy="4476467"/>
        </p:xfrm>
        <a:graphic>
          <a:graphicData uri="http://schemas.openxmlformats.org/drawingml/2006/table">
            <a:tbl>
              <a:tblPr/>
              <a:tblGrid>
                <a:gridCol w="7397086"/>
              </a:tblGrid>
              <a:tr h="436729">
                <a:tc>
                  <a:txBody>
                    <a:bodyPr/>
                    <a:lstStyle/>
                    <a:p>
                      <a:pPr algn="ctr">
                        <a:lnSpc>
                          <a:spcPct val="115000"/>
                        </a:lnSpc>
                        <a:spcAft>
                          <a:spcPts val="1000"/>
                        </a:spcAft>
                      </a:pPr>
                      <a:r>
                        <a:rPr lang="fr-FR" sz="2000" i="1" dirty="0">
                          <a:latin typeface="Calibri" pitchFamily="34" charset="0"/>
                          <a:ea typeface="Calibri"/>
                          <a:cs typeface="Times New Roman"/>
                        </a:rPr>
                        <a:t>CHOIX DES PIECES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9738">
                <a:tc>
                  <a:txBody>
                    <a:bodyPr/>
                    <a:lstStyle/>
                    <a:p>
                      <a:pPr>
                        <a:lnSpc>
                          <a:spcPct val="115000"/>
                        </a:lnSpc>
                        <a:spcAft>
                          <a:spcPts val="1000"/>
                        </a:spcAft>
                      </a:pPr>
                      <a:endParaRPr lang="fr-FR" sz="200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097" name="Picture 1"/>
          <p:cNvPicPr>
            <a:picLocks noChangeAspect="1" noChangeArrowheads="1"/>
          </p:cNvPicPr>
          <p:nvPr/>
        </p:nvPicPr>
        <p:blipFill>
          <a:blip r:embed="rId2"/>
          <a:srcRect/>
          <a:stretch>
            <a:fillRect/>
          </a:stretch>
        </p:blipFill>
        <p:spPr bwMode="auto">
          <a:xfrm>
            <a:off x="918246" y="2413231"/>
            <a:ext cx="6574375" cy="3276303"/>
          </a:xfrm>
          <a:prstGeom prst="rect">
            <a:avLst/>
          </a:prstGeom>
          <a:noFill/>
        </p:spPr>
      </p:pic>
    </p:spTree>
    <p:extLst>
      <p:ext uri="{BB962C8B-B14F-4D97-AF65-F5344CB8AC3E}">
        <p14:creationId xmlns:p14="http://schemas.microsoft.com/office/powerpoint/2010/main" val="20412396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 DEVIS DANS LA RELATION CLIENT</a:t>
            </a:r>
            <a:endParaRPr lang="fr-FR" dirty="0"/>
          </a:p>
        </p:txBody>
      </p:sp>
      <p:sp>
        <p:nvSpPr>
          <p:cNvPr id="7" name="ZoneTexte 6"/>
          <p:cNvSpPr txBox="1"/>
          <p:nvPr/>
        </p:nvSpPr>
        <p:spPr>
          <a:xfrm>
            <a:off x="236445" y="1240766"/>
            <a:ext cx="6300833" cy="461665"/>
          </a:xfrm>
          <a:prstGeom prst="rect">
            <a:avLst/>
          </a:prstGeom>
          <a:noFill/>
        </p:spPr>
        <p:txBody>
          <a:bodyPr wrap="square" rtlCol="0">
            <a:spAutoFit/>
          </a:bodyPr>
          <a:lstStyle/>
          <a:p>
            <a:r>
              <a:rPr lang="fr-FR" sz="2400" b="1" u="sng" dirty="0" smtClean="0">
                <a:latin typeface="Calibri"/>
                <a:cs typeface="Calibri"/>
              </a:rPr>
              <a:t>MOYENS : exemple avec un logiciel de chiffrage</a:t>
            </a:r>
            <a:endParaRPr lang="fr-FR" sz="2400" b="1" u="sng" dirty="0">
              <a:latin typeface="Calibri"/>
              <a:cs typeface="Calibri"/>
            </a:endParaRPr>
          </a:p>
        </p:txBody>
      </p:sp>
      <p:graphicFrame>
        <p:nvGraphicFramePr>
          <p:cNvPr id="6" name="Tableau 5"/>
          <p:cNvGraphicFramePr>
            <a:graphicFrameLocks noGrp="1"/>
          </p:cNvGraphicFramePr>
          <p:nvPr/>
        </p:nvGraphicFramePr>
        <p:xfrm>
          <a:off x="1678675" y="1702430"/>
          <a:ext cx="5745707" cy="4725666"/>
        </p:xfrm>
        <a:graphic>
          <a:graphicData uri="http://schemas.openxmlformats.org/drawingml/2006/table">
            <a:tbl>
              <a:tblPr/>
              <a:tblGrid>
                <a:gridCol w="5745707"/>
              </a:tblGrid>
              <a:tr h="491601">
                <a:tc>
                  <a:txBody>
                    <a:bodyPr/>
                    <a:lstStyle/>
                    <a:p>
                      <a:pPr algn="ctr">
                        <a:lnSpc>
                          <a:spcPct val="115000"/>
                        </a:lnSpc>
                        <a:spcAft>
                          <a:spcPts val="1000"/>
                        </a:spcAft>
                      </a:pPr>
                      <a:r>
                        <a:rPr lang="fr-FR" sz="2000" i="1" dirty="0">
                          <a:latin typeface="Calibri" pitchFamily="34" charset="0"/>
                          <a:ea typeface="Calibri"/>
                          <a:cs typeface="Times New Roman"/>
                        </a:rPr>
                        <a:t>CHOIX DES OPERATIONS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4065">
                <a:tc>
                  <a:txBody>
                    <a:bodyPr/>
                    <a:lstStyle/>
                    <a:p>
                      <a:pPr>
                        <a:lnSpc>
                          <a:spcPct val="115000"/>
                        </a:lnSpc>
                        <a:spcAft>
                          <a:spcPts val="100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5601" name="Picture 1"/>
          <p:cNvPicPr>
            <a:picLocks noChangeAspect="1" noChangeArrowheads="1"/>
          </p:cNvPicPr>
          <p:nvPr/>
        </p:nvPicPr>
        <p:blipFill>
          <a:blip r:embed="rId2"/>
          <a:srcRect/>
          <a:stretch>
            <a:fillRect/>
          </a:stretch>
        </p:blipFill>
        <p:spPr bwMode="auto">
          <a:xfrm>
            <a:off x="2011965" y="2293073"/>
            <a:ext cx="5173499" cy="4135023"/>
          </a:xfrm>
          <a:prstGeom prst="rect">
            <a:avLst/>
          </a:prstGeom>
          <a:noFill/>
        </p:spPr>
      </p:pic>
    </p:spTree>
    <p:extLst>
      <p:ext uri="{BB962C8B-B14F-4D97-AF65-F5344CB8AC3E}">
        <p14:creationId xmlns:p14="http://schemas.microsoft.com/office/powerpoint/2010/main" val="204123961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masque séminaire BTS MV 18 mars 2016">
  <a:themeElements>
    <a:clrScheme name="Genèse">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ès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èse">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dirty="0">
            <a:latin typeface="Calibri"/>
            <a:cs typeface="Calibri"/>
          </a:defRPr>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631</TotalTime>
  <Words>655</Words>
  <Application>Microsoft Macintosh PowerPoint</Application>
  <PresentationFormat>Présentation à l'écran (4:3)</PresentationFormat>
  <Paragraphs>82</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masque séminaire BTS MV 18 mars 2016</vt:lpstr>
      <vt:lpstr>LE DEVIS DANS LA RELATION CLIENT Régis Aubert – Professeur S.T.I Fabrice Lecroq – Professeur Economie-Gestion</vt:lpstr>
      <vt:lpstr>LE DEVIS DANS LA RELATION CLIENT</vt:lpstr>
      <vt:lpstr>LE DEVIS DANS LA RELATION CLIENT</vt:lpstr>
      <vt:lpstr>LE DEVIS DANS LA RELATION CLIENT</vt:lpstr>
      <vt:lpstr>LE DEVIS DANS LA RELATION CLIENT</vt:lpstr>
      <vt:lpstr>LE DEVIS DANS LA RELATION CLIENT</vt:lpstr>
      <vt:lpstr>LE DEVIS DANS LA RELATION CLIENT</vt:lpstr>
      <vt:lpstr>LE DEVIS DANS LA RELATION CLIENT</vt:lpstr>
      <vt:lpstr>LE DEVIS DANS LA RELATION CLIENT</vt:lpstr>
      <vt:lpstr>LE DEVIS DANS LA RELATION CLIENT</vt:lpstr>
      <vt:lpstr> Proposition de présentation Exemple d’une séquence pédagogique</vt:lpstr>
      <vt:lpstr>« Gestion d’un incident Moteur Approche  commerciale et technique »</vt:lpstr>
      <vt:lpstr>Scéance 1 : « Du 1er contact à la prise de rendez-vous » </vt:lpstr>
      <vt:lpstr>Scéance 2 :  « Réception et réparation du véhicule » </vt:lpstr>
      <vt:lpstr>Scéance 3 : « Contrôle avant livraison et facturation » </vt:lpstr>
      <vt:lpstr> LA RELATION CLIENT  CONCLUSION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Costa</dc:creator>
  <cp:lastModifiedBy>Gilles CERATO</cp:lastModifiedBy>
  <cp:revision>70</cp:revision>
  <dcterms:created xsi:type="dcterms:W3CDTF">2016-02-17T09:40:39Z</dcterms:created>
  <dcterms:modified xsi:type="dcterms:W3CDTF">2016-03-21T10:02:49Z</dcterms:modified>
</cp:coreProperties>
</file>