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45"/>
  </p:notesMasterIdLst>
  <p:handoutMasterIdLst>
    <p:handoutMasterId r:id="rId46"/>
  </p:handoutMasterIdLst>
  <p:sldIdLst>
    <p:sldId id="262" r:id="rId2"/>
    <p:sldId id="27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82" r:id="rId14"/>
    <p:sldId id="277" r:id="rId15"/>
    <p:sldId id="278" r:id="rId16"/>
    <p:sldId id="279" r:id="rId17"/>
    <p:sldId id="283" r:id="rId18"/>
    <p:sldId id="280" r:id="rId19"/>
    <p:sldId id="281" r:id="rId20"/>
    <p:sldId id="284" r:id="rId21"/>
    <p:sldId id="293" r:id="rId22"/>
    <p:sldId id="286" r:id="rId23"/>
    <p:sldId id="285" r:id="rId24"/>
    <p:sldId id="287" r:id="rId25"/>
    <p:sldId id="288" r:id="rId26"/>
    <p:sldId id="289" r:id="rId27"/>
    <p:sldId id="291" r:id="rId28"/>
    <p:sldId id="292" r:id="rId29"/>
    <p:sldId id="294" r:id="rId30"/>
    <p:sldId id="295" r:id="rId31"/>
    <p:sldId id="297" r:id="rId32"/>
    <p:sldId id="296" r:id="rId33"/>
    <p:sldId id="298" r:id="rId34"/>
    <p:sldId id="299" r:id="rId35"/>
    <p:sldId id="300" r:id="rId36"/>
    <p:sldId id="303" r:id="rId37"/>
    <p:sldId id="301" r:id="rId38"/>
    <p:sldId id="302" r:id="rId39"/>
    <p:sldId id="304" r:id="rId40"/>
    <p:sldId id="305" r:id="rId41"/>
    <p:sldId id="306" r:id="rId42"/>
    <p:sldId id="309" r:id="rId43"/>
    <p:sldId id="307" r:id="rId4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01"/>
    <a:srgbClr val="2F6AAA"/>
    <a:srgbClr val="274890"/>
    <a:srgbClr val="3C4890"/>
    <a:srgbClr val="3A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8513" autoAdjust="0"/>
  </p:normalViewPr>
  <p:slideViewPr>
    <p:cSldViewPr snapToGrid="0" snapToObjects="1">
      <p:cViewPr varScale="1">
        <p:scale>
          <a:sx n="97" d="100"/>
          <a:sy n="97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9101-62CC-1641-8191-0684C1DD8422}" type="datetimeFigureOut">
              <a:rPr lang="fr-FR" smtClean="0"/>
              <a:t>21/03/16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2FFB-614E-3742-A7BE-5E00382D3B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7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0C94-DA0D-F649-B378-D33FA0A2BEB2}" type="datetimeFigureOut">
              <a:rPr lang="fr-FR" smtClean="0"/>
              <a:t>21/03/16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F03C-F014-3648-A44F-139A4AA233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présentation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31330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Auteurs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8511" r="4570" b="29421"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35852" r="4006" b="35633"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0069" y="1417730"/>
            <a:ext cx="8228013" cy="94043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400" dirty="0" smtClean="0">
                <a:solidFill>
                  <a:srgbClr val="7FB601"/>
                </a:solidFill>
              </a:rPr>
              <a:t>PNF BTS maintenance des véhicules </a:t>
            </a:r>
          </a:p>
          <a:p>
            <a:r>
              <a:rPr lang="fr-FR" sz="2400" dirty="0" smtClean="0">
                <a:solidFill>
                  <a:srgbClr val="7FB601"/>
                </a:solidFill>
              </a:rPr>
              <a:t>lycée Diderot Paris - 18 mars 2016</a:t>
            </a:r>
            <a:endParaRPr lang="fr-FR" sz="2400" dirty="0">
              <a:solidFill>
                <a:srgbClr val="7FB60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4626" r="3111" b="23229"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702281" y="38895"/>
            <a:ext cx="499045" cy="508481"/>
            <a:chOff x="3829128" y="156779"/>
            <a:chExt cx="1201323" cy="1218438"/>
          </a:xfrm>
        </p:grpSpPr>
        <p:sp>
          <p:nvSpPr>
            <p:cNvPr id="34" name="Ellipse 33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er 35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37" name="Ellipse 36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8" name="Image 37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er 38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40" name="Ellipse 39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41" name="Image 40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87962" y="38895"/>
            <a:ext cx="499045" cy="508481"/>
            <a:chOff x="3829128" y="156779"/>
            <a:chExt cx="1201323" cy="1218438"/>
          </a:xfrm>
        </p:grpSpPr>
        <p:sp>
          <p:nvSpPr>
            <p:cNvPr id="15" name="Ellipse 14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6" name="Image 15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r 16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1" name="Ellipse 30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2" name="Image 31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47362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71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84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771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er 17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9" name="Ellipse 18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er 20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2" name="Ellipse 21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3" name="Image 32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7295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07295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062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11062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740611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er 3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954517"/>
            <a:ext cx="3635375" cy="1636284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854325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524000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1025525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1" name="Ellipse 20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2" name="Image 21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3" name="Ellipse 12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er 14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r 26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8" name="Ellipse 27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9" name="Image 28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9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18" y="0"/>
            <a:ext cx="7547956" cy="83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80" y="17146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8776912" y="6261911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6" r:id="rId7"/>
    <p:sldLayoutId id="2147483747" r:id="rId8"/>
    <p:sldLayoutId id="214748375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gillescerato/Dropbox/S%C3%A9minaire18032016/6PBlot/Exemple%203%20Grille%20BTS%20MV%20U62-2018%20%C3%A9tudiant%201.xls" TargetMode="External"/><Relationship Id="rId3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gillescerato/Dropbox/S%C3%A9minaire18032016/6PBlot/Exemple%203%20Grille%20BTS%20MV%20U62-2018%20%C3%A9tudiant%203.xls" TargetMode="External"/><Relationship Id="rId3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199" y="2874482"/>
            <a:ext cx="8228013" cy="1132632"/>
          </a:xfrm>
        </p:spPr>
        <p:txBody>
          <a:bodyPr/>
          <a:lstStyle/>
          <a:p>
            <a:r>
              <a:rPr lang="fr-FR" dirty="0" smtClean="0"/>
              <a:t>PEDAGOGIE DE PROJET </a:t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DIAGNOSTIC COMPLEXE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3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710571"/>
            <a:ext cx="7808189" cy="236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00B0F0"/>
                </a:solidFill>
              </a:rPr>
              <a:t>EXEMPLE DE PROJET n°1 :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Problématique / thème : </a:t>
            </a:r>
            <a:r>
              <a:rPr lang="fr-FR" sz="2800" i="1" dirty="0">
                <a:solidFill>
                  <a:srgbClr val="00B0F0"/>
                </a:solidFill>
              </a:rPr>
              <a:t>é</a:t>
            </a:r>
            <a:r>
              <a:rPr lang="fr-FR" sz="2800" i="1" dirty="0" smtClean="0">
                <a:solidFill>
                  <a:srgbClr val="00B0F0"/>
                </a:solidFill>
              </a:rPr>
              <a:t>valuer l’état mécanique de l’enceinte thermique d’un moteur.</a:t>
            </a:r>
            <a:endParaRPr lang="fr-FR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54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1.1) Mise en situation / expression du besoin</a:t>
            </a:r>
          </a:p>
          <a:p>
            <a:pPr marL="349250" lvl="1" indent="0" algn="just">
              <a:buNone/>
            </a:pPr>
            <a:endParaRPr lang="fr-FR" sz="2600" i="1" dirty="0" smtClean="0">
              <a:solidFill>
                <a:schemeClr val="tx1"/>
              </a:solidFill>
            </a:endParaRPr>
          </a:p>
          <a:p>
            <a:pPr marL="349250" lvl="1" indent="0" algn="just">
              <a:buNone/>
            </a:pPr>
            <a:r>
              <a:rPr lang="fr-FR" sz="2600" i="1" dirty="0" smtClean="0">
                <a:solidFill>
                  <a:schemeClr val="tx1"/>
                </a:solidFill>
              </a:rPr>
              <a:t>Le diagnostic de l’état mécanique </a:t>
            </a:r>
            <a:r>
              <a:rPr lang="fr-FR" sz="2600" i="1" dirty="0">
                <a:solidFill>
                  <a:schemeClr val="tx1"/>
                </a:solidFill>
              </a:rPr>
              <a:t>d’un moteur </a:t>
            </a:r>
            <a:r>
              <a:rPr lang="fr-FR" sz="2600" i="1" dirty="0" smtClean="0">
                <a:solidFill>
                  <a:schemeClr val="tx1"/>
                </a:solidFill>
              </a:rPr>
              <a:t>diesel entraîne souvent une intervention, longue et délicate, qu’il est difficile de facturer en totalité.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 </a:t>
            </a:r>
            <a:endParaRPr lang="fr-FR" sz="2800" dirty="0" smtClean="0">
              <a:solidFill>
                <a:srgbClr val="00B0F0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1.2) Objectifs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Définir les différents moyens permettant d’évaluer l’état mécanique d’un moteur.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Mettre en œuvre ces différents moyens.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Evaluer / comparer leur efficacité du point de vue du diagnostic.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5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1.3) Etudiants impliqués : </a:t>
            </a:r>
          </a:p>
          <a:p>
            <a:pPr marL="349250" lvl="1" indent="0" algn="just">
              <a:buNone/>
            </a:pPr>
            <a:endParaRPr lang="fr-FR" sz="2600" dirty="0" smtClean="0">
              <a:solidFill>
                <a:schemeClr val="tx1"/>
              </a:solidFill>
            </a:endParaRPr>
          </a:p>
          <a:p>
            <a:pPr lvl="1" algn="just"/>
            <a:endParaRPr lang="fr-FR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1.4) Professeurs chargés du suivi </a:t>
            </a:r>
            <a:r>
              <a:rPr lang="fr-FR" sz="26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32582"/>
              </p:ext>
            </p:extLst>
          </p:nvPr>
        </p:nvGraphicFramePr>
        <p:xfrm>
          <a:off x="1308680" y="32898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 3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97172"/>
              </p:ext>
            </p:extLst>
          </p:nvPr>
        </p:nvGraphicFramePr>
        <p:xfrm>
          <a:off x="1308680" y="540732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</a:t>
            </a:r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46251"/>
              </p:ext>
            </p:extLst>
          </p:nvPr>
        </p:nvGraphicFramePr>
        <p:xfrm>
          <a:off x="1086416" y="3922917"/>
          <a:ext cx="703274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47"/>
                <a:gridCol w="528959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1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Mesurer la pression sur un moteur et montrer l’influence des conditions de mesure.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Etudier et modéliser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la valeur de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la pression de fin compression.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Montrer la relation entre un défaut de compression et l’état du moteur (problème d’étanchéité, calage de la distribution).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1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9209"/>
              </p:ext>
            </p:extLst>
          </p:nvPr>
        </p:nvGraphicFramePr>
        <p:xfrm>
          <a:off x="1068309" y="3950077"/>
          <a:ext cx="687652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427"/>
                <a:gridCol w="51721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Mesurer les fuites pour différents cas d’état mécanique moteur.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Etudier et modéliser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le fonctionnement d’un analyseur de fuite.</a:t>
                      </a:r>
                      <a:endParaRPr lang="fr-FR" sz="2000" b="0" baseline="0" dirty="0" smtClean="0"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Montrer la relation entre un défaut d’étanchéité et la valeur de la fuite.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8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 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90007"/>
              </p:ext>
            </p:extLst>
          </p:nvPr>
        </p:nvGraphicFramePr>
        <p:xfrm>
          <a:off x="968721" y="3950077"/>
          <a:ext cx="707570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3795"/>
                <a:gridCol w="532190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3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Mesurer la tension d’alimentation et le courant absorbé par le démarreur.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Etudier et modéliser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le fonctionnement du « couple » démarreur / batterie.</a:t>
                      </a:r>
                      <a:endParaRPr lang="fr-FR" sz="2000" b="0" baseline="0" dirty="0" smtClean="0">
                        <a:latin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Montrer l’évolution de ces grandeurs pour différents cas d’état mécanique moteur.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0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95100"/>
              </p:ext>
            </p:extLst>
          </p:nvPr>
        </p:nvGraphicFramePr>
        <p:xfrm>
          <a:off x="1086416" y="4074090"/>
          <a:ext cx="6840314" cy="1310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95451"/>
                <a:gridCol w="514486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smtClean="0">
                          <a:latin typeface="Calibri" panose="020F0502020204030204" pitchFamily="34" charset="0"/>
                        </a:rPr>
                        <a:t>Le</a:t>
                      </a:r>
                      <a:r>
                        <a:rPr lang="fr-FR" sz="2000" b="0" baseline="0" smtClean="0">
                          <a:latin typeface="Calibri" panose="020F0502020204030204" pitchFamily="34" charset="0"/>
                        </a:rPr>
                        <a:t> groupe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Comparer les valeurs obtenues avec les différents moyens de mesure et analyser l’efficacité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de chacune des méthodes.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7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  <a:endParaRPr lang="fr-FR" sz="2800" i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2.2) Moyens à mettre en œuvre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Moteurs essence et diesel (sur banc par exemple).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Appareils de mesure : compressiomètre, analyseur de fuite (mécanique ou numérique), chaîne d’acquisition, pince ampère métrique.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Moyens informatiques (tableur).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1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404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2.3) </a:t>
            </a:r>
            <a:r>
              <a:rPr lang="fr-FR" sz="2800" dirty="0">
                <a:solidFill>
                  <a:schemeClr val="tx1"/>
                </a:solidFill>
              </a:rPr>
              <a:t>C</a:t>
            </a:r>
            <a:r>
              <a:rPr lang="fr-FR" sz="2800" dirty="0" smtClean="0">
                <a:solidFill>
                  <a:schemeClr val="tx1"/>
                </a:solidFill>
              </a:rPr>
              <a:t>alendrier prévisionnel : </a:t>
            </a:r>
            <a:r>
              <a:rPr lang="fr-FR" sz="2800" i="1" dirty="0" smtClean="0">
                <a:solidFill>
                  <a:schemeClr val="tx1"/>
                </a:solidFill>
              </a:rPr>
              <a:t>35 heures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1"/>
            <a:endParaRPr lang="fr-FR" sz="2400" dirty="0">
              <a:solidFill>
                <a:schemeClr val="tx1"/>
              </a:solidFill>
            </a:endParaRPr>
          </a:p>
          <a:p>
            <a:pPr lvl="1"/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96897"/>
              </p:ext>
            </p:extLst>
          </p:nvPr>
        </p:nvGraphicFramePr>
        <p:xfrm>
          <a:off x="695063" y="3440700"/>
          <a:ext cx="762301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21"/>
                <a:gridCol w="1630270"/>
                <a:gridCol w="45385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 n° 1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Semaine 4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des mesures sur un moteur sans et avec défaut d’étanchéité.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Bilan n° 2 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8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Bilan des modélisations et analyse des grandeurs d’influence.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Bilan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n°3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12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Comparaison des méthodes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Remise des dossiers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25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Epreuve U62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094" y="1142878"/>
            <a:ext cx="86162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mécanique </a:t>
            </a:r>
            <a:r>
              <a:rPr lang="fr-FR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l’enceinte thermique d’un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moteur.</a:t>
            </a:r>
            <a:endParaRPr lang="fr-F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5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25" y="2345636"/>
            <a:ext cx="2980568" cy="2980566"/>
          </a:xfrm>
          <a:prstGeom prst="rect">
            <a:avLst/>
          </a:prstGeom>
        </p:spPr>
      </p:pic>
      <p:pic>
        <p:nvPicPr>
          <p:cNvPr id="9" name="Image 8" descr="actia-muti-di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314" y="3056918"/>
            <a:ext cx="2337988" cy="15579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00131" y="2515230"/>
            <a:ext cx="1362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Diagnostic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46508" y="4706329"/>
            <a:ext cx="12695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complexe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656" y="1940737"/>
            <a:ext cx="2792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Analyse et mécanique : 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Cours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Travaux pratiques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8417" y="4711236"/>
            <a:ext cx="31916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Maintenance et diagnostic : 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Cours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Travaux pratiques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71593" y="4710649"/>
            <a:ext cx="24616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Physique chimie :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Cours</a:t>
            </a:r>
          </a:p>
          <a:p>
            <a:pPr marL="342900" lvl="0" indent="-342900">
              <a:buFontTx/>
              <a:buChar char="-"/>
            </a:pP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Travaux pratiques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12066" y="1970271"/>
            <a:ext cx="24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Projet de </a:t>
            </a:r>
            <a:r>
              <a:rPr lang="fr-FR" sz="2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Mesures et analyse</a:t>
            </a:r>
            <a:endParaRPr lang="fr-FR" sz="14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72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710571"/>
            <a:ext cx="7808189" cy="236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00B0F0"/>
                </a:solidFill>
              </a:rPr>
              <a:t>EXEMPLE DE PROJET n°2 :</a:t>
            </a: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Problématique / thème : </a:t>
            </a:r>
            <a:r>
              <a:rPr lang="fr-FR" sz="2800" i="1" dirty="0">
                <a:solidFill>
                  <a:srgbClr val="00B0F0"/>
                </a:solidFill>
              </a:rPr>
              <a:t>é</a:t>
            </a:r>
            <a:r>
              <a:rPr lang="fr-FR" sz="2800" i="1" dirty="0" smtClean="0">
                <a:solidFill>
                  <a:srgbClr val="00B0F0"/>
                </a:solidFill>
              </a:rPr>
              <a:t>valuer la géométrie d’un véhicule.</a:t>
            </a:r>
            <a:endParaRPr lang="fr-FR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40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1.1) Mise en situation / expression du besoin</a:t>
            </a:r>
          </a:p>
          <a:p>
            <a:pPr marL="349250" lvl="1" indent="0" algn="just">
              <a:buNone/>
            </a:pPr>
            <a:endParaRPr lang="fr-FR" sz="2600" i="1" dirty="0" smtClean="0">
              <a:solidFill>
                <a:schemeClr val="tx1"/>
              </a:solidFill>
            </a:endParaRPr>
          </a:p>
          <a:p>
            <a:pPr marL="349250" lvl="1" indent="0" algn="just">
              <a:buNone/>
            </a:pPr>
            <a:r>
              <a:rPr lang="fr-FR" sz="2600" i="1" dirty="0" smtClean="0">
                <a:solidFill>
                  <a:schemeClr val="tx1"/>
                </a:solidFill>
              </a:rPr>
              <a:t>Les bancs de géométrie fournissent un grand nombre de valeurs qui permettent de formuler différentes hypothèses de déformation. Une utilisation des mesures complémentaires du banc permet souvent d’affiner le diagnostic.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2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 </a:t>
            </a:r>
            <a:endParaRPr lang="fr-FR" sz="2800" dirty="0" smtClean="0">
              <a:solidFill>
                <a:srgbClr val="00B0F0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1.2) Objectifs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Définir les mesures permettant de mettre en cause les éléments du train roulant et / ou de la caisse.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Utiliser tous les moyens de mesures complémentaires proposés par le banc pour affiner le diagnostic. </a:t>
            </a:r>
            <a:endParaRPr lang="fr-FR" i="1" dirty="0" smtClean="0">
              <a:solidFill>
                <a:srgbClr val="FF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1.3) Etudiants impliqués : </a:t>
            </a:r>
          </a:p>
          <a:p>
            <a:pPr marL="349250" lvl="1" indent="0" algn="just">
              <a:buNone/>
            </a:pPr>
            <a:endParaRPr lang="fr-FR" sz="2600" dirty="0" smtClean="0">
              <a:solidFill>
                <a:schemeClr val="tx1"/>
              </a:solidFill>
            </a:endParaRPr>
          </a:p>
          <a:p>
            <a:pPr lvl="1" algn="just"/>
            <a:endParaRPr lang="fr-FR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1.4) Professeurs chargés du suivi </a:t>
            </a:r>
            <a:r>
              <a:rPr lang="fr-FR" sz="26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99942"/>
              </p:ext>
            </p:extLst>
          </p:nvPr>
        </p:nvGraphicFramePr>
        <p:xfrm>
          <a:off x="1308680" y="328987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308680" y="540732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2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</a:t>
            </a:r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36064"/>
              </p:ext>
            </p:extLst>
          </p:nvPr>
        </p:nvGraphicFramePr>
        <p:xfrm>
          <a:off x="1086416" y="3922917"/>
          <a:ext cx="70327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47"/>
                <a:gridCol w="528959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Le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groupe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Utiliser les différentes fonctionnalités du banc de géométrie et montrer les déformations qui peuvent être mises en évidence par les mesures.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50022"/>
              </p:ext>
            </p:extLst>
          </p:nvPr>
        </p:nvGraphicFramePr>
        <p:xfrm>
          <a:off x="1068309" y="3950077"/>
          <a:ext cx="6876528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427"/>
                <a:gridCol w="51721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1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Dans le cas d’une déformation d’un amortisseur et/ou du pivot, utiliser les différents modes de mesure du banc à mettre en œuvre pour valider la déformation.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la méthodologie et démontrer par une étude succincte les limites du diagnostic.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(pousse pédale, pont en travers).</a:t>
                      </a:r>
                    </a:p>
                    <a:p>
                      <a:pPr algn="just"/>
                      <a:endParaRPr lang="fr-FR" sz="2000" b="0" baseline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 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16379"/>
              </p:ext>
            </p:extLst>
          </p:nvPr>
        </p:nvGraphicFramePr>
        <p:xfrm>
          <a:off x="968721" y="3950077"/>
          <a:ext cx="707570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3795"/>
                <a:gridCol w="532190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Dans le cas d’une déformation du levier de direction, utiliser les différents modes de mesure du banc à mettre en œuvre pour valider la déformation.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la méthodologie et démontrer par une étude succincte les limites du diagnostic.</a:t>
                      </a:r>
                    </a:p>
                    <a:p>
                      <a:pPr algn="just"/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  <a:endParaRPr lang="fr-FR" sz="2800" i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2.2) Moyens à mettre en œuvre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Véhicule.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Bancs de géométrie. (Banc de </a:t>
            </a:r>
            <a:r>
              <a:rPr lang="fr-FR" sz="2600" dirty="0" err="1" smtClean="0">
                <a:solidFill>
                  <a:schemeClr val="tx1"/>
                </a:solidFill>
              </a:rPr>
              <a:t>châssimétrie</a:t>
            </a:r>
            <a:r>
              <a:rPr lang="fr-FR" sz="2600" dirty="0" smtClean="0">
                <a:solidFill>
                  <a:schemeClr val="tx1"/>
                </a:solidFill>
              </a:rPr>
              <a:t>).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Moyens informatiques.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0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404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2.3) </a:t>
            </a:r>
            <a:r>
              <a:rPr lang="fr-FR" sz="2800" dirty="0">
                <a:solidFill>
                  <a:schemeClr val="tx1"/>
                </a:solidFill>
              </a:rPr>
              <a:t>C</a:t>
            </a:r>
            <a:r>
              <a:rPr lang="fr-FR" sz="2800" dirty="0" smtClean="0">
                <a:solidFill>
                  <a:schemeClr val="tx1"/>
                </a:solidFill>
              </a:rPr>
              <a:t>alendrier prévisionnel : </a:t>
            </a:r>
            <a:r>
              <a:rPr lang="fr-FR" sz="2800" i="1" dirty="0" smtClean="0">
                <a:solidFill>
                  <a:schemeClr val="tx1"/>
                </a:solidFill>
              </a:rPr>
              <a:t>35 heures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1"/>
            <a:endParaRPr lang="fr-FR" sz="2400" dirty="0">
              <a:solidFill>
                <a:schemeClr val="tx1"/>
              </a:solidFill>
            </a:endParaRPr>
          </a:p>
          <a:p>
            <a:pPr lvl="1"/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17377"/>
              </p:ext>
            </p:extLst>
          </p:nvPr>
        </p:nvGraphicFramePr>
        <p:xfrm>
          <a:off x="695063" y="3440700"/>
          <a:ext cx="762301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21"/>
                <a:gridCol w="1630270"/>
                <a:gridCol w="45385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 n° 1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Semaine 4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 sur l’utilisation du banc.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Bilan n° 2 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12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Analyse des déformations.</a:t>
                      </a: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Analyse du banc.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Remise des dossiers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25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Epreuve U62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13594" y="1142878"/>
            <a:ext cx="5686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la géométrie d’un véhicule</a:t>
            </a:r>
            <a:endParaRPr lang="fr-F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710571"/>
            <a:ext cx="7808189" cy="236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00B0F0"/>
                </a:solidFill>
              </a:rPr>
              <a:t>EXEMPLE DE PROJET n°3 :</a:t>
            </a: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Problématique / thème : </a:t>
            </a:r>
            <a:r>
              <a:rPr lang="fr-FR" sz="2800" i="1" dirty="0" smtClean="0">
                <a:solidFill>
                  <a:srgbClr val="00B0F0"/>
                </a:solidFill>
              </a:rPr>
              <a:t>diagnostiquer les différents types d’injecteurs (essence et diesel).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04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80" y="2212629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FINALITE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Compléter la formation dans le domaine du diagnostic.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Appliquer et faire le lien entre les différents savoirs, savoirs-faire et savoirs-être.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Développer le travail d’équipe.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Favoriser la communication technique.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Développer des méthodologies d’apprentissage.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2258" y="5500808"/>
            <a:ext cx="6789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Le projet de mesures et analyse est le support de la sous épreuve U62</a:t>
            </a:r>
            <a:endParaRPr lang="fr-FR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239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1.1) Mise en situation / expression du besoin</a:t>
            </a:r>
          </a:p>
          <a:p>
            <a:pPr marL="349250" lvl="1" indent="0" algn="just">
              <a:buNone/>
            </a:pPr>
            <a:endParaRPr lang="fr-FR" sz="2600" i="1" dirty="0" smtClean="0">
              <a:solidFill>
                <a:schemeClr val="tx1"/>
              </a:solidFill>
            </a:endParaRPr>
          </a:p>
          <a:p>
            <a:pPr marL="349250" lvl="1" indent="0" algn="just">
              <a:buNone/>
            </a:pPr>
            <a:r>
              <a:rPr lang="fr-FR" sz="2600" i="1" dirty="0" smtClean="0">
                <a:solidFill>
                  <a:schemeClr val="tx1"/>
                </a:solidFill>
              </a:rPr>
              <a:t>Les injecteurs sont pilotés par différents types de commande. Les méthodologies d’intervention sont donc directement liées  à ces différentes technologies mises en œuvre.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</a:t>
            </a:r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 </a:t>
            </a:r>
            <a:endParaRPr lang="fr-FR" sz="2800" dirty="0" smtClean="0">
              <a:solidFill>
                <a:srgbClr val="00B0F0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1.2) Objectifs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Identifier les différents types de commande.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Analyser les commandes et déterminer les grandeurs mesurables avec différents moyens (multimètres, pince ampère métrique, oscilloscope, …).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Déterminer les méthodologies de contrôle et montrer leur efficacité dans différents cas de dysfonctionnement.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1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1) Contexte du projet :</a:t>
            </a:r>
            <a:endParaRPr lang="fr-FR" sz="2800" dirty="0" smtClean="0">
              <a:solidFill>
                <a:srgbClr val="00B0F0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1.3) Etudiants impliqués : </a:t>
            </a:r>
          </a:p>
          <a:p>
            <a:pPr marL="349250" lvl="1" indent="0" algn="just">
              <a:buNone/>
            </a:pPr>
            <a:endParaRPr lang="fr-FR" sz="2600" dirty="0" smtClean="0">
              <a:solidFill>
                <a:schemeClr val="tx1"/>
              </a:solidFill>
            </a:endParaRPr>
          </a:p>
          <a:p>
            <a:pPr lvl="1" algn="just"/>
            <a:endParaRPr lang="fr-FR" sz="2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1.4) Professeurs chargés du suivi </a:t>
            </a:r>
            <a:r>
              <a:rPr lang="fr-FR" sz="26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59574"/>
              </p:ext>
            </p:extLst>
          </p:nvPr>
        </p:nvGraphicFramePr>
        <p:xfrm>
          <a:off x="1308680" y="32898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</a:rPr>
                        <a:t>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Etudiant 3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308680" y="540732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Prénom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1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</a:rPr>
                        <a:t>Professeur 2</a:t>
                      </a:r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</a:t>
            </a:r>
            <a:endParaRPr lang="fr-FR" sz="2800" dirty="0" smtClean="0">
              <a:solidFill>
                <a:schemeClr val="tx1"/>
              </a:solidFill>
            </a:endParaRP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Répartition des activités du groupe et par étudiant : </a:t>
            </a:r>
            <a:r>
              <a:rPr lang="fr-FR" sz="2800" i="1" dirty="0" smtClean="0">
                <a:solidFill>
                  <a:schemeClr val="tx1"/>
                </a:solidFill>
              </a:rPr>
              <a:t>données constructeurs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27810"/>
              </p:ext>
            </p:extLst>
          </p:nvPr>
        </p:nvGraphicFramePr>
        <p:xfrm>
          <a:off x="1086416" y="3922917"/>
          <a:ext cx="70327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47"/>
                <a:gridCol w="528959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Le</a:t>
                      </a:r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 groupe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Rechercher et identifier les différents types d’injecteur et les commandes associées.</a:t>
                      </a:r>
                    </a:p>
                    <a:p>
                      <a:pPr algn="just"/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84279"/>
              </p:ext>
            </p:extLst>
          </p:nvPr>
        </p:nvGraphicFramePr>
        <p:xfrm>
          <a:off x="1068309" y="3950077"/>
          <a:ext cx="6876528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427"/>
                <a:gridCol w="51721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1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Identifier le mode de commande pour des injecteurs de moteur essence (injection indirecte).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les grandeurs observables avec différents moyens de mesures.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Déduire les contrôles à effectuer pour diagnostiquer la commande et l’injecteur.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 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: </a:t>
            </a: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869"/>
              </p:ext>
            </p:extLst>
          </p:nvPr>
        </p:nvGraphicFramePr>
        <p:xfrm>
          <a:off x="968721" y="3950077"/>
          <a:ext cx="707570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3795"/>
                <a:gridCol w="532190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Identifier le mode de commande pour des injecteurs COMMON RAIL (bobine).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les grandeurs observables avec différents moyens de mesures.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Déduire les contrôles à effectuer pour diagnostiquer la commande et l’injecteur.</a:t>
                      </a:r>
                    </a:p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</a:t>
            </a:r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 Conditions de réalisation : </a:t>
            </a:r>
          </a:p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2.1) </a:t>
            </a:r>
            <a:r>
              <a:rPr lang="fr-FR" sz="2800" dirty="0">
                <a:solidFill>
                  <a:schemeClr val="tx1"/>
                </a:solidFill>
              </a:rPr>
              <a:t>Répartition des activités du groupe et par étudiant 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sz="2800" dirty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87444"/>
              </p:ext>
            </p:extLst>
          </p:nvPr>
        </p:nvGraphicFramePr>
        <p:xfrm>
          <a:off x="968721" y="3950077"/>
          <a:ext cx="707570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795"/>
                <a:gridCol w="532190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Etudiant 3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le fonctionnement d’un banc d’essai d’injecteur essence.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Analyser les paramètres influençant le débit.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Valider le modèle par différentes mesures.</a:t>
                      </a:r>
                    </a:p>
                    <a:p>
                      <a:pPr algn="just"/>
                      <a:r>
                        <a:rPr lang="fr-FR" sz="2000" b="0" baseline="0" dirty="0" smtClean="0">
                          <a:latin typeface="Calibri" panose="020F0502020204030204" pitchFamily="34" charset="0"/>
                        </a:rPr>
                        <a:t>Déduire la méthodologie de contrôle.</a:t>
                      </a:r>
                    </a:p>
                    <a:p>
                      <a:pPr algn="just"/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3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  <a:endParaRPr lang="fr-FR" sz="2800" i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2.2) Moyens à mettre en œuvre : 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Véhicule.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Banc d’injecteur, appareil de mesure débit/pression,….</a:t>
            </a:r>
          </a:p>
          <a:p>
            <a:pPr lvl="1" algn="just"/>
            <a:r>
              <a:rPr lang="fr-FR" sz="2600" dirty="0" smtClean="0">
                <a:solidFill>
                  <a:schemeClr val="tx1"/>
                </a:solidFill>
              </a:rPr>
              <a:t>Oscilloscope, chaîne d’acquisition, pince ampère métrique,….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</a:t>
            </a:r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404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2)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Conditions de réalisation :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2.3) </a:t>
            </a:r>
            <a:r>
              <a:rPr lang="fr-FR" sz="2800" dirty="0">
                <a:solidFill>
                  <a:schemeClr val="tx1"/>
                </a:solidFill>
              </a:rPr>
              <a:t>C</a:t>
            </a:r>
            <a:r>
              <a:rPr lang="fr-FR" sz="2800" dirty="0" smtClean="0">
                <a:solidFill>
                  <a:schemeClr val="tx1"/>
                </a:solidFill>
              </a:rPr>
              <a:t>alendrier prévisionnel : </a:t>
            </a:r>
            <a:r>
              <a:rPr lang="fr-FR" sz="2800" i="1" dirty="0" smtClean="0">
                <a:solidFill>
                  <a:schemeClr val="tx1"/>
                </a:solidFill>
              </a:rPr>
              <a:t>35 heures</a:t>
            </a:r>
            <a:endParaRPr lang="fr-FR" sz="2400" dirty="0" smtClean="0">
              <a:solidFill>
                <a:schemeClr val="tx1"/>
              </a:solidFill>
            </a:endParaRPr>
          </a:p>
          <a:p>
            <a:pPr lvl="1"/>
            <a:endParaRPr lang="fr-FR" sz="2400" dirty="0">
              <a:solidFill>
                <a:schemeClr val="tx1"/>
              </a:solidFill>
            </a:endParaRPr>
          </a:p>
          <a:p>
            <a:pPr lvl="1"/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11808"/>
              </p:ext>
            </p:extLst>
          </p:nvPr>
        </p:nvGraphicFramePr>
        <p:xfrm>
          <a:off x="695063" y="3440700"/>
          <a:ext cx="762301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21"/>
                <a:gridCol w="1630270"/>
                <a:gridCol w="45385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 n° 1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Semaine 4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Bilan sur les différents types d’injecteur et leur commande.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Bilan n° 2 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12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Analyse des mesures et méthode de contrôle associées.</a:t>
                      </a:r>
                      <a:endParaRPr lang="fr-FR" sz="2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Remise des dossiers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Semaine 25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0" dirty="0" smtClean="0">
                          <a:latin typeface="Calibri" panose="020F0502020204030204" pitchFamily="34" charset="0"/>
                        </a:rPr>
                        <a:t>Epreuve U62</a:t>
                      </a:r>
                      <a:endParaRPr lang="fr-FR" sz="2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98938" y="1142878"/>
            <a:ext cx="55154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</a:p>
          <a:p>
            <a:pPr algn="ctr"/>
            <a:r>
              <a:rPr lang="fr-FR" sz="2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Diagnostiquer </a:t>
            </a:r>
            <a:r>
              <a:rPr lang="fr-FR" sz="2800" i="1" dirty="0">
                <a:solidFill>
                  <a:srgbClr val="00B0F0"/>
                </a:solidFill>
                <a:latin typeface="Calibri" panose="020F0502020204030204" pitchFamily="34" charset="0"/>
              </a:rPr>
              <a:t>les injecteurs.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8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EVALUATION DES ACTIVITES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sz="2800" dirty="0">
                <a:solidFill>
                  <a:schemeClr val="tx1"/>
                </a:solidFill>
              </a:rPr>
              <a:t>Le projet de mesures et analyse est le support de la sous épreuve </a:t>
            </a:r>
            <a:r>
              <a:rPr lang="fr-FR" sz="2800" dirty="0" smtClean="0">
                <a:solidFill>
                  <a:schemeClr val="tx1"/>
                </a:solidFill>
              </a:rPr>
              <a:t>U62.</a:t>
            </a:r>
          </a:p>
          <a:p>
            <a:pPr algn="just"/>
            <a:r>
              <a:rPr lang="fr-FR" sz="2800" i="1" dirty="0" smtClean="0">
                <a:solidFill>
                  <a:schemeClr val="tx1"/>
                </a:solidFill>
              </a:rPr>
              <a:t>Une partie des compétences est évaluée par l’équipe pédagogique.</a:t>
            </a:r>
          </a:p>
          <a:p>
            <a:pPr algn="just"/>
            <a:r>
              <a:rPr lang="fr-FR" sz="2800" i="1" dirty="0" smtClean="0">
                <a:solidFill>
                  <a:schemeClr val="tx1"/>
                </a:solidFill>
              </a:rPr>
              <a:t>L’autre partie est évaluée par la commission d’interrogation lors de l’épreuve ponctuelle orale.</a:t>
            </a:r>
            <a:endParaRPr lang="fr-FR" sz="2800" i="1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1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80" y="2212629"/>
            <a:ext cx="7662864" cy="3608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CONTEXTE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Le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technicien </a:t>
            </a:r>
            <a:r>
              <a:rPr lang="fr-FR" dirty="0" smtClean="0">
                <a:solidFill>
                  <a:schemeClr val="tx1"/>
                </a:solidFill>
              </a:rPr>
              <a:t>supérieur « maintenance </a:t>
            </a:r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véhicules » </a:t>
            </a:r>
            <a:r>
              <a:rPr lang="fr-FR" dirty="0" smtClean="0">
                <a:solidFill>
                  <a:schemeClr val="tx1"/>
                </a:solidFill>
              </a:rPr>
              <a:t>possède le plus haut niveau technique dans un atelier. Il est donc un référent technique.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Les véhicules actuels ont quasiment toutes leurs fonctions qui sont pilotées. Mais les pannes « mécaniques » n’ont pas disparu.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Le projet de mesures et d’analyse est la suite « logique » de l’activité de </a:t>
            </a:r>
            <a:r>
              <a:rPr lang="fr-FR" i="1" dirty="0" smtClean="0">
                <a:solidFill>
                  <a:schemeClr val="tx1"/>
                </a:solidFill>
              </a:rPr>
              <a:t>diagnostic d’un dysfonctionnement mécanique</a:t>
            </a:r>
            <a:r>
              <a:rPr lang="fr-FR" dirty="0" smtClean="0">
                <a:solidFill>
                  <a:schemeClr val="tx1"/>
                </a:solidFill>
              </a:rPr>
              <a:t> qui fait l’objet d’une épreuve de </a:t>
            </a:r>
            <a:r>
              <a:rPr lang="fr-FR" i="1" dirty="0" smtClean="0">
                <a:solidFill>
                  <a:schemeClr val="tx1"/>
                </a:solidFill>
              </a:rPr>
              <a:t>communication technique </a:t>
            </a:r>
            <a:r>
              <a:rPr lang="fr-FR" dirty="0" smtClean="0">
                <a:solidFill>
                  <a:schemeClr val="tx1"/>
                </a:solidFill>
              </a:rPr>
              <a:t>du Bac pro MV.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51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EVALUATION DES ACTIVITES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La grille d’évaluation peut être différente pour chaque projet.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Elle peut être différente pour chaque étudiant.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86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EVALUATION DES ACTIVITES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l’exemple </a:t>
            </a:r>
            <a:r>
              <a:rPr lang="fr-FR" sz="2400" i="1" dirty="0">
                <a:solidFill>
                  <a:srgbClr val="00B0F0"/>
                </a:solidFill>
                <a:latin typeface="Calibri" panose="020F0502020204030204" pitchFamily="34" charset="0"/>
              </a:rPr>
              <a:t>Diagnostiquer les injecteurs</a:t>
            </a:r>
            <a:r>
              <a:rPr lang="fr-FR" sz="24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Etudiant 1 :</a:t>
            </a:r>
            <a:endParaRPr lang="fr-FR" dirty="0" smtClean="0">
              <a:solidFill>
                <a:srgbClr val="FF0000"/>
              </a:solidFill>
            </a:endParaRPr>
          </a:p>
          <a:p>
            <a:pPr lvl="1" algn="just"/>
            <a:r>
              <a:rPr lang="fr-FR" dirty="0" smtClean="0">
                <a:latin typeface="Calibri" panose="020F0502020204030204" pitchFamily="34" charset="0"/>
              </a:rPr>
              <a:t>Identifier le mode de commande pour des injecteurs des moteurs essence (injection indirecte).</a:t>
            </a:r>
          </a:p>
          <a:p>
            <a:pPr lvl="1" algn="just"/>
            <a:r>
              <a:rPr lang="fr-FR" dirty="0" smtClean="0">
                <a:latin typeface="Calibri" panose="020F0502020204030204" pitchFamily="34" charset="0"/>
              </a:rPr>
              <a:t>Analyser les </a:t>
            </a:r>
            <a:r>
              <a:rPr lang="fr-FR" dirty="0">
                <a:latin typeface="Calibri" panose="020F0502020204030204" pitchFamily="34" charset="0"/>
              </a:rPr>
              <a:t>grandeurs observables avec différents moyens de mesures.</a:t>
            </a:r>
          </a:p>
          <a:p>
            <a:pPr lvl="1" algn="just"/>
            <a:r>
              <a:rPr lang="fr-FR" dirty="0">
                <a:latin typeface="Calibri" panose="020F0502020204030204" pitchFamily="34" charset="0"/>
              </a:rPr>
              <a:t>Déduire les contrôles à effectuer pour diagnostiquer la commande et l’injecteur</a:t>
            </a:r>
            <a:r>
              <a:rPr lang="fr-FR" dirty="0" smtClean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  <p:pic>
        <p:nvPicPr>
          <p:cNvPr id="7" name="Imag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76" y="2671098"/>
            <a:ext cx="1457608" cy="8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7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EVALUATION DES ACTIVITES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l’exemple </a:t>
            </a:r>
            <a:r>
              <a:rPr lang="fr-FR" sz="2400" i="1" dirty="0">
                <a:solidFill>
                  <a:srgbClr val="00B0F0"/>
                </a:solidFill>
                <a:latin typeface="Calibri" panose="020F0502020204030204" pitchFamily="34" charset="0"/>
              </a:rPr>
              <a:t>Diagnostiquer les injecteurs</a:t>
            </a:r>
            <a:r>
              <a:rPr lang="fr-FR" sz="24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Etudiant 3 : </a:t>
            </a:r>
          </a:p>
          <a:p>
            <a:pPr lvl="1" algn="just"/>
            <a:r>
              <a:rPr lang="fr-FR" dirty="0">
                <a:latin typeface="Calibri" panose="020F0502020204030204" pitchFamily="34" charset="0"/>
              </a:rPr>
              <a:t>Analyser le fonctionnement d’un banc d’essai d’injecteur essence.</a:t>
            </a:r>
          </a:p>
          <a:p>
            <a:pPr lvl="1" algn="just"/>
            <a:r>
              <a:rPr lang="fr-FR" dirty="0">
                <a:latin typeface="Calibri" panose="020F0502020204030204" pitchFamily="34" charset="0"/>
              </a:rPr>
              <a:t>Analyser les paramètres influençant le débit.</a:t>
            </a:r>
          </a:p>
          <a:p>
            <a:pPr lvl="1" algn="just"/>
            <a:r>
              <a:rPr lang="fr-FR" dirty="0">
                <a:latin typeface="Calibri" panose="020F0502020204030204" pitchFamily="34" charset="0"/>
              </a:rPr>
              <a:t>Valider le modèle par différentes mesures</a:t>
            </a:r>
            <a:r>
              <a:rPr lang="fr-FR" dirty="0" smtClean="0">
                <a:latin typeface="Calibri" panose="020F0502020204030204" pitchFamily="34" charset="0"/>
              </a:rPr>
              <a:t>.</a:t>
            </a:r>
          </a:p>
          <a:p>
            <a:pPr lvl="1" algn="just"/>
            <a:r>
              <a:rPr lang="fr-FR" dirty="0" smtClean="0">
                <a:latin typeface="Calibri" panose="020F0502020204030204" pitchFamily="34" charset="0"/>
              </a:rPr>
              <a:t>Déduire la méthodologie de contrôle.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  <p:pic>
        <p:nvPicPr>
          <p:cNvPr id="7" name="Imag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16" y="2628424"/>
            <a:ext cx="1484768" cy="8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3108922"/>
            <a:ext cx="7808189" cy="1146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 smtClean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18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80" y="2531942"/>
            <a:ext cx="7662864" cy="326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ACTIVITES ET TACHES PROFESSIONNELLES VISEES</a:t>
            </a:r>
          </a:p>
          <a:p>
            <a:pPr marL="0" indent="0">
              <a:buNone/>
            </a:pPr>
            <a:endParaRPr lang="fr-FR" sz="12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A1 : EFFECTUER UN DIAGNOSTIC COMPLEXE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A1-T3  :  Effectuer les contrôles, les mesures et relever les écarts par rapport aux données constructeur, aux équipementiers.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A1-T4 : Analyser le système en dysfonctionnement et interpréter les contrôles et mesures.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21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80" y="2212629"/>
            <a:ext cx="7662864" cy="3267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COMPETENCES MISES EN ŒUVRE </a:t>
            </a:r>
          </a:p>
          <a:p>
            <a:pPr lvl="1" algn="just"/>
            <a:endParaRPr lang="fr-FR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2400" dirty="0" smtClean="0">
                <a:solidFill>
                  <a:schemeClr val="tx1"/>
                </a:solidFill>
              </a:rPr>
              <a:t>C2.3 </a:t>
            </a:r>
            <a:r>
              <a:rPr lang="fr-FR" sz="2400" dirty="0">
                <a:solidFill>
                  <a:schemeClr val="tx1"/>
                </a:solidFill>
              </a:rPr>
              <a:t>: Effectuer des mesures, des </a:t>
            </a:r>
            <a:r>
              <a:rPr lang="fr-FR" sz="2400" dirty="0" smtClean="0">
                <a:solidFill>
                  <a:schemeClr val="tx1"/>
                </a:solidFill>
              </a:rPr>
              <a:t>essais.</a:t>
            </a:r>
          </a:p>
          <a:p>
            <a:pPr lvl="1" algn="just"/>
            <a:endParaRPr lang="fr-FR" sz="2400" dirty="0">
              <a:solidFill>
                <a:schemeClr val="tx1"/>
              </a:solidFill>
            </a:endParaRPr>
          </a:p>
          <a:p>
            <a:pPr lvl="1" algn="just"/>
            <a:r>
              <a:rPr lang="fr-FR" sz="2400" dirty="0">
                <a:solidFill>
                  <a:schemeClr val="tx1"/>
                </a:solidFill>
              </a:rPr>
              <a:t>C4.3 : Collecter les données </a:t>
            </a:r>
            <a:r>
              <a:rPr lang="fr-FR" sz="2400" dirty="0" smtClean="0">
                <a:solidFill>
                  <a:schemeClr val="tx1"/>
                </a:solidFill>
              </a:rPr>
              <a:t>techniques.</a:t>
            </a:r>
          </a:p>
          <a:p>
            <a:pPr lvl="1" algn="just"/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8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2671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ETAPES DU PROJET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Au </a:t>
            </a:r>
            <a:r>
              <a:rPr lang="fr-FR" b="1" dirty="0" smtClean="0">
                <a:solidFill>
                  <a:schemeClr val="tx1"/>
                </a:solidFill>
              </a:rPr>
              <a:t>premier trimestre </a:t>
            </a:r>
            <a:r>
              <a:rPr lang="fr-FR" dirty="0" smtClean="0">
                <a:solidFill>
                  <a:schemeClr val="tx1"/>
                </a:solidFill>
              </a:rPr>
              <a:t>de la 2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année : 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Proposition des différentes </a:t>
            </a:r>
            <a:r>
              <a:rPr lang="fr-FR" sz="2000" i="1" dirty="0" smtClean="0">
                <a:solidFill>
                  <a:schemeClr val="tx1"/>
                </a:solidFill>
              </a:rPr>
              <a:t>problématiques</a:t>
            </a:r>
            <a:r>
              <a:rPr lang="fr-FR" sz="2000" dirty="0" smtClean="0">
                <a:solidFill>
                  <a:schemeClr val="tx1"/>
                </a:solidFill>
              </a:rPr>
              <a:t> définies par l’équipe pédagogique (elles peuvent aussi être issues d’un cas réel rencontré pendant le stage).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Choix des </a:t>
            </a:r>
            <a:r>
              <a:rPr lang="fr-FR" sz="2000" i="1" dirty="0" smtClean="0">
                <a:solidFill>
                  <a:schemeClr val="tx1"/>
                </a:solidFill>
              </a:rPr>
              <a:t>problématiques</a:t>
            </a:r>
            <a:r>
              <a:rPr lang="fr-FR" sz="2000" dirty="0" smtClean="0">
                <a:solidFill>
                  <a:schemeClr val="tx1"/>
                </a:solidFill>
              </a:rPr>
              <a:t> et constitution des groupes.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Rédaction des cahiers des charges (équipe pédagogique + étudiants)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Validation des cahiers des charges </a:t>
            </a:r>
            <a:r>
              <a:rPr lang="fr-FR" sz="2000" dirty="0">
                <a:solidFill>
                  <a:schemeClr val="tx1"/>
                </a:solidFill>
              </a:rPr>
              <a:t>(commission inter académique</a:t>
            </a:r>
            <a:r>
              <a:rPr lang="fr-FR" sz="2000" dirty="0" smtClean="0">
                <a:solidFill>
                  <a:schemeClr val="tx1"/>
                </a:solidFill>
              </a:rPr>
              <a:t>).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29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ETAPES DU PROJET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Aux </a:t>
            </a:r>
            <a:r>
              <a:rPr lang="fr-FR" b="1" dirty="0" smtClean="0">
                <a:solidFill>
                  <a:schemeClr val="tx1"/>
                </a:solidFill>
              </a:rPr>
              <a:t>2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et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trimestre </a:t>
            </a:r>
            <a:r>
              <a:rPr lang="fr-FR" dirty="0" smtClean="0">
                <a:solidFill>
                  <a:schemeClr val="tx1"/>
                </a:solidFill>
              </a:rPr>
              <a:t>de la 2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année : 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Définition du planning de travail (avec notamment le positionnement des revues de projet).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Réalisation des mesures et analyse (accompagnement par l’équipe pédagogique en fonction des problématiques). Conclusions.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Finalisation du dossier technique. 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Préparation de la présentation et de l’entretien avec la commission d’interrogation.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Epreuve orale ponctuelle U62</a:t>
            </a:r>
          </a:p>
          <a:p>
            <a:pPr lvl="2" algn="just"/>
            <a:endParaRPr lang="fr-FR" dirty="0" smtClean="0">
              <a:solidFill>
                <a:schemeClr val="tx1"/>
              </a:solidFill>
            </a:endParaRPr>
          </a:p>
          <a:p>
            <a:pPr lvl="2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50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2479" y="2212629"/>
            <a:ext cx="7808189" cy="368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ORGANISATION DES ACTIVITES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 partir de la problématique de diagnostic validée :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Les activités sont menées principalement pendant les séances de travaux pratiques consacrées aux interventions. 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En fonction de la problématique, un complément sera apporté lors des séances de travaux pratiques en physique chimie et en analyse et mécanique.</a:t>
            </a:r>
          </a:p>
          <a:p>
            <a:pPr lvl="2" algn="just"/>
            <a:r>
              <a:rPr lang="fr-FR" sz="2000" dirty="0" smtClean="0">
                <a:solidFill>
                  <a:schemeClr val="tx1"/>
                </a:solidFill>
              </a:rPr>
              <a:t>Les revues de projet valident, entre autres, le fonctionnement du groupe et la répartition du travail par étudiant.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PEDAGOGIE DE PROJET ET DIAGNOSTIC COMPLEXE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89196" y="1425528"/>
            <a:ext cx="551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 PROJET DE </a:t>
            </a:r>
            <a:r>
              <a:rPr lang="fr-FR" sz="2800" b="1" i="1" dirty="0" smtClean="0">
                <a:latin typeface="Calibri"/>
                <a:cs typeface="Calibri"/>
              </a:rPr>
              <a:t>MESURES ET ANALYSE</a:t>
            </a:r>
            <a:endParaRPr lang="fr-FR" sz="2800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8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sque séminaire BTS MV 18 mars 2016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2446</Words>
  <Application>Microsoft Macintosh PowerPoint</Application>
  <PresentationFormat>Présentation à l'écran (4:3)</PresentationFormat>
  <Paragraphs>377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masque séminaire BTS MV 18 mars 2016</vt:lpstr>
      <vt:lpstr>PEDAGOGIE DE PROJET  ET 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  <vt:lpstr>PEDAGOGIE DE PROJET ET DIAGNOSTIC COMPLEXE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Costa</dc:creator>
  <cp:lastModifiedBy>Gilles CERATO</cp:lastModifiedBy>
  <cp:revision>146</cp:revision>
  <dcterms:created xsi:type="dcterms:W3CDTF">2016-02-17T09:40:39Z</dcterms:created>
  <dcterms:modified xsi:type="dcterms:W3CDTF">2016-03-21T09:38:01Z</dcterms:modified>
</cp:coreProperties>
</file>