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9" r:id="rId3"/>
    <p:sldId id="280" r:id="rId4"/>
    <p:sldId id="266" r:id="rId5"/>
    <p:sldId id="263" r:id="rId6"/>
    <p:sldId id="281" r:id="rId7"/>
    <p:sldId id="287" r:id="rId8"/>
    <p:sldId id="273" r:id="rId9"/>
    <p:sldId id="274" r:id="rId10"/>
    <p:sldId id="275" r:id="rId11"/>
    <p:sldId id="276" r:id="rId12"/>
    <p:sldId id="284" r:id="rId13"/>
    <p:sldId id="277" r:id="rId14"/>
    <p:sldId id="285" r:id="rId15"/>
    <p:sldId id="278" r:id="rId16"/>
    <p:sldId id="282" r:id="rId17"/>
    <p:sldId id="286" r:id="rId18"/>
    <p:sldId id="288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00"/>
    <a:srgbClr val="33CC33"/>
    <a:srgbClr val="FFFF66"/>
    <a:srgbClr val="7FB601"/>
    <a:srgbClr val="2F6AAA"/>
    <a:srgbClr val="274890"/>
    <a:srgbClr val="3C4890"/>
    <a:srgbClr val="3A7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7" autoAdjust="0"/>
    <p:restoredTop sz="97687" autoAdjust="0"/>
  </p:normalViewPr>
  <p:slideViewPr>
    <p:cSldViewPr snapToGrid="0" snapToObjects="1">
      <p:cViewPr>
        <p:scale>
          <a:sx n="93" d="100"/>
          <a:sy n="93" d="100"/>
        </p:scale>
        <p:origin x="-1488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149101-62CC-1641-8191-0684C1DD8422}" type="datetimeFigureOut">
              <a:rPr lang="fr-FR" smtClean="0"/>
              <a:t>21/03/16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92FFB-614E-3742-A7BE-5E00382D3B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173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40C94-DA0D-F649-B378-D33FA0A2BEB2}" type="datetimeFigureOut">
              <a:rPr lang="fr-FR" smtClean="0"/>
              <a:t>21/03/16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6F03C-F014-3648-A44F-139A4AA233C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07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6F03C-F014-3648-A44F-139A4AA233C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899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074" y="2874482"/>
            <a:ext cx="8228013" cy="1132632"/>
          </a:xfrm>
        </p:spPr>
        <p:txBody>
          <a:bodyPr tIns="0" bIns="0" anchor="t" anchorCtr="0"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x-none" dirty="0" smtClean="0"/>
              <a:t>Titre de la présentation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" y="431330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Auteurs</a:t>
            </a:r>
            <a:endParaRPr dirty="0"/>
          </a:p>
        </p:txBody>
      </p:sp>
      <p:sp>
        <p:nvSpPr>
          <p:cNvPr id="7" name="Ellipse 6"/>
          <p:cNvSpPr/>
          <p:nvPr userDrawn="1"/>
        </p:nvSpPr>
        <p:spPr>
          <a:xfrm>
            <a:off x="5390491" y="199292"/>
            <a:ext cx="1201323" cy="1218438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2" name="Ellipse 11"/>
          <p:cNvSpPr/>
          <p:nvPr userDrawn="1"/>
        </p:nvSpPr>
        <p:spPr>
          <a:xfrm>
            <a:off x="4006913" y="196525"/>
            <a:ext cx="1201323" cy="1218438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3" name="Ellipse 12"/>
          <p:cNvSpPr/>
          <p:nvPr userDrawn="1"/>
        </p:nvSpPr>
        <p:spPr>
          <a:xfrm>
            <a:off x="2599649" y="196525"/>
            <a:ext cx="1201323" cy="1218438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pic>
        <p:nvPicPr>
          <p:cNvPr id="14" name="Image 13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" t="28511" r="4570" b="29421"/>
          <a:stretch/>
        </p:blipFill>
        <p:spPr bwMode="auto">
          <a:xfrm>
            <a:off x="4120520" y="482451"/>
            <a:ext cx="995382" cy="6415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 14"/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" t="35852" r="4006" b="35633"/>
          <a:stretch/>
        </p:blipFill>
        <p:spPr bwMode="auto">
          <a:xfrm>
            <a:off x="2687513" y="598464"/>
            <a:ext cx="1020589" cy="4154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520069" y="1417730"/>
            <a:ext cx="8228013" cy="940432"/>
          </a:xfrm>
          <a:prstGeom prst="rect">
            <a:avLst/>
          </a:prstGeom>
        </p:spPr>
        <p:txBody>
          <a:bodyPr vert="horz" lIns="91440" tIns="0" rIns="91440" bIns="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fr-FR" sz="2400" dirty="0" smtClean="0">
                <a:solidFill>
                  <a:srgbClr val="7FB601"/>
                </a:solidFill>
              </a:rPr>
              <a:t>PNF BTS maintenance des véhicules </a:t>
            </a:r>
          </a:p>
          <a:p>
            <a:r>
              <a:rPr lang="fr-FR" sz="2400" dirty="0" smtClean="0">
                <a:solidFill>
                  <a:srgbClr val="7FB601"/>
                </a:solidFill>
              </a:rPr>
              <a:t>lycée Diderot Paris - 18 mars 2016</a:t>
            </a:r>
            <a:endParaRPr lang="fr-FR" sz="2400" dirty="0">
              <a:solidFill>
                <a:srgbClr val="7FB60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50802" y="6508972"/>
            <a:ext cx="4902323" cy="261479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2014_MENESRlogo_horizontalcartouchefondblanc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75" y="6347016"/>
            <a:ext cx="1911794" cy="440637"/>
          </a:xfrm>
          <a:prstGeom prst="rect">
            <a:avLst/>
          </a:prstGeom>
        </p:spPr>
      </p:pic>
      <p:pic>
        <p:nvPicPr>
          <p:cNvPr id="4" name="Image 3" descr="picto_moto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" t="24626" r="3111" b="23229"/>
          <a:stretch/>
        </p:blipFill>
        <p:spPr>
          <a:xfrm>
            <a:off x="5510582" y="552052"/>
            <a:ext cx="979160" cy="54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64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grpSp>
        <p:nvGrpSpPr>
          <p:cNvPr id="33" name="Grouper 32"/>
          <p:cNvGrpSpPr/>
          <p:nvPr userDrawn="1"/>
        </p:nvGrpSpPr>
        <p:grpSpPr>
          <a:xfrm>
            <a:off x="702281" y="38895"/>
            <a:ext cx="499045" cy="508481"/>
            <a:chOff x="3829128" y="156779"/>
            <a:chExt cx="1201323" cy="1218438"/>
          </a:xfrm>
        </p:grpSpPr>
        <p:sp>
          <p:nvSpPr>
            <p:cNvPr id="34" name="Ellipse 33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5" name="Image 34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36" name="Grouper 35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37" name="Ellipse 36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8" name="Image 37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39" name="Grouper 38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40" name="Ellipse 39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41" name="Image 40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1737648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1737648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x-none" dirty="0" smtClean="0"/>
              <a:t>Cliquez pour modifier les styles du texte du masque</a:t>
            </a:r>
          </a:p>
          <a:p>
            <a:pPr lvl="1"/>
            <a:r>
              <a:rPr lang="x-none" dirty="0" smtClean="0"/>
              <a:t>Deuxième niveau</a:t>
            </a:r>
          </a:p>
          <a:p>
            <a:pPr lvl="2"/>
            <a:r>
              <a:rPr lang="x-none" dirty="0" smtClean="0"/>
              <a:t>Troisième niveau</a:t>
            </a:r>
          </a:p>
          <a:p>
            <a:pPr lvl="3"/>
            <a:r>
              <a:rPr lang="x-none" dirty="0" smtClean="0"/>
              <a:t>Quatrième niveau</a:t>
            </a:r>
          </a:p>
          <a:p>
            <a:pPr lvl="4"/>
            <a:r>
              <a:rPr lang="x-none" dirty="0" smtClean="0"/>
              <a:t>Cinquième niveau</a:t>
            </a:r>
            <a:endParaRPr dirty="0"/>
          </a:p>
        </p:txBody>
      </p:sp>
      <p:grpSp>
        <p:nvGrpSpPr>
          <p:cNvPr id="14" name="Grouper 13"/>
          <p:cNvGrpSpPr/>
          <p:nvPr userDrawn="1"/>
        </p:nvGrpSpPr>
        <p:grpSpPr>
          <a:xfrm>
            <a:off x="687962" y="38895"/>
            <a:ext cx="499045" cy="508481"/>
            <a:chOff x="3829128" y="156779"/>
            <a:chExt cx="1201323" cy="1218438"/>
          </a:xfrm>
        </p:grpSpPr>
        <p:sp>
          <p:nvSpPr>
            <p:cNvPr id="15" name="Ellipse 14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6" name="Image 15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7" name="Grouper 16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18" name="Ellipse 17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9" name="Image 18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0" name="Grouper 19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31" name="Ellipse 30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2" name="Image 31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777442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2705290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x-none" dirty="0" smtClean="0"/>
              <a:t>Cliquez pour modifier les styles du texte du masque</a:t>
            </a:r>
          </a:p>
          <a:p>
            <a:pPr lvl="1"/>
            <a:r>
              <a:rPr lang="x-none" dirty="0" smtClean="0"/>
              <a:t>Deuxième niveau</a:t>
            </a:r>
          </a:p>
          <a:p>
            <a:pPr lvl="2"/>
            <a:r>
              <a:rPr lang="x-none" dirty="0" smtClean="0"/>
              <a:t>Troisième niveau</a:t>
            </a:r>
          </a:p>
          <a:p>
            <a:pPr lvl="3"/>
            <a:r>
              <a:rPr lang="x-none" dirty="0" smtClean="0"/>
              <a:t>Quatrième niveau</a:t>
            </a:r>
          </a:p>
          <a:p>
            <a:pPr lvl="4"/>
            <a:r>
              <a:rPr lang="x-none" dirty="0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1777442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2705290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grpSp>
        <p:nvGrpSpPr>
          <p:cNvPr id="16" name="Grouper 15"/>
          <p:cNvGrpSpPr/>
          <p:nvPr userDrawn="1"/>
        </p:nvGrpSpPr>
        <p:grpSpPr>
          <a:xfrm>
            <a:off x="696429" y="47362"/>
            <a:ext cx="499045" cy="508481"/>
            <a:chOff x="3829128" y="156779"/>
            <a:chExt cx="1201323" cy="1218438"/>
          </a:xfrm>
        </p:grpSpPr>
        <p:sp>
          <p:nvSpPr>
            <p:cNvPr id="17" name="Ellipse 16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8" name="Image 17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9" name="Grouper 18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20" name="Ellipse 19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1" name="Image 20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2" name="Grouper 21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23" name="Ellipse 22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4" name="Image 23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1771971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3484566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1771971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grpSp>
        <p:nvGrpSpPr>
          <p:cNvPr id="15" name="Grouper 14"/>
          <p:cNvGrpSpPr/>
          <p:nvPr userDrawn="1"/>
        </p:nvGrpSpPr>
        <p:grpSpPr>
          <a:xfrm>
            <a:off x="704896" y="38895"/>
            <a:ext cx="499045" cy="508481"/>
            <a:chOff x="3829128" y="156779"/>
            <a:chExt cx="1201323" cy="1218438"/>
          </a:xfrm>
        </p:grpSpPr>
        <p:sp>
          <p:nvSpPr>
            <p:cNvPr id="16" name="Ellipse 15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7" name="Image 16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8" name="Grouper 17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19" name="Ellipse 18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0" name="Image 19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1" name="Grouper 20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22" name="Ellipse 21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3" name="Image 32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7295" y="1806292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07295" y="3518887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11062" y="1806292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11062" y="3518887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  <a:p>
            <a:pPr lvl="1"/>
            <a:r>
              <a:rPr lang="x-none" smtClean="0"/>
              <a:t>Deuxième niveau</a:t>
            </a:r>
          </a:p>
          <a:p>
            <a:pPr lvl="2"/>
            <a:r>
              <a:rPr lang="x-none" smtClean="0"/>
              <a:t>Troisième niveau</a:t>
            </a:r>
          </a:p>
          <a:p>
            <a:pPr lvl="3"/>
            <a:r>
              <a:rPr lang="x-none" smtClean="0"/>
              <a:t>Quatrième niveau</a:t>
            </a:r>
          </a:p>
          <a:p>
            <a:pPr lvl="4"/>
            <a:r>
              <a:rPr lang="x-none" smtClean="0"/>
              <a:t>Cinquième niveau</a:t>
            </a:r>
            <a:endParaRPr dirty="0"/>
          </a:p>
        </p:txBody>
      </p:sp>
      <p:grpSp>
        <p:nvGrpSpPr>
          <p:cNvPr id="16" name="Grouper 15"/>
          <p:cNvGrpSpPr/>
          <p:nvPr userDrawn="1"/>
        </p:nvGrpSpPr>
        <p:grpSpPr>
          <a:xfrm>
            <a:off x="696429" y="38895"/>
            <a:ext cx="499045" cy="508481"/>
            <a:chOff x="3829128" y="156779"/>
            <a:chExt cx="1201323" cy="1218438"/>
          </a:xfrm>
        </p:grpSpPr>
        <p:sp>
          <p:nvSpPr>
            <p:cNvPr id="17" name="Ellipse 16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8" name="Image 17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9" name="Grouper 18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20" name="Ellipse 19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1" name="Image 20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2" name="Grouper 21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23" name="Ellipse 22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4" name="Image 23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740611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32" name="Title 1"/>
          <p:cNvSpPr txBox="1">
            <a:spLocks/>
          </p:cNvSpPr>
          <p:nvPr userDrawn="1"/>
        </p:nvSpPr>
        <p:spPr>
          <a:xfrm>
            <a:off x="56028" y="6540754"/>
            <a:ext cx="9144000" cy="2864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PNF BTS maintenance des véhicules (lycée Diderot Paris 18 mars 2016)                                                                                                                            </a:t>
            </a:r>
            <a:fld id="{9DC8F644-21DC-2D4E-A903-D05BA2E54617}" type="slidenum">
              <a:rPr lang="fr-FR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6" name="Grouper 15"/>
          <p:cNvGrpSpPr/>
          <p:nvPr userDrawn="1"/>
        </p:nvGrpSpPr>
        <p:grpSpPr>
          <a:xfrm>
            <a:off x="704896" y="38895"/>
            <a:ext cx="499045" cy="508481"/>
            <a:chOff x="3829128" y="156779"/>
            <a:chExt cx="1201323" cy="1218438"/>
          </a:xfrm>
        </p:grpSpPr>
        <p:sp>
          <p:nvSpPr>
            <p:cNvPr id="17" name="Ellipse 16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8" name="Image 17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9" name="Grouper 18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20" name="Ellipse 19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1" name="Image 20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33" name="Grouper 32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34" name="Ellipse 33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5" name="Image 34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954517"/>
            <a:ext cx="3635375" cy="1636284"/>
          </a:xfrm>
        </p:spPr>
        <p:txBody>
          <a:bodyPr anchor="b"/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x-none" dirty="0" smtClean="0"/>
              <a:t>Cliquez et modifiez le titre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Cliquez pour modifier les styles du texte du masque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854325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524000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1025525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Faire glisser l'image vers l'espace réservé ou cliquer sur l'icône pour l'ajouter</a:t>
            </a:r>
            <a:endParaRPr/>
          </a:p>
        </p:txBody>
      </p:sp>
      <p:grpSp>
        <p:nvGrpSpPr>
          <p:cNvPr id="17" name="Grouper 16"/>
          <p:cNvGrpSpPr/>
          <p:nvPr userDrawn="1"/>
        </p:nvGrpSpPr>
        <p:grpSpPr>
          <a:xfrm>
            <a:off x="704896" y="38895"/>
            <a:ext cx="499045" cy="508481"/>
            <a:chOff x="3829128" y="156779"/>
            <a:chExt cx="1201323" cy="1218438"/>
          </a:xfrm>
        </p:grpSpPr>
        <p:sp>
          <p:nvSpPr>
            <p:cNvPr id="18" name="Ellipse 17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9" name="Image 18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0" name="Grouper 19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21" name="Ellipse 20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2" name="Image 21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3" name="Grouper 22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34" name="Ellipse 33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35" name="Image 34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 userDrawn="1"/>
        </p:nvGrpSpPr>
        <p:grpSpPr>
          <a:xfrm>
            <a:off x="704896" y="38895"/>
            <a:ext cx="499045" cy="508481"/>
            <a:chOff x="3829128" y="156779"/>
            <a:chExt cx="1201323" cy="1218438"/>
          </a:xfrm>
        </p:grpSpPr>
        <p:sp>
          <p:nvSpPr>
            <p:cNvPr id="13" name="Ellipse 12"/>
            <p:cNvSpPr/>
            <p:nvPr userDrawn="1"/>
          </p:nvSpPr>
          <p:spPr>
            <a:xfrm>
              <a:off x="3829128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4" name="Image 13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5" t="28511" r="4570" b="29421"/>
            <a:stretch/>
          </p:blipFill>
          <p:spPr bwMode="auto">
            <a:xfrm>
              <a:off x="3942735" y="442705"/>
              <a:ext cx="995382" cy="64155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5" name="Grouper 14"/>
          <p:cNvGrpSpPr/>
          <p:nvPr userDrawn="1"/>
        </p:nvGrpSpPr>
        <p:grpSpPr>
          <a:xfrm>
            <a:off x="92275" y="38895"/>
            <a:ext cx="490929" cy="508481"/>
            <a:chOff x="2421864" y="156779"/>
            <a:chExt cx="1201323" cy="1218438"/>
          </a:xfrm>
        </p:grpSpPr>
        <p:sp>
          <p:nvSpPr>
            <p:cNvPr id="16" name="Ellipse 15"/>
            <p:cNvSpPr/>
            <p:nvPr userDrawn="1"/>
          </p:nvSpPr>
          <p:spPr>
            <a:xfrm>
              <a:off x="2421864" y="156779"/>
              <a:ext cx="1201323" cy="1218438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17" name="Image 16"/>
            <p:cNvPicPr/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3" t="35852" r="4006" b="35633"/>
            <a:stretch/>
          </p:blipFill>
          <p:spPr bwMode="auto">
            <a:xfrm>
              <a:off x="2509728" y="558718"/>
              <a:ext cx="1020589" cy="41547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27" name="Grouper 26"/>
          <p:cNvGrpSpPr/>
          <p:nvPr userDrawn="1"/>
        </p:nvGrpSpPr>
        <p:grpSpPr>
          <a:xfrm>
            <a:off x="1308732" y="64390"/>
            <a:ext cx="524549" cy="482985"/>
            <a:chOff x="1308732" y="64390"/>
            <a:chExt cx="524549" cy="482985"/>
          </a:xfrm>
        </p:grpSpPr>
        <p:sp>
          <p:nvSpPr>
            <p:cNvPr id="28" name="Ellipse 27"/>
            <p:cNvSpPr/>
            <p:nvPr userDrawn="1"/>
          </p:nvSpPr>
          <p:spPr>
            <a:xfrm>
              <a:off x="1308732" y="64390"/>
              <a:ext cx="524549" cy="48298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pic>
          <p:nvPicPr>
            <p:cNvPr id="29" name="Image 28" descr="picto_moto.jpg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03" t="24626" r="3111" b="23229"/>
            <a:stretch/>
          </p:blipFill>
          <p:spPr>
            <a:xfrm>
              <a:off x="1372276" y="191282"/>
              <a:ext cx="408899" cy="228321"/>
            </a:xfrm>
            <a:prstGeom prst="rect">
              <a:avLst/>
            </a:prstGeom>
          </p:spPr>
        </p:pic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>
            <a:lvl1pPr>
              <a:defRPr sz="2800"/>
            </a:lvl1pPr>
          </a:lstStyle>
          <a:p>
            <a:r>
              <a:rPr lang="x-none" smtClean="0"/>
              <a:t>Cliquez et modifiez le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3397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3318" y="0"/>
            <a:ext cx="7547956" cy="8389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x-none" dirty="0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480" y="1714687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Cliquez pour modifier les styles du texte du masque</a:t>
            </a:r>
          </a:p>
          <a:p>
            <a:pPr lvl="1"/>
            <a:r>
              <a:rPr lang="x-none" dirty="0" smtClean="0"/>
              <a:t>Deuxième niveau</a:t>
            </a:r>
          </a:p>
          <a:p>
            <a:pPr lvl="2"/>
            <a:r>
              <a:rPr lang="x-none" dirty="0" smtClean="0"/>
              <a:t>Troisième niveau</a:t>
            </a:r>
          </a:p>
          <a:p>
            <a:pPr lvl="3"/>
            <a:r>
              <a:rPr lang="x-none" dirty="0" smtClean="0"/>
              <a:t>Quatrième niveau</a:t>
            </a:r>
          </a:p>
          <a:p>
            <a:pPr lvl="4"/>
            <a:r>
              <a:rPr lang="x-none" dirty="0" smtClean="0"/>
              <a:t>Cinquième niveau</a:t>
            </a:r>
            <a:endParaRPr dirty="0"/>
          </a:p>
        </p:txBody>
      </p:sp>
      <p:sp>
        <p:nvSpPr>
          <p:cNvPr id="7" name="TextBox 7"/>
          <p:cNvSpPr txBox="1"/>
          <p:nvPr userDrawn="1"/>
        </p:nvSpPr>
        <p:spPr>
          <a:xfrm>
            <a:off x="8776912" y="6261911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 dirty="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56028" y="6540754"/>
            <a:ext cx="9144000" cy="2864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PNF BTS maintenance des véhicules (lycée Diderot Paris 18 mars 2016)                                                                                                                            </a:t>
            </a:r>
            <a:fld id="{9DC8F644-21DC-2D4E-A903-D05BA2E54617}" type="slidenum">
              <a:rPr lang="fr-FR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37" r:id="rId2"/>
    <p:sldLayoutId id="2147483738" r:id="rId3"/>
    <p:sldLayoutId id="2147483739" r:id="rId4"/>
    <p:sldLayoutId id="2147483741" r:id="rId5"/>
    <p:sldLayoutId id="2147483742" r:id="rId6"/>
    <p:sldLayoutId id="2147483746" r:id="rId7"/>
    <p:sldLayoutId id="2147483747" r:id="rId8"/>
    <p:sldLayoutId id="214748375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199" y="2874482"/>
            <a:ext cx="8228013" cy="1132632"/>
          </a:xfrm>
        </p:spPr>
        <p:txBody>
          <a:bodyPr/>
          <a:lstStyle/>
          <a:p>
            <a:r>
              <a:rPr lang="fr-FR" dirty="0">
                <a:latin typeface="Arial"/>
                <a:ea typeface="Times New Roman"/>
                <a:cs typeface="Times New Roman"/>
              </a:rPr>
              <a:t>L’organisation générale de la </a:t>
            </a:r>
            <a:r>
              <a:rPr lang="fr-FR" dirty="0" smtClean="0">
                <a:latin typeface="Arial"/>
                <a:ea typeface="Times New Roman"/>
                <a:cs typeface="Times New Roman"/>
              </a:rPr>
              <a:t>formation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199" y="4508040"/>
            <a:ext cx="8228013" cy="529627"/>
          </a:xfrm>
        </p:spPr>
        <p:txBody>
          <a:bodyPr>
            <a:normAutofit/>
          </a:bodyPr>
          <a:lstStyle/>
          <a:p>
            <a:r>
              <a:rPr lang="fr-FR" sz="1400" dirty="0" smtClean="0"/>
              <a:t>Michel Loup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755926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4652" y="3042230"/>
            <a:ext cx="5236855" cy="27313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019535" y="3042229"/>
            <a:ext cx="1016626" cy="27313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64652" y="3327718"/>
            <a:ext cx="4040980" cy="3325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101507" y="3352432"/>
            <a:ext cx="2622363" cy="332508"/>
          </a:xfrm>
          <a:prstGeom prst="rect">
            <a:avLst/>
          </a:prstGeom>
          <a:solidFill>
            <a:srgbClr val="FF0000">
              <a:alpha val="7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066269" y="3882590"/>
            <a:ext cx="3608173" cy="332508"/>
          </a:xfrm>
          <a:prstGeom prst="rect">
            <a:avLst/>
          </a:prstGeom>
          <a:solidFill>
            <a:srgbClr val="FF0000">
              <a:alpha val="6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actions possibles </a:t>
            </a:r>
            <a:r>
              <a:rPr lang="fr-FR" dirty="0" smtClean="0"/>
              <a:t>à l’entrée en STS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18334" y="1149128"/>
            <a:ext cx="8939605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i="1" kern="0" dirty="0">
                <a:solidFill>
                  <a:srgbClr val="0070C0"/>
                </a:solidFill>
                <a:latin typeface="Arial"/>
              </a:rPr>
              <a:t>La réussite des bacheliers professionnels en </a:t>
            </a:r>
            <a:r>
              <a:rPr lang="fr-FR" b="1" i="1" kern="0" dirty="0" smtClean="0">
                <a:solidFill>
                  <a:srgbClr val="0070C0"/>
                </a:solidFill>
                <a:latin typeface="Arial"/>
              </a:rPr>
              <a:t>classe de </a:t>
            </a:r>
            <a:r>
              <a:rPr lang="fr-FR" b="1" i="1" kern="0" dirty="0">
                <a:solidFill>
                  <a:srgbClr val="0070C0"/>
                </a:solidFill>
                <a:latin typeface="Arial"/>
              </a:rPr>
              <a:t>BTS nécessite une préparation </a:t>
            </a:r>
            <a:r>
              <a:rPr lang="fr-FR" b="1" i="1" kern="0" dirty="0" smtClean="0">
                <a:solidFill>
                  <a:srgbClr val="0070C0"/>
                </a:solidFill>
                <a:latin typeface="Arial"/>
              </a:rPr>
              <a:t>et </a:t>
            </a:r>
            <a:r>
              <a:rPr lang="fr-FR" b="1" i="1" kern="0" dirty="0">
                <a:solidFill>
                  <a:srgbClr val="0070C0"/>
                </a:solidFill>
                <a:latin typeface="Arial"/>
              </a:rPr>
              <a:t>une organisation </a:t>
            </a:r>
            <a:r>
              <a:rPr lang="fr-FR" b="1" i="1" kern="0" dirty="0" smtClean="0">
                <a:solidFill>
                  <a:srgbClr val="0070C0"/>
                </a:solidFill>
                <a:latin typeface="Arial"/>
              </a:rPr>
              <a:t>spécifiques. </a:t>
            </a:r>
            <a:r>
              <a:rPr lang="fr-FR" b="1" i="1" kern="0" dirty="0">
                <a:solidFill>
                  <a:srgbClr val="0070C0"/>
                </a:solidFill>
                <a:latin typeface="Arial"/>
              </a:rPr>
              <a:t>Pour une réelle efficacité, celles-ci doivent être </a:t>
            </a:r>
            <a:r>
              <a:rPr lang="fr-FR" b="1" i="1" kern="0" dirty="0" smtClean="0">
                <a:solidFill>
                  <a:srgbClr val="0070C0"/>
                </a:solidFill>
                <a:latin typeface="Arial"/>
              </a:rPr>
              <a:t>prolongées après </a:t>
            </a:r>
            <a:r>
              <a:rPr lang="fr-FR" b="1" i="1" kern="0" dirty="0">
                <a:solidFill>
                  <a:srgbClr val="0070C0"/>
                </a:solidFill>
                <a:latin typeface="Arial"/>
              </a:rPr>
              <a:t>l’obtention du diplôme, en section de techniciens supérieurs. </a:t>
            </a:r>
            <a:endParaRPr lang="fr-FR" i="1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334" y="2539756"/>
            <a:ext cx="8942541" cy="409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kern="0" dirty="0" smtClean="0">
                <a:solidFill>
                  <a:srgbClr val="0070C0"/>
                </a:solidFill>
                <a:latin typeface="Arial"/>
              </a:rPr>
              <a:t>    Accompagner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les élèves de BAC PRO en Brevet de Technicien Supérieur</a:t>
            </a:r>
          </a:p>
          <a:p>
            <a:pPr lvl="0" algn="just" defTabSz="914400" fontAlgn="base">
              <a:spcBef>
                <a:spcPct val="20000"/>
              </a:spcBef>
              <a:spcAft>
                <a:spcPct val="0"/>
              </a:spcAft>
            </a:pPr>
            <a:endParaRPr lang="fr-FR" sz="800" b="1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Les atouts des bacheliers professionnels en BTS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résident dans leur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maîtrise des enseignements professionnels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. C’est en </a:t>
            </a:r>
            <a:r>
              <a:rPr lang="fr-FR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enseignement général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et notamment en mathématiques que le travail à mener est le plus important. Les faiblesses identifiées dans ces matières </a:t>
            </a:r>
            <a:r>
              <a:rPr lang="fr-FR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constituent un frein à la réussite</a:t>
            </a:r>
            <a:r>
              <a:rPr lang="fr-FR" b="1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de ces bacheliers dans le post-bac.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L’accompagnement personnalisé doit permettre :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Un renforcement en enseignement généra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l (en veillant toutefois à ce que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celui-ci n’ait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pas vocation à apporter uniquement des contenus, mais à donner aussi à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l’étudiant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les moyens d’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appréhender les enseignements sous un aspect conceptuel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) ;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un développement des compétences transversales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, en lecture rapide de documents, en prise de notes, en rédaction de comptes rendus ; au travail en autonomie ; aux travaux personnels réguliers </a:t>
            </a:r>
            <a:r>
              <a:rPr lang="fr-FR" sz="1600" kern="0" dirty="0">
                <a:solidFill>
                  <a:srgbClr val="0070C0"/>
                </a:solidFill>
                <a:latin typeface="Arial"/>
              </a:rPr>
              <a:t>…</a:t>
            </a:r>
            <a:endParaRPr lang="fr-FR" sz="1600" i="1" kern="0" dirty="0">
              <a:solidFill>
                <a:srgbClr val="0070C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654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4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Accueil des Bacs Professionnels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5019" y="2613460"/>
            <a:ext cx="8810512" cy="377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 smtClean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Réserver du temps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à l’accueil en début de première année doit permettre aux bacheliers 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professionnels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: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d’appréhender son nouveau statut d’étudiant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qui, à ce niveau, requiert une </a:t>
            </a:r>
            <a:r>
              <a:rPr lang="fr-FR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posture différente fondée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sur l’autonomie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et la responsabilité, de cerner les objectifs de la formation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liés au métier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visé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</a:t>
            </a:r>
          </a:p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                                                                                                              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Construire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des emplois du temps différents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pour ces étudiants, avec la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même quotité horaire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, mais qui permettent une prise en charge particulière et un parcours où les disciplines à renforcer sont identifiées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 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 smtClean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 smtClean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On peut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envisager de réduire la période de stage de première année,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dans la limite de la réglementation, et </a:t>
            </a:r>
            <a:r>
              <a:rPr lang="fr-FR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proposer du soutien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dans les disciplines où les besoins sont les plus importants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63139" y="1139187"/>
            <a:ext cx="8597734" cy="14034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Accueillir les bacheliers professionnels en BTS et les accompagner dans leurs études</a:t>
            </a:r>
          </a:p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endParaRPr lang="fr-FR" sz="800" b="1" kern="0" dirty="0" smtClean="0">
              <a:solidFill>
                <a:srgbClr val="0070C0"/>
              </a:solidFill>
              <a:latin typeface="Arial"/>
            </a:endParaRPr>
          </a:p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La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réussite des élèves et la réduction des sorties en cours de formation de STS passent par une stratégie d’accompagnement. </a:t>
            </a:r>
          </a:p>
        </p:txBody>
      </p:sp>
    </p:spTree>
    <p:extLst>
      <p:ext uri="{BB962C8B-B14F-4D97-AF65-F5344CB8AC3E}">
        <p14:creationId xmlns:p14="http://schemas.microsoft.com/office/powerpoint/2010/main" val="185253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690600"/>
          </a:xfrm>
        </p:spPr>
        <p:txBody>
          <a:bodyPr/>
          <a:lstStyle/>
          <a:p>
            <a:r>
              <a:rPr lang="fr-FR" dirty="0" smtClean="0"/>
              <a:t>Les étapes de la stratégie envisageable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1371064"/>
            <a:ext cx="9004150" cy="210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On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peut différencier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les temps d’activité pratique entre bac pro et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bac Général </a:t>
            </a:r>
            <a:r>
              <a:rPr lang="fr-FR" b="1" kern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et Technologique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en début d’année pour permettre un renfort dans les domaines nécessaires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.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On peut mettre à profit le départ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 stage de découverte des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étudiants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n’ayant pas la culture automobile pour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mettre en place des modules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spécifiques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au bac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professionnel.</a:t>
            </a:r>
            <a:endParaRPr lang="fr-FR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199" y="3408852"/>
            <a:ext cx="8799754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Il faut donc adapter le rythme des apprentissages en fonction des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formations dont sont issus les étudiants,</a:t>
            </a:r>
            <a:endParaRPr lang="fr-FR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Constituer de préférence des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groupes à effectifs réduits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pour faciliter l’individualisation des parcours,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Aménager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les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phases de travail avec un programme prévisionnel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, 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Évaluer les acquis et les progressions de façon positive, pour redonner confiance.</a:t>
            </a: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685800" lvl="1" indent="-22860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Mettre à profit l’accompagnement personnalisé dans le BTS MV rénové.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498764" y="3199257"/>
            <a:ext cx="8403189" cy="95710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497317" y="6044540"/>
            <a:ext cx="8403189" cy="48516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75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Structuration des actions de l’AP en STS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14350" y="1457193"/>
            <a:ext cx="8291156" cy="43581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La volonté </a:t>
            </a:r>
            <a:r>
              <a:rPr lang="fr-FR" b="1" u="sng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d’intégrer des publics hétérogènes dans les BTS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oblige à prendre en charge la diversité des niveaux </a:t>
            </a:r>
            <a:r>
              <a:rPr lang="fr-FR" b="1" kern="0" dirty="0" smtClean="0">
                <a:solidFill>
                  <a:srgbClr val="0070C0"/>
                </a:solidFill>
                <a:latin typeface="Arial"/>
              </a:rPr>
              <a:t>d’acquisition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de chacun, de même que la diversité des compétences entre les étudiants issus de </a:t>
            </a:r>
            <a:r>
              <a:rPr lang="fr-FR" b="1" kern="0" dirty="0" smtClean="0">
                <a:solidFill>
                  <a:srgbClr val="0070C0"/>
                </a:solidFill>
                <a:latin typeface="Arial"/>
              </a:rPr>
              <a:t>bacs professionnels,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de </a:t>
            </a:r>
            <a:r>
              <a:rPr lang="fr-FR" b="1" kern="0" dirty="0" smtClean="0">
                <a:solidFill>
                  <a:srgbClr val="0070C0"/>
                </a:solidFill>
                <a:latin typeface="Arial"/>
              </a:rPr>
              <a:t>bacs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technologiques ou généraux.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endParaRPr lang="fr-FR" kern="0" dirty="0">
              <a:solidFill>
                <a:srgbClr val="0070C0"/>
              </a:solidFill>
              <a:latin typeface="Arial"/>
            </a:endParaRP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L’accompagnement personnalisé </a:t>
            </a:r>
            <a:r>
              <a:rPr lang="fr-FR" b="1" u="sng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 BTS MV (1,5h hebdomadaire par étudiant, pour chacune des années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)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est un horaire obligatoire pour chacun. </a:t>
            </a:r>
            <a:endParaRPr lang="fr-FR" kern="0" dirty="0" smtClean="0">
              <a:solidFill>
                <a:srgbClr val="0070C0"/>
              </a:solidFill>
              <a:latin typeface="Arial"/>
            </a:endParaRP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kern="0" dirty="0">
              <a:solidFill>
                <a:srgbClr val="0070C0"/>
              </a:solidFill>
              <a:latin typeface="Arial"/>
            </a:endParaRP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La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répartition des heures affectées à l’établissement est de la responsabilité de l’équipe, du conseil pédagogique, du CA. </a:t>
            </a:r>
            <a:endParaRPr lang="fr-FR" kern="0" dirty="0" smtClean="0">
              <a:solidFill>
                <a:srgbClr val="0070C0"/>
              </a:solidFill>
              <a:latin typeface="Arial"/>
            </a:endParaRP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kern="0" dirty="0" smtClean="0">
              <a:solidFill>
                <a:srgbClr val="0070C0"/>
              </a:solidFill>
              <a:latin typeface="Arial"/>
            </a:endParaRP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Les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étudiants doivent être sensibilisés à l’intérêt du dispositif afin qu’ils y participent de manière volontaire.</a:t>
            </a:r>
          </a:p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kern="0" dirty="0">
              <a:solidFill>
                <a:srgbClr val="0070C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3412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872116" y="0"/>
            <a:ext cx="6793541" cy="626055"/>
          </a:xfrm>
        </p:spPr>
        <p:txBody>
          <a:bodyPr/>
          <a:lstStyle/>
          <a:p>
            <a:r>
              <a:rPr lang="fr-FR" dirty="0">
                <a:solidFill>
                  <a:prstClr val="white"/>
                </a:solidFill>
              </a:rPr>
              <a:t>Structuration des actions de l’AP en STS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290456" y="1107696"/>
            <a:ext cx="9434456" cy="254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1700" b="1" kern="0" dirty="0" smtClean="0">
                <a:solidFill>
                  <a:srgbClr val="0070C0"/>
                </a:solidFill>
                <a:latin typeface="Arial"/>
              </a:rPr>
              <a:t>          </a:t>
            </a:r>
            <a:r>
              <a:rPr lang="fr-FR" sz="17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Modalités 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possibles </a:t>
            </a:r>
            <a:r>
              <a:rPr lang="fr-FR" sz="17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: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endParaRPr lang="fr-FR" sz="800" b="1" kern="0" dirty="0">
              <a:solidFill>
                <a:srgbClr val="0070C0"/>
              </a:solidFill>
              <a:latin typeface="Arial"/>
            </a:endParaRP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Envisager l’organisation en fin d’année n-1, en équipe pédagogique (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Enseignement </a:t>
            </a:r>
            <a:r>
              <a:rPr lang="fr-FR" sz="17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Technique et </a:t>
            </a:r>
            <a:r>
              <a:rPr lang="fr-FR" sz="1700" b="1" kern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Enseignement Général</a:t>
            </a:r>
            <a:r>
              <a:rPr lang="fr-FR" sz="1700" u="sng" kern="0" dirty="0" smtClean="0">
                <a:solidFill>
                  <a:srgbClr val="0070C0"/>
                </a:solidFill>
                <a:latin typeface="Arial"/>
              </a:rPr>
              <a:t>)</a:t>
            </a:r>
            <a:endParaRPr lang="fr-FR" sz="1700" u="sng" kern="0" dirty="0">
              <a:solidFill>
                <a:srgbClr val="0070C0"/>
              </a:solidFill>
              <a:latin typeface="Arial"/>
            </a:endParaRP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Rendre disponible les enseignants sollicités au niveau des emplois du temps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Cibler les difficultés des élèves 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en croisant les compétences de Bac pro et celles de STS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Définir un protocole de 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positionnement individuel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, un rythme des modules de </a:t>
            </a:r>
            <a:r>
              <a:rPr lang="fr-FR" sz="1700" kern="0" dirty="0" smtClean="0">
                <a:solidFill>
                  <a:srgbClr val="0070C0"/>
                </a:solidFill>
                <a:latin typeface="Arial"/>
              </a:rPr>
              <a:t>remédiation</a:t>
            </a:r>
            <a:endParaRPr lang="fr-FR" sz="1700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90456" y="3592789"/>
            <a:ext cx="9434456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Structurer l’organisation des enseignements en relation avec l’AP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, organiser un calendrier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Envisager 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plusieurs modules pour travailler en groupes à </a:t>
            </a:r>
            <a:r>
              <a:rPr lang="fr-FR" sz="17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effectif réduit</a:t>
            </a:r>
            <a:endParaRPr lang="fr-FR" sz="17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Ajuster les 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pratiques selon l’état des acquis</a:t>
            </a:r>
            <a:r>
              <a:rPr lang="fr-FR" sz="1700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fr-FR" sz="1700" kern="0" dirty="0">
                <a:solidFill>
                  <a:srgbClr val="0070C0"/>
                </a:solidFill>
                <a:latin typeface="Arial"/>
              </a:rPr>
              <a:t>des étudiants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Mettre en 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relation les activités en AP et le cours normal, </a:t>
            </a:r>
            <a:r>
              <a:rPr lang="fr-FR" sz="1700" b="1" i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« l’AP n’est pas du soutien </a:t>
            </a:r>
            <a:r>
              <a:rPr lang="fr-FR" sz="17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disciplinaire</a:t>
            </a:r>
            <a:r>
              <a:rPr lang="fr-FR" sz="17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 » !</a:t>
            </a:r>
            <a:endParaRPr lang="fr-FR" sz="17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1700" kern="0" dirty="0">
                <a:solidFill>
                  <a:srgbClr val="0070C0"/>
                </a:solidFill>
                <a:latin typeface="Arial"/>
              </a:rPr>
              <a:t>Faire évoluer les approches en cours d’année, en première ou en seconde année. (</a:t>
            </a:r>
            <a:r>
              <a:rPr lang="fr-FR" sz="17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autonomie, méthodologie,  communication, calcul, en début de STS1, </a:t>
            </a:r>
            <a:r>
              <a:rPr lang="fr-FR" sz="1700" b="1" kern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consolidation méthodologique et remédiation disciplinaire, préparation à la poursuite d’étude post-BTS …. en seconde année</a:t>
            </a:r>
            <a:r>
              <a:rPr lang="fr-FR" sz="1700" kern="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) </a:t>
            </a:r>
            <a:endParaRPr lang="fr-FR" sz="17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965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5911" y="2149595"/>
            <a:ext cx="9240819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Tous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les enseignants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peuvent y participer, pour travailler en interdisciplinarité et donner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du sens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à cette action au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travers des activités professionnelles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. </a:t>
            </a:r>
            <a:endParaRPr lang="fr-FR" kern="0" dirty="0" smtClean="0">
              <a:solidFill>
                <a:srgbClr val="0070C0"/>
              </a:solidFill>
              <a:latin typeface="Arial"/>
            </a:endParaRPr>
          </a:p>
          <a:p>
            <a:pPr marL="628650" lvl="1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800" kern="0" dirty="0" smtClean="0">
              <a:solidFill>
                <a:srgbClr val="0070C0"/>
              </a:solidFill>
              <a:latin typeface="Arial"/>
            </a:endParaRPr>
          </a:p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Il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ne faut pas négliger l’intérêt de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l’AP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dans la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remise en confiance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des étudiants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</a:t>
            </a:r>
          </a:p>
          <a:p>
            <a:pPr lvl="1" algn="just" defTabSz="914400" fontAlgn="base">
              <a:spcBef>
                <a:spcPct val="20000"/>
              </a:spcBef>
              <a:spcAft>
                <a:spcPct val="0"/>
              </a:spcAft>
            </a:pPr>
            <a:endParaRPr lang="fr-FR" sz="800" kern="0" dirty="0">
              <a:solidFill>
                <a:srgbClr val="0070C0"/>
              </a:solidFill>
              <a:latin typeface="Arial"/>
            </a:endParaRPr>
          </a:p>
          <a:p>
            <a:pPr marL="1085850" lvl="2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En maths/sciences s’appuyer sur des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problématiques réelles à partir de systèmes techniques de la spécialité.</a:t>
            </a:r>
            <a:endParaRPr lang="fr-FR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1085850" lvl="2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En communication, utiliser les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expériences vécues en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entreprise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lors des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périodes de formation en milieu professionnel de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bac pro</a:t>
            </a:r>
          </a:p>
          <a:p>
            <a:pPr marL="1085850" lvl="2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En langue, explorer les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documents technologiques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utilisés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 </a:t>
            </a:r>
            <a:r>
              <a:rPr lang="fr-FR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pratique professionnelle</a:t>
            </a:r>
            <a:endParaRPr lang="fr-FR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1085850" lvl="2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En technologie,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s’appuyer sur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les  acquis de bac pro pour développer de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nouvelles méthodes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.</a:t>
            </a:r>
          </a:p>
          <a:p>
            <a:pPr marL="1085850" lvl="2" indent="-171450" algn="just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Etc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</a:t>
            </a:r>
            <a:endParaRPr lang="fr-FR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2011965" y="-2111"/>
            <a:ext cx="6793541" cy="838974"/>
          </a:xfrm>
        </p:spPr>
        <p:txBody>
          <a:bodyPr/>
          <a:lstStyle/>
          <a:p>
            <a:r>
              <a:rPr lang="fr-FR" dirty="0" smtClean="0"/>
              <a:t>Les acteurs de l’action AP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62578" y="1415274"/>
            <a:ext cx="834292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lvl="1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Tous les enseignements sont concernés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mais pas forcément au même moment et sur des durées qui peuvent varier.</a:t>
            </a:r>
          </a:p>
        </p:txBody>
      </p:sp>
    </p:spTree>
    <p:extLst>
      <p:ext uri="{BB962C8B-B14F-4D97-AF65-F5344CB8AC3E}">
        <p14:creationId xmlns:p14="http://schemas.microsoft.com/office/powerpoint/2010/main" val="3746462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2011965" y="0"/>
            <a:ext cx="6793541" cy="626055"/>
          </a:xfrm>
        </p:spPr>
        <p:txBody>
          <a:bodyPr/>
          <a:lstStyle/>
          <a:p>
            <a:r>
              <a:rPr lang="fr-FR" dirty="0" smtClean="0"/>
              <a:t>L’évaluation des acquis au travers de l’AP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29093" y="1501533"/>
            <a:ext cx="879975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L’évaluation des acquis et l’objectif du travail proposé sont des éléments </a:t>
            </a:r>
            <a:r>
              <a:rPr lang="fr-FR" b="1" kern="0" dirty="0" smtClean="0">
                <a:solidFill>
                  <a:srgbClr val="0070C0"/>
                </a:solidFill>
                <a:latin typeface="Arial"/>
              </a:rPr>
              <a:t>importants </a:t>
            </a:r>
            <a:r>
              <a:rPr lang="fr-FR" b="1" kern="0" dirty="0">
                <a:solidFill>
                  <a:srgbClr val="0070C0"/>
                </a:solidFill>
                <a:latin typeface="Arial"/>
              </a:rPr>
              <a:t>de la réussite du dispositif pour l’étudiant. </a:t>
            </a:r>
            <a:endParaRPr lang="fr-FR" b="1" kern="0" dirty="0" smtClean="0">
              <a:solidFill>
                <a:srgbClr val="0070C0"/>
              </a:solidFill>
              <a:latin typeface="Arial"/>
            </a:endParaRP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b="1" kern="0" dirty="0">
              <a:solidFill>
                <a:srgbClr val="0070C0"/>
              </a:solidFill>
              <a:latin typeface="Arial"/>
            </a:endParaRPr>
          </a:p>
          <a:p>
            <a:pPr marL="1085850" lvl="2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Évaluation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formative,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en cours de travail</a:t>
            </a:r>
          </a:p>
          <a:p>
            <a:pPr marL="1085850" lvl="2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Bilan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intermédiaire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sous la forme d’entretien individuel (avant, et en cours)</a:t>
            </a:r>
          </a:p>
          <a:p>
            <a:pPr marL="1085850" lvl="2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 smtClean="0">
                <a:solidFill>
                  <a:srgbClr val="0070C0"/>
                </a:solidFill>
                <a:latin typeface="Arial"/>
              </a:rPr>
              <a:t>Évaluation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sommative, en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rapport avec les méthodes développées en AP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, et non uniquement à partir d’un devoir en classe « classique ».</a:t>
            </a:r>
          </a:p>
          <a:p>
            <a:pPr marL="1085850" lvl="2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L’évaluation en AP doit être un moment privilégié ou l’étudiant reconnait une amélioration de ses compétences, et donc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une évolution positive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de ses acquis en général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650465" y="5386659"/>
            <a:ext cx="827838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fr-FR" sz="1600" b="1" kern="0" dirty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« L’ACCOMPAGNEMENT </a:t>
            </a:r>
            <a:r>
              <a:rPr lang="fr-FR" sz="1600" b="1" kern="0" dirty="0" smtClean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PERSONNALISÉ N’EST </a:t>
            </a:r>
            <a:r>
              <a:rPr lang="fr-FR" sz="1600" b="1" kern="0" dirty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PAS UNE DISCIPLINE, NI LE PROLONGEMENT D’UN COURS, MAIS UN DISPOSITIF </a:t>
            </a:r>
            <a:r>
              <a:rPr lang="fr-FR" sz="1600" b="1" kern="0" dirty="0" smtClean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PILOTÉ </a:t>
            </a:r>
            <a:r>
              <a:rPr lang="fr-FR" sz="1600" b="1" kern="0" dirty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PAR L’ÉQUIPE PÉDAGOGIQUE </a:t>
            </a:r>
            <a:r>
              <a:rPr lang="fr-FR" sz="1600" b="1" kern="0" dirty="0" smtClean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COMPLÈTE</a:t>
            </a:r>
            <a:r>
              <a:rPr lang="fr-FR" sz="1600" b="1" kern="0" dirty="0">
                <a:solidFill>
                  <a:srgbClr val="BBD7F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27851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011965" y="-2111"/>
            <a:ext cx="5576367" cy="595877"/>
          </a:xfrm>
        </p:spPr>
        <p:txBody>
          <a:bodyPr/>
          <a:lstStyle/>
          <a:p>
            <a:pPr algn="ctr"/>
            <a:r>
              <a:rPr lang="fr-FR" dirty="0" smtClean="0"/>
              <a:t>l’</a:t>
            </a:r>
            <a:r>
              <a:rPr lang="fr-FR" dirty="0" err="1" smtClean="0"/>
              <a:t>A.P</a:t>
            </a:r>
            <a:r>
              <a:rPr lang="fr-FR" dirty="0" smtClean="0"/>
              <a:t>. en BTS MV </a:t>
            </a:r>
            <a:r>
              <a:rPr lang="fr-FR" sz="800" dirty="0" smtClean="0"/>
              <a:t/>
            </a:r>
            <a:br>
              <a:rPr lang="fr-FR" sz="800" dirty="0" smtClean="0"/>
            </a:br>
            <a:r>
              <a:rPr lang="fr-FR" sz="800" dirty="0"/>
              <a:t/>
            </a:r>
            <a:br>
              <a:rPr lang="fr-FR" sz="800" dirty="0"/>
            </a:br>
            <a:r>
              <a:rPr lang="fr-FR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</a:t>
            </a:r>
            <a:r>
              <a:rPr lang="fr-FR" sz="1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 italique des extraits du référentiel BTS MV</a:t>
            </a:r>
            <a:r>
              <a:rPr lang="fr-FR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»</a:t>
            </a:r>
            <a:endParaRPr lang="fr-FR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54777"/>
              </p:ext>
            </p:extLst>
          </p:nvPr>
        </p:nvGraphicFramePr>
        <p:xfrm>
          <a:off x="369659" y="1205713"/>
          <a:ext cx="8435847" cy="5652286"/>
        </p:xfrm>
        <a:graphic>
          <a:graphicData uri="http://schemas.openxmlformats.org/drawingml/2006/table">
            <a:tbl>
              <a:tblPr/>
              <a:tblGrid>
                <a:gridCol w="319110"/>
                <a:gridCol w="8116737"/>
              </a:tblGrid>
              <a:tr h="52224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700" kern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 </a:t>
                      </a:r>
                      <a:endParaRPr lang="fr-FR" sz="1700" kern="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En première année </a:t>
                      </a: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une part significative de l’horaire d’accompagnement personnalisé est consacrée à une maîtrise des fondamentaux en mathématiques</a:t>
                      </a:r>
                      <a:r>
                        <a:rPr lang="fr-FR" sz="1700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. </a:t>
                      </a: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(Ne veut surtout pas dire que c’est forcément </a:t>
                      </a:r>
                      <a:r>
                        <a:rPr lang="fr-FR" sz="1700" b="1" u="sng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que</a:t>
                      </a: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le professeur de mathématiques</a:t>
                      </a: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qui fait l’AP).</a:t>
                      </a:r>
                    </a:p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Ou encore, pourquoi ne pas imaginer un / des  module (s) </a:t>
                      </a:r>
                      <a:r>
                        <a:rPr lang="fr-FR" sz="1700" b="1" kern="8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A.P</a:t>
                      </a: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orienté (s) « pratique » pour des étudiants de Bac STI2 D ou de Bac S.</a:t>
                      </a:r>
                      <a:endParaRPr lang="fr-FR" sz="1700" b="1" kern="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endParaRPr lang="fr-FR" sz="1700" kern="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L’horaire hebdomadaire (1,5 h) peut être annualisé</a:t>
                      </a:r>
                      <a:r>
                        <a:rPr lang="fr-FR" sz="1700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. </a:t>
                      </a: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(Donne la possibilité de créer des modules</a:t>
                      </a: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différents (souplesse) d’un poids horaire  plus important qui évite un saupoudrage hebdomadaire pas toujours  productif. </a:t>
                      </a:r>
                      <a:endParaRPr lang="fr-FR" sz="1700" b="1" kern="8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endParaRPr lang="fr-FR" sz="1700" kern="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24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FR" sz="1700" kern="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r>
                        <a:rPr lang="fr-FR" sz="1700" b="1" kern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En deuxième année, </a:t>
                      </a:r>
                      <a:r>
                        <a:rPr lang="fr-FR" sz="1700" i="1" kern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une part significative de l’horaire d’accompagnement </a:t>
                      </a: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personnalisé</a:t>
                      </a:r>
                      <a:r>
                        <a:rPr lang="fr-FR" sz="1700" i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est </a:t>
                      </a:r>
                      <a:r>
                        <a:rPr lang="fr-FR" sz="1700" i="1" kern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consacrée, pour les étudiants </a:t>
                      </a: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concernés,</a:t>
                      </a:r>
                      <a:r>
                        <a:rPr lang="fr-FR" sz="1700" i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fr-FR" sz="1700" i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à </a:t>
                      </a:r>
                      <a:r>
                        <a:rPr lang="fr-FR" sz="1700" i="1" kern="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  <a:cs typeface="Tahoma"/>
                        </a:rPr>
                        <a:t>un approfondissement des disciplines scientifiques en vue d’une poursuite d’étude. </a:t>
                      </a: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(C’est donc un outil important pour préparer certains</a:t>
                      </a: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fr-FR" sz="1700" b="1" kern="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étudiants</a:t>
                      </a: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 pour entrer en classe d’ ATS  ou en licence) … mais pas que  !</a:t>
                      </a:r>
                    </a:p>
                    <a:p>
                      <a:pPr marR="123825" algn="just">
                        <a:spcAft>
                          <a:spcPts val="0"/>
                        </a:spcAft>
                        <a:tabLst>
                          <a:tab pos="5469890" algn="l"/>
                        </a:tabLst>
                      </a:pPr>
                      <a:endParaRPr lang="fr-FR" sz="1700" b="1" kern="800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  <a:ea typeface="Arial Unicode MS"/>
                        <a:cs typeface="Tahoma"/>
                      </a:endParaRPr>
                    </a:p>
                    <a:p>
                      <a:pPr marL="0" marR="123825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69890" algn="l"/>
                        </a:tabLst>
                        <a:defRPr/>
                      </a:pPr>
                      <a:r>
                        <a:rPr lang="fr-FR" sz="1700" b="1" kern="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/>
                          <a:ea typeface="Arial Unicode MS"/>
                          <a:cs typeface="Tahoma"/>
                        </a:rPr>
                        <a:t>A l’opposé,  on peut imaginer au travers de modules différents préparer des étudiants à rentrer dans la vie active (entretien d’embauche par exemple ….)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108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2529445"/>
            <a:ext cx="8372104" cy="1569660"/>
          </a:xfrm>
          <a:prstGeom prst="rect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MERCI  DE VOTRE ATTENTION </a:t>
            </a:r>
            <a:endParaRPr lang="fr-FR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607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2516130" y="4359426"/>
            <a:ext cx="738554" cy="203581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2691074" y="4582623"/>
            <a:ext cx="563610" cy="199779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/>
          <p:cNvGrpSpPr/>
          <p:nvPr/>
        </p:nvGrpSpPr>
        <p:grpSpPr>
          <a:xfrm>
            <a:off x="3625054" y="4584349"/>
            <a:ext cx="1303889" cy="1448543"/>
            <a:chOff x="3625054" y="4584349"/>
            <a:chExt cx="1303889" cy="1448543"/>
          </a:xfrm>
        </p:grpSpPr>
        <p:cxnSp>
          <p:nvCxnSpPr>
            <p:cNvPr id="149" name="Connecteur droit 148"/>
            <p:cNvCxnSpPr/>
            <p:nvPr/>
          </p:nvCxnSpPr>
          <p:spPr>
            <a:xfrm flipH="1">
              <a:off x="4925355" y="5106331"/>
              <a:ext cx="3588" cy="630326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4925544" y="4584349"/>
              <a:ext cx="0" cy="243633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ZoneTexte 105"/>
            <p:cNvSpPr txBox="1"/>
            <p:nvPr/>
          </p:nvSpPr>
          <p:spPr>
            <a:xfrm>
              <a:off x="3625054" y="5632782"/>
              <a:ext cx="1300489" cy="40011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i="1" dirty="0" err="1" smtClean="0">
                  <a:solidFill>
                    <a:schemeClr val="accent5">
                      <a:lumMod val="75000"/>
                    </a:schemeClr>
                  </a:solidFill>
                  <a:latin typeface="Calibri"/>
                  <a:cs typeface="Calibri"/>
                </a:rPr>
                <a:t>CCF</a:t>
              </a:r>
              <a:r>
                <a:rPr lang="fr-FR" sz="1000" b="1" i="1" dirty="0" smtClean="0">
                  <a:solidFill>
                    <a:schemeClr val="accent5">
                      <a:lumMod val="75000"/>
                    </a:schemeClr>
                  </a:solidFill>
                  <a:latin typeface="Calibri"/>
                  <a:cs typeface="Calibri"/>
                </a:rPr>
                <a:t> U51 « relation client »</a:t>
              </a:r>
            </a:p>
          </p:txBody>
        </p:sp>
        <p:cxnSp>
          <p:nvCxnSpPr>
            <p:cNvPr id="107" name="Connecteur droit 106"/>
            <p:cNvCxnSpPr>
              <a:endCxn id="106" idx="1"/>
            </p:cNvCxnSpPr>
            <p:nvPr/>
          </p:nvCxnSpPr>
          <p:spPr>
            <a:xfrm flipH="1">
              <a:off x="3625054" y="5106331"/>
              <a:ext cx="4" cy="726506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>
              <a:off x="3625054" y="4584349"/>
              <a:ext cx="0" cy="243633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1" name="Tableau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26287"/>
              </p:ext>
            </p:extLst>
          </p:nvPr>
        </p:nvGraphicFramePr>
        <p:xfrm>
          <a:off x="298178" y="3957222"/>
          <a:ext cx="8513864" cy="825180"/>
        </p:xfrm>
        <a:graphic>
          <a:graphicData uri="http://schemas.openxmlformats.org/drawingml/2006/table">
            <a:tbl>
              <a:tblPr/>
              <a:tblGrid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</a:tblGrid>
              <a:tr h="196471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629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95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801896" y="-51539"/>
            <a:ext cx="7132035" cy="838974"/>
          </a:xfrm>
        </p:spPr>
        <p:txBody>
          <a:bodyPr/>
          <a:lstStyle/>
          <a:p>
            <a:r>
              <a:rPr lang="fr-FR" dirty="0" smtClean="0"/>
              <a:t>Proposition d’organisation sur les deux années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19054" y="1623581"/>
            <a:ext cx="3381396" cy="171450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600450" y="1623581"/>
            <a:ext cx="5205055" cy="171450"/>
          </a:xfrm>
          <a:prstGeom prst="rect">
            <a:avLst/>
          </a:prstGeom>
          <a:solidFill>
            <a:schemeClr val="accent1">
              <a:lumMod val="40000"/>
              <a:lumOff val="60000"/>
              <a:alpha val="39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428749" y="1397575"/>
            <a:ext cx="670984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Toussaint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161323" y="1385133"/>
            <a:ext cx="439128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Noël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869236" y="1385817"/>
            <a:ext cx="45304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Hiver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9911" y="1408056"/>
            <a:ext cx="759389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Printemps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8410574" y="1401529"/>
            <a:ext cx="39493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Été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20936" y="1795031"/>
            <a:ext cx="368032" cy="179929"/>
          </a:xfrm>
          <a:prstGeom prst="rect">
            <a:avLst/>
          </a:prstGeom>
          <a:solidFill>
            <a:srgbClr val="FFFF00">
              <a:alpha val="53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7674353" y="1801138"/>
            <a:ext cx="738554" cy="173822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219054" y="1971923"/>
            <a:ext cx="93607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latin typeface="Calibri"/>
                <a:cs typeface="Calibri"/>
              </a:rPr>
              <a:t>Stage découverte </a:t>
            </a:r>
            <a:endParaRPr lang="fr-FR" sz="800" b="1" dirty="0">
              <a:latin typeface="Calibri"/>
              <a:cs typeface="Calibri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279912" y="1971923"/>
            <a:ext cx="1226003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latin typeface="Calibri"/>
                <a:cs typeface="Calibri"/>
              </a:rPr>
              <a:t>Stage métier 1° partie  </a:t>
            </a:r>
            <a:endParaRPr lang="fr-FR" sz="800" b="1" dirty="0">
              <a:latin typeface="Calibri"/>
              <a:cs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88459" y="1974960"/>
            <a:ext cx="924448" cy="173822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130853" y="1981985"/>
            <a:ext cx="368032" cy="179929"/>
          </a:xfrm>
          <a:prstGeom prst="rect">
            <a:avLst/>
          </a:prstGeom>
          <a:solidFill>
            <a:srgbClr val="FFFF00">
              <a:alpha val="53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1493484" y="3917028"/>
            <a:ext cx="667089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Toussaint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250334" y="3904586"/>
            <a:ext cx="439128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latin typeface="Calibri"/>
                <a:cs typeface="Calibri"/>
              </a:rPr>
              <a:t>Noël</a:t>
            </a:r>
            <a:endParaRPr lang="fr-FR" sz="800" b="1" dirty="0">
              <a:latin typeface="Calibri"/>
              <a:cs typeface="Calibri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869235" y="3901406"/>
            <a:ext cx="45304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Hiver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279911" y="3916825"/>
            <a:ext cx="759390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Printemps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8414787" y="3919678"/>
            <a:ext cx="39493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/>
              <a:t>Été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1637" y="4160201"/>
            <a:ext cx="3337231" cy="211738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3449102" y="4161553"/>
            <a:ext cx="5362940" cy="197874"/>
          </a:xfrm>
          <a:prstGeom prst="rect">
            <a:avLst/>
          </a:prstGeom>
          <a:solidFill>
            <a:schemeClr val="accent1">
              <a:lumMod val="40000"/>
              <a:lumOff val="60000"/>
              <a:alpha val="39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/>
          <p:cNvSpPr txBox="1"/>
          <p:nvPr/>
        </p:nvSpPr>
        <p:spPr>
          <a:xfrm>
            <a:off x="1130853" y="4581442"/>
            <a:ext cx="1579979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>
                <a:latin typeface="Calibri"/>
                <a:cs typeface="Calibri"/>
              </a:rPr>
              <a:t>Stage métier 2° partie  </a:t>
            </a:r>
            <a:endParaRPr lang="fr-FR" sz="1000" b="1" dirty="0">
              <a:latin typeface="Calibri"/>
              <a:cs typeface="Calibri"/>
            </a:endParaRPr>
          </a:p>
        </p:txBody>
      </p:sp>
      <p:grpSp>
        <p:nvGrpSpPr>
          <p:cNvPr id="73" name="Groupe 72"/>
          <p:cNvGrpSpPr/>
          <p:nvPr/>
        </p:nvGrpSpPr>
        <p:grpSpPr>
          <a:xfrm>
            <a:off x="1220007" y="3463092"/>
            <a:ext cx="1112360" cy="696490"/>
            <a:chOff x="1227322" y="3868692"/>
            <a:chExt cx="1112360" cy="696490"/>
          </a:xfrm>
        </p:grpSpPr>
        <p:sp>
          <p:nvSpPr>
            <p:cNvPr id="61" name="ZoneTexte 60"/>
            <p:cNvSpPr txBox="1"/>
            <p:nvPr/>
          </p:nvSpPr>
          <p:spPr>
            <a:xfrm>
              <a:off x="1227322" y="3868692"/>
              <a:ext cx="111236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FF0000"/>
                  </a:solidFill>
                  <a:latin typeface="Calibri"/>
                  <a:cs typeface="Calibri"/>
                </a:rPr>
                <a:t>Validation des dossiers</a:t>
              </a:r>
              <a:endParaRPr lang="fr-FR" sz="1000" b="1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63" name="Connecteur droit 62"/>
            <p:cNvCxnSpPr/>
            <p:nvPr/>
          </p:nvCxnSpPr>
          <p:spPr>
            <a:xfrm>
              <a:off x="1228128" y="4048830"/>
              <a:ext cx="0" cy="51635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>
              <a:off x="2339682" y="4048830"/>
              <a:ext cx="0" cy="51635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e 75"/>
          <p:cNvGrpSpPr/>
          <p:nvPr/>
        </p:nvGrpSpPr>
        <p:grpSpPr>
          <a:xfrm>
            <a:off x="1960251" y="4462812"/>
            <a:ext cx="5735339" cy="643519"/>
            <a:chOff x="3624607" y="4510858"/>
            <a:chExt cx="1305611" cy="643519"/>
          </a:xfrm>
        </p:grpSpPr>
        <p:sp>
          <p:nvSpPr>
            <p:cNvPr id="77" name="ZoneTexte 76"/>
            <p:cNvSpPr txBox="1"/>
            <p:nvPr/>
          </p:nvSpPr>
          <p:spPr>
            <a:xfrm>
              <a:off x="3624607" y="4877378"/>
              <a:ext cx="1305611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i="1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CCF</a:t>
              </a:r>
              <a:r>
                <a:rPr lang="fr-FR" sz="1200" b="1" i="1" dirty="0" smtClean="0">
                  <a:solidFill>
                    <a:srgbClr val="FF0000"/>
                  </a:solidFill>
                  <a:latin typeface="Calibri"/>
                  <a:cs typeface="Calibri"/>
                </a:rPr>
                <a:t> U52 « intervention sur véhicule »</a:t>
              </a:r>
              <a:endParaRPr lang="fr-FR" sz="1200" b="1" i="1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78" name="Connecteur droit 77"/>
            <p:cNvCxnSpPr>
              <a:endCxn id="77" idx="1"/>
            </p:cNvCxnSpPr>
            <p:nvPr/>
          </p:nvCxnSpPr>
          <p:spPr>
            <a:xfrm>
              <a:off x="3624607" y="4510858"/>
              <a:ext cx="0" cy="50502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>
              <a:endCxn id="77" idx="3"/>
            </p:cNvCxnSpPr>
            <p:nvPr/>
          </p:nvCxnSpPr>
          <p:spPr>
            <a:xfrm>
              <a:off x="4930218" y="4629488"/>
              <a:ext cx="0" cy="38639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5" name="Groupe 1044"/>
          <p:cNvGrpSpPr/>
          <p:nvPr/>
        </p:nvGrpSpPr>
        <p:grpSpPr>
          <a:xfrm>
            <a:off x="4362363" y="4584349"/>
            <a:ext cx="2786519" cy="913391"/>
            <a:chOff x="4362363" y="4584349"/>
            <a:chExt cx="2786519" cy="913391"/>
          </a:xfrm>
        </p:grpSpPr>
        <p:cxnSp>
          <p:nvCxnSpPr>
            <p:cNvPr id="87" name="Connecteur droit 86"/>
            <p:cNvCxnSpPr>
              <a:endCxn id="86" idx="1"/>
            </p:cNvCxnSpPr>
            <p:nvPr/>
          </p:nvCxnSpPr>
          <p:spPr>
            <a:xfrm>
              <a:off x="4362363" y="5107337"/>
              <a:ext cx="0" cy="259598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>
              <a:endCxn id="86" idx="3"/>
            </p:cNvCxnSpPr>
            <p:nvPr/>
          </p:nvCxnSpPr>
          <p:spPr>
            <a:xfrm>
              <a:off x="7148882" y="5107337"/>
              <a:ext cx="0" cy="259598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4370972" y="4584349"/>
              <a:ext cx="0" cy="254467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7144047" y="4782402"/>
              <a:ext cx="0" cy="4693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ZoneTexte 85"/>
            <p:cNvSpPr txBox="1"/>
            <p:nvPr/>
          </p:nvSpPr>
          <p:spPr>
            <a:xfrm>
              <a:off x="4362363" y="5236130"/>
              <a:ext cx="2786519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i="1" dirty="0" smtClean="0">
                  <a:solidFill>
                    <a:srgbClr val="00B050"/>
                  </a:solidFill>
                  <a:latin typeface="Calibri"/>
                  <a:cs typeface="Calibri"/>
                </a:rPr>
                <a:t>Projet  « mesures et analyse »</a:t>
              </a:r>
              <a:endParaRPr lang="fr-FR" sz="1100" b="1" i="1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98" name="ZoneTexte 97"/>
          <p:cNvSpPr txBox="1"/>
          <p:nvPr/>
        </p:nvSpPr>
        <p:spPr>
          <a:xfrm>
            <a:off x="7039301" y="3758054"/>
            <a:ext cx="45304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alibri"/>
                <a:cs typeface="Calibri"/>
              </a:rPr>
              <a:t>Écrits</a:t>
            </a:r>
            <a:endParaRPr lang="fr-FR" sz="900" b="1" dirty="0">
              <a:latin typeface="Calibri"/>
              <a:cs typeface="Calibri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7954791" y="3737982"/>
            <a:ext cx="51547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alibri"/>
                <a:cs typeface="Calibri"/>
              </a:rPr>
              <a:t>Oraux</a:t>
            </a:r>
            <a:endParaRPr lang="fr-FR" sz="900" b="1" dirty="0">
              <a:latin typeface="Calibri"/>
              <a:cs typeface="Calibri"/>
            </a:endParaRPr>
          </a:p>
        </p:txBody>
      </p:sp>
      <p:graphicFrame>
        <p:nvGraphicFramePr>
          <p:cNvPr id="94" name="Tableau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42741"/>
              </p:ext>
            </p:extLst>
          </p:nvPr>
        </p:nvGraphicFramePr>
        <p:xfrm>
          <a:off x="245377" y="6090299"/>
          <a:ext cx="8205428" cy="419436"/>
        </p:xfrm>
        <a:graphic>
          <a:graphicData uri="http://schemas.openxmlformats.org/drawingml/2006/table">
            <a:tbl>
              <a:tblPr/>
              <a:tblGrid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</a:tblGrid>
              <a:tr h="0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N°3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N°4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130"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4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5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6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03661"/>
              </p:ext>
            </p:extLst>
          </p:nvPr>
        </p:nvGraphicFramePr>
        <p:xfrm>
          <a:off x="209320" y="1600577"/>
          <a:ext cx="8590684" cy="544268"/>
        </p:xfrm>
        <a:graphic>
          <a:graphicData uri="http://schemas.openxmlformats.org/drawingml/2006/table">
            <a:tbl>
              <a:tblPr/>
              <a:tblGrid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</a:tblGrid>
              <a:tr h="178588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9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8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319"/>
              </p:ext>
            </p:extLst>
          </p:nvPr>
        </p:nvGraphicFramePr>
        <p:xfrm>
          <a:off x="209320" y="2409825"/>
          <a:ext cx="8241464" cy="419436"/>
        </p:xfrm>
        <a:graphic>
          <a:graphicData uri="http://schemas.openxmlformats.org/drawingml/2006/table">
            <a:tbl>
              <a:tblPr/>
              <a:tblGrid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</a:tblGrid>
              <a:tr h="77713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N°1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N°2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130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1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2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3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" name="ZoneTexte 122"/>
          <p:cNvSpPr txBox="1"/>
          <p:nvPr/>
        </p:nvSpPr>
        <p:spPr>
          <a:xfrm rot="16200000">
            <a:off x="679262" y="417658"/>
            <a:ext cx="400110" cy="14673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vert" wrap="square" rtlCol="0">
            <a:spAutoFit/>
          </a:bodyPr>
          <a:lstStyle>
            <a:defPPr>
              <a:defRPr lang="fr-FR"/>
            </a:defPPr>
            <a:lvl1pPr>
              <a:defRPr sz="1400" b="1">
                <a:latin typeface="Calibri"/>
                <a:cs typeface="Calibri"/>
              </a:defRPr>
            </a:lvl1pPr>
          </a:lstStyle>
          <a:p>
            <a:r>
              <a:rPr lang="fr-FR" dirty="0"/>
              <a:t>PREMIÈRE ANNÉE</a:t>
            </a:r>
          </a:p>
        </p:txBody>
      </p:sp>
      <p:sp>
        <p:nvSpPr>
          <p:cNvPr id="126" name="ZoneTexte 125"/>
          <p:cNvSpPr txBox="1"/>
          <p:nvPr/>
        </p:nvSpPr>
        <p:spPr>
          <a:xfrm rot="16200000">
            <a:off x="676591" y="2447083"/>
            <a:ext cx="400110" cy="14673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vert" wrap="square" rtlCol="0">
            <a:spAutoFit/>
          </a:bodyPr>
          <a:lstStyle/>
          <a:p>
            <a:r>
              <a:rPr lang="fr-FR" sz="1400" b="1" dirty="0" smtClean="0">
                <a:latin typeface="Calibri"/>
                <a:cs typeface="Calibri"/>
              </a:rPr>
              <a:t>DEUXIÈME ANNÉE</a:t>
            </a:r>
            <a:endParaRPr lang="fr-FR" sz="1400" b="1" dirty="0">
              <a:latin typeface="Calibri"/>
              <a:cs typeface="Calibri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805718" y="1665434"/>
            <a:ext cx="1030435" cy="633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7371253" y="1607746"/>
            <a:ext cx="1155275" cy="7544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7067875" y="3644175"/>
            <a:ext cx="1382909" cy="3832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314623" y="4262531"/>
            <a:ext cx="1155275" cy="57654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6" name="Groupe 65"/>
          <p:cNvGrpSpPr/>
          <p:nvPr/>
        </p:nvGrpSpPr>
        <p:grpSpPr>
          <a:xfrm>
            <a:off x="7144047" y="2867226"/>
            <a:ext cx="1824855" cy="968558"/>
            <a:chOff x="7144047" y="3210694"/>
            <a:chExt cx="1824855" cy="721237"/>
          </a:xfrm>
        </p:grpSpPr>
        <p:sp>
          <p:nvSpPr>
            <p:cNvPr id="67" name="ZoneTexte 66"/>
            <p:cNvSpPr txBox="1"/>
            <p:nvPr/>
          </p:nvSpPr>
          <p:spPr>
            <a:xfrm>
              <a:off x="7144047" y="3210694"/>
              <a:ext cx="1824855" cy="52712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U61 « connaissance de l’entreprise »</a:t>
              </a:r>
            </a:p>
            <a:p>
              <a:pPr algn="ctr"/>
              <a:r>
                <a:rPr lang="fr-FR" sz="1000" b="1" dirty="0" smtClean="0">
                  <a:solidFill>
                    <a:srgbClr val="FF0000"/>
                  </a:solidFill>
                  <a:latin typeface="Calibri"/>
                  <a:cs typeface="Calibri"/>
                </a:rPr>
                <a:t>et</a:t>
              </a:r>
              <a:r>
                <a:rPr lang="fr-FR" sz="1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 </a:t>
              </a:r>
            </a:p>
            <a:p>
              <a:pPr algn="ctr"/>
              <a:r>
                <a:rPr lang="fr-FR" sz="1000" b="1" dirty="0" smtClean="0">
                  <a:solidFill>
                    <a:srgbClr val="00B050"/>
                  </a:solidFill>
                  <a:latin typeface="Calibri"/>
                  <a:cs typeface="Calibri"/>
                </a:rPr>
                <a:t>U62 « mesures et analyse</a:t>
              </a:r>
              <a:r>
                <a:rPr lang="fr-FR" sz="800" b="1" dirty="0" smtClean="0">
                  <a:solidFill>
                    <a:srgbClr val="00B050"/>
                  </a:solidFill>
                  <a:latin typeface="Calibri"/>
                  <a:cs typeface="Calibri"/>
                </a:rPr>
                <a:t>»</a:t>
              </a:r>
              <a:endParaRPr lang="fr-FR" sz="800" b="1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  <p:cxnSp>
          <p:nvCxnSpPr>
            <p:cNvPr id="69" name="Connecteur droit 68"/>
            <p:cNvCxnSpPr/>
            <p:nvPr/>
          </p:nvCxnSpPr>
          <p:spPr>
            <a:xfrm flipH="1">
              <a:off x="8476138" y="3724182"/>
              <a:ext cx="111002" cy="2077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340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8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9" grpId="0" animBg="1"/>
      <p:bldP spid="10" grpId="0" animBg="1"/>
      <p:bldP spid="12" grpId="0" animBg="1"/>
      <p:bldP spid="18" grpId="0" animBg="1"/>
      <p:bldP spid="19" grpId="0" animBg="1"/>
      <p:bldP spid="20" grpId="0" animBg="1"/>
      <p:bldP spid="22" grpId="0" animBg="1"/>
      <p:bldP spid="21" grpId="0" animBg="1"/>
      <p:bldP spid="26" grpId="0" animBg="1"/>
      <p:bldP spid="28" grpId="0"/>
      <p:bldP spid="29" grpId="0"/>
      <p:bldP spid="31" grpId="0" animBg="1"/>
      <p:bldP spid="3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60" grpId="0"/>
      <p:bldP spid="98" grpId="0"/>
      <p:bldP spid="99" grpId="0"/>
      <p:bldP spid="123" grpId="0" animBg="1"/>
      <p:bldP spid="126" grpId="0" animBg="1"/>
      <p:bldP spid="2" grpId="0" animBg="1"/>
      <p:bldP spid="62" grpId="0" animBg="1"/>
      <p:bldP spid="64" grpId="0" animBg="1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3625054" y="4584349"/>
            <a:ext cx="1303889" cy="1448543"/>
            <a:chOff x="3625054" y="4584349"/>
            <a:chExt cx="1303889" cy="1448543"/>
          </a:xfrm>
        </p:grpSpPr>
        <p:cxnSp>
          <p:nvCxnSpPr>
            <p:cNvPr id="149" name="Connecteur droit 148"/>
            <p:cNvCxnSpPr/>
            <p:nvPr/>
          </p:nvCxnSpPr>
          <p:spPr>
            <a:xfrm flipH="1">
              <a:off x="4925355" y="5106331"/>
              <a:ext cx="3588" cy="630326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4925544" y="4584349"/>
              <a:ext cx="0" cy="243633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ZoneTexte 105"/>
            <p:cNvSpPr txBox="1"/>
            <p:nvPr/>
          </p:nvSpPr>
          <p:spPr>
            <a:xfrm>
              <a:off x="3625054" y="5632782"/>
              <a:ext cx="1300489" cy="40011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i="1" dirty="0" err="1" smtClean="0">
                  <a:solidFill>
                    <a:srgbClr val="5430BB">
                      <a:lumMod val="75000"/>
                    </a:srgbClr>
                  </a:solidFill>
                  <a:latin typeface="Calibri"/>
                  <a:cs typeface="Calibri"/>
                </a:rPr>
                <a:t>CCF</a:t>
              </a:r>
              <a:r>
                <a:rPr lang="fr-FR" sz="1000" b="1" i="1" dirty="0" smtClean="0">
                  <a:solidFill>
                    <a:srgbClr val="5430BB">
                      <a:lumMod val="75000"/>
                    </a:srgbClr>
                  </a:solidFill>
                  <a:latin typeface="Calibri"/>
                  <a:cs typeface="Calibri"/>
                </a:rPr>
                <a:t> U51 « relation client </a:t>
              </a:r>
              <a:r>
                <a:rPr lang="fr-FR" sz="800" b="1" i="1" dirty="0" smtClean="0">
                  <a:solidFill>
                    <a:srgbClr val="5430BB">
                      <a:lumMod val="75000"/>
                    </a:srgbClr>
                  </a:solidFill>
                  <a:latin typeface="Calibri"/>
                  <a:cs typeface="Calibri"/>
                </a:rPr>
                <a:t>»</a:t>
              </a:r>
            </a:p>
          </p:txBody>
        </p:sp>
        <p:cxnSp>
          <p:nvCxnSpPr>
            <p:cNvPr id="107" name="Connecteur droit 106"/>
            <p:cNvCxnSpPr>
              <a:endCxn id="106" idx="1"/>
            </p:cNvCxnSpPr>
            <p:nvPr/>
          </p:nvCxnSpPr>
          <p:spPr>
            <a:xfrm flipH="1">
              <a:off x="3625054" y="5106331"/>
              <a:ext cx="4" cy="726506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>
              <a:off x="3625054" y="4584349"/>
              <a:ext cx="0" cy="243633"/>
            </a:xfrm>
            <a:prstGeom prst="line">
              <a:avLst/>
            </a:prstGeom>
            <a:ln w="9525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1" name="Tableau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338698"/>
              </p:ext>
            </p:extLst>
          </p:nvPr>
        </p:nvGraphicFramePr>
        <p:xfrm>
          <a:off x="298178" y="3957222"/>
          <a:ext cx="8513864" cy="825180"/>
        </p:xfrm>
        <a:graphic>
          <a:graphicData uri="http://schemas.openxmlformats.org/drawingml/2006/table">
            <a:tbl>
              <a:tblPr/>
              <a:tblGrid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  <a:gridCol w="185084"/>
              </a:tblGrid>
              <a:tr h="196471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629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1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95"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814253" y="-2111"/>
            <a:ext cx="7132035" cy="838974"/>
          </a:xfrm>
        </p:spPr>
        <p:txBody>
          <a:bodyPr/>
          <a:lstStyle/>
          <a:p>
            <a:r>
              <a:rPr lang="fr-FR" dirty="0"/>
              <a:t>Proposition d’organisation sur les deux années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19054" y="1623581"/>
            <a:ext cx="3381396" cy="171450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0450" y="1623581"/>
            <a:ext cx="5205055" cy="171450"/>
          </a:xfrm>
          <a:prstGeom prst="rect">
            <a:avLst/>
          </a:prstGeom>
          <a:solidFill>
            <a:schemeClr val="accent1">
              <a:lumMod val="40000"/>
              <a:lumOff val="60000"/>
              <a:alpha val="39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428749" y="1397575"/>
            <a:ext cx="670984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Toussaint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161323" y="1385133"/>
            <a:ext cx="439128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Noël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869236" y="1385817"/>
            <a:ext cx="45304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Hiver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9911" y="1408056"/>
            <a:ext cx="759389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Printemps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8410574" y="1401529"/>
            <a:ext cx="39493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Été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20936" y="1795031"/>
            <a:ext cx="368032" cy="179929"/>
          </a:xfrm>
          <a:prstGeom prst="rect">
            <a:avLst/>
          </a:prstGeom>
          <a:solidFill>
            <a:srgbClr val="FFFF00">
              <a:alpha val="53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74353" y="1801138"/>
            <a:ext cx="738554" cy="173822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9054" y="1971923"/>
            <a:ext cx="93607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prstClr val="black"/>
                </a:solidFill>
                <a:latin typeface="Calibri"/>
                <a:cs typeface="Calibri"/>
              </a:rPr>
              <a:t>Stage découverte </a:t>
            </a:r>
            <a:endParaRPr lang="fr-FR" sz="8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279912" y="1971923"/>
            <a:ext cx="1226003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prstClr val="black"/>
                </a:solidFill>
                <a:latin typeface="Calibri"/>
                <a:cs typeface="Calibri"/>
              </a:rPr>
              <a:t>Stage métier 1° partie  </a:t>
            </a:r>
            <a:endParaRPr lang="fr-FR" sz="8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88459" y="1974960"/>
            <a:ext cx="924448" cy="173822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30853" y="1981985"/>
            <a:ext cx="368032" cy="179929"/>
          </a:xfrm>
          <a:prstGeom prst="rect">
            <a:avLst/>
          </a:prstGeom>
          <a:solidFill>
            <a:srgbClr val="FFFF00">
              <a:alpha val="53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1493484" y="3917028"/>
            <a:ext cx="667089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Toussaint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3250334" y="3904586"/>
            <a:ext cx="439128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 smtClean="0">
                <a:solidFill>
                  <a:prstClr val="black"/>
                </a:solidFill>
                <a:latin typeface="Calibri"/>
                <a:cs typeface="Calibri"/>
              </a:rPr>
              <a:t>Noël</a:t>
            </a:r>
            <a:endParaRPr lang="fr-FR" sz="8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869235" y="3901406"/>
            <a:ext cx="45304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Hiver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279911" y="3916825"/>
            <a:ext cx="759390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Printemps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8414787" y="3919678"/>
            <a:ext cx="394932" cy="215444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8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Été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1637" y="4160201"/>
            <a:ext cx="3337231" cy="211738"/>
          </a:xfrm>
          <a:prstGeom prst="rect">
            <a:avLst/>
          </a:prstGeom>
          <a:solidFill>
            <a:srgbClr val="FFFF00">
              <a:alpha val="21000"/>
            </a:srgbClr>
          </a:solidFill>
          <a:ln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634034" y="4161552"/>
            <a:ext cx="5171472" cy="201959"/>
          </a:xfrm>
          <a:prstGeom prst="rect">
            <a:avLst/>
          </a:prstGeom>
          <a:solidFill>
            <a:schemeClr val="accent1">
              <a:lumMod val="40000"/>
              <a:lumOff val="60000"/>
              <a:alpha val="39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516130" y="4359426"/>
            <a:ext cx="738554" cy="203581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691074" y="4582623"/>
            <a:ext cx="563610" cy="199779"/>
          </a:xfrm>
          <a:prstGeom prst="rect">
            <a:avLst/>
          </a:prstGeom>
          <a:solidFill>
            <a:srgbClr val="FFC000">
              <a:alpha val="62000"/>
            </a:srgbClr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053886" y="4574790"/>
            <a:ext cx="169827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>
                <a:solidFill>
                  <a:prstClr val="black"/>
                </a:solidFill>
                <a:latin typeface="Calibri"/>
                <a:cs typeface="Calibri"/>
              </a:rPr>
              <a:t>Stage métier 2° partie  </a:t>
            </a:r>
            <a:endParaRPr lang="fr-FR" sz="10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grpSp>
        <p:nvGrpSpPr>
          <p:cNvPr id="73" name="Groupe 72"/>
          <p:cNvGrpSpPr/>
          <p:nvPr/>
        </p:nvGrpSpPr>
        <p:grpSpPr>
          <a:xfrm>
            <a:off x="1220006" y="3478320"/>
            <a:ext cx="1112361" cy="668040"/>
            <a:chOff x="1227321" y="3868692"/>
            <a:chExt cx="1112361" cy="668040"/>
          </a:xfrm>
        </p:grpSpPr>
        <p:sp>
          <p:nvSpPr>
            <p:cNvPr id="61" name="ZoneTexte 60"/>
            <p:cNvSpPr txBox="1"/>
            <p:nvPr/>
          </p:nvSpPr>
          <p:spPr>
            <a:xfrm>
              <a:off x="1227322" y="3868692"/>
              <a:ext cx="1112360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rgbClr val="FF0000"/>
                  </a:solidFill>
                  <a:latin typeface="Calibri"/>
                  <a:cs typeface="Calibri"/>
                </a:rPr>
                <a:t>Validation des dossiers</a:t>
              </a:r>
              <a:endParaRPr lang="fr-FR" sz="1000" b="1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63" name="Connecteur droit 62"/>
            <p:cNvCxnSpPr/>
            <p:nvPr/>
          </p:nvCxnSpPr>
          <p:spPr>
            <a:xfrm>
              <a:off x="1227321" y="4020380"/>
              <a:ext cx="0" cy="51635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>
              <a:off x="2339682" y="4008717"/>
              <a:ext cx="0" cy="51635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e 75"/>
          <p:cNvGrpSpPr/>
          <p:nvPr/>
        </p:nvGrpSpPr>
        <p:grpSpPr>
          <a:xfrm>
            <a:off x="1960251" y="4462812"/>
            <a:ext cx="5735339" cy="643519"/>
            <a:chOff x="3624607" y="4510858"/>
            <a:chExt cx="1305611" cy="643519"/>
          </a:xfrm>
        </p:grpSpPr>
        <p:sp>
          <p:nvSpPr>
            <p:cNvPr id="77" name="ZoneTexte 76"/>
            <p:cNvSpPr txBox="1"/>
            <p:nvPr/>
          </p:nvSpPr>
          <p:spPr>
            <a:xfrm>
              <a:off x="3624607" y="4877378"/>
              <a:ext cx="1305611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i="1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CCF</a:t>
              </a:r>
              <a:r>
                <a:rPr lang="fr-FR" sz="1200" b="1" i="1" dirty="0" smtClean="0">
                  <a:solidFill>
                    <a:srgbClr val="FF0000"/>
                  </a:solidFill>
                  <a:latin typeface="Calibri"/>
                  <a:cs typeface="Calibri"/>
                </a:rPr>
                <a:t> U52 « intervention sur véhicule »</a:t>
              </a:r>
              <a:endParaRPr lang="fr-FR" sz="1200" b="1" i="1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78" name="Connecteur droit 77"/>
            <p:cNvCxnSpPr>
              <a:endCxn id="77" idx="1"/>
            </p:cNvCxnSpPr>
            <p:nvPr/>
          </p:nvCxnSpPr>
          <p:spPr>
            <a:xfrm>
              <a:off x="3624607" y="4510858"/>
              <a:ext cx="0" cy="50502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>
              <a:endCxn id="77" idx="3"/>
            </p:cNvCxnSpPr>
            <p:nvPr/>
          </p:nvCxnSpPr>
          <p:spPr>
            <a:xfrm>
              <a:off x="4930218" y="4629488"/>
              <a:ext cx="0" cy="38639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5" name="Groupe 1044"/>
          <p:cNvGrpSpPr/>
          <p:nvPr/>
        </p:nvGrpSpPr>
        <p:grpSpPr>
          <a:xfrm>
            <a:off x="4362363" y="4584349"/>
            <a:ext cx="2786519" cy="913391"/>
            <a:chOff x="4362363" y="4584349"/>
            <a:chExt cx="2786519" cy="913391"/>
          </a:xfrm>
        </p:grpSpPr>
        <p:cxnSp>
          <p:nvCxnSpPr>
            <p:cNvPr id="87" name="Connecteur droit 86"/>
            <p:cNvCxnSpPr>
              <a:endCxn id="86" idx="1"/>
            </p:cNvCxnSpPr>
            <p:nvPr/>
          </p:nvCxnSpPr>
          <p:spPr>
            <a:xfrm>
              <a:off x="4362363" y="5107337"/>
              <a:ext cx="0" cy="259598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>
              <a:endCxn id="86" idx="3"/>
            </p:cNvCxnSpPr>
            <p:nvPr/>
          </p:nvCxnSpPr>
          <p:spPr>
            <a:xfrm>
              <a:off x="7148882" y="5107337"/>
              <a:ext cx="0" cy="259598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4370972" y="4584349"/>
              <a:ext cx="0" cy="254467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7144047" y="4782402"/>
              <a:ext cx="0" cy="4693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ZoneTexte 85"/>
            <p:cNvSpPr txBox="1"/>
            <p:nvPr/>
          </p:nvSpPr>
          <p:spPr>
            <a:xfrm>
              <a:off x="4362363" y="5236130"/>
              <a:ext cx="2786519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i="1" dirty="0" smtClean="0">
                  <a:solidFill>
                    <a:srgbClr val="00B050"/>
                  </a:solidFill>
                  <a:latin typeface="Calibri"/>
                  <a:cs typeface="Calibri"/>
                </a:rPr>
                <a:t>Projet  « mesures et analyse »</a:t>
              </a:r>
              <a:endParaRPr lang="fr-FR" sz="1100" b="1" i="1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98" name="ZoneTexte 97"/>
          <p:cNvSpPr txBox="1"/>
          <p:nvPr/>
        </p:nvSpPr>
        <p:spPr>
          <a:xfrm>
            <a:off x="7039301" y="3758054"/>
            <a:ext cx="45304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prstClr val="black"/>
                </a:solidFill>
                <a:latin typeface="Calibri"/>
                <a:cs typeface="Calibri"/>
              </a:rPr>
              <a:t>Écrits</a:t>
            </a:r>
            <a:endParaRPr lang="fr-FR" sz="9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7954791" y="3737982"/>
            <a:ext cx="515471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prstClr val="black"/>
                </a:solidFill>
                <a:latin typeface="Calibri"/>
                <a:cs typeface="Calibri"/>
              </a:rPr>
              <a:t>Oraux</a:t>
            </a:r>
            <a:endParaRPr lang="fr-FR" sz="9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graphicFrame>
        <p:nvGraphicFramePr>
          <p:cNvPr id="94" name="Tableau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96028"/>
              </p:ext>
            </p:extLst>
          </p:nvPr>
        </p:nvGraphicFramePr>
        <p:xfrm>
          <a:off x="245377" y="6100027"/>
          <a:ext cx="8205428" cy="419436"/>
        </p:xfrm>
        <a:graphic>
          <a:graphicData uri="http://schemas.openxmlformats.org/drawingml/2006/table">
            <a:tbl>
              <a:tblPr/>
              <a:tblGrid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  <a:gridCol w="186487"/>
              </a:tblGrid>
              <a:tr h="0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N°3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N°4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130"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4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5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6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5" name="Tableau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027305"/>
              </p:ext>
            </p:extLst>
          </p:nvPr>
        </p:nvGraphicFramePr>
        <p:xfrm>
          <a:off x="209320" y="1600577"/>
          <a:ext cx="8590684" cy="544268"/>
        </p:xfrm>
        <a:graphic>
          <a:graphicData uri="http://schemas.openxmlformats.org/drawingml/2006/table">
            <a:tbl>
              <a:tblPr/>
              <a:tblGrid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  <a:gridCol w="186754"/>
              </a:tblGrid>
              <a:tr h="178588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9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941" marR="6941" marT="694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941" marR="6941" marT="69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8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41" marR="6941" marT="694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431463"/>
              </p:ext>
            </p:extLst>
          </p:nvPr>
        </p:nvGraphicFramePr>
        <p:xfrm>
          <a:off x="209320" y="2409825"/>
          <a:ext cx="8241464" cy="419436"/>
        </p:xfrm>
        <a:graphic>
          <a:graphicData uri="http://schemas.openxmlformats.org/drawingml/2006/table">
            <a:tbl>
              <a:tblPr/>
              <a:tblGrid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  <a:gridCol w="187306"/>
              </a:tblGrid>
              <a:tr h="77713"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N°1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2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Semestre N°2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5130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6" marR="7256" marT="72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1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2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fr-FR" sz="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Trimestre N° 3</a:t>
                      </a:r>
                    </a:p>
                  </a:txBody>
                  <a:tcPr marL="7256" marR="7256" marT="72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" name="ZoneTexte 122"/>
          <p:cNvSpPr txBox="1"/>
          <p:nvPr/>
        </p:nvSpPr>
        <p:spPr>
          <a:xfrm rot="16200000">
            <a:off x="679262" y="417658"/>
            <a:ext cx="400110" cy="14673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vert" wrap="square" rtlCol="0">
            <a:spAutoFit/>
          </a:bodyPr>
          <a:lstStyle>
            <a:defPPr>
              <a:defRPr lang="fr-FR"/>
            </a:defPPr>
            <a:lvl1pPr>
              <a:defRPr sz="1400" b="1">
                <a:latin typeface="Calibri"/>
                <a:cs typeface="Calibri"/>
              </a:defRPr>
            </a:lvl1pPr>
          </a:lstStyle>
          <a:p>
            <a:r>
              <a:rPr lang="fr-FR" dirty="0">
                <a:solidFill>
                  <a:prstClr val="black"/>
                </a:solidFill>
              </a:rPr>
              <a:t>PREMIÈRE ANNÉE</a:t>
            </a:r>
          </a:p>
        </p:txBody>
      </p:sp>
      <p:sp>
        <p:nvSpPr>
          <p:cNvPr id="126" name="ZoneTexte 125"/>
          <p:cNvSpPr txBox="1"/>
          <p:nvPr/>
        </p:nvSpPr>
        <p:spPr>
          <a:xfrm rot="16200000">
            <a:off x="676591" y="2464123"/>
            <a:ext cx="400110" cy="14673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vert" wrap="square" rtlCol="0">
            <a:spAutoFit/>
          </a:bodyPr>
          <a:lstStyle/>
          <a:p>
            <a:r>
              <a:rPr lang="fr-FR" sz="1400" b="1" dirty="0" smtClean="0">
                <a:solidFill>
                  <a:prstClr val="black"/>
                </a:solidFill>
                <a:latin typeface="Calibri"/>
                <a:cs typeface="Calibri"/>
              </a:rPr>
              <a:t>DEUXIÈME ANNÉE</a:t>
            </a:r>
            <a:endParaRPr lang="fr-FR" sz="14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805718" y="1665434"/>
            <a:ext cx="1030435" cy="633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7371253" y="1607746"/>
            <a:ext cx="1155275" cy="7544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7067875" y="3667927"/>
            <a:ext cx="1382909" cy="3832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5" name="Ellipse 64"/>
          <p:cNvSpPr/>
          <p:nvPr/>
        </p:nvSpPr>
        <p:spPr>
          <a:xfrm>
            <a:off x="2314623" y="4262531"/>
            <a:ext cx="1155275" cy="57654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grpSp>
        <p:nvGrpSpPr>
          <p:cNvPr id="66" name="Groupe 65"/>
          <p:cNvGrpSpPr/>
          <p:nvPr/>
        </p:nvGrpSpPr>
        <p:grpSpPr>
          <a:xfrm>
            <a:off x="3634034" y="3313335"/>
            <a:ext cx="1294909" cy="859140"/>
            <a:chOff x="1227321" y="3625932"/>
            <a:chExt cx="1112361" cy="859140"/>
          </a:xfrm>
        </p:grpSpPr>
        <p:sp>
          <p:nvSpPr>
            <p:cNvPr id="67" name="ZoneTexte 66"/>
            <p:cNvSpPr txBox="1"/>
            <p:nvPr/>
          </p:nvSpPr>
          <p:spPr>
            <a:xfrm>
              <a:off x="1227322" y="3625932"/>
              <a:ext cx="1112360" cy="400110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accent2"/>
                  </a:solidFill>
                  <a:latin typeface="Calibri"/>
                  <a:cs typeface="Calibri"/>
                </a:rPr>
                <a:t>U61 « connaissance de l’entreprise »</a:t>
              </a:r>
              <a:endParaRPr lang="fr-FR" sz="1000" b="1" dirty="0">
                <a:solidFill>
                  <a:schemeClr val="accent2"/>
                </a:solidFill>
                <a:latin typeface="Calibri"/>
                <a:cs typeface="Calibri"/>
              </a:endParaRPr>
            </a:p>
          </p:txBody>
        </p:sp>
        <p:cxnSp>
          <p:nvCxnSpPr>
            <p:cNvPr id="69" name="Connecteur droit 68"/>
            <p:cNvCxnSpPr/>
            <p:nvPr/>
          </p:nvCxnSpPr>
          <p:spPr>
            <a:xfrm>
              <a:off x="1227321" y="3968720"/>
              <a:ext cx="0" cy="516352"/>
            </a:xfrm>
            <a:prstGeom prst="line">
              <a:avLst/>
            </a:prstGeom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>
            <a:xfrm>
              <a:off x="2339682" y="3962223"/>
              <a:ext cx="0" cy="516352"/>
            </a:xfrm>
            <a:prstGeom prst="line">
              <a:avLst/>
            </a:prstGeom>
            <a:ln w="952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e 23"/>
          <p:cNvGrpSpPr/>
          <p:nvPr/>
        </p:nvGrpSpPr>
        <p:grpSpPr>
          <a:xfrm>
            <a:off x="7390698" y="3251972"/>
            <a:ext cx="1643654" cy="453970"/>
            <a:chOff x="7388157" y="3251972"/>
            <a:chExt cx="1428750" cy="453970"/>
          </a:xfrm>
        </p:grpSpPr>
        <p:sp>
          <p:nvSpPr>
            <p:cNvPr id="8" name="ZoneTexte 7"/>
            <p:cNvSpPr txBox="1"/>
            <p:nvPr/>
          </p:nvSpPr>
          <p:spPr>
            <a:xfrm>
              <a:off x="7388157" y="3251972"/>
              <a:ext cx="142875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wrap="square" rtlCol="0" anchor="ctr">
              <a:spAutoFit/>
            </a:bodyPr>
            <a:lstStyle/>
            <a:p>
              <a:r>
                <a:rPr lang="fr-FR" sz="1000" b="1" dirty="0" smtClean="0">
                  <a:solidFill>
                    <a:srgbClr val="00B050"/>
                  </a:solidFill>
                  <a:latin typeface="Calibri"/>
                  <a:cs typeface="Calibri"/>
                </a:rPr>
                <a:t>U62 « mesures et analyse</a:t>
              </a:r>
              <a:r>
                <a:rPr lang="fr-FR" sz="800" b="1" dirty="0" smtClean="0">
                  <a:solidFill>
                    <a:srgbClr val="00B050"/>
                  </a:solidFill>
                  <a:latin typeface="Calibri"/>
                  <a:cs typeface="Calibri"/>
                </a:rPr>
                <a:t>»</a:t>
              </a:r>
              <a:endParaRPr lang="fr-FR" sz="800" b="1" dirty="0">
                <a:solidFill>
                  <a:srgbClr val="00B050"/>
                </a:solidFill>
                <a:latin typeface="Calibri"/>
                <a:cs typeface="Calibri"/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>
            <a:xfrm flipH="1">
              <a:off x="8118906" y="3498193"/>
              <a:ext cx="111002" cy="2077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4205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8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8" grpId="0" animBg="1"/>
      <p:bldP spid="19" grpId="0" animBg="1"/>
      <p:bldP spid="20" grpId="0" animBg="1"/>
      <p:bldP spid="22" grpId="0" animBg="1"/>
      <p:bldP spid="21" grpId="0" animBg="1"/>
      <p:bldP spid="26" grpId="0" animBg="1"/>
      <p:bldP spid="28" grpId="0"/>
      <p:bldP spid="29" grpId="0"/>
      <p:bldP spid="31" grpId="0" animBg="1"/>
      <p:bldP spid="3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98" grpId="0"/>
      <p:bldP spid="99" grpId="0"/>
      <p:bldP spid="123" grpId="0" animBg="1"/>
      <p:bldP spid="126" grpId="0" animBg="1"/>
      <p:bldP spid="2" grpId="0" animBg="1"/>
      <p:bldP spid="62" grpId="0" animBg="1"/>
      <p:bldP spid="64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762202" y="73395"/>
            <a:ext cx="4402392" cy="873276"/>
          </a:xfrm>
        </p:spPr>
        <p:txBody>
          <a:bodyPr/>
          <a:lstStyle/>
          <a:p>
            <a:r>
              <a:rPr lang="fr-FR" dirty="0" smtClean="0"/>
              <a:t>PÉRIODES DE FORMATION</a:t>
            </a:r>
            <a:br>
              <a:rPr lang="fr-FR" dirty="0" smtClean="0"/>
            </a:br>
            <a:r>
              <a:rPr lang="fr-FR" dirty="0" smtClean="0"/>
              <a:t>               </a:t>
            </a:r>
            <a:r>
              <a:rPr lang="fr-FR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Première année</a:t>
            </a:r>
            <a:endParaRPr lang="fr-FR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Espace réservé du contenu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31454210"/>
              </p:ext>
            </p:extLst>
          </p:nvPr>
        </p:nvGraphicFramePr>
        <p:xfrm>
          <a:off x="270930" y="1973470"/>
          <a:ext cx="8652929" cy="15876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000000">
                      <a:alpha val="73000"/>
                    </a:srgbClr>
                  </a:outerShdw>
                </a:effectLst>
              </a:tblPr>
              <a:tblGrid>
                <a:gridCol w="186267"/>
                <a:gridCol w="245534"/>
                <a:gridCol w="237066"/>
                <a:gridCol w="224670"/>
                <a:gridCol w="216522"/>
                <a:gridCol w="216522"/>
                <a:gridCol w="216522"/>
                <a:gridCol w="216822"/>
                <a:gridCol w="216223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216522"/>
                <a:gridCol w="306378"/>
                <a:gridCol w="216742"/>
                <a:gridCol w="216522"/>
                <a:gridCol w="216522"/>
                <a:gridCol w="216522"/>
                <a:gridCol w="216742"/>
                <a:gridCol w="307347"/>
              </a:tblGrid>
              <a:tr h="0">
                <a:tc gridSpan="3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800" b="1" i="1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Première</a:t>
                      </a:r>
                      <a:r>
                        <a:rPr lang="fr-FR" sz="1800" b="1" i="1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année BTS Maintenance Véhicules</a:t>
                      </a:r>
                      <a:endParaRPr lang="fr-FR" sz="1800" b="1" i="1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7046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Septembre 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Octobre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Novembre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Décembre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Janvier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Février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Mars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Avril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30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Juin</a:t>
                      </a:r>
                      <a:endParaRPr lang="fr-FR" sz="130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7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/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</a:tr>
              <a:tr h="691934">
                <a:tc gridSpan="1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endParaRPr lang="fr-FR" sz="11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1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endParaRPr lang="fr-FR" sz="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Rectangle à coins arrondis 6"/>
          <p:cNvSpPr/>
          <p:nvPr/>
        </p:nvSpPr>
        <p:spPr>
          <a:xfrm rot="16200000">
            <a:off x="-965868" y="4951238"/>
            <a:ext cx="2633812" cy="280063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rgbClr val="D16349"/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Positionnement</a:t>
            </a:r>
          </a:p>
        </p:txBody>
      </p:sp>
      <p:grpSp>
        <p:nvGrpSpPr>
          <p:cNvPr id="8" name="Groupe 27"/>
          <p:cNvGrpSpPr/>
          <p:nvPr/>
        </p:nvGrpSpPr>
        <p:grpSpPr>
          <a:xfrm>
            <a:off x="491070" y="3796582"/>
            <a:ext cx="3295258" cy="2667683"/>
            <a:chOff x="613418" y="4002930"/>
            <a:chExt cx="3142105" cy="2436177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661587" y="4619932"/>
              <a:ext cx="3084140" cy="50405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8CADAE"/>
              </a:contourClr>
            </a:sp3d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000" b="1" kern="0" dirty="0">
                  <a:solidFill>
                    <a:schemeClr val="bg2">
                      <a:lumMod val="25000"/>
                    </a:schemeClr>
                  </a:solidFill>
                  <a:latin typeface="Arial" pitchFamily="34" charset="0"/>
                  <a:cs typeface="Arial" pitchFamily="34" charset="0"/>
                </a:rPr>
                <a:t>Consolidation des compétences liées à l’enseignement général pour </a:t>
              </a:r>
              <a:r>
                <a:rPr lang="fr-FR" sz="1000" b="1" u="sng" kern="0" dirty="0">
                  <a:solidFill>
                    <a:schemeClr val="bg2">
                      <a:lumMod val="25000"/>
                    </a:schemeClr>
                  </a:solidFill>
                  <a:latin typeface="Arial" pitchFamily="34" charset="0"/>
                  <a:cs typeface="Arial" pitchFamily="34" charset="0"/>
                </a:rPr>
                <a:t>les élèves issus de Bac Pro</a:t>
              </a: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671383" y="4002930"/>
              <a:ext cx="3084140" cy="504056"/>
            </a:xfrm>
            <a:prstGeom prst="roundRect">
              <a:avLst/>
            </a:prstGeom>
            <a:solidFill>
              <a:srgbClr val="FFFF66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Acquisition des compétences professionnelles de bases pour les </a:t>
              </a:r>
              <a:r>
                <a:rPr kumimoji="0" lang="fr-FR" sz="1000" b="1" i="0" u="sng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élèves non issus de bac Pro </a:t>
              </a:r>
              <a:r>
                <a:rPr kumimoji="0" lang="fr-FR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par des activités pratiques</a:t>
              </a:r>
              <a:r>
                <a:rPr kumimoji="0" lang="fr-FR" sz="1000" b="1" i="0" u="none" strike="noStrike" kern="0" cap="none" spc="0" normalizeH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dédiées</a:t>
              </a: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613418" y="5214971"/>
              <a:ext cx="3112715" cy="122413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D16349"/>
              </a:contourClr>
            </a:sp3d>
          </p:spPr>
          <p:txBody>
            <a:bodyPr rtlCol="0" anchor="ctr"/>
            <a:lstStyle/>
            <a:p>
              <a:pPr lvl="0" algn="ctr" defTabSz="914400"/>
              <a:r>
                <a:rPr lang="fr-FR" sz="1300" b="1" kern="0" dirty="0" smtClean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Mise </a:t>
              </a:r>
              <a:r>
                <a:rPr lang="fr-FR" sz="1300" b="1" kern="0" dirty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en place </a:t>
              </a:r>
              <a:r>
                <a:rPr lang="fr-FR" sz="1300" b="1" kern="0" dirty="0" smtClean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de fondamentaux nécessaires </a:t>
              </a:r>
              <a:r>
                <a:rPr kumimoji="0" lang="fr-F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au travers d’activités de </a:t>
              </a:r>
              <a:r>
                <a:rPr lang="fr-FR" sz="1300" b="1" kern="0" noProof="0" dirty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d</a:t>
              </a:r>
              <a:r>
                <a:rPr lang="fr-FR" sz="1300" b="1" kern="0" dirty="0" err="1" smtClean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écouverte</a:t>
              </a:r>
              <a:r>
                <a:rPr kumimoji="0" lang="fr-F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 contextualisées.</a:t>
              </a:r>
              <a:r>
                <a:rPr lang="fr-FR" sz="1300" b="1" kern="0" dirty="0" smtClean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 </a:t>
              </a:r>
              <a:r>
                <a:rPr kumimoji="0" lang="fr-F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Les activités sont organisées avec comme support, des systèmes techniques de la spécialité</a:t>
              </a:r>
            </a:p>
          </p:txBody>
        </p:sp>
      </p:grpSp>
      <p:grpSp>
        <p:nvGrpSpPr>
          <p:cNvPr id="15" name="Groupe 22"/>
          <p:cNvGrpSpPr/>
          <p:nvPr/>
        </p:nvGrpSpPr>
        <p:grpSpPr>
          <a:xfrm>
            <a:off x="3810004" y="3752851"/>
            <a:ext cx="3826932" cy="2774949"/>
            <a:chOff x="3736544" y="4077071"/>
            <a:chExt cx="3382840" cy="2232248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3736544" y="4077071"/>
              <a:ext cx="3382840" cy="2232248"/>
            </a:xfrm>
            <a:prstGeom prst="roundRect">
              <a:avLst/>
            </a:prstGeom>
            <a:solidFill>
              <a:srgbClr val="33CC33"/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angle"/>
              <a:contourClr>
                <a:srgbClr val="D16349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</a:rPr>
                <a:t>Les activités propos</a:t>
              </a:r>
              <a:r>
                <a:rPr lang="fr-FR" sz="1500" b="1" kern="0" dirty="0" err="1" smtClean="0">
                  <a:solidFill>
                    <a:schemeClr val="bg1"/>
                  </a:solidFill>
                  <a:latin typeface="Tw Cen MT"/>
                </a:rPr>
                <a:t>ées</a:t>
              </a:r>
              <a:r>
                <a:rPr lang="fr-FR" sz="1500" b="1" kern="0" dirty="0" smtClean="0">
                  <a:solidFill>
                    <a:schemeClr val="bg1"/>
                  </a:solidFill>
                  <a:latin typeface="Tw Cen MT"/>
                </a:rPr>
                <a:t> sont </a:t>
              </a:r>
              <a:r>
                <a:rPr kumimoji="0" lang="fr-FR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</a:rPr>
                <a:t>plus complexes elles  peuvent prendre la forme suivant</a:t>
              </a:r>
              <a:r>
                <a:rPr kumimoji="0" lang="fr-FR" sz="1500" b="1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</a:rPr>
                <a:t> le cas </a:t>
              </a:r>
              <a:r>
                <a:rPr kumimoji="0" lang="fr-FR" sz="15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</a:rPr>
                <a:t>de TP demandant une maitrise pratique ou bien</a:t>
              </a:r>
              <a:r>
                <a:rPr kumimoji="0" lang="fr-FR" sz="1500" b="1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</a:rPr>
                <a:t> la mise en place d’outils conceptuels</a:t>
              </a:r>
              <a:endParaRPr kumimoji="0" lang="fr-FR" sz="15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/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4000523" y="4165183"/>
              <a:ext cx="2924174" cy="3229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angle"/>
              <a:contourClr>
                <a:srgbClr val="8C7B70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rPr>
                <a:t>Apports complémentaires  personnalisés</a:t>
              </a: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4000521" y="5758051"/>
              <a:ext cx="2924176" cy="367376"/>
            </a:xfrm>
            <a:prstGeom prst="roundRect">
              <a:avLst/>
            </a:prstGeom>
            <a:solidFill>
              <a:srgbClr val="FFFF66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angle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200" b="1" kern="0" dirty="0">
                  <a:solidFill>
                    <a:schemeClr val="bg2">
                      <a:lumMod val="25000"/>
                    </a:schemeClr>
                  </a:solidFill>
                  <a:latin typeface="Tw Cen MT"/>
                </a:rPr>
                <a:t>A</a:t>
              </a:r>
              <a:r>
                <a:rPr kumimoji="0" lang="fr-FR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pports</a:t>
              </a:r>
              <a:r>
                <a: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  complémentaires </a:t>
              </a:r>
              <a:r>
                <a:rPr kumimoji="0" lang="fr-FR" sz="1200" b="1" i="0" u="none" strike="noStrike" kern="0" cap="none" spc="0" normalizeH="0" noProof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uLnTx/>
                  <a:uFillTx/>
                  <a:latin typeface="Tw Cen MT"/>
                </a:rPr>
                <a:t> personnalisés</a:t>
              </a:r>
              <a:endPara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w Cen MT"/>
              </a:endParaRPr>
            </a:p>
          </p:txBody>
        </p:sp>
      </p:grpSp>
      <p:sp>
        <p:nvSpPr>
          <p:cNvPr id="19" name="Rectangle à coins arrondis 18"/>
          <p:cNvSpPr/>
          <p:nvPr/>
        </p:nvSpPr>
        <p:spPr>
          <a:xfrm>
            <a:off x="7679272" y="3752851"/>
            <a:ext cx="1388530" cy="277494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0" dirty="0">
                <a:solidFill>
                  <a:prstClr val="white"/>
                </a:solidFill>
                <a:latin typeface="Tw Cen MT"/>
              </a:rPr>
              <a:t>R</a:t>
            </a:r>
            <a:r>
              <a:rPr kumimoji="0" lang="fr-FR" sz="12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enforcement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 de l’enseignement au travers de situations professionnelles programmées et réalisées dans le contexte de l’entreprise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1322630" y="1151467"/>
            <a:ext cx="2879142" cy="1739575"/>
            <a:chOff x="1229493" y="1467036"/>
            <a:chExt cx="2879142" cy="1739575"/>
          </a:xfrm>
        </p:grpSpPr>
        <p:grpSp>
          <p:nvGrpSpPr>
            <p:cNvPr id="21" name="Groupe 20"/>
            <p:cNvGrpSpPr/>
            <p:nvPr/>
          </p:nvGrpSpPr>
          <p:grpSpPr>
            <a:xfrm>
              <a:off x="1229493" y="1467036"/>
              <a:ext cx="2879142" cy="1739575"/>
              <a:chOff x="1229493" y="1467036"/>
              <a:chExt cx="2879142" cy="1739575"/>
            </a:xfrm>
          </p:grpSpPr>
          <p:sp>
            <p:nvSpPr>
              <p:cNvPr id="23" name="Rectangle à coins arrondis 22"/>
              <p:cNvSpPr/>
              <p:nvPr/>
            </p:nvSpPr>
            <p:spPr>
              <a:xfrm>
                <a:off x="1229493" y="1467036"/>
                <a:ext cx="2879142" cy="612862"/>
              </a:xfrm>
              <a:prstGeom prst="roundRect">
                <a:avLst/>
              </a:prstGeom>
              <a:solidFill>
                <a:srgbClr val="FFFF00"/>
              </a:solidFill>
              <a:ln w="19050" cap="flat" cmpd="sng" algn="ctr">
                <a:solidFill>
                  <a:schemeClr val="accent6"/>
                </a:solidFill>
                <a:prstDash val="solid"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algn="ctr" defTabSz="914400"/>
                <a:r>
                  <a:rPr lang="fr-FR" sz="1200" b="1" i="1" kern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Stage de découverte</a:t>
                </a:r>
              </a:p>
              <a:p>
                <a:pPr algn="ctr" defTabSz="914400"/>
                <a:r>
                  <a:rPr lang="fr-FR" sz="1100" i="1" kern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Ex : Deux semaines à cheval sur les vacances de Toussaint   </a:t>
                </a:r>
                <a:endParaRPr lang="fr-FR" sz="1100" i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Rectangle à coins arrondis 23"/>
              <p:cNvSpPr/>
              <p:nvPr/>
            </p:nvSpPr>
            <p:spPr>
              <a:xfrm>
                <a:off x="1380063" y="2858315"/>
                <a:ext cx="375209" cy="348296"/>
              </a:xfrm>
              <a:prstGeom prst="roundRect">
                <a:avLst/>
              </a:prstGeom>
              <a:solidFill>
                <a:srgbClr val="FFFF66"/>
              </a:solidFill>
              <a:ln w="19050" cap="flat" cmpd="sng" algn="ctr">
                <a:solidFill>
                  <a:schemeClr val="accent6"/>
                </a:solidFill>
                <a:prstDash val="solid"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algn="ctr" defTabSz="914400"/>
                <a:endParaRPr lang="fr-FR" sz="1100" kern="0">
                  <a:solidFill>
                    <a:prstClr val="black"/>
                  </a:solidFill>
                  <a:latin typeface="Tw Cen MT"/>
                </a:endParaRPr>
              </a:p>
            </p:txBody>
          </p:sp>
        </p:grpSp>
        <p:cxnSp>
          <p:nvCxnSpPr>
            <p:cNvPr id="22" name="Connecteur droit 21"/>
            <p:cNvCxnSpPr>
              <a:stCxn id="23" idx="2"/>
              <a:endCxn id="24" idx="0"/>
            </p:cNvCxnSpPr>
            <p:nvPr/>
          </p:nvCxnSpPr>
          <p:spPr>
            <a:xfrm flipH="1">
              <a:off x="1567668" y="2079898"/>
              <a:ext cx="1101396" cy="778417"/>
            </a:xfrm>
            <a:prstGeom prst="line">
              <a:avLst/>
            </a:prstGeom>
            <a:noFill/>
            <a:ln w="19050" cap="flat" cmpd="sng" algn="ctr">
              <a:solidFill>
                <a:schemeClr val="accent6"/>
              </a:solidFill>
              <a:prstDash val="solid"/>
            </a:ln>
            <a:effectLst/>
          </p:spPr>
        </p:cxnSp>
      </p:grpSp>
      <p:grpSp>
        <p:nvGrpSpPr>
          <p:cNvPr id="31" name="Groupe 30"/>
          <p:cNvGrpSpPr/>
          <p:nvPr/>
        </p:nvGrpSpPr>
        <p:grpSpPr>
          <a:xfrm>
            <a:off x="6747934" y="1185985"/>
            <a:ext cx="2154988" cy="1705057"/>
            <a:chOff x="1814446" y="1646548"/>
            <a:chExt cx="2154988" cy="1705057"/>
          </a:xfrm>
        </p:grpSpPr>
        <p:grpSp>
          <p:nvGrpSpPr>
            <p:cNvPr id="32" name="Groupe 31"/>
            <p:cNvGrpSpPr/>
            <p:nvPr/>
          </p:nvGrpSpPr>
          <p:grpSpPr>
            <a:xfrm>
              <a:off x="1814446" y="1646548"/>
              <a:ext cx="2154988" cy="1705057"/>
              <a:chOff x="1814446" y="1646548"/>
              <a:chExt cx="2154988" cy="1705057"/>
            </a:xfrm>
          </p:grpSpPr>
          <p:sp>
            <p:nvSpPr>
              <p:cNvPr id="34" name="Rectangle à coins arrondis 33"/>
              <p:cNvSpPr/>
              <p:nvPr/>
            </p:nvSpPr>
            <p:spPr>
              <a:xfrm>
                <a:off x="1814446" y="1646548"/>
                <a:ext cx="1998134" cy="504056"/>
              </a:xfrm>
              <a:prstGeom prst="roundRect">
                <a:avLst/>
              </a:prstGeom>
              <a:solidFill>
                <a:srgbClr val="FFC000"/>
              </a:solidFill>
              <a:ln w="19050" cap="flat" cmpd="sng" algn="ctr">
                <a:solidFill>
                  <a:schemeClr val="accent6"/>
                </a:solidFill>
                <a:prstDash val="solid"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algn="ctr" defTabSz="914400"/>
                <a:r>
                  <a:rPr lang="fr-FR" sz="1200" b="1" i="1" kern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Stage </a:t>
                </a:r>
                <a:r>
                  <a:rPr lang="fr-FR" sz="1200" b="1" i="1" kern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« métier »</a:t>
                </a:r>
                <a:endParaRPr lang="fr-FR" sz="1200" b="1" i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 defTabSz="914400"/>
                <a:r>
                  <a:rPr lang="fr-FR" sz="1200" i="1" kern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Ex : Quatre semaines  </a:t>
                </a:r>
                <a:endParaRPr lang="fr-FR" sz="1200" i="1" kern="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Rectangle à coins arrondis 34"/>
              <p:cNvSpPr/>
              <p:nvPr/>
            </p:nvSpPr>
            <p:spPr>
              <a:xfrm>
                <a:off x="3065180" y="2991565"/>
                <a:ext cx="904254" cy="360040"/>
              </a:xfrm>
              <a:prstGeom prst="roundRect">
                <a:avLst/>
              </a:prstGeom>
              <a:solidFill>
                <a:srgbClr val="FFCC00"/>
              </a:solidFill>
              <a:ln w="19050" cap="flat" cmpd="sng" algn="ctr">
                <a:solidFill>
                  <a:schemeClr val="accent6"/>
                </a:solidFill>
                <a:prstDash val="solid"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algn="ctr" defTabSz="914400"/>
                <a:endParaRPr lang="fr-FR" sz="1100" kern="0">
                  <a:solidFill>
                    <a:prstClr val="black"/>
                  </a:solidFill>
                  <a:latin typeface="Tw Cen MT"/>
                </a:endParaRPr>
              </a:p>
            </p:txBody>
          </p:sp>
        </p:grpSp>
        <p:cxnSp>
          <p:nvCxnSpPr>
            <p:cNvPr id="33" name="Connecteur droit 32"/>
            <p:cNvCxnSpPr>
              <a:stCxn id="34" idx="2"/>
            </p:cNvCxnSpPr>
            <p:nvPr/>
          </p:nvCxnSpPr>
          <p:spPr>
            <a:xfrm>
              <a:off x="2813513" y="2150604"/>
              <a:ext cx="473124" cy="840961"/>
            </a:xfrm>
            <a:prstGeom prst="line">
              <a:avLst/>
            </a:prstGeom>
            <a:noFill/>
            <a:ln w="19050" cap="flat" cmpd="sng" algn="ctr">
              <a:solidFill>
                <a:schemeClr val="accent6"/>
              </a:solidFill>
              <a:prstDash val="solid"/>
            </a:ln>
            <a:effectLst/>
          </p:spPr>
        </p:cxnSp>
      </p:grpSp>
      <p:sp>
        <p:nvSpPr>
          <p:cNvPr id="30" name="ZoneTexte 29"/>
          <p:cNvSpPr txBox="1"/>
          <p:nvPr/>
        </p:nvSpPr>
        <p:spPr>
          <a:xfrm>
            <a:off x="270930" y="2950977"/>
            <a:ext cx="3484577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 fontAlgn="b">
              <a:defRPr/>
            </a:pPr>
            <a:r>
              <a:rPr lang="fr-FR" sz="1600" b="1" i="1" dirty="0">
                <a:solidFill>
                  <a:prstClr val="white"/>
                </a:solidFill>
                <a:latin typeface="Calibri"/>
              </a:rPr>
              <a:t>Période de positionnement pour la différenciation des </a:t>
            </a:r>
            <a:r>
              <a:rPr lang="fr-FR" sz="1600" b="1" i="1" dirty="0" smtClean="0">
                <a:solidFill>
                  <a:prstClr val="white"/>
                </a:solidFill>
                <a:latin typeface="Calibri"/>
              </a:rPr>
              <a:t>enseignements</a:t>
            </a:r>
            <a:endParaRPr lang="fr-FR" sz="1600" b="1" i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981181" y="2917860"/>
            <a:ext cx="3484577" cy="6771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400" fontAlgn="b">
              <a:defRPr/>
            </a:pPr>
            <a:r>
              <a:rPr lang="fr-FR" sz="1600" b="1" i="1" dirty="0">
                <a:solidFill>
                  <a:schemeClr val="bg1"/>
                </a:solidFill>
                <a:latin typeface="Calibri"/>
              </a:rPr>
              <a:t>Période de montée en puissance par un enseignement plus conceptuel</a:t>
            </a:r>
            <a:r>
              <a:rPr lang="fr-FR" sz="1600" i="1" dirty="0">
                <a:solidFill>
                  <a:schemeClr val="bg1"/>
                </a:solidFill>
                <a:latin typeface="Calibri"/>
              </a:rPr>
              <a:t> </a:t>
            </a:r>
            <a:endParaRPr lang="fr-FR" sz="1000" dirty="0">
              <a:solidFill>
                <a:schemeClr val="bg1"/>
              </a:solidFill>
              <a:latin typeface="Calibri"/>
            </a:endParaRPr>
          </a:p>
          <a:p>
            <a:pPr algn="ctr" fontAlgn="b"/>
            <a:endParaRPr lang="fr-FR" sz="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983563" y="2933204"/>
            <a:ext cx="940296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 fontAlgn="b">
              <a:defRPr/>
            </a:pPr>
            <a:r>
              <a:rPr lang="fr-FR" sz="1400" b="1" i="1" dirty="0">
                <a:solidFill>
                  <a:schemeClr val="bg1"/>
                </a:solidFill>
                <a:latin typeface="Calibri"/>
              </a:rPr>
              <a:t>Stage en</a:t>
            </a:r>
          </a:p>
          <a:p>
            <a:pPr lvl="0" algn="ctr" defTabSz="914400" fontAlgn="b">
              <a:defRPr/>
            </a:pPr>
            <a:r>
              <a:rPr lang="fr-FR" sz="1400" b="1" i="1" dirty="0" smtClean="0">
                <a:solidFill>
                  <a:schemeClr val="bg1"/>
                </a:solidFill>
                <a:latin typeface="Calibri"/>
              </a:rPr>
              <a:t>entreprise </a:t>
            </a:r>
            <a:endParaRPr lang="fr-FR" sz="1400" b="1" i="1" dirty="0">
              <a:solidFill>
                <a:schemeClr val="bg1"/>
              </a:solidFill>
              <a:latin typeface="Calibri"/>
            </a:endParaRPr>
          </a:p>
          <a:p>
            <a:pPr algn="ctr" fontAlgn="b"/>
            <a:endParaRPr lang="fr-FR" sz="1400" dirty="0">
              <a:solidFill>
                <a:schemeClr val="bg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1239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30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38337" y="-2111"/>
            <a:ext cx="6867169" cy="636812"/>
          </a:xfrm>
        </p:spPr>
        <p:txBody>
          <a:bodyPr/>
          <a:lstStyle/>
          <a:p>
            <a:r>
              <a:rPr lang="fr-FR" dirty="0"/>
              <a:t>PÉRIODES DE </a:t>
            </a:r>
            <a:r>
              <a:rPr lang="fr-FR" dirty="0" smtClean="0"/>
              <a:t>FORMATION    </a:t>
            </a:r>
            <a:r>
              <a:rPr lang="fr-FR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Deuxième  </a:t>
            </a:r>
            <a:r>
              <a:rPr lang="fr-FR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année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03836753"/>
              </p:ext>
            </p:extLst>
          </p:nvPr>
        </p:nvGraphicFramePr>
        <p:xfrm>
          <a:off x="115705" y="2337110"/>
          <a:ext cx="8916276" cy="1567916"/>
        </p:xfrm>
        <a:graphic>
          <a:graphicData uri="http://schemas.openxmlformats.org/drawingml/2006/table">
            <a:tbl>
              <a:tblPr firstRow="1" bandRow="1"/>
              <a:tblGrid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758"/>
                <a:gridCol w="219152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54680"/>
                <a:gridCol w="384228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84420"/>
                <a:gridCol w="200970"/>
                <a:gridCol w="44450"/>
                <a:gridCol w="109727"/>
                <a:gridCol w="219455"/>
                <a:gridCol w="219677"/>
                <a:gridCol w="219455"/>
                <a:gridCol w="456938"/>
                <a:gridCol w="219455"/>
                <a:gridCol w="219677"/>
                <a:gridCol w="118949"/>
              </a:tblGrid>
              <a:tr h="341393">
                <a:tc gridSpan="4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800" b="1" i="1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Deuxième année BTS Maintenance Véhicules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0806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Septembre 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Octobre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Novembre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Décembre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Janvier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Février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Mars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Avril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Mai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Juin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7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</a:tr>
              <a:tr h="558183">
                <a:tc gridSpan="20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8" name="Groupe 21"/>
          <p:cNvGrpSpPr/>
          <p:nvPr/>
        </p:nvGrpSpPr>
        <p:grpSpPr>
          <a:xfrm>
            <a:off x="968189" y="1323191"/>
            <a:ext cx="7390504" cy="2070875"/>
            <a:chOff x="847120" y="1216667"/>
            <a:chExt cx="7390504" cy="2070875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847120" y="2855494"/>
              <a:ext cx="7390504" cy="432048"/>
            </a:xfrm>
            <a:prstGeom prst="roundRect">
              <a:avLst/>
            </a:prstGeom>
            <a:solidFill>
              <a:srgbClr val="FF0000">
                <a:alpha val="28000"/>
              </a:srgb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0" name="Légende encadrée 1 9"/>
            <p:cNvSpPr/>
            <p:nvPr/>
          </p:nvSpPr>
          <p:spPr>
            <a:xfrm flipH="1">
              <a:off x="4222331" y="1216667"/>
              <a:ext cx="1262506" cy="831112"/>
            </a:xfrm>
            <a:prstGeom prst="borderCallout1">
              <a:avLst>
                <a:gd name="adj1" fmla="val 97843"/>
                <a:gd name="adj2" fmla="val 55934"/>
                <a:gd name="adj3" fmla="val 196944"/>
                <a:gd name="adj4" fmla="val 18538"/>
              </a:avLst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Période de </a:t>
              </a:r>
              <a:r>
                <a:rPr kumimoji="0" lang="fr-FR" sz="1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CCF</a:t>
              </a:r>
              <a:r>
                <a:rPr kumimoji="0" lang="fr-FR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sous- épreuve E52 « intervention sur véhicule »</a:t>
              </a:r>
            </a:p>
          </p:txBody>
        </p:sp>
      </p:grpSp>
      <p:grpSp>
        <p:nvGrpSpPr>
          <p:cNvPr id="11" name="Groupe 22"/>
          <p:cNvGrpSpPr/>
          <p:nvPr/>
        </p:nvGrpSpPr>
        <p:grpSpPr>
          <a:xfrm>
            <a:off x="5695944" y="1312433"/>
            <a:ext cx="2123770" cy="2078158"/>
            <a:chOff x="5435321" y="1154977"/>
            <a:chExt cx="2059418" cy="2152372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7206707" y="2883013"/>
              <a:ext cx="288032" cy="424336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3" name="Légende encadrée 1 12"/>
            <p:cNvSpPr/>
            <p:nvPr/>
          </p:nvSpPr>
          <p:spPr>
            <a:xfrm flipH="1">
              <a:off x="5435321" y="1154977"/>
              <a:ext cx="1310340" cy="860792"/>
            </a:xfrm>
            <a:prstGeom prst="borderCallout1">
              <a:avLst>
                <a:gd name="adj1" fmla="val 99129"/>
                <a:gd name="adj2" fmla="val 5499"/>
                <a:gd name="adj3" fmla="val 219329"/>
                <a:gd name="adj4" fmla="val -34174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Epreuves écrites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867024" y="1312433"/>
            <a:ext cx="2359125" cy="2028493"/>
            <a:chOff x="2881493" y="1375102"/>
            <a:chExt cx="2359125" cy="2028493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3806149" y="3043555"/>
              <a:ext cx="1434469" cy="360040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6" name="Légende encadrée 1 15"/>
            <p:cNvSpPr/>
            <p:nvPr/>
          </p:nvSpPr>
          <p:spPr>
            <a:xfrm>
              <a:off x="2881493" y="1375102"/>
              <a:ext cx="1362075" cy="822820"/>
            </a:xfrm>
            <a:prstGeom prst="borderCallout1">
              <a:avLst>
                <a:gd name="adj1" fmla="val 99440"/>
                <a:gd name="adj2" fmla="val 65990"/>
                <a:gd name="adj3" fmla="val 151578"/>
                <a:gd name="adj4" fmla="val 87446"/>
              </a:avLst>
            </a:prstGeom>
            <a:solidFill>
              <a:schemeClr val="accent6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Période de </a:t>
              </a:r>
              <a:r>
                <a:rPr kumimoji="0" lang="fr-FR" sz="11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CCF</a:t>
              </a:r>
              <a:r>
                <a:rPr lang="fr-FR" sz="11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fr-F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sous- </a:t>
              </a:r>
              <a:r>
                <a:rPr lang="fr-FR" sz="11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é</a:t>
              </a:r>
              <a:r>
                <a:rPr kumimoji="0" lang="fr-FR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preuve E51</a:t>
              </a:r>
              <a:r>
                <a:rPr kumimoji="0" lang="fr-FR" sz="1100" b="1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« Relation client »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7160558" y="1323191"/>
            <a:ext cx="1925198" cy="2056641"/>
            <a:chOff x="6363818" y="1395199"/>
            <a:chExt cx="1925198" cy="2056641"/>
          </a:xfrm>
          <a:solidFill>
            <a:schemeClr val="accent6"/>
          </a:solidFill>
        </p:grpSpPr>
        <p:sp>
          <p:nvSpPr>
            <p:cNvPr id="18" name="Rectangle à coins arrondis 17"/>
            <p:cNvSpPr/>
            <p:nvPr/>
          </p:nvSpPr>
          <p:spPr>
            <a:xfrm>
              <a:off x="7884368" y="3063573"/>
              <a:ext cx="288032" cy="388267"/>
            </a:xfrm>
            <a:prstGeom prst="roundRect">
              <a:avLst/>
            </a:prstGeom>
            <a:solidFill>
              <a:srgbClr val="00FF00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19" name="Légende encadrée 1 18"/>
            <p:cNvSpPr/>
            <p:nvPr/>
          </p:nvSpPr>
          <p:spPr>
            <a:xfrm flipH="1">
              <a:off x="6363818" y="1395199"/>
              <a:ext cx="1925198" cy="823978"/>
            </a:xfrm>
            <a:prstGeom prst="borderCallout1">
              <a:avLst>
                <a:gd name="adj1" fmla="val 97478"/>
                <a:gd name="adj2" fmla="val 52470"/>
                <a:gd name="adj3" fmla="val 213192"/>
                <a:gd name="adj4" fmla="val 21898"/>
              </a:avLst>
            </a:prstGeom>
            <a:solidFill>
              <a:srgbClr val="00FF00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lvl="0" algn="ctr" defTabSz="914400">
                <a:defRPr/>
              </a:pPr>
              <a:r>
                <a:rPr kumimoji="0" lang="fr-FR" sz="1000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Oral des sous épreuves </a:t>
              </a:r>
              <a:r>
                <a:rPr lang="fr-FR" sz="1100" b="1" kern="0" dirty="0" smtClean="0">
                  <a:latin typeface="Arial" pitchFamily="34" charset="0"/>
                  <a:cs typeface="Arial" pitchFamily="34" charset="0"/>
                </a:rPr>
                <a:t>E61 </a:t>
              </a:r>
              <a:r>
                <a:rPr lang="fr-FR" sz="1100" b="1" kern="0" dirty="0">
                  <a:latin typeface="Arial" pitchFamily="34" charset="0"/>
                  <a:cs typeface="Arial" pitchFamily="34" charset="0"/>
                </a:rPr>
                <a:t>« connaissance de l’entreprise </a:t>
              </a:r>
              <a:r>
                <a:rPr lang="fr-FR" sz="1100" b="1" kern="0" dirty="0" smtClean="0">
                  <a:latin typeface="Arial" pitchFamily="34" charset="0"/>
                  <a:cs typeface="Arial" pitchFamily="34" charset="0"/>
                </a:rPr>
                <a:t>» et </a:t>
              </a:r>
              <a:endParaRPr lang="fr-FR" sz="1100" b="1" kern="0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E62 « mesures et analyse »</a:t>
              </a:r>
              <a:endParaRPr kumimoji="0" lang="fr-FR" sz="1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4631168" y="3962003"/>
            <a:ext cx="4235488" cy="2619772"/>
            <a:chOff x="4624225" y="3789040"/>
            <a:chExt cx="3980222" cy="2232248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4624225" y="3789040"/>
              <a:ext cx="3980222" cy="2232248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D19049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Période de certification et de poursuite de formation</a:t>
              </a: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4848683" y="3943722"/>
              <a:ext cx="3422526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Traitement individuel des  apports  complémentaires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15705" y="3962003"/>
            <a:ext cx="4371693" cy="2619772"/>
            <a:chOff x="230964" y="3789040"/>
            <a:chExt cx="4176464" cy="2232248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230964" y="3789040"/>
              <a:ext cx="4176464" cy="223224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D19049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Activités basées sur une mise en œuvre globale d’activités prenant appui sur des systèmes complexes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688849" y="3943180"/>
              <a:ext cx="3381374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Traitement individuel des  apports  complémentaires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5667529" y="3160906"/>
            <a:ext cx="3219402" cy="3289202"/>
            <a:chOff x="3887146" y="1450088"/>
            <a:chExt cx="3277142" cy="3059032"/>
          </a:xfrm>
        </p:grpSpPr>
        <p:sp>
          <p:nvSpPr>
            <p:cNvPr id="27" name="Rectangle 26"/>
            <p:cNvSpPr/>
            <p:nvPr/>
          </p:nvSpPr>
          <p:spPr>
            <a:xfrm>
              <a:off x="4699272" y="3789040"/>
              <a:ext cx="2465016" cy="7200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w Cen MT"/>
                  <a:ea typeface="+mn-ea"/>
                  <a:cs typeface="+mn-cs"/>
                </a:rPr>
                <a:t>Suivi et revue de projet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b="1" i="1" kern="0" dirty="0" smtClean="0">
                  <a:solidFill>
                    <a:schemeClr val="bg1"/>
                  </a:solidFill>
                  <a:latin typeface="Tw Cen MT"/>
                </a:rPr>
                <a:t>« mesures et analyse »</a:t>
              </a:r>
              <a:endParaRPr kumimoji="0" lang="fr-FR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H="1" flipV="1">
              <a:off x="4603830" y="1450088"/>
              <a:ext cx="1669869" cy="2338954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29" name="Connecteur droit avec flèche 28"/>
            <p:cNvCxnSpPr/>
            <p:nvPr/>
          </p:nvCxnSpPr>
          <p:spPr>
            <a:xfrm flipH="1" flipV="1">
              <a:off x="5345171" y="1473183"/>
              <a:ext cx="941775" cy="2315858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30" name="Connecteur droit avec flèche 29"/>
            <p:cNvCxnSpPr/>
            <p:nvPr/>
          </p:nvCxnSpPr>
          <p:spPr>
            <a:xfrm flipH="1" flipV="1">
              <a:off x="6176741" y="1490727"/>
              <a:ext cx="110206" cy="2298313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51" name="Connecteur droit avec flèche 50"/>
            <p:cNvCxnSpPr/>
            <p:nvPr/>
          </p:nvCxnSpPr>
          <p:spPr>
            <a:xfrm flipH="1" flipV="1">
              <a:off x="3887146" y="1473183"/>
              <a:ext cx="2399801" cy="2315858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</p:grpSp>
      <p:grpSp>
        <p:nvGrpSpPr>
          <p:cNvPr id="43" name="Groupe 42"/>
          <p:cNvGrpSpPr/>
          <p:nvPr/>
        </p:nvGrpSpPr>
        <p:grpSpPr>
          <a:xfrm>
            <a:off x="20960" y="1323191"/>
            <a:ext cx="2360290" cy="2037523"/>
            <a:chOff x="1624194" y="1391168"/>
            <a:chExt cx="2360290" cy="2037523"/>
          </a:xfrm>
        </p:grpSpPr>
        <p:sp>
          <p:nvSpPr>
            <p:cNvPr id="44" name="Rectangle à coins arrondis 43"/>
            <p:cNvSpPr/>
            <p:nvPr/>
          </p:nvSpPr>
          <p:spPr>
            <a:xfrm>
              <a:off x="3098659" y="3068651"/>
              <a:ext cx="885825" cy="36004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45" name="Légende encadrée 1 44"/>
            <p:cNvSpPr/>
            <p:nvPr/>
          </p:nvSpPr>
          <p:spPr>
            <a:xfrm>
              <a:off x="1624194" y="1391168"/>
              <a:ext cx="1474465" cy="773962"/>
            </a:xfrm>
            <a:prstGeom prst="borderCallout1">
              <a:avLst>
                <a:gd name="adj1" fmla="val 101209"/>
                <a:gd name="adj2" fmla="val 70099"/>
                <a:gd name="adj3" fmla="val 216687"/>
                <a:gd name="adj4" fmla="val 104656"/>
              </a:avLst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lvl="0" algn="ctr" defTabSz="914400">
                <a:defRPr/>
              </a:pPr>
              <a:r>
                <a:rPr lang="fr-FR" sz="11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Commission inter </a:t>
              </a:r>
              <a:r>
                <a:rPr lang="fr-FR" sz="11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hlinkClick r:id="rId2" action="ppaction://hlinksldjump"/>
                </a:rPr>
                <a:t>académique</a:t>
              </a:r>
              <a:r>
                <a:rPr lang="fr-FR" sz="11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de validation des  projets</a:t>
              </a:r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1619250" y="1323191"/>
            <a:ext cx="1874515" cy="2039173"/>
            <a:chOff x="1748019" y="1378760"/>
            <a:chExt cx="1874515" cy="2039173"/>
          </a:xfrm>
        </p:grpSpPr>
        <p:sp>
          <p:nvSpPr>
            <p:cNvPr id="76" name="Rectangle à coins arrondis 75"/>
            <p:cNvSpPr/>
            <p:nvPr/>
          </p:nvSpPr>
          <p:spPr>
            <a:xfrm>
              <a:off x="2736709" y="3057893"/>
              <a:ext cx="885825" cy="360040"/>
            </a:xfrm>
            <a:prstGeom prst="roundRect">
              <a:avLst/>
            </a:prstGeom>
            <a:solidFill>
              <a:srgbClr val="FFCC00"/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endParaRPr>
            </a:p>
          </p:txBody>
        </p:sp>
        <p:sp>
          <p:nvSpPr>
            <p:cNvPr id="77" name="Légende encadrée 1 76"/>
            <p:cNvSpPr/>
            <p:nvPr/>
          </p:nvSpPr>
          <p:spPr>
            <a:xfrm>
              <a:off x="1748019" y="1378760"/>
              <a:ext cx="1110246" cy="811191"/>
            </a:xfrm>
            <a:prstGeom prst="borderCallout1">
              <a:avLst>
                <a:gd name="adj1" fmla="val 101563"/>
                <a:gd name="adj2" fmla="val 52334"/>
                <a:gd name="adj3" fmla="val 206254"/>
                <a:gd name="adj4" fmla="val 97573"/>
              </a:avLst>
            </a:prstGeom>
            <a:solidFill>
              <a:srgbClr val="FFCC00"/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lvl="0" algn="ctr" defTabSz="914400">
                <a:defRPr/>
              </a:pPr>
              <a:r>
                <a:rPr lang="fr-FR" sz="1100" b="1" kern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Stage Métier </a:t>
              </a:r>
            </a:p>
            <a:p>
              <a:pPr lvl="0" algn="ctr" defTabSz="914400">
                <a:defRPr/>
              </a:pPr>
              <a:r>
                <a:rPr lang="fr-FR" sz="1100" b="1" kern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2° Partie </a:t>
              </a:r>
              <a:endParaRPr lang="fr-FR" sz="11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137222" y="3452676"/>
            <a:ext cx="437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">
              <a:defRPr/>
            </a:pPr>
            <a:r>
              <a:rPr lang="fr-FR" b="1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Approfondissement </a:t>
            </a:r>
            <a:r>
              <a:rPr lang="fr-FR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fr-FR" b="1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consolidation</a:t>
            </a:r>
            <a:endParaRPr lang="fr-FR" b="1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528855" y="3352525"/>
            <a:ext cx="4688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">
              <a:defRPr/>
            </a:pPr>
            <a:r>
              <a:rPr lang="fr-FR" sz="16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Phase réalisation de projet « mesures et analyse »</a:t>
            </a:r>
          </a:p>
        </p:txBody>
      </p:sp>
    </p:spTree>
    <p:extLst>
      <p:ext uri="{BB962C8B-B14F-4D97-AF65-F5344CB8AC3E}">
        <p14:creationId xmlns:p14="http://schemas.microsoft.com/office/powerpoint/2010/main" val="2277143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38337" y="-2111"/>
            <a:ext cx="6867169" cy="636812"/>
          </a:xfrm>
        </p:spPr>
        <p:txBody>
          <a:bodyPr/>
          <a:lstStyle/>
          <a:p>
            <a:r>
              <a:rPr lang="fr-FR" dirty="0"/>
              <a:t>PÉRIODES DE </a:t>
            </a:r>
            <a:r>
              <a:rPr lang="fr-FR" dirty="0" smtClean="0"/>
              <a:t>FORMATION    </a:t>
            </a:r>
            <a:r>
              <a:rPr lang="fr-FR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Deuxième  </a:t>
            </a:r>
            <a:r>
              <a:rPr lang="fr-FR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année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89035809"/>
              </p:ext>
            </p:extLst>
          </p:nvPr>
        </p:nvGraphicFramePr>
        <p:xfrm>
          <a:off x="115705" y="2337110"/>
          <a:ext cx="8916276" cy="1567916"/>
        </p:xfrm>
        <a:graphic>
          <a:graphicData uri="http://schemas.openxmlformats.org/drawingml/2006/table">
            <a:tbl>
              <a:tblPr firstRow="1" bandRow="1"/>
              <a:tblGrid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758"/>
                <a:gridCol w="219152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54680"/>
                <a:gridCol w="384228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219455"/>
                <a:gridCol w="84420"/>
                <a:gridCol w="200970"/>
                <a:gridCol w="44450"/>
                <a:gridCol w="109727"/>
                <a:gridCol w="219455"/>
                <a:gridCol w="219677"/>
                <a:gridCol w="219455"/>
                <a:gridCol w="456938"/>
                <a:gridCol w="219455"/>
                <a:gridCol w="219677"/>
                <a:gridCol w="118949"/>
              </a:tblGrid>
              <a:tr h="341393">
                <a:tc gridSpan="4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800" b="1" i="1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Deuxième année BTS Maintenance Véhicules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0806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Septembre 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Octobre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Novembre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Décembre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Janvier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Février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Mars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Avril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Mai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ctr" fontAlgn="b"/>
                      <a:r>
                        <a:rPr lang="fr-FR" sz="1250" b="1" i="1" u="none" strike="noStrike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Juin</a:t>
                      </a:r>
                      <a:endParaRPr lang="fr-FR" sz="1250" b="1" i="1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7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l" fontAlgn="b"/>
                      <a:r>
                        <a:rPr lang="fr-FR" sz="1100" u="none" strike="noStrike" dirty="0"/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9049">
                        <a:tint val="20000"/>
                      </a:srgbClr>
                    </a:solidFill>
                  </a:tcPr>
                </a:tc>
              </a:tr>
              <a:tr h="558183">
                <a:tc gridSpan="20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8" name="Groupe 21"/>
          <p:cNvGrpSpPr/>
          <p:nvPr/>
        </p:nvGrpSpPr>
        <p:grpSpPr>
          <a:xfrm>
            <a:off x="968189" y="1323191"/>
            <a:ext cx="7390504" cy="2070875"/>
            <a:chOff x="847120" y="1216667"/>
            <a:chExt cx="7390504" cy="2070875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847120" y="2855494"/>
              <a:ext cx="7390504" cy="432048"/>
            </a:xfrm>
            <a:prstGeom prst="roundRect">
              <a:avLst/>
            </a:prstGeom>
            <a:solidFill>
              <a:srgbClr val="FF0000">
                <a:alpha val="28000"/>
              </a:srgbClr>
            </a:solidFill>
            <a:ln w="1905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dirty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10" name="Légende encadrée 1 9"/>
            <p:cNvSpPr/>
            <p:nvPr/>
          </p:nvSpPr>
          <p:spPr>
            <a:xfrm flipH="1">
              <a:off x="4222331" y="1216667"/>
              <a:ext cx="1262506" cy="831112"/>
            </a:xfrm>
            <a:prstGeom prst="borderCallout1">
              <a:avLst>
                <a:gd name="adj1" fmla="val 97843"/>
                <a:gd name="adj2" fmla="val 55934"/>
                <a:gd name="adj3" fmla="val 196944"/>
                <a:gd name="adj4" fmla="val 18538"/>
              </a:avLst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0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Période de </a:t>
              </a:r>
              <a:r>
                <a:rPr lang="fr-FR" sz="1000" b="1" kern="0" dirty="0" err="1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CCF</a:t>
              </a:r>
              <a:r>
                <a:rPr lang="fr-FR" sz="10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sous- épreuve E52 « intervention sur véhicule »</a:t>
              </a:r>
            </a:p>
          </p:txBody>
        </p:sp>
      </p:grpSp>
      <p:grpSp>
        <p:nvGrpSpPr>
          <p:cNvPr id="11" name="Groupe 22"/>
          <p:cNvGrpSpPr/>
          <p:nvPr/>
        </p:nvGrpSpPr>
        <p:grpSpPr>
          <a:xfrm>
            <a:off x="5695944" y="1312433"/>
            <a:ext cx="2123770" cy="2078158"/>
            <a:chOff x="5435321" y="1154977"/>
            <a:chExt cx="2059418" cy="2152372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7206707" y="2883013"/>
              <a:ext cx="288032" cy="424336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13" name="Légende encadrée 1 12"/>
            <p:cNvSpPr/>
            <p:nvPr/>
          </p:nvSpPr>
          <p:spPr>
            <a:xfrm flipH="1">
              <a:off x="5435321" y="1154977"/>
              <a:ext cx="1310340" cy="860792"/>
            </a:xfrm>
            <a:prstGeom prst="borderCallout1">
              <a:avLst>
                <a:gd name="adj1" fmla="val 99129"/>
                <a:gd name="adj2" fmla="val 5499"/>
                <a:gd name="adj3" fmla="val 219329"/>
                <a:gd name="adj4" fmla="val -34174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Epreuves écrites</a:t>
              </a: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867024" y="494852"/>
            <a:ext cx="2359125" cy="2846074"/>
            <a:chOff x="2881493" y="557521"/>
            <a:chExt cx="2359125" cy="284607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3806149" y="3043555"/>
              <a:ext cx="1434469" cy="360040"/>
            </a:xfrm>
            <a:prstGeom prst="roundRect">
              <a:avLst/>
            </a:prstGeom>
            <a:solidFill>
              <a:schemeClr val="accent6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16" name="Légende encadrée 1 15"/>
            <p:cNvSpPr/>
            <p:nvPr/>
          </p:nvSpPr>
          <p:spPr>
            <a:xfrm>
              <a:off x="2881493" y="557521"/>
              <a:ext cx="1362075" cy="1640401"/>
            </a:xfrm>
            <a:prstGeom prst="borderCallout1">
              <a:avLst>
                <a:gd name="adj1" fmla="val 99440"/>
                <a:gd name="adj2" fmla="val 65990"/>
                <a:gd name="adj3" fmla="val 151578"/>
                <a:gd name="adj4" fmla="val 87446"/>
              </a:avLst>
            </a:prstGeom>
            <a:solidFill>
              <a:schemeClr val="accent6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Période de </a:t>
              </a:r>
              <a:r>
                <a:rPr lang="fr-FR" sz="1100" b="1" kern="0" dirty="0" err="1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CCF</a:t>
              </a:r>
              <a:r>
                <a:rPr lang="fr-FR" sz="11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sous- </a:t>
              </a:r>
              <a:r>
                <a:rPr lang="fr-FR" sz="11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é</a:t>
              </a: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preuve E51 « Relation client »</a:t>
              </a:r>
            </a:p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et</a:t>
              </a:r>
            </a:p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Oral sous- épreuve E61 « connaissance de l’entreprise »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7160558" y="1323191"/>
            <a:ext cx="1925198" cy="2056641"/>
            <a:chOff x="6363818" y="1395199"/>
            <a:chExt cx="1925198" cy="2056641"/>
          </a:xfrm>
          <a:solidFill>
            <a:schemeClr val="accent6"/>
          </a:solidFill>
        </p:grpSpPr>
        <p:sp>
          <p:nvSpPr>
            <p:cNvPr id="18" name="Rectangle à coins arrondis 17"/>
            <p:cNvSpPr/>
            <p:nvPr/>
          </p:nvSpPr>
          <p:spPr>
            <a:xfrm>
              <a:off x="7884368" y="3063573"/>
              <a:ext cx="288032" cy="388267"/>
            </a:xfrm>
            <a:prstGeom prst="roundRect">
              <a:avLst/>
            </a:prstGeom>
            <a:solidFill>
              <a:srgbClr val="00FF00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19" name="Légende encadrée 1 18"/>
            <p:cNvSpPr/>
            <p:nvPr/>
          </p:nvSpPr>
          <p:spPr>
            <a:xfrm flipH="1">
              <a:off x="6363818" y="1395199"/>
              <a:ext cx="1925198" cy="823978"/>
            </a:xfrm>
            <a:prstGeom prst="borderCallout1">
              <a:avLst>
                <a:gd name="adj1" fmla="val 97478"/>
                <a:gd name="adj2" fmla="val 52470"/>
                <a:gd name="adj3" fmla="val 213192"/>
                <a:gd name="adj4" fmla="val 21898"/>
              </a:avLst>
            </a:prstGeom>
            <a:solidFill>
              <a:srgbClr val="00FF00"/>
            </a:solidFill>
            <a:ln w="9525" cap="flat" cmpd="sng" algn="ctr">
              <a:solidFill>
                <a:schemeClr val="accent5"/>
              </a:solidFill>
              <a:prstDash val="solid"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000" b="1" kern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Oral sous épreuve E62 « mesures et analyse »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4631168" y="3962003"/>
            <a:ext cx="4235488" cy="2619772"/>
            <a:chOff x="4624225" y="3789040"/>
            <a:chExt cx="3980222" cy="2232248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4624225" y="3789040"/>
              <a:ext cx="3980222" cy="2232248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D19049"/>
              </a:contourClr>
            </a:sp3d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Période de certification et de poursuite de formation</a:t>
              </a: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4848683" y="3943722"/>
              <a:ext cx="3422526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200" b="1" kern="0" dirty="0" smtClean="0">
                  <a:solidFill>
                    <a:srgbClr val="5430BB"/>
                  </a:solidFill>
                  <a:latin typeface="Arial" pitchFamily="34" charset="0"/>
                  <a:cs typeface="Arial" pitchFamily="34" charset="0"/>
                </a:rPr>
                <a:t>Traitement individuel des  apports  complémentaires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15705" y="3962003"/>
            <a:ext cx="4371693" cy="2619772"/>
            <a:chOff x="230964" y="3789040"/>
            <a:chExt cx="4176464" cy="2232248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230964" y="3789040"/>
              <a:ext cx="4176464" cy="223224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D19049"/>
              </a:contourClr>
            </a:sp3d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dirty="0" smtClean="0">
                <a:solidFill>
                  <a:prstClr val="white"/>
                </a:solidFill>
                <a:latin typeface="Tw Cen MT"/>
              </a:endParaRPr>
            </a:p>
            <a:p>
              <a:pPr algn="ctr" defTabSz="914400">
                <a:defRPr/>
              </a:pPr>
              <a:r>
                <a:rPr lang="fr-FR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Activités basées sur une mise en œuvre globale d’activités prenant appui sur des systèmes complexes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688849" y="3943180"/>
              <a:ext cx="3381374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  <a:scene3d>
              <a:camera prst="isometricTopDown" fov="0">
                <a:rot lat="0" lon="0" rev="0"/>
              </a:camera>
              <a:lightRig rig="balanced" dir="t">
                <a:rot lat="0" lon="0" rev="13800000"/>
              </a:lightRig>
            </a:scene3d>
            <a:sp3d extrusionH="12700" prstMaterial="plastic">
              <a:bevelT w="38100" h="25400" prst="softRound"/>
              <a:contourClr>
                <a:srgbClr val="CCB400"/>
              </a:contourClr>
            </a:sp3d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200" b="1" kern="0" dirty="0" smtClean="0">
                  <a:solidFill>
                    <a:srgbClr val="5430BB"/>
                  </a:solidFill>
                  <a:latin typeface="Arial" pitchFamily="34" charset="0"/>
                  <a:cs typeface="Arial" pitchFamily="34" charset="0"/>
                </a:rPr>
                <a:t>Traitement individuel des  apports  complémentaires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5667529" y="3160906"/>
            <a:ext cx="3219402" cy="3289202"/>
            <a:chOff x="3887146" y="1450088"/>
            <a:chExt cx="3277142" cy="3059032"/>
          </a:xfrm>
        </p:grpSpPr>
        <p:sp>
          <p:nvSpPr>
            <p:cNvPr id="27" name="Rectangle 26"/>
            <p:cNvSpPr/>
            <p:nvPr/>
          </p:nvSpPr>
          <p:spPr>
            <a:xfrm>
              <a:off x="4699272" y="3789040"/>
              <a:ext cx="2465016" cy="72008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b="1" i="1" kern="0" dirty="0" smtClean="0">
                  <a:solidFill>
                    <a:prstClr val="white"/>
                  </a:solidFill>
                  <a:latin typeface="Tw Cen MT"/>
                </a:rPr>
                <a:t>Suivi et revue de projet</a:t>
              </a:r>
            </a:p>
            <a:p>
              <a:pPr algn="ctr" defTabSz="914400">
                <a:defRPr/>
              </a:pPr>
              <a:r>
                <a:rPr lang="fr-FR" b="1" i="1" kern="0" dirty="0" smtClean="0">
                  <a:solidFill>
                    <a:prstClr val="white"/>
                  </a:solidFill>
                  <a:latin typeface="Tw Cen MT"/>
                </a:rPr>
                <a:t>« mesures et analyse »</a:t>
              </a:r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H="1" flipV="1">
              <a:off x="4603830" y="1450088"/>
              <a:ext cx="1669869" cy="2338954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29" name="Connecteur droit avec flèche 28"/>
            <p:cNvCxnSpPr/>
            <p:nvPr/>
          </p:nvCxnSpPr>
          <p:spPr>
            <a:xfrm flipH="1" flipV="1">
              <a:off x="5345171" y="1473183"/>
              <a:ext cx="941775" cy="2315858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30" name="Connecteur droit avec flèche 29"/>
            <p:cNvCxnSpPr/>
            <p:nvPr/>
          </p:nvCxnSpPr>
          <p:spPr>
            <a:xfrm flipH="1" flipV="1">
              <a:off x="6176741" y="1490727"/>
              <a:ext cx="110206" cy="2298313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  <p:cxnSp>
          <p:nvCxnSpPr>
            <p:cNvPr id="51" name="Connecteur droit avec flèche 50"/>
            <p:cNvCxnSpPr/>
            <p:nvPr/>
          </p:nvCxnSpPr>
          <p:spPr>
            <a:xfrm flipH="1" flipV="1">
              <a:off x="3887146" y="1473183"/>
              <a:ext cx="2399801" cy="2315858"/>
            </a:xfrm>
            <a:prstGeom prst="straightConnector1">
              <a:avLst/>
            </a:prstGeom>
            <a:noFill/>
            <a:ln w="10000" cap="flat" cmpd="sng" algn="ctr">
              <a:solidFill>
                <a:schemeClr val="tx1"/>
              </a:solidFill>
              <a:prstDash val="solid"/>
              <a:tailEnd type="arrow"/>
            </a:ln>
            <a:effectLst/>
          </p:spPr>
        </p:cxnSp>
      </p:grpSp>
      <p:grpSp>
        <p:nvGrpSpPr>
          <p:cNvPr id="43" name="Groupe 42"/>
          <p:cNvGrpSpPr/>
          <p:nvPr/>
        </p:nvGrpSpPr>
        <p:grpSpPr>
          <a:xfrm>
            <a:off x="20960" y="1323191"/>
            <a:ext cx="2360290" cy="2037523"/>
            <a:chOff x="1624194" y="1391168"/>
            <a:chExt cx="2360290" cy="2037523"/>
          </a:xfrm>
        </p:grpSpPr>
        <p:sp>
          <p:nvSpPr>
            <p:cNvPr id="44" name="Rectangle à coins arrondis 43"/>
            <p:cNvSpPr/>
            <p:nvPr/>
          </p:nvSpPr>
          <p:spPr>
            <a:xfrm>
              <a:off x="3098659" y="3068651"/>
              <a:ext cx="885825" cy="36004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45" name="Légende encadrée 1 44"/>
            <p:cNvSpPr/>
            <p:nvPr/>
          </p:nvSpPr>
          <p:spPr>
            <a:xfrm>
              <a:off x="1624194" y="1391168"/>
              <a:ext cx="1474465" cy="773962"/>
            </a:xfrm>
            <a:prstGeom prst="borderCallout1">
              <a:avLst>
                <a:gd name="adj1" fmla="val 101209"/>
                <a:gd name="adj2" fmla="val 70099"/>
                <a:gd name="adj3" fmla="val 216687"/>
                <a:gd name="adj4" fmla="val 104656"/>
              </a:avLst>
            </a:prstGeom>
            <a:solidFill>
              <a:schemeClr val="accent3">
                <a:lumMod val="75000"/>
              </a:schemeClr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Commission inter </a:t>
              </a:r>
              <a:r>
                <a:rPr lang="fr-FR" sz="1100" b="1" kern="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académique de validation des  projets</a:t>
              </a:r>
            </a:p>
          </p:txBody>
        </p:sp>
      </p:grpSp>
      <p:grpSp>
        <p:nvGrpSpPr>
          <p:cNvPr id="75" name="Groupe 74"/>
          <p:cNvGrpSpPr/>
          <p:nvPr/>
        </p:nvGrpSpPr>
        <p:grpSpPr>
          <a:xfrm>
            <a:off x="1619250" y="1323191"/>
            <a:ext cx="1874515" cy="2039173"/>
            <a:chOff x="1748019" y="1378760"/>
            <a:chExt cx="1874515" cy="2039173"/>
          </a:xfrm>
        </p:grpSpPr>
        <p:sp>
          <p:nvSpPr>
            <p:cNvPr id="76" name="Rectangle à coins arrondis 75"/>
            <p:cNvSpPr/>
            <p:nvPr/>
          </p:nvSpPr>
          <p:spPr>
            <a:xfrm>
              <a:off x="2736709" y="3057893"/>
              <a:ext cx="885825" cy="360040"/>
            </a:xfrm>
            <a:prstGeom prst="roundRect">
              <a:avLst/>
            </a:prstGeom>
            <a:solidFill>
              <a:srgbClr val="FFCC00"/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endParaRPr lang="fr-FR" kern="0" smtClean="0">
                <a:solidFill>
                  <a:prstClr val="black"/>
                </a:solidFill>
                <a:latin typeface="Tw Cen MT"/>
              </a:endParaRPr>
            </a:p>
          </p:txBody>
        </p:sp>
        <p:sp>
          <p:nvSpPr>
            <p:cNvPr id="77" name="Légende encadrée 1 76"/>
            <p:cNvSpPr/>
            <p:nvPr/>
          </p:nvSpPr>
          <p:spPr>
            <a:xfrm>
              <a:off x="1748019" y="1378760"/>
              <a:ext cx="1110246" cy="811191"/>
            </a:xfrm>
            <a:prstGeom prst="borderCallout1">
              <a:avLst>
                <a:gd name="adj1" fmla="val 101563"/>
                <a:gd name="adj2" fmla="val 52334"/>
                <a:gd name="adj3" fmla="val 206254"/>
                <a:gd name="adj4" fmla="val 97573"/>
              </a:avLst>
            </a:prstGeom>
            <a:solidFill>
              <a:srgbClr val="FFCC00"/>
            </a:solidFill>
            <a:ln w="9525" cap="flat" cmpd="sng" algn="ctr">
              <a:solidFill>
                <a:srgbClr val="002060"/>
              </a:solidFill>
              <a:prstDash val="solid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/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Stage Métier </a:t>
              </a:r>
            </a:p>
            <a:p>
              <a:pPr algn="ctr" defTabSz="914400">
                <a:defRPr/>
              </a:pPr>
              <a:r>
                <a:rPr lang="fr-FR" sz="1100" b="1" kern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2° Partie </a:t>
              </a:r>
              <a:endParaRPr lang="fr-FR" sz="11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137222" y="3452676"/>
            <a:ext cx="437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">
              <a:defRPr/>
            </a:pPr>
            <a:r>
              <a:rPr lang="fr-FR" b="1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Approfondissement </a:t>
            </a:r>
            <a:r>
              <a:rPr lang="fr-FR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fr-FR" b="1" i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consolidation</a:t>
            </a:r>
            <a:endParaRPr lang="fr-FR" b="1" i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528855" y="3352525"/>
            <a:ext cx="4688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">
              <a:defRPr/>
            </a:pPr>
            <a:r>
              <a:rPr lang="fr-FR" sz="1600" b="1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Phase réalisation de projet « mesures et analyse »</a:t>
            </a:r>
          </a:p>
        </p:txBody>
      </p:sp>
      <p:sp>
        <p:nvSpPr>
          <p:cNvPr id="36" name="Triangle isocèle 35">
            <a:hlinkClick r:id="rId2" action="ppaction://hlinksldjump"/>
          </p:cNvPr>
          <p:cNvSpPr/>
          <p:nvPr/>
        </p:nvSpPr>
        <p:spPr>
          <a:xfrm>
            <a:off x="8358693" y="831273"/>
            <a:ext cx="673288" cy="296883"/>
          </a:xfrm>
          <a:prstGeom prst="triangl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83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25912" y="5232829"/>
            <a:ext cx="3033656" cy="316406"/>
          </a:xfrm>
          <a:prstGeom prst="rect">
            <a:avLst/>
          </a:prstGeom>
          <a:solidFill>
            <a:srgbClr val="00FF00">
              <a:alpha val="8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75353" y="5516960"/>
            <a:ext cx="1376978" cy="316406"/>
          </a:xfrm>
          <a:prstGeom prst="rect">
            <a:avLst/>
          </a:prstGeom>
          <a:solidFill>
            <a:srgbClr val="00FF00">
              <a:alpha val="8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85018" y="5987315"/>
            <a:ext cx="4378361" cy="316406"/>
          </a:xfrm>
          <a:prstGeom prst="rect">
            <a:avLst/>
          </a:prstGeom>
          <a:solidFill>
            <a:srgbClr val="00FF00">
              <a:alpha val="88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62" y="1651302"/>
            <a:ext cx="4613362" cy="3119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8051" y="2468969"/>
            <a:ext cx="6821695" cy="3119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863" y="3272299"/>
            <a:ext cx="3410847" cy="3119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53958" y="3853029"/>
            <a:ext cx="3991087" cy="3119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1742740" y="-27925"/>
            <a:ext cx="7095575" cy="838974"/>
          </a:xfrm>
        </p:spPr>
        <p:txBody>
          <a:bodyPr/>
          <a:lstStyle/>
          <a:p>
            <a:pPr algn="ctr"/>
            <a:r>
              <a:rPr lang="fr-FR" sz="2400" dirty="0" smtClean="0"/>
              <a:t>E6 </a:t>
            </a:r>
            <a:r>
              <a:rPr lang="fr-FR" sz="2400" dirty="0"/>
              <a:t>– Épreuve professionnelle </a:t>
            </a:r>
            <a:r>
              <a:rPr lang="fr-FR" sz="2400" dirty="0" smtClean="0"/>
              <a:t>de synthèse</a:t>
            </a:r>
            <a:r>
              <a:rPr lang="fr-FR" sz="2400" dirty="0"/>
              <a:t> </a:t>
            </a:r>
            <a:r>
              <a:rPr lang="fr-FR" sz="2400" dirty="0" smtClean="0"/>
              <a:t>unités U61 </a:t>
            </a:r>
            <a:r>
              <a:rPr lang="fr-FR" sz="800" dirty="0" smtClean="0"/>
              <a:t/>
            </a:r>
            <a:br>
              <a:rPr lang="fr-FR" sz="800" dirty="0" smtClean="0"/>
            </a:br>
            <a:r>
              <a:rPr lang="fr-FR" sz="800" dirty="0" smtClean="0"/>
              <a:t/>
            </a:r>
            <a:br>
              <a:rPr lang="fr-FR" sz="800" dirty="0" smtClean="0"/>
            </a:br>
            <a:r>
              <a:rPr lang="fr-FR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« Extraits du référentiel BTS MV » </a:t>
            </a:r>
            <a:endParaRPr lang="fr-FR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911" y="5232829"/>
            <a:ext cx="87459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Arial"/>
              </a:rPr>
              <a:t>Les différents points du dossier (</a:t>
            </a:r>
            <a:r>
              <a:rPr lang="fr-FR" sz="1600" kern="800" dirty="0">
                <a:solidFill>
                  <a:srgbClr val="FF0000"/>
                </a:solidFill>
                <a:latin typeface="Arial"/>
                <a:ea typeface="Arial Unicode MS"/>
                <a:cs typeface="Arial"/>
              </a:rPr>
              <a:t>analyse de l’activité de maintenance, suivi d’un équipement, analyse critique d’une intervention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Arial"/>
              </a:rPr>
              <a:t>, </a:t>
            </a:r>
            <a:r>
              <a:rPr lang="fr-FR" sz="1600" i="1" kern="800" dirty="0">
                <a:solidFill>
                  <a:schemeClr val="accent5"/>
                </a:solidFill>
                <a:latin typeface="Arial"/>
                <a:ea typeface="Arial Unicode MS"/>
                <a:cs typeface="Arial"/>
              </a:rPr>
              <a:t>problématique de mesure et d’analyse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Arial"/>
              </a:rPr>
              <a:t>) </a:t>
            </a:r>
            <a:r>
              <a:rPr lang="fr-FR" sz="1600" kern="0" dirty="0">
                <a:solidFill>
                  <a:prstClr val="black"/>
                </a:solidFill>
                <a:latin typeface="Arial"/>
                <a:ea typeface="Cambria"/>
                <a:cs typeface="Arial"/>
              </a:rPr>
              <a:t>seront validés lors d’une commission académique ou inter académique d’approbation présidée par un IA-</a:t>
            </a:r>
            <a:r>
              <a:rPr lang="fr-FR" sz="1600" kern="0" dirty="0" err="1">
                <a:solidFill>
                  <a:prstClr val="black"/>
                </a:solidFill>
                <a:latin typeface="Arial"/>
                <a:ea typeface="Cambria"/>
                <a:cs typeface="Arial"/>
              </a:rPr>
              <a:t>IPR</a:t>
            </a:r>
            <a:r>
              <a:rPr lang="fr-FR" sz="1600" kern="0" dirty="0">
                <a:solidFill>
                  <a:prstClr val="black"/>
                </a:solidFill>
                <a:latin typeface="Arial"/>
                <a:ea typeface="Cambria"/>
                <a:cs typeface="Arial"/>
              </a:rPr>
              <a:t> responsable de la filière lors du premier trimestre de la deuxième année. </a:t>
            </a:r>
            <a:endParaRPr lang="fr-FR" sz="1600" kern="800" dirty="0">
              <a:solidFill>
                <a:prstClr val="black"/>
              </a:solidFill>
              <a:latin typeface="Arial"/>
              <a:ea typeface="Arial Unicode MS"/>
              <a:cs typeface="Tahom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344" y="1679728"/>
            <a:ext cx="892884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Font typeface="Symbol"/>
              <a:buChar char=""/>
              <a:tabLst>
                <a:tab pos="450215" algn="l"/>
              </a:tabLst>
            </a:pPr>
            <a:r>
              <a:rPr lang="fr-FR" sz="1600" kern="800" spc="15" dirty="0" smtClean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Une</a:t>
            </a:r>
            <a:r>
              <a:rPr lang="fr-FR" sz="1600" kern="800" spc="20" dirty="0" smtClean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 </a:t>
            </a:r>
            <a:r>
              <a:rPr lang="fr-FR" sz="1600" kern="800" spc="20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présentation de l'entreprise d'accueil (fiche signalétique, historique bref, organigramme, rôle et statut des collaborateurs, contexte et éléments de concurrence locale…) et du contexte d'activité 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(5 pages </a:t>
            </a:r>
            <a:r>
              <a:rPr lang="fr-FR" sz="1600" kern="800" spc="5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maximum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).</a:t>
            </a:r>
            <a:endParaRPr lang="fr-FR" sz="1600" kern="800" dirty="0">
              <a:solidFill>
                <a:prstClr val="black"/>
              </a:solidFill>
              <a:latin typeface="Times New Roman"/>
              <a:ea typeface="Arial Unicode MS"/>
              <a:cs typeface="Tahoma"/>
            </a:endParaRPr>
          </a:p>
          <a:p>
            <a:pPr marL="342900" indent="-342900" algn="just">
              <a:spcBef>
                <a:spcPts val="600"/>
              </a:spcBef>
              <a:buFont typeface="Symbol"/>
              <a:buChar char=""/>
              <a:tabLst>
                <a:tab pos="450215" algn="l"/>
              </a:tabLst>
            </a:pPr>
            <a:r>
              <a:rPr lang="fr-FR" sz="1600" kern="800" spc="15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Une analyse de l'activité de maintenance à l'aide de deux indicateurs (par exemple la productivité, la rentabilité, la satisfaction-client) au choix en fonction du contexte à l’aide de la fiche ressource « Indicateurs ». </a:t>
            </a:r>
            <a:endParaRPr lang="fr-FR" sz="1600" kern="800" dirty="0">
              <a:solidFill>
                <a:prstClr val="black"/>
              </a:solidFill>
              <a:latin typeface="Times New Roman"/>
              <a:ea typeface="Arial Unicode MS"/>
              <a:cs typeface="Tahoma"/>
            </a:endParaRPr>
          </a:p>
          <a:p>
            <a:pPr marL="342900" indent="-342900" algn="just">
              <a:spcBef>
                <a:spcPts val="600"/>
              </a:spcBef>
              <a:buFont typeface="Symbol"/>
              <a:buChar char=""/>
              <a:tabLst>
                <a:tab pos="450215" algn="l"/>
              </a:tabLst>
            </a:pPr>
            <a:r>
              <a:rPr lang="fr-FR" sz="1600" kern="800" spc="15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Une fiche de suivi d’un équipement de mesure, de diagnostic ou de manutention (achat, visite périodique, étalonnage,…).à l’aide de la fiche ressource « suivi de matériel ».</a:t>
            </a:r>
            <a:endParaRPr lang="fr-FR" sz="1600" kern="800" dirty="0">
              <a:solidFill>
                <a:prstClr val="black"/>
              </a:solidFill>
              <a:latin typeface="Times New Roman"/>
              <a:ea typeface="Arial Unicode MS"/>
              <a:cs typeface="Tahoma"/>
            </a:endParaRPr>
          </a:p>
          <a:p>
            <a:pPr marL="342900" indent="-342900" algn="just">
              <a:spcBef>
                <a:spcPts val="600"/>
              </a:spcBef>
              <a:buFont typeface="Symbol"/>
              <a:buChar char=""/>
              <a:tabLst>
                <a:tab pos="450215" algn="l"/>
              </a:tabLst>
            </a:pPr>
            <a:r>
              <a:rPr lang="fr-FR" sz="1600" kern="800" spc="15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L’étudiant procédera à une analyse critique du fonctionnement de l’organisation d’une intervention, d’un constat ou de mesures prises (ex. : défaillance de livraison, mise en place d’un dispositif de formation, manque d’outillages, prise en charge en urgence d’un client, etc.) 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(5 pages </a:t>
            </a:r>
            <a:r>
              <a:rPr lang="fr-FR" sz="1600" kern="800" spc="5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maximum</a:t>
            </a:r>
            <a:r>
              <a:rPr lang="fr-FR" sz="1600" kern="800" dirty="0">
                <a:solidFill>
                  <a:prstClr val="black"/>
                </a:solidFill>
                <a:latin typeface="Arial"/>
                <a:ea typeface="Arial Unicode MS"/>
                <a:cs typeface="Tahoma"/>
              </a:rPr>
              <a:t>).</a:t>
            </a:r>
            <a:endParaRPr lang="fr-FR" sz="1600" kern="800" dirty="0">
              <a:solidFill>
                <a:prstClr val="black"/>
              </a:solidFill>
              <a:latin typeface="Times New Roman"/>
              <a:ea typeface="Arial Unicode MS"/>
              <a:cs typeface="Tahom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623" y="1126437"/>
            <a:ext cx="8353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1200"/>
              </a:spcBef>
              <a:tabLst>
                <a:tab pos="228600" algn="l"/>
                <a:tab pos="449580" algn="l"/>
              </a:tabLst>
            </a:pPr>
            <a:r>
              <a:rPr lang="x-none" b="1" kern="800">
                <a:solidFill>
                  <a:prstClr val="black"/>
                </a:solidFill>
                <a:latin typeface="Arial"/>
                <a:ea typeface="Arial Unicode MS"/>
                <a:cs typeface="Times New Roman"/>
              </a:rPr>
              <a:t>Partie 1 : Sous-épreuve U61 :</a:t>
            </a:r>
            <a:r>
              <a:rPr lang="x-none" b="1" kern="800" spc="20">
                <a:solidFill>
                  <a:prstClr val="black"/>
                </a:solidFill>
                <a:latin typeface="Arial"/>
                <a:ea typeface="Arial Unicode MS"/>
                <a:cs typeface="Times New Roman"/>
              </a:rPr>
              <a:t> « </a:t>
            </a:r>
            <a:r>
              <a:rPr lang="x-none" b="1" kern="800" spc="20">
                <a:solidFill>
                  <a:srgbClr val="BBD7F8">
                    <a:lumMod val="50000"/>
                  </a:srgbClr>
                </a:solidFill>
                <a:latin typeface="Arial"/>
                <a:ea typeface="Arial Unicode MS"/>
                <a:cs typeface="Times New Roman"/>
              </a:rPr>
              <a:t>Connaissances de </a:t>
            </a:r>
            <a:r>
              <a:rPr lang="x-none" b="1" kern="800" spc="20">
                <a:solidFill>
                  <a:srgbClr val="BBD7F8">
                    <a:lumMod val="50000"/>
                  </a:srgbClr>
                </a:solidFill>
                <a:latin typeface="Arial"/>
                <a:ea typeface="Arial Unicode MS"/>
                <a:cs typeface="Times New Roman"/>
                <a:hlinkClick r:id="rId2" action="ppaction://hlinksldjump"/>
              </a:rPr>
              <a:t>l’entreprise</a:t>
            </a:r>
            <a:r>
              <a:rPr lang="x-none" b="1" kern="800" spc="20">
                <a:solidFill>
                  <a:srgbClr val="BBD7F8">
                    <a:lumMod val="50000"/>
                  </a:srgbClr>
                </a:solidFill>
                <a:latin typeface="Arial"/>
                <a:ea typeface="Arial Unicode MS"/>
                <a:cs typeface="Times New Roman"/>
              </a:rPr>
              <a:t> </a:t>
            </a:r>
            <a:r>
              <a:rPr lang="x-none" b="1" kern="800" spc="20">
                <a:solidFill>
                  <a:prstClr val="black"/>
                </a:solidFill>
                <a:latin typeface="Arial"/>
                <a:ea typeface="Arial Unicode MS"/>
                <a:cs typeface="Times New Roman"/>
              </a:rPr>
              <a:t>»</a:t>
            </a:r>
            <a:endParaRPr lang="fr-FR" b="1" kern="800" spc="20" dirty="0">
              <a:solidFill>
                <a:prstClr val="black"/>
              </a:solidFill>
              <a:latin typeface="Arial"/>
              <a:ea typeface="Arial Unicode M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5183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928840" y="92889"/>
            <a:ext cx="6793541" cy="838974"/>
          </a:xfrm>
        </p:spPr>
        <p:txBody>
          <a:bodyPr/>
          <a:lstStyle/>
          <a:p>
            <a:r>
              <a:rPr lang="fr-FR" dirty="0" smtClean="0"/>
              <a:t>Les Taux d’inscription des BAC PRO EN STS</a:t>
            </a:r>
            <a:endParaRPr lang="fr-F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43" y="1520103"/>
            <a:ext cx="7838043" cy="404377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7463947" y="4906945"/>
            <a:ext cx="1038225" cy="7048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10665" y="5728402"/>
            <a:ext cx="860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On constate une augmentation </a:t>
            </a:r>
            <a:r>
              <a:rPr lang="fr-F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significative année après </a:t>
            </a:r>
            <a:r>
              <a:rPr lang="fr-F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année </a:t>
            </a:r>
            <a:r>
              <a:rPr lang="fr-F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des </a:t>
            </a:r>
            <a:r>
              <a:rPr lang="fr-F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inscriptions en STS des bacheliers professionnels.</a:t>
            </a:r>
            <a:endParaRPr lang="fr-F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572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786340" y="45389"/>
            <a:ext cx="7035631" cy="838974"/>
          </a:xfrm>
        </p:spPr>
        <p:txBody>
          <a:bodyPr/>
          <a:lstStyle/>
          <a:p>
            <a:r>
              <a:rPr lang="fr-FR" sz="2600" dirty="0" smtClean="0"/>
              <a:t>Tendances et  profil des élèves de </a:t>
            </a:r>
            <a:r>
              <a:rPr lang="fr-FR" sz="2600" dirty="0"/>
              <a:t>bac </a:t>
            </a:r>
            <a:r>
              <a:rPr lang="fr-FR" sz="2600" dirty="0" smtClean="0"/>
              <a:t>pro en STS</a:t>
            </a:r>
            <a:endParaRPr lang="fr-FR" sz="2600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 bwMode="auto">
          <a:xfrm>
            <a:off x="191732" y="1069065"/>
            <a:ext cx="8737114" cy="13380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bg2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bg2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Le constat 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Une demande de poursuite d’études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plus importante.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Un taux de réussite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</a:rPr>
              <a:t>à l’examen constaté, inférieur à celui des autres candidats.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391" y="2392256"/>
            <a:ext cx="88604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Des difficultés identifiées : 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Un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travail personnel insuffisant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en dehors des heures de formation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Le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manque d’adaptation pédagogique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des enseignements en lycée technologique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Des modes d’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apprentissages en rupture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entre voie professionnelle et voie technologique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Peu de préparation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en voie professionnelle à l’entrée en BTS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Une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liaison insuffisante 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entre lycée professionnel et lycée </a:t>
            </a:r>
            <a:r>
              <a:rPr lang="fr-FR" kern="0" dirty="0" smtClean="0">
                <a:solidFill>
                  <a:srgbClr val="0070C0"/>
                </a:solidFill>
                <a:latin typeface="Arial"/>
              </a:rPr>
              <a:t>technologique</a:t>
            </a:r>
            <a:endParaRPr lang="fr-FR" kern="0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3398" y="5099786"/>
            <a:ext cx="8407101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b="1" kern="0" dirty="0">
                <a:solidFill>
                  <a:srgbClr val="0070C0"/>
                </a:solidFill>
                <a:latin typeface="Arial"/>
              </a:rPr>
              <a:t>Des principes à mettre en œuvre :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L’information des élèves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sur la poursuite d’étude mieux adaptée.</a:t>
            </a:r>
          </a:p>
          <a:p>
            <a:pPr marL="628650" lvl="1" indent="-17145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fr-FR" kern="0" dirty="0">
                <a:solidFill>
                  <a:srgbClr val="0070C0"/>
                </a:solidFill>
                <a:latin typeface="Arial"/>
              </a:rPr>
              <a:t>La </a:t>
            </a:r>
            <a:r>
              <a:rPr lang="fr-FR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mise en place d’une organisation</a:t>
            </a:r>
            <a:r>
              <a:rPr lang="fr-FR" kern="0" dirty="0">
                <a:solidFill>
                  <a:srgbClr val="0070C0"/>
                </a:solidFill>
                <a:latin typeface="Arial"/>
              </a:rPr>
              <a:t> et des modalités pédagogiques au lycée technologique.</a:t>
            </a:r>
          </a:p>
        </p:txBody>
      </p:sp>
    </p:spTree>
    <p:extLst>
      <p:ext uri="{BB962C8B-B14F-4D97-AF65-F5344CB8AC3E}">
        <p14:creationId xmlns:p14="http://schemas.microsoft.com/office/powerpoint/2010/main" val="1405664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asque séminaire BTS MV 18 mars 2016">
  <a:themeElements>
    <a:clrScheme name="Genèse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ès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ès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dirty="0">
            <a:latin typeface="Calibri"/>
            <a:cs typeface="Calibr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3030</TotalTime>
  <Words>2200</Words>
  <Application>Microsoft Macintosh PowerPoint</Application>
  <PresentationFormat>Présentation à l'écran (4:3)</PresentationFormat>
  <Paragraphs>775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masque séminaire BTS MV 18 mars 2016</vt:lpstr>
      <vt:lpstr>L’organisation générale de la formation</vt:lpstr>
      <vt:lpstr>Proposition d’organisation sur les deux années</vt:lpstr>
      <vt:lpstr>Proposition d’organisation sur les deux années</vt:lpstr>
      <vt:lpstr>PÉRIODES DE FORMATION                Première année</vt:lpstr>
      <vt:lpstr>PÉRIODES DE FORMATION    Deuxième  année</vt:lpstr>
      <vt:lpstr>PÉRIODES DE FORMATION    Deuxième  année</vt:lpstr>
      <vt:lpstr>E6 – Épreuve professionnelle de synthèse unités U61   « Extraits du référentiel BTS MV » </vt:lpstr>
      <vt:lpstr>Les Taux d’inscription des BAC PRO EN STS</vt:lpstr>
      <vt:lpstr>Tendances et  profil des élèves de bac pro en STS</vt:lpstr>
      <vt:lpstr>Des actions possibles à l’entrée en STS</vt:lpstr>
      <vt:lpstr>Accueil des Bacs Professionnels </vt:lpstr>
      <vt:lpstr>Les étapes de la stratégie envisageable</vt:lpstr>
      <vt:lpstr>Structuration des actions de l’AP en STS</vt:lpstr>
      <vt:lpstr>Structuration des actions de l’AP en STS</vt:lpstr>
      <vt:lpstr>Les acteurs de l’action AP</vt:lpstr>
      <vt:lpstr>L’évaluation des acquis au travers de l’AP</vt:lpstr>
      <vt:lpstr>l’A.P. en BTS MV   « En italique des extraits du référentiel BTS MV »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Pascale Costa</dc:creator>
  <cp:lastModifiedBy>Gilles CERATO</cp:lastModifiedBy>
  <cp:revision>221</cp:revision>
  <dcterms:created xsi:type="dcterms:W3CDTF">2016-02-17T09:40:39Z</dcterms:created>
  <dcterms:modified xsi:type="dcterms:W3CDTF">2016-03-21T09:35:09Z</dcterms:modified>
</cp:coreProperties>
</file>