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23"/>
  </p:notesMasterIdLst>
  <p:handoutMasterIdLst>
    <p:handoutMasterId r:id="rId24"/>
  </p:handoutMasterIdLst>
  <p:sldIdLst>
    <p:sldId id="286" r:id="rId2"/>
    <p:sldId id="262" r:id="rId3"/>
    <p:sldId id="279" r:id="rId4"/>
    <p:sldId id="265" r:id="rId5"/>
    <p:sldId id="266" r:id="rId6"/>
    <p:sldId id="285" r:id="rId7"/>
    <p:sldId id="273" r:id="rId8"/>
    <p:sldId id="280" r:id="rId9"/>
    <p:sldId id="270" r:id="rId10"/>
    <p:sldId id="271" r:id="rId11"/>
    <p:sldId id="272" r:id="rId12"/>
    <p:sldId id="268" r:id="rId13"/>
    <p:sldId id="269" r:id="rId14"/>
    <p:sldId id="281" r:id="rId15"/>
    <p:sldId id="282" r:id="rId16"/>
    <p:sldId id="277" r:id="rId17"/>
    <p:sldId id="283" r:id="rId18"/>
    <p:sldId id="284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B601"/>
    <a:srgbClr val="2F6AAA"/>
    <a:srgbClr val="274890"/>
    <a:srgbClr val="3C4890"/>
    <a:srgbClr val="3A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 autoAdjust="0"/>
    <p:restoredTop sz="98513" autoAdjust="0"/>
  </p:normalViewPr>
  <p:slideViewPr>
    <p:cSldViewPr snapToGrid="0" snapToObjects="1">
      <p:cViewPr>
        <p:scale>
          <a:sx n="100" d="100"/>
          <a:sy n="100" d="100"/>
        </p:scale>
        <p:origin x="-3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scalecosta:Documents:PASCALE:IGEN:GROUPE%20STI:Fili&#232;res%20Pascale%20COSTA:Bila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scalecosta:Documents:PASCALE:IGEN:GROUPE%20STI:Fili&#232;res%20Pascale%20COSTA:Bila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scalecosta:Documents:PASCALE:IGEN:GROUPE%20STI:Fili&#232;res%20Pascale%20COSTA:Bila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scalecosta:Documents:PASCALE:IGEN:GROUPE%20STI:Fili&#232;res%20Pascale%20COSTA:Bila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scalecosta:Documents:PASCALE:IGEN:GROUPE%20STI:Fili&#232;res%20Pascale%20COSTA:Bila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scalecosta:Documents:PASCALE:IGEN:GROUPE%20STI:Fili&#232;res%20Pascale%20COSTA:bilan%20APB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scalecosta:Documents:PASCALE:IGEN:GROUPE%20STI:Fili&#232;res%20Pascale%20COSTA:bilan%20APB%20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scalecosta:Documents:PASCALE:IGEN:GROUPE%20STI:Fili&#232;res%20Pascale%20COSTA:bilan%20APB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'BTS AVA'!$B$12</c:f>
              <c:strCache>
                <c:ptCount val="1"/>
                <c:pt idx="0">
                  <c:v>VP</c:v>
                </c:pt>
              </c:strCache>
            </c:strRef>
          </c:tx>
          <c:invertIfNegative val="0"/>
          <c:cat>
            <c:numRef>
              <c:f>'BTS AVA'!$C$11:$G$11</c:f>
              <c:numCache>
                <c:formatCode>0</c:formatCode>
                <c:ptCount val="5"/>
                <c:pt idx="0">
                  <c:v>2014.0</c:v>
                </c:pt>
                <c:pt idx="1">
                  <c:v>2013.0</c:v>
                </c:pt>
                <c:pt idx="2">
                  <c:v>2012.0</c:v>
                </c:pt>
                <c:pt idx="3">
                  <c:v>2011.0</c:v>
                </c:pt>
                <c:pt idx="4">
                  <c:v>2010.0</c:v>
                </c:pt>
              </c:numCache>
            </c:numRef>
          </c:cat>
          <c:val>
            <c:numRef>
              <c:f>'BTS AVA'!$C$12:$G$12</c:f>
              <c:numCache>
                <c:formatCode>0</c:formatCode>
                <c:ptCount val="5"/>
                <c:pt idx="0">
                  <c:v>1418.0</c:v>
                </c:pt>
                <c:pt idx="1">
                  <c:v>1417.0</c:v>
                </c:pt>
                <c:pt idx="2">
                  <c:v>1293.0</c:v>
                </c:pt>
                <c:pt idx="3">
                  <c:v>1230.0</c:v>
                </c:pt>
                <c:pt idx="4">
                  <c:v>1176.0</c:v>
                </c:pt>
              </c:numCache>
            </c:numRef>
          </c:val>
        </c:ser>
        <c:ser>
          <c:idx val="1"/>
          <c:order val="1"/>
          <c:tx>
            <c:strRef>
              <c:f>'BTS AVA'!$B$13</c:f>
              <c:strCache>
                <c:ptCount val="1"/>
                <c:pt idx="0">
                  <c:v>VI</c:v>
                </c:pt>
              </c:strCache>
            </c:strRef>
          </c:tx>
          <c:invertIfNegative val="0"/>
          <c:cat>
            <c:numRef>
              <c:f>'BTS AVA'!$C$11:$G$11</c:f>
              <c:numCache>
                <c:formatCode>0</c:formatCode>
                <c:ptCount val="5"/>
                <c:pt idx="0">
                  <c:v>2014.0</c:v>
                </c:pt>
                <c:pt idx="1">
                  <c:v>2013.0</c:v>
                </c:pt>
                <c:pt idx="2">
                  <c:v>2012.0</c:v>
                </c:pt>
                <c:pt idx="3">
                  <c:v>2011.0</c:v>
                </c:pt>
                <c:pt idx="4">
                  <c:v>2010.0</c:v>
                </c:pt>
              </c:numCache>
            </c:numRef>
          </c:cat>
          <c:val>
            <c:numRef>
              <c:f>'BTS AVA'!$C$13:$G$13</c:f>
              <c:numCache>
                <c:formatCode>0</c:formatCode>
                <c:ptCount val="5"/>
                <c:pt idx="0">
                  <c:v>283.0</c:v>
                </c:pt>
                <c:pt idx="1">
                  <c:v>213.0</c:v>
                </c:pt>
                <c:pt idx="2">
                  <c:v>202.0</c:v>
                </c:pt>
                <c:pt idx="3">
                  <c:v>180.0</c:v>
                </c:pt>
                <c:pt idx="4">
                  <c:v>164.0</c:v>
                </c:pt>
              </c:numCache>
            </c:numRef>
          </c:val>
        </c:ser>
        <c:ser>
          <c:idx val="2"/>
          <c:order val="2"/>
          <c:tx>
            <c:strRef>
              <c:f>'BTS AVA'!$B$14</c:f>
              <c:strCache>
                <c:ptCount val="1"/>
                <c:pt idx="0">
                  <c:v>Moto</c:v>
                </c:pt>
              </c:strCache>
            </c:strRef>
          </c:tx>
          <c:invertIfNegative val="0"/>
          <c:cat>
            <c:numRef>
              <c:f>'BTS AVA'!$C$11:$G$11</c:f>
              <c:numCache>
                <c:formatCode>0</c:formatCode>
                <c:ptCount val="5"/>
                <c:pt idx="0">
                  <c:v>2014.0</c:v>
                </c:pt>
                <c:pt idx="1">
                  <c:v>2013.0</c:v>
                </c:pt>
                <c:pt idx="2">
                  <c:v>2012.0</c:v>
                </c:pt>
                <c:pt idx="3">
                  <c:v>2011.0</c:v>
                </c:pt>
                <c:pt idx="4">
                  <c:v>2010.0</c:v>
                </c:pt>
              </c:numCache>
            </c:numRef>
          </c:cat>
          <c:val>
            <c:numRef>
              <c:f>'BTS AVA'!$C$14:$G$14</c:f>
              <c:numCache>
                <c:formatCode>0</c:formatCode>
                <c:ptCount val="5"/>
                <c:pt idx="0">
                  <c:v>101.0</c:v>
                </c:pt>
                <c:pt idx="1">
                  <c:v>82.0</c:v>
                </c:pt>
                <c:pt idx="2">
                  <c:v>70.0</c:v>
                </c:pt>
                <c:pt idx="3">
                  <c:v>49.0</c:v>
                </c:pt>
                <c:pt idx="4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9127976"/>
        <c:axId val="949493960"/>
      </c:barChart>
      <c:catAx>
        <c:axId val="84912797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949493960"/>
        <c:crosses val="autoZero"/>
        <c:auto val="1"/>
        <c:lblAlgn val="ctr"/>
        <c:lblOffset val="100"/>
        <c:noMultiLvlLbl val="0"/>
      </c:catAx>
      <c:valAx>
        <c:axId val="94949396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8491279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 b="1" i="0">
          <a:latin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'BTS AVA'!$B$12:$B$14</c:f>
              <c:strCache>
                <c:ptCount val="3"/>
                <c:pt idx="0">
                  <c:v>VP</c:v>
                </c:pt>
                <c:pt idx="1">
                  <c:v>VI</c:v>
                </c:pt>
                <c:pt idx="2">
                  <c:v>Moto</c:v>
                </c:pt>
              </c:strCache>
            </c:strRef>
          </c:cat>
          <c:val>
            <c:numRef>
              <c:f>'BTS AVA'!$C$12:$C$14</c:f>
              <c:numCache>
                <c:formatCode>0</c:formatCode>
                <c:ptCount val="3"/>
                <c:pt idx="0">
                  <c:v>1418.0</c:v>
                </c:pt>
                <c:pt idx="1">
                  <c:v>283.0</c:v>
                </c:pt>
                <c:pt idx="2">
                  <c:v>101.0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 b="1" i="0">
          <a:latin typeface="Arial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'BTS AVA'!$E$17</c:f>
              <c:strCache>
                <c:ptCount val="1"/>
                <c:pt idx="0">
                  <c:v>% de réussite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cat>
            <c:strRef>
              <c:f>'BTS AVA'!$B$18:$B$20</c:f>
              <c:strCache>
                <c:ptCount val="3"/>
                <c:pt idx="0">
                  <c:v>VP</c:v>
                </c:pt>
                <c:pt idx="1">
                  <c:v>VI</c:v>
                </c:pt>
                <c:pt idx="2">
                  <c:v>Moto</c:v>
                </c:pt>
              </c:strCache>
            </c:strRef>
          </c:cat>
          <c:val>
            <c:numRef>
              <c:f>'BTS AVA'!$E$18:$E$20</c:f>
              <c:numCache>
                <c:formatCode>0%</c:formatCode>
                <c:ptCount val="3"/>
                <c:pt idx="0">
                  <c:v>0.696755994358251</c:v>
                </c:pt>
                <c:pt idx="1">
                  <c:v>0.692579505300353</c:v>
                </c:pt>
                <c:pt idx="2">
                  <c:v>0.782178217821782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49377992"/>
        <c:axId val="971785672"/>
      </c:barChart>
      <c:catAx>
        <c:axId val="849377992"/>
        <c:scaling>
          <c:orientation val="minMax"/>
        </c:scaling>
        <c:delete val="0"/>
        <c:axPos val="b"/>
        <c:majorTickMark val="none"/>
        <c:minorTickMark val="none"/>
        <c:tickLblPos val="nextTo"/>
        <c:crossAx val="971785672"/>
        <c:crosses val="autoZero"/>
        <c:auto val="1"/>
        <c:lblAlgn val="ctr"/>
        <c:lblOffset val="100"/>
        <c:noMultiLvlLbl val="0"/>
      </c:catAx>
      <c:valAx>
        <c:axId val="971785672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849377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 i="0">
          <a:latin typeface="Arial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'BTS AVA'!$B$23</c:f>
              <c:strCache>
                <c:ptCount val="1"/>
                <c:pt idx="0">
                  <c:v>VP</c:v>
                </c:pt>
              </c:strCache>
            </c:strRef>
          </c:tx>
          <c:invertIfNegative val="0"/>
          <c:cat>
            <c:strRef>
              <c:f>'BTS AVA'!$C$22:$E$22</c:f>
              <c:strCache>
                <c:ptCount val="3"/>
                <c:pt idx="0">
                  <c:v>Scolaire</c:v>
                </c:pt>
                <c:pt idx="1">
                  <c:v>Apprentis</c:v>
                </c:pt>
                <c:pt idx="2">
                  <c:v>Autres</c:v>
                </c:pt>
              </c:strCache>
            </c:strRef>
          </c:cat>
          <c:val>
            <c:numRef>
              <c:f>'BTS AVA'!$C$23:$E$23</c:f>
              <c:numCache>
                <c:formatCode>General</c:formatCode>
                <c:ptCount val="3"/>
                <c:pt idx="0">
                  <c:v>735.0</c:v>
                </c:pt>
                <c:pt idx="1">
                  <c:v>582.0</c:v>
                </c:pt>
                <c:pt idx="2">
                  <c:v>101.0</c:v>
                </c:pt>
              </c:numCache>
            </c:numRef>
          </c:val>
        </c:ser>
        <c:ser>
          <c:idx val="1"/>
          <c:order val="1"/>
          <c:tx>
            <c:strRef>
              <c:f>'BTS AVA'!$B$24</c:f>
              <c:strCache>
                <c:ptCount val="1"/>
                <c:pt idx="0">
                  <c:v>VI</c:v>
                </c:pt>
              </c:strCache>
            </c:strRef>
          </c:tx>
          <c:invertIfNegative val="0"/>
          <c:cat>
            <c:strRef>
              <c:f>'BTS AVA'!$C$22:$E$22</c:f>
              <c:strCache>
                <c:ptCount val="3"/>
                <c:pt idx="0">
                  <c:v>Scolaire</c:v>
                </c:pt>
                <c:pt idx="1">
                  <c:v>Apprentis</c:v>
                </c:pt>
                <c:pt idx="2">
                  <c:v>Autres</c:v>
                </c:pt>
              </c:strCache>
            </c:strRef>
          </c:cat>
          <c:val>
            <c:numRef>
              <c:f>'BTS AVA'!$C$24:$E$24</c:f>
              <c:numCache>
                <c:formatCode>General</c:formatCode>
                <c:ptCount val="3"/>
                <c:pt idx="0">
                  <c:v>88.0</c:v>
                </c:pt>
                <c:pt idx="1">
                  <c:v>161.0</c:v>
                </c:pt>
                <c:pt idx="2">
                  <c:v>34.0</c:v>
                </c:pt>
              </c:numCache>
            </c:numRef>
          </c:val>
        </c:ser>
        <c:ser>
          <c:idx val="2"/>
          <c:order val="2"/>
          <c:tx>
            <c:strRef>
              <c:f>'BTS AVA'!$B$25</c:f>
              <c:strCache>
                <c:ptCount val="1"/>
                <c:pt idx="0">
                  <c:v>Moto</c:v>
                </c:pt>
              </c:strCache>
            </c:strRef>
          </c:tx>
          <c:invertIfNegative val="0"/>
          <c:cat>
            <c:strRef>
              <c:f>'BTS AVA'!$C$22:$E$22</c:f>
              <c:strCache>
                <c:ptCount val="3"/>
                <c:pt idx="0">
                  <c:v>Scolaire</c:v>
                </c:pt>
                <c:pt idx="1">
                  <c:v>Apprentis</c:v>
                </c:pt>
                <c:pt idx="2">
                  <c:v>Autres</c:v>
                </c:pt>
              </c:strCache>
            </c:strRef>
          </c:cat>
          <c:val>
            <c:numRef>
              <c:f>'BTS AVA'!$C$25:$E$25</c:f>
              <c:numCache>
                <c:formatCode>General</c:formatCode>
                <c:ptCount val="3"/>
                <c:pt idx="0">
                  <c:v>36.0</c:v>
                </c:pt>
                <c:pt idx="1">
                  <c:v>59.0</c:v>
                </c:pt>
                <c:pt idx="2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9329816"/>
        <c:axId val="849158808"/>
      </c:barChart>
      <c:catAx>
        <c:axId val="949329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849158808"/>
        <c:crosses val="autoZero"/>
        <c:auto val="1"/>
        <c:lblAlgn val="ctr"/>
        <c:lblOffset val="100"/>
        <c:noMultiLvlLbl val="0"/>
      </c:catAx>
      <c:valAx>
        <c:axId val="849158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493298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 b="1" i="0">
          <a:latin typeface="Arial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'BTS AVA'!$B$28</c:f>
              <c:strCache>
                <c:ptCount val="1"/>
                <c:pt idx="0">
                  <c:v>VP</c:v>
                </c:pt>
              </c:strCache>
            </c:strRef>
          </c:tx>
          <c:invertIfNegative val="0"/>
          <c:cat>
            <c:strRef>
              <c:f>'BTS AVA'!$C$27:$E$27</c:f>
              <c:strCache>
                <c:ptCount val="3"/>
                <c:pt idx="0">
                  <c:v>Scolaire</c:v>
                </c:pt>
                <c:pt idx="1">
                  <c:v>Apprentis</c:v>
                </c:pt>
                <c:pt idx="2">
                  <c:v>Autres</c:v>
                </c:pt>
              </c:strCache>
            </c:strRef>
          </c:cat>
          <c:val>
            <c:numRef>
              <c:f>'BTS AVA'!$C$28:$E$28</c:f>
              <c:numCache>
                <c:formatCode>General</c:formatCode>
                <c:ptCount val="3"/>
                <c:pt idx="0">
                  <c:v>625.0</c:v>
                </c:pt>
                <c:pt idx="1">
                  <c:v>434.0</c:v>
                </c:pt>
                <c:pt idx="2">
                  <c:v>117.0</c:v>
                </c:pt>
              </c:numCache>
            </c:numRef>
          </c:val>
        </c:ser>
        <c:ser>
          <c:idx val="1"/>
          <c:order val="1"/>
          <c:tx>
            <c:strRef>
              <c:f>'BTS AVA'!$B$29</c:f>
              <c:strCache>
                <c:ptCount val="1"/>
                <c:pt idx="0">
                  <c:v>VI</c:v>
                </c:pt>
              </c:strCache>
            </c:strRef>
          </c:tx>
          <c:invertIfNegative val="0"/>
          <c:cat>
            <c:strRef>
              <c:f>'BTS AVA'!$C$27:$E$27</c:f>
              <c:strCache>
                <c:ptCount val="3"/>
                <c:pt idx="0">
                  <c:v>Scolaire</c:v>
                </c:pt>
                <c:pt idx="1">
                  <c:v>Apprentis</c:v>
                </c:pt>
                <c:pt idx="2">
                  <c:v>Autres</c:v>
                </c:pt>
              </c:strCache>
            </c:strRef>
          </c:cat>
          <c:val>
            <c:numRef>
              <c:f>'BTS AVA'!$C$29:$E$29</c:f>
              <c:numCache>
                <c:formatCode>General</c:formatCode>
                <c:ptCount val="3"/>
                <c:pt idx="0">
                  <c:v>61.0</c:v>
                </c:pt>
                <c:pt idx="1">
                  <c:v>91.0</c:v>
                </c:pt>
                <c:pt idx="2">
                  <c:v>12.0</c:v>
                </c:pt>
              </c:numCache>
            </c:numRef>
          </c:val>
        </c:ser>
        <c:ser>
          <c:idx val="2"/>
          <c:order val="2"/>
          <c:tx>
            <c:strRef>
              <c:f>'BTS AVA'!$B$30</c:f>
              <c:strCache>
                <c:ptCount val="1"/>
                <c:pt idx="0">
                  <c:v>Moto</c:v>
                </c:pt>
              </c:strCache>
            </c:strRef>
          </c:tx>
          <c:invertIfNegative val="0"/>
          <c:cat>
            <c:strRef>
              <c:f>'BTS AVA'!$C$27:$E$27</c:f>
              <c:strCache>
                <c:ptCount val="3"/>
                <c:pt idx="0">
                  <c:v>Scolaire</c:v>
                </c:pt>
                <c:pt idx="1">
                  <c:v>Apprentis</c:v>
                </c:pt>
                <c:pt idx="2">
                  <c:v>Autres</c:v>
                </c:pt>
              </c:strCache>
            </c:strRef>
          </c:cat>
          <c:val>
            <c:numRef>
              <c:f>'BTS AVA'!$C$30:$E$30</c:f>
              <c:numCache>
                <c:formatCode>General</c:formatCode>
                <c:ptCount val="3"/>
                <c:pt idx="0">
                  <c:v>7.0</c:v>
                </c:pt>
                <c:pt idx="1">
                  <c:v>22.0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9258872"/>
        <c:axId val="849261848"/>
      </c:barChart>
      <c:catAx>
        <c:axId val="849258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849261848"/>
        <c:crosses val="autoZero"/>
        <c:auto val="1"/>
        <c:lblAlgn val="ctr"/>
        <c:lblOffset val="100"/>
        <c:noMultiLvlLbl val="0"/>
      </c:catAx>
      <c:valAx>
        <c:axId val="849261848"/>
        <c:scaling>
          <c:orientation val="minMax"/>
          <c:max val="80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49258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 b="1" i="0">
          <a:latin typeface="Arial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véhicules particuliers</a:t>
            </a:r>
          </a:p>
        </c:rich>
      </c:tx>
      <c:layout>
        <c:manualLayout>
          <c:xMode val="edge"/>
          <c:yMode val="edge"/>
          <c:x val="0.299565865077676"/>
          <c:y val="0.8774193548387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Exploitation!$A$9</c:f>
              <c:strCache>
                <c:ptCount val="1"/>
                <c:pt idx="0">
                  <c:v>Après-vente automobile, option véhicules particuliers</c:v>
                </c:pt>
              </c:strCache>
            </c:strRef>
          </c:tx>
          <c:dLbls>
            <c:dLbl>
              <c:idx val="0"/>
              <c:layout>
                <c:manualLayout>
                  <c:x val="-0.0156292625583964"/>
                  <c:y val="0.1396139192278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3278914460017"/>
                  <c:y val="0.07588011176022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0.0841785992967095"/>
                  <c:y val="-0.19392295317924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 </a:t>
                    </a:r>
                    <a:r>
                      <a:rPr lang="fr-FR" smtClean="0"/>
                      <a:t>BacPro</a:t>
                    </a:r>
                    <a:r>
                      <a:rPr lang="fr-FR"/>
                      <a:t>
76%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Exploitation!$G$2:$K$2</c:f>
              <c:strCache>
                <c:ptCount val="5"/>
                <c:pt idx="0">
                  <c:v>S</c:v>
                </c:pt>
                <c:pt idx="1">
                  <c:v> ES</c:v>
                </c:pt>
                <c:pt idx="2">
                  <c:v> STI2D</c:v>
                </c:pt>
                <c:pt idx="3">
                  <c:v> STMG</c:v>
                </c:pt>
                <c:pt idx="4">
                  <c:v> P</c:v>
                </c:pt>
              </c:strCache>
            </c:strRef>
          </c:cat>
          <c:val>
            <c:numRef>
              <c:f>Exploitation!$G$9:$K$9</c:f>
              <c:numCache>
                <c:formatCode>General</c:formatCode>
                <c:ptCount val="5"/>
                <c:pt idx="0">
                  <c:v>29.0</c:v>
                </c:pt>
                <c:pt idx="1">
                  <c:v>4.0</c:v>
                </c:pt>
                <c:pt idx="2">
                  <c:v>108.0</c:v>
                </c:pt>
                <c:pt idx="3">
                  <c:v>1.0</c:v>
                </c:pt>
                <c:pt idx="4">
                  <c:v>451.0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 b="1">
          <a:latin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véhicules industriels</a:t>
            </a:r>
          </a:p>
        </c:rich>
      </c:tx>
      <c:layout>
        <c:manualLayout>
          <c:xMode val="edge"/>
          <c:yMode val="edge"/>
          <c:x val="0.352290817733386"/>
          <c:y val="0.903640256959315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Exploitation!$A$7</c:f>
              <c:strCache>
                <c:ptCount val="1"/>
                <c:pt idx="0">
                  <c:v>Après-vente automobile, option véhicules industriels</c:v>
                </c:pt>
              </c:strCache>
            </c:strRef>
          </c:tx>
          <c:dLbls>
            <c:dLbl>
              <c:idx val="0"/>
              <c:layout>
                <c:manualLayout>
                  <c:x val="0.053555562364043"/>
                  <c:y val="0.02623952519853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fr-FR"/>
                      <a:t> </a:t>
                    </a:r>
                    <a:r>
                      <a:rPr lang="fr-FR" smtClean="0"/>
                      <a:t>BacPro</a:t>
                    </a:r>
                    <a:r>
                      <a:rPr lang="fr-FR"/>
                      <a:t>
79%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Exploitation!$G$2:$K$2</c:f>
              <c:strCache>
                <c:ptCount val="5"/>
                <c:pt idx="0">
                  <c:v>S</c:v>
                </c:pt>
                <c:pt idx="1">
                  <c:v> ES</c:v>
                </c:pt>
                <c:pt idx="2">
                  <c:v> STI2D</c:v>
                </c:pt>
                <c:pt idx="3">
                  <c:v> STMG</c:v>
                </c:pt>
                <c:pt idx="4">
                  <c:v> P</c:v>
                </c:pt>
              </c:strCache>
            </c:strRef>
          </c:cat>
          <c:val>
            <c:numRef>
              <c:f>Exploitation!$G$7:$K$7</c:f>
              <c:numCache>
                <c:formatCode>General</c:formatCode>
                <c:ptCount val="5"/>
                <c:pt idx="0">
                  <c:v>1.0</c:v>
                </c:pt>
                <c:pt idx="1">
                  <c:v>0.0</c:v>
                </c:pt>
                <c:pt idx="2">
                  <c:v>11.0</c:v>
                </c:pt>
                <c:pt idx="3">
                  <c:v>1.0</c:v>
                </c:pt>
                <c:pt idx="4">
                  <c:v>50.0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 b="1">
          <a:latin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motocycles</a:t>
            </a:r>
          </a:p>
        </c:rich>
      </c:tx>
      <c:layout>
        <c:manualLayout>
          <c:xMode val="edge"/>
          <c:yMode val="edge"/>
          <c:x val="0.354330153175297"/>
          <c:y val="0.88984881209503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Exploitation!$A$5</c:f>
              <c:strCache>
                <c:ptCount val="1"/>
                <c:pt idx="0">
                  <c:v>Après-vente automobile, option motocycles</c:v>
                </c:pt>
              </c:strCache>
            </c:strRef>
          </c:tx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fr-FR"/>
                      <a:t> </a:t>
                    </a:r>
                    <a:r>
                      <a:rPr lang="fr-FR" smtClean="0"/>
                      <a:t>BacPro</a:t>
                    </a:r>
                    <a:r>
                      <a:rPr lang="fr-FR"/>
                      <a:t>
55%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Exploitation!$G$2:$K$2</c:f>
              <c:strCache>
                <c:ptCount val="5"/>
                <c:pt idx="0">
                  <c:v>S</c:v>
                </c:pt>
                <c:pt idx="1">
                  <c:v> ES</c:v>
                </c:pt>
                <c:pt idx="2">
                  <c:v> STI2D</c:v>
                </c:pt>
                <c:pt idx="3">
                  <c:v> STMG</c:v>
                </c:pt>
                <c:pt idx="4">
                  <c:v> P</c:v>
                </c:pt>
              </c:strCache>
            </c:strRef>
          </c:cat>
          <c:val>
            <c:numRef>
              <c:f>Exploitation!$G$5:$K$5</c:f>
              <c:numCache>
                <c:formatCode>General</c:formatCode>
                <c:ptCount val="5"/>
                <c:pt idx="0">
                  <c:v>5.0</c:v>
                </c:pt>
                <c:pt idx="1">
                  <c:v>0.0</c:v>
                </c:pt>
                <c:pt idx="2">
                  <c:v>8.0</c:v>
                </c:pt>
                <c:pt idx="3">
                  <c:v>0.0</c:v>
                </c:pt>
                <c:pt idx="4">
                  <c:v>16.0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 b="1">
          <a:latin typeface="Calibri"/>
          <a:cs typeface="Calibri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49101-62CC-1641-8191-0684C1DD8422}" type="datetimeFigureOut">
              <a:rPr lang="fr-FR" smtClean="0"/>
              <a:t>18/03/16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92FFB-614E-3742-A7BE-5E00382D3B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173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40C94-DA0D-F649-B378-D33FA0A2BEB2}" type="datetimeFigureOut">
              <a:rPr lang="fr-FR" smtClean="0"/>
              <a:t>18/03/16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6F03C-F014-3648-A44F-139A4AA233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07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000" dirty="0" smtClean="0"/>
              <a:t>Article L. 721-2 : ESPE</a:t>
            </a:r>
          </a:p>
          <a:p>
            <a:pPr algn="just"/>
            <a:r>
              <a:rPr lang="fr-FR" dirty="0" smtClean="0"/>
              <a:t>Elles assurent le développement et la promotion de méthodes pédagogiques innovantes.</a:t>
            </a:r>
          </a:p>
          <a:p>
            <a:pPr algn="just"/>
            <a:r>
              <a:rPr lang="fr-FR" dirty="0" smtClean="0"/>
              <a:t>Elles préparent les futurs enseignants et personnels d’éducation aux enjeux du socle commun de connaissances, de compétences et de culture et à ceux de la formation tout au long de la vie.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56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répartition entre AP et EPI doit être la même pour tous les élèves d’un même niveau de classe.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 choix des heures consacrées aux enseignements complémentaires est fait au sein de l’établissement, en respectant l’</a:t>
            </a:r>
            <a:r>
              <a:rPr lang="fr-FR" sz="1200" b="1" dirty="0" smtClean="0">
                <a:solidFill>
                  <a:srgbClr val="00B050"/>
                </a:solidFill>
              </a:rPr>
              <a:t>équité</a:t>
            </a:r>
            <a:r>
              <a:rPr lang="fr-FR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pour tous les élèves d’un même niveau.</a:t>
            </a:r>
          </a:p>
          <a:p>
            <a:r>
              <a:rPr lang="fr-FR" dirty="0" smtClean="0"/>
              <a:t>Les contraintes sur le choix des EPI sont exposées dans la diapositive « Les enseignements complémentaires / </a:t>
            </a:r>
            <a:r>
              <a:rPr lang="fr-FR" sz="1200" dirty="0" smtClean="0"/>
              <a:t>Enseignements pratiques interdisciplinaires </a:t>
            </a:r>
            <a:r>
              <a:rPr lang="fr-FR" sz="900" dirty="0" smtClean="0"/>
              <a:t>2/2 »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3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A19CE7-A1C3-7D4A-A1A5-86328158EDFC}" type="slidenum">
              <a:rPr lang="fr-FR" sz="1200"/>
              <a:pPr/>
              <a:t>16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3074" y="2874482"/>
            <a:ext cx="8228013" cy="1132632"/>
          </a:xfrm>
        </p:spPr>
        <p:txBody>
          <a:bodyPr tIns="0" bIns="0" anchor="t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Titre de la présentation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431330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Auteurs</a:t>
            </a:r>
            <a:endParaRPr dirty="0"/>
          </a:p>
        </p:txBody>
      </p:sp>
      <p:sp>
        <p:nvSpPr>
          <p:cNvPr id="7" name="Ellipse 6"/>
          <p:cNvSpPr/>
          <p:nvPr userDrawn="1"/>
        </p:nvSpPr>
        <p:spPr>
          <a:xfrm>
            <a:off x="5390491" y="199292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4006913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2599649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14" name="Image 13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0520" y="482451"/>
            <a:ext cx="995382" cy="641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7513" y="598464"/>
            <a:ext cx="1020589" cy="415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0069" y="1417730"/>
            <a:ext cx="8228013" cy="940432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2400" dirty="0" smtClean="0">
                <a:solidFill>
                  <a:srgbClr val="7FB601"/>
                </a:solidFill>
              </a:rPr>
              <a:t>PNF BTS maintenance des véhicules </a:t>
            </a:r>
          </a:p>
          <a:p>
            <a:r>
              <a:rPr lang="fr-FR" sz="2400" dirty="0" smtClean="0">
                <a:solidFill>
                  <a:srgbClr val="7FB601"/>
                </a:solidFill>
              </a:rPr>
              <a:t>lycée Diderot Paris - 18 mars 2016</a:t>
            </a:r>
            <a:endParaRPr lang="fr-FR" sz="2400" dirty="0">
              <a:solidFill>
                <a:srgbClr val="7FB60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0802" y="6508972"/>
            <a:ext cx="4902323" cy="2614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2014_MENESRlogo_horizontalcartouchefondblan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75" y="6347016"/>
            <a:ext cx="1911794" cy="440637"/>
          </a:xfrm>
          <a:prstGeom prst="rect">
            <a:avLst/>
          </a:prstGeom>
        </p:spPr>
      </p:pic>
      <p:pic>
        <p:nvPicPr>
          <p:cNvPr id="4" name="Image 3" descr="picto_moto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0582" y="552052"/>
            <a:ext cx="979160" cy="5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r 11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3" name="Ellipse 12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4" name="Image 13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er 14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16" name="Ellipse 15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7" name="Image 16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Grouper 26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8" name="Ellipse 27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9" name="Image 28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397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3074" y="2874482"/>
            <a:ext cx="8228013" cy="1132632"/>
          </a:xfrm>
        </p:spPr>
        <p:txBody>
          <a:bodyPr tIns="0" bIns="0" anchor="t" anchorCtr="0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Titre de la partie</a:t>
            </a:r>
            <a:endParaRPr dirty="0"/>
          </a:p>
        </p:txBody>
      </p:sp>
      <p:sp>
        <p:nvSpPr>
          <p:cNvPr id="7" name="Ellipse 6"/>
          <p:cNvSpPr/>
          <p:nvPr userDrawn="1"/>
        </p:nvSpPr>
        <p:spPr>
          <a:xfrm>
            <a:off x="5390491" y="199292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4006913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2599649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14" name="Image 13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0520" y="482451"/>
            <a:ext cx="995382" cy="641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7513" y="598464"/>
            <a:ext cx="1020589" cy="415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50802" y="6508972"/>
            <a:ext cx="4902323" cy="2614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2014_MENESRlogo_horizontalcartouchefondblan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75" y="6347016"/>
            <a:ext cx="1911794" cy="440637"/>
          </a:xfrm>
          <a:prstGeom prst="rect">
            <a:avLst/>
          </a:prstGeom>
        </p:spPr>
      </p:pic>
      <p:pic>
        <p:nvPicPr>
          <p:cNvPr id="4" name="Image 3" descr="picto_moto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0582" y="552052"/>
            <a:ext cx="979160" cy="5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23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33" name="Grouper 32"/>
          <p:cNvGrpSpPr/>
          <p:nvPr userDrawn="1"/>
        </p:nvGrpSpPr>
        <p:grpSpPr>
          <a:xfrm>
            <a:off x="702281" y="38895"/>
            <a:ext cx="499045" cy="508481"/>
            <a:chOff x="3829128" y="156779"/>
            <a:chExt cx="1201323" cy="1218438"/>
          </a:xfrm>
        </p:grpSpPr>
        <p:sp>
          <p:nvSpPr>
            <p:cNvPr id="34" name="Ellipse 33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5" name="Image 34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" name="Grouper 35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37" name="Ellipse 36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8" name="Image 37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er 38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40" name="Ellipse 39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41" name="Image 40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1737648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1737648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x-none" dirty="0" smtClean="0"/>
              <a:t>Cliquez pour modifier les styles du texte du masque</a:t>
            </a:r>
          </a:p>
          <a:p>
            <a:pPr lvl="1"/>
            <a:r>
              <a:rPr lang="x-none" dirty="0" smtClean="0"/>
              <a:t>Deuxième niveau</a:t>
            </a:r>
          </a:p>
          <a:p>
            <a:pPr lvl="2"/>
            <a:r>
              <a:rPr lang="x-none" dirty="0" smtClean="0"/>
              <a:t>Troisième niveau</a:t>
            </a:r>
          </a:p>
          <a:p>
            <a:pPr lvl="3"/>
            <a:r>
              <a:rPr lang="x-none" dirty="0" smtClean="0"/>
              <a:t>Quatrième niveau</a:t>
            </a:r>
          </a:p>
          <a:p>
            <a:pPr lvl="4"/>
            <a:r>
              <a:rPr lang="x-none" dirty="0" smtClean="0"/>
              <a:t>Cinquième niveau</a:t>
            </a:r>
            <a:endParaRPr dirty="0"/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687962" y="38895"/>
            <a:ext cx="499045" cy="508481"/>
            <a:chOff x="3829128" y="156779"/>
            <a:chExt cx="1201323" cy="1218438"/>
          </a:xfrm>
        </p:grpSpPr>
        <p:sp>
          <p:nvSpPr>
            <p:cNvPr id="15" name="Ellipse 14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6" name="Image 15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er 16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18" name="Ellipse 17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9" name="Image 18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er 19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31" name="Ellipse 30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2" name="Image 31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777442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70529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dirty="0" smtClean="0"/>
              <a:t>Cliquez pour modifier les styles du texte du masque</a:t>
            </a:r>
          </a:p>
          <a:p>
            <a:pPr lvl="1"/>
            <a:r>
              <a:rPr lang="x-none" dirty="0" smtClean="0"/>
              <a:t>Deuxième niveau</a:t>
            </a:r>
          </a:p>
          <a:p>
            <a:pPr lvl="2"/>
            <a:r>
              <a:rPr lang="x-none" dirty="0" smtClean="0"/>
              <a:t>Troisième niveau</a:t>
            </a:r>
          </a:p>
          <a:p>
            <a:pPr lvl="3"/>
            <a:r>
              <a:rPr lang="x-none" dirty="0" smtClean="0"/>
              <a:t>Quatrième niveau</a:t>
            </a:r>
          </a:p>
          <a:p>
            <a:pPr lvl="4"/>
            <a:r>
              <a:rPr lang="x-none" dirty="0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777442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70529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96429" y="47362"/>
            <a:ext cx="499045" cy="508481"/>
            <a:chOff x="3829128" y="156779"/>
            <a:chExt cx="1201323" cy="1218438"/>
          </a:xfrm>
        </p:grpSpPr>
        <p:sp>
          <p:nvSpPr>
            <p:cNvPr id="17" name="Ellipse 16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8" name="Image 17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er 18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0" name="Ellipse 19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1" name="Image 20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er 21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3" name="Ellipse 22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4" name="Image 23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1771971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484566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1771971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6" name="Ellipse 15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7" name="Image 16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er 17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19" name="Ellipse 18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0" name="Image 19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ouper 20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2" name="Ellipse 21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3" name="Image 32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7295" y="1806292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07295" y="3518887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11062" y="1806292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11062" y="3518887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96429" y="38895"/>
            <a:ext cx="499045" cy="508481"/>
            <a:chOff x="3829128" y="156779"/>
            <a:chExt cx="1201323" cy="1218438"/>
          </a:xfrm>
        </p:grpSpPr>
        <p:sp>
          <p:nvSpPr>
            <p:cNvPr id="17" name="Ellipse 16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8" name="Image 17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er 18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0" name="Ellipse 19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1" name="Image 20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er 21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3" name="Ellipse 22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4" name="Image 23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740611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56028" y="6540754"/>
            <a:ext cx="9144000" cy="286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PNF BTS maintenance des véhicules (lycée Diderot Paris 18 mars 2016)                                                                                                                            </a:t>
            </a:r>
            <a:fld id="{9DC8F644-21DC-2D4E-A903-D05BA2E54617}" type="slidenum">
              <a:rPr lang="fr-FR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7" name="Ellipse 16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8" name="Image 17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er 18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0" name="Ellipse 19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1" name="Image 20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Grouper 32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34" name="Ellipse 33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5" name="Image 34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954517"/>
            <a:ext cx="3635375" cy="1636284"/>
          </a:xfrm>
        </p:spPr>
        <p:txBody>
          <a:bodyPr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x-none" dirty="0" smtClean="0"/>
              <a:t>Cliquez et modifiez le titre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854325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524000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1025525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8" name="Ellipse 17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9" name="Image 18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er 19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1" name="Ellipse 20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2" name="Image 21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Grouper 22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34" name="Ellipse 33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5" name="Image 34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318" y="0"/>
            <a:ext cx="7547956" cy="838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x-none" dirty="0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480" y="1714687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Cliquez pour modifier les styles du texte du masque</a:t>
            </a:r>
          </a:p>
          <a:p>
            <a:pPr lvl="1"/>
            <a:r>
              <a:rPr lang="x-none" dirty="0" smtClean="0"/>
              <a:t>Deuxième niveau</a:t>
            </a:r>
          </a:p>
          <a:p>
            <a:pPr lvl="2"/>
            <a:r>
              <a:rPr lang="x-none" dirty="0" smtClean="0"/>
              <a:t>Troisième niveau</a:t>
            </a:r>
          </a:p>
          <a:p>
            <a:pPr lvl="3"/>
            <a:r>
              <a:rPr lang="x-none" dirty="0" smtClean="0"/>
              <a:t>Quatrième niveau</a:t>
            </a:r>
          </a:p>
          <a:p>
            <a:pPr lvl="4"/>
            <a:r>
              <a:rPr lang="x-none" dirty="0" smtClean="0"/>
              <a:t>Cinquième niveau</a:t>
            </a:r>
            <a:endParaRPr dirty="0"/>
          </a:p>
        </p:txBody>
      </p:sp>
      <p:sp>
        <p:nvSpPr>
          <p:cNvPr id="7" name="TextBox 7"/>
          <p:cNvSpPr txBox="1"/>
          <p:nvPr userDrawn="1"/>
        </p:nvSpPr>
        <p:spPr>
          <a:xfrm>
            <a:off x="8776912" y="6261911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 dirty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6028" y="6540754"/>
            <a:ext cx="9144000" cy="286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PNF BTS maintenance des véhicules (lycée Diderot Paris 18 mars 2016)                                                                                                                            </a:t>
            </a:r>
            <a:fld id="{9DC8F644-21DC-2D4E-A903-D05BA2E54617}" type="slidenum">
              <a:rPr lang="fr-FR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1" r:id="rId2"/>
    <p:sldLayoutId id="2147483737" r:id="rId3"/>
    <p:sldLayoutId id="2147483738" r:id="rId4"/>
    <p:sldLayoutId id="2147483739" r:id="rId5"/>
    <p:sldLayoutId id="2147483741" r:id="rId6"/>
    <p:sldLayoutId id="2147483742" r:id="rId7"/>
    <p:sldLayoutId id="2147483746" r:id="rId8"/>
    <p:sldLayoutId id="2147483747" r:id="rId9"/>
    <p:sldLayoutId id="214748375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PNF BTS Maintenance des véhicules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027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fr-FR" cap="none" dirty="0" smtClean="0"/>
              <a:t>Au collège</a:t>
            </a:r>
            <a:br>
              <a:rPr lang="fr-FR" cap="none" dirty="0" smtClean="0"/>
            </a:br>
            <a:r>
              <a:rPr lang="fr-FR" sz="2400" cap="none" dirty="0" smtClean="0"/>
              <a:t>Les enseignements complémentaires</a:t>
            </a:r>
            <a:r>
              <a:rPr lang="fr-FR" sz="2400" cap="none" dirty="0"/>
              <a:t> </a:t>
            </a:r>
            <a:r>
              <a:rPr lang="fr-FR" sz="2400" cap="none" dirty="0" smtClean="0"/>
              <a:t>(AP et EPI)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0025" y="1774031"/>
            <a:ext cx="3673475" cy="1079500"/>
          </a:xfrm>
          <a:prstGeom prst="rect">
            <a:avLst/>
          </a:prstGeom>
          <a:solidFill>
            <a:srgbClr val="3A7D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Enseignements communs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23 h en 6</a:t>
            </a:r>
            <a:r>
              <a:rPr lang="fr-FR" baseline="30000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22 h en 5</a:t>
            </a:r>
            <a:r>
              <a:rPr lang="fr-FR" baseline="30000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 / 4</a:t>
            </a:r>
            <a:r>
              <a:rPr lang="fr-FR" baseline="30000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 / 3</a:t>
            </a:r>
            <a:r>
              <a:rPr lang="fr-FR" baseline="30000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2363" y="3821906"/>
            <a:ext cx="3671887" cy="1079500"/>
          </a:xfrm>
          <a:prstGeom prst="rect">
            <a:avLst/>
          </a:prstGeom>
          <a:solidFill>
            <a:srgbClr val="3A7D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Enseignements pratiques interdisciplinaires (EPI)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3 ou 2 h en 5</a:t>
            </a:r>
            <a:r>
              <a:rPr lang="fr-FR" baseline="30000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 / 4</a:t>
            </a:r>
            <a:r>
              <a:rPr lang="fr-FR" baseline="30000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 / 3</a:t>
            </a:r>
            <a:r>
              <a:rPr lang="fr-FR" baseline="30000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9275" y="3821906"/>
            <a:ext cx="3671888" cy="1079500"/>
          </a:xfrm>
          <a:prstGeom prst="rect">
            <a:avLst/>
          </a:prstGeom>
          <a:solidFill>
            <a:srgbClr val="3A7D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Accompagnement personnalisé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3 h en 6</a:t>
            </a:r>
            <a:r>
              <a:rPr lang="fr-FR" altLang="fr-FR" baseline="30000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e</a:t>
            </a:r>
            <a:endParaRPr lang="fr-FR" altLang="fr-FR" dirty="0">
              <a:solidFill>
                <a:srgbClr val="1C1850"/>
              </a:solidFill>
              <a:latin typeface="Calibri" pitchFamily="34" charset="0"/>
              <a:ea typeface="ＭＳ Ｐゴシック"/>
              <a:cs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1 ou 2 h en 5</a:t>
            </a:r>
            <a:r>
              <a:rPr lang="fr-FR" altLang="fr-FR" baseline="30000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e</a:t>
            </a:r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 / 4</a:t>
            </a:r>
            <a:r>
              <a:rPr lang="fr-FR" altLang="fr-FR" baseline="30000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e</a:t>
            </a:r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 / 3</a:t>
            </a:r>
            <a:r>
              <a:rPr lang="fr-FR" altLang="fr-FR" baseline="30000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e</a:t>
            </a:r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 </a:t>
            </a:r>
          </a:p>
        </p:txBody>
      </p:sp>
      <p:sp>
        <p:nvSpPr>
          <p:cNvPr id="10" name="Croix 9"/>
          <p:cNvSpPr/>
          <p:nvPr/>
        </p:nvSpPr>
        <p:spPr>
          <a:xfrm>
            <a:off x="4319588" y="3059906"/>
            <a:ext cx="504825" cy="514350"/>
          </a:xfrm>
          <a:prstGeom prst="plus">
            <a:avLst>
              <a:gd name="adj" fmla="val 362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827088" y="5066506"/>
            <a:ext cx="7308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Enseignements complémentaires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3 h hebdomadaires en 6</a:t>
            </a:r>
            <a:r>
              <a:rPr lang="fr-FR" altLang="fr-FR" sz="1400" i="1" baseline="30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</a:t>
            </a:r>
            <a:r>
              <a:rPr lang="fr-FR" altLang="fr-FR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et 4 h hebdomadaires en 5</a:t>
            </a:r>
            <a:r>
              <a:rPr lang="fr-FR" altLang="fr-FR" sz="1400" i="1" baseline="30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</a:t>
            </a:r>
            <a:r>
              <a:rPr lang="fr-FR" altLang="fr-FR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4</a:t>
            </a:r>
            <a:r>
              <a:rPr lang="fr-FR" altLang="fr-FR" sz="1400" i="1" baseline="30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</a:t>
            </a:r>
            <a:r>
              <a:rPr lang="fr-FR" altLang="fr-FR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et 3</a:t>
            </a:r>
            <a:r>
              <a:rPr lang="fr-FR" altLang="fr-FR" sz="1400" i="1" baseline="30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</a:t>
            </a:r>
            <a:r>
              <a:rPr lang="fr-FR" altLang="fr-FR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8788" y="3645694"/>
            <a:ext cx="8280400" cy="2087562"/>
          </a:xfrm>
          <a:prstGeom prst="rect">
            <a:avLst/>
          </a:prstGeom>
          <a:noFill/>
          <a:ln>
            <a:solidFill>
              <a:srgbClr val="ADBB1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50918" y="3193851"/>
            <a:ext cx="2332645" cy="338554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Pédagogie active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19188" y="3212305"/>
            <a:ext cx="2259012" cy="338554"/>
          </a:xfrm>
          <a:prstGeom prst="rect">
            <a:avLst/>
          </a:prstGeom>
          <a:solidFill>
            <a:srgbClr val="7FB6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Pédagogie différenciée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042150" y="5071863"/>
            <a:ext cx="15621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Autonomie</a:t>
            </a:r>
            <a:endParaRPr lang="fr-FR" sz="1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2480" y="1867087"/>
            <a:ext cx="7662864" cy="326716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/>
              <a:t>Au lycée professionnel</a:t>
            </a:r>
            <a:endParaRPr lang="fr-FR" cap="non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70" y="1849901"/>
            <a:ext cx="8527361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3670673" y="5409622"/>
            <a:ext cx="2332645" cy="338554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Pédagogie active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7388" y="5422322"/>
            <a:ext cx="2271712" cy="338554"/>
          </a:xfrm>
          <a:prstGeom prst="rect">
            <a:avLst/>
          </a:prstGeom>
          <a:solidFill>
            <a:srgbClr val="7FB6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Pédagogie différenciée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99250" y="5414980"/>
            <a:ext cx="15621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Autonomie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60544" y="4504264"/>
            <a:ext cx="697108" cy="307777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/>
                <a:cs typeface="Calibri"/>
              </a:rPr>
              <a:t>(210 h)</a:t>
            </a:r>
            <a:endParaRPr lang="fr-FR" sz="1400" dirty="0">
              <a:latin typeface="Calibri"/>
              <a:cs typeface="Calibri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5249333" y="3581400"/>
            <a:ext cx="3016011" cy="8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011965" y="3776135"/>
            <a:ext cx="4771712" cy="8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402667" y="4775200"/>
            <a:ext cx="31549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921933" y="3979334"/>
            <a:ext cx="4436534" cy="8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02480" y="5003800"/>
            <a:ext cx="30681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87388" y="4182535"/>
            <a:ext cx="4436534" cy="8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70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477619" y="1906011"/>
            <a:ext cx="6185648" cy="3252788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rgbClr val="7FB601"/>
                </a:solidFill>
              </a:rPr>
              <a:t>Accompagnement </a:t>
            </a:r>
            <a:r>
              <a:rPr lang="fr-FR" b="1" dirty="0">
                <a:solidFill>
                  <a:srgbClr val="7FB601"/>
                </a:solidFill>
              </a:rPr>
              <a:t>personnalisé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90 </a:t>
            </a:r>
            <a:r>
              <a:rPr lang="fr-FR" dirty="0">
                <a:solidFill>
                  <a:srgbClr val="000000"/>
                </a:solidFill>
              </a:rPr>
              <a:t>heures sur les deux </a:t>
            </a:r>
            <a:r>
              <a:rPr lang="fr-FR" dirty="0" smtClean="0">
                <a:solidFill>
                  <a:srgbClr val="000000"/>
                </a:solidFill>
              </a:rPr>
              <a:t>années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ou </a:t>
            </a:r>
            <a:r>
              <a:rPr lang="fr-FR" dirty="0">
                <a:solidFill>
                  <a:srgbClr val="000000"/>
                </a:solidFill>
              </a:rPr>
              <a:t>45 heures par </a:t>
            </a:r>
            <a:r>
              <a:rPr lang="fr-FR" dirty="0" smtClean="0">
                <a:solidFill>
                  <a:srgbClr val="000000"/>
                </a:solidFill>
              </a:rPr>
              <a:t>année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ou </a:t>
            </a:r>
            <a:r>
              <a:rPr lang="fr-FR" dirty="0">
                <a:solidFill>
                  <a:srgbClr val="000000"/>
                </a:solidFill>
              </a:rPr>
              <a:t>1,5 heures par </a:t>
            </a:r>
            <a:r>
              <a:rPr lang="fr-FR" dirty="0" smtClean="0">
                <a:solidFill>
                  <a:srgbClr val="000000"/>
                </a:solidFill>
              </a:rPr>
              <a:t>semaine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En </a:t>
            </a:r>
            <a:r>
              <a:rPr lang="fr-FR" dirty="0">
                <a:solidFill>
                  <a:srgbClr val="000000"/>
                </a:solidFill>
              </a:rPr>
              <a:t>classe à effectifs réduits </a:t>
            </a:r>
          </a:p>
          <a:p>
            <a:pPr lvl="1"/>
            <a:endParaRPr lang="fr-FR" dirty="0" smtClean="0"/>
          </a:p>
          <a:p>
            <a:r>
              <a:rPr lang="fr-FR" b="1" dirty="0" smtClean="0">
                <a:solidFill>
                  <a:srgbClr val="7FB601"/>
                </a:solidFill>
              </a:rPr>
              <a:t>Co</a:t>
            </a:r>
            <a:r>
              <a:rPr lang="fr-FR" b="1" dirty="0">
                <a:solidFill>
                  <a:srgbClr val="7FB601"/>
                </a:solidFill>
              </a:rPr>
              <a:t>-</a:t>
            </a:r>
            <a:r>
              <a:rPr lang="fr-FR" b="1" dirty="0" smtClean="0">
                <a:solidFill>
                  <a:srgbClr val="7FB601"/>
                </a:solidFill>
              </a:rPr>
              <a:t>intervention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En </a:t>
            </a:r>
            <a:r>
              <a:rPr lang="fr-FR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LV1 : 1 heure par semaine </a:t>
            </a:r>
            <a:endParaRPr lang="fr-FR" dirty="0" smtClean="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lvl="1"/>
            <a:r>
              <a:rPr lang="fr-FR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Avec </a:t>
            </a:r>
            <a:r>
              <a:rPr lang="fr-FR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d’autres disciplines suivant les spécificités des </a:t>
            </a:r>
            <a:r>
              <a:rPr lang="fr-FR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BTS</a:t>
            </a:r>
          </a:p>
          <a:p>
            <a:pPr marL="349250" lvl="1" indent="0">
              <a:buNone/>
            </a:pPr>
            <a:r>
              <a:rPr lang="fr-FR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     (0,5 heure par semaine avec les mathématiques)</a:t>
            </a:r>
            <a:endParaRPr lang="fr-FR" dirty="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les STS rénovées en </a:t>
            </a:r>
            <a:r>
              <a:rPr lang="fr-FR" dirty="0" smtClean="0"/>
              <a:t>2016</a:t>
            </a:r>
            <a:br>
              <a:rPr lang="fr-FR" dirty="0" smtClean="0"/>
            </a:br>
            <a:r>
              <a:rPr lang="fr-FR" cap="none" dirty="0" smtClean="0"/>
              <a:t>AP et </a:t>
            </a:r>
            <a:r>
              <a:rPr lang="fr-FR" cap="none" dirty="0" err="1" smtClean="0"/>
              <a:t>co</a:t>
            </a:r>
            <a:r>
              <a:rPr lang="fr-FR" cap="none" dirty="0" smtClean="0"/>
              <a:t>-</a:t>
            </a:r>
            <a:r>
              <a:rPr lang="fr-FR" dirty="0" smtClean="0"/>
              <a:t>intervention</a:t>
            </a:r>
            <a:endParaRPr lang="fr-FR" cap="none" dirty="0"/>
          </a:p>
        </p:txBody>
      </p:sp>
      <p:sp>
        <p:nvSpPr>
          <p:cNvPr id="11" name="ZoneTexte 10"/>
          <p:cNvSpPr txBox="1"/>
          <p:nvPr/>
        </p:nvSpPr>
        <p:spPr>
          <a:xfrm>
            <a:off x="5850918" y="3193851"/>
            <a:ext cx="2332645" cy="338554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Pédagogie active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850917" y="2670438"/>
            <a:ext cx="2332645" cy="338554"/>
          </a:xfrm>
          <a:prstGeom prst="rect">
            <a:avLst/>
          </a:prstGeom>
          <a:solidFill>
            <a:srgbClr val="7FB6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Pédagogie différenciée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50917" y="3624063"/>
            <a:ext cx="233264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Autonomie</a:t>
            </a:r>
            <a:endParaRPr lang="fr-FR" sz="1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73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2480" y="1562288"/>
            <a:ext cx="8203026" cy="206144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1800" b="1" dirty="0">
                <a:solidFill>
                  <a:srgbClr val="7FB601"/>
                </a:solidFill>
              </a:rPr>
              <a:t>Premier stage « facultatif » : stage de découverte</a:t>
            </a:r>
          </a:p>
          <a:p>
            <a:pPr lvl="1">
              <a:lnSpc>
                <a:spcPct val="80000"/>
              </a:lnSpc>
            </a:pPr>
            <a:r>
              <a:rPr lang="fr-FR" sz="1800" dirty="0">
                <a:solidFill>
                  <a:schemeClr val="tx1"/>
                </a:solidFill>
              </a:rPr>
              <a:t>lors du premier semestre de la première année, exclusivement aux étudiants possédant un baccalauréat général et technologique  ;</a:t>
            </a:r>
          </a:p>
          <a:p>
            <a:pPr lvl="1">
              <a:lnSpc>
                <a:spcPct val="80000"/>
              </a:lnSpc>
            </a:pPr>
            <a:r>
              <a:rPr lang="fr-FR" sz="1800" dirty="0">
                <a:solidFill>
                  <a:schemeClr val="tx1"/>
                </a:solidFill>
              </a:rPr>
              <a:t> d’une durée de deux semaines (pouvant se dérouler en partie sur des vacances scolaires) ;</a:t>
            </a:r>
          </a:p>
          <a:p>
            <a:pPr lvl="1">
              <a:lnSpc>
                <a:spcPct val="80000"/>
              </a:lnSpc>
            </a:pPr>
            <a:r>
              <a:rPr lang="fr-FR" sz="1800" dirty="0">
                <a:solidFill>
                  <a:schemeClr val="tx1"/>
                </a:solidFill>
              </a:rPr>
              <a:t>stage dépendant d’un projet d’établissement comportant l’organisation pédagogique pour les étudiants qui ne font pas ce stage.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les STS rénovées en </a:t>
            </a:r>
            <a:r>
              <a:rPr lang="fr-FR" dirty="0" smtClean="0"/>
              <a:t>2016</a:t>
            </a:r>
            <a:br>
              <a:rPr lang="fr-FR" dirty="0" smtClean="0"/>
            </a:br>
            <a:r>
              <a:rPr lang="fr-FR" dirty="0" smtClean="0"/>
              <a:t>Stages </a:t>
            </a:r>
            <a:r>
              <a:rPr lang="fr-FR" dirty="0"/>
              <a:t>en milieu professionnel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gray">
          <a:xfrm>
            <a:off x="684213" y="3812700"/>
            <a:ext cx="7775575" cy="151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rtl="0" eaLnBrk="0" fontAlgn="base" hangingPunc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charset="0"/>
              <a:buChar char="n"/>
              <a:defRPr sz="2000">
                <a:solidFill>
                  <a:schemeClr val="accent1"/>
                </a:solidFill>
                <a:latin typeface="Calibri"/>
                <a:ea typeface="+mn-ea"/>
                <a:cs typeface="Calibri"/>
              </a:defRPr>
            </a:lvl1pPr>
            <a:lvl2pPr marL="423863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"/>
              <a:defRPr sz="15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425450" indent="3175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617538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1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619125" indent="1209675" algn="l" rtl="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076325" algn="l" rtl="0" fontAlgn="base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3525" algn="l" rtl="0" fontAlgn="base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0725" algn="l" rtl="0" fontAlgn="base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925" algn="l" rtl="0" fontAlgn="base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7FB601"/>
              </a:buClr>
              <a:buSzPct val="90000"/>
              <a:buFont typeface="Wingdings" pitchFamily="2" charset="2"/>
              <a:buChar char="S"/>
            </a:pPr>
            <a:r>
              <a:rPr lang="fr-FR" sz="1800" b="1" dirty="0">
                <a:solidFill>
                  <a:srgbClr val="7FB601"/>
                </a:solidFill>
              </a:rPr>
              <a:t>« Second » stage spécifique à la spécialité</a:t>
            </a:r>
          </a:p>
          <a:p>
            <a:pPr marL="685800" lvl="1" indent="-336550" defTabSz="9144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</a:pPr>
            <a:r>
              <a:rPr lang="fr-FR" sz="1800" dirty="0">
                <a:solidFill>
                  <a:srgbClr val="000000"/>
                </a:solidFill>
              </a:rPr>
              <a:t>d’une durée de six à dix semaines (pouvant se dérouler en partie sur des vacances scolaires) ;</a:t>
            </a:r>
          </a:p>
          <a:p>
            <a:pPr marL="685800" lvl="1" indent="-336550" defTabSz="9144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</a:pPr>
            <a:r>
              <a:rPr lang="fr-FR" sz="1800" dirty="0">
                <a:solidFill>
                  <a:srgbClr val="000000"/>
                </a:solidFill>
              </a:rPr>
              <a:t> période de stage non imposée dans le référentiel de formation.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437918" y="5674546"/>
            <a:ext cx="2332645" cy="338554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Pédagogie active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9442" y="5674546"/>
            <a:ext cx="2332645" cy="338554"/>
          </a:xfrm>
          <a:prstGeom prst="rect">
            <a:avLst/>
          </a:prstGeom>
          <a:solidFill>
            <a:srgbClr val="7FB6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Pédagogie différenciée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7143" y="5674546"/>
            <a:ext cx="233264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Autonomie</a:t>
            </a:r>
            <a:endParaRPr lang="fr-FR" sz="1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211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Du BTS après-vente automobile au</a:t>
            </a:r>
            <a:br>
              <a:rPr lang="fr-FR" dirty="0" smtClean="0"/>
            </a:br>
            <a:r>
              <a:rPr lang="fr-FR" dirty="0" smtClean="0"/>
              <a:t>BTS maintenance des véhicules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047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9453" y="1486089"/>
            <a:ext cx="8329853" cy="481311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600" b="1" dirty="0">
                <a:solidFill>
                  <a:srgbClr val="7FB601"/>
                </a:solidFill>
              </a:rPr>
              <a:t>Mise en application du référentiel AVA – </a:t>
            </a:r>
            <a:r>
              <a:rPr lang="fr-FR" sz="1600" b="1" dirty="0" smtClean="0">
                <a:solidFill>
                  <a:srgbClr val="7FB601"/>
                </a:solidFill>
              </a:rPr>
              <a:t>septembre 2007 et depuis…</a:t>
            </a:r>
            <a:endParaRPr lang="fr-FR" sz="1600" b="1" dirty="0">
              <a:solidFill>
                <a:srgbClr val="7FB601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</a:rPr>
              <a:t>É</a:t>
            </a:r>
            <a:r>
              <a:rPr lang="fr-FR" sz="1600" dirty="0" smtClean="0">
                <a:solidFill>
                  <a:schemeClr val="tx1"/>
                </a:solidFill>
              </a:rPr>
              <a:t>volution </a:t>
            </a:r>
            <a:r>
              <a:rPr lang="fr-FR" sz="1600" dirty="0">
                <a:solidFill>
                  <a:schemeClr val="tx1"/>
                </a:solidFill>
              </a:rPr>
              <a:t>technologique des véhicules </a:t>
            </a:r>
            <a:r>
              <a:rPr lang="fr-FR" sz="1600" dirty="0" smtClean="0">
                <a:solidFill>
                  <a:schemeClr val="tx1"/>
                </a:solidFill>
              </a:rPr>
              <a:t>(électrique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dirty="0" smtClean="0">
                <a:solidFill>
                  <a:schemeClr val="tx1"/>
                </a:solidFill>
              </a:rPr>
              <a:t>hybride..</a:t>
            </a:r>
            <a:r>
              <a:rPr lang="fr-FR" sz="1600" dirty="0">
                <a:solidFill>
                  <a:schemeClr val="tx1"/>
                </a:solidFill>
              </a:rPr>
              <a:t>.)</a:t>
            </a:r>
          </a:p>
          <a:p>
            <a:pPr lvl="1"/>
            <a:r>
              <a:rPr lang="fr-FR" sz="1600" dirty="0">
                <a:solidFill>
                  <a:schemeClr val="tx1"/>
                </a:solidFill>
              </a:rPr>
              <a:t>Nécessité d’élever le niveau de technicité </a:t>
            </a:r>
            <a:r>
              <a:rPr lang="fr-FR" sz="1600" dirty="0" smtClean="0">
                <a:solidFill>
                  <a:schemeClr val="tx1"/>
                </a:solidFill>
              </a:rPr>
              <a:t>en diagnostic </a:t>
            </a:r>
            <a:endParaRPr lang="fr-FR" sz="1600" dirty="0">
              <a:solidFill>
                <a:schemeClr val="tx1"/>
              </a:solidFill>
            </a:endParaRPr>
          </a:p>
          <a:p>
            <a:pPr lvl="1"/>
            <a:r>
              <a:rPr lang="fr-FR" sz="1600" dirty="0">
                <a:solidFill>
                  <a:schemeClr val="tx1"/>
                </a:solidFill>
              </a:rPr>
              <a:t>Connaissances accrues en informatique et réseaux</a:t>
            </a:r>
          </a:p>
          <a:p>
            <a:pPr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</a:rPr>
              <a:t>É</a:t>
            </a:r>
            <a:r>
              <a:rPr lang="fr-FR" sz="1600" dirty="0" smtClean="0">
                <a:solidFill>
                  <a:schemeClr val="tx1"/>
                </a:solidFill>
              </a:rPr>
              <a:t>volution </a:t>
            </a:r>
            <a:r>
              <a:rPr lang="fr-FR" sz="1600" dirty="0">
                <a:solidFill>
                  <a:schemeClr val="tx1"/>
                </a:solidFill>
              </a:rPr>
              <a:t>des services de l’après-vente</a:t>
            </a:r>
          </a:p>
          <a:p>
            <a:pPr lvl="1"/>
            <a:r>
              <a:rPr lang="fr-FR" sz="1600" dirty="0">
                <a:solidFill>
                  <a:schemeClr val="tx1"/>
                </a:solidFill>
              </a:rPr>
              <a:t>Relation avec </a:t>
            </a:r>
            <a:r>
              <a:rPr lang="fr-FR" sz="1600" dirty="0" smtClean="0">
                <a:solidFill>
                  <a:schemeClr val="tx1"/>
                </a:solidFill>
              </a:rPr>
              <a:t>l’expert</a:t>
            </a:r>
            <a:endParaRPr lang="fr-FR" sz="1600" dirty="0">
              <a:solidFill>
                <a:schemeClr val="tx1"/>
              </a:solidFill>
            </a:endParaRPr>
          </a:p>
          <a:p>
            <a:pPr lvl="1"/>
            <a:r>
              <a:rPr lang="fr-FR" sz="1600" dirty="0">
                <a:solidFill>
                  <a:schemeClr val="tx1"/>
                </a:solidFill>
              </a:rPr>
              <a:t>Besoin de haute technicité pour conseiller le client à l’issue du diagnostic</a:t>
            </a:r>
          </a:p>
          <a:p>
            <a:pPr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</a:rPr>
              <a:t>É</a:t>
            </a:r>
            <a:r>
              <a:rPr lang="fr-FR" sz="1600" dirty="0" smtClean="0">
                <a:solidFill>
                  <a:schemeClr val="tx1"/>
                </a:solidFill>
              </a:rPr>
              <a:t>volution </a:t>
            </a:r>
            <a:r>
              <a:rPr lang="fr-FR" sz="1600" dirty="0">
                <a:solidFill>
                  <a:schemeClr val="tx1"/>
                </a:solidFill>
              </a:rPr>
              <a:t>de la réglementation </a:t>
            </a:r>
            <a:r>
              <a:rPr lang="fr-FR" sz="1600" dirty="0" smtClean="0">
                <a:solidFill>
                  <a:schemeClr val="tx1"/>
                </a:solidFill>
              </a:rPr>
              <a:t>(</a:t>
            </a:r>
            <a:r>
              <a:rPr lang="fr-FR" sz="1600" dirty="0">
                <a:solidFill>
                  <a:schemeClr val="tx1"/>
                </a:solidFill>
              </a:rPr>
              <a:t>p</a:t>
            </a:r>
            <a:r>
              <a:rPr lang="fr-FR" sz="1600" dirty="0" smtClean="0">
                <a:solidFill>
                  <a:schemeClr val="tx1"/>
                </a:solidFill>
              </a:rPr>
              <a:t>révention des risques professionnel, développement durable..</a:t>
            </a:r>
            <a:r>
              <a:rPr lang="fr-FR" sz="1600" dirty="0">
                <a:solidFill>
                  <a:schemeClr val="tx1"/>
                </a:solidFill>
              </a:rPr>
              <a:t>.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</a:rPr>
              <a:t>É</a:t>
            </a:r>
            <a:r>
              <a:rPr lang="fr-FR" sz="1600" dirty="0" smtClean="0">
                <a:solidFill>
                  <a:schemeClr val="tx1"/>
                </a:solidFill>
              </a:rPr>
              <a:t>volution </a:t>
            </a:r>
            <a:r>
              <a:rPr lang="fr-FR" sz="1600" dirty="0">
                <a:solidFill>
                  <a:schemeClr val="tx1"/>
                </a:solidFill>
              </a:rPr>
              <a:t>du système éducatif et du public</a:t>
            </a:r>
          </a:p>
          <a:p>
            <a:pPr lvl="1"/>
            <a:r>
              <a:rPr lang="fr-FR" sz="1600" dirty="0">
                <a:solidFill>
                  <a:schemeClr val="tx1"/>
                </a:solidFill>
              </a:rPr>
              <a:t>R</a:t>
            </a:r>
            <a:r>
              <a:rPr lang="fr-FR" sz="1600" dirty="0" smtClean="0">
                <a:solidFill>
                  <a:schemeClr val="tx1"/>
                </a:solidFill>
              </a:rPr>
              <a:t>énovation </a:t>
            </a:r>
            <a:r>
              <a:rPr lang="fr-FR" sz="1600" dirty="0">
                <a:solidFill>
                  <a:schemeClr val="tx1"/>
                </a:solidFill>
              </a:rPr>
              <a:t>de la filière professionnelle (CAP, Bac Pro maintenance des véhicules à la rentrée 2014)</a:t>
            </a:r>
          </a:p>
          <a:p>
            <a:pPr lvl="1"/>
            <a:r>
              <a:rPr lang="fr-FR" sz="1600" dirty="0">
                <a:solidFill>
                  <a:schemeClr val="tx1"/>
                </a:solidFill>
              </a:rPr>
              <a:t>R</a:t>
            </a:r>
            <a:r>
              <a:rPr lang="fr-FR" sz="1600" dirty="0" smtClean="0">
                <a:solidFill>
                  <a:schemeClr val="tx1"/>
                </a:solidFill>
              </a:rPr>
              <a:t>éforme </a:t>
            </a:r>
            <a:r>
              <a:rPr lang="fr-FR" sz="1600" dirty="0">
                <a:solidFill>
                  <a:schemeClr val="tx1"/>
                </a:solidFill>
              </a:rPr>
              <a:t>du lycée général et technologique : bac S et </a:t>
            </a:r>
            <a:r>
              <a:rPr lang="fr-FR" sz="1600" dirty="0" smtClean="0">
                <a:solidFill>
                  <a:schemeClr val="tx1"/>
                </a:solidFill>
              </a:rPr>
              <a:t>STI2D</a:t>
            </a:r>
          </a:p>
          <a:p>
            <a:pPr lvl="1"/>
            <a:r>
              <a:rPr lang="fr-FR" sz="1600" dirty="0" smtClean="0">
                <a:solidFill>
                  <a:schemeClr val="tx1"/>
                </a:solidFill>
              </a:rPr>
              <a:t>Prise en compte de la </a:t>
            </a:r>
            <a:r>
              <a:rPr lang="fr-FR" sz="1600" dirty="0" smtClean="0">
                <a:solidFill>
                  <a:srgbClr val="000000"/>
                </a:solidFill>
              </a:rPr>
              <a:t>licence </a:t>
            </a:r>
            <a:r>
              <a:rPr lang="fr-FR" sz="1600" dirty="0">
                <a:solidFill>
                  <a:srgbClr val="000000"/>
                </a:solidFill>
              </a:rPr>
              <a:t>professionnelle OMSA (organisation et management des services de l’automobile)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raisons de la rénovation</a:t>
            </a:r>
          </a:p>
        </p:txBody>
      </p:sp>
    </p:spTree>
    <p:extLst>
      <p:ext uri="{BB962C8B-B14F-4D97-AF65-F5344CB8AC3E}">
        <p14:creationId xmlns:p14="http://schemas.microsoft.com/office/powerpoint/2010/main" val="134601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oneTexte 6"/>
          <p:cNvSpPr txBox="1">
            <a:spLocks noChangeArrowheads="1"/>
          </p:cNvSpPr>
          <p:nvPr/>
        </p:nvSpPr>
        <p:spPr bwMode="auto">
          <a:xfrm>
            <a:off x="341842" y="1630893"/>
            <a:ext cx="8383058" cy="42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buClr>
                <a:srgbClr val="C70202"/>
              </a:buClr>
            </a:pPr>
            <a:r>
              <a:rPr lang="fr-FR" sz="1600" b="1" dirty="0" smtClean="0">
                <a:solidFill>
                  <a:srgbClr val="7FB601"/>
                </a:solidFill>
              </a:rPr>
              <a:t>2013</a:t>
            </a:r>
            <a:endParaRPr lang="fr-FR" sz="1600" dirty="0">
              <a:solidFill>
                <a:srgbClr val="7FB601"/>
              </a:solidFill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fr-FR" sz="16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décembre </a:t>
            </a:r>
            <a:r>
              <a:rPr lang="fr-FR" sz="16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2013 : note d’opportunité validée lors de la réunion plénière de la sous-commission « automobile, matériel agricole et de travaux publics » puis validé par la 3ième CPC plénière</a:t>
            </a:r>
          </a:p>
          <a:p>
            <a:pPr algn="just">
              <a:buClr>
                <a:srgbClr val="FF8000"/>
              </a:buClr>
            </a:pPr>
            <a:endParaRPr lang="fr-FR" sz="800" b="1" dirty="0">
              <a:solidFill>
                <a:srgbClr val="7FB601"/>
              </a:solidFill>
            </a:endParaRPr>
          </a:p>
          <a:p>
            <a:pPr algn="just">
              <a:buClr>
                <a:srgbClr val="FF8000"/>
              </a:buClr>
            </a:pPr>
            <a:r>
              <a:rPr lang="fr-FR" sz="1600" b="1" dirty="0">
                <a:solidFill>
                  <a:srgbClr val="7FB601"/>
                </a:solidFill>
              </a:rPr>
              <a:t>2014</a:t>
            </a:r>
            <a:endParaRPr lang="fr-FR" sz="1600" dirty="0">
              <a:solidFill>
                <a:srgbClr val="7FB601"/>
              </a:solidFill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fr-FR" sz="1600" dirty="0" smtClean="0"/>
              <a:t> </a:t>
            </a:r>
            <a:r>
              <a:rPr lang="fr-FR" sz="16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février 2014 : début des travaux, écriture du RAP </a:t>
            </a: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fr-FR" sz="16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septembre </a:t>
            </a:r>
            <a:r>
              <a:rPr lang="fr-FR" sz="16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2014 : début d’écriture du </a:t>
            </a:r>
            <a:r>
              <a:rPr lang="fr-FR" sz="16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référentiel </a:t>
            </a:r>
            <a:r>
              <a:rPr lang="fr-FR" sz="16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de certification</a:t>
            </a: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fr-FR" sz="16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 décembre 2014 : présentation du RAP en CPC </a:t>
            </a:r>
          </a:p>
          <a:p>
            <a:pPr algn="just">
              <a:buClr>
                <a:srgbClr val="FF8000"/>
              </a:buClr>
            </a:pPr>
            <a:endParaRPr lang="fr-FR" sz="800" b="1" dirty="0">
              <a:solidFill>
                <a:srgbClr val="FF8000"/>
              </a:solidFill>
            </a:endParaRPr>
          </a:p>
          <a:p>
            <a:pPr algn="just">
              <a:buClr>
                <a:srgbClr val="FF8000"/>
              </a:buClr>
            </a:pPr>
            <a:r>
              <a:rPr lang="fr-FR" sz="1600" b="1" dirty="0">
                <a:solidFill>
                  <a:srgbClr val="7FB601"/>
                </a:solidFill>
              </a:rPr>
              <a:t>2015</a:t>
            </a:r>
            <a:endParaRPr lang="fr-FR" sz="1600" dirty="0">
              <a:solidFill>
                <a:srgbClr val="7FB601"/>
              </a:solidFill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fr-FR" sz="16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septembre 2015 : présentation du référentiel en CPC </a:t>
            </a:r>
          </a:p>
          <a:p>
            <a:pPr algn="just">
              <a:buClr>
                <a:srgbClr val="FF8000"/>
              </a:buClr>
            </a:pPr>
            <a:endParaRPr lang="fr-FR" sz="800" b="1" dirty="0">
              <a:solidFill>
                <a:srgbClr val="FF8000"/>
              </a:solidFill>
            </a:endParaRPr>
          </a:p>
          <a:p>
            <a:pPr algn="just">
              <a:buClr>
                <a:srgbClr val="FF8000"/>
              </a:buClr>
            </a:pPr>
            <a:r>
              <a:rPr lang="fr-FR" sz="1600" b="1" dirty="0">
                <a:solidFill>
                  <a:srgbClr val="7FB601"/>
                </a:solidFill>
              </a:rPr>
              <a:t>2016</a:t>
            </a:r>
            <a:endParaRPr lang="fr-FR" sz="1600" dirty="0">
              <a:solidFill>
                <a:srgbClr val="7FB601"/>
              </a:solidFill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fr-FR" sz="16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janvier 2016 : instances consultatives CSE, CSL et CNESER</a:t>
            </a: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fr-FR" sz="1600" dirty="0">
                <a:latin typeface="Calibri"/>
                <a:ea typeface="+mn-ea"/>
                <a:cs typeface="Calibri"/>
              </a:rPr>
              <a:t>f</a:t>
            </a:r>
            <a:r>
              <a:rPr lang="fr-FR" sz="1600" dirty="0" smtClean="0">
                <a:latin typeface="Calibri"/>
                <a:ea typeface="+mn-ea"/>
                <a:cs typeface="Calibri"/>
              </a:rPr>
              <a:t>évrier-mars </a:t>
            </a:r>
            <a:r>
              <a:rPr lang="fr-FR" sz="1600" dirty="0">
                <a:latin typeface="Calibri"/>
                <a:ea typeface="+mn-ea"/>
                <a:cs typeface="Calibri"/>
              </a:rPr>
              <a:t>2016 </a:t>
            </a:r>
            <a:r>
              <a:rPr lang="fr-FR" sz="1600" dirty="0" smtClean="0">
                <a:latin typeface="Calibri"/>
                <a:ea typeface="+mn-ea"/>
                <a:cs typeface="Calibri"/>
              </a:rPr>
              <a:t>: arrêté du 11 février 2016, JORF du 11 mars 2016  </a:t>
            </a:r>
            <a:r>
              <a:rPr lang="fr-FR" sz="1600" dirty="0">
                <a:latin typeface="Calibri"/>
                <a:ea typeface="+mn-ea"/>
                <a:cs typeface="Calibri"/>
              </a:rPr>
              <a:t>et </a:t>
            </a:r>
            <a:r>
              <a:rPr lang="fr-FR" sz="1600" dirty="0" smtClean="0">
                <a:latin typeface="Calibri"/>
                <a:ea typeface="+mn-ea"/>
                <a:cs typeface="Calibri"/>
              </a:rPr>
              <a:t>BOEN du 31 mars 2016</a:t>
            </a: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fr-FR" sz="16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rentrée 2016 : mise en œuvre du référentiel </a:t>
            </a:r>
          </a:p>
          <a:p>
            <a:pPr algn="just">
              <a:buClr>
                <a:srgbClr val="FF8000"/>
              </a:buClr>
            </a:pPr>
            <a:endParaRPr lang="fr-FR" sz="800" b="1" dirty="0" smtClean="0">
              <a:solidFill>
                <a:srgbClr val="FF8000"/>
              </a:solidFill>
            </a:endParaRPr>
          </a:p>
          <a:p>
            <a:pPr algn="just">
              <a:buClr>
                <a:srgbClr val="FF8000"/>
              </a:buClr>
            </a:pPr>
            <a:r>
              <a:rPr lang="fr-FR" sz="1600" b="1" dirty="0" smtClean="0">
                <a:solidFill>
                  <a:srgbClr val="7FB601"/>
                </a:solidFill>
              </a:rPr>
              <a:t>2018</a:t>
            </a:r>
            <a:endParaRPr lang="fr-FR" sz="1600" dirty="0">
              <a:solidFill>
                <a:srgbClr val="7FB601"/>
              </a:solidFill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fr-FR" sz="16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première session BTS maintenance des véhicules</a:t>
            </a:r>
            <a:endParaRPr lang="fr-FR" sz="1600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03413" y="0"/>
            <a:ext cx="7812087" cy="6667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Les étapes de la rénovation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60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Évolution du référentiel des activités professionnelles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38081"/>
              </p:ext>
            </p:extLst>
          </p:nvPr>
        </p:nvGraphicFramePr>
        <p:xfrm>
          <a:off x="4986867" y="2099735"/>
          <a:ext cx="3750906" cy="3416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906"/>
              </a:tblGrid>
              <a:tr h="58748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/>
                          <a:cs typeface="Calibri"/>
                        </a:rPr>
                        <a:t>Activités</a:t>
                      </a:r>
                      <a:r>
                        <a:rPr lang="fr-FR" baseline="0" dirty="0" smtClean="0">
                          <a:latin typeface="Calibri"/>
                          <a:cs typeface="Calibri"/>
                        </a:rPr>
                        <a:t> professionnelles 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Calibri"/>
                          <a:cs typeface="Calibri"/>
                        </a:rPr>
                        <a:t>en BTS MV (1</a:t>
                      </a:r>
                      <a:r>
                        <a:rPr lang="fr-FR" baseline="30000" dirty="0" smtClean="0">
                          <a:latin typeface="Calibri"/>
                          <a:cs typeface="Calibri"/>
                        </a:rPr>
                        <a:t>ière</a:t>
                      </a:r>
                      <a:r>
                        <a:rPr lang="fr-FR" baseline="0" dirty="0" smtClean="0">
                          <a:latin typeface="Calibri"/>
                          <a:cs typeface="Calibri"/>
                        </a:rPr>
                        <a:t> session 2018)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610971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Effectuer un diagnostic complexe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8392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Réaliser les opérations de maintenance et de réparation complexes</a:t>
                      </a:r>
                      <a:r>
                        <a:rPr lang="fr-FR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fr-FR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610971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Organiser les activités de maintenance et de réparation</a:t>
                      </a:r>
                      <a:r>
                        <a:rPr lang="fr-FR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610971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Assurer la relation client</a:t>
                      </a:r>
                      <a:r>
                        <a:rPr lang="fr-FR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33806"/>
              </p:ext>
            </p:extLst>
          </p:nvPr>
        </p:nvGraphicFramePr>
        <p:xfrm>
          <a:off x="541866" y="1380068"/>
          <a:ext cx="4080933" cy="4847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80933"/>
              </a:tblGrid>
              <a:tr h="52284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/>
                          <a:cs typeface="Calibri"/>
                        </a:rPr>
                        <a:t>Activités</a:t>
                      </a:r>
                      <a:r>
                        <a:rPr lang="fr-FR" baseline="0" dirty="0" smtClean="0">
                          <a:latin typeface="Calibri"/>
                          <a:cs typeface="Calibri"/>
                        </a:rPr>
                        <a:t> professionnelles 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Calibri"/>
                          <a:cs typeface="Calibri"/>
                        </a:rPr>
                        <a:t>en BTS AVA (dernière session 2017)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274890"/>
                    </a:solidFill>
                  </a:tcPr>
                </a:tc>
              </a:tr>
              <a:tr h="714586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Accueil et conseil du client,</a:t>
                      </a:r>
                    </a:p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réception et restitution du véhicule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33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Diagnostic</a:t>
                      </a:r>
                      <a:endParaRPr lang="fr-FR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33249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Remise en conformité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826497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Organisation et gestion des activités de</a:t>
                      </a:r>
                    </a:p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l'après-vente</a:t>
                      </a:r>
                      <a:r>
                        <a:rPr lang="fr-FR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33249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Réglementation, litiges expertise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33249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Méthode et technique après-vente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33249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Formation des personnels après-vente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37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compétences professionnelles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011089"/>
              </p:ext>
            </p:extLst>
          </p:nvPr>
        </p:nvGraphicFramePr>
        <p:xfrm>
          <a:off x="1045634" y="1244600"/>
          <a:ext cx="6629400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Document" r:id="rId4" imgW="6629400" imgH="5486400" progId="Word.Document.12">
                  <p:embed/>
                </p:oleObj>
              </mc:Choice>
              <mc:Fallback>
                <p:oleObj name="Document" r:id="rId4" imgW="6629400" imgH="548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5634" y="1244600"/>
                        <a:ext cx="6629400" cy="538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17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Grille horaire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476" y="1236134"/>
            <a:ext cx="6837603" cy="523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6151" y="1921933"/>
            <a:ext cx="6693787" cy="1126067"/>
          </a:xfrm>
          <a:prstGeom prst="rect">
            <a:avLst/>
          </a:prstGeom>
          <a:noFill/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9404" y="2161801"/>
            <a:ext cx="1642534" cy="646331"/>
          </a:xfrm>
          <a:prstGeom prst="rect">
            <a:avLst/>
          </a:prstGeom>
          <a:noFill/>
          <a:ln w="28575" cmpd="sng">
            <a:solidFill>
              <a:srgbClr val="7FB6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alibri"/>
                <a:cs typeface="Calibri"/>
              </a:rPr>
              <a:t>Horaire et programme communs aux BTS rénovés en 2016</a:t>
            </a:r>
            <a:endParaRPr lang="fr-FR" sz="1200" dirty="0">
              <a:latin typeface="Calibri"/>
              <a:cs typeface="Calibri"/>
            </a:endParaRPr>
          </a:p>
        </p:txBody>
      </p:sp>
      <p:cxnSp>
        <p:nvCxnSpPr>
          <p:cNvPr id="8" name="Connecteur droit 7"/>
          <p:cNvCxnSpPr>
            <a:stCxn id="6" idx="3"/>
            <a:endCxn id="5" idx="1"/>
          </p:cNvCxnSpPr>
          <p:nvPr/>
        </p:nvCxnSpPr>
        <p:spPr>
          <a:xfrm>
            <a:off x="1921938" y="2484967"/>
            <a:ext cx="1642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74338" y="3412066"/>
            <a:ext cx="6693787" cy="389467"/>
          </a:xfrm>
          <a:prstGeom prst="rect">
            <a:avLst/>
          </a:prstGeom>
          <a:noFill/>
          <a:ln w="57150" cmpd="sng">
            <a:solidFill>
              <a:srgbClr val="2F6A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9404" y="3375967"/>
            <a:ext cx="1642534" cy="461665"/>
          </a:xfrm>
          <a:prstGeom prst="rect">
            <a:avLst/>
          </a:prstGeom>
          <a:noFill/>
          <a:ln w="28575" cmpd="sng">
            <a:solidFill>
              <a:srgbClr val="2F6A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alibri"/>
                <a:cs typeface="Calibri"/>
              </a:rPr>
              <a:t>Horaire communs aux BTS rénovés en 2016</a:t>
            </a:r>
            <a:endParaRPr lang="fr-FR" sz="1200" dirty="0">
              <a:latin typeface="Calibri"/>
              <a:cs typeface="Calibri"/>
            </a:endParaRPr>
          </a:p>
        </p:txBody>
      </p:sp>
      <p:cxnSp>
        <p:nvCxnSpPr>
          <p:cNvPr id="12" name="Connecteur droit 11"/>
          <p:cNvCxnSpPr>
            <a:stCxn id="11" idx="3"/>
            <a:endCxn id="10" idx="1"/>
          </p:cNvCxnSpPr>
          <p:nvPr/>
        </p:nvCxnSpPr>
        <p:spPr>
          <a:xfrm>
            <a:off x="1921938" y="3606800"/>
            <a:ext cx="152400" cy="0"/>
          </a:xfrm>
          <a:prstGeom prst="line">
            <a:avLst/>
          </a:prstGeom>
          <a:ln>
            <a:solidFill>
              <a:srgbClr val="2F6A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3137" y="4656666"/>
            <a:ext cx="17187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libri"/>
                <a:cs typeface="Calibri"/>
              </a:rPr>
              <a:t>a : cours en division </a:t>
            </a:r>
            <a:r>
              <a:rPr lang="fr-FR" sz="1200" dirty="0" smtClean="0">
                <a:latin typeface="Calibri"/>
                <a:cs typeface="Calibri"/>
              </a:rPr>
              <a:t>entière</a:t>
            </a:r>
            <a:endParaRPr lang="fr-FR" sz="1200" dirty="0">
              <a:latin typeface="Calibri"/>
              <a:cs typeface="Calibri"/>
            </a:endParaRPr>
          </a:p>
          <a:p>
            <a:endParaRPr lang="fr-FR" sz="400" dirty="0" smtClean="0">
              <a:latin typeface="Calibri"/>
              <a:cs typeface="Calibri"/>
            </a:endParaRPr>
          </a:p>
          <a:p>
            <a:r>
              <a:rPr lang="fr-FR" sz="1200" dirty="0" smtClean="0">
                <a:latin typeface="Calibri"/>
                <a:cs typeface="Calibri"/>
              </a:rPr>
              <a:t>b </a:t>
            </a:r>
            <a:r>
              <a:rPr lang="fr-FR" sz="1200" dirty="0">
                <a:latin typeface="Calibri"/>
                <a:cs typeface="Calibri"/>
              </a:rPr>
              <a:t>: travaux dirigés ou pratiques </a:t>
            </a:r>
            <a:r>
              <a:rPr lang="fr-FR" sz="1200" dirty="0" smtClean="0">
                <a:latin typeface="Calibri"/>
                <a:cs typeface="Calibri"/>
              </a:rPr>
              <a:t>de laboratoire</a:t>
            </a:r>
          </a:p>
          <a:p>
            <a:endParaRPr lang="fr-FR" sz="400" dirty="0">
              <a:latin typeface="Calibri"/>
              <a:cs typeface="Calibri"/>
            </a:endParaRPr>
          </a:p>
          <a:p>
            <a:r>
              <a:rPr lang="fr-FR" sz="1200" dirty="0" smtClean="0">
                <a:latin typeface="Calibri"/>
                <a:cs typeface="Calibri"/>
              </a:rPr>
              <a:t>c </a:t>
            </a:r>
            <a:r>
              <a:rPr lang="fr-FR" sz="1200" dirty="0">
                <a:latin typeface="Calibri"/>
                <a:cs typeface="Calibri"/>
              </a:rPr>
              <a:t>: travaux pratiques d’atelier </a:t>
            </a:r>
            <a:r>
              <a:rPr lang="fr-FR" sz="1200" dirty="0" smtClean="0">
                <a:latin typeface="Calibri"/>
                <a:cs typeface="Calibri"/>
              </a:rPr>
              <a:t>ou projet</a:t>
            </a:r>
            <a:endParaRPr lang="fr-FR" sz="1200" dirty="0"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7601" y="4927601"/>
            <a:ext cx="6417906" cy="364066"/>
          </a:xfrm>
          <a:prstGeom prst="rect">
            <a:avLst/>
          </a:prstGeom>
          <a:noFill/>
          <a:ln w="57150" cmpd="sng">
            <a:solidFill>
              <a:srgbClr val="7FB60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87600" y="4563535"/>
            <a:ext cx="6417906" cy="364066"/>
          </a:xfrm>
          <a:prstGeom prst="rect">
            <a:avLst/>
          </a:prstGeom>
          <a:noFill/>
          <a:ln w="57150" cmpd="sng">
            <a:solidFill>
              <a:srgbClr val="7FB60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4338" y="5291667"/>
            <a:ext cx="6727655" cy="364066"/>
          </a:xfrm>
          <a:prstGeom prst="rect">
            <a:avLst/>
          </a:prstGeom>
          <a:noFill/>
          <a:ln w="5715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0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199" y="2874482"/>
            <a:ext cx="8228013" cy="1132632"/>
          </a:xfrm>
        </p:spPr>
        <p:txBody>
          <a:bodyPr/>
          <a:lstStyle/>
          <a:p>
            <a:r>
              <a:rPr lang="fr-FR" dirty="0" smtClean="0"/>
              <a:t>Présentation de la filière et </a:t>
            </a:r>
            <a:br>
              <a:rPr lang="fr-FR" dirty="0" smtClean="0"/>
            </a:br>
            <a:r>
              <a:rPr lang="fr-FR" dirty="0" smtClean="0"/>
              <a:t>cadre de la rénovation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199" y="4508040"/>
            <a:ext cx="8228013" cy="529627"/>
          </a:xfrm>
        </p:spPr>
        <p:txBody>
          <a:bodyPr/>
          <a:lstStyle/>
          <a:p>
            <a:r>
              <a:rPr lang="fr-FR" dirty="0" smtClean="0"/>
              <a:t>Pascale COSTA, IGEN STI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130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groupe de travail tripartites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93134" y="1227667"/>
            <a:ext cx="4292599" cy="5283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512907" y="1227667"/>
            <a:ext cx="4292599" cy="5469466"/>
          </a:xfrm>
          <a:prstGeom prst="roundRect">
            <a:avLst/>
          </a:prstGeom>
          <a:noFill/>
          <a:ln>
            <a:solidFill>
              <a:srgbClr val="2F6A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03798" y="2169413"/>
            <a:ext cx="371686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Calibri"/>
                <a:cs typeface="Calibri"/>
              </a:rPr>
              <a:t>AUBERT Régis		</a:t>
            </a:r>
            <a:r>
              <a:rPr lang="fr-FR" sz="1300" dirty="0">
                <a:latin typeface="Calibri"/>
                <a:cs typeface="Calibri"/>
              </a:rPr>
              <a:t>enseignant </a:t>
            </a:r>
            <a:r>
              <a:rPr lang="fr-FR" sz="1300" dirty="0" smtClean="0">
                <a:latin typeface="Calibri"/>
                <a:cs typeface="Calibri"/>
              </a:rPr>
              <a:t>STI</a:t>
            </a:r>
          </a:p>
          <a:p>
            <a:r>
              <a:rPr lang="fr-FR" sz="1300" dirty="0" smtClean="0">
                <a:latin typeface="Calibri"/>
                <a:cs typeface="Calibri"/>
              </a:rPr>
              <a:t>BALEN Jean-Luc		</a:t>
            </a:r>
            <a:r>
              <a:rPr lang="fr-FR" sz="1300" dirty="0">
                <a:latin typeface="Calibri"/>
                <a:cs typeface="Calibri"/>
              </a:rPr>
              <a:t>enseignant </a:t>
            </a:r>
            <a:r>
              <a:rPr lang="fr-FR" sz="1300" dirty="0" smtClean="0">
                <a:latin typeface="Calibri"/>
                <a:cs typeface="Calibri"/>
              </a:rPr>
              <a:t>STI</a:t>
            </a:r>
          </a:p>
          <a:p>
            <a:r>
              <a:rPr lang="fr-FR" sz="1300" dirty="0" smtClean="0">
                <a:latin typeface="Calibri"/>
                <a:cs typeface="Calibri"/>
              </a:rPr>
              <a:t>BESSON Anne-Marie 	enseignante </a:t>
            </a:r>
            <a:r>
              <a:rPr lang="fr-FR" sz="1300" dirty="0">
                <a:latin typeface="Calibri"/>
                <a:cs typeface="Calibri"/>
              </a:rPr>
              <a:t>éco-gestion</a:t>
            </a:r>
          </a:p>
          <a:p>
            <a:r>
              <a:rPr lang="fr-FR" sz="1300" dirty="0" smtClean="0">
                <a:latin typeface="Calibri"/>
                <a:cs typeface="Calibri"/>
              </a:rPr>
              <a:t>BLOT Pascal			enseignant STI</a:t>
            </a:r>
          </a:p>
          <a:p>
            <a:r>
              <a:rPr lang="fr-FR" sz="1300" dirty="0" smtClean="0">
                <a:latin typeface="Calibri"/>
                <a:cs typeface="Calibri"/>
              </a:rPr>
              <a:t>CERATO Gilles		IA-IPR STI</a:t>
            </a:r>
          </a:p>
          <a:p>
            <a:r>
              <a:rPr lang="fr-FR" sz="1300" dirty="0" smtClean="0">
                <a:latin typeface="Calibri"/>
                <a:cs typeface="Calibri"/>
              </a:rPr>
              <a:t>COSTA </a:t>
            </a:r>
            <a:r>
              <a:rPr lang="fr-FR" sz="1300" dirty="0">
                <a:latin typeface="Calibri"/>
                <a:cs typeface="Calibri"/>
              </a:rPr>
              <a:t>Pascale 		IGEN </a:t>
            </a:r>
            <a:r>
              <a:rPr lang="fr-FR" sz="1300" dirty="0" smtClean="0">
                <a:latin typeface="Calibri"/>
                <a:cs typeface="Calibri"/>
              </a:rPr>
              <a:t>STI</a:t>
            </a:r>
          </a:p>
          <a:p>
            <a:r>
              <a:rPr lang="fr-FR" sz="1300" dirty="0" smtClean="0">
                <a:latin typeface="Calibri"/>
                <a:cs typeface="Calibri"/>
              </a:rPr>
              <a:t>GRIMAUD Pierre		enseignant STI</a:t>
            </a:r>
          </a:p>
          <a:p>
            <a:r>
              <a:rPr lang="fr-FR" sz="1300" dirty="0" smtClean="0">
                <a:latin typeface="Calibri"/>
                <a:cs typeface="Calibri"/>
              </a:rPr>
              <a:t>HELLWIG Paul		IA-IPR éco-gestion</a:t>
            </a:r>
          </a:p>
          <a:p>
            <a:r>
              <a:rPr lang="fr-FR" sz="1300" dirty="0" smtClean="0">
                <a:latin typeface="Calibri"/>
                <a:cs typeface="Calibri"/>
              </a:rPr>
              <a:t>LECROQ Fabrice 		enseignant </a:t>
            </a:r>
            <a:r>
              <a:rPr lang="fr-FR" sz="1300" dirty="0">
                <a:latin typeface="Calibri"/>
                <a:cs typeface="Calibri"/>
              </a:rPr>
              <a:t>éco-</a:t>
            </a:r>
            <a:r>
              <a:rPr lang="fr-FR" sz="1300" dirty="0" smtClean="0">
                <a:latin typeface="Calibri"/>
                <a:cs typeface="Calibri"/>
              </a:rPr>
              <a:t>gestion</a:t>
            </a:r>
          </a:p>
          <a:p>
            <a:r>
              <a:rPr lang="fr-FR" sz="1300" dirty="0" smtClean="0">
                <a:latin typeface="Calibri"/>
                <a:cs typeface="Calibri"/>
              </a:rPr>
              <a:t>LE REST François		IA-IPR STI</a:t>
            </a:r>
          </a:p>
          <a:p>
            <a:r>
              <a:rPr lang="fr-FR" sz="1300" dirty="0" smtClean="0">
                <a:latin typeface="Calibri"/>
                <a:cs typeface="Calibri"/>
              </a:rPr>
              <a:t>LOUP Michel 			enseignant STI</a:t>
            </a:r>
          </a:p>
          <a:p>
            <a:r>
              <a:rPr lang="fr-FR" sz="1300" dirty="0">
                <a:latin typeface="Calibri"/>
                <a:cs typeface="Calibri"/>
              </a:rPr>
              <a:t>SANGLEBOEUF David 	enseignant </a:t>
            </a:r>
            <a:r>
              <a:rPr lang="fr-FR" sz="1300" dirty="0" smtClean="0">
                <a:latin typeface="Calibri"/>
                <a:cs typeface="Calibri"/>
              </a:rPr>
              <a:t>STI</a:t>
            </a:r>
          </a:p>
          <a:p>
            <a:r>
              <a:rPr lang="fr-FR" sz="1300" dirty="0" smtClean="0">
                <a:latin typeface="Calibri"/>
                <a:cs typeface="Calibri"/>
              </a:rPr>
              <a:t>WOSIAK Thierry		</a:t>
            </a:r>
            <a:r>
              <a:rPr lang="fr-FR" sz="1300" dirty="0">
                <a:latin typeface="Calibri"/>
                <a:cs typeface="Calibri"/>
              </a:rPr>
              <a:t>enseignant </a:t>
            </a:r>
            <a:r>
              <a:rPr lang="fr-FR" sz="1300" dirty="0" smtClean="0">
                <a:latin typeface="Calibri"/>
                <a:cs typeface="Calibri"/>
              </a:rPr>
              <a:t>STI</a:t>
            </a:r>
            <a:endParaRPr lang="fr-FR" sz="1300" dirty="0">
              <a:latin typeface="Calibri"/>
              <a:cs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2003" y="2065135"/>
            <a:ext cx="37168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Calibri"/>
                <a:cs typeface="Calibri"/>
              </a:rPr>
              <a:t>BABOUIN Gilles 		PSA-Peugeot-Citroën</a:t>
            </a:r>
          </a:p>
          <a:p>
            <a:r>
              <a:rPr lang="fr-FR" sz="1300" dirty="0" smtClean="0">
                <a:latin typeface="Calibri"/>
                <a:cs typeface="Calibri"/>
              </a:rPr>
              <a:t>BRULENT Rémy		</a:t>
            </a:r>
            <a:r>
              <a:rPr lang="fr-FR" sz="1300" dirty="0">
                <a:latin typeface="Calibri"/>
                <a:cs typeface="Calibri"/>
              </a:rPr>
              <a:t>PSA-Peugeot-</a:t>
            </a:r>
            <a:r>
              <a:rPr lang="fr-FR" sz="1300" dirty="0" smtClean="0">
                <a:latin typeface="Calibri"/>
                <a:cs typeface="Calibri"/>
              </a:rPr>
              <a:t>Citroën</a:t>
            </a:r>
          </a:p>
          <a:p>
            <a:r>
              <a:rPr lang="fr-FR" sz="1300" dirty="0" smtClean="0">
                <a:latin typeface="Calibri"/>
                <a:cs typeface="Calibri"/>
              </a:rPr>
              <a:t>FISHER Lidia 			ANFA</a:t>
            </a:r>
          </a:p>
          <a:p>
            <a:r>
              <a:rPr lang="fr-FR" sz="1300" dirty="0" smtClean="0">
                <a:latin typeface="Calibri"/>
                <a:cs typeface="Calibri"/>
              </a:rPr>
              <a:t>FOUILLET </a:t>
            </a:r>
            <a:r>
              <a:rPr lang="fr-FR" sz="1300" smtClean="0">
                <a:latin typeface="Calibri"/>
                <a:cs typeface="Calibri"/>
              </a:rPr>
              <a:t>Jean-Claude 	CNPA</a:t>
            </a:r>
            <a:endParaRPr lang="fr-FR" sz="1300" dirty="0" smtClean="0">
              <a:latin typeface="Calibri"/>
              <a:cs typeface="Calibri"/>
            </a:endParaRPr>
          </a:p>
          <a:p>
            <a:r>
              <a:rPr lang="fr-FR" sz="1300" dirty="0" smtClean="0">
                <a:latin typeface="Calibri"/>
                <a:cs typeface="Calibri"/>
              </a:rPr>
              <a:t>HALLO Philippe</a:t>
            </a:r>
            <a:r>
              <a:rPr lang="fr-FR" sz="1300" dirty="0">
                <a:latin typeface="Calibri"/>
                <a:cs typeface="Calibri"/>
              </a:rPr>
              <a:t>		PSA-Peugeot-</a:t>
            </a:r>
            <a:r>
              <a:rPr lang="fr-FR" sz="1300" dirty="0" smtClean="0">
                <a:latin typeface="Calibri"/>
                <a:cs typeface="Calibri"/>
              </a:rPr>
              <a:t>Citroën</a:t>
            </a:r>
          </a:p>
          <a:p>
            <a:r>
              <a:rPr lang="fr-FR" sz="1300" dirty="0" smtClean="0">
                <a:latin typeface="Calibri"/>
                <a:cs typeface="Calibri"/>
              </a:rPr>
              <a:t>HUBERT </a:t>
            </a:r>
            <a:r>
              <a:rPr lang="fr-FR" sz="1300" dirty="0">
                <a:latin typeface="Calibri"/>
                <a:cs typeface="Calibri"/>
              </a:rPr>
              <a:t>Jean-Paul </a:t>
            </a:r>
            <a:r>
              <a:rPr lang="fr-FR" sz="1300" dirty="0" smtClean="0">
                <a:latin typeface="Calibri"/>
                <a:cs typeface="Calibri"/>
              </a:rPr>
              <a:t>		ANFA</a:t>
            </a:r>
          </a:p>
          <a:p>
            <a:r>
              <a:rPr lang="fr-FR" sz="1300" dirty="0">
                <a:latin typeface="Calibri"/>
                <a:cs typeface="Calibri"/>
              </a:rPr>
              <a:t>LEBERT Bertrand		</a:t>
            </a:r>
            <a:r>
              <a:rPr lang="fr-FR" sz="1300" dirty="0" smtClean="0">
                <a:latin typeface="Calibri"/>
                <a:cs typeface="Calibri"/>
              </a:rPr>
              <a:t>VIS</a:t>
            </a:r>
          </a:p>
          <a:p>
            <a:r>
              <a:rPr lang="fr-FR" sz="1300" dirty="0" smtClean="0">
                <a:latin typeface="Calibri"/>
                <a:cs typeface="Calibri"/>
              </a:rPr>
              <a:t>PEPIN Pierre			Renault</a:t>
            </a:r>
          </a:p>
          <a:p>
            <a:r>
              <a:rPr lang="fr-FR" sz="1300" dirty="0" smtClean="0">
                <a:latin typeface="Calibri"/>
                <a:cs typeface="Calibri"/>
              </a:rPr>
              <a:t>PETIT Céline			FNCRM</a:t>
            </a:r>
          </a:p>
          <a:p>
            <a:r>
              <a:rPr lang="fr-FR" sz="1300" dirty="0" smtClean="0">
                <a:latin typeface="Calibri"/>
                <a:cs typeface="Calibri"/>
              </a:rPr>
              <a:t>OUVRARD Philippe		ANEA</a:t>
            </a:r>
          </a:p>
          <a:p>
            <a:r>
              <a:rPr lang="fr-FR" sz="1300" dirty="0" smtClean="0">
                <a:latin typeface="Calibri"/>
                <a:cs typeface="Calibri"/>
              </a:rPr>
              <a:t>TRASSOUDAINE Jacques	UPEAS</a:t>
            </a:r>
          </a:p>
          <a:p>
            <a:r>
              <a:rPr lang="fr-FR" sz="1300" dirty="0">
                <a:latin typeface="Calibri"/>
                <a:cs typeface="Calibri"/>
              </a:rPr>
              <a:t>SZONYI Stéphane		</a:t>
            </a:r>
            <a:r>
              <a:rPr lang="fr-FR" sz="1300" dirty="0" smtClean="0">
                <a:latin typeface="Calibri"/>
                <a:cs typeface="Calibri"/>
              </a:rPr>
              <a:t>VIS</a:t>
            </a:r>
            <a:endParaRPr lang="fr-FR" sz="1300" dirty="0">
              <a:latin typeface="Calibri"/>
              <a:cs typeface="Calibri"/>
            </a:endParaRPr>
          </a:p>
        </p:txBody>
      </p:sp>
      <p:pic>
        <p:nvPicPr>
          <p:cNvPr id="13" name="Image 12" descr="2014_MENESRlogo_horizontalcartouchefond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528" y="6107818"/>
            <a:ext cx="2329564" cy="53692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129" y="4522312"/>
            <a:ext cx="1951571" cy="6423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4522312"/>
            <a:ext cx="2103967" cy="49793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65" y="5131338"/>
            <a:ext cx="1030806" cy="103080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532" y="5254819"/>
            <a:ext cx="718236" cy="71823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067" y="4920272"/>
            <a:ext cx="1028700" cy="69366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027" y="5946662"/>
            <a:ext cx="1095750" cy="43096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199" y="5783966"/>
            <a:ext cx="1134533" cy="37817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14865" y="1391140"/>
            <a:ext cx="36406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7FB601"/>
                </a:solidFill>
                <a:latin typeface="Calibri"/>
                <a:cs typeface="Calibri"/>
              </a:rPr>
              <a:t>Des </a:t>
            </a:r>
            <a:r>
              <a:rPr lang="fr-FR" sz="1400" b="1" dirty="0">
                <a:solidFill>
                  <a:srgbClr val="7FB601"/>
                </a:solidFill>
                <a:latin typeface="Calibri"/>
                <a:cs typeface="Calibri"/>
              </a:rPr>
              <a:t>représentants des milieux professionnels, employeurs et salariés  </a:t>
            </a:r>
            <a:r>
              <a:rPr lang="fr-FR" sz="1200" dirty="0" smtClean="0">
                <a:latin typeface="Calibri"/>
                <a:cs typeface="Calibri"/>
              </a:rPr>
              <a:t>pour </a:t>
            </a:r>
            <a:r>
              <a:rPr lang="fr-FR" sz="1200" dirty="0">
                <a:latin typeface="Calibri"/>
                <a:cs typeface="Calibri"/>
              </a:rPr>
              <a:t>définir les activités visées et spécifier les compétences attendues</a:t>
            </a:r>
          </a:p>
          <a:p>
            <a:endParaRPr lang="fr-FR" sz="1200" dirty="0">
              <a:latin typeface="Calibri"/>
              <a:cs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43104" y="1228454"/>
            <a:ext cx="3962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2F6AAA"/>
                </a:solidFill>
                <a:latin typeface="Calibri"/>
                <a:cs typeface="Calibri"/>
              </a:rPr>
              <a:t>Des </a:t>
            </a:r>
            <a:r>
              <a:rPr lang="fr-FR" sz="1400" b="1" dirty="0">
                <a:solidFill>
                  <a:srgbClr val="2F6AAA"/>
                </a:solidFill>
                <a:latin typeface="Calibri"/>
                <a:cs typeface="Calibri"/>
              </a:rPr>
              <a:t>professionnels de la formation et de l</a:t>
            </a:r>
            <a:r>
              <a:rPr lang="en-US" altLang="ja-JP" sz="1400" b="1" dirty="0">
                <a:solidFill>
                  <a:srgbClr val="2F6AAA"/>
                </a:solidFill>
                <a:latin typeface="Calibri"/>
                <a:cs typeface="Calibri"/>
              </a:rPr>
              <a:t>’</a:t>
            </a:r>
            <a:r>
              <a:rPr lang="fr-FR" sz="1400" b="1" dirty="0">
                <a:solidFill>
                  <a:srgbClr val="2F6AAA"/>
                </a:solidFill>
                <a:latin typeface="Calibri"/>
                <a:cs typeface="Calibri"/>
              </a:rPr>
              <a:t>évaluation – inspecteurs, enseignants – </a:t>
            </a:r>
            <a:r>
              <a:rPr lang="fr-FR" sz="1200" dirty="0">
                <a:solidFill>
                  <a:srgbClr val="000000"/>
                </a:solidFill>
                <a:latin typeface="Calibri"/>
                <a:cs typeface="Calibri"/>
              </a:rPr>
              <a:t>pour assurer une définition précise des compétences et connaissances à valider</a:t>
            </a:r>
          </a:p>
          <a:p>
            <a:endParaRPr lang="fr-FR" sz="1200" dirty="0">
              <a:latin typeface="Calibri"/>
              <a:cs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43104" y="4916980"/>
            <a:ext cx="380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2F6AAA"/>
                </a:solidFill>
                <a:latin typeface="Calibri"/>
                <a:cs typeface="Calibri"/>
              </a:rPr>
              <a:t>Des </a:t>
            </a:r>
            <a:r>
              <a:rPr lang="fr-FR" sz="1400" b="1" dirty="0">
                <a:solidFill>
                  <a:srgbClr val="2F6AAA"/>
                </a:solidFill>
                <a:latin typeface="Calibri"/>
                <a:cs typeface="Calibri"/>
              </a:rPr>
              <a:t>représentants de la direction générale de l</a:t>
            </a:r>
            <a:r>
              <a:rPr lang="en-US" altLang="ja-JP" sz="1400" b="1" dirty="0">
                <a:solidFill>
                  <a:srgbClr val="2F6AAA"/>
                </a:solidFill>
                <a:latin typeface="Calibri"/>
                <a:cs typeface="Calibri"/>
              </a:rPr>
              <a:t>’</a:t>
            </a:r>
            <a:r>
              <a:rPr lang="fr-FR" sz="1400" b="1" dirty="0">
                <a:solidFill>
                  <a:srgbClr val="2F6AAA"/>
                </a:solidFill>
                <a:latin typeface="Calibri"/>
                <a:cs typeface="Calibri"/>
              </a:rPr>
              <a:t>enseignement scolaire </a:t>
            </a:r>
            <a:r>
              <a:rPr lang="fr-FR" sz="1200" dirty="0">
                <a:latin typeface="Calibri"/>
                <a:cs typeface="Calibri"/>
              </a:rPr>
              <a:t>pour garantir le respect de la norme nationale</a:t>
            </a:r>
          </a:p>
          <a:p>
            <a:endParaRPr lang="fr-FR" sz="1200" dirty="0">
              <a:latin typeface="Calibri"/>
              <a:cs typeface="Calibri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088639" y="5594088"/>
            <a:ext cx="3716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Calibri"/>
                <a:cs typeface="Calibri"/>
              </a:rPr>
              <a:t>DECOURT Evelyne		</a:t>
            </a:r>
            <a:r>
              <a:rPr lang="fr-FR" sz="1300" dirty="0" err="1" smtClean="0">
                <a:latin typeface="Calibri"/>
                <a:cs typeface="Calibri"/>
              </a:rPr>
              <a:t>Dgesco</a:t>
            </a:r>
            <a:endParaRPr lang="fr-FR" sz="1300" dirty="0" smtClean="0">
              <a:latin typeface="Calibri"/>
              <a:cs typeface="Calibri"/>
            </a:endParaRPr>
          </a:p>
          <a:p>
            <a:r>
              <a:rPr lang="fr-FR" sz="1300" dirty="0" smtClean="0">
                <a:latin typeface="Calibri"/>
                <a:cs typeface="Calibri"/>
              </a:rPr>
              <a:t>PIOT Sabine			</a:t>
            </a:r>
            <a:r>
              <a:rPr lang="fr-FR" sz="1300" dirty="0" err="1" smtClean="0">
                <a:latin typeface="Calibri"/>
                <a:cs typeface="Calibri"/>
              </a:rPr>
              <a:t>Dgesco</a:t>
            </a:r>
            <a:endParaRPr lang="fr-FR" sz="13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85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programme de la journée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18165" y="1778000"/>
            <a:ext cx="7386532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7FB601"/>
                </a:solidFill>
                <a:latin typeface="Calibri"/>
                <a:cs typeface="Calibri"/>
              </a:rPr>
              <a:t>09h30</a:t>
            </a:r>
            <a:r>
              <a:rPr lang="fr-FR" sz="2400" dirty="0" smtClean="0">
                <a:latin typeface="Calibri"/>
                <a:cs typeface="Calibri"/>
              </a:rPr>
              <a:t> 	Présentation de la filière et cadre de la rénovation</a:t>
            </a:r>
          </a:p>
          <a:p>
            <a:r>
              <a:rPr lang="fr-FR" sz="2400" dirty="0">
                <a:solidFill>
                  <a:srgbClr val="7FB601"/>
                </a:solidFill>
                <a:latin typeface="Calibri"/>
                <a:cs typeface="Calibri"/>
              </a:rPr>
              <a:t>10h00</a:t>
            </a:r>
            <a:r>
              <a:rPr lang="fr-FR" sz="2400" dirty="0">
                <a:latin typeface="Calibri"/>
                <a:cs typeface="Calibri"/>
              </a:rPr>
              <a:t>	</a:t>
            </a:r>
            <a:r>
              <a:rPr lang="fr-FR" sz="2400" dirty="0" smtClean="0">
                <a:latin typeface="Calibri"/>
                <a:cs typeface="Calibri"/>
              </a:rPr>
              <a:t>Des </a:t>
            </a:r>
            <a:r>
              <a:rPr lang="fr-FR" sz="2400" dirty="0">
                <a:latin typeface="Calibri"/>
                <a:cs typeface="Calibri"/>
              </a:rPr>
              <a:t>attentes de la profession au RAP  			</a:t>
            </a:r>
          </a:p>
          <a:p>
            <a:r>
              <a:rPr lang="fr-FR" sz="2400" dirty="0">
                <a:solidFill>
                  <a:srgbClr val="7FB601"/>
                </a:solidFill>
                <a:latin typeface="Calibri"/>
                <a:cs typeface="Calibri"/>
              </a:rPr>
              <a:t>11h00</a:t>
            </a:r>
            <a:r>
              <a:rPr lang="fr-FR" sz="2400" dirty="0">
                <a:latin typeface="Calibri"/>
                <a:cs typeface="Calibri"/>
              </a:rPr>
              <a:t>	L’organisation générale de la formation 	</a:t>
            </a:r>
          </a:p>
          <a:p>
            <a:r>
              <a:rPr lang="fr-FR" sz="2400" dirty="0" smtClean="0">
                <a:solidFill>
                  <a:srgbClr val="7FB601"/>
                </a:solidFill>
                <a:latin typeface="Calibri"/>
                <a:cs typeface="Calibri"/>
              </a:rPr>
              <a:t>11h45</a:t>
            </a:r>
            <a:r>
              <a:rPr lang="fr-FR" sz="2400" dirty="0" smtClean="0">
                <a:latin typeface="Calibri"/>
                <a:cs typeface="Calibri"/>
              </a:rPr>
              <a:t>	Démarches </a:t>
            </a:r>
            <a:r>
              <a:rPr lang="fr-FR" sz="2400" dirty="0">
                <a:latin typeface="Calibri"/>
                <a:cs typeface="Calibri"/>
              </a:rPr>
              <a:t>pédagogiques et évaluations </a:t>
            </a:r>
          </a:p>
          <a:p>
            <a:endParaRPr lang="fr-FR" sz="2400" i="1" dirty="0" smtClean="0">
              <a:latin typeface="Calibri"/>
              <a:cs typeface="Calibri"/>
            </a:endParaRPr>
          </a:p>
          <a:p>
            <a:r>
              <a:rPr lang="fr-FR" sz="2400" i="1" dirty="0" smtClean="0">
                <a:solidFill>
                  <a:srgbClr val="7FB601"/>
                </a:solidFill>
                <a:latin typeface="Calibri"/>
                <a:cs typeface="Calibri"/>
              </a:rPr>
              <a:t>12h30 </a:t>
            </a:r>
            <a:r>
              <a:rPr lang="fr-FR" sz="2400" i="1" dirty="0">
                <a:solidFill>
                  <a:srgbClr val="7FB601"/>
                </a:solidFill>
                <a:latin typeface="Calibri"/>
                <a:cs typeface="Calibri"/>
              </a:rPr>
              <a:t>	Déjeuner</a:t>
            </a:r>
            <a:endParaRPr lang="fr-FR" sz="2400" dirty="0">
              <a:solidFill>
                <a:srgbClr val="7FB601"/>
              </a:solidFill>
              <a:latin typeface="Calibri"/>
              <a:cs typeface="Calibri"/>
            </a:endParaRPr>
          </a:p>
          <a:p>
            <a:endParaRPr lang="fr-FR" sz="2400" dirty="0">
              <a:latin typeface="Calibri"/>
              <a:cs typeface="Calibri"/>
            </a:endParaRPr>
          </a:p>
          <a:p>
            <a:r>
              <a:rPr lang="fr-FR" sz="2400" dirty="0">
                <a:solidFill>
                  <a:srgbClr val="7FB601"/>
                </a:solidFill>
                <a:latin typeface="Calibri"/>
                <a:cs typeface="Calibri"/>
              </a:rPr>
              <a:t>14h00</a:t>
            </a:r>
            <a:r>
              <a:rPr lang="fr-FR" sz="2400" dirty="0">
                <a:latin typeface="Calibri"/>
                <a:cs typeface="Calibri"/>
              </a:rPr>
              <a:t>	Pédagogie de projet et diagnostic </a:t>
            </a:r>
            <a:r>
              <a:rPr lang="fr-FR" sz="2400" dirty="0" smtClean="0">
                <a:latin typeface="Calibri"/>
                <a:cs typeface="Calibri"/>
              </a:rPr>
              <a:t>complexe</a:t>
            </a:r>
            <a:endParaRPr lang="fr-FR" sz="2400" dirty="0">
              <a:latin typeface="Calibri"/>
              <a:cs typeface="Calibri"/>
            </a:endParaRPr>
          </a:p>
          <a:p>
            <a:r>
              <a:rPr lang="fr-FR" sz="2400" dirty="0">
                <a:solidFill>
                  <a:srgbClr val="7FB601"/>
                </a:solidFill>
                <a:latin typeface="Calibri"/>
                <a:cs typeface="Calibri"/>
              </a:rPr>
              <a:t>14h45</a:t>
            </a:r>
            <a:r>
              <a:rPr lang="fr-FR" sz="2400" dirty="0">
                <a:latin typeface="Calibri"/>
                <a:cs typeface="Calibri"/>
              </a:rPr>
              <a:t>	</a:t>
            </a:r>
            <a:r>
              <a:rPr lang="fr-FR" sz="2400" dirty="0" smtClean="0">
                <a:latin typeface="Calibri"/>
                <a:cs typeface="Calibri"/>
              </a:rPr>
              <a:t>Exemple </a:t>
            </a:r>
            <a:r>
              <a:rPr lang="fr-FR" sz="2400" dirty="0">
                <a:latin typeface="Calibri"/>
                <a:cs typeface="Calibri"/>
              </a:rPr>
              <a:t>d’une séquence pédagogique </a:t>
            </a:r>
          </a:p>
          <a:p>
            <a:r>
              <a:rPr lang="fr-FR" sz="2400" dirty="0">
                <a:solidFill>
                  <a:srgbClr val="7FB601"/>
                </a:solidFill>
                <a:latin typeface="Calibri"/>
                <a:cs typeface="Calibri"/>
              </a:rPr>
              <a:t>16h00</a:t>
            </a:r>
            <a:r>
              <a:rPr lang="fr-FR" sz="2400" dirty="0">
                <a:latin typeface="Calibri"/>
                <a:cs typeface="Calibri"/>
              </a:rPr>
              <a:t>	</a:t>
            </a:r>
            <a:r>
              <a:rPr lang="fr-FR" sz="2400" dirty="0" smtClean="0">
                <a:latin typeface="Calibri"/>
                <a:cs typeface="Calibri"/>
              </a:rPr>
              <a:t>INRS </a:t>
            </a:r>
            <a:r>
              <a:rPr lang="fr-FR" sz="2400" dirty="0">
                <a:latin typeface="Calibri"/>
                <a:cs typeface="Calibri"/>
              </a:rPr>
              <a:t>– Habilitations Sécurité</a:t>
            </a:r>
          </a:p>
          <a:p>
            <a:r>
              <a:rPr lang="fr-FR" sz="2400" dirty="0" smtClean="0">
                <a:solidFill>
                  <a:srgbClr val="7FB601"/>
                </a:solidFill>
                <a:latin typeface="Calibri"/>
                <a:cs typeface="Calibri"/>
              </a:rPr>
              <a:t>16h30</a:t>
            </a:r>
            <a:r>
              <a:rPr lang="fr-FR" sz="2400" dirty="0">
                <a:latin typeface="Calibri"/>
                <a:cs typeface="Calibri"/>
              </a:rPr>
              <a:t>	</a:t>
            </a:r>
            <a:r>
              <a:rPr lang="fr-FR" sz="2400" dirty="0" smtClean="0">
                <a:latin typeface="Calibri"/>
                <a:cs typeface="Calibri"/>
              </a:rPr>
              <a:t>Conclusion</a:t>
            </a:r>
            <a:endParaRPr lang="fr-FR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01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Historique de la filière </a:t>
            </a:r>
            <a:br>
              <a:rPr lang="fr-FR" dirty="0" smtClean="0"/>
            </a:br>
            <a:r>
              <a:rPr lang="fr-FR" dirty="0" smtClean="0"/>
              <a:t>et statistiques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84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324379" y="1808071"/>
            <a:ext cx="3375171" cy="127557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1400" dirty="0" smtClean="0">
                <a:solidFill>
                  <a:srgbClr val="000000"/>
                </a:solidFill>
              </a:rPr>
              <a:t>2016 (1</a:t>
            </a:r>
            <a:r>
              <a:rPr lang="fr-FR" sz="1400" baseline="30000" dirty="0" smtClean="0">
                <a:solidFill>
                  <a:srgbClr val="000000"/>
                </a:solidFill>
              </a:rPr>
              <a:t>ière</a:t>
            </a:r>
            <a:r>
              <a:rPr lang="fr-FR" sz="1400" dirty="0" smtClean="0">
                <a:solidFill>
                  <a:srgbClr val="000000"/>
                </a:solidFill>
              </a:rPr>
              <a:t> session 2018)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400" dirty="0" smtClean="0">
                <a:solidFill>
                  <a:srgbClr val="000000"/>
                </a:solidFill>
              </a:rPr>
              <a:t>maintenance des véhicules</a:t>
            </a:r>
          </a:p>
          <a:p>
            <a:pPr lvl="1">
              <a:spcBef>
                <a:spcPts val="0"/>
              </a:spcBef>
            </a:pPr>
            <a:r>
              <a:rPr lang="fr-FR" sz="1400" dirty="0">
                <a:solidFill>
                  <a:srgbClr val="000000"/>
                </a:solidFill>
              </a:rPr>
              <a:t>v</a:t>
            </a:r>
            <a:r>
              <a:rPr lang="fr-FR" sz="1400" dirty="0" smtClean="0">
                <a:solidFill>
                  <a:srgbClr val="000000"/>
                </a:solidFill>
              </a:rPr>
              <a:t>oitures particulières</a:t>
            </a:r>
          </a:p>
          <a:p>
            <a:pPr lvl="1">
              <a:spcBef>
                <a:spcPts val="0"/>
              </a:spcBef>
            </a:pPr>
            <a:r>
              <a:rPr lang="fr-FR" sz="1400" dirty="0">
                <a:solidFill>
                  <a:srgbClr val="000000"/>
                </a:solidFill>
              </a:rPr>
              <a:t>v</a:t>
            </a:r>
            <a:r>
              <a:rPr lang="fr-FR" sz="1400" dirty="0" smtClean="0">
                <a:solidFill>
                  <a:srgbClr val="000000"/>
                </a:solidFill>
              </a:rPr>
              <a:t>éhicules de transport routier</a:t>
            </a:r>
          </a:p>
          <a:p>
            <a:pPr lvl="1">
              <a:spcBef>
                <a:spcPts val="0"/>
              </a:spcBef>
            </a:pPr>
            <a:r>
              <a:rPr lang="fr-FR" sz="1400" dirty="0">
                <a:solidFill>
                  <a:srgbClr val="000000"/>
                </a:solidFill>
              </a:rPr>
              <a:t>m</a:t>
            </a:r>
            <a:r>
              <a:rPr lang="fr-FR" sz="1400" dirty="0" smtClean="0">
                <a:solidFill>
                  <a:srgbClr val="000000"/>
                </a:solidFill>
              </a:rPr>
              <a:t>otocycles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/>
          <a:p>
            <a:r>
              <a:rPr lang="fr-FR" dirty="0" smtClean="0"/>
              <a:t>Les appellations de la filière</a:t>
            </a:r>
            <a:endParaRPr lang="fr-FR" dirty="0"/>
          </a:p>
        </p:txBody>
      </p:sp>
      <p:sp>
        <p:nvSpPr>
          <p:cNvPr id="2" name="Flèche droite rayée 1"/>
          <p:cNvSpPr/>
          <p:nvPr/>
        </p:nvSpPr>
        <p:spPr>
          <a:xfrm rot="16200000">
            <a:off x="1775881" y="3334189"/>
            <a:ext cx="4127505" cy="516469"/>
          </a:xfrm>
          <a:prstGeom prst="stripedRightArrow">
            <a:avLst/>
          </a:prstGeom>
          <a:solidFill>
            <a:schemeClr val="accent1">
              <a:tint val="50000"/>
              <a:shade val="100000"/>
              <a:satMod val="150000"/>
            </a:schemeClr>
          </a:solidFill>
          <a:ln>
            <a:solidFill>
              <a:srgbClr val="7FB6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rayée 9"/>
          <p:cNvSpPr/>
          <p:nvPr/>
        </p:nvSpPr>
        <p:spPr>
          <a:xfrm rot="16200000">
            <a:off x="6330956" y="3334190"/>
            <a:ext cx="4127505" cy="516467"/>
          </a:xfrm>
          <a:prstGeom prst="stripedRightArrow">
            <a:avLst/>
          </a:prstGeom>
          <a:solidFill>
            <a:srgbClr val="2F6AAA"/>
          </a:solidFill>
          <a:ln>
            <a:solidFill>
              <a:srgbClr val="27489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Espace réservé du contenu 4"/>
          <p:cNvSpPr>
            <a:spLocks noGrp="1"/>
          </p:cNvSpPr>
          <p:nvPr>
            <p:ph sz="half" idx="1"/>
          </p:nvPr>
        </p:nvSpPr>
        <p:spPr>
          <a:xfrm>
            <a:off x="324379" y="3202788"/>
            <a:ext cx="3375171" cy="15544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1400" dirty="0" smtClean="0">
                <a:solidFill>
                  <a:srgbClr val="000000"/>
                </a:solidFill>
              </a:rPr>
              <a:t>2007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400" dirty="0" smtClean="0">
                <a:solidFill>
                  <a:srgbClr val="000000"/>
                </a:solidFill>
              </a:rPr>
              <a:t>Après-vente automobile</a:t>
            </a:r>
          </a:p>
          <a:p>
            <a:pPr lvl="1">
              <a:spcBef>
                <a:spcPts val="0"/>
              </a:spcBef>
            </a:pPr>
            <a:r>
              <a:rPr lang="fr-FR" sz="1400" dirty="0">
                <a:solidFill>
                  <a:srgbClr val="000000"/>
                </a:solidFill>
              </a:rPr>
              <a:t>v</a:t>
            </a:r>
            <a:r>
              <a:rPr lang="fr-FR" sz="1400" dirty="0" smtClean="0">
                <a:solidFill>
                  <a:srgbClr val="000000"/>
                </a:solidFill>
              </a:rPr>
              <a:t>éhicules particuliers</a:t>
            </a:r>
          </a:p>
          <a:p>
            <a:pPr lvl="1">
              <a:spcBef>
                <a:spcPts val="0"/>
              </a:spcBef>
            </a:pPr>
            <a:r>
              <a:rPr lang="fr-FR" sz="1400" dirty="0">
                <a:solidFill>
                  <a:srgbClr val="000000"/>
                </a:solidFill>
              </a:rPr>
              <a:t>v</a:t>
            </a:r>
            <a:r>
              <a:rPr lang="fr-FR" sz="1400" dirty="0" smtClean="0">
                <a:solidFill>
                  <a:srgbClr val="000000"/>
                </a:solidFill>
              </a:rPr>
              <a:t>éhicules industriels</a:t>
            </a:r>
          </a:p>
          <a:p>
            <a:pPr lvl="1">
              <a:spcBef>
                <a:spcPts val="0"/>
              </a:spcBef>
            </a:pPr>
            <a:r>
              <a:rPr lang="fr-FR" sz="1400" dirty="0" smtClean="0">
                <a:solidFill>
                  <a:srgbClr val="000000"/>
                </a:solidFill>
              </a:rPr>
              <a:t>motocycles</a:t>
            </a:r>
          </a:p>
          <a:p>
            <a:pPr lvl="1"/>
            <a:endParaRPr lang="fr-FR" dirty="0" smtClean="0">
              <a:solidFill>
                <a:srgbClr val="000000"/>
              </a:solidFill>
            </a:endParaRPr>
          </a:p>
          <a:p>
            <a:pPr lvl="1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Espace réservé du contenu 4"/>
          <p:cNvSpPr>
            <a:spLocks noGrp="1"/>
          </p:cNvSpPr>
          <p:nvPr>
            <p:ph sz="half" idx="1"/>
          </p:nvPr>
        </p:nvSpPr>
        <p:spPr>
          <a:xfrm>
            <a:off x="324379" y="4616503"/>
            <a:ext cx="3375171" cy="10295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1400" dirty="0" smtClean="0">
                <a:solidFill>
                  <a:srgbClr val="000000"/>
                </a:solidFill>
              </a:rPr>
              <a:t>1997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400" dirty="0" smtClean="0">
                <a:solidFill>
                  <a:srgbClr val="000000"/>
                </a:solidFill>
              </a:rPr>
              <a:t>Maintenance et après-vente automobile</a:t>
            </a:r>
          </a:p>
          <a:p>
            <a:pPr lvl="1">
              <a:spcBef>
                <a:spcPts val="0"/>
              </a:spcBef>
            </a:pPr>
            <a:r>
              <a:rPr lang="fr-FR" sz="1400" dirty="0">
                <a:solidFill>
                  <a:srgbClr val="000000"/>
                </a:solidFill>
              </a:rPr>
              <a:t>v</a:t>
            </a:r>
            <a:r>
              <a:rPr lang="fr-FR" sz="1400" dirty="0" smtClean="0">
                <a:solidFill>
                  <a:srgbClr val="000000"/>
                </a:solidFill>
              </a:rPr>
              <a:t>éhicules particuliers</a:t>
            </a:r>
          </a:p>
          <a:p>
            <a:pPr lvl="1">
              <a:spcBef>
                <a:spcPts val="0"/>
              </a:spcBef>
            </a:pPr>
            <a:r>
              <a:rPr lang="fr-FR" sz="1400" dirty="0">
                <a:solidFill>
                  <a:srgbClr val="000000"/>
                </a:solidFill>
              </a:rPr>
              <a:t>v</a:t>
            </a:r>
            <a:r>
              <a:rPr lang="fr-FR" sz="1400" dirty="0" smtClean="0">
                <a:solidFill>
                  <a:srgbClr val="000000"/>
                </a:solidFill>
              </a:rPr>
              <a:t>éhicules industriels</a:t>
            </a:r>
            <a:endParaRPr lang="fr-FR" dirty="0" smtClean="0">
              <a:solidFill>
                <a:srgbClr val="000000"/>
              </a:solidFill>
            </a:endParaRPr>
          </a:p>
          <a:p>
            <a:pPr lvl="1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" name="Espace réservé du contenu 4"/>
          <p:cNvSpPr>
            <a:spLocks noGrp="1"/>
          </p:cNvSpPr>
          <p:nvPr>
            <p:ph sz="half" idx="1"/>
          </p:nvPr>
        </p:nvSpPr>
        <p:spPr>
          <a:xfrm>
            <a:off x="4970281" y="1786449"/>
            <a:ext cx="3250860" cy="127557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274890"/>
              </a:buClr>
            </a:pPr>
            <a:r>
              <a:rPr lang="fr-FR" sz="1400" dirty="0" smtClean="0">
                <a:solidFill>
                  <a:srgbClr val="000000"/>
                </a:solidFill>
              </a:rPr>
              <a:t>2014 (1</a:t>
            </a:r>
            <a:r>
              <a:rPr lang="fr-FR" sz="1400" baseline="30000" dirty="0" smtClean="0">
                <a:solidFill>
                  <a:srgbClr val="000000"/>
                </a:solidFill>
              </a:rPr>
              <a:t>ière</a:t>
            </a:r>
            <a:r>
              <a:rPr lang="fr-FR" sz="1400" dirty="0" smtClean="0">
                <a:solidFill>
                  <a:srgbClr val="000000"/>
                </a:solidFill>
              </a:rPr>
              <a:t> session 2017)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400" dirty="0" smtClean="0">
                <a:solidFill>
                  <a:srgbClr val="000000"/>
                </a:solidFill>
              </a:rPr>
              <a:t>maintenance des véhicules</a:t>
            </a:r>
          </a:p>
          <a:p>
            <a:pPr lvl="1">
              <a:spcBef>
                <a:spcPts val="0"/>
              </a:spcBef>
              <a:buClr>
                <a:srgbClr val="3A7DC5"/>
              </a:buClr>
            </a:pPr>
            <a:r>
              <a:rPr lang="fr-FR" sz="1400" dirty="0">
                <a:solidFill>
                  <a:srgbClr val="000000"/>
                </a:solidFill>
              </a:rPr>
              <a:t>v</a:t>
            </a:r>
            <a:r>
              <a:rPr lang="fr-FR" sz="1400" dirty="0" smtClean="0">
                <a:solidFill>
                  <a:srgbClr val="000000"/>
                </a:solidFill>
              </a:rPr>
              <a:t>oitures particulières</a:t>
            </a:r>
          </a:p>
          <a:p>
            <a:pPr lvl="1">
              <a:spcBef>
                <a:spcPts val="0"/>
              </a:spcBef>
              <a:buClr>
                <a:srgbClr val="3A7DC5"/>
              </a:buClr>
            </a:pPr>
            <a:r>
              <a:rPr lang="fr-FR" sz="1400" dirty="0">
                <a:solidFill>
                  <a:srgbClr val="000000"/>
                </a:solidFill>
              </a:rPr>
              <a:t>v</a:t>
            </a:r>
            <a:r>
              <a:rPr lang="fr-FR" sz="1400" dirty="0" smtClean="0">
                <a:solidFill>
                  <a:srgbClr val="000000"/>
                </a:solidFill>
              </a:rPr>
              <a:t>éhicules de transport routier</a:t>
            </a:r>
          </a:p>
          <a:p>
            <a:pPr lvl="1">
              <a:spcBef>
                <a:spcPts val="0"/>
              </a:spcBef>
              <a:buClr>
                <a:srgbClr val="3A7DC5"/>
              </a:buClr>
            </a:pPr>
            <a:r>
              <a:rPr lang="fr-FR" sz="1400" dirty="0">
                <a:solidFill>
                  <a:srgbClr val="000000"/>
                </a:solidFill>
              </a:rPr>
              <a:t>m</a:t>
            </a:r>
            <a:r>
              <a:rPr lang="fr-FR" sz="1400" dirty="0" smtClean="0">
                <a:solidFill>
                  <a:srgbClr val="000000"/>
                </a:solidFill>
              </a:rPr>
              <a:t>otocycles</a:t>
            </a:r>
          </a:p>
        </p:txBody>
      </p:sp>
      <p:sp>
        <p:nvSpPr>
          <p:cNvPr id="15" name="Espace réservé du contenu 4"/>
          <p:cNvSpPr>
            <a:spLocks noGrp="1"/>
          </p:cNvSpPr>
          <p:nvPr>
            <p:ph sz="half" idx="1"/>
          </p:nvPr>
        </p:nvSpPr>
        <p:spPr>
          <a:xfrm>
            <a:off x="4970281" y="3202788"/>
            <a:ext cx="3250860" cy="127557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rgbClr val="274890"/>
              </a:buClr>
            </a:pPr>
            <a:r>
              <a:rPr lang="fr-FR" sz="1400" dirty="0" smtClean="0">
                <a:solidFill>
                  <a:srgbClr val="000000"/>
                </a:solidFill>
              </a:rPr>
              <a:t>2001 </a:t>
            </a:r>
          </a:p>
          <a:p>
            <a:pPr marL="0" indent="0">
              <a:spcBef>
                <a:spcPts val="0"/>
              </a:spcBef>
              <a:buClr>
                <a:srgbClr val="274890"/>
              </a:buClr>
              <a:buNone/>
            </a:pPr>
            <a:r>
              <a:rPr lang="fr-FR" sz="1400" dirty="0" smtClean="0">
                <a:solidFill>
                  <a:srgbClr val="000000"/>
                </a:solidFill>
              </a:rPr>
              <a:t>maintenance de véhicules automobiles</a:t>
            </a:r>
          </a:p>
          <a:p>
            <a:pPr lvl="1">
              <a:spcBef>
                <a:spcPts val="0"/>
              </a:spcBef>
              <a:buClr>
                <a:srgbClr val="3A7DC5"/>
              </a:buClr>
            </a:pPr>
            <a:r>
              <a:rPr lang="fr-FR" sz="1400" dirty="0" smtClean="0">
                <a:solidFill>
                  <a:srgbClr val="000000"/>
                </a:solidFill>
              </a:rPr>
              <a:t>voitures particulières</a:t>
            </a:r>
          </a:p>
          <a:p>
            <a:pPr lvl="1">
              <a:spcBef>
                <a:spcPts val="0"/>
              </a:spcBef>
              <a:buClr>
                <a:srgbClr val="3A7DC5"/>
              </a:buClr>
            </a:pPr>
            <a:r>
              <a:rPr lang="fr-FR" sz="1400" dirty="0">
                <a:solidFill>
                  <a:srgbClr val="000000"/>
                </a:solidFill>
              </a:rPr>
              <a:t>v</a:t>
            </a:r>
            <a:r>
              <a:rPr lang="fr-FR" sz="1400" dirty="0" smtClean="0">
                <a:solidFill>
                  <a:srgbClr val="000000"/>
                </a:solidFill>
              </a:rPr>
              <a:t>éhicules industriels</a:t>
            </a:r>
          </a:p>
          <a:p>
            <a:pPr lvl="1">
              <a:spcBef>
                <a:spcPts val="0"/>
              </a:spcBef>
              <a:buClr>
                <a:srgbClr val="3A7DC5"/>
              </a:buClr>
            </a:pPr>
            <a:r>
              <a:rPr lang="fr-FR" sz="1400" dirty="0">
                <a:solidFill>
                  <a:srgbClr val="000000"/>
                </a:solidFill>
              </a:rPr>
              <a:t>b</a:t>
            </a:r>
            <a:r>
              <a:rPr lang="fr-FR" sz="1400" dirty="0" smtClean="0">
                <a:solidFill>
                  <a:srgbClr val="000000"/>
                </a:solidFill>
              </a:rPr>
              <a:t>ateaux de plaisance (</a:t>
            </a:r>
            <a:r>
              <a:rPr lang="fr-FR" sz="8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1400" dirty="0" smtClean="0">
                <a:solidFill>
                  <a:srgbClr val="000000"/>
                </a:solidFill>
                <a:ea typeface="Wingdings"/>
                <a:sym typeface="Wingdings"/>
              </a:rPr>
              <a:t>2008)</a:t>
            </a:r>
            <a:endParaRPr lang="fr-FR" sz="1400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3A7DC5"/>
              </a:buClr>
            </a:pPr>
            <a:r>
              <a:rPr lang="fr-FR" sz="1400" dirty="0">
                <a:solidFill>
                  <a:srgbClr val="000000"/>
                </a:solidFill>
              </a:rPr>
              <a:t>m</a:t>
            </a:r>
            <a:r>
              <a:rPr lang="fr-FR" sz="1400" dirty="0" smtClean="0">
                <a:solidFill>
                  <a:srgbClr val="000000"/>
                </a:solidFill>
              </a:rPr>
              <a:t>otocycles</a:t>
            </a:r>
          </a:p>
        </p:txBody>
      </p:sp>
      <p:sp>
        <p:nvSpPr>
          <p:cNvPr id="16" name="Espace réservé du contenu 4"/>
          <p:cNvSpPr>
            <a:spLocks noGrp="1"/>
          </p:cNvSpPr>
          <p:nvPr>
            <p:ph sz="half" idx="1"/>
          </p:nvPr>
        </p:nvSpPr>
        <p:spPr>
          <a:xfrm>
            <a:off x="4970281" y="4493779"/>
            <a:ext cx="3250860" cy="127557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rgbClr val="274890"/>
              </a:buClr>
            </a:pPr>
            <a:r>
              <a:rPr lang="fr-FR" sz="1400" dirty="0" smtClean="0">
                <a:solidFill>
                  <a:srgbClr val="000000"/>
                </a:solidFill>
              </a:rPr>
              <a:t>1997 </a:t>
            </a:r>
          </a:p>
          <a:p>
            <a:pPr marL="0" indent="0">
              <a:spcBef>
                <a:spcPts val="0"/>
              </a:spcBef>
              <a:buClr>
                <a:srgbClr val="274890"/>
              </a:buClr>
              <a:buNone/>
            </a:pPr>
            <a:r>
              <a:rPr lang="fr-FR" sz="1400" dirty="0" smtClean="0">
                <a:solidFill>
                  <a:srgbClr val="000000"/>
                </a:solidFill>
              </a:rPr>
              <a:t>maintenance automobile</a:t>
            </a:r>
          </a:p>
          <a:p>
            <a:pPr lvl="1">
              <a:spcBef>
                <a:spcPts val="0"/>
              </a:spcBef>
              <a:buClr>
                <a:srgbClr val="3A7DC5"/>
              </a:buClr>
            </a:pPr>
            <a:r>
              <a:rPr lang="fr-FR" sz="1400" dirty="0" smtClean="0">
                <a:solidFill>
                  <a:srgbClr val="000000"/>
                </a:solidFill>
              </a:rPr>
              <a:t>voitures particulières</a:t>
            </a:r>
          </a:p>
          <a:p>
            <a:pPr lvl="1">
              <a:spcBef>
                <a:spcPts val="0"/>
              </a:spcBef>
              <a:buClr>
                <a:srgbClr val="3A7DC5"/>
              </a:buClr>
            </a:pPr>
            <a:r>
              <a:rPr lang="fr-FR" sz="1400" dirty="0">
                <a:solidFill>
                  <a:srgbClr val="000000"/>
                </a:solidFill>
              </a:rPr>
              <a:t>v</a:t>
            </a:r>
            <a:r>
              <a:rPr lang="fr-FR" sz="1400" dirty="0" smtClean="0">
                <a:solidFill>
                  <a:srgbClr val="000000"/>
                </a:solidFill>
              </a:rPr>
              <a:t>éhicules industriels</a:t>
            </a:r>
          </a:p>
          <a:p>
            <a:pPr lvl="1">
              <a:spcBef>
                <a:spcPts val="0"/>
              </a:spcBef>
              <a:buClr>
                <a:srgbClr val="3A7DC5"/>
              </a:buClr>
            </a:pPr>
            <a:r>
              <a:rPr lang="fr-FR" sz="1400" dirty="0">
                <a:solidFill>
                  <a:srgbClr val="000000"/>
                </a:solidFill>
              </a:rPr>
              <a:t>b</a:t>
            </a:r>
            <a:r>
              <a:rPr lang="fr-FR" sz="1400" dirty="0" smtClean="0">
                <a:solidFill>
                  <a:srgbClr val="000000"/>
                </a:solidFill>
              </a:rPr>
              <a:t>ateaux de plaisance</a:t>
            </a:r>
          </a:p>
          <a:p>
            <a:pPr lvl="1">
              <a:spcBef>
                <a:spcPts val="0"/>
              </a:spcBef>
              <a:buClr>
                <a:srgbClr val="3A7DC5"/>
              </a:buClr>
            </a:pPr>
            <a:r>
              <a:rPr lang="fr-FR" sz="1400" dirty="0">
                <a:solidFill>
                  <a:srgbClr val="000000"/>
                </a:solidFill>
              </a:rPr>
              <a:t>m</a:t>
            </a:r>
            <a:r>
              <a:rPr lang="fr-FR" sz="1400" dirty="0" smtClean="0">
                <a:solidFill>
                  <a:srgbClr val="000000"/>
                </a:solidFill>
              </a:rPr>
              <a:t>otocycles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06229" y="1237912"/>
            <a:ext cx="4103304" cy="481753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634067" y="1201673"/>
            <a:ext cx="8118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7FB601"/>
                </a:solidFill>
                <a:latin typeface="Calibri"/>
                <a:cs typeface="Calibri"/>
              </a:rPr>
              <a:t>BTS</a:t>
            </a:r>
            <a:endParaRPr lang="fr-FR" sz="3200" b="1" dirty="0">
              <a:solidFill>
                <a:srgbClr val="7FB601"/>
              </a:solidFill>
              <a:latin typeface="Calibri"/>
              <a:cs typeface="Calibri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702202" y="1237912"/>
            <a:ext cx="4103304" cy="4817530"/>
          </a:xfrm>
          <a:prstGeom prst="roundRect">
            <a:avLst/>
          </a:prstGeom>
          <a:noFill/>
          <a:ln>
            <a:solidFill>
              <a:srgbClr val="2F6A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130040" y="1201673"/>
            <a:ext cx="13738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rgbClr val="2F6AAA"/>
                </a:solidFill>
                <a:latin typeface="Calibri"/>
                <a:cs typeface="Calibri"/>
              </a:rPr>
              <a:t>BacPro</a:t>
            </a:r>
            <a:endParaRPr lang="fr-FR" sz="3200" b="1" dirty="0">
              <a:solidFill>
                <a:srgbClr val="2F6AAA"/>
              </a:solidFill>
              <a:latin typeface="Calibri"/>
              <a:cs typeface="Calibri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65666" y="6101151"/>
            <a:ext cx="8424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  <a:latin typeface="Calibri"/>
                <a:cs typeface="Calibri"/>
              </a:rPr>
              <a:t>Et la licence professionnelle OMSA (organisation et management des services de l’automobiles) crée en 2004</a:t>
            </a:r>
            <a:endParaRPr lang="fr-FR" sz="1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57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/>
          <a:p>
            <a:r>
              <a:rPr lang="fr-FR" dirty="0" smtClean="0"/>
              <a:t>Statistiques en BTS AVA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775607"/>
              </p:ext>
            </p:extLst>
          </p:nvPr>
        </p:nvGraphicFramePr>
        <p:xfrm>
          <a:off x="139700" y="2279709"/>
          <a:ext cx="5702300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011965" y="5574157"/>
            <a:ext cx="221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alibri"/>
                <a:cs typeface="Calibri"/>
              </a:rPr>
              <a:t>Candidats présents</a:t>
            </a:r>
            <a:endParaRPr lang="fr-FR" sz="2000" b="1" dirty="0">
              <a:latin typeface="Calibri"/>
              <a:cs typeface="Calibri"/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602044"/>
              </p:ext>
            </p:extLst>
          </p:nvPr>
        </p:nvGraphicFramePr>
        <p:xfrm>
          <a:off x="5969000" y="1485959"/>
          <a:ext cx="2728556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441416" y="3123166"/>
            <a:ext cx="1915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alibri"/>
                <a:cs typeface="Calibri"/>
              </a:rPr>
              <a:t>Répartition en 2014</a:t>
            </a:r>
          </a:p>
          <a:p>
            <a:r>
              <a:rPr lang="fr-FR" sz="1600" b="1" dirty="0" smtClean="0">
                <a:latin typeface="Calibri"/>
                <a:cs typeface="Calibri"/>
              </a:rPr>
              <a:t>(candidats présents)</a:t>
            </a:r>
            <a:endParaRPr lang="fr-FR" sz="1600" b="1" dirty="0">
              <a:latin typeface="Calibri"/>
              <a:cs typeface="Calibri"/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199006"/>
              </p:ext>
            </p:extLst>
          </p:nvPr>
        </p:nvGraphicFramePr>
        <p:xfrm>
          <a:off x="5969000" y="4038600"/>
          <a:ext cx="2836506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319588" y="6017634"/>
            <a:ext cx="2037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alibri"/>
                <a:cs typeface="Calibri"/>
              </a:rPr>
              <a:t>% de réussite en 2014</a:t>
            </a:r>
            <a:endParaRPr lang="fr-FR" sz="1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95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/>
          <a:p>
            <a:r>
              <a:rPr lang="fr-FR" dirty="0" smtClean="0"/>
              <a:t>Statistiques en BTS AVA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736624"/>
              </p:ext>
            </p:extLst>
          </p:nvPr>
        </p:nvGraphicFramePr>
        <p:xfrm>
          <a:off x="-242361" y="2057398"/>
          <a:ext cx="5035626" cy="310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082345" y="1488012"/>
            <a:ext cx="472530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latin typeface="Calibri"/>
                <a:cs typeface="Calibri"/>
              </a:rPr>
              <a:t>Statuts des candidats présents</a:t>
            </a:r>
          </a:p>
          <a:p>
            <a:pPr algn="ctr"/>
            <a:r>
              <a:rPr lang="fr-FR" sz="1100" b="1" dirty="0" smtClean="0">
                <a:latin typeface="Calibri"/>
                <a:cs typeface="Calibri"/>
              </a:rPr>
              <a:t>(Autres : formation continue, candidats individuels, enseignement à distance)</a:t>
            </a:r>
            <a:endParaRPr lang="fr-FR" sz="1100" b="1" dirty="0">
              <a:latin typeface="Calibri"/>
              <a:cs typeface="Calibri"/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615570"/>
              </p:ext>
            </p:extLst>
          </p:nvPr>
        </p:nvGraphicFramePr>
        <p:xfrm>
          <a:off x="4445000" y="2057398"/>
          <a:ext cx="4838700" cy="310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961136" y="5188784"/>
            <a:ext cx="102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latin typeface="Calibri"/>
                <a:cs typeface="Calibri"/>
              </a:rPr>
              <a:t>en 2014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43397" y="5188784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latin typeface="Calibri"/>
                <a:cs typeface="Calibri"/>
              </a:rPr>
              <a:t>en 2010</a:t>
            </a:r>
          </a:p>
        </p:txBody>
      </p:sp>
    </p:spTree>
    <p:extLst>
      <p:ext uri="{BB962C8B-B14F-4D97-AF65-F5344CB8AC3E}">
        <p14:creationId xmlns:p14="http://schemas.microsoft.com/office/powerpoint/2010/main" val="212617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Origine des élèves en BTS AVA</a:t>
            </a:r>
            <a:br>
              <a:rPr lang="fr-FR" dirty="0" smtClean="0"/>
            </a:br>
            <a:r>
              <a:rPr lang="fr-FR" sz="1600" dirty="0" smtClean="0"/>
              <a:t>Bilan APB rentrée 2014</a:t>
            </a:r>
            <a:endParaRPr lang="fr-FR" sz="1600" dirty="0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1787689670"/>
              </p:ext>
            </p:extLst>
          </p:nvPr>
        </p:nvGraphicFramePr>
        <p:xfrm>
          <a:off x="-861483" y="1320779"/>
          <a:ext cx="49339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3256098132"/>
              </p:ext>
            </p:extLst>
          </p:nvPr>
        </p:nvGraphicFramePr>
        <p:xfrm>
          <a:off x="1936750" y="1282689"/>
          <a:ext cx="4895850" cy="296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89302026"/>
              </p:ext>
            </p:extLst>
          </p:nvPr>
        </p:nvGraphicFramePr>
        <p:xfrm>
          <a:off x="5543550" y="1276340"/>
          <a:ext cx="3600450" cy="294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83870" y="1320779"/>
            <a:ext cx="5634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libri"/>
                <a:cs typeface="Calibri"/>
              </a:rPr>
              <a:t>Résultats APB hors formation en apprentissage  (oui définitif) </a:t>
            </a:r>
            <a:endParaRPr lang="fr-FR" sz="1400" b="1" dirty="0">
              <a:latin typeface="Calibri"/>
              <a:cs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46667" y="4148655"/>
            <a:ext cx="941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0000"/>
                </a:solidFill>
                <a:latin typeface="Calibri"/>
                <a:cs typeface="Calibri"/>
              </a:rPr>
              <a:t>(593 élèves)</a:t>
            </a:r>
            <a:endParaRPr lang="fr-FR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021667" y="4148656"/>
            <a:ext cx="863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0000"/>
                </a:solidFill>
                <a:latin typeface="Calibri"/>
                <a:cs typeface="Calibri"/>
              </a:rPr>
              <a:t>(63 élèves)</a:t>
            </a:r>
            <a:endParaRPr lang="fr-FR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25734" y="4128689"/>
            <a:ext cx="863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0000"/>
                </a:solidFill>
                <a:latin typeface="Calibri"/>
                <a:cs typeface="Calibri"/>
              </a:rPr>
              <a:t>(29 élèves)</a:t>
            </a:r>
            <a:endParaRPr lang="fr-FR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3870" y="4734465"/>
            <a:ext cx="8521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>
                <a:solidFill>
                  <a:srgbClr val="7FB601"/>
                </a:solidFill>
                <a:latin typeface="Calibri"/>
                <a:cs typeface="Calibri"/>
              </a:rPr>
              <a:t>Article 33 de la loi n° 2013-660 du 22 juillet </a:t>
            </a:r>
            <a:r>
              <a:rPr lang="fr-FR" sz="1400" b="1" dirty="0" smtClean="0">
                <a:solidFill>
                  <a:srgbClr val="7FB601"/>
                </a:solidFill>
                <a:latin typeface="Calibri"/>
                <a:cs typeface="Calibri"/>
              </a:rPr>
              <a:t>2013</a:t>
            </a:r>
            <a:endParaRPr lang="fr-FR" sz="1400" dirty="0" smtClean="0">
              <a:latin typeface="Calibri"/>
              <a:cs typeface="Calibri"/>
            </a:endParaRPr>
          </a:p>
          <a:p>
            <a:pPr algn="just"/>
            <a:r>
              <a:rPr lang="fr-FR" sz="1200" dirty="0" smtClean="0">
                <a:latin typeface="Calibri"/>
                <a:cs typeface="Calibri"/>
              </a:rPr>
              <a:t>« … le </a:t>
            </a:r>
            <a:r>
              <a:rPr lang="fr-FR" sz="1200" dirty="0">
                <a:latin typeface="Calibri"/>
                <a:cs typeface="Calibri"/>
              </a:rPr>
              <a:t>recteur d'académie, chancelier des universités, prévoit, pour </a:t>
            </a:r>
            <a:r>
              <a:rPr lang="fr-FR" sz="1200" dirty="0" smtClean="0">
                <a:latin typeface="Calibri"/>
                <a:cs typeface="Calibri"/>
              </a:rPr>
              <a:t>l'accès aux </a:t>
            </a:r>
            <a:r>
              <a:rPr lang="fr-FR" sz="1200" dirty="0">
                <a:latin typeface="Calibri"/>
                <a:cs typeface="Calibri"/>
              </a:rPr>
              <a:t>sections de techniciens supérieurs et aux instituts universitaires de technologie, respectivement un </a:t>
            </a:r>
            <a:r>
              <a:rPr lang="fr-FR" sz="1200" dirty="0" smtClean="0">
                <a:latin typeface="Calibri"/>
                <a:cs typeface="Calibri"/>
              </a:rPr>
              <a:t>pourcentage minimal </a:t>
            </a:r>
            <a:r>
              <a:rPr lang="fr-FR" sz="1200" dirty="0">
                <a:latin typeface="Calibri"/>
                <a:cs typeface="Calibri"/>
              </a:rPr>
              <a:t>de bacheliers professionnels et un pourcentage minimal de bacheliers technologiques ainsi que des </a:t>
            </a:r>
            <a:r>
              <a:rPr lang="fr-FR" sz="1200" dirty="0" smtClean="0">
                <a:latin typeface="Calibri"/>
                <a:cs typeface="Calibri"/>
              </a:rPr>
              <a:t>critères appropriés </a:t>
            </a:r>
            <a:r>
              <a:rPr lang="fr-FR" sz="1200" dirty="0">
                <a:latin typeface="Calibri"/>
                <a:cs typeface="Calibri"/>
              </a:rPr>
              <a:t>de vérification de leurs </a:t>
            </a:r>
            <a:r>
              <a:rPr lang="fr-FR" sz="1200" dirty="0" smtClean="0">
                <a:latin typeface="Calibri"/>
                <a:cs typeface="Calibri"/>
              </a:rPr>
              <a:t>aptitudes…»</a:t>
            </a:r>
          </a:p>
          <a:p>
            <a:pPr algn="just"/>
            <a:endParaRPr lang="fr-FR" sz="800" b="1" dirty="0" smtClean="0">
              <a:solidFill>
                <a:srgbClr val="7FB601"/>
              </a:solidFill>
              <a:latin typeface="Calibri"/>
              <a:cs typeface="Calibri"/>
            </a:endParaRPr>
          </a:p>
          <a:p>
            <a:pPr algn="just"/>
            <a:r>
              <a:rPr lang="fr-FR" sz="1400" b="1" dirty="0" smtClean="0">
                <a:solidFill>
                  <a:srgbClr val="7FB601"/>
                </a:solidFill>
                <a:latin typeface="Calibri"/>
                <a:cs typeface="Calibri"/>
              </a:rPr>
              <a:t>Circulaire </a:t>
            </a:r>
            <a:r>
              <a:rPr lang="fr-FR" sz="1400" b="1" dirty="0">
                <a:solidFill>
                  <a:srgbClr val="7FB601"/>
                </a:solidFill>
                <a:latin typeface="Calibri"/>
                <a:cs typeface="Calibri"/>
              </a:rPr>
              <a:t>de rentrée </a:t>
            </a:r>
            <a:r>
              <a:rPr lang="fr-FR" sz="1400" b="1" dirty="0" smtClean="0">
                <a:solidFill>
                  <a:srgbClr val="7FB601"/>
                </a:solidFill>
                <a:latin typeface="Calibri"/>
                <a:cs typeface="Calibri"/>
              </a:rPr>
              <a:t>2014</a:t>
            </a:r>
            <a:endParaRPr lang="fr-FR" sz="1400" b="1" dirty="0">
              <a:solidFill>
                <a:srgbClr val="7FB601"/>
              </a:solidFill>
              <a:latin typeface="Calibri"/>
              <a:cs typeface="Calibri"/>
            </a:endParaRPr>
          </a:p>
          <a:p>
            <a:pPr algn="just"/>
            <a:r>
              <a:rPr lang="fr-FR" sz="1200" dirty="0" smtClean="0">
                <a:latin typeface="Calibri"/>
                <a:cs typeface="Calibri"/>
              </a:rPr>
              <a:t>« Au</a:t>
            </a:r>
            <a:r>
              <a:rPr lang="fr-FR" sz="1200" dirty="0">
                <a:latin typeface="Calibri"/>
                <a:cs typeface="Calibri"/>
              </a:rPr>
              <a:t>-delà de leur admission, c'est bien la réussite de ces nouveaux bacheliers qui constitue le principal enjeu de la continuité de formation entre l'enseignement scolaire et l'enseignement supérieur</a:t>
            </a:r>
            <a:r>
              <a:rPr lang="fr-FR" sz="1200" dirty="0" smtClean="0">
                <a:latin typeface="Calibri"/>
                <a:cs typeface="Calibri"/>
              </a:rPr>
              <a:t>. » </a:t>
            </a:r>
            <a:endParaRPr lang="fr-FR" sz="1200" dirty="0">
              <a:latin typeface="Calibri"/>
              <a:cs typeface="Calibri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06229" y="4682066"/>
            <a:ext cx="8666838" cy="166793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69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contexte national…</a:t>
            </a:r>
            <a:br>
              <a:rPr lang="fr-FR" dirty="0" smtClean="0"/>
            </a:br>
            <a:r>
              <a:rPr lang="fr-FR" dirty="0" smtClean="0"/>
              <a:t>Des réformes avant tout pédagogiques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35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400" cap="none" dirty="0" smtClean="0"/>
              <a:t>La loi de refondation de l’école de la République</a:t>
            </a:r>
            <a:br>
              <a:rPr lang="x-none" sz="2400" cap="none" dirty="0" smtClean="0"/>
            </a:br>
            <a:r>
              <a:rPr lang="x-none" sz="1200" cap="none" dirty="0" smtClean="0"/>
              <a:t>8 juillet 2013</a:t>
            </a:r>
            <a:endParaRPr lang="fr-FR" sz="12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25" y="1754966"/>
            <a:ext cx="2625712" cy="3722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3026321" y="1682829"/>
            <a:ext cx="5558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libri"/>
                <a:cs typeface="Calibri"/>
              </a:rPr>
              <a:t>A</a:t>
            </a:r>
            <a:r>
              <a:rPr lang="fr-FR" sz="1200" dirty="0" smtClean="0">
                <a:latin typeface="Calibri"/>
                <a:cs typeface="Calibri"/>
              </a:rPr>
              <a:t>rticle L. 111-1 :</a:t>
            </a:r>
          </a:p>
          <a:p>
            <a:pPr algn="just"/>
            <a:r>
              <a:rPr lang="fr-FR" dirty="0">
                <a:latin typeface="Calibri"/>
                <a:cs typeface="Calibri"/>
              </a:rPr>
              <a:t>T</a:t>
            </a:r>
            <a:r>
              <a:rPr lang="fr-FR" dirty="0" smtClean="0">
                <a:latin typeface="Calibri"/>
                <a:cs typeface="Calibri"/>
              </a:rPr>
              <a:t>ous les enfants partagent la capacité d’apprendre et de progresser.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26321" y="3077366"/>
            <a:ext cx="579841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FB601"/>
                </a:solidFill>
                <a:latin typeface="Calibri"/>
                <a:cs typeface="Calibri"/>
              </a:rPr>
              <a:t>Une refondation pédagogique</a:t>
            </a:r>
          </a:p>
          <a:p>
            <a:pPr marL="285750" indent="-285750" algn="just">
              <a:buClr>
                <a:srgbClr val="7FB601"/>
              </a:buClr>
              <a:buFont typeface="Wingdings" charset="2"/>
              <a:buChar char="ü"/>
            </a:pPr>
            <a:r>
              <a:rPr lang="fr-FR" sz="1600" dirty="0" smtClean="0">
                <a:solidFill>
                  <a:srgbClr val="000000"/>
                </a:solidFill>
                <a:latin typeface="Calibri"/>
                <a:cs typeface="Calibri"/>
              </a:rPr>
              <a:t>Refonder la formation initiale et continue aux métiers du professorat et de l’éducation (création des ESPE, nouvelles maquettes de concours)</a:t>
            </a:r>
          </a:p>
          <a:p>
            <a:pPr marL="285750" indent="-285750" algn="just">
              <a:buClr>
                <a:srgbClr val="7FB601"/>
              </a:buClr>
              <a:buFont typeface="Wingdings" charset="2"/>
              <a:buChar char="ü"/>
            </a:pPr>
            <a:r>
              <a:rPr lang="fr-FR" sz="1600" dirty="0" smtClean="0">
                <a:solidFill>
                  <a:srgbClr val="000000"/>
                </a:solidFill>
                <a:latin typeface="Calibri"/>
                <a:cs typeface="Calibri"/>
              </a:rPr>
              <a:t>Placer le contenu des enseignements au cœur de la formation </a:t>
            </a:r>
          </a:p>
          <a:p>
            <a:pPr marL="285750" indent="-285750" algn="just">
              <a:buClr>
                <a:srgbClr val="7FB601"/>
              </a:buClr>
              <a:buFont typeface="Wingdings" charset="2"/>
              <a:buChar char="ü"/>
            </a:pPr>
            <a:r>
              <a:rPr lang="fr-FR" sz="1600" dirty="0" smtClean="0">
                <a:solidFill>
                  <a:srgbClr val="000000"/>
                </a:solidFill>
                <a:latin typeface="Calibri"/>
                <a:cs typeface="Calibri"/>
              </a:rPr>
              <a:t>Faire évoluer les modalités d’évaluation et de notation des élèves</a:t>
            </a:r>
          </a:p>
          <a:p>
            <a:pPr marL="285750" indent="-285750" algn="just">
              <a:buClr>
                <a:srgbClr val="7FB601"/>
              </a:buClr>
              <a:buFont typeface="Wingdings" charset="2"/>
              <a:buChar char="ü"/>
            </a:pPr>
            <a:r>
              <a:rPr lang="fr-FR" sz="1600" dirty="0" smtClean="0">
                <a:solidFill>
                  <a:srgbClr val="000000"/>
                </a:solidFill>
                <a:latin typeface="Calibri"/>
                <a:cs typeface="Calibri"/>
              </a:rPr>
              <a:t>Valoriser l’enseignement professionnel (accès aux STS)</a:t>
            </a: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85750" indent="-285750" algn="just">
              <a:buClr>
                <a:srgbClr val="7FB601"/>
              </a:buClr>
              <a:buFont typeface="Wingdings" charset="2"/>
              <a:buChar char="ü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1515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asque séminaire BTS MV 18 mars 2016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ès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1024</Words>
  <Application>Microsoft Macintosh PowerPoint</Application>
  <PresentationFormat>Présentation à l'écran (4:3)</PresentationFormat>
  <Paragraphs>234</Paragraphs>
  <Slides>21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masque séminaire BTS MV 18 mars 2016</vt:lpstr>
      <vt:lpstr>Document</vt:lpstr>
      <vt:lpstr>PNF BTS Maintenance des véhicules</vt:lpstr>
      <vt:lpstr>Présentation de la filière et  cadre de la rénovation</vt:lpstr>
      <vt:lpstr>Historique de la filière  et statistiques</vt:lpstr>
      <vt:lpstr>Les appellations de la filière</vt:lpstr>
      <vt:lpstr>Statistiques en BTS AVA</vt:lpstr>
      <vt:lpstr>Statistiques en BTS AVA</vt:lpstr>
      <vt:lpstr>Origine des élèves en BTS AVA Bilan APB rentrée 2014</vt:lpstr>
      <vt:lpstr>Le contexte national… Des réformes avant tout pédagogiques</vt:lpstr>
      <vt:lpstr>La loi de refondation de l’école de la République 8 juillet 2013</vt:lpstr>
      <vt:lpstr>Au collège Les enseignements complémentaires (AP et EPI)</vt:lpstr>
      <vt:lpstr>Au lycée professionnel</vt:lpstr>
      <vt:lpstr>Dans les STS rénovées en 2016 AP et co-intervention</vt:lpstr>
      <vt:lpstr>Dans les STS rénovées en 2016 Stages en milieu professionnel </vt:lpstr>
      <vt:lpstr>Du BTS après-vente automobile au BTS maintenance des véhicules</vt:lpstr>
      <vt:lpstr>Les raisons de la rénovation</vt:lpstr>
      <vt:lpstr>Les étapes de la rénovation</vt:lpstr>
      <vt:lpstr>Évolution du référentiel des activités professionnelles</vt:lpstr>
      <vt:lpstr>Les compétences professionnelles</vt:lpstr>
      <vt:lpstr>Grille horaire</vt:lpstr>
      <vt:lpstr>Un groupe de travail tripartites</vt:lpstr>
      <vt:lpstr>Le programme de la journée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Costa</dc:creator>
  <cp:lastModifiedBy>Gilles CERATO</cp:lastModifiedBy>
  <cp:revision>85</cp:revision>
  <dcterms:created xsi:type="dcterms:W3CDTF">2016-02-17T09:40:39Z</dcterms:created>
  <dcterms:modified xsi:type="dcterms:W3CDTF">2016-03-18T08:25:19Z</dcterms:modified>
</cp:coreProperties>
</file>