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262" r:id="rId2"/>
    <p:sldId id="285" r:id="rId3"/>
    <p:sldId id="265" r:id="rId4"/>
    <p:sldId id="280" r:id="rId5"/>
    <p:sldId id="270" r:id="rId6"/>
    <p:sldId id="281" r:id="rId7"/>
    <p:sldId id="282" r:id="rId8"/>
    <p:sldId id="271" r:id="rId9"/>
    <p:sldId id="287" r:id="rId10"/>
    <p:sldId id="268" r:id="rId11"/>
    <p:sldId id="291" r:id="rId12"/>
    <p:sldId id="288" r:id="rId13"/>
    <p:sldId id="277" r:id="rId14"/>
    <p:sldId id="286" r:id="rId15"/>
    <p:sldId id="269" r:id="rId16"/>
    <p:sldId id="289" r:id="rId17"/>
    <p:sldId id="293" r:id="rId18"/>
    <p:sldId id="290" r:id="rId19"/>
    <p:sldId id="292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B601"/>
    <a:srgbClr val="2F6AAA"/>
    <a:srgbClr val="274890"/>
    <a:srgbClr val="3C4890"/>
    <a:srgbClr val="3A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8489" autoAdjust="0"/>
  </p:normalViewPr>
  <p:slideViewPr>
    <p:cSldViewPr snapToGrid="0" snapToObjects="1">
      <p:cViewPr>
        <p:scale>
          <a:sx n="150" d="100"/>
          <a:sy n="150" d="100"/>
        </p:scale>
        <p:origin x="384" y="2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9101-62CC-1641-8191-0684C1DD8422}" type="datetimeFigureOut">
              <a:rPr lang="fr-FR" smtClean="0"/>
              <a:t>17/03/16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2FFB-614E-3742-A7BE-5E00382D3B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7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0C94-DA0D-F649-B378-D33FA0A2BEB2}" type="datetimeFigureOut">
              <a:rPr lang="fr-FR" smtClean="0"/>
              <a:t>17/03/16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F03C-F014-3648-A44F-139A4AA233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000" dirty="0" smtClean="0"/>
              <a:t>Article L. 721-2 : ESPE</a:t>
            </a:r>
          </a:p>
          <a:p>
            <a:pPr algn="just"/>
            <a:r>
              <a:rPr lang="fr-FR" dirty="0" smtClean="0"/>
              <a:t>Elles assurent le développement et la promotion de méthodes pédagogiques innovantes.</a:t>
            </a:r>
          </a:p>
          <a:p>
            <a:pPr algn="just"/>
            <a:r>
              <a:rPr lang="fr-FR" dirty="0" smtClean="0"/>
              <a:t>Elles préparent les futurs enseignants et personnels d’éducation aux enjeux du socle commun de connaissances, de compétences et de culture et à ceux de la formation tout au long de la vie.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6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répartition entre AP et EPI doit être la même pour tous les élèves d’un même niveau de classe.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choix des heures consacrées aux enseignements complémentaires est fait au sein de l’établissement, en respectant l’</a:t>
            </a:r>
            <a:r>
              <a:rPr lang="fr-FR" sz="1200" b="1" dirty="0" smtClean="0">
                <a:solidFill>
                  <a:srgbClr val="00B050"/>
                </a:solidFill>
              </a:rPr>
              <a:t>équité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pour tous les élèves d’un même niveau.</a:t>
            </a:r>
          </a:p>
          <a:p>
            <a:r>
              <a:rPr lang="fr-FR" dirty="0" smtClean="0"/>
              <a:t>Les contraintes sur le choix des EPI sont exposées dans la diapositive « Les enseignements complémentaires / </a:t>
            </a:r>
            <a:r>
              <a:rPr lang="fr-FR" sz="1200" dirty="0" smtClean="0"/>
              <a:t>Enseignements pratiques interdisciplinaires </a:t>
            </a:r>
            <a:r>
              <a:rPr lang="fr-FR" sz="900" dirty="0" smtClean="0"/>
              <a:t>2/2 »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3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19CE7-A1C3-7D4A-A1A5-86328158EDFC}" type="slidenum">
              <a:rPr lang="fr-FR" sz="1200"/>
              <a:pPr/>
              <a:t>11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19CE7-A1C3-7D4A-A1A5-86328158EDFC}" type="slidenum">
              <a:rPr lang="fr-FR" sz="1200"/>
              <a:pPr/>
              <a:t>13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présentation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31330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Auteurs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0069" y="1417730"/>
            <a:ext cx="8228013" cy="94043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400" dirty="0" smtClean="0">
                <a:solidFill>
                  <a:srgbClr val="7FB601"/>
                </a:solidFill>
              </a:rPr>
              <a:t>PNF BTS maintenance des véhicules </a:t>
            </a:r>
          </a:p>
          <a:p>
            <a:r>
              <a:rPr lang="fr-FR" sz="2400" dirty="0" smtClean="0">
                <a:solidFill>
                  <a:srgbClr val="7FB601"/>
                </a:solidFill>
              </a:rPr>
              <a:t>lycée Diderot Paris - 18 mars 2016</a:t>
            </a:r>
            <a:endParaRPr lang="fr-FR" sz="2400" dirty="0">
              <a:solidFill>
                <a:srgbClr val="7FB60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3" name="Ellipse 12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4" name="Image 13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er 14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r 26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8" name="Ellipse 27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9" name="Image 28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97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partie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23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702281" y="38895"/>
            <a:ext cx="499045" cy="508481"/>
            <a:chOff x="3829128" y="156779"/>
            <a:chExt cx="1201323" cy="1218438"/>
          </a:xfrm>
        </p:grpSpPr>
        <p:sp>
          <p:nvSpPr>
            <p:cNvPr id="34" name="Ellipse 33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er 35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37" name="Ellipse 36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8" name="Image 37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er 38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40" name="Ellipse 39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41" name="Image 40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87962" y="38895"/>
            <a:ext cx="499045" cy="508481"/>
            <a:chOff x="3829128" y="156779"/>
            <a:chExt cx="1201323" cy="1218438"/>
          </a:xfrm>
        </p:grpSpPr>
        <p:sp>
          <p:nvSpPr>
            <p:cNvPr id="15" name="Ellipse 14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6" name="Image 15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r 16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1" name="Ellipse 30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2" name="Image 31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47362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71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84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771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er 17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9" name="Ellipse 18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er 20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2" name="Ellipse 21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3" name="Image 32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7295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07295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062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11062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740611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er 3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954517"/>
            <a:ext cx="3635375" cy="1636284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854325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524000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1025525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1" name="Ellipse 20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2" name="Image 21"/>
            <p:cNvPicPr/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18" y="0"/>
            <a:ext cx="7547956" cy="83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80" y="17146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8776912" y="6261911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46" r:id="rId8"/>
    <p:sldLayoutId id="2147483747" r:id="rId9"/>
    <p:sldLayoutId id="214748375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199" y="2874482"/>
            <a:ext cx="8228013" cy="1132632"/>
          </a:xfrm>
        </p:spPr>
        <p:txBody>
          <a:bodyPr/>
          <a:lstStyle/>
          <a:p>
            <a:r>
              <a:rPr lang="fr-FR" dirty="0" smtClean="0"/>
              <a:t>Des démarches pédagogiques adaptées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199" y="4508040"/>
            <a:ext cx="8228013" cy="529627"/>
          </a:xfrm>
        </p:spPr>
        <p:txBody>
          <a:bodyPr/>
          <a:lstStyle/>
          <a:p>
            <a:r>
              <a:rPr lang="fr-FR" dirty="0" smtClean="0"/>
              <a:t>Gilles CERATO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30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de résolution de problème technique.</a:t>
            </a:r>
            <a:endParaRPr lang="fr-FR" cap="none" dirty="0"/>
          </a:p>
        </p:txBody>
      </p:sp>
      <p:sp>
        <p:nvSpPr>
          <p:cNvPr id="8" name="Espace réservé du contenu 3"/>
          <p:cNvSpPr>
            <a:spLocks noGrp="1"/>
          </p:cNvSpPr>
          <p:nvPr>
            <p:ph idx="1"/>
          </p:nvPr>
        </p:nvSpPr>
        <p:spPr>
          <a:xfrm>
            <a:off x="399454" y="1748555"/>
            <a:ext cx="8329853" cy="5109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7FB601"/>
                </a:solidFill>
              </a:rPr>
              <a:t>C’est une démarche scientifique et technologique</a:t>
            </a:r>
            <a:endParaRPr lang="fr-FR" sz="1600" dirty="0"/>
          </a:p>
          <a:p>
            <a:r>
              <a:rPr lang="fr-FR" sz="1600" dirty="0"/>
              <a:t>La démarche de résolution de problème technique est un mixte de démarche scientifique et technologique.</a:t>
            </a:r>
          </a:p>
          <a:p>
            <a:r>
              <a:rPr lang="fr-FR" sz="1600" dirty="0"/>
              <a:t>Elle implique une analyse d’un phénomène observable et une activité </a:t>
            </a:r>
            <a:r>
              <a:rPr lang="fr-FR" sz="1600" dirty="0" smtClean="0"/>
              <a:t>de diagnostic adapté.</a:t>
            </a:r>
            <a:endParaRPr lang="fr-FR" sz="1600" dirty="0"/>
          </a:p>
          <a:p>
            <a:r>
              <a:rPr lang="fr-FR" sz="1600" dirty="0"/>
              <a:t>Elle débouche sur une </a:t>
            </a:r>
            <a:r>
              <a:rPr lang="fr-FR" sz="1600" dirty="0" smtClean="0"/>
              <a:t>conclusion relative à un diagnostic complexe.</a:t>
            </a:r>
          </a:p>
          <a:p>
            <a:r>
              <a:rPr lang="fr-FR" sz="1600" dirty="0" smtClean="0">
                <a:solidFill>
                  <a:srgbClr val="595959"/>
                </a:solidFill>
              </a:rPr>
              <a:t>Elle est aujourd’hui essentiellement mobilisée en «Intervention».</a:t>
            </a:r>
            <a:endParaRPr lang="fr-FR" sz="1600" dirty="0">
              <a:solidFill>
                <a:srgbClr val="595959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453" y="5202011"/>
            <a:ext cx="7322147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C’est une démarche scientifique et technologique qui permet, à partir des essais et de l’analyse, d’agir pour déboucher sur le diagnostic complexe.</a:t>
            </a:r>
            <a:endParaRPr lang="fr-FR" sz="1600" b="1" dirty="0"/>
          </a:p>
        </p:txBody>
      </p:sp>
      <p:pic>
        <p:nvPicPr>
          <p:cNvPr id="14" name="Image 13" descr="actia-muti-di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19" y="3403601"/>
            <a:ext cx="1951251" cy="13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6"/>
          <p:cNvSpPr txBox="1">
            <a:spLocks noChangeArrowheads="1"/>
          </p:cNvSpPr>
          <p:nvPr/>
        </p:nvSpPr>
        <p:spPr bwMode="auto">
          <a:xfrm>
            <a:off x="431723" y="2011913"/>
            <a:ext cx="4174066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dirty="0">
                <a:cs typeface="Arial" charset="0"/>
              </a:rPr>
              <a:t>  </a:t>
            </a:r>
            <a:r>
              <a:rPr lang="fr-FR" sz="1600" dirty="0" smtClean="0">
                <a:cs typeface="Arial" charset="0"/>
              </a:rPr>
              <a:t>    </a:t>
            </a:r>
            <a:r>
              <a:rPr lang="fr-FR" sz="1600" b="1" dirty="0" smtClean="0">
                <a:solidFill>
                  <a:srgbClr val="353F4D"/>
                </a:solidFill>
                <a:latin typeface="Calibri"/>
                <a:cs typeface="Calibri"/>
              </a:rPr>
              <a:t>1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- Le choix de la situation problème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      2- L</a:t>
            </a:r>
            <a:r>
              <a:rPr lang="ja-JP" altLang="fr-FR" sz="1600" b="1" dirty="0">
                <a:solidFill>
                  <a:srgbClr val="353F4D"/>
                </a:solidFill>
                <a:latin typeface="Calibri"/>
                <a:cs typeface="Calibri"/>
              </a:rPr>
              <a:t>’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appropriation du problème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      3- La formulation d</a:t>
            </a:r>
            <a:r>
              <a:rPr lang="ja-JP" altLang="fr-FR" sz="1600" b="1" dirty="0">
                <a:solidFill>
                  <a:srgbClr val="353F4D"/>
                </a:solidFill>
                <a:latin typeface="Calibri"/>
                <a:cs typeface="Calibri"/>
              </a:rPr>
              <a:t>’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hypothèses, </a:t>
            </a:r>
            <a:endParaRPr lang="fr-FR" sz="1600" b="1" dirty="0" smtClean="0">
              <a:solidFill>
                <a:srgbClr val="353F4D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</a:t>
            </a:r>
            <a:r>
              <a:rPr lang="fr-FR" sz="1600" b="1" dirty="0" smtClean="0">
                <a:solidFill>
                  <a:srgbClr val="353F4D"/>
                </a:solidFill>
                <a:latin typeface="Calibri"/>
                <a:cs typeface="Calibri"/>
              </a:rPr>
              <a:t>      de 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conjectures, de  protocoles</a:t>
            </a:r>
            <a:r>
              <a:rPr lang="fr-FR" sz="1600" b="1" dirty="0" smtClean="0">
                <a:solidFill>
                  <a:srgbClr val="353F4D"/>
                </a:solidFill>
                <a:latin typeface="Calibri"/>
                <a:cs typeface="Calibri"/>
              </a:rPr>
              <a:t>      </a:t>
            </a:r>
            <a:endParaRPr lang="fr-FR" sz="1600" b="1" dirty="0">
              <a:solidFill>
                <a:srgbClr val="353F4D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      4- La résolution du problème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      5- L</a:t>
            </a:r>
            <a:r>
              <a:rPr lang="ja-JP" altLang="fr-FR" sz="1600" b="1" dirty="0">
                <a:solidFill>
                  <a:srgbClr val="353F4D"/>
                </a:solidFill>
                <a:latin typeface="Calibri"/>
                <a:cs typeface="Calibri"/>
              </a:rPr>
              <a:t>’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échange argumenté autour </a:t>
            </a:r>
            <a:endParaRPr lang="fr-FR" sz="1600" b="1" dirty="0" smtClean="0">
              <a:solidFill>
                <a:srgbClr val="353F4D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</a:t>
            </a:r>
            <a:r>
              <a:rPr lang="fr-FR" sz="1600" b="1" dirty="0" smtClean="0">
                <a:solidFill>
                  <a:srgbClr val="353F4D"/>
                </a:solidFill>
                <a:latin typeface="Calibri"/>
                <a:cs typeface="Calibri"/>
              </a:rPr>
              <a:t>      des 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propositions 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      6- L</a:t>
            </a:r>
            <a:r>
              <a:rPr lang="ja-JP" altLang="fr-FR" sz="1600" b="1" dirty="0">
                <a:solidFill>
                  <a:srgbClr val="353F4D"/>
                </a:solidFill>
                <a:latin typeface="Calibri"/>
                <a:cs typeface="Calibri"/>
              </a:rPr>
              <a:t>’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acquisition et la structuration </a:t>
            </a:r>
            <a:endParaRPr lang="fr-FR" sz="1600" b="1" dirty="0" smtClean="0">
              <a:solidFill>
                <a:srgbClr val="353F4D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 </a:t>
            </a:r>
            <a:r>
              <a:rPr lang="fr-FR" sz="1600" b="1" dirty="0" smtClean="0">
                <a:solidFill>
                  <a:srgbClr val="353F4D"/>
                </a:solidFill>
                <a:latin typeface="Calibri"/>
                <a:cs typeface="Calibri"/>
              </a:rPr>
              <a:t>       des </a:t>
            </a:r>
            <a:r>
              <a:rPr lang="fr-FR" sz="1600" b="1" dirty="0">
                <a:solidFill>
                  <a:srgbClr val="353F4D"/>
                </a:solidFill>
                <a:latin typeface="Calibri"/>
                <a:cs typeface="Calibri"/>
              </a:rPr>
              <a:t>connaissances</a:t>
            </a:r>
            <a:r>
              <a:rPr lang="fr-FR"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fr-FR" sz="1600" b="1" dirty="0" smtClean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just">
              <a:buClr>
                <a:srgbClr val="FF8000"/>
              </a:buClr>
            </a:pPr>
            <a:endParaRPr lang="fr-FR" sz="800" b="1" dirty="0">
              <a:solidFill>
                <a:srgbClr val="FF8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3413" y="0"/>
            <a:ext cx="7812087" cy="666750"/>
          </a:xfrm>
        </p:spPr>
        <p:txBody>
          <a:bodyPr/>
          <a:lstStyle/>
          <a:p>
            <a:pPr>
              <a:defRPr/>
            </a:pPr>
            <a:r>
              <a:rPr lang="fr-FR" dirty="0"/>
              <a:t>La démarche de résolution </a:t>
            </a:r>
            <a:r>
              <a:rPr lang="fr-FR" dirty="0" smtClean="0"/>
              <a:t>de</a:t>
            </a:r>
            <a:br>
              <a:rPr lang="fr-FR" dirty="0" smtClean="0"/>
            </a:br>
            <a:r>
              <a:rPr lang="fr-FR" dirty="0" smtClean="0"/>
              <a:t>problème </a:t>
            </a:r>
            <a:r>
              <a:rPr lang="fr-FR" dirty="0"/>
              <a:t>technique.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4053" y="5549158"/>
            <a:ext cx="4036866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libri"/>
                <a:cs typeface="Calibri"/>
              </a:rPr>
              <a:t>Les étapes de cette démarche </a:t>
            </a:r>
            <a:endParaRPr lang="fr-FR" sz="1600" b="1" dirty="0" smtClean="0">
              <a:latin typeface="Calibri"/>
              <a:cs typeface="Calibri"/>
            </a:endParaRPr>
          </a:p>
          <a:p>
            <a:pPr algn="ctr"/>
            <a:r>
              <a:rPr lang="fr-FR" sz="1600" b="1" dirty="0" smtClean="0">
                <a:latin typeface="Calibri"/>
                <a:cs typeface="Calibri"/>
              </a:rPr>
              <a:t>se </a:t>
            </a:r>
            <a:r>
              <a:rPr lang="fr-FR" sz="1600" b="1" dirty="0">
                <a:latin typeface="Calibri"/>
                <a:cs typeface="Calibri"/>
              </a:rPr>
              <a:t>déroulent suivant </a:t>
            </a:r>
            <a:r>
              <a:rPr lang="fr-FR" sz="1600" b="1" dirty="0" smtClean="0">
                <a:latin typeface="Calibri"/>
                <a:cs typeface="Calibri"/>
              </a:rPr>
              <a:t>6 </a:t>
            </a:r>
            <a:r>
              <a:rPr lang="fr-FR" sz="1600" b="1" dirty="0">
                <a:latin typeface="Calibri"/>
                <a:cs typeface="Calibri"/>
              </a:rPr>
              <a:t>points.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415037" y="1525595"/>
            <a:ext cx="399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7FB601"/>
                </a:solidFill>
                <a:latin typeface="Calibri"/>
                <a:cs typeface="Calibri"/>
              </a:rPr>
              <a:t>L’étudiant y est confronté dès le collège</a:t>
            </a:r>
            <a:endParaRPr lang="fr-FR" dirty="0">
              <a:latin typeface="Calibri"/>
              <a:cs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14" y="1439331"/>
            <a:ext cx="3518108" cy="53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7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démarche de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24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6"/>
          <p:cNvSpPr txBox="1">
            <a:spLocks noChangeArrowheads="1"/>
          </p:cNvSpPr>
          <p:nvPr/>
        </p:nvSpPr>
        <p:spPr bwMode="auto">
          <a:xfrm>
            <a:off x="545042" y="1503893"/>
            <a:ext cx="793855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Clr>
                <a:srgbClr val="FF8000"/>
              </a:buClr>
            </a:pP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/>
              <a:t> 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Un projet est toujours conduit selon une démarche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qui 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comprend des phases de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recherche collective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, de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concrétisation d’idées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, de tests jalonnés par des étapes de prise de décision que sont les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revues de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projet.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fr-FR" sz="1600" dirty="0">
              <a:solidFill>
                <a:srgbClr val="7FB601"/>
              </a:solidFill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Un projet sous-tend une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réalisation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 qui peut être matérielle ou virtuelle faisant l’objet d’un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cahier des charges </a:t>
            </a:r>
            <a:r>
              <a:rPr lang="fr-FR" sz="1600" dirty="0">
                <a:solidFill>
                  <a:srgbClr val="000000"/>
                </a:solidFill>
                <a:latin typeface="Calibri"/>
                <a:cs typeface="Calibri"/>
              </a:rPr>
              <a:t>permettant un bilan sur les résultats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obtenus.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fr-FR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Le projet développe chez l’étudiant la culture de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l’engagement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 et de la prise de </a:t>
            </a:r>
            <a:r>
              <a:rPr lang="fr-FR" sz="1600" b="1" dirty="0" smtClean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>décision.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fr-FR" sz="16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latin typeface="Calibri"/>
                <a:cs typeface="Calibri"/>
              </a:rPr>
              <a:t>Cette démarche impose un changement de </a:t>
            </a:r>
            <a:r>
              <a:rPr lang="fr-FR" sz="1600" b="1" dirty="0" smtClean="0">
                <a:latin typeface="Calibri"/>
                <a:cs typeface="Calibri"/>
              </a:rPr>
              <a:t>posture du professeur</a:t>
            </a:r>
            <a:r>
              <a:rPr lang="fr-FR" sz="1600" dirty="0" smtClean="0">
                <a:latin typeface="Calibri"/>
                <a:cs typeface="Calibri"/>
              </a:rPr>
              <a:t> (Il apporte </a:t>
            </a:r>
            <a:r>
              <a:rPr lang="fr-FR" sz="1600" dirty="0">
                <a:latin typeface="Calibri"/>
                <a:cs typeface="Calibri"/>
              </a:rPr>
              <a:t>la </a:t>
            </a:r>
            <a:r>
              <a:rPr lang="fr-FR" sz="1600" b="1" dirty="0">
                <a:latin typeface="Calibri"/>
                <a:cs typeface="Calibri"/>
              </a:rPr>
              <a:t>connaissance</a:t>
            </a:r>
            <a:r>
              <a:rPr lang="fr-FR" sz="1600" dirty="0">
                <a:latin typeface="Calibri"/>
                <a:cs typeface="Calibri"/>
              </a:rPr>
              <a:t> qui </a:t>
            </a:r>
            <a:r>
              <a:rPr lang="fr-FR" sz="1600" dirty="0" smtClean="0">
                <a:latin typeface="Calibri"/>
                <a:cs typeface="Calibri"/>
              </a:rPr>
              <a:t>manque </a:t>
            </a:r>
            <a:r>
              <a:rPr lang="fr-FR" sz="1600" dirty="0">
                <a:latin typeface="Calibri"/>
                <a:cs typeface="Calibri"/>
              </a:rPr>
              <a:t>quand elle </a:t>
            </a:r>
            <a:r>
              <a:rPr lang="fr-FR" sz="1600" dirty="0" smtClean="0">
                <a:latin typeface="Calibri"/>
                <a:cs typeface="Calibri"/>
              </a:rPr>
              <a:t>manque)</a:t>
            </a:r>
            <a:r>
              <a:rPr lang="fr-FR" sz="1600" dirty="0" smtClean="0">
                <a:latin typeface="Calibri"/>
                <a:cs typeface="Calibri"/>
              </a:rPr>
              <a:t>.</a:t>
            </a: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fr-FR" sz="1600" dirty="0" smtClean="0">
              <a:latin typeface="Calibri"/>
              <a:cs typeface="Calibri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fr-FR" sz="1600" dirty="0" smtClean="0">
                <a:latin typeface="Calibri"/>
                <a:cs typeface="Calibri"/>
              </a:rPr>
              <a:t>L’étudiant est acteur de sa formation.</a:t>
            </a:r>
            <a:endParaRPr lang="fr-FR" sz="1600" dirty="0">
              <a:latin typeface="Calibri"/>
              <a:cs typeface="Calibri"/>
            </a:endParaRPr>
          </a:p>
          <a:p>
            <a:pPr marL="342900" indent="-342900" defTabSz="9144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fr-FR" sz="1600" dirty="0">
              <a:solidFill>
                <a:srgbClr val="000000"/>
              </a:solidFill>
              <a:latin typeface="Calibri"/>
              <a:ea typeface="+mn-ea"/>
              <a:cs typeface="Calibri"/>
            </a:endParaRPr>
          </a:p>
          <a:p>
            <a:pPr algn="just">
              <a:buClr>
                <a:srgbClr val="FF8000"/>
              </a:buClr>
            </a:pPr>
            <a:endParaRPr lang="fr-FR" sz="800" b="1" dirty="0">
              <a:solidFill>
                <a:srgbClr val="FF8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3413" y="0"/>
            <a:ext cx="7812087" cy="6667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L’introduction de la démarche de projet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1859" y="5278214"/>
            <a:ext cx="7322147" cy="907941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40"/>
              </a:spcBef>
              <a:spcAft>
                <a:spcPts val="360"/>
              </a:spcAft>
            </a:pP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la démarche de projet intègre les démarches de résolution de problèmes techniques, d’investigation pouvant faire l’objet d’expérimentations. </a:t>
            </a:r>
            <a:endParaRPr lang="fr-FR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spcBef>
                <a:spcPts val="240"/>
              </a:spcBef>
              <a:spcAft>
                <a:spcPts val="36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C’est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une démarche globale. </a:t>
            </a:r>
          </a:p>
        </p:txBody>
      </p:sp>
    </p:spTree>
    <p:extLst>
      <p:ext uri="{BB962C8B-B14F-4D97-AF65-F5344CB8AC3E}">
        <p14:creationId xmlns:p14="http://schemas.microsoft.com/office/powerpoint/2010/main" val="192760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Quelques pistes..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6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486085"/>
            <a:ext cx="7662864" cy="23493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fr-FR" sz="1700" b="1" dirty="0" smtClean="0">
                <a:solidFill>
                  <a:srgbClr val="7FB601"/>
                </a:solidFill>
              </a:rPr>
              <a:t>Trouver des solutions pour développer ces deux démarches par des plages communes (</a:t>
            </a:r>
            <a:r>
              <a:rPr lang="fr-FR" sz="1700" b="1" dirty="0" err="1" smtClean="0">
                <a:solidFill>
                  <a:srgbClr val="7FB601"/>
                </a:solidFill>
              </a:rPr>
              <a:t>co</a:t>
            </a:r>
            <a:r>
              <a:rPr lang="fr-FR" sz="1700" b="1" dirty="0" smtClean="0">
                <a:solidFill>
                  <a:srgbClr val="7FB601"/>
                </a:solidFill>
              </a:rPr>
              <a:t>-intervention) </a:t>
            </a:r>
          </a:p>
          <a:p>
            <a:pPr>
              <a:lnSpc>
                <a:spcPct val="80000"/>
              </a:lnSpc>
            </a:pPr>
            <a:endParaRPr lang="fr-FR" sz="1700" b="1" dirty="0">
              <a:solidFill>
                <a:srgbClr val="7FB601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Deux professeurs « S.I.I » interviennent conjointement pour développer ces démarches;</a:t>
            </a:r>
            <a:endParaRPr lang="fr-FR" sz="16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Les phénomènes sont abordés sur des supports différents (hors véhicules, en intervention);</a:t>
            </a:r>
            <a:endParaRPr lang="fr-FR" sz="16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Les étudiants peuvent mobiliser les nouvelles connaissances sur le réel (véhicules).</a:t>
            </a:r>
          </a:p>
          <a:p>
            <a:pPr lvl="1">
              <a:lnSpc>
                <a:spcPct val="8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Exploiter les courbes caractéristiques capteurs (</a:t>
            </a:r>
            <a:r>
              <a:rPr lang="fr-FR" sz="1600" dirty="0" err="1" smtClean="0">
                <a:solidFill>
                  <a:schemeClr val="tx1"/>
                </a:solidFill>
              </a:rPr>
              <a:t>co</a:t>
            </a:r>
            <a:r>
              <a:rPr lang="fr-FR" sz="1600" dirty="0" smtClean="0">
                <a:solidFill>
                  <a:schemeClr val="tx1"/>
                </a:solidFill>
              </a:rPr>
              <a:t>-intervention avec mathématiques).</a:t>
            </a:r>
          </a:p>
          <a:p>
            <a:pPr lvl="1">
              <a:lnSpc>
                <a:spcPct val="8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Le travail d’équipe est favorisé.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du lien entre les disciplines pour diagnostiquer..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15900"/>
              </p:ext>
            </p:extLst>
          </p:nvPr>
        </p:nvGraphicFramePr>
        <p:xfrm>
          <a:off x="2108519" y="3860811"/>
          <a:ext cx="4127500" cy="176022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</a:tblGrid>
              <a:tr h="13628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Lundi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Mardi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Intervention sur véhicules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Analyse – Diagnostic - Maintenance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07473" y="5811635"/>
            <a:ext cx="7322147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Le Technicien supérieur MV, est la personne la plus qualifiée pour effectuer un diagnostic complexe. Il est un référent technique.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121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486086"/>
            <a:ext cx="7662864" cy="10200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700" b="1" dirty="0" smtClean="0">
                <a:solidFill>
                  <a:srgbClr val="7FB601"/>
                </a:solidFill>
              </a:rPr>
              <a:t>Réhabiliter le travail de réflexion et de choix de solutions adaptées chez l’étudiant en mobilisant des connaissances scientifiques et technologiques.</a:t>
            </a:r>
          </a:p>
          <a:p>
            <a:pPr marL="0" indent="0">
              <a:lnSpc>
                <a:spcPct val="80000"/>
              </a:lnSpc>
              <a:buNone/>
            </a:pPr>
            <a:endParaRPr lang="fr-FR" sz="1700" b="1" dirty="0">
              <a:solidFill>
                <a:srgbClr val="7FB60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du lien entre les disciplines pour diagnostiquer..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61483" y="5591493"/>
            <a:ext cx="7322147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Le Technicien supérieur MV, est la personne la plus qualifiée pour effectuer un diagnostic complexe. Il est un référent technique.</a:t>
            </a:r>
            <a:endParaRPr lang="fr-FR" sz="16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64" y="3615636"/>
            <a:ext cx="1845242" cy="1845240"/>
          </a:xfrm>
          <a:prstGeom prst="rect">
            <a:avLst/>
          </a:prstGeom>
        </p:spPr>
      </p:pic>
      <p:pic>
        <p:nvPicPr>
          <p:cNvPr id="9" name="Image 8" descr="actia-muti-di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60" y="4047508"/>
            <a:ext cx="1447427" cy="9645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52977" y="3785230"/>
            <a:ext cx="84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dirty="0" smtClean="0">
                <a:latin typeface="Calibri" pitchFamily="34" charset="0"/>
                <a:cs typeface="Arial" pitchFamily="34" charset="0"/>
              </a:rPr>
              <a:t>Diagnostic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1358" y="5041546"/>
            <a:ext cx="78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b="1" dirty="0" smtClean="0">
                <a:latin typeface="Calibri" pitchFamily="34" charset="0"/>
                <a:cs typeface="Arial" pitchFamily="34" charset="0"/>
              </a:rPr>
              <a:t>complexe</a:t>
            </a:r>
          </a:p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820766" y="2584913"/>
            <a:ext cx="7662864" cy="206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dirty="0">
                <a:solidFill>
                  <a:srgbClr val="595959"/>
                </a:solidFill>
              </a:rPr>
              <a:t>Compléter la formation dans le domaine du diagnostic.</a:t>
            </a:r>
          </a:p>
          <a:p>
            <a:pPr lvl="1"/>
            <a:r>
              <a:rPr lang="fr-FR" sz="1600" dirty="0">
                <a:solidFill>
                  <a:srgbClr val="595959"/>
                </a:solidFill>
              </a:rPr>
              <a:t>Appliquer et faire le lien entre les différents savoirs, </a:t>
            </a:r>
            <a:r>
              <a:rPr lang="fr-FR" sz="1600" dirty="0" err="1">
                <a:solidFill>
                  <a:srgbClr val="595959"/>
                </a:solidFill>
              </a:rPr>
              <a:t>savoirs-faire</a:t>
            </a:r>
            <a:r>
              <a:rPr lang="fr-FR" sz="1600" dirty="0">
                <a:solidFill>
                  <a:srgbClr val="595959"/>
                </a:solidFill>
              </a:rPr>
              <a:t> et savoirs-être.</a:t>
            </a:r>
          </a:p>
          <a:p>
            <a:pPr lvl="1"/>
            <a:r>
              <a:rPr lang="fr-FR" sz="1600" dirty="0">
                <a:solidFill>
                  <a:srgbClr val="595959"/>
                </a:solidFill>
              </a:rPr>
              <a:t>Développer le travail d’équipe.</a:t>
            </a:r>
          </a:p>
          <a:p>
            <a:pPr lvl="1"/>
            <a:r>
              <a:rPr lang="fr-FR" sz="1600" dirty="0">
                <a:solidFill>
                  <a:srgbClr val="595959"/>
                </a:solidFill>
              </a:rPr>
              <a:t>Favoriser la communication technique.</a:t>
            </a:r>
          </a:p>
          <a:p>
            <a:pPr lvl="1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Développer </a:t>
            </a:r>
            <a:r>
              <a:rPr lang="fr-FR" sz="1600" dirty="0">
                <a:solidFill>
                  <a:srgbClr val="595959"/>
                </a:solidFill>
              </a:rPr>
              <a:t>des méthodologies d’apprentissage</a:t>
            </a:r>
            <a:r>
              <a:rPr lang="fr-FR" sz="1600" dirty="0" smtClean="0">
                <a:solidFill>
                  <a:srgbClr val="595959"/>
                </a:solidFill>
              </a:rPr>
              <a:t>.</a:t>
            </a:r>
          </a:p>
          <a:p>
            <a:pPr lvl="1"/>
            <a:r>
              <a:rPr lang="fr-FR" sz="1600" dirty="0" smtClean="0">
                <a:solidFill>
                  <a:srgbClr val="353F4D"/>
                </a:solidFill>
              </a:rPr>
              <a:t>Mettre en œuvre la transversalité.</a:t>
            </a:r>
          </a:p>
          <a:p>
            <a:pPr lvl="1"/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0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 d’examen</a:t>
            </a:r>
            <a:endParaRPr lang="fr-FR" dirty="0"/>
          </a:p>
        </p:txBody>
      </p:sp>
      <p:pic>
        <p:nvPicPr>
          <p:cNvPr id="4" name="Image 3" descr="Capture d’écran 2016-03-15 à 15.0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2116668"/>
            <a:ext cx="6895253" cy="3251200"/>
          </a:xfrm>
          <a:prstGeom prst="rect">
            <a:avLst/>
          </a:prstGeom>
        </p:spPr>
      </p:pic>
      <p:sp>
        <p:nvSpPr>
          <p:cNvPr id="5" name="Arrondir un rectangle avec un coin diagonal 4"/>
          <p:cNvSpPr/>
          <p:nvPr/>
        </p:nvSpPr>
        <p:spPr>
          <a:xfrm>
            <a:off x="1015991" y="3048000"/>
            <a:ext cx="4648209" cy="685798"/>
          </a:xfrm>
          <a:prstGeom prst="round2DiagRect">
            <a:avLst/>
          </a:prstGeom>
          <a:solidFill>
            <a:srgbClr val="EAFDC1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1007518" y="4292643"/>
            <a:ext cx="4648209" cy="897424"/>
          </a:xfrm>
          <a:prstGeom prst="round2DiagRect">
            <a:avLst/>
          </a:prstGeom>
          <a:solidFill>
            <a:srgbClr val="EAFDC1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3268126" y="2091268"/>
            <a:ext cx="2387602" cy="541867"/>
          </a:xfrm>
          <a:prstGeom prst="round2DiagRect">
            <a:avLst/>
          </a:prstGeom>
          <a:solidFill>
            <a:srgbClr val="EAFDC1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20800" y="2159003"/>
            <a:ext cx="1862667" cy="389465"/>
          </a:xfrm>
          <a:prstGeom prst="rect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20794" y="2624682"/>
            <a:ext cx="1862667" cy="389465"/>
          </a:xfrm>
          <a:prstGeom prst="rect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29255" y="3835457"/>
            <a:ext cx="1862667" cy="389465"/>
          </a:xfrm>
          <a:prstGeom prst="rect">
            <a:avLst/>
          </a:prstGeom>
          <a:solidFill>
            <a:srgbClr val="FF66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11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2480" y="1621550"/>
            <a:ext cx="7662864" cy="4262783"/>
          </a:xfrm>
        </p:spPr>
        <p:txBody>
          <a:bodyPr>
            <a:normAutofit fontScale="77500" lnSpcReduction="20000"/>
          </a:bodyPr>
          <a:lstStyle/>
          <a:p>
            <a:r>
              <a:rPr lang="fr-FR" sz="1800" dirty="0" smtClean="0"/>
              <a:t>Cette rénovation prend en compte les évolutions technologiques des tâches professionnelles et des véhicules.</a:t>
            </a: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800" dirty="0" smtClean="0"/>
              <a:t>Mais,</a:t>
            </a:r>
            <a:r>
              <a:rPr lang="fr-FR" sz="1800" dirty="0" smtClean="0"/>
              <a:t> </a:t>
            </a:r>
            <a:r>
              <a:rPr lang="fr-FR" sz="1800" dirty="0" smtClean="0"/>
              <a:t>elle </a:t>
            </a:r>
            <a:r>
              <a:rPr lang="fr-FR" sz="1800" dirty="0"/>
              <a:t>est aussi d’ordre </a:t>
            </a:r>
            <a:r>
              <a:rPr lang="fr-FR" sz="1800" dirty="0" smtClean="0"/>
              <a:t>pédagogique (Progression, Accompagnement personnalisé, </a:t>
            </a:r>
            <a:r>
              <a:rPr lang="fr-FR" sz="1800" dirty="0" err="1" smtClean="0"/>
              <a:t>co</a:t>
            </a:r>
            <a:r>
              <a:rPr lang="fr-FR" sz="1800" dirty="0" smtClean="0"/>
              <a:t>-intervention, différenciation,..).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02480" y="1486086"/>
            <a:ext cx="7662864" cy="102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fr-FR" sz="1700" b="1" dirty="0">
              <a:solidFill>
                <a:srgbClr val="7FB60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48548"/>
            <a:ext cx="6248400" cy="23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4" name="Image 3" descr="Di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75" y="1938880"/>
            <a:ext cx="3877733" cy="3780790"/>
          </a:xfrm>
          <a:prstGeom prst="rect">
            <a:avLst/>
          </a:prstGeom>
        </p:spPr>
      </p:pic>
      <p:sp>
        <p:nvSpPr>
          <p:cNvPr id="6" name="Cadre 5"/>
          <p:cNvSpPr/>
          <p:nvPr/>
        </p:nvSpPr>
        <p:spPr>
          <a:xfrm>
            <a:off x="4097867" y="2091267"/>
            <a:ext cx="4428063" cy="407247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7867" y="1862667"/>
            <a:ext cx="4428063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situations professionnelles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66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 pédagogique en Enseignement</a:t>
            </a:r>
            <a:br>
              <a:rPr lang="fr-FR" dirty="0" smtClean="0"/>
            </a:br>
            <a:r>
              <a:rPr lang="fr-FR" dirty="0" smtClean="0"/>
              <a:t>Professionnel. 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301690" y="1856002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09785"/>
              </p:ext>
            </p:extLst>
          </p:nvPr>
        </p:nvGraphicFramePr>
        <p:xfrm>
          <a:off x="4986867" y="1678195"/>
          <a:ext cx="3750906" cy="341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06"/>
              </a:tblGrid>
              <a:tr h="5874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en BTS MV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Effectuer un diagnostic complexe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8392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Réaliser les opérations de maintenance et de réparation complexes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Organiser les activités de maintenance et de réparation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Assurer la relation client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6881" y="2400235"/>
            <a:ext cx="2162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Pédagogie de projet.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5568" y="2933650"/>
            <a:ext cx="264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Démarche d’investigation.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40" y="3483999"/>
            <a:ext cx="481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800" dirty="0" smtClean="0">
                <a:latin typeface="Calibri"/>
                <a:cs typeface="Calibri"/>
              </a:rPr>
              <a:t>Démarche de résolution de problème technique.</a:t>
            </a:r>
            <a:endParaRPr lang="fr-FR" kern="800" dirty="0"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1105" y="3966612"/>
            <a:ext cx="215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Démarche inductive.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3087" y="1642524"/>
            <a:ext cx="4628245" cy="2963334"/>
          </a:xfrm>
          <a:prstGeom prst="roundRect">
            <a:avLst/>
          </a:prstGeom>
          <a:noFill/>
          <a:ln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9453" y="5828529"/>
            <a:ext cx="7322147" cy="338554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Faire le point sur les démarches mises en œuvre en enseignement professionnel.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155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pratiques en enseignement professionnel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3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cap="none" dirty="0" smtClean="0"/>
              <a:t>Des enseignements « indépendants »..</a:t>
            </a:r>
            <a:endParaRPr lang="fr-FR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693150" y="6391275"/>
            <a:ext cx="450850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632124"/>
              </p:ext>
            </p:extLst>
          </p:nvPr>
        </p:nvGraphicFramePr>
        <p:xfrm>
          <a:off x="2861717" y="1500195"/>
          <a:ext cx="4673641" cy="316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Document" r:id="rId4" imgW="6616700" imgH="4483100" progId="Word.Document.12">
                  <p:embed/>
                </p:oleObj>
              </mc:Choice>
              <mc:Fallback>
                <p:oleObj name="Document" r:id="rId4" imgW="6616700" imgH="448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1717" y="1500195"/>
                        <a:ext cx="4673641" cy="3166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contenu 3"/>
          <p:cNvSpPr>
            <a:spLocks noGrp="1"/>
          </p:cNvSpPr>
          <p:nvPr>
            <p:ph idx="1"/>
          </p:nvPr>
        </p:nvSpPr>
        <p:spPr>
          <a:xfrm>
            <a:off x="399453" y="4270950"/>
            <a:ext cx="8329853" cy="2856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7FB601"/>
                </a:solidFill>
              </a:rPr>
              <a:t>La situation pédagogique en BTS </a:t>
            </a:r>
            <a:r>
              <a:rPr lang="fr-FR" sz="1600" b="1" dirty="0" smtClean="0">
                <a:solidFill>
                  <a:srgbClr val="7FB601"/>
                </a:solidFill>
              </a:rPr>
              <a:t>AVA et les points de rupture en BTS MV</a:t>
            </a:r>
            <a:endParaRPr lang="fr-FR" sz="1600" dirty="0"/>
          </a:p>
          <a:p>
            <a:r>
              <a:rPr lang="fr-FR" sz="1600" dirty="0" smtClean="0"/>
              <a:t>Des pratiques et des lieux différents (voire indépendants)..</a:t>
            </a:r>
            <a:endParaRPr lang="fr-FR" sz="1600" dirty="0"/>
          </a:p>
          <a:p>
            <a:r>
              <a:rPr lang="fr-FR" sz="1600" dirty="0" smtClean="0"/>
              <a:t>Des équipes de professeurs qui interviennent sur l’enseignement du « diagnostic complexe » de manière successive.</a:t>
            </a:r>
            <a:endParaRPr lang="fr-FR" sz="1600" dirty="0"/>
          </a:p>
          <a:p>
            <a:r>
              <a:rPr lang="fr-FR" sz="1600" dirty="0" smtClean="0"/>
              <a:t>L’intégration des véhicules clients </a:t>
            </a:r>
            <a:r>
              <a:rPr lang="fr-FR" sz="1600" dirty="0"/>
              <a:t>à</a:t>
            </a:r>
            <a:r>
              <a:rPr lang="fr-FR" sz="1600" dirty="0" smtClean="0"/>
              <a:t> la progression pédagogique.</a:t>
            </a:r>
          </a:p>
        </p:txBody>
      </p:sp>
      <p:pic>
        <p:nvPicPr>
          <p:cNvPr id="12" name="Image 11" descr="V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4" y="2731821"/>
            <a:ext cx="1896533" cy="1343800"/>
          </a:xfrm>
          <a:prstGeom prst="rect">
            <a:avLst/>
          </a:prstGeom>
        </p:spPr>
      </p:pic>
      <p:pic>
        <p:nvPicPr>
          <p:cNvPr id="3" name="Image 2" descr="VT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" y="1207904"/>
            <a:ext cx="1722688" cy="1523917"/>
          </a:xfrm>
          <a:prstGeom prst="rect">
            <a:avLst/>
          </a:prstGeom>
        </p:spPr>
      </p:pic>
      <p:pic>
        <p:nvPicPr>
          <p:cNvPr id="7" name="Image 6" descr="mot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3" y="4257950"/>
            <a:ext cx="1630546" cy="102279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2861717" y="1500195"/>
            <a:ext cx="0" cy="2575426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démarche d’investigation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47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9453" y="1596163"/>
            <a:ext cx="8329853" cy="5109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7FB601"/>
                </a:solidFill>
              </a:rPr>
              <a:t>C’est une démarche scientifique</a:t>
            </a:r>
            <a:endParaRPr lang="fr-FR" sz="1600" dirty="0"/>
          </a:p>
          <a:p>
            <a:r>
              <a:rPr lang="fr-FR" sz="1600" dirty="0"/>
              <a:t>Elle implique </a:t>
            </a:r>
            <a:r>
              <a:rPr lang="fr-FR" sz="1600" dirty="0" smtClean="0"/>
              <a:t>l’analyse d’un </a:t>
            </a:r>
            <a:r>
              <a:rPr lang="fr-FR" sz="1600" dirty="0"/>
              <a:t>phénomène observable.</a:t>
            </a:r>
          </a:p>
          <a:p>
            <a:r>
              <a:rPr lang="fr-FR" sz="1600" dirty="0"/>
              <a:t>Elle </a:t>
            </a:r>
            <a:r>
              <a:rPr lang="fr-FR" sz="1600" dirty="0" smtClean="0"/>
              <a:t>repose sur </a:t>
            </a:r>
            <a:r>
              <a:rPr lang="fr-FR" sz="1600" dirty="0"/>
              <a:t>le </a:t>
            </a:r>
            <a:r>
              <a:rPr lang="fr-FR" sz="1600" dirty="0" smtClean="0"/>
              <a:t>questionnement et </a:t>
            </a:r>
            <a:r>
              <a:rPr lang="fr-FR" sz="1600" dirty="0" smtClean="0"/>
              <a:t>l’explicitation (comprendre).</a:t>
            </a:r>
            <a:endParaRPr lang="fr-FR" sz="1600" dirty="0"/>
          </a:p>
          <a:p>
            <a:r>
              <a:rPr lang="fr-FR" sz="1600" dirty="0"/>
              <a:t>Elle débouche sur une découverte (nouvelle connaissance)</a:t>
            </a:r>
            <a:r>
              <a:rPr lang="fr-FR" sz="1600" dirty="0" smtClean="0"/>
              <a:t>.</a:t>
            </a:r>
          </a:p>
          <a:p>
            <a:r>
              <a:rPr lang="fr-FR" sz="1600" dirty="0" smtClean="0"/>
              <a:t>L’étudiant est acteur de ses apprentissages (remobilisation). </a:t>
            </a:r>
          </a:p>
          <a:p>
            <a:r>
              <a:rPr lang="fr-FR" sz="1600" dirty="0" smtClean="0">
                <a:solidFill>
                  <a:srgbClr val="595959"/>
                </a:solidFill>
              </a:rPr>
              <a:t>Elle est aujourd’hui essentiellement mobilisée en «ACS»</a:t>
            </a:r>
            <a:endParaRPr lang="fr-FR" sz="1600" dirty="0">
              <a:solidFill>
                <a:srgbClr val="595959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d’investigation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9453" y="5684590"/>
            <a:ext cx="7322147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C’est une démarche scientifique qui permet de comprendre en développant des activités d’analyse.</a:t>
            </a:r>
            <a:endParaRPr lang="fr-FR" sz="1600" b="1" dirty="0"/>
          </a:p>
        </p:txBody>
      </p:sp>
      <p:pic>
        <p:nvPicPr>
          <p:cNvPr id="6" name="Image 5" descr="41089945moteur-a-essence-23501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1" y="3306633"/>
            <a:ext cx="3315436" cy="21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51" y="1261533"/>
            <a:ext cx="4142374" cy="54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cap="none" dirty="0" smtClean="0"/>
              <a:t>La démarche d’investigation</a:t>
            </a:r>
            <a:endParaRPr lang="fr-FR" sz="2400" cap="none" dirty="0" smtClean="0"/>
          </a:p>
        </p:txBody>
      </p:sp>
      <p:sp>
        <p:nvSpPr>
          <p:cNvPr id="3" name="Rectangle 2"/>
          <p:cNvSpPr/>
          <p:nvPr/>
        </p:nvSpPr>
        <p:spPr>
          <a:xfrm>
            <a:off x="-110098" y="2497885"/>
            <a:ext cx="5232378" cy="2526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63"/>
              </a:spcBef>
            </a:pP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   </a:t>
            </a:r>
            <a:r>
              <a:rPr lang="fr-FR" sz="1600" b="1" dirty="0" smtClean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- Le choix de la situation problème </a:t>
            </a:r>
          </a:p>
          <a:p>
            <a:pPr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      2- L’appropriation du problème </a:t>
            </a:r>
            <a:endParaRPr lang="fr-FR" sz="1600" b="1" dirty="0" smtClean="0">
              <a:solidFill>
                <a:srgbClr val="595959"/>
              </a:solidFill>
              <a:latin typeface="Calibri"/>
              <a:cs typeface="Calibri"/>
            </a:endParaRPr>
          </a:p>
          <a:p>
            <a:pPr marL="271463"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lang="fr-FR" sz="1600" b="1" dirty="0" smtClean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- La formulation d’hypothèses, de conjectures, de </a:t>
            </a:r>
            <a:r>
              <a:rPr lang="fr-FR" sz="1600" b="1" dirty="0" smtClean="0">
                <a:solidFill>
                  <a:srgbClr val="595959"/>
                </a:solidFill>
                <a:latin typeface="Calibri"/>
                <a:cs typeface="Calibri"/>
              </a:rPr>
              <a:t>                 protocoles </a:t>
            </a:r>
            <a:endParaRPr lang="fr-FR" sz="1600" b="1" dirty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      4- L’investigation </a:t>
            </a:r>
            <a:r>
              <a:rPr lang="fr-FR" sz="1600" b="1" dirty="0" smtClean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endParaRPr lang="fr-FR" sz="1600" b="1" dirty="0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      5- L’échange argumenté autour des propositions  </a:t>
            </a:r>
          </a:p>
          <a:p>
            <a:pPr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      6- L’acquisition et la structuration des connaissances </a:t>
            </a:r>
          </a:p>
          <a:p>
            <a:pPr>
              <a:spcBef>
                <a:spcPts val="563"/>
              </a:spcBef>
            </a:pPr>
            <a:r>
              <a:rPr lang="fr-FR" sz="1600" b="1" dirty="0">
                <a:solidFill>
                  <a:srgbClr val="595959"/>
                </a:solidFill>
                <a:latin typeface="Calibri"/>
                <a:cs typeface="Calibri"/>
              </a:rPr>
              <a:t>       7- La mobilisation des connaissances</a:t>
            </a:r>
            <a:endParaRPr lang="fr-FR" sz="16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9453" y="5295148"/>
            <a:ext cx="4426547" cy="584776"/>
          </a:xfrm>
          <a:prstGeom prst="rect">
            <a:avLst/>
          </a:prstGeom>
          <a:solidFill>
            <a:srgbClr val="7FB6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Les étapes de cette démarche se déroulent </a:t>
            </a:r>
          </a:p>
          <a:p>
            <a:pPr algn="ctr"/>
            <a:r>
              <a:rPr lang="fr-FR" sz="1600" b="1" dirty="0" smtClean="0">
                <a:latin typeface="Calibri"/>
                <a:cs typeface="Calibri"/>
              </a:rPr>
              <a:t>suivant 7 points.</a:t>
            </a:r>
            <a:endParaRPr lang="fr-FR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10047" y="1999747"/>
            <a:ext cx="3995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7FB601"/>
                </a:solidFill>
                <a:latin typeface="Calibri"/>
                <a:cs typeface="Calibri"/>
              </a:rPr>
              <a:t>L’étudiant y est confronté dès le collège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démarche de résolution de problème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53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sque séminaire BTS MV 18 mars 2016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14425</TotalTime>
  <Words>839</Words>
  <Application>Microsoft Macintosh PowerPoint</Application>
  <PresentationFormat>Présentation à l'écran (4:3)</PresentationFormat>
  <Paragraphs>126</Paragraphs>
  <Slides>19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masque séminaire BTS MV 18 mars 2016</vt:lpstr>
      <vt:lpstr>Document</vt:lpstr>
      <vt:lpstr>Des démarches pédagogiques adaptées</vt:lpstr>
      <vt:lpstr>Les situations professionnelles </vt:lpstr>
      <vt:lpstr>Le contexte pédagogique en Enseignement Professionnel. </vt:lpstr>
      <vt:lpstr>Les pratiques en enseignement professionnel</vt:lpstr>
      <vt:lpstr>Des enseignements « indépendants »..</vt:lpstr>
      <vt:lpstr>La démarche d’investigation</vt:lpstr>
      <vt:lpstr>La démarche d’investigation</vt:lpstr>
      <vt:lpstr>La démarche d’investigation</vt:lpstr>
      <vt:lpstr>La démarche de résolution de problème</vt:lpstr>
      <vt:lpstr>La démarche de résolution de problème technique.</vt:lpstr>
      <vt:lpstr>La démarche de résolution de problème technique.</vt:lpstr>
      <vt:lpstr>La démarche de projet</vt:lpstr>
      <vt:lpstr>L’introduction de la démarche de projet</vt:lpstr>
      <vt:lpstr>Quelques pistes..</vt:lpstr>
      <vt:lpstr>Créer du lien entre les disciplines pour diagnostiquer..</vt:lpstr>
      <vt:lpstr>Créer du lien entre les disciplines pour diagnostiquer..</vt:lpstr>
      <vt:lpstr>Règlement d’examen</vt:lpstr>
      <vt:lpstr>Conclusions</vt:lpstr>
      <vt:lpstr>Présentation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Gilles Cerato</dc:creator>
  <cp:keywords/>
  <dc:description/>
  <cp:lastModifiedBy>Gilles CERATO</cp:lastModifiedBy>
  <cp:revision>180</cp:revision>
  <dcterms:created xsi:type="dcterms:W3CDTF">2016-02-17T09:40:39Z</dcterms:created>
  <dcterms:modified xsi:type="dcterms:W3CDTF">2016-03-17T21:53:20Z</dcterms:modified>
  <cp:category/>
</cp:coreProperties>
</file>