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4"/>
  </p:notesMasterIdLst>
  <p:handoutMasterIdLst>
    <p:handoutMasterId r:id="rId25"/>
  </p:handoutMasterIdLst>
  <p:sldIdLst>
    <p:sldId id="262" r:id="rId2"/>
    <p:sldId id="270" r:id="rId3"/>
    <p:sldId id="263" r:id="rId4"/>
    <p:sldId id="266" r:id="rId5"/>
    <p:sldId id="267" r:id="rId6"/>
    <p:sldId id="271" r:id="rId7"/>
    <p:sldId id="272" r:id="rId8"/>
    <p:sldId id="273" r:id="rId9"/>
    <p:sldId id="268" r:id="rId10"/>
    <p:sldId id="274" r:id="rId11"/>
    <p:sldId id="284" r:id="rId12"/>
    <p:sldId id="280" r:id="rId13"/>
    <p:sldId id="282" r:id="rId14"/>
    <p:sldId id="281" r:id="rId15"/>
    <p:sldId id="275" r:id="rId16"/>
    <p:sldId id="276" r:id="rId17"/>
    <p:sldId id="277" r:id="rId18"/>
    <p:sldId id="283" r:id="rId19"/>
    <p:sldId id="278" r:id="rId20"/>
    <p:sldId id="269" r:id="rId21"/>
    <p:sldId id="279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601"/>
    <a:srgbClr val="2F6AAA"/>
    <a:srgbClr val="274890"/>
    <a:srgbClr val="3C4890"/>
    <a:srgbClr val="3A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8513" autoAdjust="0"/>
  </p:normalViewPr>
  <p:slideViewPr>
    <p:cSldViewPr snapToGrid="0" snapToObjects="1">
      <p:cViewPr>
        <p:scale>
          <a:sx n="150" d="100"/>
          <a:sy n="150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9101-62CC-1641-8191-0684C1DD8422}" type="datetimeFigureOut">
              <a:rPr lang="fr-FR" smtClean="0"/>
              <a:pPr/>
              <a:t>17/03/16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2FFB-614E-3742-A7BE-5E00382D3B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7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0C94-DA0D-F649-B378-D33FA0A2BEB2}" type="datetimeFigureOut">
              <a:rPr lang="fr-FR" smtClean="0"/>
              <a:pPr/>
              <a:t>17/03/16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F03C-F014-3648-A44F-139A4AA233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présentation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31330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Auteurs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8511" r="4570" b="29421"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35852" r="4006" b="35633"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0069" y="1417730"/>
            <a:ext cx="8228013" cy="94043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400" dirty="0" smtClean="0">
                <a:solidFill>
                  <a:srgbClr val="7FB601"/>
                </a:solidFill>
              </a:rPr>
              <a:t>PNF BTS maintenance des véhicules </a:t>
            </a:r>
          </a:p>
          <a:p>
            <a:r>
              <a:rPr lang="fr-FR" sz="2400" dirty="0" smtClean="0">
                <a:solidFill>
                  <a:srgbClr val="7FB601"/>
                </a:solidFill>
              </a:rPr>
              <a:t>lycée Diderot Paris - 18 mars 2016</a:t>
            </a:r>
            <a:endParaRPr lang="fr-FR" sz="2400" dirty="0">
              <a:solidFill>
                <a:srgbClr val="7FB60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4626" r="3111" b="23229"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702281" y="38895"/>
            <a:ext cx="499045" cy="508481"/>
            <a:chOff x="3829128" y="156779"/>
            <a:chExt cx="1201323" cy="1218438"/>
          </a:xfrm>
        </p:grpSpPr>
        <p:sp>
          <p:nvSpPr>
            <p:cNvPr id="34" name="Ellipse 33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er 35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37" name="Ellipse 36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8" name="Image 37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er 38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40" name="Ellipse 39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41" name="Image 40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87962" y="38895"/>
            <a:ext cx="499045" cy="508481"/>
            <a:chOff x="3829128" y="156779"/>
            <a:chExt cx="1201323" cy="1218438"/>
          </a:xfrm>
        </p:grpSpPr>
        <p:sp>
          <p:nvSpPr>
            <p:cNvPr id="15" name="Ellipse 14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6" name="Image 15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r 16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1" name="Ellipse 30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2" name="Image 31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47362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71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84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771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er 17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9" name="Ellipse 18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er 20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2" name="Ellipse 21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3" name="Image 32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7295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07295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062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11062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740611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er 3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954517"/>
            <a:ext cx="3635375" cy="1636284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854325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524000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1025525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1" name="Ellipse 20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2" name="Image 21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3" name="Ellipse 12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er 14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r 26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8" name="Ellipse 27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9" name="Image 28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9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18" y="0"/>
            <a:ext cx="7547956" cy="83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80" y="17146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8776912" y="6261911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6" r:id="rId7"/>
    <p:sldLayoutId id="2147483747" r:id="rId8"/>
    <p:sldLayoutId id="214748375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fr.123rf.com/photo_22466964_cartoon-professeur-thinkning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r.123rf.com/photo_13423051_illustration-de-l-enseignant-femme-mignonne-avec-un-livre-et-un-pointeur-dans-ses-mains-sur-un-fond-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fr.123rf.com/photo_22466964_cartoon-professeur-thinkning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.123rf.com/photo_13423051_illustration-de-l-enseignant-femme-mignonne-avec-un-livre-et-un-pointeur-dans-ses-mains-sur-un-fond-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fr.123rf.com/photo_22466964_cartoon-professeur-thinkning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.123rf.com/photo_13423051_illustration-de-l-enseignant-femme-mignonne-avec-un-livre-et-un-pointeur-dans-ses-mains-sur-un-fond-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fr.123rf.com/photo_22466964_cartoon-professeur-thinkning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.123rf.com/photo_13423051_illustration-de-l-enseignant-femme-mignonne-avec-un-livre-et-un-pointeur-dans-ses-mains-sur-un-fond-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fr.123rf.com/photo_22466964_cartoon-professeur-thinkning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.123rf.com/photo_13423051_illustration-de-l-enseignant-femme-mignonne-avec-un-livre-et-un-pointeur-dans-ses-mains-sur-un-fond-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199" y="2255137"/>
            <a:ext cx="8228013" cy="1457054"/>
          </a:xfrm>
        </p:spPr>
        <p:txBody>
          <a:bodyPr/>
          <a:lstStyle/>
          <a:p>
            <a:r>
              <a:rPr lang="fr-FR" sz="4000" dirty="0" smtClean="0"/>
              <a:t>CO-ENSEIGNEMENT 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ANGLAIS-SII</a:t>
            </a:r>
            <a:endParaRPr lang="fr-FR" sz="4000" dirty="0"/>
          </a:p>
        </p:txBody>
      </p:sp>
      <p:pic>
        <p:nvPicPr>
          <p:cNvPr id="1026" name="13423051" descr="professeur: Illustration de l&amp;#39;enseignant femme mignonne avec un livre et un pointeur dans ses mains sur un fond ce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688" y="3065805"/>
            <a:ext cx="1330205" cy="13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22466964" descr="professeur: Cartoon professeur think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8693" y="4093654"/>
            <a:ext cx="1044052" cy="15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30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8075790" cy="2943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Compréhension  orale : </a:t>
            </a:r>
            <a:endParaRPr lang="fr-FR" dirty="0" smtClean="0"/>
          </a:p>
          <a:p>
            <a:pPr lvl="0"/>
            <a:r>
              <a:rPr lang="fr-FR" dirty="0"/>
              <a:t>Être </a:t>
            </a:r>
            <a:r>
              <a:rPr lang="fr-FR" dirty="0" smtClean="0"/>
              <a:t>capable de comprendre les attentes des clients.</a:t>
            </a:r>
          </a:p>
          <a:p>
            <a:pPr>
              <a:buNone/>
            </a:pPr>
            <a:r>
              <a:rPr lang="fr-FR" b="1" u="sng" dirty="0" smtClean="0"/>
              <a:t>Compréhension écrite : </a:t>
            </a:r>
            <a:endParaRPr lang="fr-FR" dirty="0" smtClean="0"/>
          </a:p>
          <a:p>
            <a:r>
              <a:rPr lang="fr-FR" dirty="0" smtClean="0"/>
              <a:t>Être </a:t>
            </a:r>
            <a:r>
              <a:rPr lang="fr-FR" dirty="0" smtClean="0"/>
              <a:t>capable de remplir un OR à partir d’un document (carte grise</a:t>
            </a:r>
            <a:r>
              <a:rPr lang="fr-FR" dirty="0" smtClean="0"/>
              <a:t>)</a:t>
            </a:r>
          </a:p>
          <a:p>
            <a:r>
              <a:rPr lang="fr-FR" dirty="0" smtClean="0"/>
              <a:t>Comprendre </a:t>
            </a:r>
            <a:r>
              <a:rPr lang="fr-FR" dirty="0" smtClean="0"/>
              <a:t>un document technique (</a:t>
            </a:r>
            <a:r>
              <a:rPr lang="fr-FR" dirty="0" smtClean="0"/>
              <a:t>notice</a:t>
            </a:r>
            <a:r>
              <a:rPr lang="fr-FR" dirty="0" smtClean="0"/>
              <a:t>..</a:t>
            </a:r>
            <a:r>
              <a:rPr lang="fr-FR" dirty="0" smtClean="0"/>
              <a:t>.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740664" y="2402006"/>
            <a:ext cx="3767328" cy="325278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APPLICATIONS PEDAGOGIQUES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Exemple de démarche </a:t>
            </a:r>
          </a:p>
          <a:p>
            <a:pPr algn="ctr">
              <a:spcBef>
                <a:spcPts val="0"/>
              </a:spcBef>
              <a:buNone/>
            </a:pPr>
            <a:endParaRPr lang="fr-FR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Activité orale (expression et compréhension)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Dialo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21" y="2976562"/>
            <a:ext cx="3360175" cy="205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0376" y="2415654"/>
            <a:ext cx="5349923" cy="225188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None/>
            </a:pPr>
            <a:r>
              <a:rPr lang="fr-FR" sz="2000" u="sng" dirty="0" smtClean="0"/>
              <a:t>A) Expression </a:t>
            </a:r>
            <a:r>
              <a:rPr lang="fr-FR" sz="2000" u="sng" dirty="0" smtClean="0"/>
              <a:t>orale : </a:t>
            </a:r>
            <a:endParaRPr lang="fr-FR" sz="2000" u="sng" dirty="0" smtClean="0"/>
          </a:p>
          <a:p>
            <a:pPr lvl="0">
              <a:spcBef>
                <a:spcPts val="0"/>
              </a:spcBef>
              <a:buNone/>
            </a:pPr>
            <a:endParaRPr lang="fr-FR" sz="20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2000" dirty="0" smtClean="0"/>
              <a:t>Travail à partir d’une illustration, d’une photo ou d’une image.</a:t>
            </a:r>
          </a:p>
          <a:p>
            <a:pPr lvl="0">
              <a:buNone/>
            </a:pPr>
            <a:r>
              <a:rPr lang="fr-FR" sz="2000" i="1" dirty="0" smtClean="0"/>
              <a:t>		</a:t>
            </a:r>
            <a:r>
              <a:rPr lang="fr-FR" sz="2000" i="1" dirty="0" smtClean="0"/>
              <a:t>Support : </a:t>
            </a:r>
            <a:r>
              <a:rPr lang="fr-FR" sz="2000" i="1" dirty="0" smtClean="0"/>
              <a:t>voiture qui </a:t>
            </a:r>
            <a:r>
              <a:rPr lang="fr-FR" sz="2000" i="1" dirty="0" smtClean="0"/>
              <a:t>fume</a:t>
            </a:r>
            <a:endParaRPr lang="fr-FR" sz="2000" i="1" dirty="0" smtClean="0"/>
          </a:p>
          <a:p>
            <a:pPr lvl="0">
              <a:buNone/>
            </a:pPr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4667534"/>
            <a:ext cx="8075790" cy="18151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dirty="0" smtClean="0"/>
              <a:t>Expression orale à partir des </a:t>
            </a:r>
            <a:r>
              <a:rPr lang="fr-FR" sz="2000" b="1" dirty="0" smtClean="0"/>
              <a:t>connaissances des </a:t>
            </a:r>
            <a:r>
              <a:rPr lang="fr-FR" sz="2000" b="1" dirty="0" smtClean="0"/>
              <a:t>étudiants</a:t>
            </a:r>
            <a:endParaRPr lang="fr-FR" sz="2000" dirty="0" smtClean="0"/>
          </a:p>
          <a:p>
            <a:pPr>
              <a:buFont typeface="Wingdings" pitchFamily="2" charset="2"/>
              <a:buChar char="v"/>
            </a:pPr>
            <a:r>
              <a:rPr lang="fr-FR" sz="2000" b="1" dirty="0" smtClean="0"/>
              <a:t>Questionnement </a:t>
            </a:r>
            <a:r>
              <a:rPr lang="fr-FR" sz="2000" dirty="0" smtClean="0"/>
              <a:t>pour guider </a:t>
            </a:r>
            <a:r>
              <a:rPr lang="fr-FR" sz="2000" dirty="0" smtClean="0"/>
              <a:t>l’apprenant</a:t>
            </a:r>
            <a:endParaRPr lang="fr-FR" sz="2000" dirty="0" smtClean="0"/>
          </a:p>
          <a:p>
            <a:pPr>
              <a:buFont typeface="Wingdings" pitchFamily="2" charset="2"/>
              <a:buChar char="v"/>
            </a:pPr>
            <a:r>
              <a:rPr lang="fr-FR" sz="2000" dirty="0" smtClean="0"/>
              <a:t>Apport de vocabulaire (</a:t>
            </a:r>
            <a:r>
              <a:rPr lang="fr-FR" sz="2000" b="1" dirty="0" smtClean="0"/>
              <a:t>réinvesti</a:t>
            </a:r>
            <a:r>
              <a:rPr lang="fr-FR" sz="2000" dirty="0" smtClean="0"/>
              <a:t> lors de la deuxième activité</a:t>
            </a:r>
            <a:r>
              <a:rPr lang="fr-FR" sz="2000" dirty="0" smtClean="0"/>
              <a:t>)</a:t>
            </a:r>
            <a:endParaRPr lang="fr-FR" sz="2000" b="1" dirty="0" smtClean="0"/>
          </a:p>
          <a:p>
            <a:pPr>
              <a:spcBef>
                <a:spcPts val="0"/>
              </a:spcBef>
              <a:buNone/>
            </a:pPr>
            <a:endParaRPr lang="fr-FR" sz="2000" dirty="0" smtClean="0"/>
          </a:p>
        </p:txBody>
      </p:sp>
      <p:pic>
        <p:nvPicPr>
          <p:cNvPr id="8" name="Image 7" descr="fumée cap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99" y="2801542"/>
            <a:ext cx="2592211" cy="1702219"/>
          </a:xfrm>
          <a:prstGeom prst="rect">
            <a:avLst/>
          </a:prstGeom>
        </p:spPr>
      </p:pic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450376" y="1467684"/>
            <a:ext cx="8366078" cy="94797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Exemple de démarche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Activité orale (expression et compréhension)</a:t>
            </a:r>
          </a:p>
          <a:p>
            <a:pPr lvl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542197"/>
            <a:ext cx="8075790" cy="455835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Exemple de démarche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Activité orale (expression et compréhension)</a:t>
            </a:r>
          </a:p>
          <a:p>
            <a:pPr lvl="0">
              <a:buNone/>
            </a:pPr>
            <a:r>
              <a:rPr lang="fr-FR" sz="2000" dirty="0" smtClean="0"/>
              <a:t>B) </a:t>
            </a:r>
            <a:r>
              <a:rPr lang="fr-FR" sz="2000" u="sng" dirty="0" smtClean="0"/>
              <a:t>Compréhension orale</a:t>
            </a:r>
            <a:r>
              <a:rPr lang="fr-FR" sz="2000" dirty="0" smtClean="0"/>
              <a:t> </a:t>
            </a:r>
          </a:p>
          <a:p>
            <a:pPr lvl="0">
              <a:buNone/>
            </a:pPr>
            <a:r>
              <a:rPr lang="fr-FR" sz="2000" i="1" dirty="0" smtClean="0"/>
              <a:t>Support :  </a:t>
            </a:r>
            <a:r>
              <a:rPr lang="fr-FR" sz="2000" i="1" dirty="0" smtClean="0"/>
              <a:t>vidéo technique circuit refroidissement </a:t>
            </a:r>
            <a:endParaRPr lang="fr-FR" sz="2000" b="1" i="1" dirty="0" smtClean="0"/>
          </a:p>
          <a:p>
            <a:pPr marL="0" algn="just">
              <a:buNone/>
            </a:pPr>
            <a:r>
              <a:rPr lang="fr-FR" sz="2000" dirty="0" smtClean="0"/>
              <a:t>Cette activité permet à l’apprenant de </a:t>
            </a:r>
            <a:r>
              <a:rPr lang="fr-FR" sz="2000" b="1" dirty="0" smtClean="0"/>
              <a:t>s’entraîner à l’écoute</a:t>
            </a:r>
            <a:r>
              <a:rPr lang="fr-FR" sz="2000" dirty="0" smtClean="0"/>
              <a:t> d’un document. Vérification de la compréhension par un questionnement.</a:t>
            </a:r>
          </a:p>
          <a:p>
            <a:pPr marL="0">
              <a:buNone/>
            </a:pPr>
            <a:r>
              <a:rPr lang="fr-FR" sz="2000" dirty="0" smtClean="0"/>
              <a:t>L’apprenant pourra s’</a:t>
            </a:r>
            <a:r>
              <a:rPr lang="fr-FR" sz="2000" b="1" dirty="0" smtClean="0"/>
              <a:t>exprimer </a:t>
            </a:r>
            <a:r>
              <a:rPr lang="fr-FR" sz="2000" dirty="0" smtClean="0"/>
              <a:t>en anglais </a:t>
            </a:r>
            <a:r>
              <a:rPr lang="fr-FR" sz="2000" b="1" dirty="0" smtClean="0"/>
              <a:t>en réinvestissant le vocabulaire</a:t>
            </a:r>
            <a:r>
              <a:rPr lang="fr-FR" sz="2000" dirty="0" smtClean="0"/>
              <a:t> donné précédemment.</a:t>
            </a:r>
            <a:endParaRPr lang="fr-FR" sz="2000" b="1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556056"/>
            <a:ext cx="8075790" cy="415818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Exemple de démarche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i="1" dirty="0" smtClean="0"/>
              <a:t>Activité orale (expression et compréhension)</a:t>
            </a:r>
          </a:p>
          <a:p>
            <a:pPr algn="ctr">
              <a:spcBef>
                <a:spcPts val="0"/>
              </a:spcBef>
              <a:buNone/>
            </a:pPr>
            <a:endParaRPr lang="fr-FR" sz="2000" dirty="0" smtClean="0"/>
          </a:p>
          <a:p>
            <a:pPr lvl="0">
              <a:buNone/>
            </a:pPr>
            <a:r>
              <a:rPr lang="fr-FR" sz="2000" u="sng" dirty="0" smtClean="0"/>
              <a:t>C) Une expression orale en continu pourra être proposée : </a:t>
            </a:r>
          </a:p>
          <a:p>
            <a:pPr lvl="0">
              <a:buNone/>
            </a:pPr>
            <a:r>
              <a:rPr lang="fr-FR" sz="2000" i="1" dirty="0" smtClean="0"/>
              <a:t>		Cas du véhicule qui fume</a:t>
            </a:r>
          </a:p>
          <a:p>
            <a:pPr lvl="0">
              <a:buNone/>
            </a:pPr>
            <a:endParaRPr lang="fr-FR" sz="2000" i="1" dirty="0" smtClean="0"/>
          </a:p>
          <a:p>
            <a:pPr marL="0">
              <a:buNone/>
            </a:pPr>
            <a:r>
              <a:rPr lang="fr-FR" sz="2000" dirty="0" smtClean="0"/>
              <a:t>Tâche proposée (</a:t>
            </a:r>
            <a:r>
              <a:rPr lang="fr-FR" sz="2000" b="1" dirty="0" smtClean="0"/>
              <a:t>sous forme de jeux de rôle</a:t>
            </a:r>
            <a:r>
              <a:rPr lang="fr-FR" sz="2000" dirty="0" smtClean="0"/>
              <a:t>) : un réceptionnaire et doit informer le client de son pré-diagnostic concernant le véhicule en panne.</a:t>
            </a:r>
            <a:endParaRPr lang="fr-FR" sz="2000" b="1" dirty="0" smtClean="0"/>
          </a:p>
          <a:p>
            <a:pPr>
              <a:spcBef>
                <a:spcPts val="0"/>
              </a:spcBef>
              <a:buNone/>
            </a:pPr>
            <a:endParaRPr lang="fr-FR" sz="2000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pic>
        <p:nvPicPr>
          <p:cNvPr id="4" name="Image 3" descr="véhicule atel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28" y="3138985"/>
            <a:ext cx="1861637" cy="12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8075790" cy="40899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sz="2200" dirty="0" smtClean="0"/>
              <a:t>APPLICATIONS PEDAGOGIQUES</a:t>
            </a:r>
          </a:p>
          <a:p>
            <a:pPr algn="ctr">
              <a:buNone/>
            </a:pPr>
            <a:r>
              <a:rPr lang="fr-FR" sz="2200" dirty="0" smtClean="0"/>
              <a:t>AUTRES EXEMPLES</a:t>
            </a:r>
          </a:p>
          <a:p>
            <a:pPr lvl="0">
              <a:buNone/>
            </a:pPr>
            <a:r>
              <a:rPr lang="fr-FR" sz="2200" i="1" u="sng" dirty="0" smtClean="0"/>
              <a:t>Contrainte : </a:t>
            </a:r>
            <a:endParaRPr lang="fr-FR" sz="2200" i="1" u="sng" dirty="0" smtClean="0"/>
          </a:p>
          <a:p>
            <a:pPr lvl="0" algn="just">
              <a:buNone/>
            </a:pPr>
            <a:r>
              <a:rPr lang="fr-FR" sz="2200" dirty="0" smtClean="0"/>
              <a:t>	HABILITATION  NON OBLIGATOIRE l’enseignant SII ne maîtrise pas forcément la langue anglaise : travail sur la partie TD, l’écrit, les traductions, pendant que l’enseignant(e) d’anglais les fait travailler à l’oral.</a:t>
            </a:r>
          </a:p>
          <a:p>
            <a:pPr>
              <a:buNone/>
            </a:pPr>
            <a:r>
              <a:rPr lang="fr-FR" sz="2200" i="1" u="sng" dirty="0" smtClean="0">
                <a:solidFill>
                  <a:srgbClr val="C00000"/>
                </a:solidFill>
              </a:rPr>
              <a:t>Exemple : </a:t>
            </a:r>
            <a:endParaRPr lang="fr-FR" sz="2200" i="1" u="sng" dirty="0" smtClean="0">
              <a:solidFill>
                <a:srgbClr val="C00000"/>
              </a:solidFill>
            </a:endParaRPr>
          </a:p>
          <a:p>
            <a:pPr marL="0" lvl="0">
              <a:buNone/>
            </a:pPr>
            <a:r>
              <a:rPr lang="fr-FR" sz="2200" dirty="0" smtClean="0">
                <a:solidFill>
                  <a:srgbClr val="C00000"/>
                </a:solidFill>
                <a:latin typeface="Calibri" pitchFamily="34" charset="0"/>
              </a:rPr>
              <a:t>Objectif de la séquence: être capable d’accueillir le client souhaitant effectuer une révision simple (début d’année).</a:t>
            </a:r>
          </a:p>
          <a:p>
            <a:pPr>
              <a:buNone/>
            </a:pPr>
            <a:endParaRPr lang="fr-FR" u="sng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1"/>
          </p:nvPr>
        </p:nvGraphicFramePr>
        <p:xfrm>
          <a:off x="614149" y="1460310"/>
          <a:ext cx="7888406" cy="4427149"/>
        </p:xfrm>
        <a:graphic>
          <a:graphicData uri="http://schemas.openxmlformats.org/drawingml/2006/table">
            <a:tbl>
              <a:tblPr/>
              <a:tblGrid>
                <a:gridCol w="3944203"/>
                <a:gridCol w="3944203"/>
              </a:tblGrid>
              <a:tr h="497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SEANCE 1   </a:t>
                      </a:r>
                      <a:endParaRPr lang="fr-FR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42163">
                <a:tc>
                  <a:txBody>
                    <a:bodyPr/>
                    <a:lstStyle/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581">
                <a:tc>
                  <a:txBody>
                    <a:bodyPr/>
                    <a:lstStyle/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2000" i="1" u="sng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GROUPE 1</a:t>
                      </a:r>
                    </a:p>
                    <a:p>
                      <a:endParaRPr lang="fr-FR" sz="2000" i="1" u="sng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Travail sur oral réception-accueil client (vocabulaire général accueil).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Travail sur vocabulaire technique de base (architecture véhicule).</a:t>
                      </a:r>
                      <a:endParaRPr lang="fr-FR" sz="20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fr-FR" sz="2000" i="1" u="sng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GROUPE 2</a:t>
                      </a:r>
                    </a:p>
                    <a:p>
                      <a:endParaRPr lang="fr-FR" sz="2000" u="sng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Travail sur vocabulaire technique associé à une révision complète (pièces à changer, opérations)</a:t>
                      </a:r>
                      <a:r>
                        <a:rPr lang="fr-FR" sz="2000" i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sous forme de TD.</a:t>
                      </a:r>
                      <a:endParaRPr lang="fr-FR" sz="2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lang="fr-FR" sz="18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3423051" descr="professeur: Illustration de l&amp;#39;enseignant femme mignonne avec un livre et un pointeur dans ses mains sur un fond ce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272" y="2091872"/>
            <a:ext cx="1330205" cy="14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91570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ANGLAIS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27839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22466964" descr="professeur: Cartoon professeur think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0719" y="2012797"/>
            <a:ext cx="1044052" cy="15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4"/>
          <p:cNvSpPr>
            <a:spLocks noGrp="1"/>
          </p:cNvSpPr>
          <p:nvPr>
            <p:ph sz="half" idx="1"/>
          </p:nvPr>
        </p:nvSpPr>
        <p:spPr>
          <a:xfrm>
            <a:off x="614149" y="5882186"/>
            <a:ext cx="3767328" cy="555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SEANCE 2 : inversion des groupes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1"/>
          </p:nvPr>
        </p:nvGraphicFramePr>
        <p:xfrm>
          <a:off x="573206" y="1580017"/>
          <a:ext cx="7929349" cy="4001919"/>
        </p:xfrm>
        <a:graphic>
          <a:graphicData uri="http://schemas.openxmlformats.org/drawingml/2006/table">
            <a:tbl>
              <a:tblPr/>
              <a:tblGrid>
                <a:gridCol w="4176215"/>
                <a:gridCol w="3753134"/>
              </a:tblGrid>
              <a:tr h="520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SEANCE 3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68016">
                <a:tc>
                  <a:txBody>
                    <a:bodyPr/>
                    <a:lstStyle/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530">
                <a:tc>
                  <a:txBody>
                    <a:bodyPr/>
                    <a:lstStyle/>
                    <a:p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fr-FR" sz="18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fr-FR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</a:t>
                      </a:r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client sur le contenu </a:t>
                      </a:r>
                      <a:r>
                        <a:rPr lang="fr-FR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d’une révision simple.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Travail oral  sur fiche tour du véhicule.</a:t>
                      </a:r>
                    </a:p>
                    <a:p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(Exemple concret éventuel sur un véhicule de l’atelier.)</a:t>
                      </a: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fr-FR" sz="18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 2</a:t>
                      </a:r>
                    </a:p>
                    <a:p>
                      <a:endParaRPr lang="fr-FR" sz="1800" i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Travail  sur documents professionnels: OR</a:t>
                      </a:r>
                      <a:r>
                        <a:rPr lang="fr-FR" sz="1800" i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devis</a:t>
                      </a:r>
                      <a:r>
                        <a:rPr lang="fr-FR" sz="1800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3423051" descr="professeur: Illustration de l&amp;#39;enseignant femme mignonne avec un livre et un pointeur dans ses mains sur un fond ce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272" y="2105520"/>
            <a:ext cx="1330205" cy="14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91570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ANGLAIS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27839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22466964" descr="professeur: Cartoon professeur think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0719" y="2026445"/>
            <a:ext cx="1044052" cy="15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4"/>
          <p:cNvSpPr>
            <a:spLocks noGrp="1"/>
          </p:cNvSpPr>
          <p:nvPr>
            <p:ph sz="half" idx="1"/>
          </p:nvPr>
        </p:nvSpPr>
        <p:spPr>
          <a:xfrm>
            <a:off x="614149" y="5581936"/>
            <a:ext cx="3767328" cy="555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SEANCE 4 : inversion des groupes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1"/>
          </p:nvPr>
        </p:nvGraphicFramePr>
        <p:xfrm>
          <a:off x="614149" y="1624084"/>
          <a:ext cx="7888406" cy="3643952"/>
        </p:xfrm>
        <a:graphic>
          <a:graphicData uri="http://schemas.openxmlformats.org/drawingml/2006/table">
            <a:tbl>
              <a:tblPr/>
              <a:tblGrid>
                <a:gridCol w="3944203"/>
                <a:gridCol w="3944203"/>
              </a:tblGrid>
              <a:tr h="4619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SEANCE 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12460">
                <a:tc>
                  <a:txBody>
                    <a:bodyPr/>
                    <a:lstStyle/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93">
                <a:tc gridSpan="2">
                  <a:txBody>
                    <a:bodyPr/>
                    <a:lstStyle/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 1 et GROUPE 2</a:t>
                      </a:r>
                    </a:p>
                    <a:p>
                      <a:endParaRPr lang="fr-FR" sz="1800" i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Jeux de rôles client et réceptionnaire dans le cas d’une révision.</a:t>
                      </a:r>
                      <a:endParaRPr lang="fr-F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8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65" marR="44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3423051" descr="professeur: Illustration de l&amp;#39;enseignant femme mignonne avec un livre et un pointeur dans ses mains sur un fond ce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584" y="2392123"/>
            <a:ext cx="1330205" cy="14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91570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ANGLAIS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27839" y="2392123"/>
            <a:ext cx="1992573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ENSEIGNANT(E)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22466964" descr="professeur: Cartoon professeur think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0719" y="2313048"/>
            <a:ext cx="1044052" cy="15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7"/>
            <a:ext cx="8075790" cy="400805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AUTRES APPLICATIONS PEDAGOGIQUES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Travail en simultané avec la classe entière</a:t>
            </a:r>
          </a:p>
          <a:p>
            <a:pPr algn="ctr">
              <a:spcBef>
                <a:spcPts val="0"/>
              </a:spcBef>
              <a:buNone/>
            </a:pPr>
            <a:endParaRPr lang="fr-FR" sz="2000" dirty="0" smtClean="0"/>
          </a:p>
          <a:p>
            <a:pPr>
              <a:spcBef>
                <a:spcPts val="0"/>
              </a:spcBef>
              <a:buNone/>
            </a:pPr>
            <a:r>
              <a:rPr lang="fr-FR" sz="2000" i="1" dirty="0" smtClean="0"/>
              <a:t>Activité de reconnaissance  des bruits  liés à la</a:t>
            </a:r>
          </a:p>
          <a:p>
            <a:pPr>
              <a:spcBef>
                <a:spcPts val="0"/>
              </a:spcBef>
              <a:buNone/>
            </a:pPr>
            <a:r>
              <a:rPr lang="fr-FR" sz="2000" i="1" dirty="0" smtClean="0"/>
              <a:t> voiture (des pneus qui crissent, des freins </a:t>
            </a:r>
          </a:p>
          <a:p>
            <a:pPr marL="0">
              <a:spcBef>
                <a:spcPts val="0"/>
              </a:spcBef>
              <a:buNone/>
            </a:pPr>
            <a:r>
              <a:rPr lang="fr-FR" sz="2000" i="1" dirty="0" smtClean="0"/>
              <a:t>qui grincent).</a:t>
            </a:r>
          </a:p>
          <a:p>
            <a:pPr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1800"/>
              </a:spcBef>
              <a:buNone/>
            </a:pPr>
            <a:r>
              <a:rPr lang="fr-FR" sz="2000" dirty="0" smtClean="0"/>
              <a:t>Le professeur d’anglais travaille sur l’apport lexical « sonore », le professeur SII travaille sur les origines de ces anomalies. </a:t>
            </a:r>
          </a:p>
          <a:p>
            <a:pPr>
              <a:buNone/>
            </a:pPr>
            <a:r>
              <a:rPr lang="en-US" sz="2000" i="1" dirty="0" smtClean="0"/>
              <a:t>To screech (</a:t>
            </a:r>
            <a:r>
              <a:rPr lang="en-US" sz="2000" i="1" dirty="0" err="1" smtClean="0"/>
              <a:t>pneus</a:t>
            </a:r>
            <a:r>
              <a:rPr lang="en-US" sz="2000" i="1" dirty="0" smtClean="0"/>
              <a:t>), to squeal (</a:t>
            </a:r>
            <a:r>
              <a:rPr lang="en-US" sz="2000" i="1" dirty="0" err="1" smtClean="0"/>
              <a:t>freins</a:t>
            </a:r>
            <a:r>
              <a:rPr lang="en-US" sz="2000" i="1" dirty="0" smtClean="0"/>
              <a:t>), clicking (</a:t>
            </a:r>
            <a:r>
              <a:rPr lang="en-US" sz="2000" i="1" dirty="0" err="1" smtClean="0"/>
              <a:t>moteur</a:t>
            </a:r>
            <a:r>
              <a:rPr lang="en-US" sz="2000" i="1" dirty="0" smtClean="0"/>
              <a:t>), a rap …..</a:t>
            </a:r>
            <a:endParaRPr lang="fr-FR" sz="2000" i="1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pic>
        <p:nvPicPr>
          <p:cNvPr id="4" name="Image 3" descr="pne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852" y="2614358"/>
            <a:ext cx="2044747" cy="15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1364776" y="1737648"/>
            <a:ext cx="7037305" cy="3252788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LE MÉTIER DE TECHNICIEN SUPÉRIEUR MV</a:t>
            </a:r>
          </a:p>
          <a:p>
            <a:pPr>
              <a:buNone/>
            </a:pPr>
            <a:r>
              <a:rPr lang="fr-FR" dirty="0" smtClean="0"/>
              <a:t>4 types </a:t>
            </a:r>
            <a:r>
              <a:rPr lang="fr-FR" dirty="0" smtClean="0"/>
              <a:t>d’activités :</a:t>
            </a: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i="1" dirty="0" smtClean="0"/>
              <a:t>Effectuer un diagnostic complexe</a:t>
            </a:r>
          </a:p>
          <a:p>
            <a:pPr>
              <a:buFont typeface="Wingdings" pitchFamily="2" charset="2"/>
              <a:buChar char="v"/>
            </a:pPr>
            <a:r>
              <a:rPr lang="fr-FR" i="1" dirty="0" smtClean="0"/>
              <a:t>Réaliser les opérations de maintenance et de réparation complexes</a:t>
            </a:r>
          </a:p>
          <a:p>
            <a:pPr>
              <a:buFont typeface="Wingdings" pitchFamily="2" charset="2"/>
              <a:buChar char="v"/>
            </a:pPr>
            <a:r>
              <a:rPr lang="fr-FR" i="1" dirty="0" smtClean="0"/>
              <a:t>Organiser la maintenance</a:t>
            </a:r>
          </a:p>
          <a:p>
            <a:pPr>
              <a:buFont typeface="Wingdings" pitchFamily="2" charset="2"/>
              <a:buChar char="v"/>
            </a:pPr>
            <a:r>
              <a:rPr lang="fr-FR" i="1" dirty="0" smtClean="0">
                <a:solidFill>
                  <a:srgbClr val="FF0000"/>
                </a:solidFill>
              </a:rPr>
              <a:t>Assurer la relation service client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941666" y="1446662"/>
            <a:ext cx="4991397" cy="8052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AUTRES APPLICATIONS PEDAGOGIQUES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Travail en simultané avec la classe entière</a:t>
            </a:r>
          </a:p>
          <a:p>
            <a:pPr algn="ctr">
              <a:spcBef>
                <a:spcPts val="0"/>
              </a:spcBef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pic>
        <p:nvPicPr>
          <p:cNvPr id="8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550" y="2579427"/>
            <a:ext cx="3609009" cy="34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273717" y="2251882"/>
            <a:ext cx="4349951" cy="26886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000" dirty="0" smtClean="0"/>
              <a:t>Activité de reconnaissance des voyants : </a:t>
            </a:r>
          </a:p>
          <a:p>
            <a:r>
              <a:rPr lang="fr-FR" sz="2000" dirty="0" smtClean="0"/>
              <a:t>Questionnement à partir de l’image (chaque étudiant à tour de rôle), apport lexical au tableau.</a:t>
            </a:r>
          </a:p>
          <a:p>
            <a:r>
              <a:rPr lang="fr-FR" sz="2000" dirty="0" smtClean="0"/>
              <a:t>L’enseignant SII apporte les éléments techniques : signification de l’allumage des voyants, pannes associées, 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half" idx="1"/>
          </p:nvPr>
        </p:nvSpPr>
        <p:spPr>
          <a:xfrm>
            <a:off x="273717" y="5193268"/>
            <a:ext cx="4793833" cy="80522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fr-FR" i="1" dirty="0" smtClean="0"/>
              <a:t>REMARQUE: niveau de difficulté important qui nécessite des connaissances techniques</a:t>
            </a:r>
          </a:p>
          <a:p>
            <a:pPr algn="ctr">
              <a:spcBef>
                <a:spcPts val="0"/>
              </a:spcBef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158041" y="2579427"/>
            <a:ext cx="4349951" cy="2688609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" name="Espace réservé du contenu 4"/>
          <p:cNvSpPr>
            <a:spLocks noGrp="1"/>
          </p:cNvSpPr>
          <p:nvPr>
            <p:ph sz="half" idx="1"/>
          </p:nvPr>
        </p:nvSpPr>
        <p:spPr>
          <a:xfrm>
            <a:off x="2448693" y="1405719"/>
            <a:ext cx="4349951" cy="8052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AUTRES APPLICATIONS PEDAGOGIQUES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2000" dirty="0" smtClean="0"/>
              <a:t>TRAVAIL SUR DES THEMES</a:t>
            </a:r>
          </a:p>
          <a:p>
            <a:pPr algn="ctr">
              <a:spcBef>
                <a:spcPts val="0"/>
              </a:spcBef>
              <a:buNone/>
            </a:pPr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740664" y="2402005"/>
            <a:ext cx="6057980" cy="3029803"/>
          </a:xfrm>
        </p:spPr>
        <p:txBody>
          <a:bodyPr>
            <a:noAutofit/>
          </a:bodyPr>
          <a:lstStyle/>
          <a:p>
            <a:r>
              <a:rPr lang="fr-FR" sz="2000" i="1" dirty="0" smtClean="0"/>
              <a:t>Le recyclage d’une voiture.</a:t>
            </a:r>
            <a:endParaRPr lang="fr-FR" sz="2000" b="1" i="1" dirty="0" smtClean="0"/>
          </a:p>
          <a:p>
            <a:r>
              <a:rPr lang="fr-FR" sz="2000" i="1" dirty="0" smtClean="0"/>
              <a:t>La sécurité dans un atelier.</a:t>
            </a:r>
            <a:endParaRPr lang="fr-FR" sz="2000" b="1" i="1" dirty="0" smtClean="0"/>
          </a:p>
          <a:p>
            <a:r>
              <a:rPr lang="fr-FR" sz="2000" i="1" dirty="0" smtClean="0"/>
              <a:t>La pollution (voitures Diesel, essence, électriques).</a:t>
            </a:r>
            <a:endParaRPr lang="fr-FR" sz="2000" b="1" i="1" dirty="0" smtClean="0"/>
          </a:p>
          <a:p>
            <a:r>
              <a:rPr lang="fr-FR" sz="2000" i="1" dirty="0" smtClean="0"/>
              <a:t>Les nouvelles technologies (voitures hybrides, le prototype de la voiture sans volant réalisé par Google, ….).</a:t>
            </a:r>
            <a:endParaRPr lang="fr-FR" sz="2000" b="1" i="1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158041" y="2579427"/>
            <a:ext cx="4349951" cy="2688609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2" name="13423051" descr="professeur: Illustration de l&amp;#39;enseignant femme mignonne avec un livre et un pointeur dans ses mains sur un fond ce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98" y="1634480"/>
            <a:ext cx="2257625" cy="24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22466964" descr="professeur: Cartoon professeur think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5015" y="2582711"/>
            <a:ext cx="2045422" cy="295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4"/>
          <p:cNvSpPr>
            <a:spLocks noGrp="1"/>
          </p:cNvSpPr>
          <p:nvPr>
            <p:ph sz="half" idx="1"/>
          </p:nvPr>
        </p:nvSpPr>
        <p:spPr>
          <a:xfrm>
            <a:off x="1968962" y="4060206"/>
            <a:ext cx="4036053" cy="8052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2400" dirty="0" smtClean="0"/>
              <a:t>CONCLUSION</a:t>
            </a:r>
          </a:p>
          <a:p>
            <a:pPr algn="ctr">
              <a:spcBef>
                <a:spcPts val="0"/>
              </a:spcBef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8" name="Espace réservé du contenu 4"/>
          <p:cNvSpPr>
            <a:spLocks noGrp="1"/>
          </p:cNvSpPr>
          <p:nvPr>
            <p:ph idx="1"/>
          </p:nvPr>
        </p:nvSpPr>
        <p:spPr>
          <a:xfrm>
            <a:off x="766253" y="1937982"/>
            <a:ext cx="7662864" cy="3267169"/>
          </a:xfrm>
        </p:spPr>
        <p:txBody>
          <a:bodyPr/>
          <a:lstStyle/>
          <a:p>
            <a:pPr algn="ctr">
              <a:buNone/>
            </a:pPr>
            <a:r>
              <a:rPr lang="fr-FR" sz="2800" b="1" dirty="0" smtClean="0"/>
              <a:t>SITUATION DANS LE REFERENTIEL</a:t>
            </a:r>
          </a:p>
          <a:p>
            <a:pPr algn="ctr">
              <a:buNone/>
            </a:pPr>
            <a:endParaRPr lang="fr-FR" sz="1000" b="1" dirty="0" smtClean="0"/>
          </a:p>
          <a:p>
            <a:r>
              <a:rPr lang="fr-FR" b="1" dirty="0" smtClean="0"/>
              <a:t>CAPACITE : « s’informer-communiquer »</a:t>
            </a:r>
          </a:p>
          <a:p>
            <a:endParaRPr lang="fr-FR" b="1" dirty="0" smtClean="0"/>
          </a:p>
          <a:p>
            <a:r>
              <a:rPr lang="fr-FR" b="1" dirty="0" smtClean="0"/>
              <a:t>Compétence C5.1 « appliquer la relation service client y compris en langue anglaise »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4780510" cy="325278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Compétences </a:t>
            </a:r>
            <a:r>
              <a:rPr lang="fr-FR" dirty="0" smtClean="0"/>
              <a:t>détaillées :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Mettre en œuvre les méthodes d’accueil et de restitution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Dialoguer avec le client pour collecter les informations nécessaires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pic>
        <p:nvPicPr>
          <p:cNvPr id="8" name="Image 7" descr="réception clien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47" y="3179928"/>
            <a:ext cx="2913142" cy="19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8" name="Espace réservé du contenu 4"/>
          <p:cNvSpPr>
            <a:spLocks noGrp="1"/>
          </p:cNvSpPr>
          <p:nvPr>
            <p:ph sz="half" idx="1"/>
          </p:nvPr>
        </p:nvSpPr>
        <p:spPr>
          <a:xfrm>
            <a:off x="1228298" y="1737648"/>
            <a:ext cx="7206017" cy="325278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Compétences </a:t>
            </a:r>
            <a:r>
              <a:rPr lang="fr-FR" dirty="0" smtClean="0"/>
              <a:t>détaillées :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Utiliser les documents professionnels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Expliquer la facture au client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pic>
        <p:nvPicPr>
          <p:cNvPr id="10" name="Image 9" descr="fa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171" y="2057400"/>
            <a:ext cx="2793265" cy="38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3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7693652" cy="325278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Compétences détaillées</a:t>
            </a:r>
            <a:r>
              <a:rPr lang="fr-FR" dirty="0" smtClean="0"/>
              <a:t>: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Proposer un produit (bien ou service)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Appliquer la politique de fidélisation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pic>
        <p:nvPicPr>
          <p:cNvPr id="4" name="Image 3" descr="atte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92" y="4325701"/>
            <a:ext cx="2593301" cy="1652594"/>
          </a:xfrm>
          <a:prstGeom prst="rect">
            <a:avLst/>
          </a:prstGeom>
        </p:spPr>
      </p:pic>
      <p:pic>
        <p:nvPicPr>
          <p:cNvPr id="5" name="Image 4" descr="jante al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531" y="2571750"/>
            <a:ext cx="1345157" cy="13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4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3" y="1737648"/>
            <a:ext cx="6397115" cy="3252788"/>
          </a:xfrm>
        </p:spPr>
        <p:txBody>
          <a:bodyPr/>
          <a:lstStyle/>
          <a:p>
            <a:pPr algn="ctr">
              <a:buNone/>
            </a:pPr>
            <a:r>
              <a:rPr lang="fr-FR" u="sng" dirty="0" smtClean="0"/>
              <a:t>AXES DE TRAVAIL :</a:t>
            </a:r>
          </a:p>
          <a:p>
            <a:pPr algn="ctr">
              <a:buNone/>
            </a:pPr>
            <a:endParaRPr lang="fr-FR" sz="800" u="sng" dirty="0" smtClean="0"/>
          </a:p>
          <a:p>
            <a:pPr lvl="0">
              <a:buNone/>
            </a:pPr>
            <a:r>
              <a:rPr lang="fr-FR" dirty="0" smtClean="0"/>
              <a:t>Travailler sur deux points particuliers : </a:t>
            </a:r>
          </a:p>
          <a:p>
            <a:pPr lvl="0">
              <a:buNone/>
            </a:pPr>
            <a:endParaRPr lang="fr-FR" sz="800" dirty="0" smtClean="0"/>
          </a:p>
          <a:p>
            <a:r>
              <a:rPr lang="fr-FR" dirty="0" smtClean="0"/>
              <a:t>relation </a:t>
            </a:r>
            <a:r>
              <a:rPr lang="fr-FR" dirty="0" smtClean="0"/>
              <a:t>client : accueil, restitution, communication en général.</a:t>
            </a:r>
          </a:p>
          <a:p>
            <a:r>
              <a:rPr lang="fr-FR" dirty="0" smtClean="0"/>
              <a:t>vocabulaire </a:t>
            </a:r>
            <a:r>
              <a:rPr lang="fr-FR" dirty="0" smtClean="0"/>
              <a:t>technique, déchiffrage de documentation.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  <p:sp>
        <p:nvSpPr>
          <p:cNvPr id="4" name="Espace réservé du contenu 4"/>
          <p:cNvSpPr>
            <a:spLocks noGrp="1"/>
          </p:cNvSpPr>
          <p:nvPr>
            <p:ph sz="half" idx="1"/>
          </p:nvPr>
        </p:nvSpPr>
        <p:spPr>
          <a:xfrm>
            <a:off x="1559529" y="1737647"/>
            <a:ext cx="6397115" cy="4362901"/>
          </a:xfrm>
        </p:spPr>
        <p:txBody>
          <a:bodyPr/>
          <a:lstStyle/>
          <a:p>
            <a:pPr algn="ctr">
              <a:buNone/>
            </a:pPr>
            <a:r>
              <a:rPr lang="fr-FR" u="sng" dirty="0" smtClean="0"/>
              <a:t>METHODOLOGIE :</a:t>
            </a:r>
          </a:p>
          <a:p>
            <a:pPr algn="ctr">
              <a:buNone/>
            </a:pPr>
            <a:endParaRPr lang="fr-FR" sz="800" u="sng" dirty="0" smtClean="0"/>
          </a:p>
          <a:p>
            <a:pPr>
              <a:buNone/>
            </a:pPr>
            <a:r>
              <a:rPr lang="fr-FR" dirty="0" smtClean="0"/>
              <a:t>Activités </a:t>
            </a:r>
            <a:r>
              <a:rPr lang="fr-FR" dirty="0" smtClean="0"/>
              <a:t>langagières :</a:t>
            </a: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Expression orale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Compréhension orale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production orale en interaction (dialogue)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Expression écrite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Compréhension écrite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8075790" cy="3252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Expression orale : </a:t>
            </a:r>
          </a:p>
          <a:p>
            <a:pPr>
              <a:buNone/>
            </a:pPr>
            <a:endParaRPr lang="fr-FR" sz="800" dirty="0" smtClean="0"/>
          </a:p>
          <a:p>
            <a:pPr lvl="0"/>
            <a:r>
              <a:rPr lang="fr-FR" dirty="0" smtClean="0"/>
              <a:t>Etre capable d’accueillir le client : formules  d’usages et de politesse.</a:t>
            </a:r>
          </a:p>
          <a:p>
            <a:pPr lvl="0"/>
            <a:r>
              <a:rPr lang="fr-FR" dirty="0" smtClean="0"/>
              <a:t>Etre capable de poser des questions  pour comprendre la demande du client.</a:t>
            </a:r>
          </a:p>
          <a:p>
            <a:pPr lvl="0"/>
            <a:r>
              <a:rPr lang="fr-FR" dirty="0" smtClean="0"/>
              <a:t>Informer le client: réactivation d’un vocabulaire professionnel  adapté pour expliquer un fonctionnement, une panne.</a:t>
            </a:r>
          </a:p>
          <a:p>
            <a:pPr lvl="0"/>
            <a:r>
              <a:rPr lang="fr-FR" dirty="0" smtClean="0"/>
              <a:t>Donner des informations sur les prix, les délais de réparation.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48693" y="-2111"/>
            <a:ext cx="5507951" cy="575317"/>
          </a:xfrm>
        </p:spPr>
        <p:txBody>
          <a:bodyPr/>
          <a:lstStyle/>
          <a:p>
            <a:r>
              <a:rPr lang="fr-FR" dirty="0" smtClean="0"/>
              <a:t>CO-ENSEIGNEMENT ANGLAIS-SII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sque séminaire BTS MV 18 mars 2016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550</Words>
  <Application>Microsoft Macintosh PowerPoint</Application>
  <PresentationFormat>Présentation à l'écran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masque séminaire BTS MV 18 mars 2016</vt:lpstr>
      <vt:lpstr>CO-ENSEIGNEMENT  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Présentation PowerPoint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  <vt:lpstr>CO-ENSEIGNEMENT ANGLAIS-SII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Costa</dc:creator>
  <cp:lastModifiedBy>Pascale Costa</cp:lastModifiedBy>
  <cp:revision>92</cp:revision>
  <dcterms:created xsi:type="dcterms:W3CDTF">2016-02-17T09:40:39Z</dcterms:created>
  <dcterms:modified xsi:type="dcterms:W3CDTF">2016-03-17T15:11:38Z</dcterms:modified>
</cp:coreProperties>
</file>