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20" r:id="rId2"/>
    <p:sldId id="350" r:id="rId3"/>
    <p:sldId id="321" r:id="rId4"/>
    <p:sldId id="379" r:id="rId5"/>
    <p:sldId id="351" r:id="rId6"/>
    <p:sldId id="372" r:id="rId7"/>
    <p:sldId id="374" r:id="rId8"/>
    <p:sldId id="368" r:id="rId9"/>
    <p:sldId id="369" r:id="rId10"/>
    <p:sldId id="371" r:id="rId11"/>
    <p:sldId id="363" r:id="rId12"/>
    <p:sldId id="380" r:id="rId13"/>
    <p:sldId id="383" r:id="rId14"/>
    <p:sldId id="384" r:id="rId15"/>
    <p:sldId id="382" r:id="rId16"/>
    <p:sldId id="385" r:id="rId17"/>
    <p:sldId id="387" r:id="rId18"/>
    <p:sldId id="386" r:id="rId19"/>
    <p:sldId id="388" r:id="rId20"/>
    <p:sldId id="389" r:id="rId21"/>
    <p:sldId id="390" r:id="rId22"/>
    <p:sldId id="322" r:id="rId23"/>
    <p:sldId id="375" r:id="rId24"/>
    <p:sldId id="346" r:id="rId25"/>
    <p:sldId id="355" r:id="rId26"/>
    <p:sldId id="362" r:id="rId27"/>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ndp" initials="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B"/>
    <a:srgbClr val="322882"/>
    <a:srgbClr val="D49F00"/>
    <a:srgbClr val="006978"/>
    <a:srgbClr val="B6A060"/>
    <a:srgbClr val="059B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0072" autoAdjust="0"/>
  </p:normalViewPr>
  <p:slideViewPr>
    <p:cSldViewPr snapToGrid="0" snapToObjects="1">
      <p:cViewPr varScale="1">
        <p:scale>
          <a:sx n="83" d="100"/>
          <a:sy n="83" d="100"/>
        </p:scale>
        <p:origin x="-1638" y="-78"/>
      </p:cViewPr>
      <p:guideLst>
        <p:guide orient="horz" pos="2160"/>
        <p:guide pos="2880"/>
      </p:guideLst>
    </p:cSldViewPr>
  </p:slideViewPr>
  <p:outlineViewPr>
    <p:cViewPr>
      <p:scale>
        <a:sx n="33" d="100"/>
        <a:sy n="33" d="100"/>
      </p:scale>
      <p:origin x="0" y="15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DCF6A-2185-4A71-96FF-607B14923CB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54683B3-4B3E-4590-BA88-8E78995DE724}">
      <dgm:prSet custT="1"/>
      <dgm:spPr>
        <a:solidFill>
          <a:srgbClr val="D49F00"/>
        </a:solidFill>
      </dgm:spPr>
      <dgm:t>
        <a:bodyPr/>
        <a:lstStyle/>
        <a:p>
          <a:pPr rtl="0"/>
          <a:r>
            <a:rPr lang="fr-FR" sz="1600" b="1" dirty="0" smtClean="0">
              <a:latin typeface="Arial" panose="020B0604020202020204" pitchFamily="34" charset="0"/>
              <a:cs typeface="Arial" panose="020B0604020202020204" pitchFamily="34" charset="0"/>
            </a:rPr>
            <a:t>NIVEAU</a:t>
          </a:r>
          <a:endParaRPr lang="fr-FR" sz="1600" b="1" dirty="0">
            <a:latin typeface="Arial" panose="020B0604020202020204" pitchFamily="34" charset="0"/>
            <a:cs typeface="Arial" panose="020B0604020202020204" pitchFamily="34" charset="0"/>
          </a:endParaRPr>
        </a:p>
      </dgm:t>
    </dgm:pt>
    <dgm:pt modelId="{B9D19FBD-253F-449E-A62F-202837A260E3}" type="parTrans" cxnId="{F655AB73-9EA7-4900-ADF8-FE0E9C2D9159}">
      <dgm:prSet/>
      <dgm:spPr/>
      <dgm:t>
        <a:bodyPr/>
        <a:lstStyle/>
        <a:p>
          <a:endParaRPr lang="fr-FR"/>
        </a:p>
      </dgm:t>
    </dgm:pt>
    <dgm:pt modelId="{8301C8EF-DA95-4E83-8546-041F0BFFB6BB}" type="sibTrans" cxnId="{F655AB73-9EA7-4900-ADF8-FE0E9C2D9159}">
      <dgm:prSet/>
      <dgm:spPr/>
      <dgm:t>
        <a:bodyPr/>
        <a:lstStyle/>
        <a:p>
          <a:endParaRPr lang="fr-FR"/>
        </a:p>
      </dgm:t>
    </dgm:pt>
    <dgm:pt modelId="{0514BCC8-3A13-45A2-9241-A1DD53FD9E3B}">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Principalement enseignants et élèves, en classe et hors classe</a:t>
          </a:r>
          <a:endParaRPr lang="fr-FR" sz="1300" b="0" dirty="0">
            <a:solidFill>
              <a:srgbClr val="00378B"/>
            </a:solidFill>
            <a:latin typeface="Arial" panose="020B0604020202020204" pitchFamily="34" charset="0"/>
            <a:cs typeface="Arial" panose="020B0604020202020204" pitchFamily="34" charset="0"/>
          </a:endParaRPr>
        </a:p>
      </dgm:t>
    </dgm:pt>
    <dgm:pt modelId="{9D4E2D8B-E4DE-49B4-9F9F-0ADBD7293CFD}" type="parTrans" cxnId="{C1DF4295-1345-4665-B6D4-A5864E213D52}">
      <dgm:prSet/>
      <dgm:spPr/>
      <dgm:t>
        <a:bodyPr/>
        <a:lstStyle/>
        <a:p>
          <a:endParaRPr lang="fr-FR"/>
        </a:p>
      </dgm:t>
    </dgm:pt>
    <dgm:pt modelId="{3BAACF04-1517-4091-BD04-49290CC34A87}" type="sibTrans" cxnId="{C1DF4295-1345-4665-B6D4-A5864E213D52}">
      <dgm:prSet/>
      <dgm:spPr/>
      <dgm:t>
        <a:bodyPr/>
        <a:lstStyle/>
        <a:p>
          <a:endParaRPr lang="fr-FR"/>
        </a:p>
      </dgm:t>
    </dgm:pt>
    <dgm:pt modelId="{B1634507-286A-4F5A-A299-CFA21F0F01B1}">
      <dgm:prSet custT="1"/>
      <dgm:spPr>
        <a:solidFill>
          <a:srgbClr val="D49F00"/>
        </a:solidFill>
      </dgm:spPr>
      <dgm:t>
        <a:bodyPr/>
        <a:lstStyle/>
        <a:p>
          <a:pPr rtl="0"/>
          <a:r>
            <a:rPr lang="fr-FR" sz="1600" b="1" dirty="0" smtClean="0">
              <a:latin typeface="Arial" panose="020B0604020202020204" pitchFamily="34" charset="0"/>
              <a:cs typeface="Arial" panose="020B0604020202020204" pitchFamily="34" charset="0"/>
            </a:rPr>
            <a:t>CIBLE</a:t>
          </a:r>
          <a:endParaRPr lang="fr-FR" sz="1600" b="1" dirty="0">
            <a:latin typeface="Arial" panose="020B0604020202020204" pitchFamily="34" charset="0"/>
            <a:cs typeface="Arial" panose="020B0604020202020204" pitchFamily="34" charset="0"/>
          </a:endParaRPr>
        </a:p>
      </dgm:t>
    </dgm:pt>
    <dgm:pt modelId="{81A5884B-F3BB-4048-8639-8597BFC190C9}" type="parTrans" cxnId="{47C7D192-178D-4B05-8422-8CAAA636B04E}">
      <dgm:prSet/>
      <dgm:spPr/>
      <dgm:t>
        <a:bodyPr/>
        <a:lstStyle/>
        <a:p>
          <a:endParaRPr lang="fr-FR"/>
        </a:p>
      </dgm:t>
    </dgm:pt>
    <dgm:pt modelId="{707AC869-2FEA-4EBC-80DC-A765678F7A09}" type="sibTrans" cxnId="{47C7D192-178D-4B05-8422-8CAAA636B04E}">
      <dgm:prSet/>
      <dgm:spPr/>
      <dgm:t>
        <a:bodyPr/>
        <a:lstStyle/>
        <a:p>
          <a:endParaRPr lang="fr-FR"/>
        </a:p>
      </dgm:t>
    </dgm:pt>
    <dgm:pt modelId="{79C2ED07-D947-4CE8-8708-66E5ED022679}">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Fin du primaire et ensemble du secondaire : cycles 3 et 4, voies générale, technologique et professionnelle du lycée</a:t>
          </a:r>
          <a:endParaRPr lang="fr-FR" sz="1300" b="0" dirty="0">
            <a:solidFill>
              <a:srgbClr val="00378B"/>
            </a:solidFill>
            <a:latin typeface="Arial" panose="020B0604020202020204" pitchFamily="34" charset="0"/>
            <a:cs typeface="Arial" panose="020B0604020202020204" pitchFamily="34" charset="0"/>
          </a:endParaRPr>
        </a:p>
      </dgm:t>
    </dgm:pt>
    <dgm:pt modelId="{F124EF23-767A-40B9-B558-056122816E38}" type="parTrans" cxnId="{0BD39C8F-CEC0-416F-A72B-C5190AE4D2DB}">
      <dgm:prSet/>
      <dgm:spPr/>
      <dgm:t>
        <a:bodyPr/>
        <a:lstStyle/>
        <a:p>
          <a:endParaRPr lang="fr-FR"/>
        </a:p>
      </dgm:t>
    </dgm:pt>
    <dgm:pt modelId="{F476BE64-5295-4063-B5EA-8D1D7FF5498B}" type="sibTrans" cxnId="{0BD39C8F-CEC0-416F-A72B-C5190AE4D2DB}">
      <dgm:prSet/>
      <dgm:spPr/>
      <dgm:t>
        <a:bodyPr/>
        <a:lstStyle/>
        <a:p>
          <a:endParaRPr lang="fr-FR"/>
        </a:p>
      </dgm:t>
    </dgm:pt>
    <dgm:pt modelId="{6E713DF0-EF51-4064-AE0D-64B175488FF5}">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Prolongement possible vers l’enseignement supérieur</a:t>
          </a:r>
          <a:endParaRPr lang="fr-FR" sz="1300" b="0" dirty="0">
            <a:solidFill>
              <a:srgbClr val="00378B"/>
            </a:solidFill>
            <a:latin typeface="Arial" panose="020B0604020202020204" pitchFamily="34" charset="0"/>
            <a:cs typeface="Arial" panose="020B0604020202020204" pitchFamily="34" charset="0"/>
          </a:endParaRPr>
        </a:p>
      </dgm:t>
    </dgm:pt>
    <dgm:pt modelId="{3F478539-4E38-40C9-9B9D-37B1B8C33D0F}" type="parTrans" cxnId="{7773304F-2A84-4A04-9EC8-8DEC56D7C557}">
      <dgm:prSet/>
      <dgm:spPr/>
      <dgm:t>
        <a:bodyPr/>
        <a:lstStyle/>
        <a:p>
          <a:endParaRPr lang="fr-FR"/>
        </a:p>
      </dgm:t>
    </dgm:pt>
    <dgm:pt modelId="{080FF571-ED1F-4B73-99AE-E4D655E6E5E9}" type="sibTrans" cxnId="{7773304F-2A84-4A04-9EC8-8DEC56D7C557}">
      <dgm:prSet/>
      <dgm:spPr/>
      <dgm:t>
        <a:bodyPr/>
        <a:lstStyle/>
        <a:p>
          <a:endParaRPr lang="fr-FR"/>
        </a:p>
      </dgm:t>
    </dgm:pt>
    <dgm:pt modelId="{F84B04FD-406C-446E-BC4D-78A3CDAC343A}">
      <dgm:prSet custT="1"/>
      <dgm:spPr>
        <a:solidFill>
          <a:srgbClr val="D49F00"/>
        </a:solidFill>
      </dgm:spPr>
      <dgm:t>
        <a:bodyPr/>
        <a:lstStyle/>
        <a:p>
          <a:pPr rtl="0">
            <a:lnSpc>
              <a:spcPct val="150000"/>
            </a:lnSpc>
          </a:pPr>
          <a:r>
            <a:rPr lang="fr-FR" sz="1600" b="1" dirty="0" smtClean="0">
              <a:latin typeface="Arial" panose="020B0604020202020204" pitchFamily="34" charset="0"/>
              <a:cs typeface="Arial" panose="020B0604020202020204" pitchFamily="34" charset="0"/>
            </a:rPr>
            <a:t>DOUBLE APPROCHE</a:t>
          </a:r>
          <a:endParaRPr lang="fr-FR" sz="1600" b="1" dirty="0">
            <a:latin typeface="Arial" panose="020B0604020202020204" pitchFamily="34" charset="0"/>
            <a:cs typeface="Arial" panose="020B0604020202020204" pitchFamily="34" charset="0"/>
          </a:endParaRPr>
        </a:p>
      </dgm:t>
    </dgm:pt>
    <dgm:pt modelId="{E8165F8A-2DC8-4E68-817D-FBE2EE7AC8D4}" type="parTrans" cxnId="{58DC0AB0-1F53-487E-A1D3-F6C9E72AEB3A}">
      <dgm:prSet/>
      <dgm:spPr/>
      <dgm:t>
        <a:bodyPr/>
        <a:lstStyle/>
        <a:p>
          <a:endParaRPr lang="fr-FR"/>
        </a:p>
      </dgm:t>
    </dgm:pt>
    <dgm:pt modelId="{4CAD00C0-E661-4FE6-AC29-53F9DFE37DA6}" type="sibTrans" cxnId="{58DC0AB0-1F53-487E-A1D3-F6C9E72AEB3A}">
      <dgm:prSet/>
      <dgm:spPr/>
      <dgm:t>
        <a:bodyPr/>
        <a:lstStyle/>
        <a:p>
          <a:endParaRPr lang="fr-FR"/>
        </a:p>
      </dgm:t>
    </dgm:pt>
    <dgm:pt modelId="{4941E4F7-815E-42EA-BB8A-8FA30B762F2F}">
      <dgm:prSet custT="1"/>
      <dgm:spPr>
        <a:solidFill>
          <a:schemeClr val="bg1">
            <a:lumMod val="95000"/>
          </a:schemeClr>
        </a:solidFill>
        <a:ln>
          <a:noFill/>
        </a:ln>
      </dgm:spPr>
      <dgm:t>
        <a:bodyPr/>
        <a:lstStyle/>
        <a:p>
          <a:pPr rtl="0">
            <a:lnSpc>
              <a:spcPts val="1800"/>
            </a:lnSpc>
          </a:pPr>
          <a:r>
            <a:rPr lang="fr-FR" sz="1300" b="1" dirty="0" smtClean="0">
              <a:solidFill>
                <a:srgbClr val="00378B"/>
              </a:solidFill>
              <a:latin typeface="Arial" panose="020B0604020202020204" pitchFamily="34" charset="0"/>
              <a:cs typeface="Arial" panose="020B0604020202020204" pitchFamily="34" charset="0"/>
            </a:rPr>
            <a:t>Pour les enseignements généraux </a:t>
          </a:r>
          <a:r>
            <a:rPr lang="fr-FR" sz="1300" b="0" dirty="0" smtClean="0">
              <a:solidFill>
                <a:srgbClr val="00378B"/>
              </a:solidFill>
              <a:latin typeface="Arial" panose="020B0604020202020204" pitchFamily="34" charset="0"/>
              <a:cs typeface="Arial" panose="020B0604020202020204" pitchFamily="34" charset="0"/>
            </a:rPr>
            <a:t>: introduire des situations / ressources pédagogiques basées sur un contexte / problématique industriel(le) ; contextualiser les apprentissages disciplinaires</a:t>
          </a:r>
          <a:endParaRPr lang="fr-FR" sz="1300" b="0" dirty="0">
            <a:solidFill>
              <a:srgbClr val="00378B"/>
            </a:solidFill>
            <a:latin typeface="Arial" panose="020B0604020202020204" pitchFamily="34" charset="0"/>
            <a:cs typeface="Arial" panose="020B0604020202020204" pitchFamily="34" charset="0"/>
          </a:endParaRPr>
        </a:p>
      </dgm:t>
    </dgm:pt>
    <dgm:pt modelId="{9B6F6292-D5AB-468B-9073-CBDC5E8D368E}" type="parTrans" cxnId="{81270965-9451-4704-A068-E63A7800A673}">
      <dgm:prSet/>
      <dgm:spPr/>
      <dgm:t>
        <a:bodyPr/>
        <a:lstStyle/>
        <a:p>
          <a:endParaRPr lang="fr-FR"/>
        </a:p>
      </dgm:t>
    </dgm:pt>
    <dgm:pt modelId="{9DE2C7C2-3032-4366-A50F-F4541A50EB28}" type="sibTrans" cxnId="{81270965-9451-4704-A068-E63A7800A673}">
      <dgm:prSet/>
      <dgm:spPr/>
      <dgm:t>
        <a:bodyPr/>
        <a:lstStyle/>
        <a:p>
          <a:endParaRPr lang="fr-FR"/>
        </a:p>
      </dgm:t>
    </dgm:pt>
    <dgm:pt modelId="{339218D3-5B7C-49E0-B2DD-C15A733E33AF}">
      <dgm:prSet custT="1"/>
      <dgm:spPr>
        <a:solidFill>
          <a:schemeClr val="bg1">
            <a:lumMod val="95000"/>
          </a:schemeClr>
        </a:solidFill>
        <a:ln>
          <a:noFill/>
        </a:ln>
      </dgm:spPr>
      <dgm:t>
        <a:bodyPr/>
        <a:lstStyle/>
        <a:p>
          <a:pPr rtl="0">
            <a:lnSpc>
              <a:spcPts val="1800"/>
            </a:lnSpc>
          </a:pPr>
          <a:r>
            <a:rPr lang="fr-FR" sz="1300" b="1" dirty="0" smtClean="0">
              <a:solidFill>
                <a:srgbClr val="00378B"/>
              </a:solidFill>
              <a:latin typeface="Arial" panose="020B0604020202020204" pitchFamily="34" charset="0"/>
              <a:cs typeface="Arial" panose="020B0604020202020204" pitchFamily="34" charset="0"/>
            </a:rPr>
            <a:t>Pour les enseignements technologiques et professionnels </a:t>
          </a:r>
          <a:r>
            <a:rPr lang="fr-FR" sz="1300" b="0" dirty="0" smtClean="0">
              <a:solidFill>
                <a:srgbClr val="00378B"/>
              </a:solidFill>
              <a:latin typeface="Arial" panose="020B0604020202020204" pitchFamily="34" charset="0"/>
              <a:cs typeface="Arial" panose="020B0604020202020204" pitchFamily="34" charset="0"/>
            </a:rPr>
            <a:t>: multiplier les études de cas, les « vraies » situations professionnelles (réalité industrielle)</a:t>
          </a:r>
          <a:endParaRPr lang="fr-FR" sz="1300" b="0" dirty="0">
            <a:solidFill>
              <a:srgbClr val="00378B"/>
            </a:solidFill>
            <a:latin typeface="Arial" panose="020B0604020202020204" pitchFamily="34" charset="0"/>
            <a:cs typeface="Arial" panose="020B0604020202020204" pitchFamily="34" charset="0"/>
          </a:endParaRPr>
        </a:p>
      </dgm:t>
    </dgm:pt>
    <dgm:pt modelId="{D062E7E6-8C2A-44A5-8F3E-048C26F08203}" type="parTrans" cxnId="{9629ACCD-CEFB-4C86-A96B-400581AC053D}">
      <dgm:prSet/>
      <dgm:spPr/>
      <dgm:t>
        <a:bodyPr/>
        <a:lstStyle/>
        <a:p>
          <a:endParaRPr lang="fr-FR"/>
        </a:p>
      </dgm:t>
    </dgm:pt>
    <dgm:pt modelId="{FA22846F-F5F9-4576-A6CC-7C2ED07E25BF}" type="sibTrans" cxnId="{9629ACCD-CEFB-4C86-A96B-400581AC053D}">
      <dgm:prSet/>
      <dgm:spPr/>
      <dgm:t>
        <a:bodyPr/>
        <a:lstStyle/>
        <a:p>
          <a:endParaRPr lang="fr-FR"/>
        </a:p>
      </dgm:t>
    </dgm:pt>
    <dgm:pt modelId="{38219870-C028-421F-87F7-1FBC13EEDE82}">
      <dgm:prSet custT="1"/>
      <dgm:spPr>
        <a:solidFill>
          <a:srgbClr val="D49F00"/>
        </a:solidFill>
        <a:ln>
          <a:noFill/>
        </a:ln>
        <a:effectLst/>
      </dgm:spPr>
      <dgm:t>
        <a:bodyPr/>
        <a:lstStyle/>
        <a:p>
          <a:pPr rtl="0">
            <a:lnSpc>
              <a:spcPts val="1800"/>
            </a:lnSpc>
          </a:pPr>
          <a:r>
            <a:rPr lang="fr-FR" sz="1600" b="1" dirty="0" smtClean="0">
              <a:solidFill>
                <a:schemeClr val="bg1"/>
              </a:solidFill>
              <a:latin typeface="Arial" panose="020B0604020202020204" pitchFamily="34" charset="0"/>
              <a:cs typeface="Arial" panose="020B0604020202020204" pitchFamily="34" charset="0"/>
            </a:rPr>
            <a:t>DIMENSION PLURIDISCIPLINAIRE</a:t>
          </a:r>
          <a:endParaRPr lang="fr-FR" sz="1600" b="1" dirty="0">
            <a:solidFill>
              <a:schemeClr val="bg1"/>
            </a:solidFill>
            <a:latin typeface="Arial" panose="020B0604020202020204" pitchFamily="34" charset="0"/>
            <a:cs typeface="Arial" panose="020B0604020202020204" pitchFamily="34" charset="0"/>
          </a:endParaRPr>
        </a:p>
      </dgm:t>
    </dgm:pt>
    <dgm:pt modelId="{4C12FF31-F35F-42F9-BB54-1ADE71AD48E5}" type="parTrans" cxnId="{EE7C8C5D-556D-4A58-BB05-B62991B967D9}">
      <dgm:prSet/>
      <dgm:spPr/>
      <dgm:t>
        <a:bodyPr/>
        <a:lstStyle/>
        <a:p>
          <a:endParaRPr lang="fr-FR"/>
        </a:p>
      </dgm:t>
    </dgm:pt>
    <dgm:pt modelId="{6114B24C-DDE7-47BC-B676-2D7F87960593}" type="sibTrans" cxnId="{EE7C8C5D-556D-4A58-BB05-B62991B967D9}">
      <dgm:prSet/>
      <dgm:spPr/>
      <dgm:t>
        <a:bodyPr/>
        <a:lstStyle/>
        <a:p>
          <a:endParaRPr lang="fr-FR"/>
        </a:p>
      </dgm:t>
    </dgm:pt>
    <dgm:pt modelId="{B42464F6-1AB4-4FEC-94C6-0105048F2305}">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Faciliter les </a:t>
          </a:r>
          <a:r>
            <a:rPr lang="fr-FR" sz="1300" b="1" dirty="0" smtClean="0">
              <a:solidFill>
                <a:srgbClr val="00378B"/>
              </a:solidFill>
              <a:latin typeface="Arial" panose="020B0604020202020204" pitchFamily="34" charset="0"/>
              <a:cs typeface="Arial" panose="020B0604020202020204" pitchFamily="34" charset="0"/>
            </a:rPr>
            <a:t>croisements disciplinaires </a:t>
          </a:r>
          <a:r>
            <a:rPr lang="fr-FR" sz="1300" b="0" dirty="0" smtClean="0">
              <a:solidFill>
                <a:srgbClr val="00378B"/>
              </a:solidFill>
              <a:latin typeface="Arial" panose="020B0604020202020204" pitchFamily="34" charset="0"/>
              <a:cs typeface="Arial" panose="020B0604020202020204" pitchFamily="34" charset="0"/>
            </a:rPr>
            <a:t>par une même contextualisation</a:t>
          </a:r>
          <a:endParaRPr lang="fr-FR" sz="1300" b="0" dirty="0">
            <a:solidFill>
              <a:srgbClr val="00378B"/>
            </a:solidFill>
            <a:latin typeface="Arial" panose="020B0604020202020204" pitchFamily="34" charset="0"/>
            <a:cs typeface="Arial" panose="020B0604020202020204" pitchFamily="34" charset="0"/>
          </a:endParaRPr>
        </a:p>
      </dgm:t>
    </dgm:pt>
    <dgm:pt modelId="{311C1740-792A-42B6-B49C-4EDAE896A536}" type="parTrans" cxnId="{EE3D2B53-5A4D-4889-8A04-979D948A9CD3}">
      <dgm:prSet/>
      <dgm:spPr/>
      <dgm:t>
        <a:bodyPr/>
        <a:lstStyle/>
        <a:p>
          <a:endParaRPr lang="fr-FR"/>
        </a:p>
      </dgm:t>
    </dgm:pt>
    <dgm:pt modelId="{38A3A686-2C86-4CE0-ADAA-D332303E82E3}" type="sibTrans" cxnId="{EE3D2B53-5A4D-4889-8A04-979D948A9CD3}">
      <dgm:prSet/>
      <dgm:spPr/>
      <dgm:t>
        <a:bodyPr/>
        <a:lstStyle/>
        <a:p>
          <a:endParaRPr lang="fr-FR"/>
        </a:p>
      </dgm:t>
    </dgm:pt>
    <dgm:pt modelId="{802B09CE-243A-43D8-87D5-5ED4E226B07F}" type="pres">
      <dgm:prSet presAssocID="{3A9DCF6A-2185-4A71-96FF-607B14923CB2}" presName="Name0" presStyleCnt="0">
        <dgm:presLayoutVars>
          <dgm:dir/>
          <dgm:animLvl val="lvl"/>
          <dgm:resizeHandles val="exact"/>
        </dgm:presLayoutVars>
      </dgm:prSet>
      <dgm:spPr/>
      <dgm:t>
        <a:bodyPr/>
        <a:lstStyle/>
        <a:p>
          <a:endParaRPr lang="fr-FR"/>
        </a:p>
      </dgm:t>
    </dgm:pt>
    <dgm:pt modelId="{04497E81-44A7-437C-8CE3-D190935A3356}" type="pres">
      <dgm:prSet presAssocID="{F84B04FD-406C-446E-BC4D-78A3CDAC343A}" presName="linNode" presStyleCnt="0"/>
      <dgm:spPr/>
    </dgm:pt>
    <dgm:pt modelId="{01D23A11-0527-4336-9C22-A241116663CF}" type="pres">
      <dgm:prSet presAssocID="{F84B04FD-406C-446E-BC4D-78A3CDAC343A}" presName="parentText" presStyleLbl="node1" presStyleIdx="0" presStyleCnt="4" custScaleX="84740" custScaleY="177773">
        <dgm:presLayoutVars>
          <dgm:chMax val="1"/>
          <dgm:bulletEnabled val="1"/>
        </dgm:presLayoutVars>
      </dgm:prSet>
      <dgm:spPr/>
      <dgm:t>
        <a:bodyPr/>
        <a:lstStyle/>
        <a:p>
          <a:endParaRPr lang="fr-FR"/>
        </a:p>
      </dgm:t>
    </dgm:pt>
    <dgm:pt modelId="{34DB6FD5-2D0E-4076-AF1E-133E2A87336E}" type="pres">
      <dgm:prSet presAssocID="{F84B04FD-406C-446E-BC4D-78A3CDAC343A}" presName="descendantText" presStyleLbl="alignAccFollowNode1" presStyleIdx="0" presStyleCnt="4" custScaleX="117591" custScaleY="202837">
        <dgm:presLayoutVars>
          <dgm:bulletEnabled val="1"/>
        </dgm:presLayoutVars>
      </dgm:prSet>
      <dgm:spPr/>
      <dgm:t>
        <a:bodyPr/>
        <a:lstStyle/>
        <a:p>
          <a:endParaRPr lang="fr-FR"/>
        </a:p>
      </dgm:t>
    </dgm:pt>
    <dgm:pt modelId="{2A68D608-024F-4FA6-B902-0E6D7B8529AE}" type="pres">
      <dgm:prSet presAssocID="{4CAD00C0-E661-4FE6-AC29-53F9DFE37DA6}" presName="sp" presStyleCnt="0"/>
      <dgm:spPr/>
    </dgm:pt>
    <dgm:pt modelId="{2823BF49-0A38-4537-96DB-AFDCCAA5E828}" type="pres">
      <dgm:prSet presAssocID="{38219870-C028-421F-87F7-1FBC13EEDE82}" presName="linNode" presStyleCnt="0"/>
      <dgm:spPr/>
    </dgm:pt>
    <dgm:pt modelId="{FF1AE9B8-638A-48A8-8987-6624907E427F}" type="pres">
      <dgm:prSet presAssocID="{38219870-C028-421F-87F7-1FBC13EEDE82}" presName="parentText" presStyleLbl="node1" presStyleIdx="1" presStyleCnt="4" custScaleX="120596">
        <dgm:presLayoutVars>
          <dgm:chMax val="1"/>
          <dgm:bulletEnabled val="1"/>
        </dgm:presLayoutVars>
      </dgm:prSet>
      <dgm:spPr/>
      <dgm:t>
        <a:bodyPr/>
        <a:lstStyle/>
        <a:p>
          <a:endParaRPr lang="fr-FR"/>
        </a:p>
      </dgm:t>
    </dgm:pt>
    <dgm:pt modelId="{51C8653C-57B7-4623-9731-8CA0F48AAD70}" type="pres">
      <dgm:prSet presAssocID="{38219870-C028-421F-87F7-1FBC13EEDE82}" presName="descendantText" presStyleLbl="alignAccFollowNode1" presStyleIdx="1" presStyleCnt="4" custScaleX="169523">
        <dgm:presLayoutVars>
          <dgm:bulletEnabled val="1"/>
        </dgm:presLayoutVars>
      </dgm:prSet>
      <dgm:spPr/>
      <dgm:t>
        <a:bodyPr/>
        <a:lstStyle/>
        <a:p>
          <a:endParaRPr lang="fr-FR"/>
        </a:p>
      </dgm:t>
    </dgm:pt>
    <dgm:pt modelId="{9351D5EC-0C0B-43B1-8E4E-6549D0AB9406}" type="pres">
      <dgm:prSet presAssocID="{6114B24C-DDE7-47BC-B676-2D7F87960593}" presName="sp" presStyleCnt="0"/>
      <dgm:spPr/>
    </dgm:pt>
    <dgm:pt modelId="{D892EE7C-8DB5-434C-B9D3-1D4C006FFD48}" type="pres">
      <dgm:prSet presAssocID="{B1634507-286A-4F5A-A299-CFA21F0F01B1}" presName="linNode" presStyleCnt="0"/>
      <dgm:spPr/>
    </dgm:pt>
    <dgm:pt modelId="{899647E8-EE93-4D5D-B3A5-8A430F0BE8D3}" type="pres">
      <dgm:prSet presAssocID="{B1634507-286A-4F5A-A299-CFA21F0F01B1}" presName="parentText" presStyleLbl="node1" presStyleIdx="2" presStyleCnt="4" custScaleX="125099">
        <dgm:presLayoutVars>
          <dgm:chMax val="1"/>
          <dgm:bulletEnabled val="1"/>
        </dgm:presLayoutVars>
      </dgm:prSet>
      <dgm:spPr/>
      <dgm:t>
        <a:bodyPr/>
        <a:lstStyle/>
        <a:p>
          <a:endParaRPr lang="fr-FR"/>
        </a:p>
      </dgm:t>
    </dgm:pt>
    <dgm:pt modelId="{4AD2C86D-1185-4C44-AF03-2835E17B35D0}" type="pres">
      <dgm:prSet presAssocID="{B1634507-286A-4F5A-A299-CFA21F0F01B1}" presName="descendantText" presStyleLbl="alignAccFollowNode1" presStyleIdx="2" presStyleCnt="4" custScaleX="172918">
        <dgm:presLayoutVars>
          <dgm:bulletEnabled val="1"/>
        </dgm:presLayoutVars>
      </dgm:prSet>
      <dgm:spPr/>
      <dgm:t>
        <a:bodyPr/>
        <a:lstStyle/>
        <a:p>
          <a:endParaRPr lang="fr-FR"/>
        </a:p>
      </dgm:t>
    </dgm:pt>
    <dgm:pt modelId="{B0CB56C5-CF0E-424F-A79A-396158D85DA9}" type="pres">
      <dgm:prSet presAssocID="{707AC869-2FEA-4EBC-80DC-A765678F7A09}" presName="sp" presStyleCnt="0"/>
      <dgm:spPr/>
    </dgm:pt>
    <dgm:pt modelId="{8128EFB1-F5E0-4B60-9DE4-93C4C0823116}" type="pres">
      <dgm:prSet presAssocID="{E54683B3-4B3E-4590-BA88-8E78995DE724}" presName="linNode" presStyleCnt="0"/>
      <dgm:spPr/>
    </dgm:pt>
    <dgm:pt modelId="{4D1FFB10-9C6D-475F-A821-0737E508DDA2}" type="pres">
      <dgm:prSet presAssocID="{E54683B3-4B3E-4590-BA88-8E78995DE724}" presName="parentText" presStyleLbl="node1" presStyleIdx="3" presStyleCnt="4" custScaleX="123413" custLinFactNeighborX="-29" custLinFactNeighborY="3">
        <dgm:presLayoutVars>
          <dgm:chMax val="1"/>
          <dgm:bulletEnabled val="1"/>
        </dgm:presLayoutVars>
      </dgm:prSet>
      <dgm:spPr/>
      <dgm:t>
        <a:bodyPr/>
        <a:lstStyle/>
        <a:p>
          <a:endParaRPr lang="fr-FR"/>
        </a:p>
      </dgm:t>
    </dgm:pt>
    <dgm:pt modelId="{BE23B578-916F-4AD5-AEAB-74151B5EBD1D}" type="pres">
      <dgm:prSet presAssocID="{E54683B3-4B3E-4590-BA88-8E78995DE724}" presName="descendantText" presStyleLbl="alignAccFollowNode1" presStyleIdx="3" presStyleCnt="4" custScaleX="172918" custScaleY="125132">
        <dgm:presLayoutVars>
          <dgm:bulletEnabled val="1"/>
        </dgm:presLayoutVars>
      </dgm:prSet>
      <dgm:spPr/>
      <dgm:t>
        <a:bodyPr/>
        <a:lstStyle/>
        <a:p>
          <a:endParaRPr lang="fr-FR"/>
        </a:p>
      </dgm:t>
    </dgm:pt>
  </dgm:ptLst>
  <dgm:cxnLst>
    <dgm:cxn modelId="{2B57B5E6-24C9-4C25-820E-1E138A760583}" type="presOf" srcId="{79C2ED07-D947-4CE8-8708-66E5ED022679}" destId="{BE23B578-916F-4AD5-AEAB-74151B5EBD1D}" srcOrd="0" destOrd="0" presId="urn:microsoft.com/office/officeart/2005/8/layout/vList5"/>
    <dgm:cxn modelId="{7773304F-2A84-4A04-9EC8-8DEC56D7C557}" srcId="{E54683B3-4B3E-4590-BA88-8E78995DE724}" destId="{6E713DF0-EF51-4064-AE0D-64B175488FF5}" srcOrd="1" destOrd="0" parTransId="{3F478539-4E38-40C9-9B9D-37B1B8C33D0F}" sibTransId="{080FF571-ED1F-4B73-99AE-E4D655E6E5E9}"/>
    <dgm:cxn modelId="{62687CED-5B78-45E4-B9DE-5516E96CAC5F}" type="presOf" srcId="{F84B04FD-406C-446E-BC4D-78A3CDAC343A}" destId="{01D23A11-0527-4336-9C22-A241116663CF}" srcOrd="0" destOrd="0" presId="urn:microsoft.com/office/officeart/2005/8/layout/vList5"/>
    <dgm:cxn modelId="{C1DF4295-1345-4665-B6D4-A5864E213D52}" srcId="{B1634507-286A-4F5A-A299-CFA21F0F01B1}" destId="{0514BCC8-3A13-45A2-9241-A1DD53FD9E3B}" srcOrd="0" destOrd="0" parTransId="{9D4E2D8B-E4DE-49B4-9F9F-0ADBD7293CFD}" sibTransId="{3BAACF04-1517-4091-BD04-49290CC34A87}"/>
    <dgm:cxn modelId="{0170DF10-4AA6-4AA2-BCC9-AE79CD9E1A18}" type="presOf" srcId="{B1634507-286A-4F5A-A299-CFA21F0F01B1}" destId="{899647E8-EE93-4D5D-B3A5-8A430F0BE8D3}" srcOrd="0" destOrd="0" presId="urn:microsoft.com/office/officeart/2005/8/layout/vList5"/>
    <dgm:cxn modelId="{8FCAE243-DF3C-4017-AF58-D6AFF97EC981}" type="presOf" srcId="{3A9DCF6A-2185-4A71-96FF-607B14923CB2}" destId="{802B09CE-243A-43D8-87D5-5ED4E226B07F}" srcOrd="0" destOrd="0" presId="urn:microsoft.com/office/officeart/2005/8/layout/vList5"/>
    <dgm:cxn modelId="{EE3D2B53-5A4D-4889-8A04-979D948A9CD3}" srcId="{38219870-C028-421F-87F7-1FBC13EEDE82}" destId="{B42464F6-1AB4-4FEC-94C6-0105048F2305}" srcOrd="0" destOrd="0" parTransId="{311C1740-792A-42B6-B49C-4EDAE896A536}" sibTransId="{38A3A686-2C86-4CE0-ADAA-D332303E82E3}"/>
    <dgm:cxn modelId="{1A0938B1-259F-4964-B098-6F4A87673CF6}" type="presOf" srcId="{38219870-C028-421F-87F7-1FBC13EEDE82}" destId="{FF1AE9B8-638A-48A8-8987-6624907E427F}" srcOrd="0" destOrd="0" presId="urn:microsoft.com/office/officeart/2005/8/layout/vList5"/>
    <dgm:cxn modelId="{CF9FC899-DE92-4E7C-A1C7-35509F83E150}" type="presOf" srcId="{6E713DF0-EF51-4064-AE0D-64B175488FF5}" destId="{BE23B578-916F-4AD5-AEAB-74151B5EBD1D}" srcOrd="0" destOrd="1" presId="urn:microsoft.com/office/officeart/2005/8/layout/vList5"/>
    <dgm:cxn modelId="{81270965-9451-4704-A068-E63A7800A673}" srcId="{F84B04FD-406C-446E-BC4D-78A3CDAC343A}" destId="{4941E4F7-815E-42EA-BB8A-8FA30B762F2F}" srcOrd="0" destOrd="0" parTransId="{9B6F6292-D5AB-468B-9073-CBDC5E8D368E}" sibTransId="{9DE2C7C2-3032-4366-A50F-F4541A50EB28}"/>
    <dgm:cxn modelId="{0BD39C8F-CEC0-416F-A72B-C5190AE4D2DB}" srcId="{E54683B3-4B3E-4590-BA88-8E78995DE724}" destId="{79C2ED07-D947-4CE8-8708-66E5ED022679}" srcOrd="0" destOrd="0" parTransId="{F124EF23-767A-40B9-B558-056122816E38}" sibTransId="{F476BE64-5295-4063-B5EA-8D1D7FF5498B}"/>
    <dgm:cxn modelId="{9629ACCD-CEFB-4C86-A96B-400581AC053D}" srcId="{F84B04FD-406C-446E-BC4D-78A3CDAC343A}" destId="{339218D3-5B7C-49E0-B2DD-C15A733E33AF}" srcOrd="1" destOrd="0" parTransId="{D062E7E6-8C2A-44A5-8F3E-048C26F08203}" sibTransId="{FA22846F-F5F9-4576-A6CC-7C2ED07E25BF}"/>
    <dgm:cxn modelId="{58DC0AB0-1F53-487E-A1D3-F6C9E72AEB3A}" srcId="{3A9DCF6A-2185-4A71-96FF-607B14923CB2}" destId="{F84B04FD-406C-446E-BC4D-78A3CDAC343A}" srcOrd="0" destOrd="0" parTransId="{E8165F8A-2DC8-4E68-817D-FBE2EE7AC8D4}" sibTransId="{4CAD00C0-E661-4FE6-AC29-53F9DFE37DA6}"/>
    <dgm:cxn modelId="{F3F1F1A4-FBBD-4313-BFF4-58BDB7016221}" type="presOf" srcId="{E54683B3-4B3E-4590-BA88-8E78995DE724}" destId="{4D1FFB10-9C6D-475F-A821-0737E508DDA2}" srcOrd="0" destOrd="0" presId="urn:microsoft.com/office/officeart/2005/8/layout/vList5"/>
    <dgm:cxn modelId="{F655AB73-9EA7-4900-ADF8-FE0E9C2D9159}" srcId="{3A9DCF6A-2185-4A71-96FF-607B14923CB2}" destId="{E54683B3-4B3E-4590-BA88-8E78995DE724}" srcOrd="3" destOrd="0" parTransId="{B9D19FBD-253F-449E-A62F-202837A260E3}" sibTransId="{8301C8EF-DA95-4E83-8546-041F0BFFB6BB}"/>
    <dgm:cxn modelId="{D97DE02E-0C08-44BC-96EA-8F50B547F723}" type="presOf" srcId="{B42464F6-1AB4-4FEC-94C6-0105048F2305}" destId="{51C8653C-57B7-4623-9731-8CA0F48AAD70}" srcOrd="0" destOrd="0" presId="urn:microsoft.com/office/officeart/2005/8/layout/vList5"/>
    <dgm:cxn modelId="{EE7C8C5D-556D-4A58-BB05-B62991B967D9}" srcId="{3A9DCF6A-2185-4A71-96FF-607B14923CB2}" destId="{38219870-C028-421F-87F7-1FBC13EEDE82}" srcOrd="1" destOrd="0" parTransId="{4C12FF31-F35F-42F9-BB54-1ADE71AD48E5}" sibTransId="{6114B24C-DDE7-47BC-B676-2D7F87960593}"/>
    <dgm:cxn modelId="{62CFD956-4CDC-453B-B3BB-981C8AEB9A8C}" type="presOf" srcId="{0514BCC8-3A13-45A2-9241-A1DD53FD9E3B}" destId="{4AD2C86D-1185-4C44-AF03-2835E17B35D0}" srcOrd="0" destOrd="0" presId="urn:microsoft.com/office/officeart/2005/8/layout/vList5"/>
    <dgm:cxn modelId="{9AABC2F6-1677-4F8D-9D58-29B6C36D654A}" type="presOf" srcId="{4941E4F7-815E-42EA-BB8A-8FA30B762F2F}" destId="{34DB6FD5-2D0E-4076-AF1E-133E2A87336E}" srcOrd="0" destOrd="0" presId="urn:microsoft.com/office/officeart/2005/8/layout/vList5"/>
    <dgm:cxn modelId="{4C9DDD4D-2349-4DAE-BD60-30478564E3BC}" type="presOf" srcId="{339218D3-5B7C-49E0-B2DD-C15A733E33AF}" destId="{34DB6FD5-2D0E-4076-AF1E-133E2A87336E}" srcOrd="0" destOrd="1" presId="urn:microsoft.com/office/officeart/2005/8/layout/vList5"/>
    <dgm:cxn modelId="{47C7D192-178D-4B05-8422-8CAAA636B04E}" srcId="{3A9DCF6A-2185-4A71-96FF-607B14923CB2}" destId="{B1634507-286A-4F5A-A299-CFA21F0F01B1}" srcOrd="2" destOrd="0" parTransId="{81A5884B-F3BB-4048-8639-8597BFC190C9}" sibTransId="{707AC869-2FEA-4EBC-80DC-A765678F7A09}"/>
    <dgm:cxn modelId="{04D7CDDA-4B27-43C7-9E54-0C235C5610D8}" type="presParOf" srcId="{802B09CE-243A-43D8-87D5-5ED4E226B07F}" destId="{04497E81-44A7-437C-8CE3-D190935A3356}" srcOrd="0" destOrd="0" presId="urn:microsoft.com/office/officeart/2005/8/layout/vList5"/>
    <dgm:cxn modelId="{9DB8B8DE-EC7C-4AB0-9BAF-A58B70C52103}" type="presParOf" srcId="{04497E81-44A7-437C-8CE3-D190935A3356}" destId="{01D23A11-0527-4336-9C22-A241116663CF}" srcOrd="0" destOrd="0" presId="urn:microsoft.com/office/officeart/2005/8/layout/vList5"/>
    <dgm:cxn modelId="{06333E35-7F3F-4E2D-97F0-78B699D5BF75}" type="presParOf" srcId="{04497E81-44A7-437C-8CE3-D190935A3356}" destId="{34DB6FD5-2D0E-4076-AF1E-133E2A87336E}" srcOrd="1" destOrd="0" presId="urn:microsoft.com/office/officeart/2005/8/layout/vList5"/>
    <dgm:cxn modelId="{E17962FD-FCBB-4F06-9AB6-63FC913FD48F}" type="presParOf" srcId="{802B09CE-243A-43D8-87D5-5ED4E226B07F}" destId="{2A68D608-024F-4FA6-B902-0E6D7B8529AE}" srcOrd="1" destOrd="0" presId="urn:microsoft.com/office/officeart/2005/8/layout/vList5"/>
    <dgm:cxn modelId="{BD94B6C4-7A76-4F89-B9C6-F7CF332C7721}" type="presParOf" srcId="{802B09CE-243A-43D8-87D5-5ED4E226B07F}" destId="{2823BF49-0A38-4537-96DB-AFDCCAA5E828}" srcOrd="2" destOrd="0" presId="urn:microsoft.com/office/officeart/2005/8/layout/vList5"/>
    <dgm:cxn modelId="{2F52D630-F8E3-46CA-A5E7-D02EE8652269}" type="presParOf" srcId="{2823BF49-0A38-4537-96DB-AFDCCAA5E828}" destId="{FF1AE9B8-638A-48A8-8987-6624907E427F}" srcOrd="0" destOrd="0" presId="urn:microsoft.com/office/officeart/2005/8/layout/vList5"/>
    <dgm:cxn modelId="{A37A6F26-9DA8-4A05-84BC-006EAC9097C2}" type="presParOf" srcId="{2823BF49-0A38-4537-96DB-AFDCCAA5E828}" destId="{51C8653C-57B7-4623-9731-8CA0F48AAD70}" srcOrd="1" destOrd="0" presId="urn:microsoft.com/office/officeart/2005/8/layout/vList5"/>
    <dgm:cxn modelId="{27656FB0-2817-43FB-A818-EFDD649F04E1}" type="presParOf" srcId="{802B09CE-243A-43D8-87D5-5ED4E226B07F}" destId="{9351D5EC-0C0B-43B1-8E4E-6549D0AB9406}" srcOrd="3" destOrd="0" presId="urn:microsoft.com/office/officeart/2005/8/layout/vList5"/>
    <dgm:cxn modelId="{325BA204-0537-4866-BDB4-07C6FD50EDDC}" type="presParOf" srcId="{802B09CE-243A-43D8-87D5-5ED4E226B07F}" destId="{D892EE7C-8DB5-434C-B9D3-1D4C006FFD48}" srcOrd="4" destOrd="0" presId="urn:microsoft.com/office/officeart/2005/8/layout/vList5"/>
    <dgm:cxn modelId="{521BAD16-9960-476F-A7E5-CA92D0179D00}" type="presParOf" srcId="{D892EE7C-8DB5-434C-B9D3-1D4C006FFD48}" destId="{899647E8-EE93-4D5D-B3A5-8A430F0BE8D3}" srcOrd="0" destOrd="0" presId="urn:microsoft.com/office/officeart/2005/8/layout/vList5"/>
    <dgm:cxn modelId="{7546E2FF-62EA-45EB-9EDD-814AE898E01A}" type="presParOf" srcId="{D892EE7C-8DB5-434C-B9D3-1D4C006FFD48}" destId="{4AD2C86D-1185-4C44-AF03-2835E17B35D0}" srcOrd="1" destOrd="0" presId="urn:microsoft.com/office/officeart/2005/8/layout/vList5"/>
    <dgm:cxn modelId="{1C225504-A703-40B0-8DE3-5EA23ED10F72}" type="presParOf" srcId="{802B09CE-243A-43D8-87D5-5ED4E226B07F}" destId="{B0CB56C5-CF0E-424F-A79A-396158D85DA9}" srcOrd="5" destOrd="0" presId="urn:microsoft.com/office/officeart/2005/8/layout/vList5"/>
    <dgm:cxn modelId="{0C050B66-4F50-49ED-AFBE-20F2A130ECA8}" type="presParOf" srcId="{802B09CE-243A-43D8-87D5-5ED4E226B07F}" destId="{8128EFB1-F5E0-4B60-9DE4-93C4C0823116}" srcOrd="6" destOrd="0" presId="urn:microsoft.com/office/officeart/2005/8/layout/vList5"/>
    <dgm:cxn modelId="{2CF88622-D47E-4379-88B4-CFB48177AB28}" type="presParOf" srcId="{8128EFB1-F5E0-4B60-9DE4-93C4C0823116}" destId="{4D1FFB10-9C6D-475F-A821-0737E508DDA2}" srcOrd="0" destOrd="0" presId="urn:microsoft.com/office/officeart/2005/8/layout/vList5"/>
    <dgm:cxn modelId="{AD4C3D24-3F31-41E2-ACE0-D5FC63D34D96}" type="presParOf" srcId="{8128EFB1-F5E0-4B60-9DE4-93C4C0823116}" destId="{BE23B578-916F-4AD5-AEAB-74151B5EBD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3B98A-46FC-7349-9EFB-BCF17BED29B1}"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fr-FR"/>
        </a:p>
      </dgm:t>
    </dgm:pt>
    <dgm:pt modelId="{1184733B-2240-2D4A-9B3D-43A9C0FA4608}">
      <dgm:prSet phldrT="[Texte]" custT="1"/>
      <dgm:spPr>
        <a:noFill/>
        <a:ln>
          <a:noFill/>
        </a:ln>
        <a:effectLst/>
      </dgm:spPr>
      <dgm:t>
        <a:bodyPr/>
        <a:lstStyle/>
        <a:p>
          <a:r>
            <a:rPr lang="fr-FR" sz="1800" b="1" dirty="0" smtClean="0">
              <a:solidFill>
                <a:srgbClr val="FFFFFF"/>
              </a:solidFill>
              <a:latin typeface="Arial" panose="020B0604020202020204" pitchFamily="34" charset="0"/>
              <a:cs typeface="Arial" panose="020B0604020202020204" pitchFamily="34" charset="0"/>
            </a:rPr>
            <a:t>Évaluation</a:t>
          </a:r>
          <a:br>
            <a:rPr lang="fr-FR" sz="1800" b="1" dirty="0" smtClean="0">
              <a:solidFill>
                <a:srgbClr val="FFFFFF"/>
              </a:solidFill>
              <a:latin typeface="Arial" panose="020B0604020202020204" pitchFamily="34" charset="0"/>
              <a:cs typeface="Arial" panose="020B0604020202020204" pitchFamily="34" charset="0"/>
            </a:rPr>
          </a:br>
          <a:r>
            <a:rPr lang="fr-FR" sz="1800" b="1" dirty="0" smtClean="0">
              <a:solidFill>
                <a:srgbClr val="FFFFFF"/>
              </a:solidFill>
              <a:latin typeface="Arial" panose="020B0604020202020204" pitchFamily="34" charset="0"/>
              <a:cs typeface="Arial" panose="020B0604020202020204" pitchFamily="34" charset="0"/>
            </a:rPr>
            <a:t>=&gt; produire de nouveaux contenus adaptés </a:t>
          </a:r>
          <a:endParaRPr lang="fr-FR" sz="1800" b="1" dirty="0">
            <a:solidFill>
              <a:srgbClr val="FFFFFF"/>
            </a:solidFill>
            <a:latin typeface="Arial" panose="020B0604020202020204" pitchFamily="34" charset="0"/>
            <a:cs typeface="Arial" panose="020B0604020202020204" pitchFamily="34" charset="0"/>
          </a:endParaRPr>
        </a:p>
      </dgm:t>
    </dgm:pt>
    <dgm:pt modelId="{D20DA56F-0693-2240-82AA-0FB596967CE0}" type="parTrans" cxnId="{5CCAE9F3-DF37-0D4C-B92D-9640B872BFA5}">
      <dgm:prSet/>
      <dgm:spPr/>
      <dgm:t>
        <a:bodyPr/>
        <a:lstStyle/>
        <a:p>
          <a:endParaRPr lang="fr-FR"/>
        </a:p>
      </dgm:t>
    </dgm:pt>
    <dgm:pt modelId="{FAA6A8BB-9AD4-AD47-91D4-7937F4C88ED7}" type="sibTrans" cxnId="{5CCAE9F3-DF37-0D4C-B92D-9640B872BFA5}">
      <dgm:prSet/>
      <dgm:spPr>
        <a:noFill/>
      </dgm:spPr>
      <dgm:t>
        <a:bodyPr/>
        <a:lstStyle/>
        <a:p>
          <a:endParaRPr lang="fr-FR"/>
        </a:p>
      </dgm:t>
    </dgm:pt>
    <dgm:pt modelId="{559E896A-7F35-0141-AA1C-907E74349C46}">
      <dgm:prSet phldrT="[Texte]" custT="1"/>
      <dgm:spPr>
        <a:noFill/>
        <a:ln>
          <a:noFill/>
        </a:ln>
        <a:effectLst/>
      </dgm:spPr>
      <dgm:t>
        <a:bodyPr/>
        <a:lstStyle/>
        <a:p>
          <a:r>
            <a:rPr lang="fr-FR" sz="1800" b="1" dirty="0" smtClean="0">
              <a:solidFill>
                <a:schemeClr val="bg1"/>
              </a:solidFill>
              <a:latin typeface="Arial" panose="020B0604020202020204" pitchFamily="34" charset="0"/>
              <a:cs typeface="Arial" panose="020B0604020202020204" pitchFamily="34" charset="0"/>
            </a:rPr>
            <a:t>Expérimentations avec une évaluation particulière </a:t>
          </a:r>
        </a:p>
        <a:p>
          <a:r>
            <a:rPr lang="fr-FR" sz="1800" b="1" dirty="0" smtClean="0">
              <a:solidFill>
                <a:schemeClr val="bg1"/>
              </a:solidFill>
              <a:latin typeface="Arial" panose="020B0604020202020204" pitchFamily="34" charset="0"/>
              <a:cs typeface="Arial" panose="020B0604020202020204" pitchFamily="34" charset="0"/>
            </a:rPr>
            <a:t>relative à la lutte contre les inégalités et les discriminations</a:t>
          </a:r>
          <a:endParaRPr lang="fr-FR" sz="1800" dirty="0">
            <a:solidFill>
              <a:schemeClr val="bg1"/>
            </a:solidFill>
            <a:latin typeface="Arial" panose="020B0604020202020204" pitchFamily="34" charset="0"/>
            <a:cs typeface="Arial" panose="020B0604020202020204" pitchFamily="34" charset="0"/>
          </a:endParaRPr>
        </a:p>
      </dgm:t>
    </dgm:pt>
    <dgm:pt modelId="{66D669B3-743C-9C42-90EE-75DB9F6C13F9}" type="sibTrans" cxnId="{6DFD3683-7BBA-204E-9811-4E21EE7DB4A9}">
      <dgm:prSet/>
      <dgm:spPr>
        <a:noFill/>
        <a:ln>
          <a:noFill/>
        </a:ln>
      </dgm:spPr>
      <dgm:t>
        <a:bodyPr/>
        <a:lstStyle/>
        <a:p>
          <a:endParaRPr lang="fr-FR"/>
        </a:p>
      </dgm:t>
    </dgm:pt>
    <dgm:pt modelId="{0ACDA603-5A2C-C84F-AE84-D17EF62BE81E}" type="parTrans" cxnId="{6DFD3683-7BBA-204E-9811-4E21EE7DB4A9}">
      <dgm:prSet/>
      <dgm:spPr/>
      <dgm:t>
        <a:bodyPr/>
        <a:lstStyle/>
        <a:p>
          <a:endParaRPr lang="fr-FR"/>
        </a:p>
      </dgm:t>
    </dgm:pt>
    <dgm:pt modelId="{C7111C86-A376-F84A-A8CB-A317641D7E1A}">
      <dgm:prSet phldrT="[Texte]" custT="1"/>
      <dgm:spPr>
        <a:noFill/>
        <a:effectLst/>
      </dgm:spPr>
      <dgm:t>
        <a:bodyPr/>
        <a:lstStyle/>
        <a:p>
          <a:r>
            <a:rPr lang="fr-FR" sz="1800" b="1" dirty="0" smtClean="0">
              <a:solidFill>
                <a:srgbClr val="FFFFFF"/>
              </a:solidFill>
              <a:latin typeface="Arial" panose="020B0604020202020204" pitchFamily="34" charset="0"/>
              <a:cs typeface="Arial" panose="020B0604020202020204" pitchFamily="34" charset="0"/>
            </a:rPr>
            <a:t>Plateforme </a:t>
          </a:r>
        </a:p>
        <a:p>
          <a:r>
            <a:rPr lang="fr-FR" sz="1800" b="1" dirty="0" smtClean="0">
              <a:solidFill>
                <a:srgbClr val="FFFFFF"/>
              </a:solidFill>
              <a:latin typeface="Arial" panose="020B0604020202020204" pitchFamily="34" charset="0"/>
              <a:cs typeface="Arial" panose="020B0604020202020204" pitchFamily="34" charset="0"/>
            </a:rPr>
            <a:t>de diffusion </a:t>
          </a:r>
        </a:p>
        <a:p>
          <a:r>
            <a:rPr lang="fr-FR" sz="1800" b="1" dirty="0" smtClean="0">
              <a:solidFill>
                <a:srgbClr val="FFFFFF"/>
              </a:solidFill>
              <a:latin typeface="Arial" panose="020B0604020202020204" pitchFamily="34" charset="0"/>
              <a:cs typeface="Arial" panose="020B0604020202020204" pitchFamily="34" charset="0"/>
            </a:rPr>
            <a:t>et de services</a:t>
          </a:r>
          <a:endParaRPr lang="fr-FR" sz="1800" b="1" dirty="0">
            <a:solidFill>
              <a:srgbClr val="FFFFFF"/>
            </a:solidFill>
            <a:latin typeface="Arial" panose="020B0604020202020204" pitchFamily="34" charset="0"/>
            <a:cs typeface="Arial" panose="020B0604020202020204" pitchFamily="34" charset="0"/>
          </a:endParaRPr>
        </a:p>
      </dgm:t>
    </dgm:pt>
    <dgm:pt modelId="{00F455AF-F20B-5445-82BD-6394B091CDB2}" type="sibTrans" cxnId="{BFA7F866-DBF8-4540-B6AF-4645FE8EC013}">
      <dgm:prSet/>
      <dgm:spPr>
        <a:noFill/>
      </dgm:spPr>
      <dgm:t>
        <a:bodyPr/>
        <a:lstStyle/>
        <a:p>
          <a:endParaRPr lang="fr-FR"/>
        </a:p>
      </dgm:t>
    </dgm:pt>
    <dgm:pt modelId="{FDB46B81-4B22-7248-8057-7FB53F307A03}" type="parTrans" cxnId="{BFA7F866-DBF8-4540-B6AF-4645FE8EC013}">
      <dgm:prSet/>
      <dgm:spPr/>
      <dgm:t>
        <a:bodyPr/>
        <a:lstStyle/>
        <a:p>
          <a:endParaRPr lang="fr-FR"/>
        </a:p>
      </dgm:t>
    </dgm:pt>
    <dgm:pt modelId="{1015F2F7-E377-934D-9CC8-98F7C6B4FE37}">
      <dgm:prSet phldrT="[Texte]" custT="1"/>
      <dgm:spPr>
        <a:noFill/>
        <a:ln>
          <a:noFill/>
        </a:ln>
        <a:effectLst/>
      </dgm:spPr>
      <dgm:t>
        <a:bodyPr/>
        <a:lstStyle/>
        <a:p>
          <a:r>
            <a:rPr lang="fr-FR" sz="1800" b="1" dirty="0" smtClean="0">
              <a:solidFill>
                <a:schemeClr val="bg1"/>
              </a:solidFill>
              <a:latin typeface="Arial" panose="020B0604020202020204" pitchFamily="34" charset="0"/>
              <a:cs typeface="Arial" panose="020B0604020202020204" pitchFamily="34" charset="0"/>
            </a:rPr>
            <a:t>Production de contenus </a:t>
          </a:r>
        </a:p>
        <a:p>
          <a:r>
            <a:rPr lang="fr-FR" sz="1800" b="1" dirty="0" smtClean="0">
              <a:solidFill>
                <a:schemeClr val="bg1"/>
              </a:solidFill>
              <a:latin typeface="Arial" panose="020B0604020202020204" pitchFamily="34" charset="0"/>
              <a:cs typeface="Arial" panose="020B0604020202020204" pitchFamily="34" charset="0"/>
            </a:rPr>
            <a:t>reliant les programmes aux activités industrielles</a:t>
          </a:r>
        </a:p>
      </dgm:t>
    </dgm:pt>
    <dgm:pt modelId="{A5FA16E4-53B0-2245-BBF2-E4DCD4CCD0FF}" type="sibTrans" cxnId="{5C9B6F8E-B259-DF40-BA18-D62E9C084BB6}">
      <dgm:prSet/>
      <dgm:spPr>
        <a:noFill/>
      </dgm:spPr>
      <dgm:t>
        <a:bodyPr/>
        <a:lstStyle/>
        <a:p>
          <a:endParaRPr lang="fr-FR"/>
        </a:p>
      </dgm:t>
    </dgm:pt>
    <dgm:pt modelId="{73C77D12-A40E-EE44-84CB-3F0DE99F874A}" type="parTrans" cxnId="{5C9B6F8E-B259-DF40-BA18-D62E9C084BB6}">
      <dgm:prSet/>
      <dgm:spPr/>
      <dgm:t>
        <a:bodyPr/>
        <a:lstStyle/>
        <a:p>
          <a:endParaRPr lang="fr-FR"/>
        </a:p>
      </dgm:t>
    </dgm:pt>
    <dgm:pt modelId="{075BC7E2-A6C4-0C44-AD92-3CAD584B891D}" type="pres">
      <dgm:prSet presAssocID="{DC83B98A-46FC-7349-9EFB-BCF17BED29B1}" presName="cycle" presStyleCnt="0">
        <dgm:presLayoutVars>
          <dgm:dir/>
          <dgm:resizeHandles val="exact"/>
        </dgm:presLayoutVars>
      </dgm:prSet>
      <dgm:spPr/>
      <dgm:t>
        <a:bodyPr/>
        <a:lstStyle/>
        <a:p>
          <a:endParaRPr lang="fr-FR"/>
        </a:p>
      </dgm:t>
    </dgm:pt>
    <dgm:pt modelId="{4B547890-4F50-6443-BA96-A9E5BA63F390}" type="pres">
      <dgm:prSet presAssocID="{1015F2F7-E377-934D-9CC8-98F7C6B4FE37}" presName="node" presStyleLbl="node1" presStyleIdx="0" presStyleCnt="4" custScaleX="391143" custScaleY="55466" custRadScaleRad="115254" custRadScaleInc="-5481">
        <dgm:presLayoutVars>
          <dgm:bulletEnabled val="1"/>
        </dgm:presLayoutVars>
      </dgm:prSet>
      <dgm:spPr>
        <a:prstGeom prst="rect">
          <a:avLst/>
        </a:prstGeom>
      </dgm:spPr>
      <dgm:t>
        <a:bodyPr/>
        <a:lstStyle/>
        <a:p>
          <a:endParaRPr lang="fr-FR"/>
        </a:p>
      </dgm:t>
    </dgm:pt>
    <dgm:pt modelId="{D4A93F8E-1AEE-DB49-9D41-56706CE09548}" type="pres">
      <dgm:prSet presAssocID="{A5FA16E4-53B0-2245-BBF2-E4DCD4CCD0FF}" presName="sibTrans" presStyleLbl="sibTrans2D1" presStyleIdx="0" presStyleCnt="4"/>
      <dgm:spPr/>
      <dgm:t>
        <a:bodyPr/>
        <a:lstStyle/>
        <a:p>
          <a:endParaRPr lang="fr-FR"/>
        </a:p>
      </dgm:t>
    </dgm:pt>
    <dgm:pt modelId="{BF088FDA-B6DE-DF4A-AC0D-73EB1BB6C16D}" type="pres">
      <dgm:prSet presAssocID="{A5FA16E4-53B0-2245-BBF2-E4DCD4CCD0FF}" presName="connectorText" presStyleLbl="sibTrans2D1" presStyleIdx="0" presStyleCnt="4"/>
      <dgm:spPr/>
      <dgm:t>
        <a:bodyPr/>
        <a:lstStyle/>
        <a:p>
          <a:endParaRPr lang="fr-FR"/>
        </a:p>
      </dgm:t>
    </dgm:pt>
    <dgm:pt modelId="{7FAC502F-6AB8-E74E-ACF4-A1A5A0BACD52}" type="pres">
      <dgm:prSet presAssocID="{C7111C86-A376-F84A-A8CB-A317641D7E1A}" presName="node" presStyleLbl="node1" presStyleIdx="1" presStyleCnt="4" custScaleX="105881" custScaleY="86107" custRadScaleRad="132889" custRadScaleInc="-10462">
        <dgm:presLayoutVars>
          <dgm:bulletEnabled val="1"/>
        </dgm:presLayoutVars>
      </dgm:prSet>
      <dgm:spPr>
        <a:prstGeom prst="rect">
          <a:avLst/>
        </a:prstGeom>
      </dgm:spPr>
      <dgm:t>
        <a:bodyPr/>
        <a:lstStyle/>
        <a:p>
          <a:endParaRPr lang="fr-FR"/>
        </a:p>
      </dgm:t>
    </dgm:pt>
    <dgm:pt modelId="{0A771D85-FB43-A24A-9483-60EA599060D8}" type="pres">
      <dgm:prSet presAssocID="{00F455AF-F20B-5445-82BD-6394B091CDB2}" presName="sibTrans" presStyleLbl="sibTrans2D1" presStyleIdx="1" presStyleCnt="4"/>
      <dgm:spPr/>
      <dgm:t>
        <a:bodyPr/>
        <a:lstStyle/>
        <a:p>
          <a:endParaRPr lang="fr-FR"/>
        </a:p>
      </dgm:t>
    </dgm:pt>
    <dgm:pt modelId="{0037B92C-1593-CB4C-8987-D98DA4FB46A9}" type="pres">
      <dgm:prSet presAssocID="{00F455AF-F20B-5445-82BD-6394B091CDB2}" presName="connectorText" presStyleLbl="sibTrans2D1" presStyleIdx="1" presStyleCnt="4"/>
      <dgm:spPr/>
      <dgm:t>
        <a:bodyPr/>
        <a:lstStyle/>
        <a:p>
          <a:endParaRPr lang="fr-FR"/>
        </a:p>
      </dgm:t>
    </dgm:pt>
    <dgm:pt modelId="{7C4CFE1E-585A-2643-8247-65C449405954}" type="pres">
      <dgm:prSet presAssocID="{559E896A-7F35-0141-AA1C-907E74349C46}" presName="node" presStyleLbl="node1" presStyleIdx="2" presStyleCnt="4" custScaleX="398259" custScaleY="49220" custRadScaleRad="98099" custRadScaleInc="31319">
        <dgm:presLayoutVars>
          <dgm:bulletEnabled val="1"/>
        </dgm:presLayoutVars>
      </dgm:prSet>
      <dgm:spPr>
        <a:prstGeom prst="rect">
          <a:avLst/>
        </a:prstGeom>
      </dgm:spPr>
      <dgm:t>
        <a:bodyPr/>
        <a:lstStyle/>
        <a:p>
          <a:endParaRPr lang="fr-FR"/>
        </a:p>
      </dgm:t>
    </dgm:pt>
    <dgm:pt modelId="{D17C100C-4A12-2143-B655-21EECCFB7BB3}" type="pres">
      <dgm:prSet presAssocID="{66D669B3-743C-9C42-90EE-75DB9F6C13F9}" presName="sibTrans" presStyleLbl="sibTrans2D1" presStyleIdx="2" presStyleCnt="4" custScaleX="81052"/>
      <dgm:spPr/>
      <dgm:t>
        <a:bodyPr/>
        <a:lstStyle/>
        <a:p>
          <a:endParaRPr lang="fr-FR"/>
        </a:p>
      </dgm:t>
    </dgm:pt>
    <dgm:pt modelId="{3289815D-187B-C141-8A0D-9BFF56A43200}" type="pres">
      <dgm:prSet presAssocID="{66D669B3-743C-9C42-90EE-75DB9F6C13F9}" presName="connectorText" presStyleLbl="sibTrans2D1" presStyleIdx="2" presStyleCnt="4"/>
      <dgm:spPr/>
      <dgm:t>
        <a:bodyPr/>
        <a:lstStyle/>
        <a:p>
          <a:endParaRPr lang="fr-FR"/>
        </a:p>
      </dgm:t>
    </dgm:pt>
    <dgm:pt modelId="{431960DB-9A30-B648-A6EA-9F386AE7476E}" type="pres">
      <dgm:prSet presAssocID="{1184733B-2240-2D4A-9B3D-43A9C0FA4608}" presName="node" presStyleLbl="node1" presStyleIdx="3" presStyleCnt="4" custScaleX="106444" custScaleY="112512" custRadScaleRad="168879" custRadScaleInc="10016">
        <dgm:presLayoutVars>
          <dgm:bulletEnabled val="1"/>
        </dgm:presLayoutVars>
      </dgm:prSet>
      <dgm:spPr>
        <a:prstGeom prst="rect">
          <a:avLst/>
        </a:prstGeom>
      </dgm:spPr>
      <dgm:t>
        <a:bodyPr/>
        <a:lstStyle/>
        <a:p>
          <a:endParaRPr lang="fr-FR"/>
        </a:p>
      </dgm:t>
    </dgm:pt>
    <dgm:pt modelId="{4FBB2AC8-C9ED-7742-892C-B9D8952D95D3}" type="pres">
      <dgm:prSet presAssocID="{FAA6A8BB-9AD4-AD47-91D4-7937F4C88ED7}" presName="sibTrans" presStyleLbl="sibTrans2D1" presStyleIdx="3" presStyleCnt="4" custScaleX="84381"/>
      <dgm:spPr/>
      <dgm:t>
        <a:bodyPr/>
        <a:lstStyle/>
        <a:p>
          <a:endParaRPr lang="fr-FR"/>
        </a:p>
      </dgm:t>
    </dgm:pt>
    <dgm:pt modelId="{DDF91F6F-FD7D-F349-B3E0-7312E6B1993E}" type="pres">
      <dgm:prSet presAssocID="{FAA6A8BB-9AD4-AD47-91D4-7937F4C88ED7}" presName="connectorText" presStyleLbl="sibTrans2D1" presStyleIdx="3" presStyleCnt="4"/>
      <dgm:spPr/>
      <dgm:t>
        <a:bodyPr/>
        <a:lstStyle/>
        <a:p>
          <a:endParaRPr lang="fr-FR"/>
        </a:p>
      </dgm:t>
    </dgm:pt>
  </dgm:ptLst>
  <dgm:cxnLst>
    <dgm:cxn modelId="{E2BEBD46-2078-49F9-94EB-ECA3F06E7268}" type="presOf" srcId="{66D669B3-743C-9C42-90EE-75DB9F6C13F9}" destId="{D17C100C-4A12-2143-B655-21EECCFB7BB3}" srcOrd="0" destOrd="0" presId="urn:microsoft.com/office/officeart/2005/8/layout/cycle2"/>
    <dgm:cxn modelId="{3E85404F-BB72-4A9B-91FA-609DAC0C6040}" type="presOf" srcId="{00F455AF-F20B-5445-82BD-6394B091CDB2}" destId="{0A771D85-FB43-A24A-9483-60EA599060D8}" srcOrd="0" destOrd="0" presId="urn:microsoft.com/office/officeart/2005/8/layout/cycle2"/>
    <dgm:cxn modelId="{7EB3B5B5-2000-4D0A-A48E-3AA0294ACF39}" type="presOf" srcId="{00F455AF-F20B-5445-82BD-6394B091CDB2}" destId="{0037B92C-1593-CB4C-8987-D98DA4FB46A9}" srcOrd="1" destOrd="0" presId="urn:microsoft.com/office/officeart/2005/8/layout/cycle2"/>
    <dgm:cxn modelId="{5C9B6F8E-B259-DF40-BA18-D62E9C084BB6}" srcId="{DC83B98A-46FC-7349-9EFB-BCF17BED29B1}" destId="{1015F2F7-E377-934D-9CC8-98F7C6B4FE37}" srcOrd="0" destOrd="0" parTransId="{73C77D12-A40E-EE44-84CB-3F0DE99F874A}" sibTransId="{A5FA16E4-53B0-2245-BBF2-E4DCD4CCD0FF}"/>
    <dgm:cxn modelId="{0113C2D1-EA44-4F1C-AD12-ABC8730AC1CB}" type="presOf" srcId="{DC83B98A-46FC-7349-9EFB-BCF17BED29B1}" destId="{075BC7E2-A6C4-0C44-AD92-3CAD584B891D}" srcOrd="0" destOrd="0" presId="urn:microsoft.com/office/officeart/2005/8/layout/cycle2"/>
    <dgm:cxn modelId="{2DD61AC0-168F-4B24-93EB-E42DA0A45D59}" type="presOf" srcId="{66D669B3-743C-9C42-90EE-75DB9F6C13F9}" destId="{3289815D-187B-C141-8A0D-9BFF56A43200}" srcOrd="1" destOrd="0" presId="urn:microsoft.com/office/officeart/2005/8/layout/cycle2"/>
    <dgm:cxn modelId="{5CCAE9F3-DF37-0D4C-B92D-9640B872BFA5}" srcId="{DC83B98A-46FC-7349-9EFB-BCF17BED29B1}" destId="{1184733B-2240-2D4A-9B3D-43A9C0FA4608}" srcOrd="3" destOrd="0" parTransId="{D20DA56F-0693-2240-82AA-0FB596967CE0}" sibTransId="{FAA6A8BB-9AD4-AD47-91D4-7937F4C88ED7}"/>
    <dgm:cxn modelId="{DDA65604-118B-4747-9207-EB10929BCB27}" type="presOf" srcId="{FAA6A8BB-9AD4-AD47-91D4-7937F4C88ED7}" destId="{4FBB2AC8-C9ED-7742-892C-B9D8952D95D3}" srcOrd="0" destOrd="0" presId="urn:microsoft.com/office/officeart/2005/8/layout/cycle2"/>
    <dgm:cxn modelId="{8DE87C7C-DE7E-4E76-B1C7-7E2A7FE8C772}" type="presOf" srcId="{FAA6A8BB-9AD4-AD47-91D4-7937F4C88ED7}" destId="{DDF91F6F-FD7D-F349-B3E0-7312E6B1993E}" srcOrd="1" destOrd="0" presId="urn:microsoft.com/office/officeart/2005/8/layout/cycle2"/>
    <dgm:cxn modelId="{38DB6E24-92C9-46B3-A7C9-DA968F7002CF}" type="presOf" srcId="{A5FA16E4-53B0-2245-BBF2-E4DCD4CCD0FF}" destId="{D4A93F8E-1AEE-DB49-9D41-56706CE09548}" srcOrd="0" destOrd="0" presId="urn:microsoft.com/office/officeart/2005/8/layout/cycle2"/>
    <dgm:cxn modelId="{EB445265-D943-42C3-8295-E42286F66185}" type="presOf" srcId="{C7111C86-A376-F84A-A8CB-A317641D7E1A}" destId="{7FAC502F-6AB8-E74E-ACF4-A1A5A0BACD52}" srcOrd="0" destOrd="0" presId="urn:microsoft.com/office/officeart/2005/8/layout/cycle2"/>
    <dgm:cxn modelId="{BB4F46D0-729F-442F-8F5D-98D651B8CEEA}" type="presOf" srcId="{A5FA16E4-53B0-2245-BBF2-E4DCD4CCD0FF}" destId="{BF088FDA-B6DE-DF4A-AC0D-73EB1BB6C16D}" srcOrd="1" destOrd="0" presId="urn:microsoft.com/office/officeart/2005/8/layout/cycle2"/>
    <dgm:cxn modelId="{DD44DC63-D23D-40DE-B5B2-DDCFA06ACF44}" type="presOf" srcId="{1015F2F7-E377-934D-9CC8-98F7C6B4FE37}" destId="{4B547890-4F50-6443-BA96-A9E5BA63F390}" srcOrd="0" destOrd="0" presId="urn:microsoft.com/office/officeart/2005/8/layout/cycle2"/>
    <dgm:cxn modelId="{6DFD3683-7BBA-204E-9811-4E21EE7DB4A9}" srcId="{DC83B98A-46FC-7349-9EFB-BCF17BED29B1}" destId="{559E896A-7F35-0141-AA1C-907E74349C46}" srcOrd="2" destOrd="0" parTransId="{0ACDA603-5A2C-C84F-AE84-D17EF62BE81E}" sibTransId="{66D669B3-743C-9C42-90EE-75DB9F6C13F9}"/>
    <dgm:cxn modelId="{BFA7F866-DBF8-4540-B6AF-4645FE8EC013}" srcId="{DC83B98A-46FC-7349-9EFB-BCF17BED29B1}" destId="{C7111C86-A376-F84A-A8CB-A317641D7E1A}" srcOrd="1" destOrd="0" parTransId="{FDB46B81-4B22-7248-8057-7FB53F307A03}" sibTransId="{00F455AF-F20B-5445-82BD-6394B091CDB2}"/>
    <dgm:cxn modelId="{51127F3B-8209-4465-ABE7-F560315C9E52}" type="presOf" srcId="{1184733B-2240-2D4A-9B3D-43A9C0FA4608}" destId="{431960DB-9A30-B648-A6EA-9F386AE7476E}" srcOrd="0" destOrd="0" presId="urn:microsoft.com/office/officeart/2005/8/layout/cycle2"/>
    <dgm:cxn modelId="{6847F203-D06B-41E6-9CFB-0AEA1724047E}" type="presOf" srcId="{559E896A-7F35-0141-AA1C-907E74349C46}" destId="{7C4CFE1E-585A-2643-8247-65C449405954}" srcOrd="0" destOrd="0" presId="urn:microsoft.com/office/officeart/2005/8/layout/cycle2"/>
    <dgm:cxn modelId="{76A71060-519A-4626-973C-F2CE022399C7}" type="presParOf" srcId="{075BC7E2-A6C4-0C44-AD92-3CAD584B891D}" destId="{4B547890-4F50-6443-BA96-A9E5BA63F390}" srcOrd="0" destOrd="0" presId="urn:microsoft.com/office/officeart/2005/8/layout/cycle2"/>
    <dgm:cxn modelId="{E5CE8DCF-06A3-4D2B-85BF-5BF6C5CC79D3}" type="presParOf" srcId="{075BC7E2-A6C4-0C44-AD92-3CAD584B891D}" destId="{D4A93F8E-1AEE-DB49-9D41-56706CE09548}" srcOrd="1" destOrd="0" presId="urn:microsoft.com/office/officeart/2005/8/layout/cycle2"/>
    <dgm:cxn modelId="{23EE3C86-8A41-4EE2-869E-B8A49E4D6CE2}" type="presParOf" srcId="{D4A93F8E-1AEE-DB49-9D41-56706CE09548}" destId="{BF088FDA-B6DE-DF4A-AC0D-73EB1BB6C16D}" srcOrd="0" destOrd="0" presId="urn:microsoft.com/office/officeart/2005/8/layout/cycle2"/>
    <dgm:cxn modelId="{9D190D7A-D66D-4CDA-9710-338392C5443A}" type="presParOf" srcId="{075BC7E2-A6C4-0C44-AD92-3CAD584B891D}" destId="{7FAC502F-6AB8-E74E-ACF4-A1A5A0BACD52}" srcOrd="2" destOrd="0" presId="urn:microsoft.com/office/officeart/2005/8/layout/cycle2"/>
    <dgm:cxn modelId="{631D315D-6E90-4858-9561-8327398947F7}" type="presParOf" srcId="{075BC7E2-A6C4-0C44-AD92-3CAD584B891D}" destId="{0A771D85-FB43-A24A-9483-60EA599060D8}" srcOrd="3" destOrd="0" presId="urn:microsoft.com/office/officeart/2005/8/layout/cycle2"/>
    <dgm:cxn modelId="{16FE3FAF-3997-433F-9B6E-BF32BA609BA5}" type="presParOf" srcId="{0A771D85-FB43-A24A-9483-60EA599060D8}" destId="{0037B92C-1593-CB4C-8987-D98DA4FB46A9}" srcOrd="0" destOrd="0" presId="urn:microsoft.com/office/officeart/2005/8/layout/cycle2"/>
    <dgm:cxn modelId="{EEE31E4F-3954-42E5-9824-5B78C37381EF}" type="presParOf" srcId="{075BC7E2-A6C4-0C44-AD92-3CAD584B891D}" destId="{7C4CFE1E-585A-2643-8247-65C449405954}" srcOrd="4" destOrd="0" presId="urn:microsoft.com/office/officeart/2005/8/layout/cycle2"/>
    <dgm:cxn modelId="{B114BB11-8064-4AE4-A0CC-21C4C88A054A}" type="presParOf" srcId="{075BC7E2-A6C4-0C44-AD92-3CAD584B891D}" destId="{D17C100C-4A12-2143-B655-21EECCFB7BB3}" srcOrd="5" destOrd="0" presId="urn:microsoft.com/office/officeart/2005/8/layout/cycle2"/>
    <dgm:cxn modelId="{1952C2C2-D72C-4688-9194-41914A74EFC6}" type="presParOf" srcId="{D17C100C-4A12-2143-B655-21EECCFB7BB3}" destId="{3289815D-187B-C141-8A0D-9BFF56A43200}" srcOrd="0" destOrd="0" presId="urn:microsoft.com/office/officeart/2005/8/layout/cycle2"/>
    <dgm:cxn modelId="{2C3BDB61-601E-4FC9-B2C4-B691DC85AB2A}" type="presParOf" srcId="{075BC7E2-A6C4-0C44-AD92-3CAD584B891D}" destId="{431960DB-9A30-B648-A6EA-9F386AE7476E}" srcOrd="6" destOrd="0" presId="urn:microsoft.com/office/officeart/2005/8/layout/cycle2"/>
    <dgm:cxn modelId="{9A1F547C-A40F-4AC1-9008-0E8A6A76F64C}" type="presParOf" srcId="{075BC7E2-A6C4-0C44-AD92-3CAD584B891D}" destId="{4FBB2AC8-C9ED-7742-892C-B9D8952D95D3}" srcOrd="7" destOrd="0" presId="urn:microsoft.com/office/officeart/2005/8/layout/cycle2"/>
    <dgm:cxn modelId="{B0CAE269-6B67-4D10-BB0B-02C2468F3365}" type="presParOf" srcId="{4FBB2AC8-C9ED-7742-892C-B9D8952D95D3}" destId="{DDF91F6F-FD7D-F349-B3E0-7312E6B1993E}"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B6FD5-2D0E-4076-AF1E-133E2A87336E}">
      <dsp:nvSpPr>
        <dsp:cNvPr id="0" name=""/>
        <dsp:cNvSpPr/>
      </dsp:nvSpPr>
      <dsp:spPr>
        <a:xfrm rot="5400000">
          <a:off x="4737364" y="-2207524"/>
          <a:ext cx="1503380" cy="6062263"/>
        </a:xfrm>
        <a:prstGeom prst="round2Same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ts val="1800"/>
            </a:lnSpc>
            <a:spcBef>
              <a:spcPct val="0"/>
            </a:spcBef>
            <a:spcAft>
              <a:spcPct val="15000"/>
            </a:spcAft>
            <a:buChar char="••"/>
          </a:pPr>
          <a:r>
            <a:rPr lang="fr-FR" sz="1300" b="1" kern="1200" dirty="0" smtClean="0">
              <a:solidFill>
                <a:srgbClr val="00378B"/>
              </a:solidFill>
              <a:latin typeface="Arial" panose="020B0604020202020204" pitchFamily="34" charset="0"/>
              <a:cs typeface="Arial" panose="020B0604020202020204" pitchFamily="34" charset="0"/>
            </a:rPr>
            <a:t>Pour les enseignements généraux </a:t>
          </a:r>
          <a:r>
            <a:rPr lang="fr-FR" sz="1300" b="0" kern="1200" dirty="0" smtClean="0">
              <a:solidFill>
                <a:srgbClr val="00378B"/>
              </a:solidFill>
              <a:latin typeface="Arial" panose="020B0604020202020204" pitchFamily="34" charset="0"/>
              <a:cs typeface="Arial" panose="020B0604020202020204" pitchFamily="34" charset="0"/>
            </a:rPr>
            <a:t>: introduire des situations / ressources pédagogiques basées sur un contexte / problématique industriel(le) ; contextualiser les apprentissages disciplinaires</a:t>
          </a:r>
          <a:endParaRPr lang="fr-FR" sz="1300" b="0" kern="1200" dirty="0">
            <a:solidFill>
              <a:srgbClr val="00378B"/>
            </a:solidFill>
            <a:latin typeface="Arial" panose="020B0604020202020204" pitchFamily="34" charset="0"/>
            <a:cs typeface="Arial" panose="020B0604020202020204" pitchFamily="34" charset="0"/>
          </a:endParaRPr>
        </a:p>
        <a:p>
          <a:pPr marL="114300" lvl="1" indent="-114300" algn="l" defTabSz="577850" rtl="0">
            <a:lnSpc>
              <a:spcPts val="1800"/>
            </a:lnSpc>
            <a:spcBef>
              <a:spcPct val="0"/>
            </a:spcBef>
            <a:spcAft>
              <a:spcPct val="15000"/>
            </a:spcAft>
            <a:buChar char="••"/>
          </a:pPr>
          <a:r>
            <a:rPr lang="fr-FR" sz="1300" b="1" kern="1200" dirty="0" smtClean="0">
              <a:solidFill>
                <a:srgbClr val="00378B"/>
              </a:solidFill>
              <a:latin typeface="Arial" panose="020B0604020202020204" pitchFamily="34" charset="0"/>
              <a:cs typeface="Arial" panose="020B0604020202020204" pitchFamily="34" charset="0"/>
            </a:rPr>
            <a:t>Pour les enseignements technologiques et professionnels </a:t>
          </a:r>
          <a:r>
            <a:rPr lang="fr-FR" sz="1300" b="0" kern="1200" dirty="0" smtClean="0">
              <a:solidFill>
                <a:srgbClr val="00378B"/>
              </a:solidFill>
              <a:latin typeface="Arial" panose="020B0604020202020204" pitchFamily="34" charset="0"/>
              <a:cs typeface="Arial" panose="020B0604020202020204" pitchFamily="34" charset="0"/>
            </a:rPr>
            <a:t>: multiplier les études de cas, les « vraies » situations professionnelles (réalité industrielle)</a:t>
          </a:r>
          <a:endParaRPr lang="fr-FR" sz="1300" b="0" kern="1200" dirty="0">
            <a:solidFill>
              <a:srgbClr val="00378B"/>
            </a:solidFill>
            <a:latin typeface="Arial" panose="020B0604020202020204" pitchFamily="34" charset="0"/>
            <a:cs typeface="Arial" panose="020B0604020202020204" pitchFamily="34" charset="0"/>
          </a:endParaRPr>
        </a:p>
      </dsp:txBody>
      <dsp:txXfrm rot="-5400000">
        <a:off x="2457923" y="145306"/>
        <a:ext cx="5988874" cy="1356602"/>
      </dsp:txXfrm>
    </dsp:sp>
    <dsp:sp modelId="{01D23A11-0527-4336-9C22-A241116663CF}">
      <dsp:nvSpPr>
        <dsp:cNvPr id="0" name=""/>
        <dsp:cNvSpPr/>
      </dsp:nvSpPr>
      <dsp:spPr>
        <a:xfrm>
          <a:off x="546" y="99"/>
          <a:ext cx="2457376" cy="1647015"/>
        </a:xfrm>
        <a:prstGeom prst="roundRect">
          <a:avLst/>
        </a:prstGeom>
        <a:solidFill>
          <a:srgbClr val="D49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150000"/>
            </a:lnSpc>
            <a:spcBef>
              <a:spcPct val="0"/>
            </a:spcBef>
            <a:spcAft>
              <a:spcPct val="35000"/>
            </a:spcAft>
          </a:pPr>
          <a:r>
            <a:rPr lang="fr-FR" sz="1600" b="1" kern="1200" dirty="0" smtClean="0">
              <a:latin typeface="Arial" panose="020B0604020202020204" pitchFamily="34" charset="0"/>
              <a:cs typeface="Arial" panose="020B0604020202020204" pitchFamily="34" charset="0"/>
            </a:rPr>
            <a:t>DOUBLE APPROCHE</a:t>
          </a:r>
          <a:endParaRPr lang="fr-FR" sz="1600" b="1" kern="1200" dirty="0">
            <a:latin typeface="Arial" panose="020B0604020202020204" pitchFamily="34" charset="0"/>
            <a:cs typeface="Arial" panose="020B0604020202020204" pitchFamily="34" charset="0"/>
          </a:endParaRPr>
        </a:p>
      </dsp:txBody>
      <dsp:txXfrm>
        <a:off x="80947" y="80500"/>
        <a:ext cx="2296574" cy="1486213"/>
      </dsp:txXfrm>
    </dsp:sp>
    <dsp:sp modelId="{51C8653C-57B7-4623-9731-8CA0F48AAD70}">
      <dsp:nvSpPr>
        <dsp:cNvPr id="0" name=""/>
        <dsp:cNvSpPr/>
      </dsp:nvSpPr>
      <dsp:spPr>
        <a:xfrm rot="5400000">
          <a:off x="5107561" y="-885919"/>
          <a:ext cx="741176" cy="6085186"/>
        </a:xfrm>
        <a:prstGeom prst="round2Same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ts val="1800"/>
            </a:lnSpc>
            <a:spcBef>
              <a:spcPct val="0"/>
            </a:spcBef>
            <a:spcAft>
              <a:spcPct val="15000"/>
            </a:spcAft>
            <a:buChar char="••"/>
          </a:pPr>
          <a:r>
            <a:rPr lang="fr-FR" sz="1300" b="0" kern="1200" dirty="0" smtClean="0">
              <a:solidFill>
                <a:srgbClr val="00378B"/>
              </a:solidFill>
              <a:latin typeface="Arial" panose="020B0604020202020204" pitchFamily="34" charset="0"/>
              <a:cs typeface="Arial" panose="020B0604020202020204" pitchFamily="34" charset="0"/>
            </a:rPr>
            <a:t>Faciliter les </a:t>
          </a:r>
          <a:r>
            <a:rPr lang="fr-FR" sz="1300" b="1" kern="1200" dirty="0" smtClean="0">
              <a:solidFill>
                <a:srgbClr val="00378B"/>
              </a:solidFill>
              <a:latin typeface="Arial" panose="020B0604020202020204" pitchFamily="34" charset="0"/>
              <a:cs typeface="Arial" panose="020B0604020202020204" pitchFamily="34" charset="0"/>
            </a:rPr>
            <a:t>croisements disciplinaires </a:t>
          </a:r>
          <a:r>
            <a:rPr lang="fr-FR" sz="1300" b="0" kern="1200" dirty="0" smtClean="0">
              <a:solidFill>
                <a:srgbClr val="00378B"/>
              </a:solidFill>
              <a:latin typeface="Arial" panose="020B0604020202020204" pitchFamily="34" charset="0"/>
              <a:cs typeface="Arial" panose="020B0604020202020204" pitchFamily="34" charset="0"/>
            </a:rPr>
            <a:t>par une même contextualisation</a:t>
          </a:r>
          <a:endParaRPr lang="fr-FR" sz="1300" b="0" kern="1200" dirty="0">
            <a:solidFill>
              <a:srgbClr val="00378B"/>
            </a:solidFill>
            <a:latin typeface="Arial" panose="020B0604020202020204" pitchFamily="34" charset="0"/>
            <a:cs typeface="Arial" panose="020B0604020202020204" pitchFamily="34" charset="0"/>
          </a:endParaRPr>
        </a:p>
      </dsp:txBody>
      <dsp:txXfrm rot="-5400000">
        <a:off x="2435557" y="1822266"/>
        <a:ext cx="6049005" cy="668814"/>
      </dsp:txXfrm>
    </dsp:sp>
    <dsp:sp modelId="{FF1AE9B8-638A-48A8-8987-6624907E427F}">
      <dsp:nvSpPr>
        <dsp:cNvPr id="0" name=""/>
        <dsp:cNvSpPr/>
      </dsp:nvSpPr>
      <dsp:spPr>
        <a:xfrm>
          <a:off x="546" y="1693438"/>
          <a:ext cx="2435009" cy="926470"/>
        </a:xfrm>
        <a:prstGeom prst="roundRect">
          <a:avLst/>
        </a:prstGeom>
        <a:solidFill>
          <a:srgbClr val="D49F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ts val="1800"/>
            </a:lnSpc>
            <a:spcBef>
              <a:spcPct val="0"/>
            </a:spcBef>
            <a:spcAft>
              <a:spcPct val="35000"/>
            </a:spcAft>
          </a:pPr>
          <a:r>
            <a:rPr lang="fr-FR" sz="1600" b="1" kern="1200" dirty="0" smtClean="0">
              <a:solidFill>
                <a:schemeClr val="bg1"/>
              </a:solidFill>
              <a:latin typeface="Arial" panose="020B0604020202020204" pitchFamily="34" charset="0"/>
              <a:cs typeface="Arial" panose="020B0604020202020204" pitchFamily="34" charset="0"/>
            </a:rPr>
            <a:t>DIMENSION PLURIDISCIPLINAIRE</a:t>
          </a:r>
          <a:endParaRPr lang="fr-FR" sz="1600" b="1" kern="1200" dirty="0">
            <a:solidFill>
              <a:schemeClr val="bg1"/>
            </a:solidFill>
            <a:latin typeface="Arial" panose="020B0604020202020204" pitchFamily="34" charset="0"/>
            <a:cs typeface="Arial" panose="020B0604020202020204" pitchFamily="34" charset="0"/>
          </a:endParaRPr>
        </a:p>
      </dsp:txBody>
      <dsp:txXfrm>
        <a:off x="45773" y="1738665"/>
        <a:ext cx="2344555" cy="836016"/>
      </dsp:txXfrm>
    </dsp:sp>
    <dsp:sp modelId="{4AD2C86D-1185-4C44-AF03-2835E17B35D0}">
      <dsp:nvSpPr>
        <dsp:cNvPr id="0" name=""/>
        <dsp:cNvSpPr/>
      </dsp:nvSpPr>
      <dsp:spPr>
        <a:xfrm rot="5400000">
          <a:off x="5117427" y="104220"/>
          <a:ext cx="741176" cy="6050495"/>
        </a:xfrm>
        <a:prstGeom prst="round2Same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ts val="1800"/>
            </a:lnSpc>
            <a:spcBef>
              <a:spcPct val="0"/>
            </a:spcBef>
            <a:spcAft>
              <a:spcPct val="15000"/>
            </a:spcAft>
            <a:buChar char="••"/>
          </a:pPr>
          <a:r>
            <a:rPr lang="fr-FR" sz="1300" b="0" kern="1200" dirty="0" smtClean="0">
              <a:solidFill>
                <a:srgbClr val="00378B"/>
              </a:solidFill>
              <a:latin typeface="Arial" panose="020B0604020202020204" pitchFamily="34" charset="0"/>
              <a:cs typeface="Arial" panose="020B0604020202020204" pitchFamily="34" charset="0"/>
            </a:rPr>
            <a:t>Principalement enseignants et élèves, en classe et hors classe</a:t>
          </a:r>
          <a:endParaRPr lang="fr-FR" sz="1300" b="0" kern="1200" dirty="0">
            <a:solidFill>
              <a:srgbClr val="00378B"/>
            </a:solidFill>
            <a:latin typeface="Arial" panose="020B0604020202020204" pitchFamily="34" charset="0"/>
            <a:cs typeface="Arial" panose="020B0604020202020204" pitchFamily="34" charset="0"/>
          </a:endParaRPr>
        </a:p>
      </dsp:txBody>
      <dsp:txXfrm rot="-5400000">
        <a:off x="2462768" y="2795061"/>
        <a:ext cx="6014314" cy="668814"/>
      </dsp:txXfrm>
    </dsp:sp>
    <dsp:sp modelId="{899647E8-EE93-4D5D-B3A5-8A430F0BE8D3}">
      <dsp:nvSpPr>
        <dsp:cNvPr id="0" name=""/>
        <dsp:cNvSpPr/>
      </dsp:nvSpPr>
      <dsp:spPr>
        <a:xfrm>
          <a:off x="546" y="2666232"/>
          <a:ext cx="2462221" cy="926470"/>
        </a:xfrm>
        <a:prstGeom prst="roundRect">
          <a:avLst/>
        </a:prstGeom>
        <a:solidFill>
          <a:srgbClr val="D49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CIBLE</a:t>
          </a:r>
          <a:endParaRPr lang="fr-FR" sz="1600" b="1" kern="1200" dirty="0">
            <a:latin typeface="Arial" panose="020B0604020202020204" pitchFamily="34" charset="0"/>
            <a:cs typeface="Arial" panose="020B0604020202020204" pitchFamily="34" charset="0"/>
          </a:endParaRPr>
        </a:p>
      </dsp:txBody>
      <dsp:txXfrm>
        <a:off x="45773" y="2711459"/>
        <a:ext cx="2371767" cy="836016"/>
      </dsp:txXfrm>
    </dsp:sp>
    <dsp:sp modelId="{BE23B578-916F-4AD5-AEAB-74151B5EBD1D}">
      <dsp:nvSpPr>
        <dsp:cNvPr id="0" name=""/>
        <dsp:cNvSpPr/>
      </dsp:nvSpPr>
      <dsp:spPr>
        <a:xfrm rot="5400000">
          <a:off x="5016012" y="1063690"/>
          <a:ext cx="927449" cy="6078123"/>
        </a:xfrm>
        <a:prstGeom prst="round2SameRect">
          <a:avLst/>
        </a:prstGeom>
        <a:solidFill>
          <a:schemeClr val="bg1">
            <a:lumMod val="95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rtl="0">
            <a:lnSpc>
              <a:spcPts val="1800"/>
            </a:lnSpc>
            <a:spcBef>
              <a:spcPct val="0"/>
            </a:spcBef>
            <a:spcAft>
              <a:spcPct val="15000"/>
            </a:spcAft>
            <a:buChar char="••"/>
          </a:pPr>
          <a:r>
            <a:rPr lang="fr-FR" sz="1300" b="0" kern="1200" dirty="0" smtClean="0">
              <a:solidFill>
                <a:srgbClr val="00378B"/>
              </a:solidFill>
              <a:latin typeface="Arial" panose="020B0604020202020204" pitchFamily="34" charset="0"/>
              <a:cs typeface="Arial" panose="020B0604020202020204" pitchFamily="34" charset="0"/>
            </a:rPr>
            <a:t>Fin du primaire et ensemble du secondaire : cycles 3 et 4, voies générale, technologique et professionnelle du lycée</a:t>
          </a:r>
          <a:endParaRPr lang="fr-FR" sz="1300" b="0" kern="1200" dirty="0">
            <a:solidFill>
              <a:srgbClr val="00378B"/>
            </a:solidFill>
            <a:latin typeface="Arial" panose="020B0604020202020204" pitchFamily="34" charset="0"/>
            <a:cs typeface="Arial" panose="020B0604020202020204" pitchFamily="34" charset="0"/>
          </a:endParaRPr>
        </a:p>
        <a:p>
          <a:pPr marL="114300" lvl="1" indent="-114300" algn="l" defTabSz="577850" rtl="0">
            <a:lnSpc>
              <a:spcPts val="1800"/>
            </a:lnSpc>
            <a:spcBef>
              <a:spcPct val="0"/>
            </a:spcBef>
            <a:spcAft>
              <a:spcPct val="15000"/>
            </a:spcAft>
            <a:buChar char="••"/>
          </a:pPr>
          <a:r>
            <a:rPr lang="fr-FR" sz="1300" b="0" kern="1200" dirty="0" smtClean="0">
              <a:solidFill>
                <a:srgbClr val="00378B"/>
              </a:solidFill>
              <a:latin typeface="Arial" panose="020B0604020202020204" pitchFamily="34" charset="0"/>
              <a:cs typeface="Arial" panose="020B0604020202020204" pitchFamily="34" charset="0"/>
            </a:rPr>
            <a:t>Prolongement possible vers l’enseignement supérieur</a:t>
          </a:r>
          <a:endParaRPr lang="fr-FR" sz="1300" b="0" kern="1200" dirty="0">
            <a:solidFill>
              <a:srgbClr val="00378B"/>
            </a:solidFill>
            <a:latin typeface="Arial" panose="020B0604020202020204" pitchFamily="34" charset="0"/>
            <a:cs typeface="Arial" panose="020B0604020202020204" pitchFamily="34" charset="0"/>
          </a:endParaRPr>
        </a:p>
      </dsp:txBody>
      <dsp:txXfrm rot="-5400000">
        <a:off x="2440675" y="3684301"/>
        <a:ext cx="6032849" cy="836901"/>
      </dsp:txXfrm>
    </dsp:sp>
    <dsp:sp modelId="{4D1FFB10-9C6D-475F-A821-0737E508DDA2}">
      <dsp:nvSpPr>
        <dsp:cNvPr id="0" name=""/>
        <dsp:cNvSpPr/>
      </dsp:nvSpPr>
      <dsp:spPr>
        <a:xfrm>
          <a:off x="0" y="3639544"/>
          <a:ext cx="2440128" cy="926470"/>
        </a:xfrm>
        <a:prstGeom prst="roundRect">
          <a:avLst/>
        </a:prstGeom>
        <a:solidFill>
          <a:srgbClr val="D49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fr-FR" sz="1600" b="1" kern="1200" dirty="0" smtClean="0">
              <a:latin typeface="Arial" panose="020B0604020202020204" pitchFamily="34" charset="0"/>
              <a:cs typeface="Arial" panose="020B0604020202020204" pitchFamily="34" charset="0"/>
            </a:rPr>
            <a:t>NIVEAU</a:t>
          </a:r>
          <a:endParaRPr lang="fr-FR" sz="1600" b="1" kern="1200" dirty="0">
            <a:latin typeface="Arial" panose="020B0604020202020204" pitchFamily="34" charset="0"/>
            <a:cs typeface="Arial" panose="020B0604020202020204" pitchFamily="34" charset="0"/>
          </a:endParaRPr>
        </a:p>
      </dsp:txBody>
      <dsp:txXfrm>
        <a:off x="45227" y="3684771"/>
        <a:ext cx="2349674" cy="836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47890-4F50-6443-BA96-A9E5BA63F390}">
      <dsp:nvSpPr>
        <dsp:cNvPr id="0" name=""/>
        <dsp:cNvSpPr/>
      </dsp:nvSpPr>
      <dsp:spPr>
        <a:xfrm>
          <a:off x="792789" y="327599"/>
          <a:ext cx="6753969" cy="9577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latin typeface="Arial" panose="020B0604020202020204" pitchFamily="34" charset="0"/>
              <a:cs typeface="Arial" panose="020B0604020202020204" pitchFamily="34" charset="0"/>
            </a:rPr>
            <a:t>Production de contenus </a:t>
          </a:r>
        </a:p>
        <a:p>
          <a:pPr lvl="0" algn="ctr" defTabSz="800100">
            <a:lnSpc>
              <a:spcPct val="90000"/>
            </a:lnSpc>
            <a:spcBef>
              <a:spcPct val="0"/>
            </a:spcBef>
            <a:spcAft>
              <a:spcPct val="35000"/>
            </a:spcAft>
          </a:pPr>
          <a:r>
            <a:rPr lang="fr-FR" sz="1800" b="1" kern="1200" dirty="0" smtClean="0">
              <a:solidFill>
                <a:schemeClr val="bg1"/>
              </a:solidFill>
              <a:latin typeface="Arial" panose="020B0604020202020204" pitchFamily="34" charset="0"/>
              <a:cs typeface="Arial" panose="020B0604020202020204" pitchFamily="34" charset="0"/>
            </a:rPr>
            <a:t>reliant les programmes aux activités industrielles</a:t>
          </a:r>
        </a:p>
      </dsp:txBody>
      <dsp:txXfrm>
        <a:off x="792789" y="327599"/>
        <a:ext cx="6753969" cy="957746"/>
      </dsp:txXfrm>
    </dsp:sp>
    <dsp:sp modelId="{D4A93F8E-1AEE-DB49-9D41-56706CE09548}">
      <dsp:nvSpPr>
        <dsp:cNvPr id="0" name=""/>
        <dsp:cNvSpPr/>
      </dsp:nvSpPr>
      <dsp:spPr>
        <a:xfrm rot="2231167">
          <a:off x="4977412" y="1437811"/>
          <a:ext cx="817234" cy="582770"/>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4995186" y="1501531"/>
        <a:ext cx="642403" cy="349662"/>
      </dsp:txXfrm>
    </dsp:sp>
    <dsp:sp modelId="{7FAC502F-6AB8-E74E-ACF4-A1A5A0BACD52}">
      <dsp:nvSpPr>
        <dsp:cNvPr id="0" name=""/>
        <dsp:cNvSpPr/>
      </dsp:nvSpPr>
      <dsp:spPr>
        <a:xfrm>
          <a:off x="5772973" y="1972858"/>
          <a:ext cx="1828275" cy="1486832"/>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FFFFFF"/>
              </a:solidFill>
              <a:latin typeface="Arial" panose="020B0604020202020204" pitchFamily="34" charset="0"/>
              <a:cs typeface="Arial" panose="020B0604020202020204" pitchFamily="34" charset="0"/>
            </a:rPr>
            <a:t>Plateforme </a:t>
          </a:r>
        </a:p>
        <a:p>
          <a:pPr lvl="0" algn="ctr" defTabSz="800100">
            <a:lnSpc>
              <a:spcPct val="90000"/>
            </a:lnSpc>
            <a:spcBef>
              <a:spcPct val="0"/>
            </a:spcBef>
            <a:spcAft>
              <a:spcPct val="35000"/>
            </a:spcAft>
          </a:pPr>
          <a:r>
            <a:rPr lang="fr-FR" sz="1800" b="1" kern="1200" dirty="0" smtClean="0">
              <a:solidFill>
                <a:srgbClr val="FFFFFF"/>
              </a:solidFill>
              <a:latin typeface="Arial" panose="020B0604020202020204" pitchFamily="34" charset="0"/>
              <a:cs typeface="Arial" panose="020B0604020202020204" pitchFamily="34" charset="0"/>
            </a:rPr>
            <a:t>de diffusion </a:t>
          </a:r>
        </a:p>
        <a:p>
          <a:pPr lvl="0" algn="ctr" defTabSz="800100">
            <a:lnSpc>
              <a:spcPct val="90000"/>
            </a:lnSpc>
            <a:spcBef>
              <a:spcPct val="0"/>
            </a:spcBef>
            <a:spcAft>
              <a:spcPct val="35000"/>
            </a:spcAft>
          </a:pPr>
          <a:r>
            <a:rPr lang="fr-FR" sz="1800" b="1" kern="1200" dirty="0" smtClean="0">
              <a:solidFill>
                <a:srgbClr val="FFFFFF"/>
              </a:solidFill>
              <a:latin typeface="Arial" panose="020B0604020202020204" pitchFamily="34" charset="0"/>
              <a:cs typeface="Arial" panose="020B0604020202020204" pitchFamily="34" charset="0"/>
            </a:rPr>
            <a:t>et de services</a:t>
          </a:r>
          <a:endParaRPr lang="fr-FR" sz="1800" b="1" kern="1200" dirty="0">
            <a:solidFill>
              <a:srgbClr val="FFFFFF"/>
            </a:solidFill>
            <a:latin typeface="Arial" panose="020B0604020202020204" pitchFamily="34" charset="0"/>
            <a:cs typeface="Arial" panose="020B0604020202020204" pitchFamily="34" charset="0"/>
          </a:endParaRPr>
        </a:p>
      </dsp:txBody>
      <dsp:txXfrm>
        <a:off x="5772973" y="1972858"/>
        <a:ext cx="1828275" cy="1486832"/>
      </dsp:txXfrm>
    </dsp:sp>
    <dsp:sp modelId="{0A771D85-FB43-A24A-9483-60EA599060D8}">
      <dsp:nvSpPr>
        <dsp:cNvPr id="0" name=""/>
        <dsp:cNvSpPr/>
      </dsp:nvSpPr>
      <dsp:spPr>
        <a:xfrm rot="8750822">
          <a:off x="4740350" y="3409739"/>
          <a:ext cx="990071" cy="582770"/>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900105" y="3477218"/>
        <a:ext cx="815240" cy="349662"/>
      </dsp:txXfrm>
    </dsp:sp>
    <dsp:sp modelId="{7C4CFE1E-585A-2643-8247-65C449405954}">
      <dsp:nvSpPr>
        <dsp:cNvPr id="0" name=""/>
        <dsp:cNvSpPr/>
      </dsp:nvSpPr>
      <dsp:spPr>
        <a:xfrm>
          <a:off x="384573" y="4234343"/>
          <a:ext cx="6876843" cy="84989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latin typeface="Arial" panose="020B0604020202020204" pitchFamily="34" charset="0"/>
              <a:cs typeface="Arial" panose="020B0604020202020204" pitchFamily="34" charset="0"/>
            </a:rPr>
            <a:t>Expérimentations avec une évaluation particulière </a:t>
          </a:r>
        </a:p>
        <a:p>
          <a:pPr lvl="0" algn="ctr" defTabSz="800100">
            <a:lnSpc>
              <a:spcPct val="90000"/>
            </a:lnSpc>
            <a:spcBef>
              <a:spcPct val="0"/>
            </a:spcBef>
            <a:spcAft>
              <a:spcPct val="35000"/>
            </a:spcAft>
          </a:pPr>
          <a:r>
            <a:rPr lang="fr-FR" sz="1800" b="1" kern="1200" dirty="0" smtClean="0">
              <a:solidFill>
                <a:schemeClr val="bg1"/>
              </a:solidFill>
              <a:latin typeface="Arial" panose="020B0604020202020204" pitchFamily="34" charset="0"/>
              <a:cs typeface="Arial" panose="020B0604020202020204" pitchFamily="34" charset="0"/>
            </a:rPr>
            <a:t>relative à la lutte contre les inégalités et les discriminations</a:t>
          </a:r>
          <a:endParaRPr lang="fr-FR" sz="1800" kern="1200" dirty="0">
            <a:solidFill>
              <a:schemeClr val="bg1"/>
            </a:solidFill>
            <a:latin typeface="Arial" panose="020B0604020202020204" pitchFamily="34" charset="0"/>
            <a:cs typeface="Arial" panose="020B0604020202020204" pitchFamily="34" charset="0"/>
          </a:endParaRPr>
        </a:p>
      </dsp:txBody>
      <dsp:txXfrm>
        <a:off x="384573" y="4234343"/>
        <a:ext cx="6876843" cy="849894"/>
      </dsp:txXfrm>
    </dsp:sp>
    <dsp:sp modelId="{D17C100C-4A12-2143-B655-21EECCFB7BB3}">
      <dsp:nvSpPr>
        <dsp:cNvPr id="0" name=""/>
        <dsp:cNvSpPr/>
      </dsp:nvSpPr>
      <dsp:spPr>
        <a:xfrm rot="13013193">
          <a:off x="2255447" y="3461333"/>
          <a:ext cx="719035" cy="582770"/>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2412780" y="3630357"/>
        <a:ext cx="544204" cy="349662"/>
      </dsp:txXfrm>
    </dsp:sp>
    <dsp:sp modelId="{431960DB-9A30-B648-A6EA-9F386AE7476E}">
      <dsp:nvSpPr>
        <dsp:cNvPr id="0" name=""/>
        <dsp:cNvSpPr/>
      </dsp:nvSpPr>
      <dsp:spPr>
        <a:xfrm>
          <a:off x="257157" y="1701571"/>
          <a:ext cx="1837996" cy="194277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FFFFFF"/>
              </a:solidFill>
              <a:latin typeface="Arial" panose="020B0604020202020204" pitchFamily="34" charset="0"/>
              <a:cs typeface="Arial" panose="020B0604020202020204" pitchFamily="34" charset="0"/>
            </a:rPr>
            <a:t>Évaluation</a:t>
          </a:r>
          <a:br>
            <a:rPr lang="fr-FR" sz="1800" b="1" kern="1200" dirty="0" smtClean="0">
              <a:solidFill>
                <a:srgbClr val="FFFFFF"/>
              </a:solidFill>
              <a:latin typeface="Arial" panose="020B0604020202020204" pitchFamily="34" charset="0"/>
              <a:cs typeface="Arial" panose="020B0604020202020204" pitchFamily="34" charset="0"/>
            </a:rPr>
          </a:br>
          <a:r>
            <a:rPr lang="fr-FR" sz="1800" b="1" kern="1200" dirty="0" smtClean="0">
              <a:solidFill>
                <a:srgbClr val="FFFFFF"/>
              </a:solidFill>
              <a:latin typeface="Arial" panose="020B0604020202020204" pitchFamily="34" charset="0"/>
              <a:cs typeface="Arial" panose="020B0604020202020204" pitchFamily="34" charset="0"/>
            </a:rPr>
            <a:t>=&gt; produire de nouveaux contenus adaptés </a:t>
          </a:r>
          <a:endParaRPr lang="fr-FR" sz="1800" b="1" kern="1200" dirty="0">
            <a:solidFill>
              <a:srgbClr val="FFFFFF"/>
            </a:solidFill>
            <a:latin typeface="Arial" panose="020B0604020202020204" pitchFamily="34" charset="0"/>
            <a:cs typeface="Arial" panose="020B0604020202020204" pitchFamily="34" charset="0"/>
          </a:endParaRPr>
        </a:p>
      </dsp:txBody>
      <dsp:txXfrm>
        <a:off x="257157" y="1701571"/>
        <a:ext cx="1837996" cy="1942774"/>
      </dsp:txXfrm>
    </dsp:sp>
    <dsp:sp modelId="{4FBB2AC8-C9ED-7742-892C-B9D8952D95D3}">
      <dsp:nvSpPr>
        <dsp:cNvPr id="0" name=""/>
        <dsp:cNvSpPr/>
      </dsp:nvSpPr>
      <dsp:spPr>
        <a:xfrm rot="19683417">
          <a:off x="2289561" y="1448632"/>
          <a:ext cx="765838" cy="582770"/>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2302798" y="1611435"/>
        <a:ext cx="591007" cy="3496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26974C66-9B0F-42F8-B692-002B1D353F7E}" type="datetimeFigureOut">
              <a:rPr lang="fr-FR" smtClean="0"/>
              <a:t>08/03/2016</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D502D44C-4DBC-4B62-BA8E-1C0B004CD90F}" type="slidenum">
              <a:rPr lang="fr-FR" smtClean="0"/>
              <a:t>‹N°›</a:t>
            </a:fld>
            <a:endParaRPr lang="fr-FR"/>
          </a:p>
        </p:txBody>
      </p:sp>
    </p:spTree>
    <p:extLst>
      <p:ext uri="{BB962C8B-B14F-4D97-AF65-F5344CB8AC3E}">
        <p14:creationId xmlns:p14="http://schemas.microsoft.com/office/powerpoint/2010/main" val="316585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1440" tIns="45720" rIns="91440" bIns="45720" rtlCol="0"/>
          <a:lstStyle>
            <a:lvl1pPr algn="r">
              <a:defRPr sz="1200"/>
            </a:lvl1pPr>
          </a:lstStyle>
          <a:p>
            <a:fld id="{6DE066AB-01DE-434E-B0F4-EA8BD2C9FAAC}" type="datetimeFigureOut">
              <a:rPr lang="fr-FR" smtClean="0"/>
              <a:pPr/>
              <a:t>08/03/2016</a:t>
            </a:fld>
            <a:endParaRPr lang="fr-FR"/>
          </a:p>
        </p:txBody>
      </p:sp>
      <p:sp>
        <p:nvSpPr>
          <p:cNvPr id="4" name="Espace réservé de l'image des diapositives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8"/>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598"/>
            <a:ext cx="2946347" cy="496491"/>
          </a:xfrm>
          <a:prstGeom prst="rect">
            <a:avLst/>
          </a:prstGeom>
        </p:spPr>
        <p:txBody>
          <a:bodyPr vert="horz" lIns="91440" tIns="45720" rIns="91440" bIns="45720" rtlCol="0" anchor="b"/>
          <a:lstStyle>
            <a:lvl1pPr algn="r">
              <a:defRPr sz="1200"/>
            </a:lvl1pPr>
          </a:lstStyle>
          <a:p>
            <a:fld id="{FD622F59-4501-43DD-853D-4143005D7804}" type="slidenum">
              <a:rPr lang="fr-FR" smtClean="0"/>
              <a:pPr/>
              <a:t>‹N°›</a:t>
            </a:fld>
            <a:endParaRPr lang="fr-FR"/>
          </a:p>
        </p:txBody>
      </p:sp>
    </p:spTree>
    <p:extLst>
      <p:ext uri="{BB962C8B-B14F-4D97-AF65-F5344CB8AC3E}">
        <p14:creationId xmlns:p14="http://schemas.microsoft.com/office/powerpoint/2010/main" val="273146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a:t>
            </a:fld>
            <a:endParaRPr lang="fr-FR"/>
          </a:p>
        </p:txBody>
      </p:sp>
    </p:spTree>
    <p:extLst>
      <p:ext uri="{BB962C8B-B14F-4D97-AF65-F5344CB8AC3E}">
        <p14:creationId xmlns:p14="http://schemas.microsoft.com/office/powerpoint/2010/main" val="214557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10</a:t>
            </a:fld>
            <a:endParaRPr lang="fr-FR"/>
          </a:p>
        </p:txBody>
      </p:sp>
    </p:spTree>
    <p:extLst>
      <p:ext uri="{BB962C8B-B14F-4D97-AF65-F5344CB8AC3E}">
        <p14:creationId xmlns:p14="http://schemas.microsoft.com/office/powerpoint/2010/main" val="214557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normAutofit/>
          </a:bodyPr>
          <a:lstStyle/>
          <a:p>
            <a:pPr fontAlgn="base"/>
            <a:endParaRPr lang="fr-FR" sz="1600" dirty="0">
              <a:latin typeface="Arial"/>
            </a:endParaRP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11</a:t>
            </a:fld>
            <a:endParaRPr lang="fr-FR" dirty="0"/>
          </a:p>
        </p:txBody>
      </p:sp>
    </p:spTree>
    <p:extLst>
      <p:ext uri="{BB962C8B-B14F-4D97-AF65-F5344CB8AC3E}">
        <p14:creationId xmlns:p14="http://schemas.microsoft.com/office/powerpoint/2010/main" val="397339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normAutofit/>
          </a:bodyPr>
          <a:lstStyle/>
          <a:p>
            <a:pPr fontAlgn="base"/>
            <a:endParaRPr lang="fr-FR" sz="1600" dirty="0">
              <a:latin typeface="Arial"/>
            </a:endParaRP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12</a:t>
            </a:fld>
            <a:endParaRPr lang="fr-FR" dirty="0"/>
          </a:p>
        </p:txBody>
      </p:sp>
    </p:spTree>
    <p:extLst>
      <p:ext uri="{BB962C8B-B14F-4D97-AF65-F5344CB8AC3E}">
        <p14:creationId xmlns:p14="http://schemas.microsoft.com/office/powerpoint/2010/main" val="397339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normAutofit/>
          </a:bodyPr>
          <a:lstStyle/>
          <a:p>
            <a:pPr fontAlgn="base"/>
            <a:endParaRPr lang="fr-FR" sz="1600" dirty="0">
              <a:latin typeface="Arial"/>
            </a:endParaRP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13</a:t>
            </a:fld>
            <a:endParaRPr lang="fr-FR" dirty="0"/>
          </a:p>
        </p:txBody>
      </p:sp>
    </p:spTree>
    <p:extLst>
      <p:ext uri="{BB962C8B-B14F-4D97-AF65-F5344CB8AC3E}">
        <p14:creationId xmlns:p14="http://schemas.microsoft.com/office/powerpoint/2010/main" val="397339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normAutofit/>
          </a:bodyPr>
          <a:lstStyle/>
          <a:p>
            <a:pPr fontAlgn="base"/>
            <a:endParaRPr lang="fr-FR" sz="1600" dirty="0">
              <a:latin typeface="Arial"/>
            </a:endParaRP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14</a:t>
            </a:fld>
            <a:endParaRPr lang="fr-FR" dirty="0"/>
          </a:p>
        </p:txBody>
      </p:sp>
    </p:spTree>
    <p:extLst>
      <p:ext uri="{BB962C8B-B14F-4D97-AF65-F5344CB8AC3E}">
        <p14:creationId xmlns:p14="http://schemas.microsoft.com/office/powerpoint/2010/main" val="397339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normAutofit/>
          </a:bodyPr>
          <a:lstStyle/>
          <a:p>
            <a:pPr fontAlgn="base"/>
            <a:endParaRPr lang="fr-FR" sz="1600" dirty="0">
              <a:latin typeface="Arial"/>
            </a:endParaRP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15</a:t>
            </a:fld>
            <a:endParaRPr lang="fr-FR" dirty="0"/>
          </a:p>
        </p:txBody>
      </p:sp>
    </p:spTree>
    <p:extLst>
      <p:ext uri="{BB962C8B-B14F-4D97-AF65-F5344CB8AC3E}">
        <p14:creationId xmlns:p14="http://schemas.microsoft.com/office/powerpoint/2010/main" val="397339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16</a:t>
            </a:fld>
            <a:endParaRPr lang="fr-FR" dirty="0"/>
          </a:p>
        </p:txBody>
      </p:sp>
    </p:spTree>
    <p:extLst>
      <p:ext uri="{BB962C8B-B14F-4D97-AF65-F5344CB8AC3E}">
        <p14:creationId xmlns:p14="http://schemas.microsoft.com/office/powerpoint/2010/main" val="3749906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91699D-9725-4288-8317-24A1741BDD20}" type="slidenum">
              <a:rPr lang="fr-FR" smtClean="0"/>
              <a:t>17</a:t>
            </a:fld>
            <a:endParaRPr lang="fr-FR"/>
          </a:p>
        </p:txBody>
      </p:sp>
    </p:spTree>
    <p:extLst>
      <p:ext uri="{BB962C8B-B14F-4D97-AF65-F5344CB8AC3E}">
        <p14:creationId xmlns:p14="http://schemas.microsoft.com/office/powerpoint/2010/main" val="2753811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44538"/>
            <a:ext cx="4967287" cy="3724275"/>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18</a:t>
            </a:fld>
            <a:endParaRPr lang="fr-FR" dirty="0"/>
          </a:p>
        </p:txBody>
      </p:sp>
    </p:spTree>
    <p:extLst>
      <p:ext uri="{BB962C8B-B14F-4D97-AF65-F5344CB8AC3E}">
        <p14:creationId xmlns:p14="http://schemas.microsoft.com/office/powerpoint/2010/main" val="374990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91699D-9725-4288-8317-24A1741BDD20}" type="slidenum">
              <a:rPr lang="fr-FR" smtClean="0"/>
              <a:t>19</a:t>
            </a:fld>
            <a:endParaRPr lang="fr-FR"/>
          </a:p>
        </p:txBody>
      </p:sp>
    </p:spTree>
    <p:extLst>
      <p:ext uri="{BB962C8B-B14F-4D97-AF65-F5344CB8AC3E}">
        <p14:creationId xmlns:p14="http://schemas.microsoft.com/office/powerpoint/2010/main" val="275381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2</a:t>
            </a:fld>
            <a:endParaRPr lang="fr-FR"/>
          </a:p>
        </p:txBody>
      </p:sp>
    </p:spTree>
    <p:extLst>
      <p:ext uri="{BB962C8B-B14F-4D97-AF65-F5344CB8AC3E}">
        <p14:creationId xmlns:p14="http://schemas.microsoft.com/office/powerpoint/2010/main" val="214557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91699D-9725-4288-8317-24A1741BDD20}" type="slidenum">
              <a:rPr lang="fr-FR" smtClean="0"/>
              <a:t>20</a:t>
            </a:fld>
            <a:endParaRPr lang="fr-FR"/>
          </a:p>
        </p:txBody>
      </p:sp>
    </p:spTree>
    <p:extLst>
      <p:ext uri="{BB962C8B-B14F-4D97-AF65-F5344CB8AC3E}">
        <p14:creationId xmlns:p14="http://schemas.microsoft.com/office/powerpoint/2010/main" val="275381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smtClean="0"/>
          </a:p>
          <a:p>
            <a:pPr eaLnBrk="1" hangingPunct="1">
              <a:spcBef>
                <a:spcPct val="0"/>
              </a:spcBef>
            </a:pPr>
            <a:endParaRPr lang="fr-FR" altLang="fr-FR" dirty="0" smtClean="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9CF0C3D-31AE-4D72-96D1-2AFD1EB3A4D2}" type="slidenum">
              <a:rPr lang="fr-FR" altLang="fr-FR" smtClean="0">
                <a:solidFill>
                  <a:srgbClr val="000000"/>
                </a:solidFill>
              </a:rPr>
              <a:pPr eaLnBrk="1" hangingPunct="1">
                <a:spcBef>
                  <a:spcPct val="0"/>
                </a:spcBef>
              </a:pPr>
              <a:t>21</a:t>
            </a:fld>
            <a:endParaRPr lang="fr-FR" altLang="fr-FR"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22</a:t>
            </a:fld>
            <a:endParaRPr lang="fr-FR"/>
          </a:p>
        </p:txBody>
      </p:sp>
    </p:spTree>
    <p:extLst>
      <p:ext uri="{BB962C8B-B14F-4D97-AF65-F5344CB8AC3E}">
        <p14:creationId xmlns:p14="http://schemas.microsoft.com/office/powerpoint/2010/main" val="51854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23</a:t>
            </a:fld>
            <a:endParaRPr lang="fr-FR"/>
          </a:p>
        </p:txBody>
      </p:sp>
    </p:spTree>
    <p:extLst>
      <p:ext uri="{BB962C8B-B14F-4D97-AF65-F5344CB8AC3E}">
        <p14:creationId xmlns:p14="http://schemas.microsoft.com/office/powerpoint/2010/main" val="51854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24</a:t>
            </a:fld>
            <a:endParaRPr lang="fr-FR"/>
          </a:p>
        </p:txBody>
      </p:sp>
    </p:spTree>
    <p:extLst>
      <p:ext uri="{BB962C8B-B14F-4D97-AF65-F5344CB8AC3E}">
        <p14:creationId xmlns:p14="http://schemas.microsoft.com/office/powerpoint/2010/main" val="71920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smtClean="0"/>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A22B91F-0F7F-44A7-B86E-2551981A8D8D}" type="slidenum">
              <a:rPr lang="fr-FR" altLang="fr-FR" smtClean="0"/>
              <a:pPr eaLnBrk="1" hangingPunct="1">
                <a:spcBef>
                  <a:spcPct val="0"/>
                </a:spcBef>
              </a:pPr>
              <a:t>25</a:t>
            </a:fld>
            <a:endParaRPr lang="fr-FR" alt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26</a:t>
            </a:fld>
            <a:endParaRPr lang="fr-FR"/>
          </a:p>
        </p:txBody>
      </p:sp>
    </p:spTree>
    <p:extLst>
      <p:ext uri="{BB962C8B-B14F-4D97-AF65-F5344CB8AC3E}">
        <p14:creationId xmlns:p14="http://schemas.microsoft.com/office/powerpoint/2010/main" val="174344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3</a:t>
            </a:fld>
            <a:endParaRPr lang="fr-FR"/>
          </a:p>
        </p:txBody>
      </p:sp>
    </p:spTree>
    <p:extLst>
      <p:ext uri="{BB962C8B-B14F-4D97-AF65-F5344CB8AC3E}">
        <p14:creationId xmlns:p14="http://schemas.microsoft.com/office/powerpoint/2010/main" val="181616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smtClean="0"/>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A22B91F-0F7F-44A7-B86E-2551981A8D8D}" type="slidenum">
              <a:rPr lang="fr-FR" altLang="fr-FR" smtClean="0"/>
              <a:pPr eaLnBrk="1" hangingPunct="1">
                <a:spcBef>
                  <a:spcPct val="0"/>
                </a:spcBef>
              </a:pPr>
              <a:t>4</a:t>
            </a:fld>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5</a:t>
            </a:fld>
            <a:endParaRPr lang="fr-FR"/>
          </a:p>
        </p:txBody>
      </p:sp>
    </p:spTree>
    <p:extLst>
      <p:ext uri="{BB962C8B-B14F-4D97-AF65-F5344CB8AC3E}">
        <p14:creationId xmlns:p14="http://schemas.microsoft.com/office/powerpoint/2010/main" val="214557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6</a:t>
            </a:fld>
            <a:endParaRPr lang="fr-FR"/>
          </a:p>
        </p:txBody>
      </p:sp>
    </p:spTree>
    <p:extLst>
      <p:ext uri="{BB962C8B-B14F-4D97-AF65-F5344CB8AC3E}">
        <p14:creationId xmlns:p14="http://schemas.microsoft.com/office/powerpoint/2010/main" val="205409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7</a:t>
            </a:fld>
            <a:endParaRPr lang="fr-FR"/>
          </a:p>
        </p:txBody>
      </p:sp>
    </p:spTree>
    <p:extLst>
      <p:ext uri="{BB962C8B-B14F-4D97-AF65-F5344CB8AC3E}">
        <p14:creationId xmlns:p14="http://schemas.microsoft.com/office/powerpoint/2010/main" val="205409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8</a:t>
            </a:fld>
            <a:endParaRPr lang="fr-FR"/>
          </a:p>
        </p:txBody>
      </p:sp>
    </p:spTree>
    <p:extLst>
      <p:ext uri="{BB962C8B-B14F-4D97-AF65-F5344CB8AC3E}">
        <p14:creationId xmlns:p14="http://schemas.microsoft.com/office/powerpoint/2010/main" val="309501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9</a:t>
            </a:fld>
            <a:endParaRPr lang="fr-FR"/>
          </a:p>
        </p:txBody>
      </p:sp>
    </p:spTree>
    <p:extLst>
      <p:ext uri="{BB962C8B-B14F-4D97-AF65-F5344CB8AC3E}">
        <p14:creationId xmlns:p14="http://schemas.microsoft.com/office/powerpoint/2010/main" val="246395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356633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360233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137210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20308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285195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491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54266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176976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287033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38682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039EF6-4047-3042-A610-B876FAEE9449}" type="datetimeFigureOut">
              <a:rPr lang="fr-FR" smtClean="0"/>
              <a:pPr/>
              <a:t>08/03/2016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B78412-877D-6446-8D37-F306D8F3647B}" type="slidenum">
              <a:rPr lang="fr-FR" smtClean="0"/>
              <a:pPr/>
              <a:t>‹N°›</a:t>
            </a:fld>
            <a:endParaRPr lang="fr-FR"/>
          </a:p>
        </p:txBody>
      </p:sp>
    </p:spTree>
    <p:extLst>
      <p:ext uri="{BB962C8B-B14F-4D97-AF65-F5344CB8AC3E}">
        <p14:creationId xmlns:p14="http://schemas.microsoft.com/office/powerpoint/2010/main" val="257920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39EF6-4047-3042-A610-B876FAEE9449}" type="datetimeFigureOut">
              <a:rPr lang="fr-FR" smtClean="0"/>
              <a:pPr/>
              <a:t>08/03/2016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78412-877D-6446-8D37-F306D8F3647B}" type="slidenum">
              <a:rPr lang="fr-FR" smtClean="0"/>
              <a:pPr/>
              <a:t>‹N°›</a:t>
            </a:fld>
            <a:endParaRPr lang="fr-FR"/>
          </a:p>
        </p:txBody>
      </p:sp>
    </p:spTree>
    <p:extLst>
      <p:ext uri="{BB962C8B-B14F-4D97-AF65-F5344CB8AC3E}">
        <p14:creationId xmlns:p14="http://schemas.microsoft.com/office/powerpoint/2010/main" val="2204230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claire.lucchese@reseau-canope.fr" TargetMode="External"/><Relationship Id="rId5" Type="http://schemas.openxmlformats.org/officeDocument/2006/relationships/hyperlink" Target="mailto:fran&#231;ois.boulard@ac-paris.fr" TargetMode="External"/><Relationship Id="rId4" Type="http://schemas.openxmlformats.org/officeDocument/2006/relationships/hyperlink" Target="mailto:marie.fardeau@ac-paris.f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0.jpe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NI_powerpoint_diapo1.jpg"/>
          <p:cNvPicPr>
            <a:picLocks noChangeAspect="1"/>
          </p:cNvPicPr>
          <p:nvPr/>
        </p:nvPicPr>
        <p:blipFill rotWithShape="1">
          <a:blip r:embed="rId3"/>
          <a:srcRect t="8127" b="62707"/>
          <a:stretch/>
        </p:blipFill>
        <p:spPr>
          <a:xfrm>
            <a:off x="1" y="254442"/>
            <a:ext cx="9143999" cy="1987826"/>
          </a:xfrm>
          <a:prstGeom prst="rect">
            <a:avLst/>
          </a:prstGeom>
        </p:spPr>
      </p:pic>
      <p:sp>
        <p:nvSpPr>
          <p:cNvPr id="3" name="Rectangle 2"/>
          <p:cNvSpPr/>
          <p:nvPr/>
        </p:nvSpPr>
        <p:spPr>
          <a:xfrm>
            <a:off x="346280" y="2245467"/>
            <a:ext cx="8521289" cy="3108543"/>
          </a:xfrm>
          <a:prstGeom prst="rect">
            <a:avLst/>
          </a:prstGeom>
        </p:spPr>
        <p:txBody>
          <a:bodyPr wrap="square">
            <a:spAutoFit/>
          </a:bodyPr>
          <a:lstStyle/>
          <a:p>
            <a:pPr lvl="0" algn="ctr"/>
            <a:endParaRPr lang="fr-FR" sz="3600" b="1" dirty="0">
              <a:solidFill>
                <a:srgbClr val="00378B"/>
              </a:solidFill>
              <a:latin typeface="Arial" panose="020B0604020202020204" pitchFamily="34" charset="0"/>
              <a:cs typeface="Arial" panose="020B0604020202020204" pitchFamily="34" charset="0"/>
            </a:endParaRPr>
          </a:p>
          <a:p>
            <a:pPr lvl="0" algn="ctr"/>
            <a:endParaRPr lang="fr-FR" sz="3200" b="1" dirty="0">
              <a:solidFill>
                <a:srgbClr val="00378B"/>
              </a:solidFill>
              <a:cs typeface="Arial" pitchFamily="34" charset="0"/>
            </a:endParaRPr>
          </a:p>
          <a:p>
            <a:pPr algn="ctr"/>
            <a:r>
              <a:rPr lang="fr-FR" sz="3600" b="1" dirty="0">
                <a:solidFill>
                  <a:srgbClr val="00378B"/>
                </a:solidFill>
                <a:latin typeface="Arial" panose="020B0604020202020204" pitchFamily="34" charset="0"/>
                <a:cs typeface="Arial" panose="020B0604020202020204" pitchFamily="34" charset="0"/>
              </a:rPr>
              <a:t>Séminaire </a:t>
            </a:r>
            <a:r>
              <a:rPr lang="fr-FR" sz="3600" b="1" dirty="0" smtClean="0">
                <a:solidFill>
                  <a:srgbClr val="00378B"/>
                </a:solidFill>
                <a:latin typeface="Arial" panose="020B0604020202020204" pitchFamily="34" charset="0"/>
                <a:cs typeface="Arial" panose="020B0604020202020204" pitchFamily="34" charset="0"/>
              </a:rPr>
              <a:t>IA-IPR, </a:t>
            </a:r>
            <a:r>
              <a:rPr lang="fr-FR" sz="3600" b="1" dirty="0">
                <a:solidFill>
                  <a:srgbClr val="00378B"/>
                </a:solidFill>
                <a:latin typeface="Arial" panose="020B0604020202020204" pitchFamily="34" charset="0"/>
                <a:cs typeface="Arial" panose="020B0604020202020204" pitchFamily="34" charset="0"/>
              </a:rPr>
              <a:t>IEN STI</a:t>
            </a:r>
          </a:p>
          <a:p>
            <a:pPr lvl="0" algn="ctr"/>
            <a:endParaRPr lang="fr-FR" sz="3200" dirty="0" smtClean="0">
              <a:solidFill>
                <a:prstClr val="white">
                  <a:lumMod val="50000"/>
                </a:prstClr>
              </a:solidFill>
              <a:cs typeface="Arial" pitchFamily="34" charset="0"/>
            </a:endParaRPr>
          </a:p>
          <a:p>
            <a:pPr lvl="0" algn="ctr"/>
            <a:r>
              <a:rPr lang="fr-FR" sz="3200" dirty="0" smtClean="0">
                <a:solidFill>
                  <a:prstClr val="white">
                    <a:lumMod val="50000"/>
                  </a:prstClr>
                </a:solidFill>
                <a:cs typeface="Arial" pitchFamily="34" charset="0"/>
              </a:rPr>
              <a:t>Mardi 8 mars 2016</a:t>
            </a:r>
            <a:endParaRPr lang="fr-FR" sz="3200" dirty="0">
              <a:solidFill>
                <a:prstClr val="white">
                  <a:lumMod val="50000"/>
                </a:prstClr>
              </a:solidFill>
              <a:cs typeface="Arial" pitchFamily="34" charset="0"/>
            </a:endParaRPr>
          </a:p>
          <a:p>
            <a:pPr lvl="0"/>
            <a:endParaRPr lang="fr-FR" sz="2800" b="1" dirty="0">
              <a:solidFill>
                <a:srgbClr val="00378B"/>
              </a:solidFill>
              <a:cs typeface="Arial" pitchFamily="34" charset="0"/>
            </a:endParaRPr>
          </a:p>
        </p:txBody>
      </p:sp>
      <p:grpSp>
        <p:nvGrpSpPr>
          <p:cNvPr id="2" name="Groupe 1"/>
          <p:cNvGrpSpPr/>
          <p:nvPr/>
        </p:nvGrpSpPr>
        <p:grpSpPr>
          <a:xfrm>
            <a:off x="3591923" y="5698156"/>
            <a:ext cx="5561600" cy="991820"/>
            <a:chOff x="3591923" y="5698156"/>
            <a:chExt cx="5561600" cy="991820"/>
          </a:xfrm>
        </p:grpSpPr>
        <p:pic>
          <p:nvPicPr>
            <p:cNvPr id="6" name="Image 5" descr="ENI_powerpoint_diapo1.jpg"/>
            <p:cNvPicPr>
              <a:picLocks noChangeAspect="1"/>
            </p:cNvPicPr>
            <p:nvPr/>
          </p:nvPicPr>
          <p:blipFill rotWithShape="1">
            <a:blip r:embed="rId3"/>
            <a:srcRect l="57338" t="83610" b="3091"/>
            <a:stretch/>
          </p:blipFill>
          <p:spPr>
            <a:xfrm>
              <a:off x="5252484" y="5740842"/>
              <a:ext cx="3901039" cy="906448"/>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923" y="5698156"/>
              <a:ext cx="1490440" cy="99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32906441"/>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880" y="-54857"/>
            <a:ext cx="8521289" cy="2185214"/>
          </a:xfrm>
          <a:prstGeom prst="rect">
            <a:avLst/>
          </a:prstGeom>
        </p:spPr>
        <p:txBody>
          <a:bodyPr wrap="square">
            <a:spAutoFit/>
          </a:bodyPr>
          <a:lstStyle/>
          <a:p>
            <a:pPr lvl="0" algn="ctr"/>
            <a:endParaRPr lang="fr-FR" sz="2800" b="1" dirty="0" smtClean="0">
              <a:solidFill>
                <a:srgbClr val="00378B"/>
              </a:solidFill>
              <a:cs typeface="Arial" pitchFamily="34" charset="0"/>
            </a:endParaRPr>
          </a:p>
          <a:p>
            <a:pPr lvl="0" algn="ctr"/>
            <a:r>
              <a:rPr lang="fr-FR" sz="3600" b="1" dirty="0">
                <a:solidFill>
                  <a:srgbClr val="00378B"/>
                </a:solidFill>
                <a:latin typeface="Arial" panose="020B0604020202020204" pitchFamily="34" charset="0"/>
                <a:cs typeface="Arial" panose="020B0604020202020204" pitchFamily="34" charset="0"/>
              </a:rPr>
              <a:t>ÉTAT DES LIEUX</a:t>
            </a:r>
          </a:p>
          <a:p>
            <a:pPr algn="ctr"/>
            <a:r>
              <a:rPr lang="fr-FR" sz="3200" i="1" dirty="0" smtClean="0">
                <a:solidFill>
                  <a:prstClr val="white">
                    <a:lumMod val="50000"/>
                  </a:prstClr>
                </a:solidFill>
                <a:cs typeface="Arial" pitchFamily="34" charset="0"/>
              </a:rPr>
              <a:t>Contenus</a:t>
            </a:r>
            <a:endParaRPr lang="fr-FR" sz="3600" b="1" dirty="0" smtClean="0">
              <a:solidFill>
                <a:srgbClr val="00378B"/>
              </a:solidFill>
              <a:latin typeface="Arial" panose="020B0604020202020204" pitchFamily="34" charset="0"/>
              <a:cs typeface="Arial" panose="020B0604020202020204" pitchFamily="34" charset="0"/>
            </a:endParaRPr>
          </a:p>
          <a:p>
            <a:pPr lvl="0" algn="ctr"/>
            <a:endParaRPr lang="fr-FR" sz="3600" b="1" dirty="0" smtClean="0">
              <a:solidFill>
                <a:srgbClr val="00378B"/>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a:stretch>
            <a:fillRect/>
          </a:stretch>
        </p:blipFill>
        <p:spPr>
          <a:xfrm>
            <a:off x="1999920" y="1807844"/>
            <a:ext cx="5163207" cy="4917405"/>
          </a:xfrm>
          <a:prstGeom prst="rect">
            <a:avLst/>
          </a:prstGeom>
        </p:spPr>
      </p:pic>
    </p:spTree>
    <p:extLst>
      <p:ext uri="{BB962C8B-B14F-4D97-AF65-F5344CB8AC3E}">
        <p14:creationId xmlns:p14="http://schemas.microsoft.com/office/powerpoint/2010/main" val="1394082498"/>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1"/>
            <a:ext cx="8668290" cy="651228"/>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BTP </a:t>
            </a:r>
            <a:r>
              <a:rPr lang="fr-FR" sz="2400" b="1" dirty="0">
                <a:solidFill>
                  <a:schemeClr val="bg1"/>
                </a:solidFill>
                <a:latin typeface="Arial" pitchFamily="34" charset="0"/>
                <a:cs typeface="Arial" pitchFamily="34" charset="0"/>
              </a:rPr>
              <a:t>: un existant </a:t>
            </a:r>
            <a:r>
              <a:rPr lang="fr-FR" sz="2400" b="1" dirty="0" smtClean="0">
                <a:solidFill>
                  <a:schemeClr val="bg1"/>
                </a:solidFill>
                <a:latin typeface="Arial" pitchFamily="34" charset="0"/>
                <a:cs typeface="Arial" pitchFamily="34" charset="0"/>
              </a:rPr>
              <a:t>riche à </a:t>
            </a:r>
            <a:r>
              <a:rPr lang="fr-FR" sz="2400" b="1" dirty="0">
                <a:solidFill>
                  <a:schemeClr val="bg1"/>
                </a:solidFill>
                <a:latin typeface="Arial" pitchFamily="34" charset="0"/>
                <a:cs typeface="Arial" pitchFamily="34" charset="0"/>
              </a:rPr>
              <a:t>intégrer et </a:t>
            </a:r>
            <a:r>
              <a:rPr lang="fr-FR" sz="2400" b="1" dirty="0" smtClean="0">
                <a:solidFill>
                  <a:schemeClr val="bg1"/>
                </a:solidFill>
                <a:latin typeface="Arial" pitchFamily="34" charset="0"/>
                <a:cs typeface="Arial" pitchFamily="34" charset="0"/>
              </a:rPr>
              <a:t>à valoriser</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8"/>
            <a:ext cx="8521288" cy="507807"/>
          </a:xfrm>
          <a:prstGeom prst="rect">
            <a:avLst/>
          </a:prstGeom>
        </p:spPr>
        <p:txBody>
          <a:bodyPr wrap="square" lIns="91416" tIns="45708" rIns="91416" bIns="45708">
            <a:spAutoFit/>
          </a:bodyPr>
          <a:lstStyle/>
          <a:p>
            <a:pPr>
              <a:lnSpc>
                <a:spcPct val="150000"/>
              </a:lnSpc>
            </a:pPr>
            <a:endParaRPr lang="fr-FR" b="1" u="sng" dirty="0">
              <a:solidFill>
                <a:srgbClr val="00378B"/>
              </a:solidFill>
              <a:latin typeface="Arial" pitchFamily="34" charset="0"/>
              <a:cs typeface="Arial" pitchFamily="34" charset="0"/>
            </a:endParaRPr>
          </a:p>
        </p:txBody>
      </p:sp>
      <p:sp>
        <p:nvSpPr>
          <p:cNvPr id="5" name="ZoneTexte 4"/>
          <p:cNvSpPr txBox="1"/>
          <p:nvPr/>
        </p:nvSpPr>
        <p:spPr>
          <a:xfrm>
            <a:off x="349627" y="1224546"/>
            <a:ext cx="8630018" cy="1338804"/>
          </a:xfrm>
          <a:prstGeom prst="rect">
            <a:avLst/>
          </a:prstGeom>
          <a:noFill/>
        </p:spPr>
        <p:txBody>
          <a:bodyPr wrap="square" lIns="91416" tIns="45708" rIns="91416" bIns="45708" rtlCol="0">
            <a:spAutoFit/>
          </a:bodyPr>
          <a:lstStyle/>
          <a:p>
            <a:pPr marL="274583" indent="-274583">
              <a:lnSpc>
                <a:spcPct val="150000"/>
              </a:lnSpc>
              <a:buFont typeface="Arial" panose="020B0604020202020204" pitchFamily="34" charset="0"/>
              <a:buChar char="•"/>
            </a:pPr>
            <a:r>
              <a:rPr lang="fr-FR" b="1" dirty="0">
                <a:solidFill>
                  <a:srgbClr val="00378B"/>
                </a:solidFill>
                <a:latin typeface="Arial" pitchFamily="34" charset="0"/>
                <a:cs typeface="Arial" pitchFamily="34" charset="0"/>
              </a:rPr>
              <a:t>3 </a:t>
            </a:r>
            <a:r>
              <a:rPr lang="fr-FR" b="1" dirty="0" smtClean="0">
                <a:solidFill>
                  <a:srgbClr val="00378B"/>
                </a:solidFill>
                <a:latin typeface="Arial" pitchFamily="34" charset="0"/>
                <a:cs typeface="Arial" pitchFamily="34" charset="0"/>
              </a:rPr>
              <a:t>projets, 3 porteurs de projet, de </a:t>
            </a:r>
            <a:r>
              <a:rPr lang="fr-FR" b="1" dirty="0">
                <a:solidFill>
                  <a:srgbClr val="00378B"/>
                </a:solidFill>
                <a:latin typeface="Arial" pitchFamily="34" charset="0"/>
                <a:cs typeface="Arial" pitchFamily="34" charset="0"/>
              </a:rPr>
              <a:t>multiples partenaires </a:t>
            </a:r>
            <a:endParaRPr lang="fr-FR" b="1" dirty="0" smtClean="0">
              <a:solidFill>
                <a:srgbClr val="00378B"/>
              </a:solidFill>
              <a:latin typeface="Arial" pitchFamily="34" charset="0"/>
              <a:cs typeface="Arial" pitchFamily="34" charset="0"/>
            </a:endParaRPr>
          </a:p>
          <a:p>
            <a:pPr marL="274583" indent="-274583">
              <a:lnSpc>
                <a:spcPct val="150000"/>
              </a:lnSpc>
              <a:buFont typeface="Arial" panose="020B0604020202020204" pitchFamily="34" charset="0"/>
              <a:buChar char="•"/>
            </a:pPr>
            <a:r>
              <a:rPr lang="fr-FR" b="1" dirty="0" smtClean="0">
                <a:solidFill>
                  <a:srgbClr val="00378B"/>
                </a:solidFill>
                <a:latin typeface="Arial" pitchFamily="34" charset="0"/>
                <a:cs typeface="Arial" pitchFamily="34" charset="0"/>
              </a:rPr>
              <a:t>Des cibles et des approches différentes</a:t>
            </a:r>
            <a:endParaRPr lang="fr-FR" b="1" dirty="0">
              <a:solidFill>
                <a:srgbClr val="00378B"/>
              </a:solidFill>
              <a:latin typeface="Arial" pitchFamily="34" charset="0"/>
              <a:cs typeface="Arial" pitchFamily="34" charset="0"/>
            </a:endParaRPr>
          </a:p>
          <a:p>
            <a:pPr marL="274583" indent="-274583">
              <a:lnSpc>
                <a:spcPct val="150000"/>
              </a:lnSpc>
              <a:buFont typeface="Arial" panose="020B0604020202020204" pitchFamily="34" charset="0"/>
              <a:buChar char="•"/>
            </a:pPr>
            <a:r>
              <a:rPr lang="fr-FR" b="1" dirty="0">
                <a:solidFill>
                  <a:srgbClr val="00378B"/>
                </a:solidFill>
                <a:latin typeface="Arial" pitchFamily="34" charset="0"/>
                <a:cs typeface="Arial" pitchFamily="34" charset="0"/>
              </a:rPr>
              <a:t>Une production riche (jeux sérieux, animations numériques</a:t>
            </a:r>
            <a:r>
              <a:rPr lang="fr-FR" b="1" dirty="0" smtClean="0">
                <a:solidFill>
                  <a:srgbClr val="00378B"/>
                </a:solidFill>
                <a:latin typeface="Arial" pitchFamily="34" charset="0"/>
                <a:cs typeface="Arial" pitchFamily="34" charset="0"/>
              </a:rPr>
              <a:t>…)</a:t>
            </a:r>
            <a:endParaRPr lang="fr-FR" b="1" dirty="0">
              <a:solidFill>
                <a:srgbClr val="00378B"/>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5087" y="6273245"/>
            <a:ext cx="801243" cy="41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888" y="6163801"/>
            <a:ext cx="822140" cy="63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71597" y="6113846"/>
            <a:ext cx="901001" cy="74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51272" y="6237306"/>
            <a:ext cx="931827" cy="45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1" y="6185649"/>
            <a:ext cx="655865" cy="66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79002" y="6241937"/>
            <a:ext cx="577298" cy="47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96330" y="6230297"/>
            <a:ext cx="1340937" cy="44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14950" y="6211049"/>
            <a:ext cx="515750" cy="50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97726" y="6096408"/>
            <a:ext cx="581919" cy="68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leau 8"/>
          <p:cNvGraphicFramePr>
            <a:graphicFrameLocks noGrp="1"/>
          </p:cNvGraphicFramePr>
          <p:nvPr>
            <p:extLst>
              <p:ext uri="{D42A27DB-BD31-4B8C-83A1-F6EECF244321}">
                <p14:modId xmlns:p14="http://schemas.microsoft.com/office/powerpoint/2010/main" val="3594911556"/>
              </p:ext>
            </p:extLst>
          </p:nvPr>
        </p:nvGraphicFramePr>
        <p:xfrm>
          <a:off x="469769" y="2811617"/>
          <a:ext cx="8204464" cy="2763683"/>
        </p:xfrm>
        <a:graphic>
          <a:graphicData uri="http://schemas.openxmlformats.org/drawingml/2006/table">
            <a:tbl>
              <a:tblPr firstRow="1" bandRow="1">
                <a:tableStyleId>{5C22544A-7EE6-4342-B048-85BDC9FD1C3A}</a:tableStyleId>
              </a:tblPr>
              <a:tblGrid>
                <a:gridCol w="3080819"/>
                <a:gridCol w="1544250"/>
                <a:gridCol w="1828436"/>
                <a:gridCol w="1750959"/>
              </a:tblGrid>
              <a:tr h="600200">
                <a:tc>
                  <a:txBody>
                    <a:bodyPr/>
                    <a:lstStyle/>
                    <a:p>
                      <a:r>
                        <a:rPr lang="fr-FR" sz="1300" dirty="0" smtClean="0">
                          <a:latin typeface="Arial" panose="020B0604020202020204" pitchFamily="34" charset="0"/>
                          <a:cs typeface="Arial" panose="020B0604020202020204" pitchFamily="34" charset="0"/>
                        </a:rPr>
                        <a:t>Caractéristiques des projets </a:t>
                      </a:r>
                      <a:endParaRPr lang="fr-FR" sz="1300" dirty="0">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300" dirty="0" smtClean="0">
                          <a:latin typeface="Arial" panose="020B0604020202020204" pitchFamily="34" charset="0"/>
                          <a:cs typeface="Arial" panose="020B0604020202020204" pitchFamily="34" charset="0"/>
                        </a:rPr>
                        <a:t>LGV</a:t>
                      </a:r>
                      <a:endParaRPr lang="fr-FR" sz="1300" dirty="0">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300" dirty="0" smtClean="0">
                          <a:latin typeface="Arial" panose="020B0604020202020204" pitchFamily="34" charset="0"/>
                          <a:cs typeface="Arial" panose="020B0604020202020204" pitchFamily="34" charset="0"/>
                        </a:rPr>
                        <a:t>Habitat &amp; ouvrages</a:t>
                      </a:r>
                      <a:endParaRPr lang="fr-FR" sz="1300" dirty="0">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300" dirty="0" smtClean="0">
                          <a:latin typeface="Arial" panose="020B0604020202020204" pitchFamily="34" charset="0"/>
                          <a:cs typeface="Arial" panose="020B0604020202020204" pitchFamily="34" charset="0"/>
                        </a:rPr>
                        <a:t>Confort &amp; domotique</a:t>
                      </a:r>
                      <a:endParaRPr lang="fr-FR" sz="1300" dirty="0">
                        <a:latin typeface="Arial" panose="020B0604020202020204" pitchFamily="34" charset="0"/>
                        <a:cs typeface="Arial" panose="020B0604020202020204" pitchFamily="34" charset="0"/>
                      </a:endParaRPr>
                    </a:p>
                  </a:txBody>
                  <a:tcPr marL="65420" marR="65420" marT="43543" marB="43543" anchor="ctr"/>
                </a:tc>
              </a:tr>
              <a:tr h="524499">
                <a:tc>
                  <a:txBody>
                    <a:bodyPr/>
                    <a:lstStyle/>
                    <a:p>
                      <a:r>
                        <a:rPr lang="fr-FR" sz="1300" i="1" dirty="0" smtClean="0">
                          <a:solidFill>
                            <a:schemeClr val="tx2"/>
                          </a:solidFill>
                          <a:latin typeface="Arial" panose="020B0604020202020204" pitchFamily="34" charset="0"/>
                          <a:cs typeface="Arial" panose="020B0604020202020204" pitchFamily="34" charset="0"/>
                        </a:rPr>
                        <a:t>Cibles et</a:t>
                      </a:r>
                      <a:r>
                        <a:rPr lang="fr-FR" sz="1300" i="1" baseline="0" dirty="0" smtClean="0">
                          <a:solidFill>
                            <a:schemeClr val="tx2"/>
                          </a:solidFill>
                          <a:latin typeface="Arial" panose="020B0604020202020204" pitchFamily="34" charset="0"/>
                          <a:cs typeface="Arial" panose="020B0604020202020204" pitchFamily="34" charset="0"/>
                        </a:rPr>
                        <a:t> a</a:t>
                      </a:r>
                      <a:r>
                        <a:rPr lang="fr-FR" sz="1300" i="1" dirty="0" smtClean="0">
                          <a:solidFill>
                            <a:schemeClr val="tx2"/>
                          </a:solidFill>
                          <a:latin typeface="Arial" panose="020B0604020202020204" pitchFamily="34" charset="0"/>
                          <a:cs typeface="Arial" panose="020B0604020202020204" pitchFamily="34" charset="0"/>
                        </a:rPr>
                        <a:t>pproches actuelles</a:t>
                      </a:r>
                      <a:endParaRPr lang="fr-FR" sz="1300" i="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100" b="0" i="1" dirty="0" smtClean="0">
                          <a:solidFill>
                            <a:schemeClr val="tx2"/>
                          </a:solidFill>
                          <a:latin typeface="Arial" panose="020B0604020202020204" pitchFamily="34" charset="0"/>
                          <a:cs typeface="Arial" panose="020B0604020202020204" pitchFamily="34" charset="0"/>
                        </a:rPr>
                        <a:t>Pluridisciplinaire </a:t>
                      </a:r>
                      <a:endParaRPr lang="fr-FR" sz="1100" b="0" i="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100" b="0" i="1" dirty="0" smtClean="0">
                          <a:solidFill>
                            <a:schemeClr val="tx2"/>
                          </a:solidFill>
                          <a:latin typeface="Arial" panose="020B0604020202020204" pitchFamily="34" charset="0"/>
                          <a:cs typeface="Arial" panose="020B0604020202020204" pitchFamily="34" charset="0"/>
                        </a:rPr>
                        <a:t>Technologie cycles 3, 4</a:t>
                      </a:r>
                      <a:endParaRPr lang="fr-FR" sz="1100" b="0" i="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100" b="0" i="1" dirty="0" smtClean="0">
                          <a:solidFill>
                            <a:schemeClr val="tx2"/>
                          </a:solidFill>
                          <a:latin typeface="Arial" panose="020B0604020202020204" pitchFamily="34" charset="0"/>
                          <a:cs typeface="Arial" panose="020B0604020202020204" pitchFamily="34" charset="0"/>
                        </a:rPr>
                        <a:t>Technologie </a:t>
                      </a:r>
                      <a:endParaRPr lang="fr-FR" sz="1100" b="0" i="1" dirty="0">
                        <a:solidFill>
                          <a:schemeClr val="tx2"/>
                        </a:solidFill>
                        <a:latin typeface="Arial" panose="020B0604020202020204" pitchFamily="34" charset="0"/>
                        <a:cs typeface="Arial" panose="020B0604020202020204" pitchFamily="34" charset="0"/>
                      </a:endParaRPr>
                    </a:p>
                  </a:txBody>
                  <a:tcPr marL="65420" marR="65420" marT="43543" marB="43543" anchor="ctr"/>
                </a:tc>
              </a:tr>
              <a:tr h="438584">
                <a:tc>
                  <a:txBody>
                    <a:bodyPr/>
                    <a:lstStyle/>
                    <a:p>
                      <a:r>
                        <a:rPr lang="fr-FR" sz="1300" dirty="0" smtClean="0">
                          <a:solidFill>
                            <a:schemeClr val="tx2"/>
                          </a:solidFill>
                          <a:latin typeface="Arial" panose="020B0604020202020204" pitchFamily="34" charset="0"/>
                          <a:cs typeface="Arial" panose="020B0604020202020204" pitchFamily="34" charset="0"/>
                        </a:rPr>
                        <a:t>Reprise</a:t>
                      </a:r>
                      <a:r>
                        <a:rPr lang="fr-FR" sz="1300" baseline="0" dirty="0" smtClean="0">
                          <a:solidFill>
                            <a:schemeClr val="tx2"/>
                          </a:solidFill>
                          <a:latin typeface="Arial" panose="020B0604020202020204" pitchFamily="34" charset="0"/>
                          <a:cs typeface="Arial" panose="020B0604020202020204" pitchFamily="34" charset="0"/>
                        </a:rPr>
                        <a:t> &amp;</a:t>
                      </a:r>
                      <a:r>
                        <a:rPr lang="fr-FR" sz="1300" dirty="0" smtClean="0">
                          <a:solidFill>
                            <a:schemeClr val="tx2"/>
                          </a:solidFill>
                          <a:latin typeface="Arial" panose="020B0604020202020204" pitchFamily="34" charset="0"/>
                          <a:cs typeface="Arial" panose="020B0604020202020204" pitchFamily="34" charset="0"/>
                        </a:rPr>
                        <a:t> intégration</a:t>
                      </a:r>
                      <a:endParaRPr lang="fr-FR" sz="130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500" b="1" dirty="0" smtClean="0">
                          <a:solidFill>
                            <a:schemeClr val="tx2"/>
                          </a:solidFill>
                          <a:latin typeface="Arial" panose="020B0604020202020204" pitchFamily="34" charset="0"/>
                          <a:cs typeface="Arial" panose="020B0604020202020204" pitchFamily="34" charset="0"/>
                          <a:sym typeface="Wingdings"/>
                        </a:rPr>
                        <a:t></a:t>
                      </a:r>
                      <a:endParaRPr lang="fr-FR" sz="1500" b="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500" b="1" dirty="0" smtClean="0">
                          <a:solidFill>
                            <a:schemeClr val="tx2"/>
                          </a:solidFill>
                          <a:latin typeface="Arial" panose="020B0604020202020204" pitchFamily="34" charset="0"/>
                          <a:cs typeface="Arial" panose="020B0604020202020204" pitchFamily="34" charset="0"/>
                          <a:sym typeface="Wingdings"/>
                        </a:rPr>
                        <a:t></a:t>
                      </a:r>
                      <a:endParaRPr lang="fr-FR" sz="1500" b="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r>
                        <a:rPr lang="fr-FR" sz="1500" b="1" dirty="0" smtClean="0">
                          <a:solidFill>
                            <a:schemeClr val="tx2"/>
                          </a:solidFill>
                          <a:latin typeface="Arial" panose="020B0604020202020204" pitchFamily="34" charset="0"/>
                          <a:cs typeface="Arial" panose="020B0604020202020204" pitchFamily="34" charset="0"/>
                          <a:sym typeface="Wingdings"/>
                        </a:rPr>
                        <a:t></a:t>
                      </a:r>
                      <a:endParaRPr lang="fr-FR" sz="1500" b="1" dirty="0">
                        <a:solidFill>
                          <a:schemeClr val="tx2"/>
                        </a:solidFill>
                        <a:latin typeface="Arial" panose="020B0604020202020204" pitchFamily="34" charset="0"/>
                        <a:cs typeface="Arial" panose="020B0604020202020204" pitchFamily="34" charset="0"/>
                      </a:endParaRPr>
                    </a:p>
                  </a:txBody>
                  <a:tcPr marL="65420" marR="65420" marT="43543" marB="43543" anchor="ctr"/>
                </a:tc>
              </a:tr>
              <a:tr h="600200">
                <a:tc>
                  <a:txBody>
                    <a:bodyPr/>
                    <a:lstStyle/>
                    <a:p>
                      <a:r>
                        <a:rPr lang="fr-FR" sz="1300" dirty="0" smtClean="0">
                          <a:solidFill>
                            <a:schemeClr val="tx2"/>
                          </a:solidFill>
                          <a:latin typeface="Arial" panose="020B0604020202020204" pitchFamily="34" charset="0"/>
                          <a:cs typeface="Arial" panose="020B0604020202020204" pitchFamily="34" charset="0"/>
                        </a:rPr>
                        <a:t>Production scénarios autres disciplines</a:t>
                      </a:r>
                    </a:p>
                  </a:txBody>
                  <a:tcPr marL="65420" marR="65420" marT="43543" marB="43543" anchor="ctr"/>
                </a:tc>
                <a:tc>
                  <a:txBody>
                    <a:bodyPr/>
                    <a:lstStyle/>
                    <a:p>
                      <a:pPr algn="ctr"/>
                      <a:endParaRPr lang="fr-FR" sz="1500" b="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ctr" defTabSz="570765" rtl="0" eaLnBrk="1" fontAlgn="auto" latinLnBrk="0" hangingPunct="1">
                        <a:lnSpc>
                          <a:spcPct val="100000"/>
                        </a:lnSpc>
                        <a:spcBef>
                          <a:spcPts val="0"/>
                        </a:spcBef>
                        <a:spcAft>
                          <a:spcPts val="0"/>
                        </a:spcAft>
                        <a:buClrTx/>
                        <a:buSzTx/>
                        <a:buFontTx/>
                        <a:buNone/>
                        <a:tabLst/>
                        <a:defRPr/>
                      </a:pPr>
                      <a:r>
                        <a:rPr lang="fr-FR" sz="1500" b="1" dirty="0" smtClean="0">
                          <a:solidFill>
                            <a:schemeClr val="tx2"/>
                          </a:solidFill>
                          <a:latin typeface="Arial" panose="020B0604020202020204" pitchFamily="34" charset="0"/>
                          <a:cs typeface="Arial" panose="020B0604020202020204" pitchFamily="34" charset="0"/>
                          <a:sym typeface="Wingdings"/>
                        </a:rPr>
                        <a:t></a:t>
                      </a:r>
                      <a:endParaRPr lang="fr-FR" sz="1500" b="1"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ctr" defTabSz="570765" rtl="0" eaLnBrk="1" fontAlgn="auto" latinLnBrk="0" hangingPunct="1">
                        <a:lnSpc>
                          <a:spcPct val="100000"/>
                        </a:lnSpc>
                        <a:spcBef>
                          <a:spcPts val="0"/>
                        </a:spcBef>
                        <a:spcAft>
                          <a:spcPts val="0"/>
                        </a:spcAft>
                        <a:buClrTx/>
                        <a:buSzTx/>
                        <a:buFontTx/>
                        <a:buNone/>
                        <a:tabLst/>
                        <a:defRPr/>
                      </a:pPr>
                      <a:r>
                        <a:rPr lang="fr-FR" sz="1500" b="1" dirty="0" smtClean="0">
                          <a:solidFill>
                            <a:schemeClr val="tx2"/>
                          </a:solidFill>
                          <a:latin typeface="Arial" panose="020B0604020202020204" pitchFamily="34" charset="0"/>
                          <a:cs typeface="Arial" panose="020B0604020202020204" pitchFamily="34" charset="0"/>
                          <a:sym typeface="Wingdings"/>
                        </a:rPr>
                        <a:t></a:t>
                      </a:r>
                    </a:p>
                  </a:txBody>
                  <a:tcPr marL="65420" marR="65420" marT="43543" marB="43543" anchor="ctr"/>
                </a:tc>
              </a:tr>
              <a:tr h="600200">
                <a:tc>
                  <a:txBody>
                    <a:bodyPr/>
                    <a:lstStyle/>
                    <a:p>
                      <a:r>
                        <a:rPr lang="fr-FR" sz="1300" dirty="0" smtClean="0">
                          <a:solidFill>
                            <a:schemeClr val="tx2"/>
                          </a:solidFill>
                          <a:latin typeface="Arial" panose="020B0604020202020204" pitchFamily="34" charset="0"/>
                          <a:cs typeface="Arial" panose="020B0604020202020204" pitchFamily="34" charset="0"/>
                        </a:rPr>
                        <a:t>Mise à jour nouveaux</a:t>
                      </a:r>
                      <a:r>
                        <a:rPr lang="fr-FR" sz="1300" baseline="0" dirty="0" smtClean="0">
                          <a:solidFill>
                            <a:schemeClr val="tx2"/>
                          </a:solidFill>
                          <a:latin typeface="Arial" panose="020B0604020202020204" pitchFamily="34" charset="0"/>
                          <a:cs typeface="Arial" panose="020B0604020202020204" pitchFamily="34" charset="0"/>
                        </a:rPr>
                        <a:t> programmes</a:t>
                      </a:r>
                      <a:endParaRPr lang="fr-FR" sz="1300"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ctr"/>
                      <a:endParaRPr lang="fr-FR" sz="1500" b="1"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ctr" defTabSz="570765" rtl="0" eaLnBrk="1" fontAlgn="auto" latinLnBrk="0" hangingPunct="1">
                        <a:lnSpc>
                          <a:spcPct val="100000"/>
                        </a:lnSpc>
                        <a:spcBef>
                          <a:spcPts val="0"/>
                        </a:spcBef>
                        <a:spcAft>
                          <a:spcPts val="0"/>
                        </a:spcAft>
                        <a:buClrTx/>
                        <a:buSzTx/>
                        <a:buFontTx/>
                        <a:buNone/>
                        <a:tabLst/>
                        <a:defRPr/>
                      </a:pPr>
                      <a:endParaRPr lang="fr-FR" sz="1500" b="1"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ctr" defTabSz="570765" rtl="0" eaLnBrk="1" fontAlgn="auto" latinLnBrk="0" hangingPunct="1">
                        <a:lnSpc>
                          <a:spcPct val="100000"/>
                        </a:lnSpc>
                        <a:spcBef>
                          <a:spcPts val="0"/>
                        </a:spcBef>
                        <a:spcAft>
                          <a:spcPts val="0"/>
                        </a:spcAft>
                        <a:buClrTx/>
                        <a:buSzTx/>
                        <a:buFontTx/>
                        <a:buNone/>
                        <a:tabLst/>
                        <a:defRPr/>
                      </a:pPr>
                      <a:r>
                        <a:rPr lang="fr-FR" sz="1500" b="1" dirty="0" smtClean="0">
                          <a:solidFill>
                            <a:schemeClr val="tx2"/>
                          </a:solidFill>
                          <a:latin typeface="Arial" panose="020B0604020202020204" pitchFamily="34" charset="0"/>
                          <a:cs typeface="Arial" panose="020B0604020202020204" pitchFamily="34" charset="0"/>
                          <a:sym typeface="Wingdings"/>
                        </a:rPr>
                        <a:t></a:t>
                      </a:r>
                    </a:p>
                  </a:txBody>
                  <a:tcPr marL="65420" marR="65420" marT="43543" marB="43543" anchor="ctr"/>
                </a:tc>
              </a:tr>
            </a:tbl>
          </a:graphicData>
        </a:graphic>
      </p:graphicFrame>
    </p:spTree>
    <p:extLst>
      <p:ext uri="{BB962C8B-B14F-4D97-AF65-F5344CB8AC3E}">
        <p14:creationId xmlns:p14="http://schemas.microsoft.com/office/powerpoint/2010/main" val="1546619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1"/>
            <a:ext cx="8668290" cy="651228"/>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Projet Schneider Electric – Méthodologie </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8"/>
            <a:ext cx="8521288" cy="507807"/>
          </a:xfrm>
          <a:prstGeom prst="rect">
            <a:avLst/>
          </a:prstGeom>
        </p:spPr>
        <p:txBody>
          <a:bodyPr wrap="square" lIns="91416" tIns="45708" rIns="91416" bIns="45708">
            <a:spAutoFit/>
          </a:bodyPr>
          <a:lstStyle/>
          <a:p>
            <a:pPr>
              <a:lnSpc>
                <a:spcPct val="150000"/>
              </a:lnSpc>
            </a:pPr>
            <a:endParaRPr lang="fr-FR" b="1" u="sng" dirty="0">
              <a:solidFill>
                <a:srgbClr val="00378B"/>
              </a:solidFill>
              <a:latin typeface="Arial" pitchFamily="34" charset="0"/>
              <a:cs typeface="Arial" pitchFamily="34" charset="0"/>
            </a:endParaRPr>
          </a:p>
        </p:txBody>
      </p:sp>
      <p:pic>
        <p:nvPicPr>
          <p:cNvPr id="15" name="Imag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4667" y="2887043"/>
            <a:ext cx="2306113" cy="761770"/>
          </a:xfrm>
          <a:prstGeom prst="rect">
            <a:avLst/>
          </a:prstGeom>
        </p:spPr>
      </p:pic>
      <p:sp>
        <p:nvSpPr>
          <p:cNvPr id="16" name="Rectangle 32"/>
          <p:cNvSpPr>
            <a:spLocks noChangeArrowheads="1"/>
          </p:cNvSpPr>
          <p:nvPr/>
        </p:nvSpPr>
        <p:spPr bwMode="auto">
          <a:xfrm>
            <a:off x="437086" y="1394914"/>
            <a:ext cx="5300774" cy="23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22" tIns="36612" rIns="73222" bIns="36612">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spcAft>
                <a:spcPts val="480"/>
              </a:spcAft>
              <a:buNone/>
            </a:pPr>
            <a:r>
              <a:rPr lang="fr-FR" altLang="fr-FR" sz="1800" b="1" dirty="0">
                <a:solidFill>
                  <a:srgbClr val="00378B"/>
                </a:solidFill>
                <a:latin typeface="Arial" pitchFamily="34" charset="0"/>
                <a:ea typeface="+mn-ea"/>
                <a:cs typeface="Arial" pitchFamily="34" charset="0"/>
              </a:rPr>
              <a:t>Une équipe </a:t>
            </a:r>
            <a:r>
              <a:rPr lang="fr-FR" altLang="fr-FR" sz="1800" b="1" dirty="0" smtClean="0">
                <a:solidFill>
                  <a:srgbClr val="00378B"/>
                </a:solidFill>
                <a:latin typeface="Arial" pitchFamily="34" charset="0"/>
                <a:ea typeface="+mn-ea"/>
                <a:cs typeface="Arial" pitchFamily="34" charset="0"/>
              </a:rPr>
              <a:t>pluridisciplinaire d’enseignants </a:t>
            </a:r>
            <a:endParaRPr lang="fr-FR" altLang="fr-FR" sz="1800" b="1" dirty="0">
              <a:solidFill>
                <a:srgbClr val="00378B"/>
              </a:solidFill>
              <a:latin typeface="Arial" pitchFamily="34" charset="0"/>
              <a:ea typeface="+mn-ea"/>
              <a:cs typeface="Arial" pitchFamily="34" charset="0"/>
            </a:endParaRPr>
          </a:p>
          <a:p>
            <a:pPr eaLnBrk="1" hangingPunct="1">
              <a:spcBef>
                <a:spcPct val="0"/>
              </a:spcBef>
              <a:spcAft>
                <a:spcPts val="480"/>
              </a:spcAft>
              <a:buNone/>
            </a:pPr>
            <a:r>
              <a:rPr lang="fr-FR" altLang="fr-FR" sz="1400" i="1" dirty="0">
                <a:solidFill>
                  <a:srgbClr val="00378B"/>
                </a:solidFill>
                <a:latin typeface="Arial" pitchFamily="34" charset="0"/>
                <a:ea typeface="+mn-ea"/>
                <a:cs typeface="Arial" pitchFamily="34" charset="0"/>
              </a:rPr>
              <a:t>Cycle 4 et lycée</a:t>
            </a:r>
          </a:p>
          <a:p>
            <a:pPr marL="228820" indent="-228820" eaLnBrk="1" hangingPunct="1">
              <a:spcBef>
                <a:spcPct val="0"/>
              </a:spcBef>
              <a:spcAft>
                <a:spcPts val="480"/>
              </a:spcAft>
            </a:pPr>
            <a:r>
              <a:rPr lang="fr-FR" altLang="fr-FR" sz="1400" dirty="0" smtClean="0">
                <a:solidFill>
                  <a:srgbClr val="00378B"/>
                </a:solidFill>
                <a:latin typeface="Arial" pitchFamily="34" charset="0"/>
                <a:ea typeface="+mn-ea"/>
                <a:cs typeface="Arial" pitchFamily="34" charset="0"/>
              </a:rPr>
              <a:t>Enseignements technologiques/professionnels </a:t>
            </a:r>
            <a:endParaRPr lang="fr-FR" altLang="fr-FR" sz="1400" dirty="0">
              <a:solidFill>
                <a:srgbClr val="00378B"/>
              </a:solidFill>
              <a:latin typeface="Arial" pitchFamily="34" charset="0"/>
              <a:ea typeface="+mn-ea"/>
              <a:cs typeface="Arial" pitchFamily="34" charset="0"/>
            </a:endParaRPr>
          </a:p>
          <a:p>
            <a:pPr marL="228820" indent="-228820" eaLnBrk="1" hangingPunct="1">
              <a:spcBef>
                <a:spcPct val="0"/>
              </a:spcBef>
              <a:spcAft>
                <a:spcPts val="480"/>
              </a:spcAft>
            </a:pPr>
            <a:r>
              <a:rPr lang="fr-FR" altLang="fr-FR" sz="1400" dirty="0">
                <a:solidFill>
                  <a:srgbClr val="00378B"/>
                </a:solidFill>
                <a:latin typeface="Arial" pitchFamily="34" charset="0"/>
                <a:ea typeface="+mn-ea"/>
                <a:cs typeface="Arial" pitchFamily="34" charset="0"/>
              </a:rPr>
              <a:t>Technologie collège</a:t>
            </a:r>
          </a:p>
          <a:p>
            <a:pPr marL="228820" indent="-228820" eaLnBrk="1" hangingPunct="1">
              <a:spcBef>
                <a:spcPct val="0"/>
              </a:spcBef>
              <a:spcAft>
                <a:spcPts val="480"/>
              </a:spcAft>
            </a:pPr>
            <a:r>
              <a:rPr lang="fr-FR" altLang="fr-FR" sz="1400" dirty="0">
                <a:solidFill>
                  <a:srgbClr val="00378B"/>
                </a:solidFill>
                <a:latin typeface="Arial" pitchFamily="34" charset="0"/>
                <a:ea typeface="+mn-ea"/>
                <a:cs typeface="Arial" pitchFamily="34" charset="0"/>
              </a:rPr>
              <a:t>Physique-chimie</a:t>
            </a:r>
          </a:p>
          <a:p>
            <a:pPr marL="228820" indent="-228820" eaLnBrk="1" hangingPunct="1">
              <a:spcBef>
                <a:spcPct val="0"/>
              </a:spcBef>
              <a:spcAft>
                <a:spcPts val="480"/>
              </a:spcAft>
            </a:pPr>
            <a:r>
              <a:rPr lang="fr-FR" altLang="fr-FR" sz="1400" dirty="0">
                <a:solidFill>
                  <a:srgbClr val="00378B"/>
                </a:solidFill>
                <a:latin typeface="Arial" pitchFamily="34" charset="0"/>
                <a:ea typeface="+mn-ea"/>
                <a:cs typeface="Arial" pitchFamily="34" charset="0"/>
              </a:rPr>
              <a:t>Histoire-géographie</a:t>
            </a:r>
          </a:p>
          <a:p>
            <a:pPr marL="228820" indent="-228820" eaLnBrk="1" hangingPunct="1">
              <a:spcBef>
                <a:spcPct val="0"/>
              </a:spcBef>
              <a:spcAft>
                <a:spcPts val="480"/>
              </a:spcAft>
            </a:pPr>
            <a:r>
              <a:rPr lang="fr-FR" altLang="fr-FR" sz="1400" dirty="0">
                <a:solidFill>
                  <a:srgbClr val="00378B"/>
                </a:solidFill>
                <a:latin typeface="Arial" pitchFamily="34" charset="0"/>
                <a:ea typeface="+mn-ea"/>
                <a:cs typeface="Arial" pitchFamily="34" charset="0"/>
              </a:rPr>
              <a:t>Mathématiques</a:t>
            </a:r>
          </a:p>
          <a:p>
            <a:pPr marL="228820" indent="-228820" eaLnBrk="1" hangingPunct="1">
              <a:spcBef>
                <a:spcPct val="0"/>
              </a:spcBef>
              <a:spcAft>
                <a:spcPts val="480"/>
              </a:spcAft>
            </a:pPr>
            <a:r>
              <a:rPr lang="fr-FR" altLang="fr-FR" sz="1400" dirty="0">
                <a:solidFill>
                  <a:srgbClr val="00378B"/>
                </a:solidFill>
                <a:latin typeface="Arial" pitchFamily="34" charset="0"/>
                <a:ea typeface="+mn-ea"/>
                <a:cs typeface="Arial" pitchFamily="34" charset="0"/>
              </a:rPr>
              <a:t>Anglais </a:t>
            </a:r>
            <a:endParaRPr lang="fr-FR" altLang="fr-FR" sz="1400" dirty="0" smtClean="0">
              <a:solidFill>
                <a:srgbClr val="00378B"/>
              </a:solidFill>
              <a:latin typeface="Arial" pitchFamily="34" charset="0"/>
              <a:ea typeface="+mn-ea"/>
              <a:cs typeface="Arial" pitchFamily="34" charset="0"/>
            </a:endParaRPr>
          </a:p>
        </p:txBody>
      </p:sp>
      <p:pic>
        <p:nvPicPr>
          <p:cNvPr id="25" name="Image 24"/>
          <p:cNvPicPr>
            <a:picLocks noChangeAspect="1"/>
          </p:cNvPicPr>
          <p:nvPr/>
        </p:nvPicPr>
        <p:blipFill rotWithShape="1">
          <a:blip r:embed="rId4" cstate="email">
            <a:extLst>
              <a:ext uri="{28A0092B-C50C-407E-A947-70E740481C1C}">
                <a14:useLocalDpi xmlns:a14="http://schemas.microsoft.com/office/drawing/2010/main"/>
              </a:ext>
            </a:extLst>
          </a:blip>
          <a:srcRect t="15751" b="18347"/>
          <a:stretch/>
        </p:blipFill>
        <p:spPr>
          <a:xfrm>
            <a:off x="6324847" y="1072256"/>
            <a:ext cx="2654798" cy="2738035"/>
          </a:xfrm>
          <a:prstGeom prst="rect">
            <a:avLst/>
          </a:prstGeom>
        </p:spPr>
      </p:pic>
      <p:pic>
        <p:nvPicPr>
          <p:cNvPr id="26" name="Imag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070" y="3691567"/>
            <a:ext cx="4990575" cy="2960248"/>
          </a:xfrm>
          <a:prstGeom prst="rect">
            <a:avLst/>
          </a:prstGeom>
        </p:spPr>
      </p:pic>
      <p:sp>
        <p:nvSpPr>
          <p:cNvPr id="6" name="Rectangle 5"/>
          <p:cNvSpPr/>
          <p:nvPr/>
        </p:nvSpPr>
        <p:spPr>
          <a:xfrm>
            <a:off x="437086" y="4314977"/>
            <a:ext cx="3551984" cy="1677382"/>
          </a:xfrm>
          <a:prstGeom prst="rect">
            <a:avLst/>
          </a:prstGeom>
        </p:spPr>
        <p:txBody>
          <a:bodyPr wrap="square">
            <a:spAutoFit/>
          </a:bodyPr>
          <a:lstStyle/>
          <a:p>
            <a:pPr lvl="0">
              <a:spcBef>
                <a:spcPct val="0"/>
              </a:spcBef>
              <a:spcAft>
                <a:spcPts val="599"/>
              </a:spcAft>
            </a:pPr>
            <a:r>
              <a:rPr lang="fr-FR" altLang="fr-FR" b="1" dirty="0">
                <a:solidFill>
                  <a:srgbClr val="00378B"/>
                </a:solidFill>
                <a:latin typeface="Arial" pitchFamily="34" charset="0"/>
                <a:cs typeface="Arial" pitchFamily="34" charset="0"/>
              </a:rPr>
              <a:t>Plusieurs temps forts </a:t>
            </a:r>
          </a:p>
          <a:p>
            <a:pPr marL="285739" lvl="0" indent="-285739">
              <a:spcBef>
                <a:spcPct val="0"/>
              </a:spcBef>
              <a:spcAft>
                <a:spcPts val="599"/>
              </a:spcAft>
              <a:buFont typeface="Arial" panose="020B0604020202020204" pitchFamily="34" charset="0"/>
              <a:buChar char="•"/>
            </a:pPr>
            <a:r>
              <a:rPr lang="fr-FR" altLang="fr-FR" sz="1400" dirty="0">
                <a:solidFill>
                  <a:srgbClr val="00378B"/>
                </a:solidFill>
                <a:latin typeface="Arial" pitchFamily="34" charset="0"/>
                <a:cs typeface="Arial" pitchFamily="34" charset="0"/>
              </a:rPr>
              <a:t>Journée d’initialisation et de </a:t>
            </a:r>
            <a:r>
              <a:rPr lang="fr-FR" altLang="fr-FR" sz="1400" dirty="0" smtClean="0">
                <a:solidFill>
                  <a:srgbClr val="00378B"/>
                </a:solidFill>
                <a:latin typeface="Arial" pitchFamily="34" charset="0"/>
                <a:cs typeface="Arial" pitchFamily="34" charset="0"/>
              </a:rPr>
              <a:t>contact</a:t>
            </a:r>
          </a:p>
          <a:p>
            <a:pPr marL="285739" lvl="0" indent="-285739">
              <a:spcBef>
                <a:spcPct val="0"/>
              </a:spcBef>
              <a:spcAft>
                <a:spcPts val="599"/>
              </a:spcAft>
              <a:buFont typeface="Arial" panose="020B0604020202020204" pitchFamily="34" charset="0"/>
              <a:buChar char="•"/>
            </a:pPr>
            <a:r>
              <a:rPr lang="fr-FR" altLang="fr-FR" sz="1400" dirty="0" smtClean="0">
                <a:solidFill>
                  <a:srgbClr val="00378B"/>
                </a:solidFill>
                <a:latin typeface="Arial" pitchFamily="34" charset="0"/>
                <a:cs typeface="Arial" pitchFamily="34" charset="0"/>
              </a:rPr>
              <a:t>«</a:t>
            </a:r>
            <a:r>
              <a:rPr lang="fr-FR" altLang="fr-FR" sz="1400" dirty="0">
                <a:solidFill>
                  <a:srgbClr val="00378B"/>
                </a:solidFill>
                <a:latin typeface="Arial" pitchFamily="34" charset="0"/>
                <a:cs typeface="Arial" pitchFamily="34" charset="0"/>
              </a:rPr>
              <a:t> </a:t>
            </a:r>
            <a:r>
              <a:rPr lang="fr-FR" altLang="fr-FR" sz="1400" dirty="0" err="1">
                <a:solidFill>
                  <a:srgbClr val="00378B"/>
                </a:solidFill>
                <a:latin typeface="Arial" pitchFamily="34" charset="0"/>
                <a:cs typeface="Arial" pitchFamily="34" charset="0"/>
              </a:rPr>
              <a:t>Fabédu</a:t>
            </a:r>
            <a:r>
              <a:rPr lang="fr-FR" altLang="fr-FR" sz="1400" dirty="0">
                <a:solidFill>
                  <a:srgbClr val="00378B"/>
                </a:solidFill>
                <a:latin typeface="Arial" pitchFamily="34" charset="0"/>
                <a:cs typeface="Arial" pitchFamily="34" charset="0"/>
              </a:rPr>
              <a:t> challenge » </a:t>
            </a:r>
            <a:r>
              <a:rPr lang="fr-FR" altLang="fr-FR" sz="1400" i="1" dirty="0" smtClean="0">
                <a:solidFill>
                  <a:srgbClr val="00378B"/>
                </a:solidFill>
                <a:latin typeface="Arial" pitchFamily="34" charset="0"/>
                <a:cs typeface="Arial" pitchFamily="34" charset="0"/>
              </a:rPr>
              <a:t>(</a:t>
            </a:r>
            <a:r>
              <a:rPr lang="fr-FR" altLang="fr-FR" sz="1400" i="1" dirty="0" err="1">
                <a:solidFill>
                  <a:srgbClr val="00378B"/>
                </a:solidFill>
                <a:latin typeface="Arial" pitchFamily="34" charset="0"/>
                <a:cs typeface="Arial" pitchFamily="34" charset="0"/>
              </a:rPr>
              <a:t>hackathon</a:t>
            </a:r>
            <a:r>
              <a:rPr lang="fr-FR" altLang="fr-FR" sz="1400" i="1" dirty="0">
                <a:solidFill>
                  <a:srgbClr val="00378B"/>
                </a:solidFill>
                <a:latin typeface="Arial" pitchFamily="34" charset="0"/>
                <a:cs typeface="Arial" pitchFamily="34" charset="0"/>
              </a:rPr>
              <a:t> pédagogique) </a:t>
            </a:r>
            <a:endParaRPr lang="fr-FR" altLang="fr-FR" sz="1400" i="1" dirty="0" smtClean="0">
              <a:solidFill>
                <a:srgbClr val="00378B"/>
              </a:solidFill>
              <a:latin typeface="Arial" pitchFamily="34" charset="0"/>
              <a:cs typeface="Arial" pitchFamily="34" charset="0"/>
            </a:endParaRPr>
          </a:p>
          <a:p>
            <a:pPr marL="285739" lvl="0" indent="-285739">
              <a:spcBef>
                <a:spcPct val="0"/>
              </a:spcBef>
              <a:spcAft>
                <a:spcPts val="599"/>
              </a:spcAft>
              <a:buFont typeface="Arial" panose="020B0604020202020204" pitchFamily="34" charset="0"/>
              <a:buChar char="•"/>
            </a:pPr>
            <a:r>
              <a:rPr lang="fr-FR" altLang="fr-FR" sz="1400" dirty="0" smtClean="0">
                <a:solidFill>
                  <a:srgbClr val="00378B"/>
                </a:solidFill>
                <a:latin typeface="Arial" pitchFamily="34" charset="0"/>
                <a:cs typeface="Arial" pitchFamily="34" charset="0"/>
              </a:rPr>
              <a:t>Journée </a:t>
            </a:r>
            <a:r>
              <a:rPr lang="fr-FR" altLang="fr-FR" sz="1400" dirty="0">
                <a:solidFill>
                  <a:srgbClr val="00378B"/>
                </a:solidFill>
                <a:latin typeface="Arial" pitchFamily="34" charset="0"/>
                <a:cs typeface="Arial" pitchFamily="34" charset="0"/>
              </a:rPr>
              <a:t>de présentation et de travail collaboratif </a:t>
            </a:r>
          </a:p>
        </p:txBody>
      </p:sp>
    </p:spTree>
    <p:extLst>
      <p:ext uri="{BB962C8B-B14F-4D97-AF65-F5344CB8AC3E}">
        <p14:creationId xmlns:p14="http://schemas.microsoft.com/office/powerpoint/2010/main" val="274225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1"/>
            <a:ext cx="8668290" cy="651228"/>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Schneider Electric – </a:t>
            </a:r>
            <a:r>
              <a:rPr lang="fr-FR" sz="2400" b="1" dirty="0">
                <a:solidFill>
                  <a:schemeClr val="bg1"/>
                </a:solidFill>
                <a:latin typeface="Arial" pitchFamily="34" charset="0"/>
                <a:cs typeface="Arial" pitchFamily="34" charset="0"/>
              </a:rPr>
              <a:t>T</a:t>
            </a:r>
            <a:r>
              <a:rPr lang="fr-FR" sz="2400" b="1" dirty="0" smtClean="0">
                <a:solidFill>
                  <a:schemeClr val="bg1"/>
                </a:solidFill>
                <a:latin typeface="Arial" pitchFamily="34" charset="0"/>
                <a:cs typeface="Arial" pitchFamily="34" charset="0"/>
              </a:rPr>
              <a:t>hématiques et questions directrices</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8"/>
            <a:ext cx="8521288" cy="507807"/>
          </a:xfrm>
          <a:prstGeom prst="rect">
            <a:avLst/>
          </a:prstGeom>
        </p:spPr>
        <p:txBody>
          <a:bodyPr wrap="square" lIns="91416" tIns="45708" rIns="91416" bIns="45708">
            <a:spAutoFit/>
          </a:bodyPr>
          <a:lstStyle/>
          <a:p>
            <a:pPr>
              <a:lnSpc>
                <a:spcPct val="150000"/>
              </a:lnSpc>
            </a:pPr>
            <a:endParaRPr lang="fr-FR" b="1" u="sng" dirty="0">
              <a:solidFill>
                <a:srgbClr val="00378B"/>
              </a:solidFill>
              <a:latin typeface="Arial" pitchFamily="34" charset="0"/>
              <a:cs typeface="Arial" pitchFamily="34" charset="0"/>
            </a:endParaRPr>
          </a:p>
        </p:txBody>
      </p:sp>
      <p:pic>
        <p:nvPicPr>
          <p:cNvPr id="15" name="Imag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357" y="5749765"/>
            <a:ext cx="2203243" cy="761770"/>
          </a:xfrm>
          <a:prstGeom prst="rect">
            <a:avLst/>
          </a:prstGeom>
        </p:spPr>
      </p:pic>
      <p:sp>
        <p:nvSpPr>
          <p:cNvPr id="17" name="ZoneTexte 16"/>
          <p:cNvSpPr txBox="1"/>
          <p:nvPr/>
        </p:nvSpPr>
        <p:spPr>
          <a:xfrm>
            <a:off x="2906372" y="6031674"/>
            <a:ext cx="6073273" cy="397104"/>
          </a:xfrm>
          <a:prstGeom prst="rect">
            <a:avLst/>
          </a:prstGeom>
          <a:noFill/>
        </p:spPr>
        <p:txBody>
          <a:bodyPr wrap="square" lIns="73222" tIns="36612" rIns="73222" bIns="36612" rtlCol="0">
            <a:spAutoFit/>
          </a:bodyPr>
          <a:lstStyle/>
          <a:p>
            <a:pPr algn="ctr">
              <a:lnSpc>
                <a:spcPct val="150000"/>
              </a:lnSpc>
              <a:spcBef>
                <a:spcPct val="0"/>
              </a:spcBef>
              <a:spcAft>
                <a:spcPts val="480"/>
              </a:spcAft>
            </a:pPr>
            <a:r>
              <a:rPr lang="fr-FR" sz="1400" b="1" dirty="0">
                <a:solidFill>
                  <a:schemeClr val="tx2"/>
                </a:solidFill>
                <a:latin typeface="Arial" pitchFamily="34" charset="0"/>
                <a:cs typeface="Arial" pitchFamily="34" charset="0"/>
              </a:rPr>
              <a:t>Support d’étude : Le </a:t>
            </a:r>
            <a:r>
              <a:rPr lang="fr-FR" sz="1400" b="1" dirty="0" err="1">
                <a:solidFill>
                  <a:schemeClr val="tx2"/>
                </a:solidFill>
                <a:latin typeface="Arial" pitchFamily="34" charset="0"/>
                <a:cs typeface="Arial" pitchFamily="34" charset="0"/>
              </a:rPr>
              <a:t>Hive</a:t>
            </a:r>
            <a:r>
              <a:rPr lang="fr-FR" sz="1400" b="1" dirty="0">
                <a:solidFill>
                  <a:schemeClr val="tx2"/>
                </a:solidFill>
                <a:latin typeface="Arial" pitchFamily="34" charset="0"/>
                <a:cs typeface="Arial" pitchFamily="34" charset="0"/>
              </a:rPr>
              <a:t>, siège social de Schneider Electric</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459" y="1630199"/>
            <a:ext cx="7211103" cy="394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e 2"/>
          <p:cNvGrpSpPr/>
          <p:nvPr/>
        </p:nvGrpSpPr>
        <p:grpSpPr>
          <a:xfrm>
            <a:off x="398669" y="1247339"/>
            <a:ext cx="8251096" cy="3781492"/>
            <a:chOff x="1903095" y="1411083"/>
            <a:chExt cx="8251096" cy="3781492"/>
          </a:xfrm>
        </p:grpSpPr>
        <p:sp>
          <p:nvSpPr>
            <p:cNvPr id="20" name="Ellipse 19"/>
            <p:cNvSpPr>
              <a:spLocks noChangeArrowheads="1"/>
            </p:cNvSpPr>
            <p:nvPr/>
          </p:nvSpPr>
          <p:spPr bwMode="auto">
            <a:xfrm>
              <a:off x="1903095" y="1411083"/>
              <a:ext cx="2496933" cy="1242752"/>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En quoi un bâtiment s’inscrit dans une démarche DD?</a:t>
              </a:r>
              <a:endParaRPr lang="fr-FR" sz="1400" b="1" dirty="0">
                <a:solidFill>
                  <a:srgbClr val="00378B"/>
                </a:solidFill>
                <a:latin typeface="Arial" panose="020B0604020202020204" pitchFamily="34" charset="0"/>
                <a:cs typeface="Arial" panose="020B0604020202020204" pitchFamily="34" charset="0"/>
              </a:endParaRPr>
            </a:p>
          </p:txBody>
        </p:sp>
        <p:sp>
          <p:nvSpPr>
            <p:cNvPr id="21" name="Ellipse 20"/>
            <p:cNvSpPr>
              <a:spLocks noChangeArrowheads="1"/>
            </p:cNvSpPr>
            <p:nvPr/>
          </p:nvSpPr>
          <p:spPr bwMode="auto">
            <a:xfrm>
              <a:off x="6496592" y="1620519"/>
              <a:ext cx="3657599" cy="1263929"/>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Pourquoi ? </a:t>
              </a:r>
            </a:p>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Les enjeux environnementaux, économiques, humains et stratégique</a:t>
              </a:r>
              <a:endParaRPr lang="fr-FR" sz="1400" b="1" dirty="0">
                <a:solidFill>
                  <a:srgbClr val="00378B"/>
                </a:solidFill>
                <a:latin typeface="Arial" panose="020B0604020202020204" pitchFamily="34" charset="0"/>
                <a:cs typeface="Arial" panose="020B0604020202020204" pitchFamily="34" charset="0"/>
              </a:endParaRPr>
            </a:p>
          </p:txBody>
        </p:sp>
        <p:sp>
          <p:nvSpPr>
            <p:cNvPr id="22" name="Ellipse 21"/>
            <p:cNvSpPr>
              <a:spLocks noChangeArrowheads="1"/>
            </p:cNvSpPr>
            <p:nvPr/>
          </p:nvSpPr>
          <p:spPr bwMode="auto">
            <a:xfrm>
              <a:off x="6259306" y="3902391"/>
              <a:ext cx="2640329" cy="876635"/>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Comment ? </a:t>
              </a:r>
            </a:p>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Les solutions techniques </a:t>
              </a:r>
              <a:endParaRPr lang="fr-FR" sz="1400" b="1" dirty="0">
                <a:solidFill>
                  <a:srgbClr val="00378B"/>
                </a:solidFill>
                <a:latin typeface="Arial" panose="020B0604020202020204" pitchFamily="34" charset="0"/>
                <a:cs typeface="Arial" panose="020B0604020202020204" pitchFamily="34" charset="0"/>
              </a:endParaRPr>
            </a:p>
          </p:txBody>
        </p:sp>
        <p:sp>
          <p:nvSpPr>
            <p:cNvPr id="23" name="Ellipse 22"/>
            <p:cNvSpPr>
              <a:spLocks noChangeArrowheads="1"/>
            </p:cNvSpPr>
            <p:nvPr/>
          </p:nvSpPr>
          <p:spPr bwMode="auto">
            <a:xfrm>
              <a:off x="2268594" y="4095465"/>
              <a:ext cx="3074669" cy="109711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Comment ? </a:t>
              </a:r>
            </a:p>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Les leviers et facteurs de réussite « humains »</a:t>
              </a:r>
              <a:endParaRPr lang="fr-FR" sz="1400" b="1" dirty="0">
                <a:solidFill>
                  <a:srgbClr val="00378B"/>
                </a:solidFill>
                <a:latin typeface="Arial" panose="020B0604020202020204" pitchFamily="34" charset="0"/>
                <a:cs typeface="Arial" panose="020B0604020202020204" pitchFamily="34" charset="0"/>
              </a:endParaRPr>
            </a:p>
          </p:txBody>
        </p:sp>
      </p:grpSp>
      <p:sp>
        <p:nvSpPr>
          <p:cNvPr id="13" name="Ellipse 12"/>
          <p:cNvSpPr>
            <a:spLocks noChangeArrowheads="1"/>
          </p:cNvSpPr>
          <p:nvPr/>
        </p:nvSpPr>
        <p:spPr bwMode="auto">
          <a:xfrm>
            <a:off x="4794010" y="4719046"/>
            <a:ext cx="1606439" cy="61957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EE passive</a:t>
            </a:r>
            <a:endParaRPr lang="fr-FR" sz="1400" dirty="0">
              <a:solidFill>
                <a:srgbClr val="00378B"/>
              </a:solidFill>
              <a:latin typeface="Arial" panose="020B0604020202020204" pitchFamily="34" charset="0"/>
              <a:cs typeface="Arial" panose="020B0604020202020204" pitchFamily="34" charset="0"/>
            </a:endParaRPr>
          </a:p>
        </p:txBody>
      </p:sp>
      <p:sp>
        <p:nvSpPr>
          <p:cNvPr id="14" name="Ellipse 13"/>
          <p:cNvSpPr>
            <a:spLocks noChangeArrowheads="1"/>
          </p:cNvSpPr>
          <p:nvPr/>
        </p:nvSpPr>
        <p:spPr bwMode="auto">
          <a:xfrm>
            <a:off x="6129229" y="4777455"/>
            <a:ext cx="1606439" cy="61957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EE active</a:t>
            </a:r>
            <a:endParaRPr lang="fr-FR" sz="1400" dirty="0">
              <a:solidFill>
                <a:srgbClr val="00378B"/>
              </a:solidFill>
              <a:latin typeface="Arial" panose="020B0604020202020204" pitchFamily="34" charset="0"/>
              <a:cs typeface="Arial" panose="020B0604020202020204" pitchFamily="34" charset="0"/>
            </a:endParaRPr>
          </a:p>
        </p:txBody>
      </p:sp>
      <p:sp>
        <p:nvSpPr>
          <p:cNvPr id="19" name="Ellipse 18"/>
          <p:cNvSpPr>
            <a:spLocks noChangeArrowheads="1"/>
          </p:cNvSpPr>
          <p:nvPr/>
        </p:nvSpPr>
        <p:spPr bwMode="auto">
          <a:xfrm>
            <a:off x="7043326" y="4305497"/>
            <a:ext cx="1606439" cy="61957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err="1" smtClean="0">
                <a:solidFill>
                  <a:srgbClr val="00378B"/>
                </a:solidFill>
                <a:latin typeface="Arial" panose="020B0604020202020204" pitchFamily="34" charset="0"/>
                <a:cs typeface="Arial" panose="020B0604020202020204" pitchFamily="34" charset="0"/>
              </a:rPr>
              <a:t>EnR</a:t>
            </a:r>
            <a:endParaRPr lang="fr-FR" sz="1400" dirty="0">
              <a:solidFill>
                <a:srgbClr val="00378B"/>
              </a:solidFill>
              <a:latin typeface="Arial" panose="020B0604020202020204" pitchFamily="34" charset="0"/>
              <a:cs typeface="Arial" panose="020B0604020202020204" pitchFamily="34" charset="0"/>
            </a:endParaRPr>
          </a:p>
        </p:txBody>
      </p:sp>
      <p:sp>
        <p:nvSpPr>
          <p:cNvPr id="24" name="Ellipse 23"/>
          <p:cNvSpPr>
            <a:spLocks noChangeArrowheads="1"/>
          </p:cNvSpPr>
          <p:nvPr/>
        </p:nvSpPr>
        <p:spPr bwMode="auto">
          <a:xfrm>
            <a:off x="6932448" y="3166110"/>
            <a:ext cx="2047197" cy="1114619"/>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Optimiser agencement et confort en </a:t>
            </a:r>
            <a:r>
              <a:rPr lang="fr-FR" sz="1400" dirty="0" err="1" smtClean="0">
                <a:solidFill>
                  <a:srgbClr val="00378B"/>
                </a:solidFill>
                <a:latin typeface="Arial" panose="020B0604020202020204" pitchFamily="34" charset="0"/>
                <a:cs typeface="Arial" panose="020B0604020202020204" pitchFamily="34" charset="0"/>
              </a:rPr>
              <a:t>fct</a:t>
            </a:r>
            <a:r>
              <a:rPr lang="fr-FR" sz="1400" dirty="0" smtClean="0">
                <a:solidFill>
                  <a:srgbClr val="00378B"/>
                </a:solidFill>
                <a:latin typeface="Arial" panose="020B0604020202020204" pitchFamily="34" charset="0"/>
                <a:cs typeface="Arial" panose="020B0604020202020204" pitchFamily="34" charset="0"/>
              </a:rPr>
              <a:t> du </a:t>
            </a:r>
            <a:r>
              <a:rPr lang="fr-FR" sz="1400" dirty="0" err="1" smtClean="0">
                <a:solidFill>
                  <a:srgbClr val="00378B"/>
                </a:solidFill>
                <a:latin typeface="Arial" panose="020B0604020202020204" pitchFamily="34" charset="0"/>
                <a:cs typeface="Arial" panose="020B0604020202020204" pitchFamily="34" charset="0"/>
              </a:rPr>
              <a:t>tx</a:t>
            </a:r>
            <a:r>
              <a:rPr lang="fr-FR" sz="1400" dirty="0" smtClean="0">
                <a:solidFill>
                  <a:srgbClr val="00378B"/>
                </a:solidFill>
                <a:latin typeface="Arial" panose="020B0604020202020204" pitchFamily="34" charset="0"/>
                <a:cs typeface="Arial" panose="020B0604020202020204" pitchFamily="34" charset="0"/>
              </a:rPr>
              <a:t> d’occupation</a:t>
            </a:r>
            <a:endParaRPr lang="fr-FR" sz="1400" dirty="0">
              <a:solidFill>
                <a:srgbClr val="0037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512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1"/>
            <a:ext cx="8668290" cy="651228"/>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Schneider Electric – Exemple de scénarios</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8"/>
            <a:ext cx="8521288" cy="507807"/>
          </a:xfrm>
          <a:prstGeom prst="rect">
            <a:avLst/>
          </a:prstGeom>
        </p:spPr>
        <p:txBody>
          <a:bodyPr wrap="square" lIns="91416" tIns="45708" rIns="91416" bIns="45708">
            <a:spAutoFit/>
          </a:bodyPr>
          <a:lstStyle/>
          <a:p>
            <a:pPr>
              <a:lnSpc>
                <a:spcPct val="150000"/>
              </a:lnSpc>
            </a:pPr>
            <a:endParaRPr lang="fr-FR" b="1" u="sng" dirty="0">
              <a:solidFill>
                <a:srgbClr val="00378B"/>
              </a:solidFill>
              <a:latin typeface="Arial" pitchFamily="34" charset="0"/>
              <a:cs typeface="Arial" pitchFamily="34" charset="0"/>
            </a:endParaRPr>
          </a:p>
        </p:txBody>
      </p:sp>
      <p:pic>
        <p:nvPicPr>
          <p:cNvPr id="15" name="Imag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357" y="5749765"/>
            <a:ext cx="2203243" cy="761770"/>
          </a:xfrm>
          <a:prstGeom prst="rect">
            <a:avLst/>
          </a:prstGeom>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89" y="1682960"/>
            <a:ext cx="7211103" cy="394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llipse 11"/>
          <p:cNvSpPr>
            <a:spLocks noChangeArrowheads="1"/>
          </p:cNvSpPr>
          <p:nvPr/>
        </p:nvSpPr>
        <p:spPr bwMode="auto">
          <a:xfrm>
            <a:off x="525780" y="1202871"/>
            <a:ext cx="3199028" cy="1089025"/>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STMG – Comment le </a:t>
            </a:r>
            <a:r>
              <a:rPr lang="fr-FR" sz="1400" b="1" dirty="0" err="1" smtClean="0">
                <a:solidFill>
                  <a:srgbClr val="00378B"/>
                </a:solidFill>
                <a:latin typeface="Arial" panose="020B0604020202020204" pitchFamily="34" charset="0"/>
                <a:cs typeface="Arial" panose="020B0604020202020204" pitchFamily="34" charset="0"/>
              </a:rPr>
              <a:t>Hive</a:t>
            </a:r>
            <a:r>
              <a:rPr lang="fr-FR" sz="1400" b="1" dirty="0" smtClean="0">
                <a:solidFill>
                  <a:srgbClr val="00378B"/>
                </a:solidFill>
                <a:latin typeface="Arial" panose="020B0604020202020204" pitchFamily="34" charset="0"/>
                <a:cs typeface="Arial" panose="020B0604020202020204" pitchFamily="34" charset="0"/>
              </a:rPr>
              <a:t> permet-il de créer une valeur verte ?</a:t>
            </a:r>
            <a:endParaRPr lang="fr-FR" sz="1400" b="1" dirty="0">
              <a:solidFill>
                <a:srgbClr val="00378B"/>
              </a:solidFill>
              <a:latin typeface="Arial" panose="020B0604020202020204" pitchFamily="34" charset="0"/>
              <a:cs typeface="Arial" panose="020B0604020202020204" pitchFamily="34" charset="0"/>
            </a:endParaRPr>
          </a:p>
        </p:txBody>
      </p:sp>
      <p:sp>
        <p:nvSpPr>
          <p:cNvPr id="13" name="Ellipse 12"/>
          <p:cNvSpPr>
            <a:spLocks noChangeArrowheads="1"/>
          </p:cNvSpPr>
          <p:nvPr/>
        </p:nvSpPr>
        <p:spPr bwMode="auto">
          <a:xfrm>
            <a:off x="5146849" y="1334420"/>
            <a:ext cx="3060256" cy="1089025"/>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CAP – Bac Pro ELEEC – Étude de cas éclairage, CVC</a:t>
            </a:r>
            <a:endParaRPr lang="fr-FR" sz="1400" b="1" dirty="0">
              <a:solidFill>
                <a:srgbClr val="00378B"/>
              </a:solidFill>
              <a:latin typeface="Arial" panose="020B0604020202020204" pitchFamily="34" charset="0"/>
              <a:cs typeface="Arial" panose="020B0604020202020204" pitchFamily="34" charset="0"/>
            </a:endParaRPr>
          </a:p>
        </p:txBody>
      </p:sp>
      <p:sp>
        <p:nvSpPr>
          <p:cNvPr id="14" name="Ellipse 13"/>
          <p:cNvSpPr>
            <a:spLocks noChangeArrowheads="1"/>
          </p:cNvSpPr>
          <p:nvPr/>
        </p:nvSpPr>
        <p:spPr bwMode="auto">
          <a:xfrm>
            <a:off x="5943008" y="3656331"/>
            <a:ext cx="3200993" cy="1348925"/>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STI2D – technologie – PC – Comment optimiser l’agencement et le confort en fonction du </a:t>
            </a:r>
            <a:r>
              <a:rPr lang="fr-FR" sz="1400" b="1" dirty="0" err="1" smtClean="0">
                <a:solidFill>
                  <a:srgbClr val="00378B"/>
                </a:solidFill>
                <a:latin typeface="Arial" panose="020B0604020202020204" pitchFamily="34" charset="0"/>
                <a:cs typeface="Arial" panose="020B0604020202020204" pitchFamily="34" charset="0"/>
              </a:rPr>
              <a:t>tx</a:t>
            </a:r>
            <a:r>
              <a:rPr lang="fr-FR" sz="1400" b="1" dirty="0" smtClean="0">
                <a:solidFill>
                  <a:srgbClr val="00378B"/>
                </a:solidFill>
                <a:latin typeface="Arial" panose="020B0604020202020204" pitchFamily="34" charset="0"/>
                <a:cs typeface="Arial" panose="020B0604020202020204" pitchFamily="34" charset="0"/>
              </a:rPr>
              <a:t> d’occupation ?</a:t>
            </a:r>
            <a:endParaRPr lang="fr-FR" sz="1400" b="1" dirty="0">
              <a:solidFill>
                <a:srgbClr val="00378B"/>
              </a:solidFill>
              <a:latin typeface="Arial" panose="020B0604020202020204" pitchFamily="34" charset="0"/>
              <a:cs typeface="Arial" panose="020B0604020202020204" pitchFamily="34" charset="0"/>
            </a:endParaRPr>
          </a:p>
        </p:txBody>
      </p:sp>
      <p:sp>
        <p:nvSpPr>
          <p:cNvPr id="16" name="Ellipse 15"/>
          <p:cNvSpPr>
            <a:spLocks noChangeArrowheads="1"/>
          </p:cNvSpPr>
          <p:nvPr/>
        </p:nvSpPr>
        <p:spPr bwMode="auto">
          <a:xfrm>
            <a:off x="2683376" y="4566939"/>
            <a:ext cx="3463224" cy="1563711"/>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b="1" dirty="0" smtClean="0">
                <a:solidFill>
                  <a:srgbClr val="00378B"/>
                </a:solidFill>
                <a:latin typeface="Arial" panose="020B0604020202020204" pitchFamily="34" charset="0"/>
                <a:cs typeface="Arial" panose="020B0604020202020204" pitchFamily="34" charset="0"/>
              </a:rPr>
              <a:t>EPI MEP histoire-techno – En quoi la conception et l’aménagement d’un lieu de travail ont-ils évolué dans l’histoire ?</a:t>
            </a:r>
            <a:endParaRPr lang="fr-FR" sz="1400" b="1" dirty="0">
              <a:solidFill>
                <a:srgbClr val="00378B"/>
              </a:solidFill>
              <a:latin typeface="Arial" panose="020B0604020202020204" pitchFamily="34" charset="0"/>
              <a:cs typeface="Arial" panose="020B0604020202020204" pitchFamily="34" charset="0"/>
            </a:endParaRPr>
          </a:p>
        </p:txBody>
      </p:sp>
      <p:sp>
        <p:nvSpPr>
          <p:cNvPr id="11" name="ZoneTexte 10"/>
          <p:cNvSpPr txBox="1"/>
          <p:nvPr/>
        </p:nvSpPr>
        <p:spPr>
          <a:xfrm>
            <a:off x="219901" y="3262140"/>
            <a:ext cx="4926948" cy="1138771"/>
          </a:xfrm>
          <a:prstGeom prst="rect">
            <a:avLst/>
          </a:prstGeom>
          <a:solidFill>
            <a:srgbClr val="D49F00"/>
          </a:solidFill>
          <a:ln w="50800">
            <a:noFill/>
          </a:ln>
          <a:effectLst/>
        </p:spPr>
        <p:txBody>
          <a:bodyPr wrap="square" lIns="91436" tIns="45719" rIns="91436" bIns="45719" rtlCol="0">
            <a:spAutoFit/>
          </a:bodyPr>
          <a:lstStyle/>
          <a:p>
            <a:pPr algn="ctr"/>
            <a:r>
              <a:rPr lang="fr-FR" sz="1700" b="1" dirty="0" smtClean="0">
                <a:solidFill>
                  <a:schemeClr val="bg1"/>
                </a:solidFill>
                <a:latin typeface="Arial" pitchFamily="34" charset="0"/>
                <a:cs typeface="Arial" pitchFamily="34" charset="0"/>
              </a:rPr>
              <a:t>Critères de </a:t>
            </a:r>
            <a:r>
              <a:rPr lang="fr-FR" sz="1700" b="1" dirty="0">
                <a:solidFill>
                  <a:schemeClr val="bg1"/>
                </a:solidFill>
                <a:latin typeface="Arial" pitchFamily="34" charset="0"/>
                <a:cs typeface="Arial" pitchFamily="34" charset="0"/>
              </a:rPr>
              <a:t>sélection </a:t>
            </a:r>
          </a:p>
          <a:p>
            <a:pPr marL="285739" indent="-285739" algn="ctr">
              <a:buFont typeface="Wingdings" charset="2"/>
              <a:buChar char="ü"/>
            </a:pPr>
            <a:r>
              <a:rPr lang="fr-FR" sz="1700" dirty="0">
                <a:solidFill>
                  <a:schemeClr val="bg1"/>
                </a:solidFill>
                <a:latin typeface="Arial" pitchFamily="34" charset="0"/>
                <a:cs typeface="Arial" pitchFamily="34" charset="0"/>
              </a:rPr>
              <a:t>exploitation </a:t>
            </a:r>
            <a:r>
              <a:rPr lang="fr-FR" sz="1700" dirty="0" smtClean="0">
                <a:solidFill>
                  <a:schemeClr val="bg1"/>
                </a:solidFill>
                <a:latin typeface="Arial" pitchFamily="34" charset="0"/>
                <a:cs typeface="Arial" pitchFamily="34" charset="0"/>
              </a:rPr>
              <a:t>des particularités </a:t>
            </a:r>
            <a:r>
              <a:rPr lang="fr-FR" sz="1700" dirty="0">
                <a:solidFill>
                  <a:schemeClr val="bg1"/>
                </a:solidFill>
                <a:latin typeface="Arial" pitchFamily="34" charset="0"/>
                <a:cs typeface="Arial" pitchFamily="34" charset="0"/>
              </a:rPr>
              <a:t>de l’entreprise</a:t>
            </a:r>
          </a:p>
          <a:p>
            <a:pPr marL="285739" indent="-285739" algn="ctr">
              <a:buFont typeface="Wingdings" charset="2"/>
              <a:buChar char="ü"/>
            </a:pPr>
            <a:r>
              <a:rPr lang="fr-FR" sz="1700" dirty="0">
                <a:solidFill>
                  <a:schemeClr val="bg1"/>
                </a:solidFill>
                <a:latin typeface="Arial" pitchFamily="34" charset="0"/>
                <a:cs typeface="Arial" pitchFamily="34" charset="0"/>
              </a:rPr>
              <a:t>plus-value du numérique</a:t>
            </a:r>
          </a:p>
          <a:p>
            <a:pPr marL="285739" indent="-285739" algn="ctr">
              <a:buFont typeface="Wingdings" charset="2"/>
              <a:buChar char="ü"/>
            </a:pPr>
            <a:r>
              <a:rPr lang="fr-FR" sz="1700" dirty="0">
                <a:solidFill>
                  <a:schemeClr val="bg1"/>
                </a:solidFill>
                <a:latin typeface="Arial" pitchFamily="34" charset="0"/>
                <a:cs typeface="Arial" pitchFamily="34" charset="0"/>
              </a:rPr>
              <a:t>besoin pédagogique réel</a:t>
            </a:r>
          </a:p>
        </p:txBody>
      </p:sp>
      <p:sp>
        <p:nvSpPr>
          <p:cNvPr id="19" name="Ellipse 18"/>
          <p:cNvSpPr>
            <a:spLocks noChangeArrowheads="1"/>
          </p:cNvSpPr>
          <p:nvPr/>
        </p:nvSpPr>
        <p:spPr bwMode="auto">
          <a:xfrm>
            <a:off x="7123639" y="1995992"/>
            <a:ext cx="1856006" cy="80966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Ressources SE</a:t>
            </a:r>
            <a:endParaRPr lang="fr-FR" sz="1400" dirty="0">
              <a:solidFill>
                <a:srgbClr val="00378B"/>
              </a:solidFill>
              <a:latin typeface="Arial" panose="020B0604020202020204" pitchFamily="34" charset="0"/>
              <a:cs typeface="Arial" panose="020B0604020202020204" pitchFamily="34" charset="0"/>
            </a:endParaRPr>
          </a:p>
        </p:txBody>
      </p:sp>
      <p:sp>
        <p:nvSpPr>
          <p:cNvPr id="20" name="Ellipse 19"/>
          <p:cNvSpPr>
            <a:spLocks noChangeArrowheads="1"/>
          </p:cNvSpPr>
          <p:nvPr/>
        </p:nvSpPr>
        <p:spPr bwMode="auto">
          <a:xfrm>
            <a:off x="7123639" y="4940104"/>
            <a:ext cx="2008406" cy="1571431"/>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Ressource numérique : simulation  paramètres air pièce </a:t>
            </a:r>
            <a:r>
              <a:rPr lang="fr-FR" sz="1400" dirty="0" err="1" smtClean="0">
                <a:solidFill>
                  <a:srgbClr val="00378B"/>
                </a:solidFill>
                <a:latin typeface="Arial" panose="020B0604020202020204" pitchFamily="34" charset="0"/>
                <a:cs typeface="Arial" panose="020B0604020202020204" pitchFamily="34" charset="0"/>
              </a:rPr>
              <a:t>fct</a:t>
            </a:r>
            <a:r>
              <a:rPr lang="fr-FR" sz="1400" dirty="0" smtClean="0">
                <a:solidFill>
                  <a:srgbClr val="00378B"/>
                </a:solidFill>
                <a:latin typeface="Arial" panose="020B0604020202020204" pitchFamily="34" charset="0"/>
                <a:cs typeface="Arial" panose="020B0604020202020204" pitchFamily="34" charset="0"/>
              </a:rPr>
              <a:t> </a:t>
            </a:r>
            <a:r>
              <a:rPr lang="fr-FR" sz="1400" dirty="0" err="1" smtClean="0">
                <a:solidFill>
                  <a:srgbClr val="00378B"/>
                </a:solidFill>
                <a:latin typeface="Arial" panose="020B0604020202020204" pitchFamily="34" charset="0"/>
                <a:cs typeface="Arial" panose="020B0604020202020204" pitchFamily="34" charset="0"/>
              </a:rPr>
              <a:t>tx</a:t>
            </a:r>
            <a:r>
              <a:rPr lang="fr-FR" sz="1400" dirty="0" smtClean="0">
                <a:solidFill>
                  <a:srgbClr val="00378B"/>
                </a:solidFill>
                <a:latin typeface="Arial" panose="020B0604020202020204" pitchFamily="34" charset="0"/>
                <a:cs typeface="Arial" panose="020B0604020202020204" pitchFamily="34" charset="0"/>
              </a:rPr>
              <a:t> d’occupation</a:t>
            </a:r>
            <a:endParaRPr lang="fr-FR" sz="1400" dirty="0">
              <a:solidFill>
                <a:srgbClr val="00378B"/>
              </a:solidFill>
              <a:latin typeface="Arial" panose="020B0604020202020204" pitchFamily="34" charset="0"/>
              <a:cs typeface="Arial" panose="020B0604020202020204" pitchFamily="34" charset="0"/>
            </a:endParaRPr>
          </a:p>
        </p:txBody>
      </p:sp>
      <p:sp>
        <p:nvSpPr>
          <p:cNvPr id="21" name="Ellipse 20"/>
          <p:cNvSpPr>
            <a:spLocks noChangeArrowheads="1"/>
          </p:cNvSpPr>
          <p:nvPr/>
        </p:nvSpPr>
        <p:spPr bwMode="auto">
          <a:xfrm>
            <a:off x="13602" y="2110055"/>
            <a:ext cx="2111691" cy="80966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Ressources SE + production vidéos</a:t>
            </a:r>
            <a:endParaRPr lang="fr-FR" sz="1400" dirty="0">
              <a:solidFill>
                <a:srgbClr val="00378B"/>
              </a:solidFill>
              <a:latin typeface="Arial" panose="020B0604020202020204" pitchFamily="34" charset="0"/>
              <a:cs typeface="Arial" panose="020B0604020202020204" pitchFamily="34" charset="0"/>
            </a:endParaRPr>
          </a:p>
        </p:txBody>
      </p:sp>
      <p:sp>
        <p:nvSpPr>
          <p:cNvPr id="22" name="Ellipse 21"/>
          <p:cNvSpPr>
            <a:spLocks noChangeArrowheads="1"/>
          </p:cNvSpPr>
          <p:nvPr/>
        </p:nvSpPr>
        <p:spPr bwMode="auto">
          <a:xfrm>
            <a:off x="4177932" y="5954345"/>
            <a:ext cx="2111691" cy="809660"/>
          </a:xfrm>
          <a:prstGeom prst="ellipse">
            <a:avLst/>
          </a:prstGeom>
          <a:solidFill>
            <a:srgbClr val="B6A060">
              <a:alpha val="52156"/>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auto">
              <a:spcBef>
                <a:spcPts val="0"/>
              </a:spcBef>
              <a:spcAft>
                <a:spcPts val="0"/>
              </a:spcAft>
              <a:defRPr/>
            </a:pPr>
            <a:r>
              <a:rPr lang="fr-FR" sz="1400" dirty="0" smtClean="0">
                <a:solidFill>
                  <a:srgbClr val="00378B"/>
                </a:solidFill>
                <a:latin typeface="Arial" panose="020B0604020202020204" pitchFamily="34" charset="0"/>
                <a:cs typeface="Arial" panose="020B0604020202020204" pitchFamily="34" charset="0"/>
              </a:rPr>
              <a:t>Ressources SE + production vidéos</a:t>
            </a:r>
            <a:endParaRPr lang="fr-FR" sz="1400" dirty="0">
              <a:solidFill>
                <a:srgbClr val="0037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4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1"/>
            <a:ext cx="8668290" cy="651228"/>
          </a:xfrm>
          <a:solidFill>
            <a:srgbClr val="D49F00"/>
          </a:solidFill>
        </p:spPr>
        <p:txBody>
          <a:bodyPr>
            <a:noAutofit/>
          </a:bodyPr>
          <a:lstStyle/>
          <a:p>
            <a:pPr algn="l"/>
            <a:r>
              <a:rPr lang="fr-FR" sz="2400" b="1" dirty="0" err="1" smtClean="0">
                <a:solidFill>
                  <a:schemeClr val="bg1"/>
                </a:solidFill>
                <a:latin typeface="Arial" pitchFamily="34" charset="0"/>
                <a:cs typeface="Arial" pitchFamily="34" charset="0"/>
              </a:rPr>
              <a:t>Staubli</a:t>
            </a:r>
            <a:r>
              <a:rPr lang="fr-FR" sz="2400" b="1" dirty="0" smtClean="0">
                <a:solidFill>
                  <a:schemeClr val="bg1"/>
                </a:solidFill>
                <a:latin typeface="Arial" pitchFamily="34" charset="0"/>
                <a:cs typeface="Arial" pitchFamily="34" charset="0"/>
              </a:rPr>
              <a:t>, </a:t>
            </a:r>
            <a:r>
              <a:rPr lang="fr-FR" sz="2400" b="1" dirty="0" err="1" smtClean="0">
                <a:solidFill>
                  <a:schemeClr val="bg1"/>
                </a:solidFill>
                <a:latin typeface="Arial" pitchFamily="34" charset="0"/>
                <a:cs typeface="Arial" pitchFamily="34" charset="0"/>
              </a:rPr>
              <a:t>Fanuc</a:t>
            </a:r>
            <a:r>
              <a:rPr lang="fr-FR" sz="2400" b="1" dirty="0" smtClean="0">
                <a:solidFill>
                  <a:schemeClr val="bg1"/>
                </a:solidFill>
                <a:latin typeface="Arial" pitchFamily="34" charset="0"/>
                <a:cs typeface="Arial" pitchFamily="34" charset="0"/>
              </a:rPr>
              <a:t> (Robotique industrielle)</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8"/>
            <a:ext cx="8521288" cy="507807"/>
          </a:xfrm>
          <a:prstGeom prst="rect">
            <a:avLst/>
          </a:prstGeom>
        </p:spPr>
        <p:txBody>
          <a:bodyPr wrap="square" lIns="91416" tIns="45708" rIns="91416" bIns="45708">
            <a:spAutoFit/>
          </a:bodyPr>
          <a:lstStyle/>
          <a:p>
            <a:pPr>
              <a:lnSpc>
                <a:spcPct val="150000"/>
              </a:lnSpc>
            </a:pPr>
            <a:endParaRPr lang="fr-FR" b="1" u="sng" dirty="0">
              <a:solidFill>
                <a:srgbClr val="00378B"/>
              </a:solidFill>
              <a:latin typeface="Arial" pitchFamily="34" charset="0"/>
              <a:cs typeface="Arial" pitchFamily="34" charset="0"/>
            </a:endParaRPr>
          </a:p>
        </p:txBody>
      </p:sp>
      <p:sp>
        <p:nvSpPr>
          <p:cNvPr id="16" name="Rectangle 32"/>
          <p:cNvSpPr>
            <a:spLocks noChangeArrowheads="1"/>
          </p:cNvSpPr>
          <p:nvPr/>
        </p:nvSpPr>
        <p:spPr bwMode="auto">
          <a:xfrm>
            <a:off x="397081" y="3031475"/>
            <a:ext cx="8349839" cy="140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22" tIns="36612" rIns="73222" bIns="36612">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spcAft>
                <a:spcPts val="480"/>
              </a:spcAft>
              <a:buNone/>
            </a:pPr>
            <a:r>
              <a:rPr lang="fr-FR" altLang="fr-FR" sz="2400" b="1" dirty="0" smtClean="0">
                <a:solidFill>
                  <a:schemeClr val="tx2"/>
                </a:solidFill>
                <a:latin typeface="Arial" pitchFamily="34" charset="0"/>
                <a:ea typeface="+mn-ea"/>
                <a:cs typeface="Arial" pitchFamily="34" charset="0"/>
              </a:rPr>
              <a:t>Méthodologie</a:t>
            </a:r>
          </a:p>
          <a:p>
            <a:pPr eaLnBrk="1" hangingPunct="1">
              <a:spcBef>
                <a:spcPct val="0"/>
              </a:spcBef>
              <a:spcAft>
                <a:spcPts val="480"/>
              </a:spcAft>
              <a:buNone/>
            </a:pPr>
            <a:endParaRPr lang="fr-FR" altLang="fr-FR" sz="1800" b="1" dirty="0" smtClean="0">
              <a:solidFill>
                <a:schemeClr val="tx2"/>
              </a:solidFill>
              <a:latin typeface="Arial" pitchFamily="34" charset="0"/>
              <a:ea typeface="+mn-ea"/>
              <a:cs typeface="Arial" pitchFamily="34" charset="0"/>
            </a:endParaRPr>
          </a:p>
          <a:p>
            <a:pPr algn="ctr" eaLnBrk="1" hangingPunct="1">
              <a:spcBef>
                <a:spcPct val="0"/>
              </a:spcBef>
              <a:spcAft>
                <a:spcPts val="480"/>
              </a:spcAft>
              <a:buNone/>
            </a:pPr>
            <a:r>
              <a:rPr lang="fr-FR" altLang="fr-FR" sz="1800" b="1" dirty="0" smtClean="0">
                <a:solidFill>
                  <a:schemeClr val="tx2"/>
                </a:solidFill>
                <a:latin typeface="Arial" pitchFamily="34" charset="0"/>
                <a:ea typeface="+mn-ea"/>
                <a:cs typeface="Arial" pitchFamily="34" charset="0"/>
              </a:rPr>
              <a:t>Un </a:t>
            </a:r>
            <a:r>
              <a:rPr lang="fr-FR" altLang="fr-FR" sz="1800" b="1" dirty="0">
                <a:solidFill>
                  <a:schemeClr val="tx2"/>
                </a:solidFill>
                <a:latin typeface="Arial" pitchFamily="34" charset="0"/>
                <a:ea typeface="+mn-ea"/>
                <a:cs typeface="Arial" pitchFamily="34" charset="0"/>
              </a:rPr>
              <a:t>groupe d’enseignants « cadreurs » pour passer des premières idées à des pistes crédibles à soumettre aux partenaires et à lancer en </a:t>
            </a:r>
            <a:r>
              <a:rPr lang="fr-FR" altLang="fr-FR" sz="1800" b="1" dirty="0" smtClean="0">
                <a:solidFill>
                  <a:schemeClr val="tx2"/>
                </a:solidFill>
                <a:latin typeface="Arial" pitchFamily="34" charset="0"/>
                <a:ea typeface="+mn-ea"/>
                <a:cs typeface="Arial" pitchFamily="34" charset="0"/>
              </a:rPr>
              <a:t>production</a:t>
            </a:r>
          </a:p>
        </p:txBody>
      </p:sp>
      <p:pic>
        <p:nvPicPr>
          <p:cNvPr id="24" name="Imag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601" y="1613140"/>
            <a:ext cx="1765359" cy="538036"/>
          </a:xfrm>
          <a:prstGeom prst="rect">
            <a:avLst/>
          </a:prstGeom>
        </p:spPr>
      </p:pic>
      <p:pic>
        <p:nvPicPr>
          <p:cNvPr id="25" name="Imag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4699" y="1456774"/>
            <a:ext cx="1592303" cy="822623"/>
          </a:xfrm>
          <a:prstGeom prst="rect">
            <a:avLst/>
          </a:prstGeom>
        </p:spPr>
      </p:pic>
      <p:pic>
        <p:nvPicPr>
          <p:cNvPr id="2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1" y="1130691"/>
            <a:ext cx="1183782" cy="14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83215" y="1080446"/>
            <a:ext cx="1266033" cy="146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49706" y="1232251"/>
            <a:ext cx="1482940" cy="121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04699" y="5816084"/>
            <a:ext cx="4160113" cy="710451"/>
          </a:xfrm>
          <a:prstGeom prst="rect">
            <a:avLst/>
          </a:prstGeom>
        </p:spPr>
        <p:txBody>
          <a:bodyPr wrap="none">
            <a:spAutoFit/>
          </a:bodyPr>
          <a:lstStyle/>
          <a:p>
            <a:pPr lvl="0">
              <a:spcBef>
                <a:spcPct val="0"/>
              </a:spcBef>
              <a:spcAft>
                <a:spcPts val="480"/>
              </a:spcAft>
            </a:pPr>
            <a:r>
              <a:rPr lang="fr-FR" altLang="fr-FR" b="1" dirty="0">
                <a:solidFill>
                  <a:srgbClr val="1F497D"/>
                </a:solidFill>
                <a:latin typeface="Arial" pitchFamily="34" charset="0"/>
                <a:cs typeface="Arial" pitchFamily="34" charset="0"/>
              </a:rPr>
              <a:t>Une autre équipe pour la </a:t>
            </a:r>
            <a:r>
              <a:rPr lang="fr-FR" altLang="fr-FR" b="1" dirty="0" smtClean="0">
                <a:solidFill>
                  <a:srgbClr val="1F497D"/>
                </a:solidFill>
                <a:latin typeface="Arial" pitchFamily="34" charset="0"/>
                <a:cs typeface="Arial" pitchFamily="34" charset="0"/>
              </a:rPr>
              <a:t>production</a:t>
            </a:r>
          </a:p>
          <a:p>
            <a:pPr lvl="0" algn="ctr">
              <a:spcBef>
                <a:spcPct val="0"/>
              </a:spcBef>
              <a:spcAft>
                <a:spcPts val="480"/>
              </a:spcAft>
            </a:pPr>
            <a:r>
              <a:rPr lang="fr-FR" altLang="fr-FR" b="1" dirty="0" smtClean="0">
                <a:solidFill>
                  <a:srgbClr val="1F497D"/>
                </a:solidFill>
                <a:latin typeface="Arial" pitchFamily="34" charset="0"/>
                <a:cs typeface="Arial" pitchFamily="34" charset="0"/>
              </a:rPr>
              <a:t>(recrutement en cours)</a:t>
            </a:r>
            <a:endParaRPr lang="fr-FR" altLang="fr-FR" b="1" dirty="0">
              <a:solidFill>
                <a:srgbClr val="1F497D"/>
              </a:solidFill>
              <a:latin typeface="Arial" pitchFamily="34" charset="0"/>
              <a:cs typeface="Arial" pitchFamily="34" charset="0"/>
            </a:endParaRPr>
          </a:p>
        </p:txBody>
      </p:sp>
      <p:sp>
        <p:nvSpPr>
          <p:cNvPr id="5" name="ZoneTexte 4"/>
          <p:cNvSpPr txBox="1"/>
          <p:nvPr/>
        </p:nvSpPr>
        <p:spPr>
          <a:xfrm>
            <a:off x="3726180" y="4503420"/>
            <a:ext cx="1131570" cy="1107996"/>
          </a:xfrm>
          <a:prstGeom prst="rect">
            <a:avLst/>
          </a:prstGeom>
          <a:noFill/>
        </p:spPr>
        <p:txBody>
          <a:bodyPr wrap="square" rtlCol="0">
            <a:spAutoFit/>
          </a:bodyPr>
          <a:lstStyle/>
          <a:p>
            <a:pPr algn="ctr"/>
            <a:r>
              <a:rPr lang="fr-FR" sz="6600" b="1" dirty="0" smtClean="0">
                <a:solidFill>
                  <a:srgbClr val="D49F00"/>
                </a:solidFill>
                <a:latin typeface="Arial" panose="020B0604020202020204" pitchFamily="34" charset="0"/>
                <a:cs typeface="Arial" panose="020B0604020202020204" pitchFamily="34" charset="0"/>
              </a:rPr>
              <a:t>+</a:t>
            </a:r>
            <a:endParaRPr lang="fr-FR" sz="6600" b="1" dirty="0">
              <a:solidFill>
                <a:srgbClr val="D49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0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0"/>
            <a:ext cx="8668290" cy="782706"/>
          </a:xfrm>
          <a:solidFill>
            <a:srgbClr val="D49F00"/>
          </a:solidFill>
        </p:spPr>
        <p:txBody>
          <a:bodyPr>
            <a:noAutofit/>
          </a:bodyPr>
          <a:lstStyle/>
          <a:p>
            <a:pPr algn="l"/>
            <a:r>
              <a:rPr lang="fr-FR" sz="2200" b="1" dirty="0" smtClean="0">
                <a:solidFill>
                  <a:schemeClr val="bg1"/>
                </a:solidFill>
                <a:latin typeface="Arial" panose="020B0604020202020204" pitchFamily="34" charset="0"/>
                <a:cs typeface="Arial" panose="020B0604020202020204" pitchFamily="34" charset="0"/>
              </a:rPr>
              <a:t>Robotique industrielle : des pistes variées pour différents cycles et disciplines</a:t>
            </a:r>
            <a:endParaRPr lang="fr-FR" sz="22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11357" y="948968"/>
            <a:ext cx="8521288" cy="507807"/>
          </a:xfrm>
          <a:prstGeom prst="rect">
            <a:avLst/>
          </a:prstGeom>
        </p:spPr>
        <p:txBody>
          <a:bodyPr wrap="square" lIns="91416" tIns="45708" rIns="91416" bIns="45708">
            <a:spAutoFit/>
          </a:bodyPr>
          <a:lstStyle/>
          <a:p>
            <a:pPr>
              <a:lnSpc>
                <a:spcPct val="150000"/>
              </a:lnSpc>
            </a:pPr>
            <a:endParaRPr lang="fr-FR" b="1" u="sng" dirty="0">
              <a:solidFill>
                <a:srgbClr val="00378B"/>
              </a:solidFill>
              <a:latin typeface="Arial" pitchFamily="34" charset="0"/>
              <a:cs typeface="Arial" pitchFamily="34" charset="0"/>
            </a:endParaRPr>
          </a:p>
        </p:txBody>
      </p:sp>
      <p:graphicFrame>
        <p:nvGraphicFramePr>
          <p:cNvPr id="76" name="Tableau 75"/>
          <p:cNvGraphicFramePr>
            <a:graphicFrameLocks noGrp="1"/>
          </p:cNvGraphicFramePr>
          <p:nvPr>
            <p:extLst>
              <p:ext uri="{D42A27DB-BD31-4B8C-83A1-F6EECF244321}">
                <p14:modId xmlns:p14="http://schemas.microsoft.com/office/powerpoint/2010/main" val="1851795159"/>
              </p:ext>
            </p:extLst>
          </p:nvPr>
        </p:nvGraphicFramePr>
        <p:xfrm>
          <a:off x="353012" y="2778273"/>
          <a:ext cx="8481789" cy="3671149"/>
        </p:xfrm>
        <a:graphic>
          <a:graphicData uri="http://schemas.openxmlformats.org/drawingml/2006/table">
            <a:tbl>
              <a:tblPr firstRow="1" bandRow="1">
                <a:tableStyleId>{5C22544A-7EE6-4342-B048-85BDC9FD1C3A}</a:tableStyleId>
              </a:tblPr>
              <a:tblGrid>
                <a:gridCol w="2442240"/>
                <a:gridCol w="3232006"/>
                <a:gridCol w="1886206"/>
                <a:gridCol w="921337"/>
              </a:tblGrid>
              <a:tr h="353181">
                <a:tc>
                  <a:txBody>
                    <a:bodyPr/>
                    <a:lstStyle/>
                    <a:p>
                      <a:pPr algn="l"/>
                      <a:r>
                        <a:rPr lang="fr-FR" sz="1300" dirty="0" smtClean="0">
                          <a:latin typeface="Arial" panose="020B0604020202020204" pitchFamily="34" charset="0"/>
                          <a:cs typeface="Arial" panose="020B0604020202020204" pitchFamily="34" charset="0"/>
                        </a:rPr>
                        <a:t>Typologie </a:t>
                      </a:r>
                      <a:endParaRPr lang="fr-FR" sz="1300" dirty="0">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300" dirty="0" smtClean="0">
                          <a:latin typeface="Arial" panose="020B0604020202020204" pitchFamily="34" charset="0"/>
                          <a:cs typeface="Arial" panose="020B0604020202020204" pitchFamily="34" charset="0"/>
                        </a:rPr>
                        <a:t>Titre</a:t>
                      </a:r>
                      <a:r>
                        <a:rPr lang="fr-FR" sz="1300" baseline="0" dirty="0" smtClean="0">
                          <a:latin typeface="Arial" panose="020B0604020202020204" pitchFamily="34" charset="0"/>
                          <a:cs typeface="Arial" panose="020B0604020202020204" pitchFamily="34" charset="0"/>
                        </a:rPr>
                        <a:t> </a:t>
                      </a:r>
                      <a:endParaRPr lang="fr-FR" sz="1300" dirty="0">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300" dirty="0" smtClean="0">
                          <a:latin typeface="Arial" panose="020B0604020202020204" pitchFamily="34" charset="0"/>
                          <a:cs typeface="Arial" panose="020B0604020202020204" pitchFamily="34" charset="0"/>
                        </a:rPr>
                        <a:t>Disciplines </a:t>
                      </a:r>
                      <a:endParaRPr lang="fr-FR" sz="1300" dirty="0">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300" dirty="0" smtClean="0">
                          <a:latin typeface="Arial" panose="020B0604020202020204" pitchFamily="34" charset="0"/>
                          <a:cs typeface="Arial" panose="020B0604020202020204" pitchFamily="34" charset="0"/>
                        </a:rPr>
                        <a:t>Niveau </a:t>
                      </a:r>
                      <a:endParaRPr lang="fr-FR" sz="1300" dirty="0">
                        <a:latin typeface="Arial" panose="020B0604020202020204" pitchFamily="34" charset="0"/>
                        <a:cs typeface="Arial" panose="020B0604020202020204" pitchFamily="34" charset="0"/>
                      </a:endParaRPr>
                    </a:p>
                  </a:txBody>
                  <a:tcPr marL="65420" marR="65420" marT="43543" marB="43543" anchor="ctr"/>
                </a:tc>
              </a:tr>
              <a:tr h="422366">
                <a:tc>
                  <a:txBody>
                    <a:bodyPr/>
                    <a:lstStyle/>
                    <a:p>
                      <a:pPr algn="l"/>
                      <a:r>
                        <a:rPr lang="fr-FR" sz="1100" b="1" i="0" dirty="0" smtClean="0">
                          <a:solidFill>
                            <a:schemeClr val="tx2"/>
                          </a:solidFill>
                          <a:latin typeface="Arial" panose="020B0604020202020204" pitchFamily="34" charset="0"/>
                          <a:cs typeface="Arial" panose="020B0604020202020204" pitchFamily="34" charset="0"/>
                        </a:rPr>
                        <a:t>Jeu sérieux</a:t>
                      </a:r>
                    </a:p>
                  </a:txBody>
                  <a:tcPr marL="65420" marR="65420" marT="43543" marB="43543" anchor="ctr"/>
                </a:tc>
                <a:tc>
                  <a:txBody>
                    <a:bodyPr/>
                    <a:lstStyle/>
                    <a:p>
                      <a:pPr algn="l"/>
                      <a:r>
                        <a:rPr lang="fr-FR" sz="1100" b="1" i="0" dirty="0" smtClean="0">
                          <a:solidFill>
                            <a:schemeClr val="tx2"/>
                          </a:solidFill>
                          <a:latin typeface="Arial" panose="020B0604020202020204" pitchFamily="34" charset="0"/>
                          <a:cs typeface="Arial" panose="020B0604020202020204" pitchFamily="34" charset="0"/>
                        </a:rPr>
                        <a:t>Programmer le robot</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sym typeface="Wingdings"/>
                        </a:rPr>
                        <a:t>Technologie, mathématiques</a:t>
                      </a:r>
                      <a:endParaRPr lang="fr-FR" sz="1100" b="0" i="0"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sym typeface="Wingdings"/>
                        </a:rPr>
                        <a:t>Cycles 3 et 4</a:t>
                      </a:r>
                    </a:p>
                  </a:txBody>
                  <a:tcPr marL="65420" marR="65420" marT="43543" marB="43543" anchor="ctr"/>
                </a:tc>
              </a:tr>
              <a:tr h="435429">
                <a:tc>
                  <a:txBody>
                    <a:bodyPr/>
                    <a:lstStyle/>
                    <a:p>
                      <a:pPr algn="l"/>
                      <a:r>
                        <a:rPr lang="fr-FR" sz="1100" b="1" i="0" dirty="0" smtClean="0">
                          <a:solidFill>
                            <a:schemeClr val="tx2"/>
                          </a:solidFill>
                          <a:latin typeface="Arial" panose="020B0604020202020204" pitchFamily="34" charset="0"/>
                          <a:cs typeface="Arial" panose="020B0604020202020204" pitchFamily="34" charset="0"/>
                        </a:rPr>
                        <a:t>Jeu sérieux</a:t>
                      </a:r>
                    </a:p>
                  </a:txBody>
                  <a:tcPr marL="65420" marR="65420" marT="43543" marB="43543" anchor="ctr"/>
                </a:tc>
                <a:tc>
                  <a:txBody>
                    <a:bodyPr/>
                    <a:lstStyle/>
                    <a:p>
                      <a:pPr algn="l"/>
                      <a:r>
                        <a:rPr lang="fr-FR" sz="1100" b="1" i="0" dirty="0" smtClean="0">
                          <a:solidFill>
                            <a:schemeClr val="tx2"/>
                          </a:solidFill>
                          <a:latin typeface="Arial" panose="020B0604020202020204" pitchFamily="34" charset="0"/>
                          <a:cs typeface="Arial" panose="020B0604020202020204" pitchFamily="34" charset="0"/>
                        </a:rPr>
                        <a:t>Des robots ou des hommes</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rPr>
                        <a:t>Sciences économiques et sociales, éco-gestion</a:t>
                      </a: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sym typeface="Wingdings"/>
                        </a:rPr>
                        <a:t>Lycée </a:t>
                      </a:r>
                    </a:p>
                  </a:txBody>
                  <a:tcPr marL="65420" marR="65420" marT="43543" marB="43543" anchor="ctr"/>
                </a:tc>
              </a:tr>
              <a:tr h="422366">
                <a:tc>
                  <a:txBody>
                    <a:bodyPr/>
                    <a:lstStyle/>
                    <a:p>
                      <a:pPr algn="l"/>
                      <a:r>
                        <a:rPr lang="fr-FR" sz="1100" b="1" i="0" dirty="0" smtClean="0">
                          <a:solidFill>
                            <a:schemeClr val="tx2"/>
                          </a:solidFill>
                          <a:latin typeface="Arial" panose="020B0604020202020204" pitchFamily="34" charset="0"/>
                          <a:cs typeface="Arial" panose="020B0604020202020204" pitchFamily="34" charset="0"/>
                        </a:rPr>
                        <a:t>Dossier (ensemble de ressources)</a:t>
                      </a:r>
                    </a:p>
                  </a:txBody>
                  <a:tcPr marL="65420" marR="65420" marT="43543" marB="43543" anchor="ctr"/>
                </a:tc>
                <a:tc>
                  <a:txBody>
                    <a:bodyPr/>
                    <a:lstStyle/>
                    <a:p>
                      <a:pPr algn="l"/>
                      <a:r>
                        <a:rPr lang="fr-FR" sz="1100" b="1" i="0" dirty="0" smtClean="0">
                          <a:solidFill>
                            <a:schemeClr val="tx2"/>
                          </a:solidFill>
                          <a:latin typeface="Arial" panose="020B0604020202020204" pitchFamily="34" charset="0"/>
                          <a:cs typeface="Arial" panose="020B0604020202020204" pitchFamily="34" charset="0"/>
                        </a:rPr>
                        <a:t>Lutter contre les TMS</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rPr>
                        <a:t>SVT, physique-chimie, technologie</a:t>
                      </a: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sym typeface="Wingdings"/>
                        </a:rPr>
                        <a:t>Cycle 4</a:t>
                      </a:r>
                    </a:p>
                  </a:txBody>
                  <a:tcPr marL="65420" marR="65420" marT="43543" marB="43543" anchor="ctr"/>
                </a:tc>
              </a:tr>
              <a:tr h="422366">
                <a:tc>
                  <a:txBody>
                    <a:bodyPr/>
                    <a:lstStyle/>
                    <a:p>
                      <a:pPr algn="l"/>
                      <a:r>
                        <a:rPr lang="fr-FR" sz="1100" b="1" i="0" dirty="0" smtClean="0">
                          <a:solidFill>
                            <a:schemeClr val="tx2"/>
                          </a:solidFill>
                          <a:latin typeface="Arial" panose="020B0604020202020204" pitchFamily="34" charset="0"/>
                          <a:cs typeface="Arial" panose="020B0604020202020204" pitchFamily="34" charset="0"/>
                        </a:rPr>
                        <a:t>Outil d’assistance : check </a:t>
                      </a:r>
                      <a:r>
                        <a:rPr lang="fr-FR" sz="1100" b="1" i="0" dirty="0" err="1" smtClean="0">
                          <a:solidFill>
                            <a:schemeClr val="tx2"/>
                          </a:solidFill>
                          <a:latin typeface="Arial" panose="020B0604020202020204" pitchFamily="34" charset="0"/>
                          <a:cs typeface="Arial" panose="020B0604020202020204" pitchFamily="34" charset="0"/>
                        </a:rPr>
                        <a:t>list</a:t>
                      </a:r>
                      <a:endParaRPr lang="fr-FR" sz="1100" b="1" i="0"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100" b="1" i="0" dirty="0" smtClean="0">
                          <a:solidFill>
                            <a:schemeClr val="tx2"/>
                          </a:solidFill>
                          <a:latin typeface="Arial" panose="020B0604020202020204" pitchFamily="34" charset="0"/>
                          <a:cs typeface="Arial" panose="020B0604020202020204" pitchFamily="34" charset="0"/>
                        </a:rPr>
                        <a:t>Assistance pour l’intégration</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rPr>
                        <a:t>BTS CRSA</a:t>
                      </a: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endParaRPr lang="fr-FR" sz="1100" b="0" i="0" dirty="0" smtClean="0">
                        <a:solidFill>
                          <a:schemeClr val="tx2"/>
                        </a:solidFill>
                        <a:latin typeface="Arial" panose="020B0604020202020204" pitchFamily="34" charset="0"/>
                        <a:cs typeface="Arial" panose="020B0604020202020204" pitchFamily="34" charset="0"/>
                        <a:sym typeface="Wingdings"/>
                      </a:endParaRPr>
                    </a:p>
                  </a:txBody>
                  <a:tcPr marL="65420" marR="65420" marT="43543" marB="43543" anchor="ctr"/>
                </a:tc>
              </a:tr>
              <a:tr h="435429">
                <a:tc>
                  <a:txBody>
                    <a:bodyPr/>
                    <a:lstStyle/>
                    <a:p>
                      <a:pPr algn="l"/>
                      <a:r>
                        <a:rPr lang="fr-FR" sz="1100" b="1" i="0" dirty="0" smtClean="0">
                          <a:solidFill>
                            <a:schemeClr val="tx2"/>
                          </a:solidFill>
                          <a:latin typeface="Arial" panose="020B0604020202020204" pitchFamily="34" charset="0"/>
                          <a:cs typeface="Arial" panose="020B0604020202020204" pitchFamily="34" charset="0"/>
                        </a:rPr>
                        <a:t>Dossier</a:t>
                      </a:r>
                      <a:r>
                        <a:rPr lang="fr-FR" sz="1100" b="1" i="0" baseline="0" dirty="0" smtClean="0">
                          <a:solidFill>
                            <a:schemeClr val="tx2"/>
                          </a:solidFill>
                          <a:latin typeface="Arial" panose="020B0604020202020204" pitchFamily="34" charset="0"/>
                          <a:cs typeface="Arial" panose="020B0604020202020204" pitchFamily="34" charset="0"/>
                        </a:rPr>
                        <a:t> (ensemble de ressources)</a:t>
                      </a:r>
                      <a:endParaRPr lang="fr-FR" sz="1100" b="1" i="0"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100" b="1" i="0" dirty="0" smtClean="0">
                          <a:solidFill>
                            <a:schemeClr val="tx2"/>
                          </a:solidFill>
                          <a:latin typeface="Arial" panose="020B0604020202020204" pitchFamily="34" charset="0"/>
                          <a:cs typeface="Arial" panose="020B0604020202020204" pitchFamily="34" charset="0"/>
                        </a:rPr>
                        <a:t>Des robots et des hommes</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rPr>
                        <a:t>Prévention, sécurité et environnement</a:t>
                      </a: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sym typeface="Wingdings"/>
                        </a:rPr>
                        <a:t>Lycée (pro)</a:t>
                      </a:r>
                    </a:p>
                  </a:txBody>
                  <a:tcPr marL="65420" marR="65420" marT="43543" marB="43543" anchor="ctr"/>
                </a:tc>
              </a:tr>
              <a:tr h="590006">
                <a:tc>
                  <a:txBody>
                    <a:bodyPr/>
                    <a:lstStyle/>
                    <a:p>
                      <a:pPr algn="l"/>
                      <a:r>
                        <a:rPr lang="fr-FR" sz="1100" b="1" i="0" dirty="0" smtClean="0">
                          <a:solidFill>
                            <a:schemeClr val="tx2"/>
                          </a:solidFill>
                          <a:latin typeface="Arial" panose="020B0604020202020204" pitchFamily="34" charset="0"/>
                          <a:cs typeface="Arial" panose="020B0604020202020204" pitchFamily="34" charset="0"/>
                        </a:rPr>
                        <a:t>Étude de cas </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42" rtl="0" eaLnBrk="1" fontAlgn="auto" latinLnBrk="0" hangingPunct="1">
                        <a:lnSpc>
                          <a:spcPct val="100000"/>
                        </a:lnSpc>
                        <a:spcBef>
                          <a:spcPts val="0"/>
                        </a:spcBef>
                        <a:spcAft>
                          <a:spcPts val="0"/>
                        </a:spcAft>
                        <a:buClrTx/>
                        <a:buSzTx/>
                        <a:buFontTx/>
                        <a:buNone/>
                        <a:tabLst/>
                        <a:defRPr/>
                      </a:pPr>
                      <a:r>
                        <a:rPr lang="fr-FR" sz="1100" b="1" i="0" dirty="0" err="1" smtClean="0">
                          <a:solidFill>
                            <a:schemeClr val="tx2"/>
                          </a:solidFill>
                          <a:latin typeface="Arial" panose="020B0604020202020204" pitchFamily="34" charset="0"/>
                          <a:cs typeface="Arial" panose="020B0604020202020204" pitchFamily="34" charset="0"/>
                        </a:rPr>
                        <a:t>Fanuc</a:t>
                      </a:r>
                      <a:r>
                        <a:rPr lang="fr-FR" sz="1100" b="1" i="0" dirty="0" smtClean="0">
                          <a:solidFill>
                            <a:schemeClr val="tx2"/>
                          </a:solidFill>
                          <a:latin typeface="Arial" panose="020B0604020202020204" pitchFamily="34" charset="0"/>
                          <a:cs typeface="Arial" panose="020B0604020202020204" pitchFamily="34" charset="0"/>
                        </a:rPr>
                        <a:t>, le cas d’une entreprise mondiale - </a:t>
                      </a:r>
                      <a:r>
                        <a:rPr lang="fr-FR" sz="1100" b="1" i="0" dirty="0" err="1" smtClean="0">
                          <a:solidFill>
                            <a:schemeClr val="tx2"/>
                          </a:solidFill>
                          <a:latin typeface="Arial" panose="020B0604020202020204" pitchFamily="34" charset="0"/>
                          <a:cs typeface="Arial" panose="020B0604020202020204" pitchFamily="34" charset="0"/>
                          <a:sym typeface="Wingdings"/>
                        </a:rPr>
                        <a:t>Fanuc</a:t>
                      </a:r>
                      <a:r>
                        <a:rPr lang="fr-FR" sz="1100" b="1" i="0" dirty="0" smtClean="0">
                          <a:solidFill>
                            <a:schemeClr val="tx2"/>
                          </a:solidFill>
                          <a:latin typeface="Arial" panose="020B0604020202020204" pitchFamily="34" charset="0"/>
                          <a:cs typeface="Arial" panose="020B0604020202020204" pitchFamily="34" charset="0"/>
                          <a:sym typeface="Wingdings"/>
                        </a:rPr>
                        <a:t>/</a:t>
                      </a:r>
                      <a:r>
                        <a:rPr lang="fr-FR" sz="1100" b="1" i="0" dirty="0" err="1" smtClean="0">
                          <a:solidFill>
                            <a:schemeClr val="tx2"/>
                          </a:solidFill>
                          <a:latin typeface="Arial" panose="020B0604020202020204" pitchFamily="34" charset="0"/>
                          <a:cs typeface="Arial" panose="020B0604020202020204" pitchFamily="34" charset="0"/>
                          <a:sym typeface="Wingdings"/>
                        </a:rPr>
                        <a:t>Staubli</a:t>
                      </a:r>
                      <a:r>
                        <a:rPr lang="fr-FR" sz="1100" b="1" i="0" dirty="0" smtClean="0">
                          <a:solidFill>
                            <a:schemeClr val="tx2"/>
                          </a:solidFill>
                          <a:latin typeface="Arial" panose="020B0604020202020204" pitchFamily="34" charset="0"/>
                          <a:cs typeface="Arial" panose="020B0604020202020204" pitchFamily="34" charset="0"/>
                          <a:sym typeface="Wingdings"/>
                        </a:rPr>
                        <a:t> : une entreprise implantée sur le territoire</a:t>
                      </a:r>
                      <a:endParaRPr lang="fr-FR" sz="1100" b="1" i="0"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100" b="0" i="0" dirty="0" smtClean="0">
                          <a:solidFill>
                            <a:schemeClr val="tx2"/>
                          </a:solidFill>
                          <a:latin typeface="Arial" panose="020B0604020202020204" pitchFamily="34" charset="0"/>
                          <a:cs typeface="Arial" panose="020B0604020202020204" pitchFamily="34" charset="0"/>
                        </a:rPr>
                        <a:t>Géographie </a:t>
                      </a:r>
                      <a:endParaRPr lang="fr-FR" sz="1100" b="0"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100" b="0" i="0" dirty="0" smtClean="0">
                          <a:solidFill>
                            <a:schemeClr val="tx2"/>
                          </a:solidFill>
                          <a:latin typeface="Arial" panose="020B0604020202020204" pitchFamily="34" charset="0"/>
                          <a:cs typeface="Arial" panose="020B0604020202020204" pitchFamily="34" charset="0"/>
                        </a:rPr>
                        <a:t>Cycle 4, lycée</a:t>
                      </a:r>
                      <a:endParaRPr lang="fr-FR" sz="1100" b="0" i="0" dirty="0">
                        <a:solidFill>
                          <a:schemeClr val="tx2"/>
                        </a:solidFill>
                        <a:latin typeface="Arial" panose="020B0604020202020204" pitchFamily="34" charset="0"/>
                        <a:cs typeface="Arial" panose="020B0604020202020204" pitchFamily="34" charset="0"/>
                      </a:endParaRPr>
                    </a:p>
                  </a:txBody>
                  <a:tcPr marL="65420" marR="65420" marT="43543" marB="43543" anchor="ctr"/>
                </a:tc>
              </a:tr>
              <a:tr h="590006">
                <a:tc>
                  <a:txBody>
                    <a:bodyPr/>
                    <a:lstStyle/>
                    <a:p>
                      <a:pPr algn="l"/>
                      <a:r>
                        <a:rPr lang="fr-FR" sz="1100" b="1" i="0" dirty="0" smtClean="0">
                          <a:solidFill>
                            <a:schemeClr val="tx2"/>
                          </a:solidFill>
                          <a:latin typeface="Arial" panose="020B0604020202020204" pitchFamily="34" charset="0"/>
                          <a:cs typeface="Arial" panose="020B0604020202020204" pitchFamily="34" charset="0"/>
                        </a:rPr>
                        <a:t>Simulateur</a:t>
                      </a:r>
                      <a:r>
                        <a:rPr lang="fr-FR" sz="1100" b="1" i="0" baseline="0" dirty="0" smtClean="0">
                          <a:solidFill>
                            <a:schemeClr val="tx2"/>
                          </a:solidFill>
                          <a:latin typeface="Arial" panose="020B0604020202020204" pitchFamily="34" charset="0"/>
                          <a:cs typeface="Arial" panose="020B0604020202020204" pitchFamily="34" charset="0"/>
                        </a:rPr>
                        <a:t> </a:t>
                      </a:r>
                      <a:endParaRPr lang="fr-FR" sz="1100" b="1" i="0" dirty="0" smtClean="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algn="l"/>
                      <a:r>
                        <a:rPr lang="fr-FR" sz="1100" b="1" i="0" dirty="0" smtClean="0">
                          <a:solidFill>
                            <a:schemeClr val="tx2"/>
                          </a:solidFill>
                          <a:latin typeface="Arial" panose="020B0604020202020204" pitchFamily="34" charset="0"/>
                          <a:cs typeface="Arial" panose="020B0604020202020204" pitchFamily="34" charset="0"/>
                        </a:rPr>
                        <a:t>Coordonnées et mouvements</a:t>
                      </a:r>
                      <a:endParaRPr lang="fr-FR" sz="1100" b="1" i="0" dirty="0">
                        <a:solidFill>
                          <a:schemeClr val="tx2"/>
                        </a:solidFill>
                        <a:latin typeface="Arial" panose="020B0604020202020204" pitchFamily="34" charset="0"/>
                        <a:cs typeface="Arial" panose="020B0604020202020204" pitchFamily="34" charset="0"/>
                      </a:endParaRP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rPr>
                        <a:t>Physique et mathématiques, cycle 4 et lycée</a:t>
                      </a:r>
                    </a:p>
                  </a:txBody>
                  <a:tcPr marL="65420" marR="65420" marT="43543" marB="43543" anchor="ctr"/>
                </a:tc>
                <a:tc>
                  <a:txBody>
                    <a:bodyPr/>
                    <a:lstStyle/>
                    <a:p>
                      <a:pPr marL="0" marR="0" indent="0" algn="l" defTabSz="570765" rtl="0" eaLnBrk="1" fontAlgn="auto" latinLnBrk="0" hangingPunct="1">
                        <a:lnSpc>
                          <a:spcPct val="100000"/>
                        </a:lnSpc>
                        <a:spcBef>
                          <a:spcPts val="0"/>
                        </a:spcBef>
                        <a:spcAft>
                          <a:spcPts val="0"/>
                        </a:spcAft>
                        <a:buClrTx/>
                        <a:buSzTx/>
                        <a:buFontTx/>
                        <a:buNone/>
                        <a:tabLst/>
                        <a:defRPr/>
                      </a:pPr>
                      <a:r>
                        <a:rPr lang="fr-FR" sz="1100" b="0" i="0" dirty="0" smtClean="0">
                          <a:solidFill>
                            <a:schemeClr val="tx2"/>
                          </a:solidFill>
                          <a:latin typeface="Arial" panose="020B0604020202020204" pitchFamily="34" charset="0"/>
                          <a:cs typeface="Arial" panose="020B0604020202020204" pitchFamily="34" charset="0"/>
                          <a:sym typeface="Wingdings"/>
                        </a:rPr>
                        <a:t>Cycle 4, lycée</a:t>
                      </a:r>
                    </a:p>
                  </a:txBody>
                  <a:tcPr marL="65420" marR="65420" marT="43543" marB="43543" anchor="ctr"/>
                </a:tc>
              </a:tr>
            </a:tbl>
          </a:graphicData>
        </a:graphic>
      </p:graphicFrame>
      <p:sp>
        <p:nvSpPr>
          <p:cNvPr id="10" name="ZoneTexte 9"/>
          <p:cNvSpPr txBox="1"/>
          <p:nvPr/>
        </p:nvSpPr>
        <p:spPr>
          <a:xfrm>
            <a:off x="2108527" y="1376190"/>
            <a:ext cx="4926948" cy="1138771"/>
          </a:xfrm>
          <a:prstGeom prst="rect">
            <a:avLst/>
          </a:prstGeom>
          <a:solidFill>
            <a:srgbClr val="D49F00"/>
          </a:solidFill>
          <a:ln w="50800">
            <a:noFill/>
          </a:ln>
          <a:effectLst/>
        </p:spPr>
        <p:txBody>
          <a:bodyPr wrap="square" lIns="91436" tIns="45719" rIns="91436" bIns="45719" rtlCol="0">
            <a:spAutoFit/>
          </a:bodyPr>
          <a:lstStyle/>
          <a:p>
            <a:pPr algn="ctr"/>
            <a:r>
              <a:rPr lang="fr-FR" sz="1700" b="1" dirty="0" smtClean="0">
                <a:solidFill>
                  <a:schemeClr val="bg1"/>
                </a:solidFill>
                <a:latin typeface="Arial" pitchFamily="34" charset="0"/>
                <a:cs typeface="Arial" pitchFamily="34" charset="0"/>
              </a:rPr>
              <a:t>Critères de </a:t>
            </a:r>
            <a:r>
              <a:rPr lang="fr-FR" sz="1700" b="1" dirty="0">
                <a:solidFill>
                  <a:schemeClr val="bg1"/>
                </a:solidFill>
                <a:latin typeface="Arial" pitchFamily="34" charset="0"/>
                <a:cs typeface="Arial" pitchFamily="34" charset="0"/>
              </a:rPr>
              <a:t>sélection </a:t>
            </a:r>
          </a:p>
          <a:p>
            <a:pPr marL="285739" indent="-285739" algn="ctr">
              <a:buFont typeface="Wingdings" charset="2"/>
              <a:buChar char="ü"/>
            </a:pPr>
            <a:r>
              <a:rPr lang="fr-FR" sz="1700" dirty="0">
                <a:solidFill>
                  <a:schemeClr val="bg1"/>
                </a:solidFill>
                <a:latin typeface="Arial" pitchFamily="34" charset="0"/>
                <a:cs typeface="Arial" pitchFamily="34" charset="0"/>
              </a:rPr>
              <a:t>exploitation </a:t>
            </a:r>
            <a:r>
              <a:rPr lang="fr-FR" sz="1700" dirty="0" smtClean="0">
                <a:solidFill>
                  <a:schemeClr val="bg1"/>
                </a:solidFill>
                <a:latin typeface="Arial" pitchFamily="34" charset="0"/>
                <a:cs typeface="Arial" pitchFamily="34" charset="0"/>
              </a:rPr>
              <a:t>des particularités </a:t>
            </a:r>
            <a:r>
              <a:rPr lang="fr-FR" sz="1700" dirty="0">
                <a:solidFill>
                  <a:schemeClr val="bg1"/>
                </a:solidFill>
                <a:latin typeface="Arial" pitchFamily="34" charset="0"/>
                <a:cs typeface="Arial" pitchFamily="34" charset="0"/>
              </a:rPr>
              <a:t>de l’entreprise</a:t>
            </a:r>
          </a:p>
          <a:p>
            <a:pPr marL="285739" indent="-285739" algn="ctr">
              <a:buFont typeface="Wingdings" charset="2"/>
              <a:buChar char="ü"/>
            </a:pPr>
            <a:r>
              <a:rPr lang="fr-FR" sz="1700" dirty="0">
                <a:solidFill>
                  <a:schemeClr val="bg1"/>
                </a:solidFill>
                <a:latin typeface="Arial" pitchFamily="34" charset="0"/>
                <a:cs typeface="Arial" pitchFamily="34" charset="0"/>
              </a:rPr>
              <a:t>plus-value du numérique</a:t>
            </a:r>
          </a:p>
          <a:p>
            <a:pPr marL="285739" indent="-285739" algn="ctr">
              <a:buFont typeface="Wingdings" charset="2"/>
              <a:buChar char="ü"/>
            </a:pPr>
            <a:r>
              <a:rPr lang="fr-FR" sz="1700" dirty="0">
                <a:solidFill>
                  <a:schemeClr val="bg1"/>
                </a:solidFill>
                <a:latin typeface="Arial" pitchFamily="34" charset="0"/>
                <a:cs typeface="Arial" pitchFamily="34" charset="0"/>
              </a:rPr>
              <a:t>besoin pédagogique réel</a:t>
            </a:r>
          </a:p>
        </p:txBody>
      </p:sp>
    </p:spTree>
    <p:extLst>
      <p:ext uri="{BB962C8B-B14F-4D97-AF65-F5344CB8AC3E}">
        <p14:creationId xmlns:p14="http://schemas.microsoft.com/office/powerpoint/2010/main" val="193097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0" y="5889466"/>
            <a:ext cx="9144000" cy="707886"/>
          </a:xfrm>
          <a:prstGeom prst="rect">
            <a:avLst/>
          </a:prstGeom>
          <a:solidFill>
            <a:srgbClr val="FFC000"/>
          </a:solidFill>
        </p:spPr>
        <p:txBody>
          <a:bodyPr wrap="square" rtlCol="0">
            <a:spAutoFit/>
          </a:bodyPr>
          <a:lstStyle/>
          <a:p>
            <a:pPr algn="ctr"/>
            <a:r>
              <a:rPr lang="fr-FR" sz="4000" dirty="0">
                <a:solidFill>
                  <a:schemeClr val="tx1">
                    <a:lumMod val="75000"/>
                    <a:lumOff val="25000"/>
                  </a:schemeClr>
                </a:solidFill>
              </a:rPr>
              <a:t>Programmer le robot</a:t>
            </a:r>
          </a:p>
        </p:txBody>
      </p:sp>
      <p:sp>
        <p:nvSpPr>
          <p:cNvPr id="2" name="Rectangle 1"/>
          <p:cNvSpPr/>
          <p:nvPr/>
        </p:nvSpPr>
        <p:spPr>
          <a:xfrm>
            <a:off x="107504" y="3501008"/>
            <a:ext cx="3438128" cy="1323439"/>
          </a:xfrm>
          <a:prstGeom prst="rect">
            <a:avLst/>
          </a:prstGeom>
        </p:spPr>
        <p:txBody>
          <a:bodyPr wrap="square" rIns="0">
            <a:spAutoFit/>
          </a:bodyPr>
          <a:lstStyle/>
          <a:p>
            <a:pPr algn="r"/>
            <a:r>
              <a:rPr lang="fr-FR" sz="1600" dirty="0" smtClean="0"/>
              <a:t>«</a:t>
            </a:r>
            <a:r>
              <a:rPr lang="fr-FR" sz="1600" dirty="0"/>
              <a:t>L’atout du </a:t>
            </a:r>
            <a:r>
              <a:rPr lang="fr-FR" sz="1600" dirty="0" err="1"/>
              <a:t>serious</a:t>
            </a:r>
            <a:r>
              <a:rPr lang="fr-FR" sz="1600" dirty="0"/>
              <a:t> </a:t>
            </a:r>
            <a:r>
              <a:rPr lang="fr-FR" sz="1600" dirty="0" err="1"/>
              <a:t>game</a:t>
            </a:r>
            <a:r>
              <a:rPr lang="fr-FR" sz="1600" dirty="0"/>
              <a:t> est l’expérimentation, la possibilité de découvrir et tenter des scenarii par soi-même sans prise de risque, sans danger</a:t>
            </a:r>
            <a:r>
              <a:rPr lang="fr-FR" sz="1600" dirty="0" smtClean="0"/>
              <a:t>. »</a:t>
            </a:r>
            <a:endParaRPr lang="fr-FR" sz="1600" dirty="0"/>
          </a:p>
        </p:txBody>
      </p:sp>
      <p:sp>
        <p:nvSpPr>
          <p:cNvPr id="3" name="ZoneTexte 2"/>
          <p:cNvSpPr txBox="1"/>
          <p:nvPr/>
        </p:nvSpPr>
        <p:spPr>
          <a:xfrm>
            <a:off x="3707904" y="188640"/>
            <a:ext cx="4896544" cy="769441"/>
          </a:xfrm>
          <a:prstGeom prst="rect">
            <a:avLst/>
          </a:prstGeom>
          <a:noFill/>
        </p:spPr>
        <p:txBody>
          <a:bodyPr wrap="square" lIns="0" rtlCol="0">
            <a:spAutoFit/>
          </a:bodyPr>
          <a:lstStyle/>
          <a:p>
            <a:r>
              <a:rPr lang="fr-FR" sz="4400" dirty="0" smtClean="0">
                <a:solidFill>
                  <a:schemeClr val="tx1">
                    <a:lumMod val="85000"/>
                    <a:lumOff val="15000"/>
                  </a:schemeClr>
                </a:solidFill>
              </a:rPr>
              <a:t>Jeu sérieux</a:t>
            </a:r>
            <a:endParaRPr lang="fr-FR" sz="4400" dirty="0">
              <a:solidFill>
                <a:schemeClr val="tx1">
                  <a:lumMod val="85000"/>
                  <a:lumOff val="15000"/>
                </a:schemeClr>
              </a:solidFill>
            </a:endParaRPr>
          </a:p>
        </p:txBody>
      </p:sp>
      <p:sp>
        <p:nvSpPr>
          <p:cNvPr id="76" name="ZoneTexte 75"/>
          <p:cNvSpPr txBox="1"/>
          <p:nvPr/>
        </p:nvSpPr>
        <p:spPr>
          <a:xfrm>
            <a:off x="3707904" y="692696"/>
            <a:ext cx="5616624" cy="461665"/>
          </a:xfrm>
          <a:prstGeom prst="rect">
            <a:avLst/>
          </a:prstGeom>
          <a:noFill/>
        </p:spPr>
        <p:txBody>
          <a:bodyPr wrap="square" lIns="0" rtlCol="0">
            <a:spAutoFit/>
          </a:bodyPr>
          <a:lstStyle/>
          <a:p>
            <a:r>
              <a:rPr lang="fr-FR" sz="2400" dirty="0"/>
              <a:t>T</a:t>
            </a:r>
            <a:r>
              <a:rPr lang="fr-FR" sz="2400" dirty="0" smtClean="0"/>
              <a:t>echnologie et/ou mathématiques (collège)</a:t>
            </a:r>
            <a:endParaRPr lang="fr-FR" sz="2400" dirty="0"/>
          </a:p>
        </p:txBody>
      </p:sp>
      <p:sp>
        <p:nvSpPr>
          <p:cNvPr id="77" name="ZoneTexte 76"/>
          <p:cNvSpPr txBox="1"/>
          <p:nvPr/>
        </p:nvSpPr>
        <p:spPr>
          <a:xfrm>
            <a:off x="3707904" y="1292567"/>
            <a:ext cx="5220072" cy="1754326"/>
          </a:xfrm>
          <a:prstGeom prst="rect">
            <a:avLst/>
          </a:prstGeom>
          <a:noFill/>
        </p:spPr>
        <p:txBody>
          <a:bodyPr wrap="square" lIns="0" rtlCol="0">
            <a:spAutoFit/>
          </a:bodyPr>
          <a:lstStyle/>
          <a:p>
            <a:r>
              <a:rPr lang="fr-FR" dirty="0" smtClean="0"/>
              <a:t>Programmation d’un bras sur une chaine de conditionnement. </a:t>
            </a:r>
            <a:r>
              <a:rPr lang="fr-FR" dirty="0"/>
              <a:t>L’élève est informé des pièces qui doivent arriver. Il programme le robot avec une interface textuelle pour conditionner ces pièces en respectant un plan donné. Quand le programme est prêt, une simulation permet de le </a:t>
            </a:r>
            <a:r>
              <a:rPr lang="fr-FR" dirty="0" smtClean="0"/>
              <a:t>tester.</a:t>
            </a:r>
            <a:endParaRPr lang="fr-FR" dirty="0"/>
          </a:p>
        </p:txBody>
      </p:sp>
      <p:sp>
        <p:nvSpPr>
          <p:cNvPr id="78" name="ZoneTexte 77"/>
          <p:cNvSpPr txBox="1"/>
          <p:nvPr/>
        </p:nvSpPr>
        <p:spPr>
          <a:xfrm>
            <a:off x="3707904" y="3892986"/>
            <a:ext cx="5976664" cy="400110"/>
          </a:xfrm>
          <a:prstGeom prst="rect">
            <a:avLst/>
          </a:prstGeom>
          <a:noFill/>
        </p:spPr>
        <p:txBody>
          <a:bodyPr wrap="square" lIns="0" rtlCol="0">
            <a:spAutoFit/>
          </a:bodyPr>
          <a:lstStyle/>
          <a:p>
            <a:r>
              <a:rPr lang="fr-FR" sz="2000" dirty="0" smtClean="0"/>
              <a:t>Situation authentique</a:t>
            </a:r>
            <a:endParaRPr lang="fr-FR" sz="2000" dirty="0"/>
          </a:p>
        </p:txBody>
      </p:sp>
      <p:sp>
        <p:nvSpPr>
          <p:cNvPr id="79" name="ZoneTexte 78"/>
          <p:cNvSpPr txBox="1"/>
          <p:nvPr/>
        </p:nvSpPr>
        <p:spPr>
          <a:xfrm>
            <a:off x="3707904" y="4181018"/>
            <a:ext cx="5976664" cy="400110"/>
          </a:xfrm>
          <a:prstGeom prst="rect">
            <a:avLst/>
          </a:prstGeom>
          <a:noFill/>
        </p:spPr>
        <p:txBody>
          <a:bodyPr wrap="square" lIns="0" rtlCol="0">
            <a:spAutoFit/>
          </a:bodyPr>
          <a:lstStyle/>
          <a:p>
            <a:r>
              <a:rPr lang="fr-FR" sz="2000" dirty="0" smtClean="0"/>
              <a:t>Apprentissage par l’erreur</a:t>
            </a:r>
            <a:endParaRPr lang="fr-FR" sz="2000" dirty="0"/>
          </a:p>
        </p:txBody>
      </p:sp>
      <p:sp>
        <p:nvSpPr>
          <p:cNvPr id="83" name="ZoneTexte 82"/>
          <p:cNvSpPr txBox="1"/>
          <p:nvPr/>
        </p:nvSpPr>
        <p:spPr>
          <a:xfrm>
            <a:off x="3707904" y="3176101"/>
            <a:ext cx="5292080" cy="646331"/>
          </a:xfrm>
          <a:prstGeom prst="rect">
            <a:avLst/>
          </a:prstGeom>
          <a:solidFill>
            <a:srgbClr val="FFC000"/>
          </a:solidFill>
        </p:spPr>
        <p:txBody>
          <a:bodyPr wrap="square" rtlCol="0">
            <a:spAutoFit/>
          </a:bodyPr>
          <a:lstStyle/>
          <a:p>
            <a:r>
              <a:rPr lang="fr-FR" dirty="0" smtClean="0">
                <a:solidFill>
                  <a:schemeClr val="tx1">
                    <a:lumMod val="85000"/>
                    <a:lumOff val="15000"/>
                  </a:schemeClr>
                </a:solidFill>
              </a:rPr>
              <a:t>Application : programmation du bras en texte</a:t>
            </a:r>
          </a:p>
          <a:p>
            <a:r>
              <a:rPr lang="fr-FR" dirty="0">
                <a:solidFill>
                  <a:schemeClr val="tx1">
                    <a:lumMod val="85000"/>
                    <a:lumOff val="15000"/>
                  </a:schemeClr>
                </a:solidFill>
              </a:rPr>
              <a:t>	</a:t>
            </a:r>
            <a:r>
              <a:rPr lang="fr-FR" dirty="0" smtClean="0">
                <a:solidFill>
                  <a:schemeClr val="tx1">
                    <a:lumMod val="85000"/>
                    <a:lumOff val="15000"/>
                  </a:schemeClr>
                </a:solidFill>
              </a:rPr>
              <a:t>      simulation </a:t>
            </a:r>
          </a:p>
        </p:txBody>
      </p:sp>
      <p:pic>
        <p:nvPicPr>
          <p:cNvPr id="1026" name="Picture 2" descr="https://s2.qwant.com/thumbr/?u=http%3A%2F%2Fsierra.nmsu.edu%2Fmorandi%2FCourseMaterials%2Fgraphics%2FTetr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321" y="689391"/>
            <a:ext cx="17145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05625" y="882825"/>
            <a:ext cx="2091011" cy="242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3707904" y="4469050"/>
            <a:ext cx="5976664" cy="400110"/>
          </a:xfrm>
          <a:prstGeom prst="rect">
            <a:avLst/>
          </a:prstGeom>
          <a:noFill/>
        </p:spPr>
        <p:txBody>
          <a:bodyPr wrap="square" lIns="0" rtlCol="0">
            <a:spAutoFit/>
          </a:bodyPr>
          <a:lstStyle/>
          <a:p>
            <a:r>
              <a:rPr lang="fr-FR" sz="2000" dirty="0" smtClean="0"/>
              <a:t>Découverte progressive de la programmation</a:t>
            </a:r>
            <a:endParaRPr lang="fr-FR" sz="2000" dirty="0"/>
          </a:p>
        </p:txBody>
      </p:sp>
      <p:sp>
        <p:nvSpPr>
          <p:cNvPr id="19" name="ZoneTexte 18"/>
          <p:cNvSpPr txBox="1"/>
          <p:nvPr/>
        </p:nvSpPr>
        <p:spPr>
          <a:xfrm>
            <a:off x="3707904" y="4757082"/>
            <a:ext cx="5976664" cy="400110"/>
          </a:xfrm>
          <a:prstGeom prst="rect">
            <a:avLst/>
          </a:prstGeom>
          <a:noFill/>
        </p:spPr>
        <p:txBody>
          <a:bodyPr wrap="square" lIns="0" rtlCol="0">
            <a:spAutoFit/>
          </a:bodyPr>
          <a:lstStyle/>
          <a:p>
            <a:r>
              <a:rPr lang="fr-FR" sz="2000" dirty="0" smtClean="0"/>
              <a:t>Besoin urgent des enseignants (</a:t>
            </a:r>
            <a:r>
              <a:rPr lang="fr-FR" sz="2000" dirty="0" err="1" smtClean="0"/>
              <a:t>nx</a:t>
            </a:r>
            <a:r>
              <a:rPr lang="fr-FR" sz="2000" dirty="0" smtClean="0"/>
              <a:t> programmes)</a:t>
            </a:r>
            <a:endParaRPr lang="fr-FR" sz="2000" dirty="0"/>
          </a:p>
        </p:txBody>
      </p:sp>
      <p:sp>
        <p:nvSpPr>
          <p:cNvPr id="4" name="ZoneTexte 3"/>
          <p:cNvSpPr txBox="1"/>
          <p:nvPr/>
        </p:nvSpPr>
        <p:spPr>
          <a:xfrm>
            <a:off x="3718295" y="5309099"/>
            <a:ext cx="5436096" cy="307777"/>
          </a:xfrm>
          <a:prstGeom prst="rect">
            <a:avLst/>
          </a:prstGeom>
          <a:noFill/>
        </p:spPr>
        <p:txBody>
          <a:bodyPr wrap="square" rtlCol="0">
            <a:spAutoFit/>
          </a:bodyPr>
          <a:lstStyle/>
          <a:p>
            <a:r>
              <a:rPr lang="fr-FR" sz="1400" dirty="0" smtClean="0"/>
              <a:t>Références : </a:t>
            </a:r>
            <a:r>
              <a:rPr lang="fr-FR" sz="1400" dirty="0" err="1" smtClean="0"/>
              <a:t>Tetris</a:t>
            </a:r>
            <a:r>
              <a:rPr lang="fr-FR" sz="1400" dirty="0" smtClean="0"/>
              <a:t>, The </a:t>
            </a:r>
            <a:r>
              <a:rPr lang="fr-FR" sz="1400" dirty="0" err="1" smtClean="0"/>
              <a:t>Silent</a:t>
            </a:r>
            <a:r>
              <a:rPr lang="fr-FR" sz="1400" dirty="0" smtClean="0"/>
              <a:t> Teacher</a:t>
            </a:r>
            <a:endParaRPr lang="fr-FR" sz="1400" dirty="0"/>
          </a:p>
        </p:txBody>
      </p:sp>
    </p:spTree>
    <p:extLst>
      <p:ext uri="{BB962C8B-B14F-4D97-AF65-F5344CB8AC3E}">
        <p14:creationId xmlns:p14="http://schemas.microsoft.com/office/powerpoint/2010/main" val="2443790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0"/>
            <a:ext cx="8668290" cy="788110"/>
          </a:xfrm>
          <a:solidFill>
            <a:srgbClr val="D49F00"/>
          </a:solidFill>
        </p:spPr>
        <p:txBody>
          <a:bodyPr>
            <a:noAutofit/>
          </a:bodyPr>
          <a:lstStyle/>
          <a:p>
            <a:pPr algn="l"/>
            <a:r>
              <a:rPr lang="fr-FR" sz="2200" b="1" dirty="0" smtClean="0">
                <a:solidFill>
                  <a:schemeClr val="bg1"/>
                </a:solidFill>
                <a:latin typeface="Arial" panose="020B0604020202020204" pitchFamily="34" charset="0"/>
                <a:cs typeface="Arial" panose="020B0604020202020204" pitchFamily="34" charset="0"/>
              </a:rPr>
              <a:t>Saint-Gobain : </a:t>
            </a:r>
            <a:r>
              <a:rPr lang="fr-FR" sz="2200" b="1" dirty="0">
                <a:solidFill>
                  <a:schemeClr val="bg1"/>
                </a:solidFill>
                <a:latin typeface="Arial" panose="020B0604020202020204" pitchFamily="34" charset="0"/>
                <a:cs typeface="Arial" panose="020B0604020202020204" pitchFamily="34" charset="0"/>
              </a:rPr>
              <a:t>des </a:t>
            </a:r>
            <a:r>
              <a:rPr lang="fr-FR" sz="2200" b="1" dirty="0" smtClean="0">
                <a:solidFill>
                  <a:schemeClr val="bg1"/>
                </a:solidFill>
                <a:latin typeface="Arial" panose="020B0604020202020204" pitchFamily="34" charset="0"/>
                <a:cs typeface="Arial" panose="020B0604020202020204" pitchFamily="34" charset="0"/>
              </a:rPr>
              <a:t>propositions en lien avec le BIM et d’autres pour les enseignements généraux</a:t>
            </a:r>
            <a:endParaRPr lang="fr-FR" sz="2200" b="1" dirty="0">
              <a:solidFill>
                <a:schemeClr val="bg1"/>
              </a:solidFill>
              <a:latin typeface="Arial" panose="020B0604020202020204" pitchFamily="34" charset="0"/>
              <a:cs typeface="Arial" panose="020B0604020202020204" pitchFamily="34" charset="0"/>
            </a:endParaRPr>
          </a:p>
        </p:txBody>
      </p:sp>
      <p:sp>
        <p:nvSpPr>
          <p:cNvPr id="5" name="ZoneTexte 4"/>
          <p:cNvSpPr txBox="1"/>
          <p:nvPr/>
        </p:nvSpPr>
        <p:spPr>
          <a:xfrm>
            <a:off x="349627" y="1224546"/>
            <a:ext cx="8630018" cy="923305"/>
          </a:xfrm>
          <a:prstGeom prst="rect">
            <a:avLst/>
          </a:prstGeom>
          <a:noFill/>
        </p:spPr>
        <p:txBody>
          <a:bodyPr wrap="square" lIns="91416" tIns="45708" rIns="91416" bIns="45708" rtlCol="0">
            <a:spAutoFit/>
          </a:bodyPr>
          <a:lstStyle/>
          <a:p>
            <a:pPr marL="274583" indent="-274583">
              <a:lnSpc>
                <a:spcPct val="150000"/>
              </a:lnSpc>
              <a:buFont typeface="Arial" panose="020B0604020202020204" pitchFamily="34" charset="0"/>
              <a:buChar char="•"/>
            </a:pPr>
            <a:r>
              <a:rPr lang="fr-FR" b="1" dirty="0" smtClean="0">
                <a:solidFill>
                  <a:srgbClr val="00378B"/>
                </a:solidFill>
                <a:latin typeface="Arial" pitchFamily="34" charset="0"/>
                <a:cs typeface="Arial" pitchFamily="34" charset="0"/>
              </a:rPr>
              <a:t>Intérêt fort de SG à travailler sur le BIM</a:t>
            </a:r>
          </a:p>
          <a:p>
            <a:pPr marL="274583" indent="-274583">
              <a:lnSpc>
                <a:spcPct val="150000"/>
              </a:lnSpc>
              <a:buFont typeface="Arial" panose="020B0604020202020204" pitchFamily="34" charset="0"/>
              <a:buChar char="•"/>
            </a:pPr>
            <a:r>
              <a:rPr lang="fr-FR" b="1" dirty="0" smtClean="0">
                <a:solidFill>
                  <a:srgbClr val="00378B"/>
                </a:solidFill>
                <a:latin typeface="Arial" pitchFamily="34" charset="0"/>
                <a:cs typeface="Arial" pitchFamily="34" charset="0"/>
              </a:rPr>
              <a:t>Nombreuses ressources et sujets à potentiel développés par SG</a:t>
            </a:r>
            <a:endParaRPr lang="fr-FR" b="1" dirty="0">
              <a:solidFill>
                <a:srgbClr val="00378B"/>
              </a:solidFill>
              <a:latin typeface="Arial" pitchFamily="34" charset="0"/>
              <a:cs typeface="Arial" pitchFamily="34" charset="0"/>
            </a:endParaRPr>
          </a:p>
        </p:txBody>
      </p:sp>
      <p:sp>
        <p:nvSpPr>
          <p:cNvPr id="2" name="Flèche vers le bas 1"/>
          <p:cNvSpPr/>
          <p:nvPr/>
        </p:nvSpPr>
        <p:spPr>
          <a:xfrm rot="1925393">
            <a:off x="2604571" y="2139529"/>
            <a:ext cx="569713" cy="633742"/>
          </a:xfrm>
          <a:prstGeom prst="downArrow">
            <a:avLst/>
          </a:prstGeom>
          <a:solidFill>
            <a:srgbClr val="322882">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vers le bas 5"/>
          <p:cNvSpPr/>
          <p:nvPr/>
        </p:nvSpPr>
        <p:spPr>
          <a:xfrm rot="19031419">
            <a:off x="5914209" y="2126648"/>
            <a:ext cx="597700" cy="669277"/>
          </a:xfrm>
          <a:prstGeom prst="downArrow">
            <a:avLst/>
          </a:prstGeom>
          <a:solidFill>
            <a:srgbClr val="322882">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4446270" y="2251710"/>
            <a:ext cx="0" cy="3348990"/>
          </a:xfrm>
          <a:prstGeom prst="line">
            <a:avLst/>
          </a:prstGeom>
          <a:ln>
            <a:solidFill>
              <a:srgbClr val="322882"/>
            </a:solidFill>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251460" y="2737204"/>
            <a:ext cx="4057650" cy="3000797"/>
          </a:xfrm>
          <a:prstGeom prst="rect">
            <a:avLst/>
          </a:prstGeom>
          <a:noFill/>
        </p:spPr>
        <p:txBody>
          <a:bodyPr wrap="square" lIns="91416" tIns="45708" rIns="91416" bIns="45708" rtlCol="0">
            <a:spAutoFit/>
          </a:bodyPr>
          <a:lstStyle/>
          <a:p>
            <a:pPr marL="274583" indent="-274583">
              <a:lnSpc>
                <a:spcPct val="150000"/>
              </a:lnSpc>
              <a:buFont typeface="Arial" panose="020B0604020202020204" pitchFamily="34" charset="0"/>
              <a:buChar char="•"/>
            </a:pPr>
            <a:r>
              <a:rPr lang="fr-FR" sz="1400" b="1" dirty="0" smtClean="0">
                <a:solidFill>
                  <a:srgbClr val="00378B"/>
                </a:solidFill>
                <a:latin typeface="Arial" pitchFamily="34" charset="0"/>
                <a:cs typeface="Arial" pitchFamily="34" charset="0"/>
              </a:rPr>
              <a:t>2 enseignants techno/pro</a:t>
            </a:r>
          </a:p>
          <a:p>
            <a:pPr marL="274583" indent="-274583">
              <a:lnSpc>
                <a:spcPct val="150000"/>
              </a:lnSpc>
              <a:buFont typeface="Arial" panose="020B0604020202020204" pitchFamily="34" charset="0"/>
              <a:buChar char="•"/>
            </a:pPr>
            <a:r>
              <a:rPr lang="fr-FR" sz="1400" b="1" dirty="0" smtClean="0">
                <a:solidFill>
                  <a:srgbClr val="00378B"/>
                </a:solidFill>
                <a:latin typeface="Arial" pitchFamily="34" charset="0"/>
                <a:cs typeface="Arial" pitchFamily="34" charset="0"/>
              </a:rPr>
              <a:t>Expression besoin pédagogique / BIM : les </a:t>
            </a:r>
            <a:r>
              <a:rPr lang="fr-FR" sz="1400" b="1" dirty="0">
                <a:solidFill>
                  <a:srgbClr val="00378B"/>
                </a:solidFill>
                <a:latin typeface="Arial" pitchFamily="34" charset="0"/>
                <a:cs typeface="Arial" pitchFamily="34" charset="0"/>
              </a:rPr>
              <a:t>acteurs </a:t>
            </a:r>
            <a:r>
              <a:rPr lang="fr-FR" sz="1400" b="1" dirty="0" smtClean="0">
                <a:solidFill>
                  <a:srgbClr val="00378B"/>
                </a:solidFill>
                <a:latin typeface="Arial" pitchFamily="34" charset="0"/>
                <a:cs typeface="Arial" pitchFamily="34" charset="0"/>
              </a:rPr>
              <a:t>de l’acte de construire, leurs interactions durant tout le cycle de vie de l’ouvrage (Bac pro, STS, STI2D)</a:t>
            </a:r>
          </a:p>
          <a:p>
            <a:pPr marL="285750" indent="-285750">
              <a:lnSpc>
                <a:spcPct val="150000"/>
              </a:lnSpc>
              <a:buFont typeface="Symbol"/>
              <a:buChar char="Þ"/>
            </a:pPr>
            <a:r>
              <a:rPr lang="fr-FR" sz="1400" b="1" dirty="0" smtClean="0">
                <a:solidFill>
                  <a:srgbClr val="00378B"/>
                </a:solidFill>
                <a:latin typeface="Arial" pitchFamily="34" charset="0"/>
                <a:cs typeface="Arial" pitchFamily="34" charset="0"/>
              </a:rPr>
              <a:t>Vidéos étapes acte de construite</a:t>
            </a:r>
          </a:p>
          <a:p>
            <a:pPr marL="285750" indent="-285750">
              <a:lnSpc>
                <a:spcPct val="150000"/>
              </a:lnSpc>
              <a:buFont typeface="Symbol"/>
              <a:buChar char="Þ"/>
            </a:pPr>
            <a:r>
              <a:rPr lang="fr-FR" sz="1400" b="1" dirty="0" smtClean="0">
                <a:solidFill>
                  <a:srgbClr val="00378B"/>
                </a:solidFill>
                <a:latin typeface="Arial" pitchFamily="34" charset="0"/>
                <a:cs typeface="Arial" pitchFamily="34" charset="0"/>
              </a:rPr>
              <a:t>Jeu acteurs</a:t>
            </a:r>
          </a:p>
          <a:p>
            <a:pPr marL="285750" indent="-285750">
              <a:lnSpc>
                <a:spcPct val="150000"/>
              </a:lnSpc>
              <a:buFont typeface="Symbol"/>
              <a:buChar char="Þ"/>
            </a:pPr>
            <a:r>
              <a:rPr lang="fr-FR" sz="1400" b="1" dirty="0" smtClean="0">
                <a:solidFill>
                  <a:srgbClr val="00378B"/>
                </a:solidFill>
                <a:latin typeface="Arial" pitchFamily="34" charset="0"/>
                <a:cs typeface="Arial" pitchFamily="34" charset="0"/>
              </a:rPr>
              <a:t>Jeu étapes/acteurs/relations</a:t>
            </a:r>
          </a:p>
          <a:p>
            <a:pPr marL="285750" indent="-285750">
              <a:lnSpc>
                <a:spcPct val="150000"/>
              </a:lnSpc>
              <a:buFont typeface="Symbol"/>
              <a:buChar char="Þ"/>
            </a:pPr>
            <a:r>
              <a:rPr lang="fr-FR" sz="1400" b="1" dirty="0" smtClean="0">
                <a:solidFill>
                  <a:srgbClr val="00378B"/>
                </a:solidFill>
                <a:latin typeface="Arial" pitchFamily="34" charset="0"/>
                <a:cs typeface="Arial" pitchFamily="34" charset="0"/>
              </a:rPr>
              <a:t>Base ressources</a:t>
            </a:r>
            <a:endParaRPr lang="fr-FR" sz="1400" b="1" dirty="0">
              <a:solidFill>
                <a:srgbClr val="00378B"/>
              </a:solidFill>
              <a:latin typeface="Arial" pitchFamily="34" charset="0"/>
              <a:cs typeface="Arial" pitchFamily="34" charset="0"/>
            </a:endParaRPr>
          </a:p>
        </p:txBody>
      </p:sp>
      <p:sp>
        <p:nvSpPr>
          <p:cNvPr id="11" name="ZoneTexte 10"/>
          <p:cNvSpPr txBox="1"/>
          <p:nvPr/>
        </p:nvSpPr>
        <p:spPr>
          <a:xfrm>
            <a:off x="2108527" y="6291090"/>
            <a:ext cx="4926948" cy="353941"/>
          </a:xfrm>
          <a:prstGeom prst="rect">
            <a:avLst/>
          </a:prstGeom>
          <a:solidFill>
            <a:srgbClr val="D49F00"/>
          </a:solidFill>
          <a:ln w="50800">
            <a:noFill/>
          </a:ln>
          <a:effectLst/>
        </p:spPr>
        <p:txBody>
          <a:bodyPr wrap="square" lIns="91436" tIns="45719" rIns="91436" bIns="45719" rtlCol="0">
            <a:spAutoFit/>
          </a:bodyPr>
          <a:lstStyle/>
          <a:p>
            <a:pPr algn="ctr"/>
            <a:r>
              <a:rPr lang="fr-FR" sz="1700" b="1" dirty="0" smtClean="0">
                <a:solidFill>
                  <a:schemeClr val="bg1"/>
                </a:solidFill>
                <a:latin typeface="Arial" pitchFamily="34" charset="0"/>
                <a:cs typeface="Arial" pitchFamily="34" charset="0"/>
              </a:rPr>
              <a:t>A présenter aux partenaires pour validation</a:t>
            </a:r>
            <a:endParaRPr lang="fr-FR" sz="1700" dirty="0">
              <a:solidFill>
                <a:schemeClr val="bg1"/>
              </a:solidFill>
              <a:latin typeface="Arial" pitchFamily="34" charset="0"/>
              <a:cs typeface="Arial" pitchFamily="34" charset="0"/>
            </a:endParaRPr>
          </a:p>
        </p:txBody>
      </p:sp>
      <p:sp>
        <p:nvSpPr>
          <p:cNvPr id="13" name="Flèche vers le bas 12"/>
          <p:cNvSpPr/>
          <p:nvPr/>
        </p:nvSpPr>
        <p:spPr>
          <a:xfrm rot="18827107">
            <a:off x="2604571" y="5554431"/>
            <a:ext cx="569713" cy="633742"/>
          </a:xfrm>
          <a:prstGeom prst="downArrow">
            <a:avLst/>
          </a:prstGeom>
          <a:solidFill>
            <a:srgbClr val="322882">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lèche vers le bas 13"/>
          <p:cNvSpPr/>
          <p:nvPr/>
        </p:nvSpPr>
        <p:spPr>
          <a:xfrm rot="2240179">
            <a:off x="5914209" y="5541550"/>
            <a:ext cx="597700" cy="669277"/>
          </a:xfrm>
          <a:prstGeom prst="downArrow">
            <a:avLst/>
          </a:prstGeom>
          <a:solidFill>
            <a:srgbClr val="322882">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4701540" y="2729584"/>
            <a:ext cx="4057650" cy="1061805"/>
          </a:xfrm>
          <a:prstGeom prst="rect">
            <a:avLst/>
          </a:prstGeom>
          <a:noFill/>
        </p:spPr>
        <p:txBody>
          <a:bodyPr wrap="square" lIns="91416" tIns="45708" rIns="91416" bIns="45708" rtlCol="0">
            <a:spAutoFit/>
          </a:bodyPr>
          <a:lstStyle/>
          <a:p>
            <a:pPr marL="274583" indent="-274583">
              <a:lnSpc>
                <a:spcPct val="150000"/>
              </a:lnSpc>
              <a:buFont typeface="Arial" panose="020B0604020202020204" pitchFamily="34" charset="0"/>
              <a:buChar char="•"/>
            </a:pPr>
            <a:r>
              <a:rPr lang="fr-FR" sz="1400" b="1" dirty="0" smtClean="0">
                <a:solidFill>
                  <a:srgbClr val="00378B"/>
                </a:solidFill>
                <a:latin typeface="Arial" pitchFamily="34" charset="0"/>
                <a:cs typeface="Arial" pitchFamily="34" charset="0"/>
              </a:rPr>
              <a:t>Groupe enseignants « cadreurs »</a:t>
            </a:r>
          </a:p>
          <a:p>
            <a:pPr marL="274583" indent="-274583">
              <a:lnSpc>
                <a:spcPct val="150000"/>
              </a:lnSpc>
              <a:buFont typeface="Arial" panose="020B0604020202020204" pitchFamily="34" charset="0"/>
              <a:buChar char="•"/>
            </a:pPr>
            <a:r>
              <a:rPr lang="fr-FR" sz="1400" b="1" dirty="0" smtClean="0">
                <a:solidFill>
                  <a:srgbClr val="00378B"/>
                </a:solidFill>
                <a:latin typeface="Arial" pitchFamily="34" charset="0"/>
                <a:cs typeface="Arial" pitchFamily="34" charset="0"/>
              </a:rPr>
              <a:t>Expression diverses pistes : HG, SVT, PC, techno, lettres, arts appliqués</a:t>
            </a:r>
          </a:p>
        </p:txBody>
      </p:sp>
    </p:spTree>
    <p:extLst>
      <p:ext uri="{BB962C8B-B14F-4D97-AF65-F5344CB8AC3E}">
        <p14:creationId xmlns:p14="http://schemas.microsoft.com/office/powerpoint/2010/main" val="423371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0" y="5517232"/>
            <a:ext cx="9144000" cy="707886"/>
          </a:xfrm>
          <a:prstGeom prst="rect">
            <a:avLst/>
          </a:prstGeom>
          <a:solidFill>
            <a:schemeClr val="accent2">
              <a:lumMod val="60000"/>
              <a:lumOff val="40000"/>
            </a:schemeClr>
          </a:solidFill>
        </p:spPr>
        <p:txBody>
          <a:bodyPr wrap="square" rtlCol="0">
            <a:spAutoFit/>
          </a:bodyPr>
          <a:lstStyle/>
          <a:p>
            <a:pPr algn="ctr"/>
            <a:r>
              <a:rPr lang="fr-FR" sz="4000" dirty="0" smtClean="0">
                <a:solidFill>
                  <a:schemeClr val="accent2">
                    <a:lumMod val="50000"/>
                  </a:schemeClr>
                </a:solidFill>
              </a:rPr>
              <a:t>L’enquête</a:t>
            </a:r>
            <a:endParaRPr lang="fr-FR" sz="4000" dirty="0">
              <a:solidFill>
                <a:schemeClr val="accent2">
                  <a:lumMod val="50000"/>
                </a:schemeClr>
              </a:solidFill>
            </a:endParaRPr>
          </a:p>
        </p:txBody>
      </p:sp>
      <p:sp>
        <p:nvSpPr>
          <p:cNvPr id="3" name="ZoneTexte 2"/>
          <p:cNvSpPr txBox="1"/>
          <p:nvPr/>
        </p:nvSpPr>
        <p:spPr>
          <a:xfrm>
            <a:off x="3707904" y="188640"/>
            <a:ext cx="4896544" cy="769441"/>
          </a:xfrm>
          <a:prstGeom prst="rect">
            <a:avLst/>
          </a:prstGeom>
          <a:noFill/>
        </p:spPr>
        <p:txBody>
          <a:bodyPr wrap="square" lIns="0" rtlCol="0">
            <a:spAutoFit/>
          </a:bodyPr>
          <a:lstStyle/>
          <a:p>
            <a:r>
              <a:rPr lang="fr-FR" sz="4400" dirty="0" smtClean="0">
                <a:solidFill>
                  <a:schemeClr val="tx1">
                    <a:lumMod val="85000"/>
                    <a:lumOff val="15000"/>
                  </a:schemeClr>
                </a:solidFill>
              </a:rPr>
              <a:t>Jeu sérieux</a:t>
            </a:r>
            <a:endParaRPr lang="fr-FR" sz="4400" dirty="0">
              <a:solidFill>
                <a:schemeClr val="tx1">
                  <a:lumMod val="85000"/>
                  <a:lumOff val="15000"/>
                </a:schemeClr>
              </a:solidFill>
            </a:endParaRPr>
          </a:p>
        </p:txBody>
      </p:sp>
      <p:sp>
        <p:nvSpPr>
          <p:cNvPr id="76" name="ZoneTexte 75"/>
          <p:cNvSpPr txBox="1"/>
          <p:nvPr/>
        </p:nvSpPr>
        <p:spPr>
          <a:xfrm>
            <a:off x="3707904" y="692696"/>
            <a:ext cx="5436096" cy="461665"/>
          </a:xfrm>
          <a:prstGeom prst="rect">
            <a:avLst/>
          </a:prstGeom>
          <a:noFill/>
        </p:spPr>
        <p:txBody>
          <a:bodyPr wrap="square" lIns="0" rtlCol="0">
            <a:spAutoFit/>
          </a:bodyPr>
          <a:lstStyle/>
          <a:p>
            <a:r>
              <a:rPr lang="fr-FR" sz="2400" dirty="0" smtClean="0"/>
              <a:t>Géographie </a:t>
            </a:r>
            <a:endParaRPr lang="fr-FR" sz="2400" dirty="0"/>
          </a:p>
        </p:txBody>
      </p:sp>
      <p:sp>
        <p:nvSpPr>
          <p:cNvPr id="77" name="ZoneTexte 76"/>
          <p:cNvSpPr txBox="1"/>
          <p:nvPr/>
        </p:nvSpPr>
        <p:spPr>
          <a:xfrm>
            <a:off x="3707904" y="1292567"/>
            <a:ext cx="5220072" cy="646331"/>
          </a:xfrm>
          <a:prstGeom prst="rect">
            <a:avLst/>
          </a:prstGeom>
          <a:noFill/>
        </p:spPr>
        <p:txBody>
          <a:bodyPr wrap="square" lIns="0" rtlCol="0">
            <a:spAutoFit/>
          </a:bodyPr>
          <a:lstStyle/>
          <a:p>
            <a:r>
              <a:rPr lang="fr-FR" dirty="0" smtClean="0"/>
              <a:t>Enquête  sur les motivations de Saint </a:t>
            </a:r>
            <a:r>
              <a:rPr lang="fr-FR" dirty="0" err="1" smtClean="0"/>
              <a:t>Gobain</a:t>
            </a:r>
            <a:r>
              <a:rPr lang="fr-FR" dirty="0" smtClean="0"/>
              <a:t> à s’implanter à Shanghai et en Inde</a:t>
            </a:r>
            <a:endParaRPr lang="fr-FR" dirty="0"/>
          </a:p>
        </p:txBody>
      </p:sp>
      <p:sp>
        <p:nvSpPr>
          <p:cNvPr id="78" name="ZoneTexte 77"/>
          <p:cNvSpPr txBox="1"/>
          <p:nvPr/>
        </p:nvSpPr>
        <p:spPr>
          <a:xfrm>
            <a:off x="3707904" y="3100898"/>
            <a:ext cx="5976664" cy="400110"/>
          </a:xfrm>
          <a:prstGeom prst="rect">
            <a:avLst/>
          </a:prstGeom>
          <a:noFill/>
        </p:spPr>
        <p:txBody>
          <a:bodyPr wrap="square" lIns="0" rtlCol="0">
            <a:spAutoFit/>
          </a:bodyPr>
          <a:lstStyle/>
          <a:p>
            <a:r>
              <a:rPr lang="fr-FR" sz="2000" dirty="0" smtClean="0"/>
              <a:t>Cas typique et authentique</a:t>
            </a:r>
            <a:endParaRPr lang="fr-FR" sz="2000" dirty="0"/>
          </a:p>
        </p:txBody>
      </p:sp>
      <p:sp>
        <p:nvSpPr>
          <p:cNvPr id="79" name="ZoneTexte 78"/>
          <p:cNvSpPr txBox="1"/>
          <p:nvPr/>
        </p:nvSpPr>
        <p:spPr>
          <a:xfrm>
            <a:off x="3707904" y="3388930"/>
            <a:ext cx="5976664" cy="400110"/>
          </a:xfrm>
          <a:prstGeom prst="rect">
            <a:avLst/>
          </a:prstGeom>
          <a:noFill/>
        </p:spPr>
        <p:txBody>
          <a:bodyPr wrap="square" lIns="0" rtlCol="0">
            <a:spAutoFit/>
          </a:bodyPr>
          <a:lstStyle/>
          <a:p>
            <a:r>
              <a:rPr lang="fr-FR" sz="2000" dirty="0" smtClean="0"/>
              <a:t>Parcours libre d’un corpus pertinent</a:t>
            </a:r>
            <a:endParaRPr lang="fr-FR" sz="2000" dirty="0"/>
          </a:p>
        </p:txBody>
      </p:sp>
      <p:sp>
        <p:nvSpPr>
          <p:cNvPr id="83" name="ZoneTexte 82"/>
          <p:cNvSpPr txBox="1"/>
          <p:nvPr/>
        </p:nvSpPr>
        <p:spPr>
          <a:xfrm>
            <a:off x="3707904" y="2278613"/>
            <a:ext cx="5292080" cy="646331"/>
          </a:xfrm>
          <a:prstGeom prst="rect">
            <a:avLst/>
          </a:prstGeom>
          <a:solidFill>
            <a:schemeClr val="accent2">
              <a:lumMod val="60000"/>
              <a:lumOff val="40000"/>
            </a:schemeClr>
          </a:solidFill>
        </p:spPr>
        <p:txBody>
          <a:bodyPr wrap="square" rtlCol="0">
            <a:spAutoFit/>
          </a:bodyPr>
          <a:lstStyle/>
          <a:p>
            <a:r>
              <a:rPr lang="fr-FR" dirty="0" smtClean="0">
                <a:solidFill>
                  <a:schemeClr val="tx1">
                    <a:lumMod val="85000"/>
                    <a:lumOff val="15000"/>
                  </a:schemeClr>
                </a:solidFill>
              </a:rPr>
              <a:t>Interface scénarisée de navigation dans un corpus de documents multimédias</a:t>
            </a:r>
          </a:p>
        </p:txBody>
      </p:sp>
      <p:sp>
        <p:nvSpPr>
          <p:cNvPr id="4" name="ZoneTexte 3"/>
          <p:cNvSpPr txBox="1"/>
          <p:nvPr/>
        </p:nvSpPr>
        <p:spPr>
          <a:xfrm>
            <a:off x="3707904" y="5155211"/>
            <a:ext cx="5436096" cy="307777"/>
          </a:xfrm>
          <a:prstGeom prst="rect">
            <a:avLst/>
          </a:prstGeom>
          <a:noFill/>
        </p:spPr>
        <p:txBody>
          <a:bodyPr wrap="square" rtlCol="0">
            <a:spAutoFit/>
          </a:bodyPr>
          <a:lstStyle/>
          <a:p>
            <a:r>
              <a:rPr lang="fr-FR" sz="1400" dirty="0" smtClean="0"/>
              <a:t>Références : </a:t>
            </a:r>
            <a:r>
              <a:rPr lang="fr-FR" sz="1400" i="1" dirty="0" smtClean="0"/>
              <a:t>La ville de Chicago</a:t>
            </a:r>
            <a:r>
              <a:rPr lang="fr-FR" sz="1400" dirty="0" smtClean="0"/>
              <a:t>, </a:t>
            </a:r>
            <a:r>
              <a:rPr lang="fr-FR" sz="1400" i="1" dirty="0" smtClean="0"/>
              <a:t>Construire et préserver </a:t>
            </a:r>
            <a:endParaRPr lang="fr-FR" sz="1400" i="1" dirty="0"/>
          </a:p>
        </p:txBody>
      </p:sp>
      <p:pic>
        <p:nvPicPr>
          <p:cNvPr id="1028" name="Picture 4" descr="http://educacom.info/chicago/30-svt/image-video-audio_svt/10-poste_pol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374" y="1747341"/>
            <a:ext cx="3125258" cy="2185715"/>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3707904" y="3676962"/>
            <a:ext cx="5976664" cy="400110"/>
          </a:xfrm>
          <a:prstGeom prst="rect">
            <a:avLst/>
          </a:prstGeom>
          <a:noFill/>
        </p:spPr>
        <p:txBody>
          <a:bodyPr wrap="square" lIns="0" rtlCol="0">
            <a:spAutoFit/>
          </a:bodyPr>
          <a:lstStyle/>
          <a:p>
            <a:r>
              <a:rPr lang="fr-FR" sz="2000" dirty="0" smtClean="0"/>
              <a:t>Outil transposable à d’autres situations</a:t>
            </a:r>
            <a:endParaRPr lang="fr-FR" sz="2000" dirty="0"/>
          </a:p>
        </p:txBody>
      </p:sp>
      <p:sp>
        <p:nvSpPr>
          <p:cNvPr id="13" name="Rectangle 12"/>
          <p:cNvSpPr/>
          <p:nvPr/>
        </p:nvSpPr>
        <p:spPr>
          <a:xfrm>
            <a:off x="107504" y="3895888"/>
            <a:ext cx="3438128" cy="1477328"/>
          </a:xfrm>
          <a:prstGeom prst="rect">
            <a:avLst/>
          </a:prstGeom>
        </p:spPr>
        <p:txBody>
          <a:bodyPr wrap="square" rIns="0">
            <a:spAutoFit/>
          </a:bodyPr>
          <a:lstStyle/>
          <a:p>
            <a:pPr algn="r"/>
            <a:r>
              <a:rPr lang="fr-FR" dirty="0" smtClean="0"/>
              <a:t>«</a:t>
            </a:r>
            <a:r>
              <a:rPr lang="fr-FR" dirty="0"/>
              <a:t>L’atout du </a:t>
            </a:r>
            <a:r>
              <a:rPr lang="fr-FR" dirty="0" err="1"/>
              <a:t>serious</a:t>
            </a:r>
            <a:r>
              <a:rPr lang="fr-FR" dirty="0"/>
              <a:t> </a:t>
            </a:r>
            <a:r>
              <a:rPr lang="fr-FR" dirty="0" err="1"/>
              <a:t>game</a:t>
            </a:r>
            <a:r>
              <a:rPr lang="fr-FR" dirty="0"/>
              <a:t> est l’expérimentation, la possibilité de découvrir et tenter des scenarii par soi-même sans prise de risque, sans danger</a:t>
            </a:r>
            <a:r>
              <a:rPr lang="fr-FR" dirty="0" smtClean="0"/>
              <a:t>. »</a:t>
            </a:r>
            <a:endParaRPr lang="fr-FR" dirty="0"/>
          </a:p>
        </p:txBody>
      </p:sp>
    </p:spTree>
    <p:extLst>
      <p:ext uri="{BB962C8B-B14F-4D97-AF65-F5344CB8AC3E}">
        <p14:creationId xmlns:p14="http://schemas.microsoft.com/office/powerpoint/2010/main" val="149455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880" y="1065283"/>
            <a:ext cx="8521289" cy="2123658"/>
          </a:xfrm>
          <a:prstGeom prst="rect">
            <a:avLst/>
          </a:prstGeom>
        </p:spPr>
        <p:txBody>
          <a:bodyPr wrap="square">
            <a:spAutoFit/>
          </a:bodyPr>
          <a:lstStyle/>
          <a:p>
            <a:pPr lvl="0" algn="ctr"/>
            <a:endParaRPr lang="fr-FR" sz="2800" b="1" dirty="0" smtClean="0">
              <a:solidFill>
                <a:srgbClr val="00378B"/>
              </a:solidFill>
              <a:cs typeface="Arial" pitchFamily="34" charset="0"/>
            </a:endParaRPr>
          </a:p>
          <a:p>
            <a:pPr lvl="0" algn="ctr"/>
            <a:r>
              <a:rPr lang="fr-FR" sz="3600" b="1" dirty="0" smtClean="0">
                <a:solidFill>
                  <a:srgbClr val="00378B"/>
                </a:solidFill>
                <a:latin typeface="Arial" panose="020B0604020202020204" pitchFamily="34" charset="0"/>
                <a:cs typeface="Arial" panose="020B0604020202020204" pitchFamily="34" charset="0"/>
              </a:rPr>
              <a:t>BREF RAPPEL</a:t>
            </a:r>
          </a:p>
          <a:p>
            <a:pPr lvl="0" algn="ctr"/>
            <a:endParaRPr lang="fr-FR" sz="3600" b="1" dirty="0" smtClean="0">
              <a:solidFill>
                <a:srgbClr val="00378B"/>
              </a:solidFill>
              <a:latin typeface="Arial" panose="020B0604020202020204" pitchFamily="34" charset="0"/>
              <a:cs typeface="Arial" panose="020B0604020202020204" pitchFamily="34" charset="0"/>
            </a:endParaRPr>
          </a:p>
          <a:p>
            <a:pPr algn="ctr"/>
            <a:r>
              <a:rPr lang="fr-FR" sz="3200" i="1" dirty="0" smtClean="0">
                <a:solidFill>
                  <a:prstClr val="white">
                    <a:lumMod val="50000"/>
                  </a:prstClr>
                </a:solidFill>
                <a:cs typeface="Arial" pitchFamily="34" charset="0"/>
              </a:rPr>
              <a:t>Le projet ENI et ses contours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 y="4546600"/>
            <a:ext cx="887730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042925"/>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0" y="5517232"/>
            <a:ext cx="9144000" cy="707886"/>
          </a:xfrm>
          <a:prstGeom prst="rect">
            <a:avLst/>
          </a:prstGeom>
          <a:solidFill>
            <a:schemeClr val="accent2">
              <a:lumMod val="60000"/>
              <a:lumOff val="40000"/>
            </a:schemeClr>
          </a:solidFill>
        </p:spPr>
        <p:txBody>
          <a:bodyPr wrap="square" rtlCol="0">
            <a:spAutoFit/>
          </a:bodyPr>
          <a:lstStyle/>
          <a:p>
            <a:pPr algn="ctr"/>
            <a:r>
              <a:rPr lang="fr-FR" sz="4000" dirty="0" smtClean="0">
                <a:solidFill>
                  <a:schemeClr val="accent2">
                    <a:lumMod val="50000"/>
                  </a:schemeClr>
                </a:solidFill>
              </a:rPr>
              <a:t>Il faut le voir pour le croire !</a:t>
            </a:r>
            <a:endParaRPr lang="fr-FR" sz="4000" dirty="0">
              <a:solidFill>
                <a:schemeClr val="accent2">
                  <a:lumMod val="50000"/>
                </a:schemeClr>
              </a:solidFill>
            </a:endParaRPr>
          </a:p>
        </p:txBody>
      </p:sp>
      <p:sp>
        <p:nvSpPr>
          <p:cNvPr id="3" name="ZoneTexte 2"/>
          <p:cNvSpPr txBox="1"/>
          <p:nvPr/>
        </p:nvSpPr>
        <p:spPr>
          <a:xfrm>
            <a:off x="3707904" y="188640"/>
            <a:ext cx="4896544" cy="769441"/>
          </a:xfrm>
          <a:prstGeom prst="rect">
            <a:avLst/>
          </a:prstGeom>
          <a:noFill/>
        </p:spPr>
        <p:txBody>
          <a:bodyPr wrap="square" lIns="0" rtlCol="0">
            <a:spAutoFit/>
          </a:bodyPr>
          <a:lstStyle/>
          <a:p>
            <a:r>
              <a:rPr lang="fr-FR" sz="4400" dirty="0" smtClean="0">
                <a:solidFill>
                  <a:schemeClr val="tx1">
                    <a:lumMod val="85000"/>
                    <a:lumOff val="15000"/>
                  </a:schemeClr>
                </a:solidFill>
              </a:rPr>
              <a:t>Animations</a:t>
            </a:r>
            <a:endParaRPr lang="fr-FR" sz="4400" dirty="0">
              <a:solidFill>
                <a:schemeClr val="tx1">
                  <a:lumMod val="85000"/>
                  <a:lumOff val="15000"/>
                </a:schemeClr>
              </a:solidFill>
            </a:endParaRPr>
          </a:p>
        </p:txBody>
      </p:sp>
      <p:sp>
        <p:nvSpPr>
          <p:cNvPr id="76" name="ZoneTexte 75"/>
          <p:cNvSpPr txBox="1"/>
          <p:nvPr/>
        </p:nvSpPr>
        <p:spPr>
          <a:xfrm>
            <a:off x="3707904" y="692696"/>
            <a:ext cx="5436096" cy="461665"/>
          </a:xfrm>
          <a:prstGeom prst="rect">
            <a:avLst/>
          </a:prstGeom>
          <a:noFill/>
        </p:spPr>
        <p:txBody>
          <a:bodyPr wrap="square" lIns="0" rtlCol="0">
            <a:spAutoFit/>
          </a:bodyPr>
          <a:lstStyle/>
          <a:p>
            <a:r>
              <a:rPr lang="fr-FR" sz="2400" dirty="0" smtClean="0"/>
              <a:t>Physique/Technologie (collège &amp; lycée)</a:t>
            </a:r>
            <a:endParaRPr lang="fr-FR" sz="2400" dirty="0"/>
          </a:p>
        </p:txBody>
      </p:sp>
      <p:sp>
        <p:nvSpPr>
          <p:cNvPr id="78" name="ZoneTexte 77"/>
          <p:cNvSpPr txBox="1"/>
          <p:nvPr/>
        </p:nvSpPr>
        <p:spPr>
          <a:xfrm>
            <a:off x="3707904" y="3316922"/>
            <a:ext cx="5976664" cy="400110"/>
          </a:xfrm>
          <a:prstGeom prst="rect">
            <a:avLst/>
          </a:prstGeom>
          <a:noFill/>
        </p:spPr>
        <p:txBody>
          <a:bodyPr wrap="square" lIns="0" rtlCol="0">
            <a:spAutoFit/>
          </a:bodyPr>
          <a:lstStyle/>
          <a:p>
            <a:r>
              <a:rPr lang="fr-FR" sz="2000" dirty="0" smtClean="0"/>
              <a:t>Compléter, organiser et pérenniser l’existant</a:t>
            </a:r>
            <a:endParaRPr lang="fr-FR" sz="2000" dirty="0"/>
          </a:p>
        </p:txBody>
      </p:sp>
      <p:sp>
        <p:nvSpPr>
          <p:cNvPr id="79" name="ZoneTexte 78"/>
          <p:cNvSpPr txBox="1"/>
          <p:nvPr/>
        </p:nvSpPr>
        <p:spPr>
          <a:xfrm>
            <a:off x="3707904" y="2996952"/>
            <a:ext cx="5976664" cy="400110"/>
          </a:xfrm>
          <a:prstGeom prst="rect">
            <a:avLst/>
          </a:prstGeom>
          <a:noFill/>
        </p:spPr>
        <p:txBody>
          <a:bodyPr wrap="square" lIns="0" rtlCol="0">
            <a:spAutoFit/>
          </a:bodyPr>
          <a:lstStyle/>
          <a:p>
            <a:r>
              <a:rPr lang="fr-FR" sz="2000" dirty="0" smtClean="0"/>
              <a:t>Valorisation de l’existant</a:t>
            </a:r>
            <a:endParaRPr lang="fr-FR" sz="2000" dirty="0"/>
          </a:p>
        </p:txBody>
      </p:sp>
      <p:sp>
        <p:nvSpPr>
          <p:cNvPr id="83" name="ZoneTexte 82"/>
          <p:cNvSpPr txBox="1"/>
          <p:nvPr/>
        </p:nvSpPr>
        <p:spPr>
          <a:xfrm>
            <a:off x="3707904" y="2278613"/>
            <a:ext cx="5292080" cy="646331"/>
          </a:xfrm>
          <a:prstGeom prst="rect">
            <a:avLst/>
          </a:prstGeom>
          <a:solidFill>
            <a:schemeClr val="accent2">
              <a:lumMod val="60000"/>
              <a:lumOff val="40000"/>
            </a:schemeClr>
          </a:solidFill>
        </p:spPr>
        <p:txBody>
          <a:bodyPr wrap="square" rtlCol="0">
            <a:spAutoFit/>
          </a:bodyPr>
          <a:lstStyle/>
          <a:p>
            <a:r>
              <a:rPr lang="fr-FR" dirty="0" smtClean="0">
                <a:solidFill>
                  <a:schemeClr val="accent2">
                    <a:lumMod val="50000"/>
                  </a:schemeClr>
                </a:solidFill>
              </a:rPr>
              <a:t>Portefeuille d’animations sur la transformation de la matière et la composition du verre</a:t>
            </a:r>
          </a:p>
        </p:txBody>
      </p:sp>
      <p:sp>
        <p:nvSpPr>
          <p:cNvPr id="4" name="ZoneTexte 3"/>
          <p:cNvSpPr txBox="1"/>
          <p:nvPr/>
        </p:nvSpPr>
        <p:spPr>
          <a:xfrm>
            <a:off x="3707904" y="5155211"/>
            <a:ext cx="5436096" cy="307777"/>
          </a:xfrm>
          <a:prstGeom prst="rect">
            <a:avLst/>
          </a:prstGeom>
          <a:noFill/>
        </p:spPr>
        <p:txBody>
          <a:bodyPr wrap="square" rtlCol="0">
            <a:spAutoFit/>
          </a:bodyPr>
          <a:lstStyle/>
          <a:p>
            <a:r>
              <a:rPr lang="fr-FR" sz="1400" dirty="0" smtClean="0"/>
              <a:t>Références : animations sur le comportement des matériaux</a:t>
            </a:r>
            <a:endParaRPr lang="fr-FR" sz="1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75" t="23958" r="30829" b="21875"/>
          <a:stretch/>
        </p:blipFill>
        <p:spPr bwMode="auto">
          <a:xfrm>
            <a:off x="611560" y="3003223"/>
            <a:ext cx="2987824" cy="229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64" t="9469" r="18301" b="19740"/>
          <a:stretch/>
        </p:blipFill>
        <p:spPr bwMode="auto">
          <a:xfrm>
            <a:off x="1259632" y="1129541"/>
            <a:ext cx="2339752" cy="172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660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311150" y="298450"/>
            <a:ext cx="8521700" cy="668338"/>
          </a:xfrm>
          <a:solidFill>
            <a:srgbClr val="D49F00"/>
          </a:solidFill>
        </p:spPr>
        <p:txBody>
          <a:bodyPr>
            <a:normAutofit/>
          </a:bodyPr>
          <a:lstStyle/>
          <a:p>
            <a:pPr algn="l"/>
            <a:r>
              <a:rPr lang="fr-FR" altLang="fr-FR" sz="2400" b="1" dirty="0" smtClean="0">
                <a:solidFill>
                  <a:schemeClr val="bg1"/>
                </a:solidFill>
                <a:latin typeface="Arial" charset="0"/>
                <a:cs typeface="Arial" charset="0"/>
              </a:rPr>
              <a:t>Conclusions  et enjeux actuels</a:t>
            </a:r>
          </a:p>
        </p:txBody>
      </p:sp>
      <p:sp>
        <p:nvSpPr>
          <p:cNvPr id="13315" name="AutoShape 16" descr="http://www.viaeduc.fr/bundles/rpepum/images/logo.sv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endParaRPr lang="fr-FR" altLang="fr-FR" sz="1800">
              <a:solidFill>
                <a:srgbClr val="000000"/>
              </a:solidFill>
            </a:endParaRPr>
          </a:p>
        </p:txBody>
      </p:sp>
      <p:sp>
        <p:nvSpPr>
          <p:cNvPr id="13316" name="Rectangle 32"/>
          <p:cNvSpPr>
            <a:spLocks noChangeArrowheads="1"/>
          </p:cNvSpPr>
          <p:nvPr/>
        </p:nvSpPr>
        <p:spPr bwMode="auto">
          <a:xfrm>
            <a:off x="320675" y="1062038"/>
            <a:ext cx="85217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150000"/>
              </a:lnSpc>
              <a:spcBef>
                <a:spcPct val="0"/>
              </a:spcBef>
              <a:buFontTx/>
              <a:buNone/>
            </a:pPr>
            <a:r>
              <a:rPr lang="fr-FR" altLang="fr-FR" sz="1800" b="1" dirty="0" smtClean="0">
                <a:solidFill>
                  <a:srgbClr val="00378B"/>
                </a:solidFill>
                <a:latin typeface="Arial" charset="0"/>
                <a:cs typeface="Arial" charset="0"/>
              </a:rPr>
              <a:t>Premières conclusions</a:t>
            </a:r>
          </a:p>
          <a:p>
            <a:pPr marL="285750" indent="-285750" eaLnBrk="1" hangingPunct="1">
              <a:lnSpc>
                <a:spcPct val="150000"/>
              </a:lnSpc>
              <a:spcBef>
                <a:spcPct val="0"/>
              </a:spcBef>
              <a:buFont typeface="Arial" panose="020B0604020202020204" pitchFamily="34" charset="0"/>
              <a:buChar char="•"/>
            </a:pPr>
            <a:r>
              <a:rPr lang="fr-FR" sz="1800" dirty="0">
                <a:solidFill>
                  <a:srgbClr val="00378B"/>
                </a:solidFill>
                <a:latin typeface="Arial" charset="0"/>
                <a:cs typeface="Arial" charset="0"/>
              </a:rPr>
              <a:t>Les industriels sollicités avec l’aide de l’inspection répondent présents et souhaitent </a:t>
            </a:r>
            <a:r>
              <a:rPr lang="fr-FR" sz="1800" dirty="0" err="1">
                <a:solidFill>
                  <a:srgbClr val="00378B"/>
                </a:solidFill>
                <a:latin typeface="Arial" charset="0"/>
                <a:cs typeface="Arial" charset="0"/>
              </a:rPr>
              <a:t>coconstruire</a:t>
            </a:r>
            <a:r>
              <a:rPr lang="fr-FR" sz="1800" dirty="0">
                <a:solidFill>
                  <a:srgbClr val="00378B"/>
                </a:solidFill>
                <a:latin typeface="Arial" charset="0"/>
                <a:cs typeface="Arial" charset="0"/>
              </a:rPr>
              <a:t> et cofinancer. </a:t>
            </a:r>
          </a:p>
          <a:p>
            <a:pPr marL="285750" lvl="0" indent="-285750" eaLnBrk="1" hangingPunct="1">
              <a:lnSpc>
                <a:spcPct val="150000"/>
              </a:lnSpc>
              <a:spcBef>
                <a:spcPct val="0"/>
              </a:spcBef>
              <a:buFont typeface="Arial" panose="020B0604020202020204" pitchFamily="34" charset="0"/>
              <a:buChar char="•"/>
            </a:pPr>
            <a:r>
              <a:rPr lang="fr-FR" sz="1800" dirty="0">
                <a:solidFill>
                  <a:srgbClr val="00378B"/>
                </a:solidFill>
                <a:latin typeface="Arial" charset="0"/>
                <a:cs typeface="Arial" charset="0"/>
              </a:rPr>
              <a:t>Des résultats prometteurs, mais qui sont assez lents comparés à l’ambition du projet.</a:t>
            </a:r>
          </a:p>
          <a:p>
            <a:pPr eaLnBrk="1" hangingPunct="1">
              <a:lnSpc>
                <a:spcPct val="150000"/>
              </a:lnSpc>
              <a:spcBef>
                <a:spcPct val="0"/>
              </a:spcBef>
              <a:buFontTx/>
              <a:buNone/>
            </a:pPr>
            <a:endParaRPr lang="fr-FR" altLang="fr-FR" sz="1800" b="1" dirty="0" smtClean="0">
              <a:solidFill>
                <a:srgbClr val="00378B"/>
              </a:solidFill>
              <a:latin typeface="Arial" charset="0"/>
              <a:cs typeface="Arial" charset="0"/>
            </a:endParaRPr>
          </a:p>
          <a:p>
            <a:pPr eaLnBrk="1" hangingPunct="1">
              <a:lnSpc>
                <a:spcPct val="150000"/>
              </a:lnSpc>
              <a:spcBef>
                <a:spcPct val="0"/>
              </a:spcBef>
              <a:buFontTx/>
              <a:buNone/>
            </a:pPr>
            <a:r>
              <a:rPr lang="fr-FR" altLang="fr-FR" sz="1800" b="1" dirty="0" smtClean="0">
                <a:solidFill>
                  <a:srgbClr val="00378B"/>
                </a:solidFill>
                <a:latin typeface="Arial" charset="0"/>
                <a:cs typeface="Arial" charset="0"/>
              </a:rPr>
              <a:t>Enjeux actuels et prochaines étapes</a:t>
            </a:r>
            <a:endParaRPr lang="fr-FR" altLang="fr-FR" sz="1800" b="1" dirty="0">
              <a:solidFill>
                <a:srgbClr val="00378B"/>
              </a:solidFill>
              <a:latin typeface="Arial" charset="0"/>
              <a:cs typeface="Arial" charset="0"/>
            </a:endParaRPr>
          </a:p>
          <a:p>
            <a:pPr marL="285750" indent="-285750" eaLnBrk="1" hangingPunct="1">
              <a:lnSpc>
                <a:spcPct val="150000"/>
              </a:lnSpc>
              <a:spcBef>
                <a:spcPct val="0"/>
              </a:spcBef>
              <a:buFont typeface="Arial" panose="020B0604020202020204" pitchFamily="34" charset="0"/>
              <a:buChar char="•"/>
            </a:pPr>
            <a:r>
              <a:rPr lang="fr-FR" altLang="fr-FR" sz="1800" dirty="0">
                <a:solidFill>
                  <a:srgbClr val="00378B"/>
                </a:solidFill>
                <a:latin typeface="Arial" charset="0"/>
                <a:cs typeface="Arial" charset="0"/>
              </a:rPr>
              <a:t>Livrer </a:t>
            </a:r>
            <a:r>
              <a:rPr lang="fr-FR" altLang="fr-FR" sz="1800" dirty="0" smtClean="0">
                <a:solidFill>
                  <a:srgbClr val="00378B"/>
                </a:solidFill>
                <a:latin typeface="Arial" charset="0"/>
                <a:cs typeface="Arial" charset="0"/>
              </a:rPr>
              <a:t>la </a:t>
            </a:r>
            <a:r>
              <a:rPr lang="fr-FR" altLang="fr-FR" sz="1800" dirty="0">
                <a:solidFill>
                  <a:srgbClr val="00378B"/>
                </a:solidFill>
                <a:latin typeface="Arial" charset="0"/>
                <a:cs typeface="Arial" charset="0"/>
              </a:rPr>
              <a:t>V1 de la plateforme : oct. 16</a:t>
            </a:r>
          </a:p>
          <a:p>
            <a:pPr marL="285750" indent="-285750" eaLnBrk="1" hangingPunct="1">
              <a:lnSpc>
                <a:spcPct val="150000"/>
              </a:lnSpc>
              <a:spcBef>
                <a:spcPct val="0"/>
              </a:spcBef>
              <a:buFont typeface="Arial" panose="020B0604020202020204" pitchFamily="34" charset="0"/>
              <a:buChar char="•"/>
            </a:pPr>
            <a:r>
              <a:rPr lang="fr-FR" altLang="fr-FR" sz="1800" dirty="0" smtClean="0">
                <a:solidFill>
                  <a:srgbClr val="00378B"/>
                </a:solidFill>
                <a:latin typeface="Arial" charset="0"/>
                <a:cs typeface="Arial" charset="0"/>
              </a:rPr>
              <a:t>Concrétiser </a:t>
            </a:r>
            <a:r>
              <a:rPr lang="fr-FR" altLang="fr-FR" sz="1800" dirty="0">
                <a:solidFill>
                  <a:srgbClr val="00378B"/>
                </a:solidFill>
                <a:latin typeface="Arial" charset="0"/>
                <a:cs typeface="Arial" charset="0"/>
              </a:rPr>
              <a:t>les contacts établis, faire avancer les </a:t>
            </a:r>
            <a:r>
              <a:rPr lang="fr-FR" altLang="fr-FR" sz="1800" dirty="0" smtClean="0">
                <a:solidFill>
                  <a:srgbClr val="00378B"/>
                </a:solidFill>
                <a:latin typeface="Arial" charset="0"/>
                <a:cs typeface="Arial" charset="0"/>
              </a:rPr>
              <a:t>projets pour sortir de terre les </a:t>
            </a:r>
            <a:r>
              <a:rPr lang="fr-FR" altLang="fr-FR" sz="1800" dirty="0">
                <a:solidFill>
                  <a:srgbClr val="00378B"/>
                </a:solidFill>
                <a:latin typeface="Arial" charset="0"/>
                <a:cs typeface="Arial" charset="0"/>
              </a:rPr>
              <a:t>1ers « nouveaux » contenus (SE, robotique, SG) :  sept/</a:t>
            </a:r>
            <a:r>
              <a:rPr lang="fr-FR" altLang="fr-FR" sz="1800" dirty="0" err="1">
                <a:solidFill>
                  <a:srgbClr val="00378B"/>
                </a:solidFill>
                <a:latin typeface="Arial" charset="0"/>
                <a:cs typeface="Arial" charset="0"/>
              </a:rPr>
              <a:t>déc</a:t>
            </a:r>
            <a:r>
              <a:rPr lang="fr-FR" altLang="fr-FR" sz="1800" dirty="0">
                <a:solidFill>
                  <a:srgbClr val="00378B"/>
                </a:solidFill>
                <a:latin typeface="Arial" charset="0"/>
                <a:cs typeface="Arial" charset="0"/>
              </a:rPr>
              <a:t> 16</a:t>
            </a:r>
          </a:p>
          <a:p>
            <a:pPr eaLnBrk="1" hangingPunct="1">
              <a:lnSpc>
                <a:spcPct val="150000"/>
              </a:lnSpc>
              <a:spcBef>
                <a:spcPct val="0"/>
              </a:spcBef>
              <a:buNone/>
            </a:pPr>
            <a:endParaRPr lang="fr-FR" altLang="fr-FR" sz="1800" dirty="0" smtClean="0">
              <a:solidFill>
                <a:srgbClr val="00378B"/>
              </a:solidFill>
              <a:latin typeface="Arial" charset="0"/>
              <a:cs typeface="Arial" charset="0"/>
            </a:endParaRPr>
          </a:p>
        </p:txBody>
      </p:sp>
    </p:spTree>
    <p:extLst>
      <p:ext uri="{BB962C8B-B14F-4D97-AF65-F5344CB8AC3E}">
        <p14:creationId xmlns:p14="http://schemas.microsoft.com/office/powerpoint/2010/main" val="1394582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r>
              <a:rPr lang="fr-FR" sz="2000" b="1" dirty="0" smtClean="0">
                <a:solidFill>
                  <a:schemeClr val="bg1"/>
                </a:solidFill>
                <a:latin typeface="Arial" pitchFamily="34" charset="0"/>
                <a:cs typeface="Arial" pitchFamily="34" charset="0"/>
              </a:rPr>
              <a:t>MERCI DE VOTRE ATTENTION</a:t>
            </a:r>
            <a:endParaRPr lang="fr-FR" sz="20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5" name="Rectangle 4"/>
          <p:cNvSpPr/>
          <p:nvPr/>
        </p:nvSpPr>
        <p:spPr>
          <a:xfrm>
            <a:off x="311357" y="1120441"/>
            <a:ext cx="8521288" cy="5493812"/>
          </a:xfrm>
          <a:prstGeom prst="rect">
            <a:avLst/>
          </a:prstGeom>
        </p:spPr>
        <p:txBody>
          <a:bodyPr wrap="square">
            <a:spAutoFit/>
          </a:bodyPr>
          <a:lstStyle/>
          <a:p>
            <a:pPr>
              <a:lnSpc>
                <a:spcPct val="150000"/>
              </a:lnSpc>
            </a:pPr>
            <a:r>
              <a:rPr lang="fr-FR" b="1" dirty="0" smtClean="0">
                <a:solidFill>
                  <a:srgbClr val="00378B"/>
                </a:solidFill>
                <a:latin typeface="Arial" pitchFamily="34" charset="0"/>
                <a:cs typeface="Arial" pitchFamily="34" charset="0"/>
              </a:rPr>
              <a:t>Contacts</a:t>
            </a:r>
          </a:p>
          <a:p>
            <a:pPr>
              <a:lnSpc>
                <a:spcPct val="150000"/>
              </a:lnSpc>
            </a:pPr>
            <a:endParaRPr lang="fr-FR" b="1" dirty="0" smtClean="0">
              <a:solidFill>
                <a:srgbClr val="00378B"/>
              </a:solidFill>
              <a:latin typeface="Arial" pitchFamily="34" charset="0"/>
              <a:cs typeface="Arial" pitchFamily="34" charset="0"/>
            </a:endParaRPr>
          </a:p>
          <a:p>
            <a:pPr>
              <a:lnSpc>
                <a:spcPct val="150000"/>
              </a:lnSpc>
            </a:pPr>
            <a:r>
              <a:rPr lang="fr-FR" b="1" dirty="0" smtClean="0">
                <a:solidFill>
                  <a:srgbClr val="00378B"/>
                </a:solidFill>
                <a:latin typeface="Arial" pitchFamily="34" charset="0"/>
                <a:cs typeface="Arial" pitchFamily="34" charset="0"/>
              </a:rPr>
              <a:t>Réseau </a:t>
            </a:r>
            <a:r>
              <a:rPr lang="fr-FR" b="1" dirty="0">
                <a:solidFill>
                  <a:srgbClr val="00378B"/>
                </a:solidFill>
                <a:latin typeface="Arial" pitchFamily="34" charset="0"/>
                <a:cs typeface="Arial" pitchFamily="34" charset="0"/>
              </a:rPr>
              <a:t>C</a:t>
            </a:r>
            <a:r>
              <a:rPr lang="fr-FR" b="1" dirty="0" smtClean="0">
                <a:solidFill>
                  <a:srgbClr val="00378B"/>
                </a:solidFill>
                <a:latin typeface="Arial" pitchFamily="34" charset="0"/>
                <a:cs typeface="Arial" pitchFamily="34" charset="0"/>
              </a:rPr>
              <a:t>anopé</a:t>
            </a:r>
          </a:p>
          <a:p>
            <a:pPr>
              <a:lnSpc>
                <a:spcPct val="150000"/>
              </a:lnSpc>
            </a:pPr>
            <a:r>
              <a:rPr lang="fr-FR" b="1" dirty="0" smtClean="0">
                <a:solidFill>
                  <a:srgbClr val="00378B"/>
                </a:solidFill>
                <a:latin typeface="Arial" pitchFamily="34" charset="0"/>
                <a:cs typeface="Arial" pitchFamily="34" charset="0"/>
              </a:rPr>
              <a:t>Marie FARDEAU, directrice de projet</a:t>
            </a:r>
          </a:p>
          <a:p>
            <a:pPr>
              <a:lnSpc>
                <a:spcPct val="150000"/>
              </a:lnSpc>
            </a:pPr>
            <a:r>
              <a:rPr lang="fr-FR" b="1" dirty="0" smtClean="0">
                <a:solidFill>
                  <a:srgbClr val="00378B"/>
                </a:solidFill>
                <a:latin typeface="Arial" pitchFamily="34" charset="0"/>
                <a:cs typeface="Arial" pitchFamily="34" charset="0"/>
                <a:hlinkClick r:id="rId4"/>
              </a:rPr>
              <a:t>marie.fardeau@ac-paris.fr</a:t>
            </a:r>
            <a:r>
              <a:rPr lang="fr-FR" b="1" dirty="0" smtClean="0">
                <a:solidFill>
                  <a:srgbClr val="00378B"/>
                </a:solidFill>
                <a:latin typeface="Arial" pitchFamily="34" charset="0"/>
                <a:cs typeface="Arial" pitchFamily="34" charset="0"/>
              </a:rPr>
              <a:t> </a:t>
            </a:r>
          </a:p>
          <a:p>
            <a:pPr>
              <a:lnSpc>
                <a:spcPct val="150000"/>
              </a:lnSpc>
            </a:pPr>
            <a:r>
              <a:rPr lang="fr-FR" b="1" dirty="0" smtClean="0">
                <a:solidFill>
                  <a:srgbClr val="00378B"/>
                </a:solidFill>
                <a:latin typeface="Arial" pitchFamily="34" charset="0"/>
                <a:cs typeface="Arial" pitchFamily="34" charset="0"/>
              </a:rPr>
              <a:t>François BOULARD, chef de projet</a:t>
            </a:r>
          </a:p>
          <a:p>
            <a:pPr>
              <a:lnSpc>
                <a:spcPct val="150000"/>
              </a:lnSpc>
            </a:pPr>
            <a:r>
              <a:rPr lang="fr-FR" b="1" u="sng" dirty="0" smtClean="0">
                <a:solidFill>
                  <a:srgbClr val="00378B"/>
                </a:solidFill>
                <a:latin typeface="Arial" pitchFamily="34" charset="0"/>
                <a:cs typeface="Arial" pitchFamily="34" charset="0"/>
                <a:hlinkClick r:id="rId5"/>
              </a:rPr>
              <a:t>françois.boulard@ac-paris.fr</a:t>
            </a:r>
            <a:endParaRPr lang="fr-FR" b="1" u="sng" dirty="0" smtClean="0">
              <a:solidFill>
                <a:srgbClr val="00378B"/>
              </a:solidFill>
              <a:latin typeface="Arial" pitchFamily="34" charset="0"/>
              <a:cs typeface="Arial" pitchFamily="34" charset="0"/>
            </a:endParaRPr>
          </a:p>
          <a:p>
            <a:pPr>
              <a:lnSpc>
                <a:spcPct val="150000"/>
              </a:lnSpc>
            </a:pPr>
            <a:r>
              <a:rPr lang="fr-FR" b="1" dirty="0" smtClean="0">
                <a:solidFill>
                  <a:srgbClr val="00378B"/>
                </a:solidFill>
                <a:latin typeface="Arial" pitchFamily="34" charset="0"/>
                <a:cs typeface="Arial" pitchFamily="34" charset="0"/>
              </a:rPr>
              <a:t>Claire LUCCHESE, SP contenus</a:t>
            </a:r>
          </a:p>
          <a:p>
            <a:pPr>
              <a:lnSpc>
                <a:spcPct val="150000"/>
              </a:lnSpc>
            </a:pPr>
            <a:r>
              <a:rPr lang="fr-FR" b="1" u="sng" dirty="0" smtClean="0">
                <a:solidFill>
                  <a:srgbClr val="00378B"/>
                </a:solidFill>
                <a:latin typeface="Arial" pitchFamily="34" charset="0"/>
                <a:cs typeface="Arial" pitchFamily="34" charset="0"/>
                <a:hlinkClick r:id="rId6"/>
              </a:rPr>
              <a:t>claire.lucchese@reseau-canope.fr</a:t>
            </a:r>
            <a:r>
              <a:rPr lang="fr-FR" b="1" u="sng" dirty="0" smtClean="0">
                <a:solidFill>
                  <a:srgbClr val="00378B"/>
                </a:solidFill>
                <a:latin typeface="Arial" pitchFamily="34" charset="0"/>
                <a:cs typeface="Arial" pitchFamily="34" charset="0"/>
              </a:rPr>
              <a:t> </a:t>
            </a:r>
          </a:p>
          <a:p>
            <a:pPr>
              <a:lnSpc>
                <a:spcPct val="150000"/>
              </a:lnSpc>
            </a:pPr>
            <a:endParaRPr lang="fr-FR" b="1" u="sng" dirty="0">
              <a:solidFill>
                <a:srgbClr val="00378B"/>
              </a:solidFill>
              <a:latin typeface="Arial" pitchFamily="34" charset="0"/>
              <a:cs typeface="Arial" pitchFamily="34" charset="0"/>
            </a:endParaRPr>
          </a:p>
          <a:p>
            <a:pPr>
              <a:lnSpc>
                <a:spcPct val="150000"/>
              </a:lnSpc>
            </a:pPr>
            <a:r>
              <a:rPr lang="fr-FR" b="1" u="sng" dirty="0" smtClean="0">
                <a:solidFill>
                  <a:srgbClr val="00378B"/>
                </a:solidFill>
                <a:latin typeface="Arial" pitchFamily="34" charset="0"/>
                <a:cs typeface="Arial" pitchFamily="34" charset="0"/>
              </a:rPr>
              <a:t>DNE</a:t>
            </a:r>
          </a:p>
          <a:p>
            <a:pPr>
              <a:lnSpc>
                <a:spcPct val="150000"/>
              </a:lnSpc>
            </a:pPr>
            <a:r>
              <a:rPr lang="fr-FR" b="1" dirty="0" smtClean="0">
                <a:solidFill>
                  <a:srgbClr val="00378B"/>
                </a:solidFill>
                <a:latin typeface="Arial" pitchFamily="34" charset="0"/>
                <a:cs typeface="Arial" pitchFamily="34" charset="0"/>
              </a:rPr>
              <a:t>Michelle ÉLARDJA-PROUZEAU</a:t>
            </a:r>
          </a:p>
          <a:p>
            <a:pPr>
              <a:lnSpc>
                <a:spcPct val="150000"/>
              </a:lnSpc>
            </a:pPr>
            <a:r>
              <a:rPr lang="fr-FR" b="1" dirty="0" smtClean="0">
                <a:solidFill>
                  <a:srgbClr val="00378B"/>
                </a:solidFill>
                <a:latin typeface="Arial" pitchFamily="34" charset="0"/>
                <a:cs typeface="Arial" pitchFamily="34" charset="0"/>
              </a:rPr>
              <a:t>Hélène PEYTAVI</a:t>
            </a:r>
            <a:endParaRPr lang="fr-FR" b="1" dirty="0">
              <a:solidFill>
                <a:srgbClr val="00378B"/>
              </a:solidFill>
              <a:latin typeface="Arial" pitchFamily="34" charset="0"/>
              <a:cs typeface="Arial" pitchFamily="34" charset="0"/>
            </a:endParaRPr>
          </a:p>
        </p:txBody>
      </p:sp>
    </p:spTree>
    <p:extLst>
      <p:ext uri="{BB962C8B-B14F-4D97-AF65-F5344CB8AC3E}">
        <p14:creationId xmlns:p14="http://schemas.microsoft.com/office/powerpoint/2010/main" val="551155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r>
              <a:rPr lang="fr-FR" sz="2000" b="1" dirty="0" smtClean="0">
                <a:solidFill>
                  <a:schemeClr val="bg1"/>
                </a:solidFill>
                <a:latin typeface="Arial" pitchFamily="34" charset="0"/>
                <a:cs typeface="Arial" pitchFamily="34" charset="0"/>
              </a:rPr>
              <a:t>ANNEXES</a:t>
            </a:r>
            <a:endParaRPr lang="fr-FR" sz="20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Tree>
    <p:extLst>
      <p:ext uri="{BB962C8B-B14F-4D97-AF65-F5344CB8AC3E}">
        <p14:creationId xmlns:p14="http://schemas.microsoft.com/office/powerpoint/2010/main" val="3010532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69829"/>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Approches, cibles et niveaux</a:t>
            </a:r>
            <a:endParaRPr lang="fr-FR" sz="2400" b="1" dirty="0">
              <a:solidFill>
                <a:schemeClr val="bg1"/>
              </a:solidFill>
              <a:latin typeface="Arial" pitchFamily="34" charset="0"/>
              <a:cs typeface="Arial" pitchFamily="34" charset="0"/>
            </a:endParaRPr>
          </a:p>
        </p:txBody>
      </p:sp>
      <p:graphicFrame>
        <p:nvGraphicFramePr>
          <p:cNvPr id="3" name="Diagramme 2"/>
          <p:cNvGraphicFramePr/>
          <p:nvPr>
            <p:extLst>
              <p:ext uri="{D42A27DB-BD31-4B8C-83A1-F6EECF244321}">
                <p14:modId xmlns:p14="http://schemas.microsoft.com/office/powerpoint/2010/main" val="2697791586"/>
              </p:ext>
            </p:extLst>
          </p:nvPr>
        </p:nvGraphicFramePr>
        <p:xfrm>
          <a:off x="311354" y="1755429"/>
          <a:ext cx="8521290" cy="456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20880" y="1222941"/>
            <a:ext cx="8521289" cy="369332"/>
          </a:xfrm>
          <a:prstGeom prst="rect">
            <a:avLst/>
          </a:prstGeom>
        </p:spPr>
        <p:txBody>
          <a:bodyPr wrap="square">
            <a:spAutoFit/>
          </a:bodyPr>
          <a:lstStyle/>
          <a:p>
            <a:pPr lvl="0"/>
            <a:r>
              <a:rPr lang="fr-FR" b="1" dirty="0" smtClean="0">
                <a:solidFill>
                  <a:srgbClr val="00378B"/>
                </a:solidFill>
                <a:latin typeface="Arial" pitchFamily="34" charset="0"/>
                <a:cs typeface="Arial" pitchFamily="34" charset="0"/>
              </a:rPr>
              <a:t>Pour soutenir le développement de la culture technique et industrielle :</a:t>
            </a:r>
          </a:p>
        </p:txBody>
      </p:sp>
    </p:spTree>
    <p:extLst>
      <p:ext uri="{BB962C8B-B14F-4D97-AF65-F5344CB8AC3E}">
        <p14:creationId xmlns:p14="http://schemas.microsoft.com/office/powerpoint/2010/main" val="2553474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3" descr="ENI_powerpoint_diapo6_she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re 1"/>
          <p:cNvSpPr>
            <a:spLocks noGrp="1"/>
          </p:cNvSpPr>
          <p:nvPr>
            <p:ph type="title"/>
          </p:nvPr>
        </p:nvSpPr>
        <p:spPr>
          <a:xfrm>
            <a:off x="311150" y="298450"/>
            <a:ext cx="8521700" cy="650875"/>
          </a:xfrm>
          <a:solidFill>
            <a:srgbClr val="D49F00"/>
          </a:solidFill>
        </p:spPr>
        <p:txBody>
          <a:bodyPr/>
          <a:lstStyle/>
          <a:p>
            <a:pPr algn="l" eaLnBrk="1" hangingPunct="1"/>
            <a:r>
              <a:rPr lang="fr-FR" altLang="fr-FR" sz="2400" b="1" dirty="0" smtClean="0">
                <a:solidFill>
                  <a:schemeClr val="bg1"/>
                </a:solidFill>
                <a:latin typeface="Arial" charset="0"/>
                <a:cs typeface="Arial" charset="0"/>
              </a:rPr>
              <a:t>4 dimensions</a:t>
            </a:r>
          </a:p>
        </p:txBody>
      </p:sp>
      <p:pic>
        <p:nvPicPr>
          <p:cNvPr id="7172" name="Image 6" descr="ENI_powerpoint_logo_canop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42038"/>
            <a:ext cx="12604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e 5"/>
          <p:cNvGraphicFramePr/>
          <p:nvPr>
            <p:extLst>
              <p:ext uri="{D42A27DB-BD31-4B8C-83A1-F6EECF244321}">
                <p14:modId xmlns:p14="http://schemas.microsoft.com/office/powerpoint/2010/main" val="2199638520"/>
              </p:ext>
            </p:extLst>
          </p:nvPr>
        </p:nvGraphicFramePr>
        <p:xfrm>
          <a:off x="363837" y="962561"/>
          <a:ext cx="8521291" cy="53937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Oval 21"/>
          <p:cNvSpPr>
            <a:spLocks noChangeArrowheads="1"/>
          </p:cNvSpPr>
          <p:nvPr/>
        </p:nvSpPr>
        <p:spPr bwMode="auto">
          <a:xfrm>
            <a:off x="2999853" y="2935418"/>
            <a:ext cx="2512305" cy="1796298"/>
          </a:xfrm>
          <a:prstGeom prst="ellipse">
            <a:avLst/>
          </a:prstGeom>
          <a:noFill/>
          <a:ln w="9525">
            <a:noFill/>
            <a:prstDash val="lgDashDotDot"/>
            <a:round/>
            <a:headEnd/>
            <a:tailEnd/>
          </a:ln>
          <a:effectLst/>
          <a:scene3d>
            <a:camera prst="orthographicFront"/>
            <a:lightRig rig="threePt" dir="t"/>
          </a:scene3d>
          <a:sp3d>
            <a:bevelT w="165100" prst="coolSlant"/>
          </a:sp3d>
        </p:spPr>
        <p:txBody>
          <a:bodyPr wrap="none" anchor="ctr">
            <a:norm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fr-FR" altLang="fr-FR" sz="1600" b="1" smtClean="0">
                <a:solidFill>
                  <a:srgbClr val="FFFFFF"/>
                </a:solidFill>
                <a:cs typeface="Arial" pitchFamily="34" charset="0"/>
              </a:rPr>
              <a:t>Faire le lien entre les </a:t>
            </a:r>
          </a:p>
          <a:p>
            <a:pPr algn="ctr">
              <a:defRPr/>
            </a:pPr>
            <a:r>
              <a:rPr lang="fr-FR" altLang="fr-FR" sz="1600" b="1" smtClean="0">
                <a:solidFill>
                  <a:srgbClr val="FFFFFF"/>
                </a:solidFill>
                <a:cs typeface="Arial" pitchFamily="34" charset="0"/>
              </a:rPr>
              <a:t>enseignements scolaires et </a:t>
            </a:r>
          </a:p>
          <a:p>
            <a:pPr algn="ctr">
              <a:defRPr/>
            </a:pPr>
            <a:r>
              <a:rPr lang="fr-FR" altLang="fr-FR" sz="1600" b="1" smtClean="0">
                <a:solidFill>
                  <a:srgbClr val="FFFFFF"/>
                </a:solidFill>
                <a:cs typeface="Arial" pitchFamily="34" charset="0"/>
              </a:rPr>
              <a:t>les activités de l’industrie </a:t>
            </a:r>
          </a:p>
        </p:txBody>
      </p:sp>
    </p:spTree>
    <p:extLst>
      <p:ext uri="{BB962C8B-B14F-4D97-AF65-F5344CB8AC3E}">
        <p14:creationId xmlns:p14="http://schemas.microsoft.com/office/powerpoint/2010/main" val="2414909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5979" y="1033360"/>
            <a:ext cx="5856563" cy="4940300"/>
            <a:chOff x="-316086" y="980280"/>
            <a:chExt cx="5802737" cy="5193279"/>
          </a:xfrm>
        </p:grpSpPr>
        <p:pic>
          <p:nvPicPr>
            <p:cNvPr id="8" name="Picture 4"/>
            <p:cNvPicPr>
              <a:picLocks noChangeAspect="1"/>
            </p:cNvPicPr>
            <p:nvPr/>
          </p:nvPicPr>
          <p:blipFill>
            <a:blip r:embed="rId3"/>
            <a:stretch>
              <a:fillRect/>
            </a:stretch>
          </p:blipFill>
          <p:spPr>
            <a:xfrm>
              <a:off x="-316086" y="980280"/>
              <a:ext cx="5802737" cy="5193279"/>
            </a:xfrm>
            <a:prstGeom prst="rect">
              <a:avLst/>
            </a:prstGeom>
          </p:spPr>
        </p:pic>
        <p:sp>
          <p:nvSpPr>
            <p:cNvPr id="9" name="TextBox 5"/>
            <p:cNvSpPr txBox="1"/>
            <p:nvPr/>
          </p:nvSpPr>
          <p:spPr>
            <a:xfrm>
              <a:off x="1517143" y="2965098"/>
              <a:ext cx="1847425" cy="1002964"/>
            </a:xfrm>
            <a:prstGeom prst="rect">
              <a:avLst/>
            </a:prstGeom>
            <a:noFill/>
          </p:spPr>
          <p:txBody>
            <a:bodyPr wrap="square" rtlCol="0">
              <a:spAutoFit/>
            </a:bodyPr>
            <a:lstStyle/>
            <a:p>
              <a:pPr algn="ctr"/>
              <a:r>
                <a:rPr lang="fr-FR" sz="2800" b="1" dirty="0" smtClean="0">
                  <a:solidFill>
                    <a:schemeClr val="bg1"/>
                  </a:solidFill>
                </a:rPr>
                <a:t>Plateforme</a:t>
              </a:r>
            </a:p>
            <a:p>
              <a:pPr algn="ctr"/>
              <a:r>
                <a:rPr lang="fr-FR" sz="2800" b="1" dirty="0" smtClean="0">
                  <a:solidFill>
                    <a:schemeClr val="bg1"/>
                  </a:solidFill>
                </a:rPr>
                <a:t>ENI</a:t>
              </a:r>
              <a:endParaRPr lang="fr-FR" sz="2800" b="1" dirty="0">
                <a:solidFill>
                  <a:schemeClr val="bg1"/>
                </a:solidFill>
              </a:endParaRPr>
            </a:p>
          </p:txBody>
        </p:sp>
        <p:sp>
          <p:nvSpPr>
            <p:cNvPr id="10" name="TextBox 6"/>
            <p:cNvSpPr txBox="1"/>
            <p:nvPr/>
          </p:nvSpPr>
          <p:spPr>
            <a:xfrm>
              <a:off x="1047688" y="1913888"/>
              <a:ext cx="1657350" cy="388244"/>
            </a:xfrm>
            <a:prstGeom prst="rect">
              <a:avLst/>
            </a:prstGeom>
            <a:noFill/>
          </p:spPr>
          <p:txBody>
            <a:bodyPr wrap="square" rtlCol="0">
              <a:spAutoFit/>
            </a:bodyPr>
            <a:lstStyle/>
            <a:p>
              <a:pPr algn="ctr"/>
              <a:r>
                <a:rPr lang="fr-FR" b="1" dirty="0" smtClean="0">
                  <a:solidFill>
                    <a:schemeClr val="bg1"/>
                  </a:solidFill>
                </a:rPr>
                <a:t>Professeurs</a:t>
              </a:r>
              <a:endParaRPr lang="fr-FR" b="1" dirty="0">
                <a:solidFill>
                  <a:schemeClr val="bg1"/>
                </a:solidFill>
              </a:endParaRPr>
            </a:p>
          </p:txBody>
        </p:sp>
        <p:sp>
          <p:nvSpPr>
            <p:cNvPr id="11" name="TextBox 7"/>
            <p:cNvSpPr txBox="1"/>
            <p:nvPr/>
          </p:nvSpPr>
          <p:spPr>
            <a:xfrm>
              <a:off x="941890" y="4437917"/>
              <a:ext cx="1657350" cy="388244"/>
            </a:xfrm>
            <a:prstGeom prst="rect">
              <a:avLst/>
            </a:prstGeom>
            <a:noFill/>
          </p:spPr>
          <p:txBody>
            <a:bodyPr wrap="square" rtlCol="0">
              <a:spAutoFit/>
            </a:bodyPr>
            <a:lstStyle/>
            <a:p>
              <a:pPr algn="ctr"/>
              <a:r>
                <a:rPr lang="fr-FR" b="1" dirty="0" smtClean="0">
                  <a:solidFill>
                    <a:schemeClr val="bg1"/>
                  </a:solidFill>
                </a:rPr>
                <a:t>Ressources</a:t>
              </a:r>
              <a:endParaRPr lang="fr-FR" b="1" dirty="0">
                <a:solidFill>
                  <a:schemeClr val="bg1"/>
                </a:solidFill>
              </a:endParaRPr>
            </a:p>
          </p:txBody>
        </p:sp>
        <p:sp>
          <p:nvSpPr>
            <p:cNvPr id="12" name="TextBox 8"/>
            <p:cNvSpPr txBox="1"/>
            <p:nvPr/>
          </p:nvSpPr>
          <p:spPr>
            <a:xfrm>
              <a:off x="3245837" y="3204330"/>
              <a:ext cx="1657350" cy="388244"/>
            </a:xfrm>
            <a:prstGeom prst="rect">
              <a:avLst/>
            </a:prstGeom>
            <a:noFill/>
          </p:spPr>
          <p:txBody>
            <a:bodyPr wrap="square" rtlCol="0">
              <a:spAutoFit/>
            </a:bodyPr>
            <a:lstStyle/>
            <a:p>
              <a:pPr algn="ctr"/>
              <a:r>
                <a:rPr lang="fr-FR" b="1" dirty="0" smtClean="0">
                  <a:solidFill>
                    <a:schemeClr val="tx1">
                      <a:lumMod val="50000"/>
                      <a:lumOff val="50000"/>
                    </a:schemeClr>
                  </a:solidFill>
                </a:rPr>
                <a:t>Élèves</a:t>
              </a:r>
              <a:endParaRPr lang="fr-FR" b="1" dirty="0">
                <a:solidFill>
                  <a:schemeClr val="tx1">
                    <a:lumMod val="50000"/>
                    <a:lumOff val="50000"/>
                  </a:schemeClr>
                </a:solidFill>
              </a:endParaRPr>
            </a:p>
          </p:txBody>
        </p:sp>
      </p:grpSp>
      <p:sp>
        <p:nvSpPr>
          <p:cNvPr id="4" name="Titre 1"/>
          <p:cNvSpPr>
            <a:spLocks noGrp="1"/>
          </p:cNvSpPr>
          <p:nvPr>
            <p:ph type="title"/>
          </p:nvPr>
        </p:nvSpPr>
        <p:spPr>
          <a:xfrm>
            <a:off x="311355" y="297739"/>
            <a:ext cx="8668290" cy="651233"/>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Une plateforme « multi-face »</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7"/>
            <a:ext cx="8521288" cy="507811"/>
          </a:xfrm>
          <a:prstGeom prst="rect">
            <a:avLst/>
          </a:prstGeom>
        </p:spPr>
        <p:txBody>
          <a:bodyPr wrap="square" lIns="91420" tIns="45710" rIns="91420" bIns="45710">
            <a:spAutoFit/>
          </a:bodyPr>
          <a:lstStyle/>
          <a:p>
            <a:pPr>
              <a:lnSpc>
                <a:spcPct val="150000"/>
              </a:lnSpc>
            </a:pPr>
            <a:endParaRPr lang="fr-FR" b="1" u="sng" dirty="0">
              <a:solidFill>
                <a:srgbClr val="00378B"/>
              </a:solidFill>
              <a:latin typeface="Arial" pitchFamily="34" charset="0"/>
              <a:cs typeface="Arial" pitchFamily="34" charset="0"/>
            </a:endParaRPr>
          </a:p>
        </p:txBody>
      </p:sp>
      <p:sp>
        <p:nvSpPr>
          <p:cNvPr id="14" name="ZoneTexte 13"/>
          <p:cNvSpPr txBox="1"/>
          <p:nvPr/>
        </p:nvSpPr>
        <p:spPr>
          <a:xfrm>
            <a:off x="4681708" y="1475425"/>
            <a:ext cx="4150937" cy="3346632"/>
          </a:xfrm>
          <a:prstGeom prst="rect">
            <a:avLst/>
          </a:prstGeom>
          <a:noFill/>
        </p:spPr>
        <p:txBody>
          <a:bodyPr wrap="square" lIns="73225" tIns="36613" rIns="73225" bIns="36613" rtlCol="0">
            <a:spAutoFit/>
          </a:bodyPr>
          <a:lstStyle/>
          <a:p>
            <a:pPr>
              <a:lnSpc>
                <a:spcPct val="150000"/>
              </a:lnSpc>
            </a:pPr>
            <a:r>
              <a:rPr lang="fr-FR" dirty="0" smtClean="0">
                <a:solidFill>
                  <a:srgbClr val="00378B"/>
                </a:solidFill>
                <a:latin typeface="Arial" panose="020B0604020202020204" pitchFamily="34" charset="0"/>
                <a:cs typeface="Arial" panose="020B0604020202020204" pitchFamily="34" charset="0"/>
              </a:rPr>
              <a:t>La plateforme est le cadre technique qui permet au projet d’atteindre son objectif.</a:t>
            </a:r>
          </a:p>
          <a:p>
            <a:pPr>
              <a:lnSpc>
                <a:spcPct val="150000"/>
              </a:lnSpc>
            </a:pPr>
            <a:endParaRPr lang="fr-FR" dirty="0" smtClean="0">
              <a:solidFill>
                <a:srgbClr val="00378B"/>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fr-FR" b="1" dirty="0">
                <a:solidFill>
                  <a:srgbClr val="00378B"/>
                </a:solidFill>
                <a:latin typeface="Arial" panose="020B0604020202020204" pitchFamily="34" charset="0"/>
                <a:cs typeface="Arial" panose="020B0604020202020204" pitchFamily="34" charset="0"/>
              </a:rPr>
              <a:t>F</a:t>
            </a:r>
            <a:r>
              <a:rPr lang="fr-FR" b="1" dirty="0" smtClean="0">
                <a:solidFill>
                  <a:srgbClr val="00378B"/>
                </a:solidFill>
                <a:latin typeface="Arial" panose="020B0604020202020204" pitchFamily="34" charset="0"/>
                <a:cs typeface="Arial" panose="020B0604020202020204" pitchFamily="34" charset="0"/>
              </a:rPr>
              <a:t>aciliter l’accès </a:t>
            </a:r>
            <a:r>
              <a:rPr lang="fr-FR" dirty="0" smtClean="0">
                <a:solidFill>
                  <a:srgbClr val="00378B"/>
                </a:solidFill>
                <a:latin typeface="Arial" panose="020B0604020202020204" pitchFamily="34" charset="0"/>
                <a:cs typeface="Arial" panose="020B0604020202020204" pitchFamily="34" charset="0"/>
              </a:rPr>
              <a:t>et la </a:t>
            </a:r>
            <a:r>
              <a:rPr lang="fr-FR" b="1" dirty="0" smtClean="0">
                <a:solidFill>
                  <a:srgbClr val="00378B"/>
                </a:solidFill>
                <a:latin typeface="Arial" panose="020B0604020202020204" pitchFamily="34" charset="0"/>
                <a:cs typeface="Arial" panose="020B0604020202020204" pitchFamily="34" charset="0"/>
              </a:rPr>
              <a:t>diffusion</a:t>
            </a:r>
          </a:p>
          <a:p>
            <a:pPr marL="285750" indent="-285750">
              <a:lnSpc>
                <a:spcPct val="150000"/>
              </a:lnSpc>
              <a:buFont typeface="Wingdings" panose="05000000000000000000" pitchFamily="2" charset="2"/>
              <a:buChar char="Ø"/>
            </a:pPr>
            <a:r>
              <a:rPr lang="fr-FR" b="1" dirty="0">
                <a:solidFill>
                  <a:srgbClr val="00378B"/>
                </a:solidFill>
                <a:latin typeface="Arial" panose="020B0604020202020204" pitchFamily="34" charset="0"/>
                <a:cs typeface="Arial" panose="020B0604020202020204" pitchFamily="34" charset="0"/>
              </a:rPr>
              <a:t>E</a:t>
            </a:r>
            <a:r>
              <a:rPr lang="fr-FR" b="1" dirty="0" smtClean="0">
                <a:solidFill>
                  <a:srgbClr val="00378B"/>
                </a:solidFill>
                <a:latin typeface="Arial" panose="020B0604020202020204" pitchFamily="34" charset="0"/>
                <a:cs typeface="Arial" panose="020B0604020202020204" pitchFamily="34" charset="0"/>
              </a:rPr>
              <a:t>nrichir</a:t>
            </a:r>
            <a:r>
              <a:rPr lang="fr-FR" dirty="0" smtClean="0">
                <a:solidFill>
                  <a:srgbClr val="00378B"/>
                </a:solidFill>
                <a:latin typeface="Arial" panose="020B0604020202020204" pitchFamily="34" charset="0"/>
                <a:cs typeface="Arial" panose="020B0604020202020204" pitchFamily="34" charset="0"/>
              </a:rPr>
              <a:t> les usages des professeurs </a:t>
            </a:r>
          </a:p>
          <a:p>
            <a:pPr marL="285750" indent="-285750">
              <a:lnSpc>
                <a:spcPct val="150000"/>
              </a:lnSpc>
              <a:buFont typeface="Wingdings" panose="05000000000000000000" pitchFamily="2" charset="2"/>
              <a:buChar char="Ø"/>
            </a:pPr>
            <a:r>
              <a:rPr lang="fr-FR" b="1" dirty="0">
                <a:solidFill>
                  <a:srgbClr val="00378B"/>
                </a:solidFill>
                <a:latin typeface="Arial" panose="020B0604020202020204" pitchFamily="34" charset="0"/>
                <a:cs typeface="Arial" panose="020B0604020202020204" pitchFamily="34" charset="0"/>
              </a:rPr>
              <a:t>A</a:t>
            </a:r>
            <a:r>
              <a:rPr lang="fr-FR" b="1" dirty="0" smtClean="0">
                <a:solidFill>
                  <a:srgbClr val="00378B"/>
                </a:solidFill>
                <a:latin typeface="Arial" panose="020B0604020202020204" pitchFamily="34" charset="0"/>
                <a:cs typeface="Arial" panose="020B0604020202020204" pitchFamily="34" charset="0"/>
              </a:rPr>
              <a:t>ccompagner</a:t>
            </a:r>
            <a:r>
              <a:rPr lang="fr-FR" dirty="0" smtClean="0">
                <a:solidFill>
                  <a:srgbClr val="00378B"/>
                </a:solidFill>
                <a:latin typeface="Arial" panose="020B0604020202020204" pitchFamily="34" charset="0"/>
                <a:cs typeface="Arial" panose="020B0604020202020204" pitchFamily="34" charset="0"/>
              </a:rPr>
              <a:t> et </a:t>
            </a:r>
            <a:r>
              <a:rPr lang="fr-FR" b="1" dirty="0" smtClean="0">
                <a:solidFill>
                  <a:srgbClr val="00378B"/>
                </a:solidFill>
                <a:latin typeface="Arial" panose="020B0604020202020204" pitchFamily="34" charset="0"/>
                <a:cs typeface="Arial" panose="020B0604020202020204" pitchFamily="34" charset="0"/>
              </a:rPr>
              <a:t>inspirer</a:t>
            </a:r>
            <a:r>
              <a:rPr lang="fr-FR" dirty="0" smtClean="0">
                <a:solidFill>
                  <a:srgbClr val="00378B"/>
                </a:solidFill>
                <a:latin typeface="Arial" panose="020B0604020202020204" pitchFamily="34" charset="0"/>
                <a:cs typeface="Arial" panose="020B0604020202020204" pitchFamily="34" charset="0"/>
              </a:rPr>
              <a:t> les professeurs</a:t>
            </a:r>
            <a:endParaRPr lang="fr-FR" dirty="0">
              <a:solidFill>
                <a:srgbClr val="00378B"/>
              </a:solidFill>
              <a:latin typeface="Arial" panose="020B0604020202020204" pitchFamily="34" charset="0"/>
              <a:cs typeface="Arial" panose="020B0604020202020204" pitchFamily="34" charset="0"/>
            </a:endParaRPr>
          </a:p>
        </p:txBody>
      </p:sp>
      <p:sp>
        <p:nvSpPr>
          <p:cNvPr id="16" name="TextBox 4"/>
          <p:cNvSpPr txBox="1"/>
          <p:nvPr/>
        </p:nvSpPr>
        <p:spPr>
          <a:xfrm>
            <a:off x="1626808" y="5567357"/>
            <a:ext cx="4572000" cy="812605"/>
          </a:xfrm>
          <a:prstGeom prst="rect">
            <a:avLst/>
          </a:prstGeom>
          <a:noFill/>
        </p:spPr>
        <p:txBody>
          <a:bodyPr wrap="square" lIns="73225" tIns="36613" rIns="73225" bIns="36613" rtlCol="0">
            <a:spAutoFit/>
          </a:bodyPr>
          <a:lstStyle/>
          <a:p>
            <a:pPr algn="ctr"/>
            <a:r>
              <a:rPr lang="fr-FR" sz="2400" b="1" dirty="0" smtClean="0">
                <a:solidFill>
                  <a:srgbClr val="00378B"/>
                </a:solidFill>
                <a:latin typeface="Arial" panose="020B0604020202020204" pitchFamily="34" charset="0"/>
                <a:cs typeface="Arial" panose="020B0604020202020204" pitchFamily="34" charset="0"/>
              </a:rPr>
              <a:t>Tout en restant simple, évolutive et efficace</a:t>
            </a:r>
            <a:r>
              <a:rPr lang="fr-FR" i="1" dirty="0" smtClean="0">
                <a:solidFill>
                  <a:srgbClr val="00378B"/>
                </a:solidFill>
              </a:rPr>
              <a:t>.</a:t>
            </a:r>
            <a:endParaRPr lang="fr-FR" i="1" dirty="0">
              <a:solidFill>
                <a:srgbClr val="00378B"/>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685" y="6026150"/>
            <a:ext cx="12620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28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69829"/>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Enjeux stratégiques</a:t>
            </a:r>
            <a:endParaRPr lang="fr-FR" sz="24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9" name="AutoShape 16" descr="http://www.viaeduc.fr/bundles/rpepum/images/log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55" y="1395859"/>
            <a:ext cx="2095432" cy="69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536" y="1334423"/>
            <a:ext cx="1278530" cy="81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11355" y="2447595"/>
            <a:ext cx="7358176" cy="2862322"/>
          </a:xfrm>
          <a:prstGeom prst="rect">
            <a:avLst/>
          </a:prstGeom>
        </p:spPr>
        <p:txBody>
          <a:bodyPr wrap="square">
            <a:spAutoFit/>
          </a:bodyPr>
          <a:lstStyle/>
          <a:p>
            <a:pPr lvl="0">
              <a:lnSpc>
                <a:spcPct val="150000"/>
              </a:lnSpc>
              <a:buFont typeface="Arial" pitchFamily="34" charset="0"/>
              <a:buChar char="•"/>
            </a:pPr>
            <a:r>
              <a:rPr lang="fr-FR" dirty="0" smtClean="0">
                <a:solidFill>
                  <a:srgbClr val="00378B"/>
                </a:solidFill>
                <a:latin typeface="Arial" pitchFamily="34" charset="0"/>
                <a:cs typeface="Arial" pitchFamily="34" charset="0"/>
              </a:rPr>
              <a:t> Construction d’une </a:t>
            </a:r>
            <a:r>
              <a:rPr lang="fr-FR" b="1" dirty="0" smtClean="0">
                <a:solidFill>
                  <a:srgbClr val="00378B"/>
                </a:solidFill>
                <a:latin typeface="Arial" pitchFamily="34" charset="0"/>
                <a:cs typeface="Arial" pitchFamily="34" charset="0"/>
              </a:rPr>
              <a:t>brique du service public du numérique éducatif </a:t>
            </a:r>
            <a:r>
              <a:rPr lang="fr-FR" dirty="0" smtClean="0">
                <a:solidFill>
                  <a:srgbClr val="00378B"/>
                </a:solidFill>
                <a:latin typeface="Arial" pitchFamily="34" charset="0"/>
                <a:cs typeface="Arial" pitchFamily="34" charset="0"/>
              </a:rPr>
              <a:t>dédiée à la culture technique et industrielle</a:t>
            </a:r>
          </a:p>
          <a:p>
            <a:pPr lvl="0">
              <a:lnSpc>
                <a:spcPct val="150000"/>
              </a:lnSpc>
              <a:buFont typeface="Arial" pitchFamily="34" charset="0"/>
              <a:buChar char="•"/>
            </a:pPr>
            <a:endParaRPr lang="fr-FR" sz="1400" dirty="0">
              <a:solidFill>
                <a:srgbClr val="00378B"/>
              </a:solidFill>
              <a:latin typeface="Arial" pitchFamily="34" charset="0"/>
              <a:cs typeface="Arial" pitchFamily="34" charset="0"/>
            </a:endParaRPr>
          </a:p>
          <a:p>
            <a:pPr lvl="0">
              <a:lnSpc>
                <a:spcPct val="150000"/>
              </a:lnSpc>
              <a:buFont typeface="Arial" pitchFamily="34" charset="0"/>
              <a:buChar char="•"/>
            </a:pPr>
            <a:r>
              <a:rPr lang="fr-FR" dirty="0">
                <a:solidFill>
                  <a:srgbClr val="00378B"/>
                </a:solidFill>
                <a:latin typeface="Arial" pitchFamily="34" charset="0"/>
                <a:cs typeface="Arial" pitchFamily="34" charset="0"/>
              </a:rPr>
              <a:t> </a:t>
            </a:r>
            <a:r>
              <a:rPr lang="fr-FR" b="1" dirty="0">
                <a:solidFill>
                  <a:srgbClr val="00378B"/>
                </a:solidFill>
                <a:latin typeface="Arial" pitchFamily="34" charset="0"/>
                <a:cs typeface="Arial" pitchFamily="34" charset="0"/>
              </a:rPr>
              <a:t>Lutte contre toutes les formes de discriminations dans la représentation sociale des métiers</a:t>
            </a:r>
          </a:p>
          <a:p>
            <a:pPr lvl="0">
              <a:lnSpc>
                <a:spcPct val="150000"/>
              </a:lnSpc>
            </a:pPr>
            <a:endParaRPr lang="fr-FR" dirty="0" smtClean="0">
              <a:solidFill>
                <a:srgbClr val="00378B"/>
              </a:solidFill>
              <a:latin typeface="Arial" pitchFamily="34" charset="0"/>
              <a:cs typeface="Arial" pitchFamily="34" charset="0"/>
            </a:endParaRPr>
          </a:p>
          <a:p>
            <a:pPr lvl="0">
              <a:lnSpc>
                <a:spcPct val="150000"/>
              </a:lnSpc>
            </a:pPr>
            <a:endParaRPr lang="fr-FR" sz="1200" dirty="0" smtClean="0">
              <a:solidFill>
                <a:srgbClr val="00378B"/>
              </a:solidFill>
              <a:latin typeface="Arial" pitchFamily="34" charset="0"/>
              <a:cs typeface="Arial"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449" y="1258691"/>
            <a:ext cx="1957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514" y="1310929"/>
            <a:ext cx="2930525" cy="85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3921" y="2550463"/>
            <a:ext cx="2134118" cy="15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9664" y="4690440"/>
            <a:ext cx="8673689" cy="1615827"/>
          </a:xfrm>
          <a:prstGeom prst="rect">
            <a:avLst/>
          </a:prstGeom>
        </p:spPr>
        <p:txBody>
          <a:bodyPr wrap="square">
            <a:spAutoFit/>
          </a:bodyPr>
          <a:lstStyle/>
          <a:p>
            <a:pPr lvl="0">
              <a:lnSpc>
                <a:spcPct val="150000"/>
              </a:lnSpc>
              <a:buFont typeface="Arial" pitchFamily="34" charset="0"/>
              <a:buChar char="•"/>
            </a:pPr>
            <a:r>
              <a:rPr lang="fr-FR" dirty="0">
                <a:solidFill>
                  <a:srgbClr val="00378B"/>
                </a:solidFill>
                <a:latin typeface="Arial" pitchFamily="34" charset="0"/>
                <a:cs typeface="Arial" pitchFamily="34" charset="0"/>
              </a:rPr>
              <a:t> </a:t>
            </a:r>
            <a:r>
              <a:rPr lang="fr-FR" b="1" dirty="0">
                <a:solidFill>
                  <a:srgbClr val="00378B"/>
                </a:solidFill>
                <a:latin typeface="Arial" pitchFamily="34" charset="0"/>
                <a:cs typeface="Arial" pitchFamily="34" charset="0"/>
              </a:rPr>
              <a:t>Ouverture et partage des données numériques dans l’enseignement </a:t>
            </a:r>
            <a:r>
              <a:rPr lang="fr-FR" dirty="0">
                <a:solidFill>
                  <a:srgbClr val="00378B"/>
                </a:solidFill>
                <a:latin typeface="Arial" pitchFamily="34" charset="0"/>
                <a:cs typeface="Arial" pitchFamily="34" charset="0"/>
              </a:rPr>
              <a:t>:</a:t>
            </a:r>
          </a:p>
          <a:p>
            <a:pPr lvl="1">
              <a:lnSpc>
                <a:spcPct val="150000"/>
              </a:lnSpc>
              <a:buSzPct val="100000"/>
              <a:buFont typeface="Arial" pitchFamily="34" charset="0"/>
              <a:buChar char="•"/>
            </a:pPr>
            <a:r>
              <a:rPr lang="fr-FR" sz="1600" dirty="0">
                <a:solidFill>
                  <a:srgbClr val="00378B"/>
                </a:solidFill>
                <a:latin typeface="Arial" pitchFamily="34" charset="0"/>
                <a:cs typeface="Arial" pitchFamily="34" charset="0"/>
              </a:rPr>
              <a:t> des ressources totalement libérées de droits sous licence REL accessibles à tout public</a:t>
            </a:r>
          </a:p>
          <a:p>
            <a:pPr lvl="1">
              <a:lnSpc>
                <a:spcPct val="150000"/>
              </a:lnSpc>
              <a:buSzPct val="100000"/>
              <a:buFont typeface="Arial" pitchFamily="34" charset="0"/>
              <a:buChar char="•"/>
            </a:pPr>
            <a:r>
              <a:rPr lang="fr-FR" sz="1600" dirty="0">
                <a:solidFill>
                  <a:srgbClr val="00378B"/>
                </a:solidFill>
                <a:latin typeface="Arial" pitchFamily="34" charset="0"/>
                <a:cs typeface="Arial" pitchFamily="34" charset="0"/>
              </a:rPr>
              <a:t> des ressources avec des droits d’utilisation et de réutilisation libérés pour des usages pédagogiques après authentification</a:t>
            </a:r>
          </a:p>
        </p:txBody>
      </p:sp>
    </p:spTree>
    <p:extLst>
      <p:ext uri="{BB962C8B-B14F-4D97-AF65-F5344CB8AC3E}">
        <p14:creationId xmlns:p14="http://schemas.microsoft.com/office/powerpoint/2010/main" val="169406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
          <p:cNvSpPr>
            <a:spLocks noChangeArrowheads="1"/>
          </p:cNvSpPr>
          <p:nvPr/>
        </p:nvSpPr>
        <p:spPr bwMode="auto">
          <a:xfrm>
            <a:off x="1692275" y="1283653"/>
            <a:ext cx="5757603" cy="57578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fr-FR" altLang="fr-FR"/>
          </a:p>
        </p:txBody>
      </p:sp>
      <p:sp>
        <p:nvSpPr>
          <p:cNvPr id="7171" name="Titre 1"/>
          <p:cNvSpPr>
            <a:spLocks noGrp="1"/>
          </p:cNvSpPr>
          <p:nvPr>
            <p:ph type="title"/>
          </p:nvPr>
        </p:nvSpPr>
        <p:spPr>
          <a:xfrm>
            <a:off x="311150" y="298450"/>
            <a:ext cx="8521700" cy="650875"/>
          </a:xfrm>
          <a:solidFill>
            <a:srgbClr val="D49F00"/>
          </a:solidFill>
        </p:spPr>
        <p:txBody>
          <a:bodyPr/>
          <a:lstStyle/>
          <a:p>
            <a:pPr algn="l" eaLnBrk="1" hangingPunct="1"/>
            <a:r>
              <a:rPr lang="fr-FR" altLang="fr-FR" sz="2400" b="1" dirty="0" smtClean="0">
                <a:solidFill>
                  <a:schemeClr val="bg1"/>
                </a:solidFill>
                <a:latin typeface="Arial" charset="0"/>
                <a:cs typeface="Arial" charset="0"/>
              </a:rPr>
              <a:t>Acteurs de la production des contenus</a:t>
            </a:r>
          </a:p>
        </p:txBody>
      </p:sp>
      <p:sp>
        <p:nvSpPr>
          <p:cNvPr id="10" name="Oval 4"/>
          <p:cNvSpPr>
            <a:spLocks noChangeArrowheads="1"/>
          </p:cNvSpPr>
          <p:nvPr/>
        </p:nvSpPr>
        <p:spPr bwMode="auto">
          <a:xfrm>
            <a:off x="1692275" y="1283653"/>
            <a:ext cx="5757863" cy="57578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endParaRPr lang="fr-FR" altLang="fr-FR"/>
          </a:p>
        </p:txBody>
      </p:sp>
      <p:sp>
        <p:nvSpPr>
          <p:cNvPr id="11" name="Line 6"/>
          <p:cNvSpPr>
            <a:spLocks noChangeShapeType="1"/>
          </p:cNvSpPr>
          <p:nvPr/>
        </p:nvSpPr>
        <p:spPr bwMode="auto">
          <a:xfrm flipH="1">
            <a:off x="2122487" y="1283653"/>
            <a:ext cx="2447925" cy="4392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 name="Line 7"/>
          <p:cNvSpPr>
            <a:spLocks noChangeShapeType="1"/>
          </p:cNvSpPr>
          <p:nvPr/>
        </p:nvSpPr>
        <p:spPr bwMode="auto">
          <a:xfrm>
            <a:off x="2124670" y="5781040"/>
            <a:ext cx="48958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 name="Line 8"/>
          <p:cNvSpPr>
            <a:spLocks noChangeShapeType="1"/>
          </p:cNvSpPr>
          <p:nvPr/>
        </p:nvSpPr>
        <p:spPr bwMode="auto">
          <a:xfrm>
            <a:off x="4572596" y="1283653"/>
            <a:ext cx="2447925" cy="4392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4" name="Grouper 9"/>
          <p:cNvGrpSpPr>
            <a:grpSpLocks/>
          </p:cNvGrpSpPr>
          <p:nvPr/>
        </p:nvGrpSpPr>
        <p:grpSpPr bwMode="auto">
          <a:xfrm>
            <a:off x="1331913" y="1067753"/>
            <a:ext cx="6480175" cy="5038943"/>
            <a:chOff x="1331913" y="404813"/>
            <a:chExt cx="6480175" cy="5038943"/>
          </a:xfrm>
        </p:grpSpPr>
        <p:sp>
          <p:nvSpPr>
            <p:cNvPr id="15" name="Text Box 11"/>
            <p:cNvSpPr txBox="1">
              <a:spLocks noChangeArrowheads="1"/>
            </p:cNvSpPr>
            <p:nvPr/>
          </p:nvSpPr>
          <p:spPr bwMode="auto">
            <a:xfrm>
              <a:off x="3711258" y="404813"/>
              <a:ext cx="1728787" cy="369332"/>
            </a:xfrm>
            <a:prstGeom prst="rect">
              <a:avLst/>
            </a:prstGeom>
            <a:solidFill>
              <a:srgbClr val="D49F00"/>
            </a:solidFill>
            <a:ln>
              <a:no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spcBef>
                  <a:spcPct val="50000"/>
                </a:spcBef>
                <a:defRPr/>
              </a:pPr>
              <a:r>
                <a:rPr lang="fr-FR" b="1" dirty="0" smtClean="0">
                  <a:solidFill>
                    <a:srgbClr val="FFFFFF"/>
                  </a:solidFill>
                </a:rPr>
                <a:t>Réseau Canopé</a:t>
              </a:r>
              <a:endParaRPr lang="fr-FR" b="1" dirty="0">
                <a:solidFill>
                  <a:srgbClr val="FFFFFF"/>
                </a:solidFill>
              </a:endParaRPr>
            </a:p>
          </p:txBody>
        </p:sp>
        <p:sp>
          <p:nvSpPr>
            <p:cNvPr id="17" name="Text Box 13"/>
            <p:cNvSpPr txBox="1">
              <a:spLocks noChangeArrowheads="1"/>
            </p:cNvSpPr>
            <p:nvPr/>
          </p:nvSpPr>
          <p:spPr bwMode="auto">
            <a:xfrm>
              <a:off x="6227763" y="4797425"/>
              <a:ext cx="1584325" cy="584775"/>
            </a:xfrm>
            <a:prstGeom prst="rect">
              <a:avLst/>
            </a:prstGeom>
            <a:solidFill>
              <a:srgbClr val="D49F00"/>
            </a:solidFill>
            <a:ln>
              <a:noFill/>
              <a:headEnd/>
              <a:tailEnd/>
            </a:ln>
          </p:spPr>
          <p:style>
            <a:lnRef idx="2">
              <a:schemeClr val="accent4"/>
            </a:lnRef>
            <a:fillRef idx="1">
              <a:schemeClr val="lt1"/>
            </a:fillRef>
            <a:effectRef idx="0">
              <a:schemeClr val="accent4"/>
            </a:effectRef>
            <a:fontRef idx="minor">
              <a:schemeClr val="dk1"/>
            </a:fontRef>
          </p:style>
          <p:txBody>
            <a:bodyPr>
              <a:spAutoFit/>
            </a:bodyP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spcBef>
                  <a:spcPct val="50000"/>
                </a:spcBef>
                <a:defRPr/>
              </a:pPr>
              <a:r>
                <a:rPr lang="fr-FR" altLang="fr-FR" b="1" dirty="0" smtClean="0">
                  <a:solidFill>
                    <a:srgbClr val="FFFFFF"/>
                  </a:solidFill>
                  <a:latin typeface="Candara" pitchFamily="34" charset="0"/>
                </a:rPr>
                <a:t>Inspection Enseignants</a:t>
              </a:r>
            </a:p>
          </p:txBody>
        </p:sp>
        <p:sp>
          <p:nvSpPr>
            <p:cNvPr id="16" name="Text Box 12"/>
            <p:cNvSpPr txBox="1">
              <a:spLocks noChangeArrowheads="1"/>
            </p:cNvSpPr>
            <p:nvPr/>
          </p:nvSpPr>
          <p:spPr bwMode="auto">
            <a:xfrm>
              <a:off x="1331913" y="4797425"/>
              <a:ext cx="1584325" cy="646331"/>
            </a:xfrm>
            <a:prstGeom prst="rect">
              <a:avLst/>
            </a:prstGeom>
            <a:solidFill>
              <a:srgbClr val="D49F00"/>
            </a:solidFill>
            <a:ln>
              <a:noFill/>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spcBef>
                  <a:spcPct val="50000"/>
                </a:spcBef>
                <a:defRPr/>
              </a:pPr>
              <a:r>
                <a:rPr lang="fr-FR" b="1" dirty="0" smtClean="0">
                  <a:solidFill>
                    <a:srgbClr val="FFFFFF"/>
                  </a:solidFill>
                </a:rPr>
                <a:t>Acteurs industriels</a:t>
              </a:r>
              <a:endParaRPr lang="fr-FR" b="1" dirty="0">
                <a:solidFill>
                  <a:srgbClr val="FFFFFF"/>
                </a:solidFill>
              </a:endParaRPr>
            </a:p>
          </p:txBody>
        </p:sp>
      </p:grpSp>
      <p:grpSp>
        <p:nvGrpSpPr>
          <p:cNvPr id="25" name="Grouper 46"/>
          <p:cNvGrpSpPr>
            <a:grpSpLocks/>
          </p:cNvGrpSpPr>
          <p:nvPr/>
        </p:nvGrpSpPr>
        <p:grpSpPr bwMode="auto">
          <a:xfrm>
            <a:off x="4862513" y="1584643"/>
            <a:ext cx="4189569" cy="3814762"/>
            <a:chOff x="4860925" y="909638"/>
            <a:chExt cx="4189569" cy="3814762"/>
          </a:xfrm>
        </p:grpSpPr>
        <p:grpSp>
          <p:nvGrpSpPr>
            <p:cNvPr id="26" name="Grouper 44"/>
            <p:cNvGrpSpPr>
              <a:grpSpLocks/>
            </p:cNvGrpSpPr>
            <p:nvPr/>
          </p:nvGrpSpPr>
          <p:grpSpPr bwMode="auto">
            <a:xfrm>
              <a:off x="4860925" y="909638"/>
              <a:ext cx="2212975" cy="3814762"/>
              <a:chOff x="4860925" y="909638"/>
              <a:chExt cx="2212975" cy="3814762"/>
            </a:xfrm>
          </p:grpSpPr>
          <p:sp>
            <p:nvSpPr>
              <p:cNvPr id="28" name="AutoShape 15"/>
              <p:cNvSpPr>
                <a:spLocks noChangeArrowheads="1"/>
              </p:cNvSpPr>
              <p:nvPr/>
            </p:nvSpPr>
            <p:spPr bwMode="auto">
              <a:xfrm rot="19892214">
                <a:off x="4860925" y="909638"/>
                <a:ext cx="431800" cy="1223962"/>
              </a:xfrm>
              <a:prstGeom prst="downArrow">
                <a:avLst>
                  <a:gd name="adj1" fmla="val 50000"/>
                  <a:gd name="adj2" fmla="val 7086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defRPr/>
                </a:pPr>
                <a:endParaRPr lang="fr-FR">
                  <a:solidFill>
                    <a:srgbClr val="000000"/>
                  </a:solidFill>
                </a:endParaRPr>
              </a:p>
            </p:txBody>
          </p:sp>
          <p:sp>
            <p:nvSpPr>
              <p:cNvPr id="29" name="AutoShape 20"/>
              <p:cNvSpPr>
                <a:spLocks noChangeArrowheads="1"/>
              </p:cNvSpPr>
              <p:nvPr/>
            </p:nvSpPr>
            <p:spPr bwMode="auto">
              <a:xfrm rot="9034332">
                <a:off x="6300788" y="3500438"/>
                <a:ext cx="431800" cy="1223962"/>
              </a:xfrm>
              <a:prstGeom prst="downArrow">
                <a:avLst>
                  <a:gd name="adj1" fmla="val 50000"/>
                  <a:gd name="adj2" fmla="val 70864"/>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eaLnBrk="1" hangingPunct="1">
                  <a:defRPr/>
                </a:pPr>
                <a:endParaRPr lang="fr-FR">
                  <a:solidFill>
                    <a:srgbClr val="000000"/>
                  </a:solidFill>
                </a:endParaRPr>
              </a:p>
            </p:txBody>
          </p:sp>
          <p:sp>
            <p:nvSpPr>
              <p:cNvPr id="30" name="Text Box 24"/>
              <p:cNvSpPr txBox="1">
                <a:spLocks noChangeArrowheads="1"/>
              </p:cNvSpPr>
              <p:nvPr/>
            </p:nvSpPr>
            <p:spPr bwMode="auto">
              <a:xfrm>
                <a:off x="5705475" y="2473325"/>
                <a:ext cx="1368425" cy="58477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hangingPunct="1">
                  <a:spcBef>
                    <a:spcPct val="50000"/>
                  </a:spcBef>
                  <a:defRPr/>
                </a:pPr>
                <a:r>
                  <a:rPr lang="fr-FR" sz="1600" dirty="0" smtClean="0">
                    <a:solidFill>
                      <a:schemeClr val="bg1"/>
                    </a:solidFill>
                    <a:latin typeface="Arial" panose="020B0604020202020204" pitchFamily="34" charset="0"/>
                    <a:cs typeface="Arial" panose="020B0604020202020204" pitchFamily="34" charset="0"/>
                  </a:rPr>
                  <a:t>Contrat de commande </a:t>
                </a:r>
                <a:endParaRPr lang="fr-FR" sz="1600" dirty="0">
                  <a:solidFill>
                    <a:schemeClr val="bg1"/>
                  </a:solidFill>
                  <a:latin typeface="Arial" panose="020B0604020202020204" pitchFamily="34" charset="0"/>
                  <a:cs typeface="Arial" panose="020B0604020202020204" pitchFamily="34" charset="0"/>
                </a:endParaRPr>
              </a:p>
            </p:txBody>
          </p:sp>
        </p:grpSp>
        <p:sp>
          <p:nvSpPr>
            <p:cNvPr id="27" name="Text Box 31"/>
            <p:cNvSpPr txBox="1">
              <a:spLocks noChangeArrowheads="1"/>
            </p:cNvSpPr>
            <p:nvPr/>
          </p:nvSpPr>
          <p:spPr bwMode="auto">
            <a:xfrm>
              <a:off x="5786046" y="1460376"/>
              <a:ext cx="3264448" cy="738664"/>
            </a:xfrm>
            <a:prstGeom prst="rect">
              <a:avLst/>
            </a:prstGeom>
            <a:solidFill>
              <a:schemeClr val="bg1"/>
            </a:solidFill>
            <a:ln w="3175">
              <a:noFill/>
              <a:miter lim="800000"/>
              <a:headEnd/>
              <a:tailEnd/>
            </a:ln>
          </p:spPr>
          <p:txBody>
            <a:bodyPr wrap="square">
              <a:spAutoFit/>
            </a:bodyP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spcBef>
                  <a:spcPct val="50000"/>
                </a:spcBef>
              </a:pPr>
              <a:r>
                <a:rPr lang="fr-FR" altLang="fr-FR" sz="1400" dirty="0" smtClean="0"/>
                <a:t>Conception de scénarios  (ingénierie de formation) + expression besoins  ressources authentiques ou adaptées</a:t>
              </a:r>
            </a:p>
          </p:txBody>
        </p:sp>
      </p:grpSp>
      <p:grpSp>
        <p:nvGrpSpPr>
          <p:cNvPr id="7168" name="Groupe 7167"/>
          <p:cNvGrpSpPr/>
          <p:nvPr/>
        </p:nvGrpSpPr>
        <p:grpSpPr>
          <a:xfrm>
            <a:off x="0" y="1139715"/>
            <a:ext cx="9144000" cy="5715538"/>
            <a:chOff x="0" y="1139715"/>
            <a:chExt cx="9144000" cy="5715538"/>
          </a:xfrm>
        </p:grpSpPr>
        <p:sp>
          <p:nvSpPr>
            <p:cNvPr id="5" name="Bulle ronde 4"/>
            <p:cNvSpPr/>
            <p:nvPr/>
          </p:nvSpPr>
          <p:spPr>
            <a:xfrm>
              <a:off x="1184169" y="1139715"/>
              <a:ext cx="1667940" cy="832009"/>
            </a:xfrm>
            <a:prstGeom prst="wedgeEllipseCallout">
              <a:avLst>
                <a:gd name="adj1" fmla="val 95665"/>
                <a:gd name="adj2" fmla="val -39389"/>
              </a:avLst>
            </a:prstGeom>
            <a:solidFill>
              <a:srgbClr val="322882">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p:cNvSpPr txBox="1"/>
            <p:nvPr/>
          </p:nvSpPr>
          <p:spPr>
            <a:xfrm>
              <a:off x="1293812" y="1220313"/>
              <a:ext cx="1490295" cy="646331"/>
            </a:xfrm>
            <a:prstGeom prst="rect">
              <a:avLst/>
            </a:prstGeom>
            <a:noFill/>
          </p:spPr>
          <p:txBody>
            <a:bodyPr wrap="square" rtlCol="0">
              <a:spAutoFit/>
            </a:bodyPr>
            <a:lstStyle/>
            <a:p>
              <a:pPr algn="ctr"/>
              <a:r>
                <a:rPr lang="fr-FR" sz="1200" b="1" dirty="0" smtClean="0">
                  <a:solidFill>
                    <a:schemeClr val="bg1"/>
                  </a:solidFill>
                  <a:latin typeface="Arial" panose="020B0604020202020204" pitchFamily="34" charset="0"/>
                  <a:cs typeface="Arial" panose="020B0604020202020204" pitchFamily="34" charset="0"/>
                </a:rPr>
                <a:t>Pilotage Production Édition</a:t>
              </a:r>
              <a:endParaRPr lang="fr-FR" sz="1200" b="1" dirty="0">
                <a:solidFill>
                  <a:schemeClr val="bg1"/>
                </a:solidFill>
                <a:latin typeface="Arial" panose="020B0604020202020204" pitchFamily="34" charset="0"/>
                <a:cs typeface="Arial" panose="020B0604020202020204" pitchFamily="34" charset="0"/>
              </a:endParaRPr>
            </a:p>
          </p:txBody>
        </p:sp>
        <p:sp>
          <p:nvSpPr>
            <p:cNvPr id="56" name="Bulle ronde 55"/>
            <p:cNvSpPr/>
            <p:nvPr/>
          </p:nvSpPr>
          <p:spPr>
            <a:xfrm>
              <a:off x="0" y="5668868"/>
              <a:ext cx="1590414" cy="1186385"/>
            </a:xfrm>
            <a:prstGeom prst="wedgeEllipseCallout">
              <a:avLst>
                <a:gd name="adj1" fmla="val 46595"/>
                <a:gd name="adj2" fmla="val -39255"/>
              </a:avLst>
            </a:prstGeom>
            <a:solidFill>
              <a:srgbClr val="322882">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ZoneTexte 56"/>
            <p:cNvSpPr txBox="1"/>
            <p:nvPr/>
          </p:nvSpPr>
          <p:spPr>
            <a:xfrm>
              <a:off x="37630" y="5752752"/>
              <a:ext cx="1512888" cy="1015663"/>
            </a:xfrm>
            <a:prstGeom prst="rect">
              <a:avLst/>
            </a:prstGeom>
            <a:noFill/>
          </p:spPr>
          <p:txBody>
            <a:bodyPr wrap="square" rtlCol="0">
              <a:spAutoFit/>
            </a:bodyPr>
            <a:lstStyle/>
            <a:p>
              <a:pPr algn="ctr"/>
              <a:r>
                <a:rPr lang="fr-FR" sz="1200" b="1" dirty="0" smtClean="0">
                  <a:solidFill>
                    <a:schemeClr val="bg1"/>
                  </a:solidFill>
                  <a:latin typeface="Arial" panose="020B0604020202020204" pitchFamily="34" charset="0"/>
                  <a:cs typeface="Arial" panose="020B0604020202020204" pitchFamily="34" charset="0"/>
                </a:rPr>
                <a:t>Expertise scientifique </a:t>
              </a:r>
            </a:p>
            <a:p>
              <a:pPr algn="ctr"/>
              <a:r>
                <a:rPr lang="fr-FR" sz="1200" b="1" dirty="0" smtClean="0">
                  <a:solidFill>
                    <a:schemeClr val="bg1"/>
                  </a:solidFill>
                  <a:latin typeface="Arial" panose="020B0604020202020204" pitchFamily="34" charset="0"/>
                  <a:cs typeface="Arial" panose="020B0604020202020204" pitchFamily="34" charset="0"/>
                </a:rPr>
                <a:t>Ressources &amp; situations authentiques</a:t>
              </a:r>
              <a:endParaRPr lang="fr-FR" sz="1200" b="1" dirty="0">
                <a:solidFill>
                  <a:schemeClr val="bg1"/>
                </a:solidFill>
                <a:latin typeface="Arial" panose="020B0604020202020204" pitchFamily="34" charset="0"/>
                <a:cs typeface="Arial" panose="020B0604020202020204" pitchFamily="34" charset="0"/>
              </a:endParaRPr>
            </a:p>
          </p:txBody>
        </p:sp>
        <p:sp>
          <p:nvSpPr>
            <p:cNvPr id="58" name="Bulle ronde 57"/>
            <p:cNvSpPr/>
            <p:nvPr/>
          </p:nvSpPr>
          <p:spPr>
            <a:xfrm>
              <a:off x="7266133" y="5945776"/>
              <a:ext cx="1877867" cy="832009"/>
            </a:xfrm>
            <a:prstGeom prst="wedgeEllipseCallout">
              <a:avLst>
                <a:gd name="adj1" fmla="val -28759"/>
                <a:gd name="adj2" fmla="val -79458"/>
              </a:avLst>
            </a:prstGeom>
            <a:solidFill>
              <a:srgbClr val="322882">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ZoneTexte 58"/>
            <p:cNvSpPr txBox="1"/>
            <p:nvPr/>
          </p:nvSpPr>
          <p:spPr>
            <a:xfrm>
              <a:off x="7419858" y="5946501"/>
              <a:ext cx="1724141" cy="830997"/>
            </a:xfrm>
            <a:prstGeom prst="rect">
              <a:avLst/>
            </a:prstGeom>
            <a:noFill/>
          </p:spPr>
          <p:txBody>
            <a:bodyPr wrap="square" rtlCol="0">
              <a:spAutoFit/>
            </a:bodyPr>
            <a:lstStyle/>
            <a:p>
              <a:pPr algn="ctr"/>
              <a:r>
                <a:rPr lang="fr-FR" sz="1200" b="1" dirty="0" smtClean="0">
                  <a:solidFill>
                    <a:schemeClr val="bg1"/>
                  </a:solidFill>
                  <a:latin typeface="Arial" panose="020B0604020202020204" pitchFamily="34" charset="0"/>
                  <a:cs typeface="Arial" panose="020B0604020202020204" pitchFamily="34" charset="0"/>
                </a:rPr>
                <a:t>Expertise pédagogique Expression besoins Conception</a:t>
              </a:r>
              <a:endParaRPr lang="fr-FR" sz="1200" b="1" dirty="0">
                <a:solidFill>
                  <a:schemeClr val="bg1"/>
                </a:solidFill>
                <a:latin typeface="Arial" panose="020B0604020202020204" pitchFamily="34" charset="0"/>
                <a:cs typeface="Arial" panose="020B0604020202020204" pitchFamily="34" charset="0"/>
              </a:endParaRPr>
            </a:p>
          </p:txBody>
        </p:sp>
      </p:grpSp>
      <p:grpSp>
        <p:nvGrpSpPr>
          <p:cNvPr id="7169" name="Groupe 7168"/>
          <p:cNvGrpSpPr/>
          <p:nvPr/>
        </p:nvGrpSpPr>
        <p:grpSpPr>
          <a:xfrm>
            <a:off x="37630" y="1570990"/>
            <a:ext cx="4245445" cy="3816350"/>
            <a:chOff x="37630" y="1570990"/>
            <a:chExt cx="4245445" cy="3816350"/>
          </a:xfrm>
        </p:grpSpPr>
        <p:grpSp>
          <p:nvGrpSpPr>
            <p:cNvPr id="18" name="Grouper 16"/>
            <p:cNvGrpSpPr>
              <a:grpSpLocks/>
            </p:cNvGrpSpPr>
            <p:nvPr/>
          </p:nvGrpSpPr>
          <p:grpSpPr bwMode="auto">
            <a:xfrm>
              <a:off x="1942633" y="1570990"/>
              <a:ext cx="2340442" cy="3816350"/>
              <a:chOff x="1942633" y="908050"/>
              <a:chExt cx="2340442" cy="3816350"/>
            </a:xfrm>
          </p:grpSpPr>
          <p:sp>
            <p:nvSpPr>
              <p:cNvPr id="20" name="AutoShape 14"/>
              <p:cNvSpPr>
                <a:spLocks noChangeArrowheads="1"/>
              </p:cNvSpPr>
              <p:nvPr/>
            </p:nvSpPr>
            <p:spPr bwMode="auto">
              <a:xfrm rot="1753529">
                <a:off x="3851275" y="908050"/>
                <a:ext cx="431800" cy="1223963"/>
              </a:xfrm>
              <a:prstGeom prst="downArrow">
                <a:avLst>
                  <a:gd name="adj1" fmla="val 50000"/>
                  <a:gd name="adj2" fmla="val 7086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eaLnBrk="1" hangingPunct="1">
                  <a:defRPr/>
                </a:pPr>
                <a:endParaRPr lang="fr-FR">
                  <a:solidFill>
                    <a:srgbClr val="000000"/>
                  </a:solidFill>
                </a:endParaRPr>
              </a:p>
            </p:txBody>
          </p:sp>
          <p:sp>
            <p:nvSpPr>
              <p:cNvPr id="21" name="AutoShape 16"/>
              <p:cNvSpPr>
                <a:spLocks noChangeArrowheads="1"/>
              </p:cNvSpPr>
              <p:nvPr/>
            </p:nvSpPr>
            <p:spPr bwMode="auto">
              <a:xfrm rot="12562256">
                <a:off x="2411413" y="3500438"/>
                <a:ext cx="431800" cy="1223962"/>
              </a:xfrm>
              <a:prstGeom prst="downArrow">
                <a:avLst>
                  <a:gd name="adj1" fmla="val 50000"/>
                  <a:gd name="adj2" fmla="val 70864"/>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eaLnBrk="1" hangingPunct="1">
                  <a:defRPr/>
                </a:pPr>
                <a:endParaRPr lang="fr-FR">
                  <a:solidFill>
                    <a:srgbClr val="000000"/>
                  </a:solidFill>
                </a:endParaRPr>
              </a:p>
            </p:txBody>
          </p:sp>
          <p:sp>
            <p:nvSpPr>
              <p:cNvPr id="22" name="Text Box 22"/>
              <p:cNvSpPr txBox="1">
                <a:spLocks noChangeArrowheads="1"/>
              </p:cNvSpPr>
              <p:nvPr/>
            </p:nvSpPr>
            <p:spPr bwMode="auto">
              <a:xfrm>
                <a:off x="1942633" y="2493992"/>
                <a:ext cx="1477170" cy="5847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spcBef>
                    <a:spcPct val="50000"/>
                  </a:spcBef>
                  <a:defRPr/>
                </a:pPr>
                <a:r>
                  <a:rPr lang="fr-FR" altLang="fr-FR" dirty="0" smtClean="0">
                    <a:solidFill>
                      <a:schemeClr val="bg1"/>
                    </a:solidFill>
                    <a:cs typeface="Arial" panose="020B0604020202020204" pitchFamily="34" charset="0"/>
                  </a:rPr>
                  <a:t>Convention de partenariat</a:t>
                </a:r>
              </a:p>
            </p:txBody>
          </p:sp>
        </p:grpSp>
        <p:sp>
          <p:nvSpPr>
            <p:cNvPr id="61" name="Text Box 31"/>
            <p:cNvSpPr txBox="1">
              <a:spLocks noChangeArrowheads="1"/>
            </p:cNvSpPr>
            <p:nvPr/>
          </p:nvSpPr>
          <p:spPr bwMode="auto">
            <a:xfrm>
              <a:off x="37630" y="2135381"/>
              <a:ext cx="2386482" cy="846386"/>
            </a:xfrm>
            <a:prstGeom prst="rect">
              <a:avLst/>
            </a:prstGeom>
            <a:solidFill>
              <a:schemeClr val="bg1"/>
            </a:solidFill>
            <a:ln w="3175">
              <a:noFill/>
              <a:miter lim="800000"/>
              <a:headEnd/>
              <a:tailEnd/>
            </a:ln>
          </p:spPr>
          <p:txBody>
            <a:bodyPr wrap="square">
              <a:spAutoFit/>
            </a:bodyP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spcBef>
                  <a:spcPct val="50000"/>
                </a:spcBef>
              </a:pPr>
              <a:r>
                <a:rPr lang="fr-FR" altLang="fr-FR" sz="1400" dirty="0" smtClean="0"/>
                <a:t>Convergence sur les thématiques</a:t>
              </a:r>
            </a:p>
            <a:p>
              <a:pPr algn="r" eaLnBrk="1" hangingPunct="1">
                <a:spcBef>
                  <a:spcPct val="50000"/>
                </a:spcBef>
              </a:pPr>
              <a:r>
                <a:rPr lang="fr-FR" altLang="fr-FR" sz="1400" dirty="0"/>
                <a:t>D</a:t>
              </a:r>
              <a:r>
                <a:rPr lang="fr-FR" altLang="fr-FR" sz="1400" dirty="0" smtClean="0"/>
                <a:t>éfinition des apports</a:t>
              </a:r>
              <a:endParaRPr lang="fr-FR" altLang="fr-FR" sz="1400" dirty="0"/>
            </a:p>
          </p:txBody>
        </p:sp>
      </p:grpSp>
      <p:sp>
        <p:nvSpPr>
          <p:cNvPr id="7173" name="ZoneTexte 7172"/>
          <p:cNvSpPr txBox="1"/>
          <p:nvPr/>
        </p:nvSpPr>
        <p:spPr>
          <a:xfrm>
            <a:off x="3531593" y="3378784"/>
            <a:ext cx="2088158" cy="2308324"/>
          </a:xfrm>
          <a:prstGeom prst="rect">
            <a:avLst/>
          </a:prstGeom>
          <a:solidFill>
            <a:srgbClr val="D49F00"/>
          </a:solidFill>
        </p:spPr>
        <p:txBody>
          <a:bodyPr wrap="square" rtlCol="0">
            <a:spAutoFit/>
          </a:bodyPr>
          <a:lstStyle/>
          <a:p>
            <a:pPr algn="ctr"/>
            <a:r>
              <a:rPr lang="fr-FR" sz="1600" b="1" dirty="0" smtClean="0">
                <a:solidFill>
                  <a:schemeClr val="bg1"/>
                </a:solidFill>
                <a:latin typeface="Arial" panose="020B0604020202020204" pitchFamily="34" charset="0"/>
                <a:cs typeface="Arial" panose="020B0604020202020204" pitchFamily="34" charset="0"/>
              </a:rPr>
              <a:t>Production </a:t>
            </a:r>
            <a:r>
              <a:rPr lang="fr-FR" sz="1600" b="1" dirty="0">
                <a:solidFill>
                  <a:schemeClr val="bg1"/>
                </a:solidFill>
                <a:latin typeface="Arial" panose="020B0604020202020204" pitchFamily="34" charset="0"/>
                <a:cs typeface="Arial" panose="020B0604020202020204" pitchFamily="34" charset="0"/>
              </a:rPr>
              <a:t>de contenus attractifs issus </a:t>
            </a:r>
            <a:r>
              <a:rPr lang="fr-FR" sz="1600" b="1" dirty="0" smtClean="0">
                <a:solidFill>
                  <a:schemeClr val="bg1"/>
                </a:solidFill>
                <a:latin typeface="Arial" panose="020B0604020202020204" pitchFamily="34" charset="0"/>
                <a:cs typeface="Arial" panose="020B0604020202020204" pitchFamily="34" charset="0"/>
              </a:rPr>
              <a:t>de situations authentiques et </a:t>
            </a:r>
            <a:r>
              <a:rPr lang="fr-FR" sz="1600" b="1" dirty="0">
                <a:solidFill>
                  <a:schemeClr val="bg1"/>
                </a:solidFill>
                <a:latin typeface="Arial" panose="020B0604020202020204" pitchFamily="34" charset="0"/>
                <a:cs typeface="Arial" panose="020B0604020202020204" pitchFamily="34" charset="0"/>
              </a:rPr>
              <a:t>pensée par des </a:t>
            </a:r>
            <a:r>
              <a:rPr lang="fr-FR" sz="1600" b="1" dirty="0" smtClean="0">
                <a:solidFill>
                  <a:schemeClr val="bg1"/>
                </a:solidFill>
                <a:latin typeface="Arial" panose="020B0604020202020204" pitchFamily="34" charset="0"/>
                <a:cs typeface="Arial" panose="020B0604020202020204" pitchFamily="34" charset="0"/>
              </a:rPr>
              <a:t>enseignants, pour donner envie, donner du sens, illustrer ou motiver</a:t>
            </a:r>
            <a:endParaRPr lang="fr-FR" sz="1600" b="1" dirty="0">
              <a:solidFill>
                <a:schemeClr val="bg1"/>
              </a:solidFill>
              <a:latin typeface="Arial" panose="020B0604020202020204" pitchFamily="34" charset="0"/>
              <a:cs typeface="Arial" panose="020B0604020202020204" pitchFamily="34" charset="0"/>
            </a:endParaRPr>
          </a:p>
        </p:txBody>
      </p:sp>
      <p:grpSp>
        <p:nvGrpSpPr>
          <p:cNvPr id="7175" name="Groupe 7174"/>
          <p:cNvGrpSpPr/>
          <p:nvPr/>
        </p:nvGrpSpPr>
        <p:grpSpPr>
          <a:xfrm>
            <a:off x="2070431" y="5565136"/>
            <a:ext cx="5127122" cy="1239065"/>
            <a:chOff x="2070431" y="5565136"/>
            <a:chExt cx="5127122" cy="1239065"/>
          </a:xfrm>
        </p:grpSpPr>
        <p:grpSp>
          <p:nvGrpSpPr>
            <p:cNvPr id="34" name="Grouper 42"/>
            <p:cNvGrpSpPr>
              <a:grpSpLocks/>
            </p:cNvGrpSpPr>
            <p:nvPr/>
          </p:nvGrpSpPr>
          <p:grpSpPr bwMode="auto">
            <a:xfrm>
              <a:off x="3132138" y="5565136"/>
              <a:ext cx="2952750" cy="626055"/>
              <a:chOff x="3132138" y="4797226"/>
              <a:chExt cx="2952750" cy="626021"/>
            </a:xfrm>
          </p:grpSpPr>
          <p:sp>
            <p:nvSpPr>
              <p:cNvPr id="35" name="AutoShape 17"/>
              <p:cNvSpPr>
                <a:spLocks noChangeArrowheads="1"/>
              </p:cNvSpPr>
              <p:nvPr/>
            </p:nvSpPr>
            <p:spPr bwMode="auto">
              <a:xfrm rot="16200000">
                <a:off x="3204381" y="4724983"/>
                <a:ext cx="431776" cy="576262"/>
              </a:xfrm>
              <a:prstGeom prst="downArrow">
                <a:avLst>
                  <a:gd name="adj1" fmla="val 50000"/>
                  <a:gd name="adj2" fmla="val 7086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1" hangingPunct="1">
                  <a:defRPr/>
                </a:pPr>
                <a:endParaRPr lang="fr-FR">
                  <a:solidFill>
                    <a:srgbClr val="000000"/>
                  </a:solidFill>
                </a:endParaRPr>
              </a:p>
            </p:txBody>
          </p:sp>
          <p:sp>
            <p:nvSpPr>
              <p:cNvPr id="36" name="AutoShape 19"/>
              <p:cNvSpPr>
                <a:spLocks noChangeArrowheads="1"/>
              </p:cNvSpPr>
              <p:nvPr/>
            </p:nvSpPr>
            <p:spPr bwMode="auto">
              <a:xfrm rot="5400000">
                <a:off x="5580869" y="4724982"/>
                <a:ext cx="431776" cy="576263"/>
              </a:xfrm>
              <a:prstGeom prst="downArrow">
                <a:avLst>
                  <a:gd name="adj1" fmla="val 50000"/>
                  <a:gd name="adj2" fmla="val 7086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1" hangingPunct="1">
                  <a:defRPr/>
                </a:pPr>
                <a:endParaRPr lang="fr-FR">
                  <a:solidFill>
                    <a:srgbClr val="000000"/>
                  </a:solidFill>
                </a:endParaRPr>
              </a:p>
            </p:txBody>
          </p:sp>
          <p:sp>
            <p:nvSpPr>
              <p:cNvPr id="37" name="Text Box 26"/>
              <p:cNvSpPr txBox="1">
                <a:spLocks noChangeArrowheads="1"/>
              </p:cNvSpPr>
              <p:nvPr/>
            </p:nvSpPr>
            <p:spPr bwMode="auto">
              <a:xfrm>
                <a:off x="3779838" y="4838505"/>
                <a:ext cx="1584325" cy="58474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1600">
                    <a:solidFill>
                      <a:schemeClr val="tx1"/>
                    </a:solidFill>
                    <a:latin typeface="Arial" pitchFamily="34" charset="0"/>
                    <a:ea typeface="ＭＳ Ｐゴシック" pitchFamily="34" charset="-128"/>
                  </a:defRPr>
                </a:lvl1pPr>
                <a:lvl2pPr marL="742950" indent="-285750">
                  <a:defRPr sz="1600">
                    <a:solidFill>
                      <a:schemeClr val="tx1"/>
                    </a:solidFill>
                    <a:latin typeface="Arial" pitchFamily="34" charset="0"/>
                    <a:ea typeface="ＭＳ Ｐゴシック" pitchFamily="34" charset="-128"/>
                  </a:defRPr>
                </a:lvl2pPr>
                <a:lvl3pPr marL="1143000" indent="-228600">
                  <a:defRPr sz="1600">
                    <a:solidFill>
                      <a:schemeClr val="tx1"/>
                    </a:solidFill>
                    <a:latin typeface="Arial" pitchFamily="34" charset="0"/>
                    <a:ea typeface="ＭＳ Ｐゴシック" pitchFamily="34" charset="-128"/>
                  </a:defRPr>
                </a:lvl3pPr>
                <a:lvl4pPr marL="1600200" indent="-228600">
                  <a:defRPr sz="1600">
                    <a:solidFill>
                      <a:schemeClr val="tx1"/>
                    </a:solidFill>
                    <a:latin typeface="Arial" pitchFamily="34" charset="0"/>
                    <a:ea typeface="ＭＳ Ｐゴシック" pitchFamily="34" charset="-128"/>
                  </a:defRPr>
                </a:lvl4pPr>
                <a:lvl5pPr marL="2057400" indent="-22860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spcBef>
                    <a:spcPct val="50000"/>
                  </a:spcBef>
                  <a:defRPr/>
                </a:pPr>
                <a:r>
                  <a:rPr lang="fr-FR" altLang="fr-FR" dirty="0" smtClean="0">
                    <a:solidFill>
                      <a:schemeClr val="bg1"/>
                    </a:solidFill>
                    <a:cs typeface="Arial" panose="020B0604020202020204" pitchFamily="34" charset="0"/>
                  </a:rPr>
                  <a:t>Échanges, visites</a:t>
                </a:r>
              </a:p>
            </p:txBody>
          </p:sp>
        </p:grpSp>
        <p:sp>
          <p:nvSpPr>
            <p:cNvPr id="7174" name="Rectangle 7173"/>
            <p:cNvSpPr/>
            <p:nvPr/>
          </p:nvSpPr>
          <p:spPr>
            <a:xfrm>
              <a:off x="2070431" y="6496424"/>
              <a:ext cx="5127122" cy="307777"/>
            </a:xfrm>
            <a:prstGeom prst="rect">
              <a:avLst/>
            </a:prstGeom>
            <a:solidFill>
              <a:schemeClr val="bg1"/>
            </a:solidFill>
          </p:spPr>
          <p:txBody>
            <a:bodyPr wrap="square">
              <a:spAutoFit/>
            </a:bodyPr>
            <a:lstStyle/>
            <a:p>
              <a:pPr lvl="0" algn="ctr">
                <a:spcBef>
                  <a:spcPct val="50000"/>
                </a:spcBef>
              </a:pPr>
              <a:r>
                <a:rPr lang="fr-FR" altLang="fr-FR" sz="1400" dirty="0">
                  <a:latin typeface="Arial" pitchFamily="34" charset="0"/>
                  <a:ea typeface="ＭＳ Ｐゴシック" pitchFamily="34" charset="-128"/>
                </a:rPr>
                <a:t>Ponts </a:t>
              </a:r>
              <a:r>
                <a:rPr lang="fr-FR" altLang="fr-FR" sz="1400" dirty="0" smtClean="0">
                  <a:latin typeface="Arial" pitchFamily="34" charset="0"/>
                  <a:ea typeface="ＭＳ Ｐゴシック" pitchFamily="34" charset="-128"/>
                </a:rPr>
                <a:t>programmes/problématiques, situations </a:t>
              </a:r>
              <a:r>
                <a:rPr lang="fr-FR" altLang="fr-FR" sz="1400" dirty="0">
                  <a:latin typeface="Arial" pitchFamily="34" charset="0"/>
                  <a:ea typeface="ＭＳ Ｐゴシック" pitchFamily="34" charset="-128"/>
                </a:rPr>
                <a:t>industrielles</a:t>
              </a:r>
            </a:p>
          </p:txBody>
        </p:sp>
      </p:grpSp>
    </p:spTree>
    <p:extLst>
      <p:ext uri="{BB962C8B-B14F-4D97-AF65-F5344CB8AC3E}">
        <p14:creationId xmlns:p14="http://schemas.microsoft.com/office/powerpoint/2010/main" val="88969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168"/>
                                        </p:tgtEl>
                                        <p:attrNameLst>
                                          <p:attrName>style.visibility</p:attrName>
                                        </p:attrNameLst>
                                      </p:cBhvr>
                                      <p:to>
                                        <p:strVal val="visible"/>
                                      </p:to>
                                    </p:set>
                                    <p:animEffect transition="in" filter="dissolve">
                                      <p:cBhvr>
                                        <p:cTn id="11" dur="500"/>
                                        <p:tgtEl>
                                          <p:spTgt spid="716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169"/>
                                        </p:tgtEl>
                                        <p:attrNameLst>
                                          <p:attrName>style.visibility</p:attrName>
                                        </p:attrNameLst>
                                      </p:cBhvr>
                                      <p:to>
                                        <p:strVal val="visible"/>
                                      </p:to>
                                    </p:set>
                                    <p:animEffect transition="in" filter="dissolve">
                                      <p:cBhvr>
                                        <p:cTn id="16" dur="500"/>
                                        <p:tgtEl>
                                          <p:spTgt spid="716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175"/>
                                        </p:tgtEl>
                                        <p:attrNameLst>
                                          <p:attrName>style.visibility</p:attrName>
                                        </p:attrNameLst>
                                      </p:cBhvr>
                                      <p:to>
                                        <p:strVal val="visible"/>
                                      </p:to>
                                    </p:set>
                                    <p:animEffect transition="in" filter="dissolve">
                                      <p:cBhvr>
                                        <p:cTn id="26"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879" y="390913"/>
            <a:ext cx="8521289" cy="1569660"/>
          </a:xfrm>
          <a:prstGeom prst="rect">
            <a:avLst/>
          </a:prstGeom>
        </p:spPr>
        <p:txBody>
          <a:bodyPr wrap="square">
            <a:spAutoFit/>
          </a:bodyPr>
          <a:lstStyle/>
          <a:p>
            <a:pPr lvl="0" algn="ctr"/>
            <a:endParaRPr lang="fr-FR" sz="2800" b="1" dirty="0" smtClean="0">
              <a:solidFill>
                <a:srgbClr val="00378B"/>
              </a:solidFill>
              <a:cs typeface="Arial" pitchFamily="34" charset="0"/>
            </a:endParaRPr>
          </a:p>
          <a:p>
            <a:pPr lvl="0" algn="ctr"/>
            <a:r>
              <a:rPr lang="fr-FR" sz="3600" b="1" dirty="0" smtClean="0">
                <a:solidFill>
                  <a:srgbClr val="00378B"/>
                </a:solidFill>
                <a:latin typeface="Arial" panose="020B0604020202020204" pitchFamily="34" charset="0"/>
                <a:cs typeface="Arial" panose="020B0604020202020204" pitchFamily="34" charset="0"/>
              </a:rPr>
              <a:t>ÉTAT DES LIEUX</a:t>
            </a:r>
          </a:p>
          <a:p>
            <a:pPr algn="ctr"/>
            <a:r>
              <a:rPr lang="fr-FR" sz="3200" i="1" dirty="0" smtClean="0">
                <a:solidFill>
                  <a:prstClr val="white">
                    <a:lumMod val="50000"/>
                  </a:prstClr>
                </a:solidFill>
                <a:cs typeface="Arial" pitchFamily="34" charset="0"/>
              </a:rPr>
              <a:t>Plateforme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56" y="2640329"/>
            <a:ext cx="7716534" cy="39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327073"/>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0"/>
            <a:ext cx="8668290" cy="651233"/>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Calendrier chantier plateforme</a:t>
            </a:r>
            <a:endParaRPr lang="fr-FR" sz="2400" b="1" dirty="0">
              <a:solidFill>
                <a:schemeClr val="bg1"/>
              </a:solidFill>
              <a:latin typeface="Arial" pitchFamily="34" charset="0"/>
              <a:cs typeface="Arial" pitchFamily="34" charset="0"/>
            </a:endParaRPr>
          </a:p>
        </p:txBody>
      </p:sp>
      <p:pic>
        <p:nvPicPr>
          <p:cNvPr id="1026" name="Picture 2" descr="C:\Users\francois.boulard\Desktop\planningPhase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893" y="2237164"/>
            <a:ext cx="7533616" cy="41890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1448" y="1605618"/>
            <a:ext cx="3350093" cy="350932"/>
          </a:xfrm>
          <a:prstGeom prst="rect">
            <a:avLst/>
          </a:prstGeom>
        </p:spPr>
        <p:txBody>
          <a:bodyPr wrap="none" lIns="73220" tIns="36609" rIns="73220" bIns="36609">
            <a:spAutoFit/>
          </a:bodyPr>
          <a:lstStyle/>
          <a:p>
            <a:pPr algn="ctr"/>
            <a:r>
              <a:rPr lang="fr-FR" dirty="0" smtClean="0">
                <a:solidFill>
                  <a:srgbClr val="00378B"/>
                </a:solidFill>
              </a:rPr>
              <a:t>Ce que nous prévoyons pour 2016</a:t>
            </a:r>
            <a:endParaRPr lang="fr-FR" b="1" dirty="0">
              <a:solidFill>
                <a:srgbClr val="00378B"/>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11" t="76148" r="75083" b="12445"/>
          <a:stretch/>
        </p:blipFill>
        <p:spPr bwMode="auto">
          <a:xfrm>
            <a:off x="5321299" y="1091268"/>
            <a:ext cx="3658345"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79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0"/>
            <a:ext cx="8668290" cy="651233"/>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Ambition de la plateforme</a:t>
            </a:r>
            <a:endParaRPr lang="fr-FR" sz="2400" b="1" dirty="0">
              <a:solidFill>
                <a:schemeClr val="bg1"/>
              </a:solidFill>
              <a:latin typeface="Arial" pitchFamily="34" charset="0"/>
              <a:cs typeface="Arial" pitchFamily="34" charset="0"/>
            </a:endParaRPr>
          </a:p>
        </p:txBody>
      </p:sp>
      <p:sp>
        <p:nvSpPr>
          <p:cNvPr id="6" name="Espace réservé du contenu 1"/>
          <p:cNvSpPr>
            <a:spLocks noGrp="1"/>
          </p:cNvSpPr>
          <p:nvPr>
            <p:ph idx="1"/>
          </p:nvPr>
        </p:nvSpPr>
        <p:spPr>
          <a:xfrm>
            <a:off x="311355" y="1244600"/>
            <a:ext cx="8235746" cy="4571999"/>
          </a:xfrm>
        </p:spPr>
        <p:txBody>
          <a:bodyPr>
            <a:noAutofit/>
          </a:bodyPr>
          <a:lstStyle/>
          <a:p>
            <a:pPr marL="0" indent="0">
              <a:buNone/>
            </a:pPr>
            <a:r>
              <a:rPr lang="fr-FR" sz="2400" b="1" dirty="0" smtClean="0">
                <a:solidFill>
                  <a:srgbClr val="00378B"/>
                </a:solidFill>
                <a:latin typeface="Arial" panose="020B0604020202020204" pitchFamily="34" charset="0"/>
                <a:cs typeface="Arial" panose="020B0604020202020204" pitchFamily="34" charset="0"/>
              </a:rPr>
              <a:t>Diffuser </a:t>
            </a:r>
            <a:r>
              <a:rPr lang="fr-FR" sz="2400" b="1" dirty="0">
                <a:solidFill>
                  <a:srgbClr val="00378B"/>
                </a:solidFill>
                <a:latin typeface="Arial" panose="020B0604020202020204" pitchFamily="34" charset="0"/>
                <a:cs typeface="Arial" panose="020B0604020202020204" pitchFamily="34" charset="0"/>
              </a:rPr>
              <a:t>la culture </a:t>
            </a:r>
            <a:r>
              <a:rPr lang="fr-FR" sz="2400" b="1" dirty="0" smtClean="0">
                <a:solidFill>
                  <a:srgbClr val="00378B"/>
                </a:solidFill>
                <a:latin typeface="Arial" panose="020B0604020202020204" pitchFamily="34" charset="0"/>
                <a:cs typeface="Arial" panose="020B0604020202020204" pitchFamily="34" charset="0"/>
              </a:rPr>
              <a:t>technique </a:t>
            </a:r>
            <a:r>
              <a:rPr lang="fr-FR" sz="2400" b="1" dirty="0">
                <a:solidFill>
                  <a:srgbClr val="00378B"/>
                </a:solidFill>
                <a:latin typeface="Arial" panose="020B0604020202020204" pitchFamily="34" charset="0"/>
                <a:cs typeface="Arial" panose="020B0604020202020204" pitchFamily="34" charset="0"/>
              </a:rPr>
              <a:t>et </a:t>
            </a:r>
            <a:r>
              <a:rPr lang="fr-FR" sz="2400" b="1" dirty="0" smtClean="0">
                <a:solidFill>
                  <a:srgbClr val="00378B"/>
                </a:solidFill>
                <a:latin typeface="Arial" panose="020B0604020202020204" pitchFamily="34" charset="0"/>
                <a:cs typeface="Arial" panose="020B0604020202020204" pitchFamily="34" charset="0"/>
              </a:rPr>
              <a:t>industrielle</a:t>
            </a:r>
            <a:endParaRPr lang="fr-FR" sz="2400" dirty="0">
              <a:solidFill>
                <a:srgbClr val="00378B"/>
              </a:solidFill>
              <a:latin typeface="Arial" panose="020B0604020202020204" pitchFamily="34" charset="0"/>
              <a:cs typeface="Arial" panose="020B0604020202020204" pitchFamily="34" charset="0"/>
            </a:endParaRPr>
          </a:p>
          <a:p>
            <a:pPr marL="0" indent="0">
              <a:buNone/>
            </a:pPr>
            <a:endParaRPr lang="fr-FR" sz="1600" dirty="0">
              <a:solidFill>
                <a:srgbClr val="00378B"/>
              </a:solidFill>
              <a:latin typeface="Arial" panose="020B0604020202020204" pitchFamily="34" charset="0"/>
              <a:cs typeface="Arial" panose="020B0604020202020204" pitchFamily="34" charset="0"/>
            </a:endParaRPr>
          </a:p>
          <a:p>
            <a:pPr marL="0" indent="0">
              <a:lnSpc>
                <a:spcPts val="2400"/>
              </a:lnSpc>
              <a:buNone/>
            </a:pPr>
            <a:r>
              <a:rPr lang="fr-FR" sz="1800" dirty="0" smtClean="0">
                <a:solidFill>
                  <a:srgbClr val="00378B"/>
                </a:solidFill>
                <a:latin typeface="Arial" panose="020B0604020202020204" pitchFamily="34" charset="0"/>
                <a:cs typeface="Arial" panose="020B0604020202020204" pitchFamily="34" charset="0"/>
              </a:rPr>
              <a:t>Sur </a:t>
            </a:r>
            <a:r>
              <a:rPr lang="fr-FR" sz="1800" dirty="0">
                <a:solidFill>
                  <a:srgbClr val="00378B"/>
                </a:solidFill>
                <a:latin typeface="Arial" panose="020B0604020202020204" pitchFamily="34" charset="0"/>
                <a:cs typeface="Arial" panose="020B0604020202020204" pitchFamily="34" charset="0"/>
              </a:rPr>
              <a:t>la base de ressources documentaires simples ou complexes, adaptées ou </a:t>
            </a:r>
            <a:r>
              <a:rPr lang="fr-FR" sz="1800" dirty="0" smtClean="0">
                <a:solidFill>
                  <a:srgbClr val="00378B"/>
                </a:solidFill>
                <a:latin typeface="Arial" panose="020B0604020202020204" pitchFamily="34" charset="0"/>
                <a:cs typeface="Arial" panose="020B0604020202020204" pitchFamily="34" charset="0"/>
              </a:rPr>
              <a:t>authentiques, issues </a:t>
            </a:r>
            <a:r>
              <a:rPr lang="fr-FR" sz="1800" dirty="0">
                <a:solidFill>
                  <a:srgbClr val="00378B"/>
                </a:solidFill>
                <a:latin typeface="Arial" panose="020B0604020202020204" pitchFamily="34" charset="0"/>
                <a:cs typeface="Arial" panose="020B0604020202020204" pitchFamily="34" charset="0"/>
              </a:rPr>
              <a:t>des partenariats </a:t>
            </a:r>
            <a:r>
              <a:rPr lang="fr-FR" sz="1800" dirty="0" smtClean="0">
                <a:solidFill>
                  <a:srgbClr val="00378B"/>
                </a:solidFill>
                <a:latin typeface="Arial" panose="020B0604020202020204" pitchFamily="34" charset="0"/>
                <a:cs typeface="Arial" panose="020B0604020202020204" pitchFamily="34" charset="0"/>
              </a:rPr>
              <a:t>avec </a:t>
            </a:r>
            <a:r>
              <a:rPr lang="fr-FR" sz="1800" dirty="0">
                <a:solidFill>
                  <a:srgbClr val="00378B"/>
                </a:solidFill>
                <a:latin typeface="Arial" panose="020B0604020202020204" pitchFamily="34" charset="0"/>
                <a:cs typeface="Arial" panose="020B0604020202020204" pitchFamily="34" charset="0"/>
              </a:rPr>
              <a:t>les </a:t>
            </a:r>
            <a:r>
              <a:rPr lang="fr-FR" sz="1800" dirty="0" smtClean="0">
                <a:solidFill>
                  <a:srgbClr val="00378B"/>
                </a:solidFill>
                <a:latin typeface="Arial" panose="020B0604020202020204" pitchFamily="34" charset="0"/>
                <a:cs typeface="Arial" panose="020B0604020202020204" pitchFamily="34" charset="0"/>
              </a:rPr>
              <a:t>industriels :</a:t>
            </a:r>
            <a:endParaRPr lang="fr-FR" sz="1800" dirty="0">
              <a:solidFill>
                <a:srgbClr val="00378B"/>
              </a:solidFill>
              <a:latin typeface="Arial" panose="020B0604020202020204" pitchFamily="34" charset="0"/>
              <a:cs typeface="Arial" panose="020B0604020202020204" pitchFamily="34" charset="0"/>
            </a:endParaRPr>
          </a:p>
          <a:p>
            <a:pPr>
              <a:lnSpc>
                <a:spcPts val="2400"/>
              </a:lnSpc>
              <a:buFont typeface="Wingdings" panose="05000000000000000000" pitchFamily="2" charset="2"/>
              <a:buChar char="Ø"/>
            </a:pPr>
            <a:r>
              <a:rPr lang="fr-FR" sz="1800" dirty="0" smtClean="0">
                <a:solidFill>
                  <a:srgbClr val="00378B"/>
                </a:solidFill>
                <a:latin typeface="Arial" panose="020B0604020202020204" pitchFamily="34" charset="0"/>
                <a:cs typeface="Arial" panose="020B0604020202020204" pitchFamily="34" charset="0"/>
              </a:rPr>
              <a:t>Mettre </a:t>
            </a:r>
            <a:r>
              <a:rPr lang="fr-FR" sz="1800" dirty="0">
                <a:solidFill>
                  <a:srgbClr val="00378B"/>
                </a:solidFill>
                <a:latin typeface="Arial" panose="020B0604020202020204" pitchFamily="34" charset="0"/>
                <a:cs typeface="Arial" panose="020B0604020202020204" pitchFamily="34" charset="0"/>
              </a:rPr>
              <a:t>au cœur de la plateforme </a:t>
            </a:r>
            <a:r>
              <a:rPr lang="fr-FR" sz="1800" b="1" dirty="0">
                <a:solidFill>
                  <a:srgbClr val="00378B"/>
                </a:solidFill>
                <a:latin typeface="Arial" panose="020B0604020202020204" pitchFamily="34" charset="0"/>
                <a:cs typeface="Arial" panose="020B0604020202020204" pitchFamily="34" charset="0"/>
              </a:rPr>
              <a:t>les ressources </a:t>
            </a:r>
            <a:endParaRPr lang="fr-FR" sz="1800" b="1" dirty="0" smtClean="0">
              <a:solidFill>
                <a:srgbClr val="00378B"/>
              </a:solidFill>
              <a:latin typeface="Arial" panose="020B0604020202020204" pitchFamily="34" charset="0"/>
              <a:cs typeface="Arial" panose="020B0604020202020204" pitchFamily="34" charset="0"/>
            </a:endParaRPr>
          </a:p>
          <a:p>
            <a:pPr>
              <a:lnSpc>
                <a:spcPts val="2400"/>
              </a:lnSpc>
              <a:buFont typeface="Wingdings" panose="05000000000000000000" pitchFamily="2" charset="2"/>
              <a:buChar char="Ø"/>
            </a:pPr>
            <a:r>
              <a:rPr lang="fr-FR" sz="1800" dirty="0" smtClean="0">
                <a:solidFill>
                  <a:srgbClr val="00378B"/>
                </a:solidFill>
                <a:latin typeface="Arial" panose="020B0604020202020204" pitchFamily="34" charset="0"/>
                <a:cs typeface="Arial" panose="020B0604020202020204" pitchFamily="34" charset="0"/>
              </a:rPr>
              <a:t>Trouver </a:t>
            </a:r>
            <a:r>
              <a:rPr lang="fr-FR" sz="1800" b="1" dirty="0" smtClean="0">
                <a:solidFill>
                  <a:srgbClr val="00378B"/>
                </a:solidFill>
                <a:latin typeface="Arial" panose="020B0604020202020204" pitchFamily="34" charset="0"/>
                <a:cs typeface="Arial" panose="020B0604020202020204" pitchFamily="34" charset="0"/>
              </a:rPr>
              <a:t>l’articulation </a:t>
            </a:r>
            <a:r>
              <a:rPr lang="fr-FR" sz="1800" b="1" dirty="0">
                <a:solidFill>
                  <a:srgbClr val="00378B"/>
                </a:solidFill>
                <a:latin typeface="Arial" panose="020B0604020202020204" pitchFamily="34" charset="0"/>
                <a:cs typeface="Arial" panose="020B0604020202020204" pitchFamily="34" charset="0"/>
              </a:rPr>
              <a:t>la + juste avec les scénarios pédagogiques</a:t>
            </a:r>
            <a:r>
              <a:rPr lang="fr-FR" sz="1800" dirty="0">
                <a:solidFill>
                  <a:srgbClr val="00378B"/>
                </a:solidFill>
                <a:latin typeface="Arial" panose="020B0604020202020204" pitchFamily="34" charset="0"/>
                <a:cs typeface="Arial" panose="020B0604020202020204" pitchFamily="34" charset="0"/>
              </a:rPr>
              <a:t> qui les accompagnent, </a:t>
            </a:r>
            <a:r>
              <a:rPr lang="fr-FR" sz="1800" dirty="0" smtClean="0">
                <a:solidFill>
                  <a:srgbClr val="00378B"/>
                </a:solidFill>
                <a:latin typeface="Arial" panose="020B0604020202020204" pitchFamily="34" charset="0"/>
                <a:cs typeface="Arial" panose="020B0604020202020204" pitchFamily="34" charset="0"/>
              </a:rPr>
              <a:t>les </a:t>
            </a:r>
            <a:r>
              <a:rPr lang="fr-FR" sz="1800" dirty="0">
                <a:solidFill>
                  <a:srgbClr val="00378B"/>
                </a:solidFill>
                <a:latin typeface="Arial" panose="020B0604020202020204" pitchFamily="34" charset="0"/>
                <a:cs typeface="Arial" panose="020B0604020202020204" pitchFamily="34" charset="0"/>
              </a:rPr>
              <a:t>mettent en </a:t>
            </a:r>
            <a:r>
              <a:rPr lang="fr-FR" sz="1800" dirty="0" smtClean="0">
                <a:solidFill>
                  <a:srgbClr val="00378B"/>
                </a:solidFill>
                <a:latin typeface="Arial" panose="020B0604020202020204" pitchFamily="34" charset="0"/>
                <a:cs typeface="Arial" panose="020B0604020202020204" pitchFamily="34" charset="0"/>
              </a:rPr>
              <a:t>scène</a:t>
            </a:r>
            <a:endParaRPr lang="fr-FR" sz="1800" dirty="0">
              <a:solidFill>
                <a:srgbClr val="00378B"/>
              </a:solidFill>
              <a:latin typeface="Arial" panose="020B0604020202020204" pitchFamily="34" charset="0"/>
              <a:cs typeface="Arial" panose="020B0604020202020204" pitchFamily="34" charset="0"/>
            </a:endParaRPr>
          </a:p>
          <a:p>
            <a:pPr marL="0" indent="0">
              <a:lnSpc>
                <a:spcPts val="2400"/>
              </a:lnSpc>
              <a:buNone/>
            </a:pPr>
            <a:endParaRPr lang="fr-FR" sz="1600" dirty="0" smtClean="0">
              <a:solidFill>
                <a:srgbClr val="00378B"/>
              </a:solidFill>
              <a:latin typeface="Arial" panose="020B0604020202020204" pitchFamily="34" charset="0"/>
              <a:cs typeface="Arial" panose="020B0604020202020204" pitchFamily="34" charset="0"/>
            </a:endParaRPr>
          </a:p>
          <a:p>
            <a:pPr marL="0" indent="0">
              <a:lnSpc>
                <a:spcPts val="2400"/>
              </a:lnSpc>
              <a:buNone/>
            </a:pPr>
            <a:endParaRPr lang="fr-FR" sz="1600" dirty="0">
              <a:solidFill>
                <a:srgbClr val="00378B"/>
              </a:solidFill>
              <a:latin typeface="Arial" panose="020B0604020202020204" pitchFamily="34" charset="0"/>
              <a:cs typeface="Arial" panose="020B0604020202020204" pitchFamily="34" charset="0"/>
            </a:endParaRPr>
          </a:p>
          <a:p>
            <a:pPr marL="0" indent="0">
              <a:lnSpc>
                <a:spcPts val="2400"/>
              </a:lnSpc>
              <a:buNone/>
            </a:pPr>
            <a:r>
              <a:rPr lang="fr-FR" sz="1800" dirty="0" smtClean="0">
                <a:solidFill>
                  <a:srgbClr val="00378B"/>
                </a:solidFill>
                <a:latin typeface="Arial" panose="020B0604020202020204" pitchFamily="34" charset="0"/>
                <a:cs typeface="Arial" panose="020B0604020202020204" pitchFamily="34" charset="0"/>
              </a:rPr>
              <a:t>En </a:t>
            </a:r>
            <a:r>
              <a:rPr lang="fr-FR" sz="1800" dirty="0">
                <a:solidFill>
                  <a:srgbClr val="00378B"/>
                </a:solidFill>
                <a:latin typeface="Arial" panose="020B0604020202020204" pitchFamily="34" charset="0"/>
                <a:cs typeface="Arial" panose="020B0604020202020204" pitchFamily="34" charset="0"/>
              </a:rPr>
              <a:t>direction de publics </a:t>
            </a:r>
            <a:r>
              <a:rPr lang="fr-FR" sz="1800" dirty="0" smtClean="0">
                <a:solidFill>
                  <a:srgbClr val="00378B"/>
                </a:solidFill>
                <a:latin typeface="Arial" panose="020B0604020202020204" pitchFamily="34" charset="0"/>
                <a:cs typeface="Arial" panose="020B0604020202020204" pitchFamily="34" charset="0"/>
              </a:rPr>
              <a:t>diversifiés, non </a:t>
            </a:r>
            <a:r>
              <a:rPr lang="fr-FR" sz="1800" dirty="0">
                <a:solidFill>
                  <a:srgbClr val="00378B"/>
                </a:solidFill>
                <a:latin typeface="Arial" panose="020B0604020202020204" pitchFamily="34" charset="0"/>
                <a:cs typeface="Arial" panose="020B0604020202020204" pitchFamily="34" charset="0"/>
              </a:rPr>
              <a:t>spécialistes </a:t>
            </a:r>
            <a:r>
              <a:rPr lang="fr-FR" sz="1800" dirty="0" smtClean="0">
                <a:solidFill>
                  <a:srgbClr val="00378B"/>
                </a:solidFill>
                <a:latin typeface="Arial" panose="020B0604020202020204" pitchFamily="34" charset="0"/>
                <a:cs typeface="Arial" panose="020B0604020202020204" pitchFamily="34" charset="0"/>
              </a:rPr>
              <a:t>ou spécialistes :</a:t>
            </a:r>
          </a:p>
          <a:p>
            <a:pPr>
              <a:lnSpc>
                <a:spcPts val="2400"/>
              </a:lnSpc>
              <a:buFont typeface="Wingdings" panose="05000000000000000000" pitchFamily="2" charset="2"/>
              <a:buChar char="Ø"/>
            </a:pPr>
            <a:r>
              <a:rPr lang="fr-FR" sz="1800" dirty="0" smtClean="0">
                <a:solidFill>
                  <a:srgbClr val="00378B"/>
                </a:solidFill>
                <a:latin typeface="Arial" panose="020B0604020202020204" pitchFamily="34" charset="0"/>
                <a:cs typeface="Arial" panose="020B0604020202020204" pitchFamily="34" charset="0"/>
              </a:rPr>
              <a:t>Donner </a:t>
            </a:r>
            <a:r>
              <a:rPr lang="fr-FR" sz="1800" dirty="0">
                <a:solidFill>
                  <a:srgbClr val="00378B"/>
                </a:solidFill>
                <a:latin typeface="Arial" panose="020B0604020202020204" pitchFamily="34" charset="0"/>
                <a:cs typeface="Arial" panose="020B0604020202020204" pitchFamily="34" charset="0"/>
              </a:rPr>
              <a:t>de la </a:t>
            </a:r>
            <a:r>
              <a:rPr lang="fr-FR" sz="1800" b="1" dirty="0">
                <a:solidFill>
                  <a:srgbClr val="00378B"/>
                </a:solidFill>
                <a:latin typeface="Arial" panose="020B0604020202020204" pitchFamily="34" charset="0"/>
                <a:cs typeface="Arial" panose="020B0604020202020204" pitchFamily="34" charset="0"/>
              </a:rPr>
              <a:t>modularité</a:t>
            </a:r>
            <a:r>
              <a:rPr lang="fr-FR" sz="1800" dirty="0">
                <a:solidFill>
                  <a:srgbClr val="00378B"/>
                </a:solidFill>
                <a:latin typeface="Arial" panose="020B0604020202020204" pitchFamily="34" charset="0"/>
                <a:cs typeface="Arial" panose="020B0604020202020204" pitchFamily="34" charset="0"/>
              </a:rPr>
              <a:t> à la plateforme pour permettre à l’enseignant de </a:t>
            </a:r>
            <a:r>
              <a:rPr lang="fr-FR" sz="1800" b="1" dirty="0">
                <a:solidFill>
                  <a:srgbClr val="00378B"/>
                </a:solidFill>
                <a:latin typeface="Arial" panose="020B0604020202020204" pitchFamily="34" charset="0"/>
                <a:cs typeface="Arial" panose="020B0604020202020204" pitchFamily="34" charset="0"/>
              </a:rPr>
              <a:t>customiser</a:t>
            </a:r>
            <a:r>
              <a:rPr lang="fr-FR" sz="1800" dirty="0">
                <a:solidFill>
                  <a:srgbClr val="00378B"/>
                </a:solidFill>
                <a:latin typeface="Arial" panose="020B0604020202020204" pitchFamily="34" charset="0"/>
                <a:cs typeface="Arial" panose="020B0604020202020204" pitchFamily="34" charset="0"/>
              </a:rPr>
              <a:t> les ressources documentaires et les scénarios pédagogiques en </a:t>
            </a:r>
            <a:r>
              <a:rPr lang="fr-FR" sz="1800" dirty="0" smtClean="0">
                <a:solidFill>
                  <a:srgbClr val="00378B"/>
                </a:solidFill>
                <a:latin typeface="Arial" panose="020B0604020202020204" pitchFamily="34" charset="0"/>
                <a:cs typeface="Arial" panose="020B0604020202020204" pitchFamily="34" charset="0"/>
              </a:rPr>
              <a:t>fonction </a:t>
            </a:r>
            <a:r>
              <a:rPr lang="fr-FR" sz="1800" dirty="0">
                <a:solidFill>
                  <a:srgbClr val="00378B"/>
                </a:solidFill>
                <a:latin typeface="Arial" panose="020B0604020202020204" pitchFamily="34" charset="0"/>
                <a:cs typeface="Arial" panose="020B0604020202020204" pitchFamily="34" charset="0"/>
              </a:rPr>
              <a:t>de ses </a:t>
            </a:r>
            <a:r>
              <a:rPr lang="fr-FR" sz="1800" dirty="0" smtClean="0">
                <a:solidFill>
                  <a:srgbClr val="00378B"/>
                </a:solidFill>
                <a:latin typeface="Arial" panose="020B0604020202020204" pitchFamily="34" charset="0"/>
                <a:cs typeface="Arial" panose="020B0604020202020204" pitchFamily="34" charset="0"/>
              </a:rPr>
              <a:t>besoins</a:t>
            </a:r>
            <a:endParaRPr lang="fr-FR" sz="1800" dirty="0">
              <a:solidFill>
                <a:srgbClr val="0037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02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0"/>
            <a:ext cx="8668290" cy="651233"/>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L’architecture de la plateforme</a:t>
            </a:r>
            <a:endParaRPr lang="fr-FR" sz="2400" b="1"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685" y="6026150"/>
            <a:ext cx="12620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68498"/>
            <a:ext cx="9461500" cy="456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5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40"/>
            <a:ext cx="8668290" cy="651233"/>
          </a:xfrm>
          <a:solidFill>
            <a:srgbClr val="D49F00"/>
          </a:solidFill>
        </p:spPr>
        <p:txBody>
          <a:bodyPr>
            <a:noAutofit/>
          </a:bodyPr>
          <a:lstStyle/>
          <a:p>
            <a:pPr algn="l"/>
            <a:r>
              <a:rPr lang="fr-FR" sz="2400" b="1" dirty="0" smtClean="0">
                <a:solidFill>
                  <a:schemeClr val="bg1"/>
                </a:solidFill>
                <a:latin typeface="Arial" pitchFamily="34" charset="0"/>
                <a:cs typeface="Arial" pitchFamily="34" charset="0"/>
              </a:rPr>
              <a:t>Proposition d’un </a:t>
            </a:r>
            <a:r>
              <a:rPr lang="fr-FR" sz="2400" b="1" dirty="0">
                <a:solidFill>
                  <a:schemeClr val="bg1"/>
                </a:solidFill>
                <a:latin typeface="Arial" pitchFamily="34" charset="0"/>
                <a:cs typeface="Arial" pitchFamily="34" charset="0"/>
              </a:rPr>
              <a:t>parcours </a:t>
            </a:r>
            <a:r>
              <a:rPr lang="fr-FR" sz="2400" b="1" dirty="0" smtClean="0">
                <a:solidFill>
                  <a:schemeClr val="bg1"/>
                </a:solidFill>
                <a:latin typeface="Arial" pitchFamily="34" charset="0"/>
                <a:cs typeface="Arial" pitchFamily="34" charset="0"/>
              </a:rPr>
              <a:t>utilisateur – maquettes</a:t>
            </a:r>
            <a:endParaRPr lang="fr-FR" sz="2400" b="1" dirty="0">
              <a:solidFill>
                <a:schemeClr val="bg1"/>
              </a:solidFill>
              <a:latin typeface="Arial" pitchFamily="34" charset="0"/>
              <a:cs typeface="Arial" pitchFamily="34" charset="0"/>
            </a:endParaRPr>
          </a:p>
        </p:txBody>
      </p:sp>
      <p:sp>
        <p:nvSpPr>
          <p:cNvPr id="2" name="Rectangle 1"/>
          <p:cNvSpPr/>
          <p:nvPr/>
        </p:nvSpPr>
        <p:spPr>
          <a:xfrm>
            <a:off x="311357" y="948968"/>
            <a:ext cx="8521288" cy="507803"/>
          </a:xfrm>
          <a:prstGeom prst="rect">
            <a:avLst/>
          </a:prstGeom>
        </p:spPr>
        <p:txBody>
          <a:bodyPr wrap="square" lIns="91413" tIns="45706" rIns="91413" bIns="45706">
            <a:spAutoFit/>
          </a:bodyPr>
          <a:lstStyle/>
          <a:p>
            <a:pPr>
              <a:lnSpc>
                <a:spcPct val="150000"/>
              </a:lnSpc>
            </a:pPr>
            <a:endParaRPr lang="fr-FR" b="1" u="sng" dirty="0">
              <a:solidFill>
                <a:srgbClr val="00378B"/>
              </a:solidFill>
              <a:latin typeface="Arial" pitchFamily="34" charset="0"/>
              <a:cs typeface="Arial" pitchFamily="34" charset="0"/>
            </a:endParaRPr>
          </a:p>
        </p:txBody>
      </p:sp>
      <p:sp>
        <p:nvSpPr>
          <p:cNvPr id="9" name="ZoneTexte 8"/>
          <p:cNvSpPr txBox="1"/>
          <p:nvPr/>
        </p:nvSpPr>
        <p:spPr>
          <a:xfrm>
            <a:off x="4984138" y="1187461"/>
            <a:ext cx="3968110" cy="904930"/>
          </a:xfrm>
          <a:prstGeom prst="rect">
            <a:avLst/>
          </a:prstGeom>
          <a:noFill/>
        </p:spPr>
        <p:txBody>
          <a:bodyPr wrap="square" lIns="73220" tIns="36609" rIns="73220" bIns="36609" rtlCol="0">
            <a:spAutoFit/>
          </a:bodyPr>
          <a:lstStyle/>
          <a:p>
            <a:r>
              <a:rPr lang="fr-FR" b="1" dirty="0" smtClean="0"/>
              <a:t>« Je suis enseignant et je cherche du contenu sur la santé et la qualité de l’air intérieur. »</a:t>
            </a:r>
            <a:endParaRPr lang="fr-FR" b="1" dirty="0"/>
          </a:p>
        </p:txBody>
      </p:sp>
      <p:pic>
        <p:nvPicPr>
          <p:cNvPr id="1027" name="Picture 3" descr="C:\Users\francois.boulard\Desktop\RechercheVMC.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1" y="1171421"/>
            <a:ext cx="4831738" cy="580571"/>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9"/>
          <p:cNvSpPr/>
          <p:nvPr/>
        </p:nvSpPr>
        <p:spPr>
          <a:xfrm rot="5400000">
            <a:off x="303711" y="2118544"/>
            <a:ext cx="499875" cy="24046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8" name="Picture 4" descr="C:\Users\francois.boulard\Desktop\pageRechercheDetail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062" y="2713516"/>
            <a:ext cx="2459371" cy="229280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687732" y="1829555"/>
            <a:ext cx="2739832" cy="720264"/>
          </a:xfrm>
          <a:prstGeom prst="rect">
            <a:avLst/>
          </a:prstGeom>
          <a:noFill/>
        </p:spPr>
        <p:txBody>
          <a:bodyPr wrap="square" lIns="73220" tIns="36609" rIns="73220" bIns="36609" rtlCol="0">
            <a:spAutoFit/>
          </a:bodyPr>
          <a:lstStyle/>
          <a:p>
            <a:r>
              <a:rPr lang="fr-FR" sz="1400" b="1" dirty="0"/>
              <a:t>On me propose : des ressources,  des unités pédagogiques,  des </a:t>
            </a:r>
            <a:r>
              <a:rPr lang="fr-FR" sz="1400" b="1" dirty="0" smtClean="0"/>
              <a:t>regroupements.</a:t>
            </a:r>
            <a:endParaRPr lang="fr-FR" sz="1400" b="1" dirty="0"/>
          </a:p>
        </p:txBody>
      </p:sp>
      <p:sp>
        <p:nvSpPr>
          <p:cNvPr id="14" name="Right Arrow 9"/>
          <p:cNvSpPr/>
          <p:nvPr/>
        </p:nvSpPr>
        <p:spPr>
          <a:xfrm rot="7200000">
            <a:off x="818886" y="5245438"/>
            <a:ext cx="499875" cy="24046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29" name="Picture 5" descr="C:\Users\francois.boulard\Desktop\bouton-de-lecture-radio-ou-video_318-3027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648" y="5692109"/>
            <a:ext cx="412139" cy="372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rancois.boulard\Desktop\index.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0709" y="5720866"/>
            <a:ext cx="628442" cy="591034"/>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9"/>
          <p:cNvSpPr/>
          <p:nvPr/>
        </p:nvSpPr>
        <p:spPr>
          <a:xfrm rot="5400000">
            <a:off x="1258609" y="5291981"/>
            <a:ext cx="499875" cy="24046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31" name="Picture 7" descr="C:\Users\francois.boulard\Desktop\coeur.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64709" y="5733567"/>
            <a:ext cx="339283" cy="320889"/>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9"/>
          <p:cNvSpPr/>
          <p:nvPr/>
        </p:nvSpPr>
        <p:spPr>
          <a:xfrm rot="3600000">
            <a:off x="1686614" y="5251418"/>
            <a:ext cx="499875" cy="24046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32" name="Picture 8" descr="C:\Users\francois.boulard\Desktop\maquetteHTML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87102" y="2718243"/>
            <a:ext cx="2472832" cy="2356654"/>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9"/>
          <p:cNvSpPr/>
          <p:nvPr/>
        </p:nvSpPr>
        <p:spPr>
          <a:xfrm>
            <a:off x="2923445" y="3641219"/>
            <a:ext cx="375512" cy="32010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33" name="Picture 9" descr="C:\Users\francois.boulard\Desktop\personnalisatio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26623" y="2948947"/>
            <a:ext cx="2656822" cy="1627950"/>
          </a:xfrm>
          <a:prstGeom prst="rect">
            <a:avLst/>
          </a:prstGeom>
          <a:noFill/>
          <a:extLst>
            <a:ext uri="{909E8E84-426E-40DD-AFC4-6F175D3DCCD1}">
              <a14:hiddenFill xmlns:a14="http://schemas.microsoft.com/office/drawing/2010/main">
                <a:solidFill>
                  <a:srgbClr val="FFFFFF"/>
                </a:solidFill>
              </a14:hiddenFill>
            </a:ext>
          </a:extLst>
        </p:spPr>
      </p:pic>
      <p:sp>
        <p:nvSpPr>
          <p:cNvPr id="24" name="Right Arrow 9"/>
          <p:cNvSpPr/>
          <p:nvPr/>
        </p:nvSpPr>
        <p:spPr>
          <a:xfrm>
            <a:off x="5999595" y="3657525"/>
            <a:ext cx="375512" cy="32010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34" name="Picture 10" descr="C:\Users\francois.boulard\Desktop\icon-edit.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59934" y="3086105"/>
            <a:ext cx="515173" cy="5796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francois.boulard\Desktop\index.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11923" y="4576530"/>
            <a:ext cx="572361" cy="652177"/>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9"/>
          <p:cNvSpPr/>
          <p:nvPr/>
        </p:nvSpPr>
        <p:spPr>
          <a:xfrm rot="5400000">
            <a:off x="7464580" y="4833076"/>
            <a:ext cx="499875" cy="240469"/>
          </a:xfrm>
          <a:prstGeom prst="rightArrow">
            <a:avLst>
              <a:gd name="adj1" fmla="val 50000"/>
              <a:gd name="adj2" fmla="val 2580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220" tIns="36609" rIns="73220" bIns="36609"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036" name="Picture 12" descr="C:\Users\francois.boulard\Desktop\icone_main.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80833" y="3086105"/>
            <a:ext cx="505424" cy="536376"/>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3427564" y="5193252"/>
            <a:ext cx="2380853" cy="504820"/>
          </a:xfrm>
          <a:prstGeom prst="rect">
            <a:avLst/>
          </a:prstGeom>
          <a:noFill/>
        </p:spPr>
        <p:txBody>
          <a:bodyPr wrap="square" lIns="73220" tIns="36609" rIns="73220" bIns="36609" rtlCol="0">
            <a:spAutoFit/>
          </a:bodyPr>
          <a:lstStyle/>
          <a:p>
            <a:pPr algn="ctr"/>
            <a:r>
              <a:rPr lang="fr-FR" sz="1400" b="1" dirty="0"/>
              <a:t>Je consulte l’unité </a:t>
            </a:r>
            <a:r>
              <a:rPr lang="fr-FR" sz="1400" b="1" dirty="0" smtClean="0"/>
              <a:t>pédagogique.</a:t>
            </a:r>
            <a:endParaRPr lang="fr-FR" sz="1400" b="1" dirty="0"/>
          </a:p>
        </p:txBody>
      </p:sp>
      <p:sp>
        <p:nvSpPr>
          <p:cNvPr id="31" name="ZoneTexte 30"/>
          <p:cNvSpPr txBox="1"/>
          <p:nvPr/>
        </p:nvSpPr>
        <p:spPr>
          <a:xfrm>
            <a:off x="6580499" y="2297409"/>
            <a:ext cx="2268037" cy="504820"/>
          </a:xfrm>
          <a:prstGeom prst="rect">
            <a:avLst/>
          </a:prstGeom>
          <a:noFill/>
        </p:spPr>
        <p:txBody>
          <a:bodyPr wrap="square" lIns="73220" tIns="36609" rIns="73220" bIns="36609" rtlCol="0">
            <a:spAutoFit/>
          </a:bodyPr>
          <a:lstStyle/>
          <a:p>
            <a:pPr algn="ctr"/>
            <a:r>
              <a:rPr lang="fr-FR" sz="1400" b="1" dirty="0"/>
              <a:t>Je personnalise l’unité </a:t>
            </a:r>
            <a:r>
              <a:rPr lang="fr-FR" sz="1400" b="1" dirty="0" smtClean="0"/>
              <a:t>pédagogique.</a:t>
            </a:r>
            <a:endParaRPr lang="fr-FR" sz="1400" b="1" dirty="0"/>
          </a:p>
        </p:txBody>
      </p:sp>
      <p:sp>
        <p:nvSpPr>
          <p:cNvPr id="32" name="ZoneTexte 31"/>
          <p:cNvSpPr txBox="1"/>
          <p:nvPr/>
        </p:nvSpPr>
        <p:spPr>
          <a:xfrm>
            <a:off x="6838764" y="5331989"/>
            <a:ext cx="1665122" cy="504820"/>
          </a:xfrm>
          <a:prstGeom prst="rect">
            <a:avLst/>
          </a:prstGeom>
          <a:noFill/>
        </p:spPr>
        <p:txBody>
          <a:bodyPr wrap="square" lIns="73220" tIns="36609" rIns="73220" bIns="36609" rtlCol="0">
            <a:spAutoFit/>
          </a:bodyPr>
          <a:lstStyle/>
          <a:p>
            <a:pPr algn="ctr"/>
            <a:r>
              <a:rPr lang="fr-FR" sz="1400" b="1" dirty="0"/>
              <a:t>Je diffuse </a:t>
            </a:r>
            <a:r>
              <a:rPr lang="fr-FR" sz="1400" b="1" dirty="0" smtClean="0"/>
              <a:t>à mes élèves.</a:t>
            </a:r>
            <a:endParaRPr lang="fr-FR" sz="1400" b="1" dirty="0"/>
          </a:p>
        </p:txBody>
      </p:sp>
      <p:pic>
        <p:nvPicPr>
          <p:cNvPr id="1037" name="Picture 13" descr="C:\Users\francois.boulard\Desktop\groupeEleve.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384284" y="5166428"/>
            <a:ext cx="652484" cy="8685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02685" y="6026150"/>
            <a:ext cx="12620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53648" y="1346200"/>
            <a:ext cx="3599252" cy="276999"/>
          </a:xfrm>
          <a:prstGeom prst="rect">
            <a:avLst/>
          </a:prstGeom>
          <a:solidFill>
            <a:schemeClr val="bg1"/>
          </a:solidFill>
        </p:spPr>
        <p:txBody>
          <a:bodyPr wrap="square" rtlCol="0">
            <a:spAutoFit/>
          </a:bodyPr>
          <a:lstStyle/>
          <a:p>
            <a:r>
              <a:rPr lang="fr-FR" sz="1200" dirty="0"/>
              <a:t>q</a:t>
            </a:r>
            <a:r>
              <a:rPr lang="fr-FR" sz="1200" dirty="0" smtClean="0"/>
              <a:t>ualité air</a:t>
            </a:r>
            <a:endParaRPr lang="fr-FR" sz="1200" dirty="0"/>
          </a:p>
        </p:txBody>
      </p:sp>
    </p:spTree>
    <p:extLst>
      <p:ext uri="{BB962C8B-B14F-4D97-AF65-F5344CB8AC3E}">
        <p14:creationId xmlns:p14="http://schemas.microsoft.com/office/powerpoint/2010/main" val="329798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7812</TotalTime>
  <Words>1415</Words>
  <Application>Microsoft Office PowerPoint</Application>
  <PresentationFormat>Affichage à l'écran (4:3)</PresentationFormat>
  <Paragraphs>287</Paragraphs>
  <Slides>26</Slides>
  <Notes>26</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Présentation PowerPoint</vt:lpstr>
      <vt:lpstr>Présentation PowerPoint</vt:lpstr>
      <vt:lpstr>Enjeux stratégiques</vt:lpstr>
      <vt:lpstr>Acteurs de la production des contenus</vt:lpstr>
      <vt:lpstr>Présentation PowerPoint</vt:lpstr>
      <vt:lpstr>Calendrier chantier plateforme</vt:lpstr>
      <vt:lpstr>Ambition de la plateforme</vt:lpstr>
      <vt:lpstr>L’architecture de la plateforme</vt:lpstr>
      <vt:lpstr>Proposition d’un parcours utilisateur – maquettes</vt:lpstr>
      <vt:lpstr>Présentation PowerPoint</vt:lpstr>
      <vt:lpstr>BTP : un existant riche à intégrer et à valoriser</vt:lpstr>
      <vt:lpstr>Projet Schneider Electric – Méthodologie </vt:lpstr>
      <vt:lpstr>Schneider Electric – Thématiques et questions directrices</vt:lpstr>
      <vt:lpstr>Schneider Electric – Exemple de scénarios</vt:lpstr>
      <vt:lpstr>Staubli, Fanuc (Robotique industrielle)</vt:lpstr>
      <vt:lpstr>Robotique industrielle : des pistes variées pour différents cycles et disciplines</vt:lpstr>
      <vt:lpstr>Présentation PowerPoint</vt:lpstr>
      <vt:lpstr>Saint-Gobain : des propositions en lien avec le BIM et d’autres pour les enseignements généraux</vt:lpstr>
      <vt:lpstr>Présentation PowerPoint</vt:lpstr>
      <vt:lpstr>Présentation PowerPoint</vt:lpstr>
      <vt:lpstr>Conclusions  et enjeux actuels</vt:lpstr>
      <vt:lpstr>MERCI DE VOTRE ATTENTION</vt:lpstr>
      <vt:lpstr>ANNEXES</vt:lpstr>
      <vt:lpstr>Approches, cibles et niveaux</vt:lpstr>
      <vt:lpstr>4 dimensions</vt:lpstr>
      <vt:lpstr>Une plateforme « multi-face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Thomas.CUSSONNEAU</dc:creator>
  <cp:lastModifiedBy>LUCCHESE Claire</cp:lastModifiedBy>
  <cp:revision>426</cp:revision>
  <cp:lastPrinted>2016-03-03T16:34:48Z</cp:lastPrinted>
  <dcterms:created xsi:type="dcterms:W3CDTF">2014-09-18T12:06:57Z</dcterms:created>
  <dcterms:modified xsi:type="dcterms:W3CDTF">2016-03-08T16:17:44Z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