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0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9" r:id="rId11"/>
    <p:sldId id="263" r:id="rId12"/>
    <p:sldId id="265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66"/>
    <a:srgbClr val="FF9900"/>
    <a:srgbClr val="F600AA"/>
    <a:srgbClr val="D60093"/>
    <a:srgbClr val="FF33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6137" autoAdjust="0"/>
  </p:normalViewPr>
  <p:slideViewPr>
    <p:cSldViewPr snapToGrid="0">
      <p:cViewPr varScale="1">
        <p:scale>
          <a:sx n="51" d="100"/>
          <a:sy n="51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FAA159-4297-405E-86ED-FC68DA374B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47343B-75BF-4FD3-8F90-DFF00B57A1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D4E56-6CAD-401B-A53A-49557F5CD7A2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D0E0C-EF13-4C2C-9275-7088F29EC198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C0542-4CFD-448F-B81B-3B92FCA53219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1F948-1D0A-4217-8A8A-11D4B3DD5642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663C4-94C3-4E40-9713-5B42D8C2F071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49582-AB54-413F-823C-D8200B67DD36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6692A-4730-499D-89AC-3FFE08BBBC13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457200"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CE42-CDE5-42E1-8045-9429621493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9110-4EFA-4993-9B1A-9080501537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013" y="915988"/>
            <a:ext cx="1995487" cy="3797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6963" y="915988"/>
            <a:ext cx="5835650" cy="3797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23AE-3A27-4859-AB11-F5D098FCA4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915988"/>
            <a:ext cx="7983537" cy="2549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96963" y="3465513"/>
            <a:ext cx="3717925" cy="1247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288" y="3465513"/>
            <a:ext cx="3719512" cy="1247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E8AA-2F6A-4A5E-A034-F481B6A69C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CB1DB-2B08-4580-9612-1C7FC7C5B2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5A26A-987C-4943-A83B-1F5E1B814B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63" y="3465513"/>
            <a:ext cx="3717925" cy="124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288" y="3465513"/>
            <a:ext cx="3719512" cy="124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9354-A3C4-4676-B580-11F0188297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AF996-7218-4427-B9B5-446E99602C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0CA7C-C2F9-4E81-B46F-001E1E617F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34C6F-29A1-4C50-AEEB-3B6989FD4B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DB27-2B22-4090-80EF-A5A743B91F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1D6D4-A3E4-4759-9535-CB61BEAAAC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96963" y="915988"/>
            <a:ext cx="7983537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</a:t>
            </a:r>
            <a:br>
              <a:rPr lang="fr-FR" smtClean="0"/>
            </a:br>
            <a:r>
              <a:rPr lang="fr-FR" smtClean="0"/>
              <a:t>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96963" y="3465513"/>
            <a:ext cx="7589837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fld id="{964F35CF-A577-4A69-A6F2-BC4CC4F988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29" name="Image 11" descr="2014_MENESRlogo_horizontal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0400" y="6180138"/>
            <a:ext cx="16557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necteur droit 15"/>
          <p:cNvCxnSpPr/>
          <p:nvPr userDrawn="1"/>
        </p:nvCxnSpPr>
        <p:spPr>
          <a:xfrm>
            <a:off x="698500" y="5910263"/>
            <a:ext cx="629126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4525" y="4883150"/>
            <a:ext cx="1520825" cy="1023938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85800" y="25400"/>
            <a:ext cx="12700" cy="586105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4533900" y="6376988"/>
            <a:ext cx="3498850" cy="365125"/>
          </a:xfrm>
          <a:prstGeom prst="rect">
            <a:avLst/>
          </a:prstGeom>
        </p:spPr>
        <p:txBody>
          <a:bodyPr anchor="ctr"/>
          <a:lstStyle/>
          <a:p>
            <a:pPr defTabSz="457200">
              <a:defRPr/>
            </a:pPr>
            <a:endParaRPr lang="fr-FR" sz="1000">
              <a:solidFill>
                <a:srgbClr val="1B8ED9"/>
              </a:solidFill>
              <a:latin typeface="Calibri" pitchFamily="34" charset="0"/>
            </a:endParaRPr>
          </a:p>
          <a:p>
            <a:pPr defTabSz="457200">
              <a:lnSpc>
                <a:spcPts val="1325"/>
              </a:lnSpc>
              <a:defRPr/>
            </a:pPr>
            <a:r>
              <a:rPr lang="fr-FR" sz="1000">
                <a:solidFill>
                  <a:srgbClr val="404040"/>
                </a:solidFill>
                <a:latin typeface="Calibri" pitchFamily="34" charset="0"/>
              </a:rPr>
              <a:t>Séminaire IEN-IA-IPR STI Paris Diderot 8 mars 2016</a:t>
            </a:r>
          </a:p>
          <a:p>
            <a:pPr defTabSz="457200">
              <a:defRPr/>
            </a:pPr>
            <a:endParaRPr lang="fr-FR" sz="10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034" name="Image 3" descr="logoIGEN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11438" y="6062663"/>
            <a:ext cx="1481137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3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6"/>
          <p:cNvSpPr>
            <a:spLocks noGrp="1"/>
          </p:cNvSpPr>
          <p:nvPr>
            <p:ph type="ctrTitle" idx="4294967295"/>
          </p:nvPr>
        </p:nvSpPr>
        <p:spPr>
          <a:xfrm>
            <a:off x="1147763" y="1290638"/>
            <a:ext cx="7237412" cy="2433637"/>
          </a:xfrm>
        </p:spPr>
        <p:txBody>
          <a:bodyPr/>
          <a:lstStyle/>
          <a:p>
            <a:pPr eaLnBrk="1" hangingPunct="1"/>
            <a:r>
              <a:rPr lang="fr-FR" sz="4100" b="1" dirty="0" smtClean="0">
                <a:solidFill>
                  <a:srgbClr val="F600AA"/>
                </a:solidFill>
              </a:rPr>
              <a:t>Production de ressources pour </a:t>
            </a:r>
            <a:r>
              <a:rPr lang="fr-FR" sz="4100" b="1" smtClean="0">
                <a:solidFill>
                  <a:srgbClr val="F600AA"/>
                </a:solidFill>
              </a:rPr>
              <a:t>le  cycle</a:t>
            </a:r>
            <a:r>
              <a:rPr lang="fr-FR" sz="4100" b="1" smtClean="0">
                <a:solidFill>
                  <a:srgbClr val="F600AA"/>
                </a:solidFill>
              </a:rPr>
              <a:t> </a:t>
            </a:r>
            <a:r>
              <a:rPr lang="fr-FR" sz="4100" b="1" smtClean="0">
                <a:solidFill>
                  <a:srgbClr val="F600AA"/>
                </a:solidFill>
              </a:rPr>
              <a:t>3</a:t>
            </a:r>
            <a:r>
              <a:rPr lang="fr-FR" sz="4100" b="1" dirty="0" smtClean="0">
                <a:solidFill>
                  <a:srgbClr val="F600AA"/>
                </a:solidFill>
              </a:rPr>
              <a:t/>
            </a:r>
            <a:br>
              <a:rPr lang="fr-FR" sz="4100" b="1" dirty="0" smtClean="0">
                <a:solidFill>
                  <a:srgbClr val="F600AA"/>
                </a:solidFill>
              </a:rPr>
            </a:br>
            <a:r>
              <a:rPr lang="fr-FR" sz="4100" b="1" dirty="0" smtClean="0">
                <a:solidFill>
                  <a:schemeClr val="tx1"/>
                </a:solidFill>
              </a:rPr>
              <a:t/>
            </a:r>
            <a:br>
              <a:rPr lang="fr-FR" sz="4100" b="1" dirty="0" smtClean="0">
                <a:solidFill>
                  <a:schemeClr val="tx1"/>
                </a:solidFill>
              </a:rPr>
            </a:br>
            <a:r>
              <a:rPr lang="fr-FR" sz="4100" b="1" dirty="0" smtClean="0">
                <a:solidFill>
                  <a:schemeClr val="tx1"/>
                </a:solidFill>
              </a:rPr>
              <a:t>Lycée Diderot le 8 mars 2016</a:t>
            </a:r>
          </a:p>
        </p:txBody>
      </p:sp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3E35A978-B37C-4D86-A08B-F664B2E7024C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1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1689100"/>
            <a:ext cx="6361113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817563" y="1330325"/>
            <a:ext cx="790098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000"/>
              <a:t>Le groupe d’IGEN propose de travailler sur trois types de ressources:</a:t>
            </a:r>
            <a:endParaRPr lang="fr-FR" sz="2000" b="1"/>
          </a:p>
          <a:p>
            <a:pPr algn="just"/>
            <a:endParaRPr lang="fr-FR" sz="1200"/>
          </a:p>
        </p:txBody>
      </p:sp>
      <p:sp>
        <p:nvSpPr>
          <p:cNvPr id="34819" name="Titre 6"/>
          <p:cNvSpPr>
            <a:spLocks/>
          </p:cNvSpPr>
          <p:nvPr/>
        </p:nvSpPr>
        <p:spPr bwMode="auto">
          <a:xfrm>
            <a:off x="698500" y="258763"/>
            <a:ext cx="7780338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Recommandations pour l’écriture des ressources  du </a:t>
            </a:r>
            <a:r>
              <a:rPr lang="fr-FR" sz="4000" b="1">
                <a:solidFill>
                  <a:srgbClr val="F600AA"/>
                </a:solidFill>
                <a:latin typeface="Calibri" pitchFamily="34" charset="0"/>
              </a:rPr>
              <a:t>cycle 3</a:t>
            </a:r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/>
            </a:r>
            <a:br>
              <a:rPr lang="fr-FR" sz="2800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D44C800E-35CC-43D2-B205-EC73B4B898F5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11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36866" name="Titre 6"/>
          <p:cNvSpPr>
            <a:spLocks/>
          </p:cNvSpPr>
          <p:nvPr/>
        </p:nvSpPr>
        <p:spPr bwMode="auto">
          <a:xfrm>
            <a:off x="865188" y="579438"/>
            <a:ext cx="778033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L’organisation retenue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534988" y="1616075"/>
            <a:ext cx="8377237" cy="3813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fr-FR" sz="2000" b="1"/>
              <a:t>Quatre académies sont sollicitées</a:t>
            </a:r>
          </a:p>
          <a:p>
            <a:pPr>
              <a:tabLst>
                <a:tab pos="685800" algn="l"/>
              </a:tabLst>
            </a:pPr>
            <a:endParaRPr lang="fr-FR" sz="2000" b="1"/>
          </a:p>
          <a:p>
            <a:pPr>
              <a:tabLst>
                <a:tab pos="685800" algn="l"/>
              </a:tabLst>
            </a:pPr>
            <a:r>
              <a:rPr lang="fr-FR" sz="2000" b="1"/>
              <a:t> </a:t>
            </a:r>
            <a:r>
              <a:rPr lang="fr-FR" sz="1800"/>
              <a:t>Versailles, Grenoble, Caen, Toulouse</a:t>
            </a:r>
          </a:p>
          <a:p>
            <a:pPr>
              <a:tabLst>
                <a:tab pos="685800" algn="l"/>
              </a:tabLst>
            </a:pPr>
            <a:r>
              <a:rPr lang="fr-FR" sz="1800"/>
              <a:t>Une équipe d’expert est constituée dans chaque académie avec un IA-IPR de chacune des trois disciplines et d’un IEN 1</a:t>
            </a:r>
            <a:r>
              <a:rPr lang="fr-FR" sz="1800" baseline="30000"/>
              <a:t>er</a:t>
            </a:r>
            <a:r>
              <a:rPr lang="fr-FR" sz="1800"/>
              <a:t> degré.</a:t>
            </a:r>
          </a:p>
          <a:p>
            <a:pPr>
              <a:tabLst>
                <a:tab pos="685800" algn="l"/>
              </a:tabLst>
            </a:pPr>
            <a:endParaRPr lang="fr-FR" sz="2000" b="1"/>
          </a:p>
          <a:p>
            <a:pPr algn="just">
              <a:tabLst>
                <a:tab pos="685800" algn="l"/>
              </a:tabLst>
            </a:pPr>
            <a:r>
              <a:rPr lang="fr-FR" sz="1800"/>
              <a:t>Les académies travaillent respectivement sur un des quatre thèmes . Elles peuvent également proposer des ressources intégrant plusieurs thèmes.</a:t>
            </a:r>
          </a:p>
          <a:p>
            <a:pPr>
              <a:tabLst>
                <a:tab pos="685800" algn="l"/>
              </a:tabLst>
            </a:pPr>
            <a:endParaRPr lang="fr-FR" sz="2000" b="1"/>
          </a:p>
          <a:p>
            <a:pPr algn="just">
              <a:tabLst>
                <a:tab pos="685800" algn="l"/>
              </a:tabLst>
            </a:pPr>
            <a:r>
              <a:rPr lang="fr-FR" sz="1800"/>
              <a:t>Versailles : matière, mouvement, énergie information (Anne Smizack)</a:t>
            </a:r>
          </a:p>
          <a:p>
            <a:pPr algn="just">
              <a:tabLst>
                <a:tab pos="685800" algn="l"/>
              </a:tabLst>
            </a:pPr>
            <a:r>
              <a:rPr lang="fr-FR" sz="1800"/>
              <a:t>Grenoble : les objets techniques, leur réalisation et leur fonction (Samuel Viollin)</a:t>
            </a:r>
          </a:p>
          <a:p>
            <a:pPr algn="just">
              <a:tabLst>
                <a:tab pos="685800" algn="l"/>
              </a:tabLst>
            </a:pPr>
            <a:r>
              <a:rPr lang="fr-FR" sz="1800"/>
              <a:t>Caen le vivant, sa diversité et les fonctions qui le caractérisent (Monique Dupuis)</a:t>
            </a:r>
          </a:p>
          <a:p>
            <a:pPr algn="just">
              <a:tabLst>
                <a:tab pos="685800" algn="l"/>
              </a:tabLst>
            </a:pPr>
            <a:r>
              <a:rPr lang="fr-FR" sz="1800"/>
              <a:t>Toulouse la planète Terre, lieu de vie (Anne Smizack, Monique Dupuis)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852488" y="295275"/>
            <a:ext cx="5449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L’écriture des ressources  du cycle 3</a:t>
            </a:r>
            <a:br>
              <a:rPr lang="fr-FR" sz="2800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FCD9328F-9A4F-4683-B50F-03A1C423B9F5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12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957263" y="1414463"/>
            <a:ext cx="798671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Les premiers éléments sont en cours de relecture.</a:t>
            </a:r>
          </a:p>
          <a:p>
            <a:pPr>
              <a:spcBef>
                <a:spcPct val="50000"/>
              </a:spcBef>
            </a:pPr>
            <a:endParaRPr lang="fr-FR" b="1"/>
          </a:p>
          <a:p>
            <a:pPr>
              <a:spcBef>
                <a:spcPct val="50000"/>
              </a:spcBef>
            </a:pPr>
            <a:r>
              <a:rPr lang="fr-FR" b="1"/>
              <a:t>La livraison des ressources rédigées est attendue fin mars 2016…</a:t>
            </a:r>
          </a:p>
          <a:p>
            <a:pPr>
              <a:spcBef>
                <a:spcPct val="50000"/>
              </a:spcBef>
            </a:pPr>
            <a:endParaRPr lang="fr-FR" b="1"/>
          </a:p>
          <a:p>
            <a:pPr algn="r">
              <a:spcBef>
                <a:spcPct val="50000"/>
              </a:spcBef>
            </a:pPr>
            <a:endParaRPr lang="fr-FR" b="1" i="1">
              <a:solidFill>
                <a:schemeClr val="hlink"/>
              </a:solidFill>
            </a:endParaRPr>
          </a:p>
        </p:txBody>
      </p:sp>
      <p:sp>
        <p:nvSpPr>
          <p:cNvPr id="38915" name="Titre 6"/>
          <p:cNvSpPr>
            <a:spLocks/>
          </p:cNvSpPr>
          <p:nvPr/>
        </p:nvSpPr>
        <p:spPr bwMode="auto">
          <a:xfrm>
            <a:off x="920750" y="604838"/>
            <a:ext cx="82232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b="1">
                <a:solidFill>
                  <a:srgbClr val="F600AA"/>
                </a:solidFill>
                <a:latin typeface="Calibri" pitchFamily="34" charset="0"/>
              </a:rPr>
              <a:t>Calendrier</a:t>
            </a:r>
            <a:br>
              <a:rPr lang="fr-FR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/>
          </p:cNvSpPr>
          <p:nvPr>
            <p:ph type="body" idx="1"/>
          </p:nvPr>
        </p:nvSpPr>
        <p:spPr>
          <a:xfrm>
            <a:off x="833438" y="520700"/>
            <a:ext cx="7589837" cy="1247775"/>
          </a:xfrm>
        </p:spPr>
        <p:txBody>
          <a:bodyPr/>
          <a:lstStyle/>
          <a:p>
            <a:r>
              <a:rPr lang="fr-FR" smtClean="0"/>
              <a:t>Création d’un parcours Magistère pour l’information et le codage au cycle 3</a:t>
            </a:r>
          </a:p>
        </p:txBody>
      </p:sp>
      <p:sp>
        <p:nvSpPr>
          <p:cNvPr id="40962" name="Text Box 5"/>
          <p:cNvSpPr txBox="1">
            <a:spLocks noChangeArrowheads="1"/>
          </p:cNvSpPr>
          <p:nvPr/>
        </p:nvSpPr>
        <p:spPr bwMode="auto">
          <a:xfrm>
            <a:off x="960438" y="1874838"/>
            <a:ext cx="69119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000"/>
              <a:t>Ce parcours s’adresse aux professeurs des écoles ainsi qu’aux professeurs de collège pour la mise en œuvre du programme de sciences et de technologie du cycle III.</a:t>
            </a:r>
          </a:p>
          <a:p>
            <a:pPr algn="just"/>
            <a:endParaRPr lang="fr-FR" sz="2000"/>
          </a:p>
          <a:p>
            <a:pPr algn="just"/>
            <a:r>
              <a:rPr lang="fr-FR" sz="2000"/>
              <a:t>Le parcours doit permettre aux enseignants de développer progressivement les compétences des élèves  en sciences et technologie tout au long du cycle 3.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body" sz="half" idx="1"/>
          </p:nvPr>
        </p:nvSpPr>
        <p:spPr>
          <a:xfrm>
            <a:off x="785813" y="614363"/>
            <a:ext cx="7904162" cy="1247775"/>
          </a:xfrm>
        </p:spPr>
        <p:txBody>
          <a:bodyPr/>
          <a:lstStyle/>
          <a:p>
            <a:r>
              <a:rPr lang="fr-FR" sz="2800" smtClean="0"/>
              <a:t>Création d’un parcours Magistère pour l’information et le codage au cycle 3</a:t>
            </a:r>
          </a:p>
        </p:txBody>
      </p:sp>
      <p:graphicFrame>
        <p:nvGraphicFramePr>
          <p:cNvPr id="52336" name="Group 112"/>
          <p:cNvGraphicFramePr>
            <a:graphicFrameLocks noGrp="1"/>
          </p:cNvGraphicFramePr>
          <p:nvPr>
            <p:ph sz="half" idx="2"/>
          </p:nvPr>
        </p:nvGraphicFramePr>
        <p:xfrm>
          <a:off x="1649413" y="2163763"/>
          <a:ext cx="5764212" cy="2926080"/>
        </p:xfrm>
        <a:graphic>
          <a:graphicData uri="http://schemas.openxmlformats.org/drawingml/2006/table">
            <a:tbl>
              <a:tblPr/>
              <a:tblGrid>
                <a:gridCol w="3522662"/>
                <a:gridCol w="2241550"/>
              </a:tblGrid>
              <a:tr h="117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Contraintes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Cible ou fourchette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Durée pour l’apprenant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6h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Durée de présentiel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3h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Temps à investir par le formateur en animation (définir la taille du groupe)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Groupe de 30 participants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Nombre de regroupements de l’équipe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 regroupement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body" sz="half" idx="1"/>
          </p:nvPr>
        </p:nvSpPr>
        <p:spPr>
          <a:xfrm>
            <a:off x="661988" y="0"/>
            <a:ext cx="7904162" cy="1247775"/>
          </a:xfrm>
        </p:spPr>
        <p:txBody>
          <a:bodyPr/>
          <a:lstStyle/>
          <a:p>
            <a:r>
              <a:rPr lang="fr-FR" sz="2800" smtClean="0"/>
              <a:t>Création d’un parcours Magistère pour l’information et le codage au cycle 3</a:t>
            </a:r>
          </a:p>
        </p:txBody>
      </p:sp>
      <p:sp>
        <p:nvSpPr>
          <p:cNvPr id="45058" name="Text Box 24"/>
          <p:cNvSpPr txBox="1">
            <a:spLocks noChangeArrowheads="1"/>
          </p:cNvSpPr>
          <p:nvPr/>
        </p:nvSpPr>
        <p:spPr bwMode="auto">
          <a:xfrm>
            <a:off x="868363" y="1116013"/>
            <a:ext cx="7950200" cy="430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357188">
              <a:lnSpc>
                <a:spcPct val="90000"/>
              </a:lnSpc>
            </a:pPr>
            <a:r>
              <a:rPr lang="fr-FR" sz="1800">
                <a:cs typeface="Arial" charset="0"/>
              </a:rPr>
              <a:t>À</a:t>
            </a:r>
            <a:r>
              <a:rPr lang="fr-FR" sz="1800"/>
              <a:t> l’issue de la formation, le participant sera capable de :</a:t>
            </a:r>
          </a:p>
          <a:p>
            <a:pPr marL="357188" indent="-357188">
              <a:lnSpc>
                <a:spcPct val="90000"/>
              </a:lnSpc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décrire un système technique par ses composants et leurs relations,</a:t>
            </a:r>
          </a:p>
          <a:p>
            <a:pPr marL="357188" indent="-357188">
              <a:lnSpc>
                <a:spcPct val="90000"/>
              </a:lnSpc>
              <a:buFontTx/>
              <a:buChar char="•"/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identifier dans un système simple un signal comme une grandeur physique,</a:t>
            </a:r>
          </a:p>
          <a:p>
            <a:pPr marL="357188" indent="-357188">
              <a:lnSpc>
                <a:spcPct val="90000"/>
              </a:lnSpc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distinguer la notion de signal et celle d’information,</a:t>
            </a:r>
          </a:p>
          <a:p>
            <a:pPr marL="357188" indent="-357188">
              <a:lnSpc>
                <a:spcPct val="90000"/>
              </a:lnSpc>
              <a:buFontTx/>
              <a:buChar char="•"/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lire et éditer des algorithmes simples, comme une succession de tests et d’actions,</a:t>
            </a:r>
          </a:p>
          <a:p>
            <a:pPr marL="357188" indent="-357188">
              <a:lnSpc>
                <a:spcPct val="90000"/>
              </a:lnSpc>
              <a:buFontTx/>
              <a:buChar char="•"/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être autonome dans l’utilisation d’un logiciel de programmation graphique visant à piloter un objet technique simple,</a:t>
            </a:r>
          </a:p>
          <a:p>
            <a:pPr marL="357188" indent="-357188">
              <a:lnSpc>
                <a:spcPct val="90000"/>
              </a:lnSpc>
              <a:buFontTx/>
              <a:buChar char="•"/>
            </a:pPr>
            <a:endParaRPr lang="fr-FR" sz="1800"/>
          </a:p>
          <a:p>
            <a:pPr marL="357188" indent="-357188">
              <a:lnSpc>
                <a:spcPct val="90000"/>
              </a:lnSpc>
              <a:buFontTx/>
              <a:buChar char="•"/>
            </a:pPr>
            <a:r>
              <a:rPr lang="fr-FR" sz="1800"/>
              <a:t>de modifier le comportement d’un système programmable par modification du programme de commande.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787400" y="1031875"/>
            <a:ext cx="8054975" cy="3262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3600" smtClean="0">
                <a:latin typeface="Arial" charset="0"/>
              </a:rPr>
              <a:t>Ecriture des ressources cycles 3</a:t>
            </a:r>
          </a:p>
          <a:p>
            <a:pPr>
              <a:lnSpc>
                <a:spcPct val="80000"/>
              </a:lnSpc>
            </a:pPr>
            <a:endParaRPr lang="fr-FR" sz="36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fr-FR" sz="36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fr-FR" sz="3600" smtClean="0">
                <a:latin typeface="Arial" charset="0"/>
              </a:rPr>
              <a:t>   Merci de votre attention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oneTexte 3"/>
          <p:cNvSpPr txBox="1">
            <a:spLocks noChangeArrowheads="1"/>
          </p:cNvSpPr>
          <p:nvPr/>
        </p:nvSpPr>
        <p:spPr bwMode="auto">
          <a:xfrm>
            <a:off x="1116013" y="2924175"/>
            <a:ext cx="7388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b="1">
                <a:solidFill>
                  <a:srgbClr val="0000FF"/>
                </a:solidFill>
                <a:ea typeface="ＭＳ Ｐゴシック"/>
                <a:cs typeface="ＭＳ Ｐゴシック"/>
              </a:rPr>
              <a:t>Le programme de technologie au cycle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6"/>
          <p:cNvSpPr>
            <a:spLocks noChangeArrowheads="1"/>
          </p:cNvSpPr>
          <p:nvPr/>
        </p:nvSpPr>
        <p:spPr bwMode="auto">
          <a:xfrm>
            <a:off x="1889125" y="4679950"/>
            <a:ext cx="5413375" cy="5810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i="1"/>
              <a:t>Domaine 5</a:t>
            </a:r>
          </a:p>
          <a:p>
            <a:pPr algn="ctr"/>
            <a:r>
              <a:rPr lang="fr-FR" sz="1600" b="1" i="1"/>
              <a:t>Les représentations du monde et l’activité humaine</a:t>
            </a:r>
          </a:p>
        </p:txBody>
      </p:sp>
      <p:sp>
        <p:nvSpPr>
          <p:cNvPr id="20482" name="Rectangle 17"/>
          <p:cNvSpPr>
            <a:spLocks noChangeArrowheads="1"/>
          </p:cNvSpPr>
          <p:nvPr/>
        </p:nvSpPr>
        <p:spPr bwMode="auto">
          <a:xfrm>
            <a:off x="1889125" y="2341563"/>
            <a:ext cx="5413375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>
                <a:ea typeface="MS Mincho"/>
                <a:cs typeface="MS Mincho"/>
              </a:rPr>
              <a:t>Domaine</a:t>
            </a:r>
            <a:r>
              <a:rPr lang="fr-FR" sz="1600" b="1" i="1"/>
              <a:t> 2</a:t>
            </a:r>
          </a:p>
          <a:p>
            <a:pPr algn="ctr"/>
            <a:r>
              <a:rPr lang="fr-FR" sz="1600" b="1" i="1"/>
              <a:t>Les méthodes et outils pour apprendre</a:t>
            </a:r>
          </a:p>
        </p:txBody>
      </p:sp>
      <p:sp>
        <p:nvSpPr>
          <p:cNvPr id="20483" name="Rectangle 18"/>
          <p:cNvSpPr>
            <a:spLocks noChangeArrowheads="1"/>
          </p:cNvSpPr>
          <p:nvPr/>
        </p:nvSpPr>
        <p:spPr bwMode="auto">
          <a:xfrm>
            <a:off x="1889125" y="3049588"/>
            <a:ext cx="5413375" cy="5810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i="1"/>
              <a:t>Domaine 3</a:t>
            </a:r>
          </a:p>
          <a:p>
            <a:pPr algn="ctr"/>
            <a:r>
              <a:rPr lang="fr-FR" sz="1600" b="1" i="1"/>
              <a:t>La formation de la personne et du citoyen</a:t>
            </a:r>
          </a:p>
        </p:txBody>
      </p:sp>
      <p:sp>
        <p:nvSpPr>
          <p:cNvPr id="20484" name="Rectangle 19"/>
          <p:cNvSpPr>
            <a:spLocks noChangeArrowheads="1"/>
          </p:cNvSpPr>
          <p:nvPr/>
        </p:nvSpPr>
        <p:spPr bwMode="auto">
          <a:xfrm>
            <a:off x="1889125" y="3886200"/>
            <a:ext cx="5413375" cy="5810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i="1"/>
              <a:t>Domaine 4</a:t>
            </a:r>
          </a:p>
          <a:p>
            <a:pPr algn="ctr"/>
            <a:r>
              <a:rPr lang="fr-FR" sz="1600" b="1" i="1"/>
              <a:t>Les systèmes naturels et les systèmes techniques</a:t>
            </a:r>
          </a:p>
        </p:txBody>
      </p:sp>
      <p:sp>
        <p:nvSpPr>
          <p:cNvPr id="20485" name="Rectangle 22"/>
          <p:cNvSpPr>
            <a:spLocks noChangeArrowheads="1"/>
          </p:cNvSpPr>
          <p:nvPr/>
        </p:nvSpPr>
        <p:spPr bwMode="auto">
          <a:xfrm>
            <a:off x="1889125" y="1590675"/>
            <a:ext cx="5413375" cy="5810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i="1"/>
              <a:t>Domaine 1</a:t>
            </a:r>
          </a:p>
          <a:p>
            <a:pPr algn="ctr"/>
            <a:r>
              <a:rPr lang="fr-FR" sz="1600" b="1" i="1"/>
              <a:t>Les langages pour penser et communiquer</a:t>
            </a:r>
          </a:p>
        </p:txBody>
      </p:sp>
      <p:sp>
        <p:nvSpPr>
          <p:cNvPr id="20486" name="Rectangle 23"/>
          <p:cNvSpPr>
            <a:spLocks noChangeArrowheads="1"/>
          </p:cNvSpPr>
          <p:nvPr/>
        </p:nvSpPr>
        <p:spPr bwMode="auto">
          <a:xfrm>
            <a:off x="319088" y="1084263"/>
            <a:ext cx="91440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>
                <a:solidFill>
                  <a:srgbClr val="7B00AC"/>
                </a:solidFill>
              </a:rPr>
              <a:t>Volet 2 : Contributions essentielles des différents enseignements au socle commun</a:t>
            </a:r>
            <a:r>
              <a:rPr lang="fr-FR" sz="1800"/>
              <a:t> </a:t>
            </a:r>
          </a:p>
        </p:txBody>
      </p:sp>
      <p:sp>
        <p:nvSpPr>
          <p:cNvPr id="20487" name="Rectangle 25"/>
          <p:cNvSpPr>
            <a:spLocks noChangeArrowheads="1"/>
          </p:cNvSpPr>
          <p:nvPr/>
        </p:nvSpPr>
        <p:spPr bwMode="auto">
          <a:xfrm>
            <a:off x="3135313" y="303213"/>
            <a:ext cx="380206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/>
              <a:t>ORGANISATION DU PROGRAMME</a:t>
            </a:r>
            <a:endParaRPr lang="fr-FR" sz="1800"/>
          </a:p>
        </p:txBody>
      </p:sp>
      <p:sp>
        <p:nvSpPr>
          <p:cNvPr id="20488" name="Rectangle 26"/>
          <p:cNvSpPr>
            <a:spLocks noChangeArrowheads="1"/>
          </p:cNvSpPr>
          <p:nvPr/>
        </p:nvSpPr>
        <p:spPr bwMode="auto">
          <a:xfrm>
            <a:off x="319088" y="639763"/>
            <a:ext cx="9144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>
                <a:solidFill>
                  <a:srgbClr val="7B00AC"/>
                </a:solidFill>
              </a:rPr>
              <a:t>Volet 1 : les spécificités du cycle de consolidation (cycle 3)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8"/>
          <p:cNvSpPr>
            <a:spLocks noChangeArrowheads="1"/>
          </p:cNvSpPr>
          <p:nvPr/>
        </p:nvSpPr>
        <p:spPr bwMode="auto">
          <a:xfrm>
            <a:off x="3135313" y="303213"/>
            <a:ext cx="380206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/>
              <a:t>ORGANISATION DU PROGRAMME</a:t>
            </a:r>
            <a:endParaRPr lang="fr-FR" sz="1800"/>
          </a:p>
        </p:txBody>
      </p:sp>
      <p:sp>
        <p:nvSpPr>
          <p:cNvPr id="22530" name="Rectangle 10"/>
          <p:cNvSpPr>
            <a:spLocks noChangeArrowheads="1"/>
          </p:cNvSpPr>
          <p:nvPr/>
        </p:nvSpPr>
        <p:spPr bwMode="auto">
          <a:xfrm>
            <a:off x="319088" y="798513"/>
            <a:ext cx="8561387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>
                <a:solidFill>
                  <a:srgbClr val="7B00AC"/>
                </a:solidFill>
              </a:rPr>
              <a:t>Volet 3 : les enseignements. </a:t>
            </a:r>
            <a:r>
              <a:rPr lang="fr-FR" altLang="zh-CN" sz="1600" b="1">
                <a:solidFill>
                  <a:srgbClr val="7B00AC"/>
                </a:solidFill>
                <a:ea typeface="宋体"/>
                <a:cs typeface="宋体"/>
              </a:rPr>
              <a:t>Sciences et technologie</a:t>
            </a:r>
            <a:r>
              <a:rPr lang="fr-FR" sz="1800"/>
              <a:t> : </a:t>
            </a:r>
            <a:r>
              <a:rPr lang="fr-FR" sz="1600" b="1">
                <a:solidFill>
                  <a:srgbClr val="7B00AC"/>
                </a:solidFill>
              </a:rPr>
              <a:t>7 compétences travaillées</a:t>
            </a:r>
          </a:p>
        </p:txBody>
      </p:sp>
      <p:sp>
        <p:nvSpPr>
          <p:cNvPr id="22531" name="Rectangle 17"/>
          <p:cNvSpPr>
            <a:spLocks noChangeArrowheads="1"/>
          </p:cNvSpPr>
          <p:nvPr/>
        </p:nvSpPr>
        <p:spPr bwMode="auto">
          <a:xfrm>
            <a:off x="969963" y="1350963"/>
            <a:ext cx="7486650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Pratiquer des démarches scientifiques et technologiques  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Concevoir, créer, réaliser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S’approprier des outils et des méthodes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Pratiquer des langages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Mobiliser des outils numériques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Adopter un comportement éthique et responsable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1800" b="1"/>
              <a:t>Se situer dans l’espace et le temps</a:t>
            </a:r>
          </a:p>
        </p:txBody>
      </p:sp>
      <p:sp>
        <p:nvSpPr>
          <p:cNvPr id="22532" name="Rectangle 12"/>
          <p:cNvSpPr>
            <a:spLocks noChangeArrowheads="1"/>
          </p:cNvSpPr>
          <p:nvPr/>
        </p:nvSpPr>
        <p:spPr bwMode="auto">
          <a:xfrm>
            <a:off x="860425" y="5257800"/>
            <a:ext cx="6546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defTabSz="457200"/>
            <a:r>
              <a:rPr lang="fr-FR" sz="1600" i="1">
                <a:solidFill>
                  <a:schemeClr val="hlink"/>
                </a:solidFill>
              </a:rPr>
              <a:t>Dans le programme, les compétences travaillées sont liées à un ou deux domaines du socle</a:t>
            </a:r>
            <a:endParaRPr lang="fr-FR" sz="16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2"/>
          <p:cNvSpPr>
            <a:spLocks noChangeArrowheads="1"/>
          </p:cNvSpPr>
          <p:nvPr/>
        </p:nvSpPr>
        <p:spPr bwMode="auto">
          <a:xfrm>
            <a:off x="1216025" y="1536700"/>
            <a:ext cx="6546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defTabSz="457200"/>
            <a:endParaRPr lang="fr-FR" sz="1600" i="1"/>
          </a:p>
        </p:txBody>
      </p:sp>
      <p:sp>
        <p:nvSpPr>
          <p:cNvPr id="24578" name="Rectangle 8"/>
          <p:cNvSpPr>
            <a:spLocks noChangeArrowheads="1"/>
          </p:cNvSpPr>
          <p:nvPr/>
        </p:nvSpPr>
        <p:spPr bwMode="auto">
          <a:xfrm>
            <a:off x="3135313" y="303213"/>
            <a:ext cx="380206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/>
              <a:t>ORGANISATION DU PROGRAMME</a:t>
            </a:r>
            <a:endParaRPr lang="fr-FR" sz="1800"/>
          </a:p>
        </p:txBody>
      </p:sp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319088" y="798513"/>
            <a:ext cx="7858125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457200"/>
            <a:r>
              <a:rPr lang="fr-FR" sz="1600" b="1">
                <a:solidFill>
                  <a:srgbClr val="7B00AC"/>
                </a:solidFill>
              </a:rPr>
              <a:t>Volet 3 : les enseignements. </a:t>
            </a:r>
            <a:r>
              <a:rPr lang="fr-FR" altLang="zh-CN" sz="1600" b="1">
                <a:solidFill>
                  <a:srgbClr val="7B00AC"/>
                </a:solidFill>
                <a:ea typeface="宋体"/>
                <a:cs typeface="宋体"/>
              </a:rPr>
              <a:t>Sciences et technologie</a:t>
            </a:r>
            <a:r>
              <a:rPr lang="fr-FR" sz="1800"/>
              <a:t> : </a:t>
            </a:r>
            <a:r>
              <a:rPr lang="fr-FR" sz="1600" b="1">
                <a:solidFill>
                  <a:srgbClr val="7B00AC"/>
                </a:solidFill>
              </a:rPr>
              <a:t>4 thèmes principaux</a:t>
            </a:r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984250" y="2017713"/>
            <a:ext cx="748665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2000" b="1"/>
              <a:t>matière, mouvement, énergie, information  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2000" b="1"/>
              <a:t>le vivant, sa diversité et les fonctions qui le caractérisent 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2000" b="1"/>
              <a:t>les objets techniques, leur réalisation et leur fonction </a:t>
            </a:r>
          </a:p>
          <a:p>
            <a:pPr marL="342900" indent="-342900" algn="just">
              <a:spcBef>
                <a:spcPct val="100000"/>
              </a:spcBef>
              <a:spcAft>
                <a:spcPct val="5000"/>
              </a:spcAft>
              <a:buFontTx/>
              <a:buAutoNum type="arabicPeriod"/>
            </a:pPr>
            <a:r>
              <a:rPr lang="fr-FR" sz="2000" b="1"/>
              <a:t>la planète Terre, lieu de vie</a:t>
            </a:r>
          </a:p>
        </p:txBody>
      </p:sp>
      <p:sp>
        <p:nvSpPr>
          <p:cNvPr id="24581" name="Rectangle 12"/>
          <p:cNvSpPr>
            <a:spLocks noChangeArrowheads="1"/>
          </p:cNvSpPr>
          <p:nvPr/>
        </p:nvSpPr>
        <p:spPr bwMode="auto">
          <a:xfrm>
            <a:off x="906463" y="4776788"/>
            <a:ext cx="6546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defTabSz="457200"/>
            <a:r>
              <a:rPr lang="fr-FR" sz="1600" i="1">
                <a:solidFill>
                  <a:schemeClr val="hlink"/>
                </a:solidFill>
              </a:rPr>
              <a:t>Des repères de progressivités sont précisés en conclusion de chaque thème</a:t>
            </a:r>
            <a:endParaRPr lang="fr-FR" sz="1600" i="1"/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1108075" y="1504950"/>
            <a:ext cx="6546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defTabSz="457200"/>
            <a:r>
              <a:rPr lang="fr-FR" sz="1600" i="1">
                <a:solidFill>
                  <a:schemeClr val="hlink"/>
                </a:solidFill>
              </a:rPr>
              <a:t>Des attendus de fin de cycle sont précisés en début de thème</a:t>
            </a:r>
            <a:endParaRPr lang="fr-FR" sz="16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62EAC158-7F79-46C2-A7D5-11970D904776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6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26626" name="Titre 6"/>
          <p:cNvSpPr>
            <a:spLocks/>
          </p:cNvSpPr>
          <p:nvPr/>
        </p:nvSpPr>
        <p:spPr bwMode="auto">
          <a:xfrm>
            <a:off x="833438" y="190500"/>
            <a:ext cx="7593012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Recommandations pour l’écriture des ressources du </a:t>
            </a:r>
            <a:r>
              <a:rPr lang="fr-FR" sz="4800" b="1">
                <a:solidFill>
                  <a:srgbClr val="F600AA"/>
                </a:solidFill>
                <a:latin typeface="Calibri" pitchFamily="34" charset="0"/>
              </a:rPr>
              <a:t>cycle 3</a:t>
            </a: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871538" y="1852613"/>
            <a:ext cx="7986712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588" indent="-1588">
              <a:buFontTx/>
              <a:buAutoNum type="arabicPeriod"/>
            </a:pPr>
            <a:r>
              <a:rPr lang="fr-FR" b="1"/>
              <a:t>Inscrire dans l’écriture des ressources la continuité du cycle.</a:t>
            </a:r>
          </a:p>
          <a:p>
            <a:pPr marL="1588" indent="-1588"/>
            <a:endParaRPr lang="fr-FR" b="1"/>
          </a:p>
          <a:p>
            <a:pPr marL="1588" indent="-1588" algn="just"/>
            <a:r>
              <a:rPr lang="fr-FR" sz="2000"/>
              <a:t>Le volume horaire se réparti pour moitié à l’école et pour moitié au collège. Il faut éviter de traiter le programme de cycle en thématique successives</a:t>
            </a:r>
          </a:p>
          <a:p>
            <a:pPr marL="1588" indent="-1588" algn="just"/>
            <a:endParaRPr lang="fr-FR" sz="2000"/>
          </a:p>
          <a:p>
            <a:pPr marL="1588" indent="-1588" algn="just"/>
            <a:r>
              <a:rPr lang="fr-FR" sz="2000"/>
              <a:t>Il n’y a pas de thèmes réservés à l’école et d’autres au collège</a:t>
            </a:r>
          </a:p>
          <a:p>
            <a:pPr marL="1588" indent="-1588" algn="just"/>
            <a:endParaRPr lang="fr-FR" sz="2000"/>
          </a:p>
          <a:p>
            <a:pPr marL="1588" indent="-1588" algn="just"/>
            <a:r>
              <a:rPr lang="fr-FR" sz="2000"/>
              <a:t>Cela impose de traiter les quatre thèmes à l’école et au collège.</a:t>
            </a:r>
          </a:p>
          <a:p>
            <a:pPr marL="1588" indent="-1588" algn="just"/>
            <a:endParaRPr lang="fr-FR" sz="2000"/>
          </a:p>
          <a:p>
            <a:pPr marL="1588" indent="-1588" algn="just"/>
            <a:endParaRPr lang="fr-FR" sz="2000"/>
          </a:p>
          <a:p>
            <a:pPr marL="1588" indent="-1588" algn="just"/>
            <a:endParaRPr lang="fr-FR" altLang="ja-JP" sz="2000">
              <a:ea typeface="ＭＳ Ｐゴシック"/>
              <a:cs typeface="ＭＳ Ｐゴシック"/>
            </a:endParaRPr>
          </a:p>
          <a:p>
            <a:pPr marL="1588" indent="-1588" algn="just"/>
            <a:r>
              <a:rPr lang="fr-FR" altLang="ja-JP" sz="2000">
                <a:ea typeface="ＭＳ Ｐゴシック"/>
                <a:cs typeface="ＭＳ Ｐゴシック"/>
              </a:rPr>
              <a:t>.</a:t>
            </a:r>
          </a:p>
          <a:p>
            <a:pPr marL="1588" indent="-1588"/>
            <a:endParaRPr lang="fr-F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71B66A22-34E0-4FA4-82BC-84F29003C4A0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7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28674" name="Titre 6"/>
          <p:cNvSpPr>
            <a:spLocks/>
          </p:cNvSpPr>
          <p:nvPr/>
        </p:nvSpPr>
        <p:spPr bwMode="auto">
          <a:xfrm>
            <a:off x="833438" y="190500"/>
            <a:ext cx="77803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Recommandations pour l’écriture des ressources du </a:t>
            </a:r>
            <a:r>
              <a:rPr lang="fr-FR" sz="4000" b="1">
                <a:solidFill>
                  <a:srgbClr val="F600AA"/>
                </a:solidFill>
                <a:latin typeface="Calibri" pitchFamily="34" charset="0"/>
              </a:rPr>
              <a:t>cycle 3</a:t>
            </a:r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/>
            </a:r>
            <a:br>
              <a:rPr lang="fr-FR" sz="2800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838200" y="1098550"/>
            <a:ext cx="771525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AutoNum type="arabicPeriod" startAt="2"/>
            </a:pPr>
            <a:r>
              <a:rPr lang="fr-FR" b="1"/>
              <a:t> Affirmer quelques grands principes pour l’organisation de l’enseignement de sciences et technologie</a:t>
            </a:r>
          </a:p>
          <a:p>
            <a:endParaRPr lang="fr-FR" b="1"/>
          </a:p>
          <a:p>
            <a:pPr marL="800100" lvl="1" indent="-342900">
              <a:buFont typeface="Arial" charset="0"/>
              <a:buChar char="•"/>
            </a:pPr>
            <a:r>
              <a:rPr lang="fr-FR" b="1"/>
              <a:t>En CM1-CM2, couverture des quatre thèmes et cohérence dans la construction des concepts</a:t>
            </a:r>
          </a:p>
          <a:p>
            <a:pPr marL="800100" lvl="1" indent="-342900">
              <a:buFont typeface="Arial" charset="0"/>
              <a:buChar char="•"/>
            </a:pPr>
            <a:r>
              <a:rPr lang="fr-FR" b="1"/>
              <a:t>En 6</a:t>
            </a:r>
            <a:r>
              <a:rPr lang="fr-FR" b="1" baseline="30000"/>
              <a:t>ème</a:t>
            </a:r>
            <a:r>
              <a:rPr lang="fr-FR" b="1"/>
              <a:t>, approche interdisciplinaire et croisements disciplinaires</a:t>
            </a:r>
          </a:p>
          <a:p>
            <a:endParaRPr lang="fr-FR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BE98CC83-CE97-422B-82E8-C3429B07FE5B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8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30722" name="Titre 6"/>
          <p:cNvSpPr>
            <a:spLocks/>
          </p:cNvSpPr>
          <p:nvPr/>
        </p:nvSpPr>
        <p:spPr bwMode="auto">
          <a:xfrm>
            <a:off x="833438" y="190500"/>
            <a:ext cx="77803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Recommandations pour l’écriture des ressources du </a:t>
            </a:r>
            <a:r>
              <a:rPr lang="fr-FR" sz="4000" b="1">
                <a:solidFill>
                  <a:srgbClr val="F600AA"/>
                </a:solidFill>
                <a:latin typeface="Calibri" pitchFamily="34" charset="0"/>
              </a:rPr>
              <a:t>cycle 3</a:t>
            </a:r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/>
            </a:r>
            <a:br>
              <a:rPr lang="fr-FR" sz="2800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885825" y="1114425"/>
            <a:ext cx="75438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4288" algn="just">
              <a:buFontTx/>
              <a:buAutoNum type="arabicPeriod" startAt="3"/>
            </a:pPr>
            <a:r>
              <a:rPr lang="fr-FR" b="1"/>
              <a:t> Intégrer les préoccupations environnementales et le respect des valeurs citoyennes aux contenus d’enseignement</a:t>
            </a:r>
          </a:p>
          <a:p>
            <a:pPr indent="14288"/>
            <a:endParaRPr lang="fr-FR" sz="2000"/>
          </a:p>
          <a:p>
            <a:pPr indent="14288" algn="just">
              <a:buFontTx/>
              <a:buAutoNum type="arabicPeriod" startAt="4"/>
            </a:pPr>
            <a:r>
              <a:rPr lang="fr-FR" b="1"/>
              <a:t> Proposer des supports d’enseignement choisis dans l’environnement familier des écoliers et des collégiens</a:t>
            </a:r>
          </a:p>
          <a:p>
            <a:pPr indent="14288" algn="just">
              <a:buFontTx/>
              <a:buAutoNum type="arabicPeriod" startAt="4"/>
            </a:pPr>
            <a:endParaRPr lang="fr-FR" sz="2000"/>
          </a:p>
          <a:p>
            <a:pPr indent="14288" algn="just"/>
            <a:r>
              <a:rPr lang="fr-FR" sz="2000"/>
              <a:t>La rédaction des documents ressources, et de façon générale les contenus d’enseignements, doivent choisir des supports qui concernent les écoliers et les collégiens.</a:t>
            </a:r>
          </a:p>
          <a:p>
            <a:pPr indent="14288"/>
            <a:endParaRPr lang="fr-FR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 txBox="1">
            <a:spLocks noGrp="1"/>
          </p:cNvSpPr>
          <p:nvPr/>
        </p:nvSpPr>
        <p:spPr bwMode="auto">
          <a:xfrm>
            <a:off x="8250238" y="6391275"/>
            <a:ext cx="35083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 defTabSz="457200">
              <a:defRPr/>
            </a:pPr>
            <a:fld id="{C5F8A81F-A38E-48C9-BD45-BEA773FB7D25}" type="slidenum">
              <a:rPr lang="fr-FR" sz="1000" b="1">
                <a:solidFill>
                  <a:srgbClr val="404040"/>
                </a:solidFill>
                <a:latin typeface="+mn-lt"/>
              </a:rPr>
              <a:pPr algn="r" defTabSz="457200">
                <a:defRPr/>
              </a:pPr>
              <a:t>9</a:t>
            </a:fld>
            <a:endParaRPr lang="fr-FR" sz="1000" b="1">
              <a:solidFill>
                <a:srgbClr val="404040"/>
              </a:solidFill>
              <a:latin typeface="+mn-lt"/>
            </a:endParaRP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833438" y="1516063"/>
            <a:ext cx="79009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000"/>
              <a:t>Le groupe d’IGEN propose de travailler sur trois types de ressources:</a:t>
            </a:r>
            <a:endParaRPr lang="fr-FR" sz="2000" b="1"/>
          </a:p>
          <a:p>
            <a:pPr algn="just"/>
            <a:endParaRPr lang="fr-FR" sz="2000"/>
          </a:p>
        </p:txBody>
      </p:sp>
      <p:sp>
        <p:nvSpPr>
          <p:cNvPr id="32771" name="Titre 6"/>
          <p:cNvSpPr>
            <a:spLocks/>
          </p:cNvSpPr>
          <p:nvPr/>
        </p:nvSpPr>
        <p:spPr bwMode="auto">
          <a:xfrm>
            <a:off x="698500" y="258763"/>
            <a:ext cx="7780338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>Recommandations pour l’écriture des ressources  du </a:t>
            </a:r>
            <a:r>
              <a:rPr lang="fr-FR" sz="4000" b="1">
                <a:solidFill>
                  <a:srgbClr val="F600AA"/>
                </a:solidFill>
                <a:latin typeface="Calibri" pitchFamily="34" charset="0"/>
              </a:rPr>
              <a:t>cycle 3</a:t>
            </a:r>
            <a:r>
              <a:rPr lang="fr-FR" sz="2800" b="1">
                <a:solidFill>
                  <a:srgbClr val="F600AA"/>
                </a:solidFill>
                <a:latin typeface="Calibri" pitchFamily="34" charset="0"/>
              </a:rPr>
              <a:t/>
            </a:r>
            <a:br>
              <a:rPr lang="fr-FR" sz="2800" b="1">
                <a:solidFill>
                  <a:srgbClr val="F600AA"/>
                </a:solidFill>
                <a:latin typeface="Calibri" pitchFamily="34" charset="0"/>
              </a:rPr>
            </a:br>
            <a:endParaRPr lang="fr-FR" sz="2800" b="1">
              <a:solidFill>
                <a:srgbClr val="F600AA"/>
              </a:solidFill>
              <a:latin typeface="Calibri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38188" y="2482850"/>
            <a:ext cx="7848600" cy="2530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FontTx/>
              <a:buChar char="-"/>
              <a:tabLst>
                <a:tab pos="685800" algn="l"/>
              </a:tabLst>
            </a:pPr>
            <a:r>
              <a:rPr lang="fr-FR" sz="2000"/>
              <a:t>des ressources pour organiser les enseignements, repère de progressivité, progression pédagogique, programmation,</a:t>
            </a:r>
          </a:p>
          <a:p>
            <a:pPr marL="342900" indent="-342900" algn="just">
              <a:buFontTx/>
              <a:buChar char="-"/>
              <a:tabLst>
                <a:tab pos="685800" algn="l"/>
              </a:tabLst>
            </a:pPr>
            <a:endParaRPr lang="fr-FR" sz="2000"/>
          </a:p>
          <a:p>
            <a:pPr marL="342900" indent="-342900" algn="just">
              <a:buFontTx/>
              <a:buChar char="-"/>
              <a:tabLst>
                <a:tab pos="685800" algn="l"/>
              </a:tabLst>
            </a:pPr>
            <a:r>
              <a:rPr lang="fr-FR" sz="2000"/>
              <a:t>des ressources scientifiques à l’intention des professeurs pour l’actualisation ses connaissances et la maitrise des concepts,</a:t>
            </a:r>
          </a:p>
          <a:p>
            <a:pPr marL="342900" indent="-342900" algn="just">
              <a:buFontTx/>
              <a:buChar char="-"/>
              <a:tabLst>
                <a:tab pos="685800" algn="l"/>
              </a:tabLst>
            </a:pPr>
            <a:endParaRPr lang="fr-FR" sz="2000"/>
          </a:p>
          <a:p>
            <a:pPr marL="342900" indent="-342900" algn="just">
              <a:buFontTx/>
              <a:buChar char="-"/>
              <a:tabLst>
                <a:tab pos="685800" algn="l"/>
              </a:tabLst>
            </a:pPr>
            <a:r>
              <a:rPr lang="fr-FR" sz="2000"/>
              <a:t>des exemples de séquences et de séances à mettre en œuvre dans les classes.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presentation et de partie">
  <a:themeElements>
    <a:clrScheme name="page de presentation et de parti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age de presentation et de parti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ge de presentation et de parti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694</Words>
  <Application>Microsoft Office PowerPoint</Application>
  <PresentationFormat>Affichage à l'écran (4:3)</PresentationFormat>
  <Paragraphs>129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page de presentation et de partie</vt:lpstr>
      <vt:lpstr>Production de ressources pour le  cycle 3  Lycée Diderot le 8 mars 2016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sciences and technology competition</dc:title>
  <dc:creator>Samuel VIOLLIN</dc:creator>
  <cp:lastModifiedBy>Administrateur</cp:lastModifiedBy>
  <cp:revision>44</cp:revision>
  <dcterms:created xsi:type="dcterms:W3CDTF">2015-11-25T10:21:39Z</dcterms:created>
  <dcterms:modified xsi:type="dcterms:W3CDTF">2016-03-08T08:29:31Z</dcterms:modified>
</cp:coreProperties>
</file>