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72" r:id="rId3"/>
    <p:sldId id="273" r:id="rId4"/>
    <p:sldId id="288" r:id="rId5"/>
    <p:sldId id="274" r:id="rId6"/>
    <p:sldId id="275" r:id="rId7"/>
    <p:sldId id="276" r:id="rId8"/>
    <p:sldId id="277" r:id="rId9"/>
    <p:sldId id="278" r:id="rId10"/>
    <p:sldId id="289" r:id="rId11"/>
    <p:sldId id="290" r:id="rId12"/>
    <p:sldId id="279" r:id="rId13"/>
    <p:sldId id="280" r:id="rId14"/>
    <p:sldId id="281" r:id="rId15"/>
    <p:sldId id="282" r:id="rId16"/>
    <p:sldId id="271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 autoAdjust="0"/>
    <p:restoredTop sz="94755" autoAdjust="0"/>
  </p:normalViewPr>
  <p:slideViewPr>
    <p:cSldViewPr showGuides="1">
      <p:cViewPr>
        <p:scale>
          <a:sx n="51" d="100"/>
          <a:sy n="51" d="100"/>
        </p:scale>
        <p:origin x="-81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2D55E-B430-49D5-92A5-E586F7619BEA}" type="datetimeFigureOut">
              <a:rPr lang="fr-FR" smtClean="0"/>
              <a:t>15/03/2013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86B89-E7AD-413A-8662-5AEF670B8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257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6CB45-33B0-4BA5-89A8-01631FFF3E1F}" type="datetimeFigureOut">
              <a:rPr lang="fr-FR" smtClean="0"/>
              <a:pPr/>
              <a:t>15/03/2013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B8F08-8B77-4432-925C-B3DD727614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12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8362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4426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952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116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4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660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958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4770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114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9308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63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991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4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DCB9D-ED31-4EC2-999A-670FE71D8F4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2008F-5CF7-48A6-8457-6F7F66B3FBA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26 mars 2013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Jean-Luc MASSEY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493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vmlDrawing" Target="../drawings/vmlDrawing1.v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9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tags" Target="../tags/tag49.xml"/><Relationship Id="rId7" Type="http://schemas.openxmlformats.org/officeDocument/2006/relationships/oleObject" Target="../embeddings/oleObject2.bin"/><Relationship Id="rId2" Type="http://schemas.openxmlformats.org/officeDocument/2006/relationships/tags" Target="../tags/tag48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8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image" Target="../media/image1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image" Target="../media/image14.emf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9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ZoneTexte 6"/>
          <p:cNvSpPr txBox="1"/>
          <p:nvPr>
            <p:custDataLst>
              <p:tags r:id="rId1"/>
            </p:custDataLst>
          </p:nvPr>
        </p:nvSpPr>
        <p:spPr>
          <a:xfrm>
            <a:off x="251520" y="332656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Épreuve </a:t>
            </a:r>
            <a:r>
              <a:rPr lang="fr-FR" sz="3200" b="1" dirty="0"/>
              <a:t>orale de contrôle </a:t>
            </a:r>
            <a:r>
              <a:rPr lang="fr-FR" sz="3200" b="1" dirty="0" smtClean="0"/>
              <a:t>pour </a:t>
            </a:r>
            <a:r>
              <a:rPr lang="fr-FR" sz="3200" b="1" dirty="0"/>
              <a:t>le baccalauréat </a:t>
            </a:r>
            <a:r>
              <a:rPr lang="fr-FR" sz="3200" b="1" dirty="0" smtClean="0"/>
              <a:t>scientifique option sciences de l’ingénieur</a:t>
            </a:r>
            <a:endParaRPr lang="fr-FR" sz="3200" dirty="0"/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1815207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1) Rappel des textes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251520" y="234888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2) Définition du </a:t>
            </a:r>
            <a:r>
              <a:rPr lang="fr-FR" sz="2400" b="1" dirty="0">
                <a:solidFill>
                  <a:srgbClr val="002060"/>
                </a:solidFill>
              </a:rPr>
              <a:t>s</a:t>
            </a:r>
            <a:r>
              <a:rPr lang="fr-FR" sz="2400" b="1" dirty="0" smtClean="0">
                <a:solidFill>
                  <a:srgbClr val="002060"/>
                </a:solidFill>
              </a:rPr>
              <a:t>upport </a:t>
            </a:r>
            <a:r>
              <a:rPr lang="fr-FR" sz="2400" b="1" dirty="0">
                <a:solidFill>
                  <a:srgbClr val="002060"/>
                </a:solidFill>
              </a:rPr>
              <a:t>technique de l’étude</a:t>
            </a: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251520" y="285293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 Structure du sujet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	Le dossier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	Le questionnement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	Mise en forme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>
            <p:custDataLst>
              <p:tags r:id="rId5"/>
            </p:custDataLst>
          </p:nvPr>
        </p:nvSpPr>
        <p:spPr>
          <a:xfrm>
            <a:off x="251520" y="429309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4) </a:t>
            </a:r>
            <a:r>
              <a:rPr lang="fr-FR" sz="2400" b="1" dirty="0">
                <a:solidFill>
                  <a:srgbClr val="002060"/>
                </a:solidFill>
              </a:rPr>
              <a:t>Production attendue et échanges de fichiers</a:t>
            </a:r>
          </a:p>
        </p:txBody>
      </p:sp>
      <p:sp>
        <p:nvSpPr>
          <p:cNvPr id="12" name="Rectangle 11"/>
          <p:cNvSpPr/>
          <p:nvPr>
            <p:custDataLst>
              <p:tags r:id="rId6"/>
            </p:custDataLst>
          </p:nvPr>
        </p:nvSpPr>
        <p:spPr>
          <a:xfrm>
            <a:off x="251520" y="472514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5</a:t>
            </a:r>
            <a:r>
              <a:rPr lang="fr-FR" sz="2400" b="1" dirty="0" smtClean="0">
                <a:solidFill>
                  <a:srgbClr val="002060"/>
                </a:solidFill>
              </a:rPr>
              <a:t>) Un outil d’analyse des dossiers proposés</a:t>
            </a:r>
            <a:endParaRPr lang="fr-F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76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47667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3.4) Grille d’évaluation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>
            <p:custDataLst>
              <p:tags r:id="rId2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119921"/>
            <a:ext cx="9144000" cy="439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78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1412776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Les </a:t>
            </a:r>
            <a:r>
              <a:rPr lang="fr-FR" sz="2000" dirty="0"/>
              <a:t>documents de présentation utiliseront tous les moyens </a:t>
            </a:r>
            <a:r>
              <a:rPr lang="fr-FR" sz="2000" dirty="0" smtClean="0"/>
              <a:t>offerts par les outils numériques  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Vidéo			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Photos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Maquette numérique</a:t>
            </a:r>
            <a:endParaRPr lang="fr-FR" sz="2000" dirty="0"/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Modèle </a:t>
            </a:r>
            <a:r>
              <a:rPr lang="fr-FR" sz="2000" dirty="0" err="1" smtClean="0"/>
              <a:t>multiphysique</a:t>
            </a:r>
            <a:endParaRPr lang="fr-FR" sz="2000" dirty="0" smtClean="0"/>
          </a:p>
          <a:p>
            <a:pPr lvl="1">
              <a:buFont typeface="Wingdings" pitchFamily="2" charset="2"/>
              <a:buChar char="ü"/>
            </a:pPr>
            <a:endParaRPr lang="fr-FR" sz="2000" dirty="0" smtClean="0"/>
          </a:p>
          <a:p>
            <a:r>
              <a:rPr lang="fr-FR" sz="2000" dirty="0" smtClean="0"/>
              <a:t>On </a:t>
            </a:r>
            <a:r>
              <a:rPr lang="fr-FR" sz="2000" dirty="0" smtClean="0">
                <a:solidFill>
                  <a:srgbClr val="FF0000"/>
                </a:solidFill>
              </a:rPr>
              <a:t>se limitera au strict nécessaire à la compréhension du système </a:t>
            </a:r>
            <a:r>
              <a:rPr lang="fr-FR" sz="2000" dirty="0" smtClean="0"/>
              <a:t>par rapport au questionnement proposé.</a:t>
            </a:r>
          </a:p>
          <a:p>
            <a:endParaRPr lang="fr-FR" sz="2000" dirty="0" smtClean="0"/>
          </a:p>
          <a:p>
            <a:r>
              <a:rPr lang="fr-FR" sz="2000" dirty="0" smtClean="0"/>
              <a:t>L’exploitation des modèles et maquettes doivent pouvoir être réalisées sans logiciels spécifiques (on utilisera captures  d’écrans, </a:t>
            </a:r>
            <a:r>
              <a:rPr lang="fr-FR" sz="2000" dirty="0" err="1" smtClean="0"/>
              <a:t>eDrawings</a:t>
            </a:r>
            <a:r>
              <a:rPr lang="fr-FR" sz="2000" dirty="0" smtClean="0"/>
              <a:t> et vidéos).</a:t>
            </a:r>
          </a:p>
          <a:p>
            <a:endParaRPr lang="fr-FR" sz="2000" dirty="0" smtClean="0"/>
          </a:p>
          <a:p>
            <a:r>
              <a:rPr lang="fr-FR" sz="2000" dirty="0" smtClean="0"/>
              <a:t>Tous les supports numériques, mis à disposition des candidats lors de la préparation, pourront être utilisés par le candidat lors de sa présentation devant le jury.</a:t>
            </a:r>
            <a:endParaRPr lang="fr-FR" sz="2000" dirty="0"/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76470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3.5) Remarques générales sur les dossiers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>
            <p:custDataLst>
              <p:tags r:id="rId3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3290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2"/>
            </p:custDataLst>
          </p:nvPr>
        </p:nvSpPr>
        <p:spPr>
          <a:xfrm>
            <a:off x="230306" y="1340768"/>
            <a:ext cx="86409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Pour une plus grande homogénéité des sujets, les points ci-dessous devront être respectés 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 </a:t>
            </a:r>
            <a:r>
              <a:rPr lang="fr-FR" sz="2000" dirty="0" smtClean="0"/>
              <a:t>le corps de texte est saisi avec la police Arial et avec une taille de 12 </a:t>
            </a:r>
          </a:p>
          <a:p>
            <a:pPr lvl="1"/>
            <a:r>
              <a:rPr lang="fr-FR" sz="2000" dirty="0"/>
              <a:t>p</a:t>
            </a:r>
            <a:r>
              <a:rPr lang="fr-FR" sz="2000" dirty="0" smtClean="0"/>
              <a:t>oints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les marges doivent être de 2 cm au minimum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l'écriture des unités est normalisée ; 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les règles de la typographie française, notamment scientifique, seront </a:t>
            </a:r>
            <a:r>
              <a:rPr lang="fr-FR" sz="2000" dirty="0" smtClean="0">
                <a:solidFill>
                  <a:srgbClr val="FF0000"/>
                </a:solidFill>
              </a:rPr>
              <a:t>impérativement</a:t>
            </a:r>
            <a:r>
              <a:rPr lang="fr-FR" sz="2000" dirty="0" smtClean="0"/>
              <a:t> respectées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le format A4 sera privilégié (le format A3 seulement s'il est indispensable à la compréhension).</a:t>
            </a:r>
          </a:p>
        </p:txBody>
      </p:sp>
      <p:sp>
        <p:nvSpPr>
          <p:cNvPr id="8" name="Rectangle 7"/>
          <p:cNvSpPr/>
          <p:nvPr>
            <p:custDataLst>
              <p:tags r:id="rId3"/>
            </p:custDataLst>
          </p:nvPr>
        </p:nvSpPr>
        <p:spPr>
          <a:xfrm>
            <a:off x="299753" y="450912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Quelques rappels : 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 </a:t>
            </a:r>
            <a:r>
              <a:rPr lang="fr-FR" sz="2000" dirty="0" smtClean="0"/>
              <a:t>les variables mathématiques sont en italique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les chiffres et les unités sont en caractères droits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 </a:t>
            </a:r>
            <a:r>
              <a:rPr lang="fr-FR" sz="2000" dirty="0" smtClean="0"/>
              <a:t>une espace (nom féminin en typographie) insécable est à insérer entre un nombre et une unité ce qui évite qu’ils soient séparés lors d'un changement de ligne : </a:t>
            </a:r>
          </a:p>
        </p:txBody>
      </p:sp>
      <p:sp>
        <p:nvSpPr>
          <p:cNvPr id="9" name="ZoneTexte 8"/>
          <p:cNvSpPr txBox="1"/>
          <p:nvPr>
            <p:custDataLst>
              <p:tags r:id="rId4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251520" y="76470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3.6) Mise en forme du sujet</a:t>
            </a:r>
            <a:endParaRPr lang="fr-FR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Objet 10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812925" y="6040438"/>
          <a:ext cx="21113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Équation" r:id="rId8" imgW="1231366" imgH="241195" progId="Equation.3">
                  <p:embed/>
                </p:oleObj>
              </mc:Choice>
              <mc:Fallback>
                <p:oleObj name="Équation" r:id="rId8" imgW="1231366" imgH="241195" progId="Equation.3">
                  <p:embed/>
                  <p:pic>
                    <p:nvPicPr>
                      <p:cNvPr id="0" name="Obje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6040438"/>
                        <a:ext cx="21113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2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2"/>
            </p:custDataLst>
          </p:nvPr>
        </p:nvSpPr>
        <p:spPr>
          <a:xfrm>
            <a:off x="251520" y="1484784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Quelques rappels : 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minute : min (</a:t>
            </a:r>
            <a:r>
              <a:rPr lang="fr-FR" sz="2000" strike="sngStrike" dirty="0" smtClean="0"/>
              <a:t>mn</a:t>
            </a:r>
            <a:r>
              <a:rPr lang="fr-FR" sz="2000" dirty="0" smtClean="0"/>
              <a:t>) ; 5 min (durée) ≠ 5′ (angle)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 </a:t>
            </a:r>
            <a:r>
              <a:rPr lang="fr-FR" sz="2000" dirty="0" smtClean="0"/>
              <a:t> tour par minute : tr∙min</a:t>
            </a:r>
            <a:r>
              <a:rPr lang="fr-FR" sz="2000" baseline="30000" dirty="0" smtClean="0"/>
              <a:t>-1</a:t>
            </a:r>
            <a:r>
              <a:rPr lang="fr-FR" sz="2000" dirty="0" smtClean="0"/>
              <a:t>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 </a:t>
            </a:r>
            <a:r>
              <a:rPr lang="fr-FR" sz="2000" dirty="0" smtClean="0"/>
              <a:t> radian : rad (</a:t>
            </a:r>
            <a:r>
              <a:rPr lang="fr-FR" sz="2000" strike="sngStrike" dirty="0" smtClean="0"/>
              <a:t>rd</a:t>
            </a:r>
            <a:r>
              <a:rPr lang="fr-FR" sz="2000" dirty="0" smtClean="0"/>
              <a:t>)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 </a:t>
            </a:r>
            <a:r>
              <a:rPr lang="fr-FR" sz="2000" dirty="0" smtClean="0"/>
              <a:t> symbole marquant le produit :  </a:t>
            </a:r>
          </a:p>
          <a:p>
            <a:pPr lvl="1"/>
            <a:r>
              <a:rPr lang="fr-FR" sz="2000" dirty="0" smtClean="0"/>
              <a:t>(attention à la position verticale du point, ce n’est pas le point de la ponctuation).</a:t>
            </a:r>
          </a:p>
        </p:txBody>
      </p:sp>
      <p:sp>
        <p:nvSpPr>
          <p:cNvPr id="8" name="ZoneTexte 7"/>
          <p:cNvSpPr txBox="1"/>
          <p:nvPr>
            <p:custDataLst>
              <p:tags r:id="rId3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251520" y="76470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3.6) Mise en forme du sujet</a:t>
            </a:r>
            <a:endParaRPr lang="fr-FR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4454525" y="2751138"/>
          <a:ext cx="32131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Équation" r:id="rId7" imgW="1676400" imgH="203200" progId="Equation.3">
                  <p:embed/>
                </p:oleObj>
              </mc:Choice>
              <mc:Fallback>
                <p:oleObj name="Équation" r:id="rId7" imgW="1676400" imgH="203200" progId="Equation.3">
                  <p:embed/>
                  <p:pic>
                    <p:nvPicPr>
                      <p:cNvPr id="0" name="Obje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525" y="2751138"/>
                        <a:ext cx="32131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57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4) </a:t>
            </a:r>
            <a:r>
              <a:rPr lang="fr-FR" sz="2400" b="1" dirty="0">
                <a:solidFill>
                  <a:srgbClr val="002060"/>
                </a:solidFill>
              </a:rPr>
              <a:t>Production attendue et échanges de fichiers</a:t>
            </a: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1484784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Le sujet, les maquettes, les animations, les éléments de corrigé et une proposition de barème seront enregistrés sur un cédérom.</a:t>
            </a:r>
          </a:p>
          <a:p>
            <a:r>
              <a:rPr lang="fr-FR" sz="2000" dirty="0"/>
              <a:t>L’arborescence des fichiers sur le cédérom doit être la suivante: </a:t>
            </a:r>
          </a:p>
        </p:txBody>
      </p:sp>
      <p:grpSp>
        <p:nvGrpSpPr>
          <p:cNvPr id="9" name="Groupe 8"/>
          <p:cNvGrpSpPr/>
          <p:nvPr>
            <p:custDataLst>
              <p:tags r:id="rId3"/>
            </p:custDataLst>
          </p:nvPr>
        </p:nvGrpSpPr>
        <p:grpSpPr>
          <a:xfrm>
            <a:off x="755576" y="2636912"/>
            <a:ext cx="7632848" cy="3312368"/>
            <a:chOff x="532681" y="3122910"/>
            <a:chExt cx="5788025" cy="2371725"/>
          </a:xfrm>
        </p:grpSpPr>
        <p:pic>
          <p:nvPicPr>
            <p:cNvPr id="10" name="Image 17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32681" y="3148310"/>
              <a:ext cx="265112" cy="265113"/>
            </a:xfrm>
            <a:prstGeom prst="rect">
              <a:avLst/>
            </a:prstGeom>
            <a:noFill/>
          </p:spPr>
        </p:pic>
        <p:sp>
          <p:nvSpPr>
            <p:cNvPr id="11" name="Text Box 176"/>
            <p:cNvSpPr txBox="1">
              <a:spLocks noChangeArrowheads="1"/>
            </p:cNvSpPr>
            <p:nvPr/>
          </p:nvSpPr>
          <p:spPr bwMode="auto">
            <a:xfrm>
              <a:off x="797793" y="3122910"/>
              <a:ext cx="1098550" cy="307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Calibri" pitchFamily="34" charset="0"/>
                </a:rPr>
                <a:t>Nom de sujet</a:t>
              </a: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2" name="Image 7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10543" y="3413423"/>
              <a:ext cx="265113" cy="265112"/>
            </a:xfrm>
            <a:prstGeom prst="rect">
              <a:avLst/>
            </a:prstGeom>
            <a:noFill/>
          </p:spPr>
        </p:pic>
        <p:sp>
          <p:nvSpPr>
            <p:cNvPr id="13" name="Line 178"/>
            <p:cNvSpPr>
              <a:spLocks noChangeShapeType="1"/>
            </p:cNvSpPr>
            <p:nvPr/>
          </p:nvSpPr>
          <p:spPr bwMode="auto">
            <a:xfrm>
              <a:off x="631106" y="3407073"/>
              <a:ext cx="0" cy="16367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179"/>
            <p:cNvSpPr>
              <a:spLocks noChangeShapeType="1"/>
            </p:cNvSpPr>
            <p:nvPr/>
          </p:nvSpPr>
          <p:spPr bwMode="auto">
            <a:xfrm flipH="1">
              <a:off x="635868" y="3535660"/>
              <a:ext cx="5762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Text Box 180"/>
            <p:cNvSpPr txBox="1">
              <a:spLocks noChangeArrowheads="1"/>
            </p:cNvSpPr>
            <p:nvPr/>
          </p:nvSpPr>
          <p:spPr bwMode="auto">
            <a:xfrm>
              <a:off x="1466131" y="3389610"/>
              <a:ext cx="3267075" cy="307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SUJET au </a:t>
              </a:r>
              <a:r>
                <a:rPr kumimoji="0" lang="fr-FR" sz="1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FORMAT WORD 2007</a:t>
              </a:r>
              <a:r>
                <a:rPr kumimoji="0" lang="fr-F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pour la commission</a:t>
              </a: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181"/>
            <p:cNvSpPr>
              <a:spLocks noChangeShapeType="1"/>
            </p:cNvSpPr>
            <p:nvPr/>
          </p:nvSpPr>
          <p:spPr bwMode="auto">
            <a:xfrm flipH="1">
              <a:off x="1343893" y="3845223"/>
              <a:ext cx="3905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82"/>
            <p:cNvSpPr>
              <a:spLocks noChangeShapeType="1"/>
            </p:cNvSpPr>
            <p:nvPr/>
          </p:nvSpPr>
          <p:spPr bwMode="auto">
            <a:xfrm flipH="1">
              <a:off x="1339131" y="4221460"/>
              <a:ext cx="3952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83"/>
            <p:cNvSpPr>
              <a:spLocks noChangeShapeType="1"/>
            </p:cNvSpPr>
            <p:nvPr/>
          </p:nvSpPr>
          <p:spPr bwMode="auto">
            <a:xfrm>
              <a:off x="1343893" y="3681710"/>
              <a:ext cx="0" cy="5397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19" name="Image 7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734418" y="3718223"/>
              <a:ext cx="268288" cy="266700"/>
            </a:xfrm>
            <a:prstGeom prst="rect">
              <a:avLst/>
            </a:prstGeom>
            <a:noFill/>
          </p:spPr>
        </p:pic>
        <p:pic>
          <p:nvPicPr>
            <p:cNvPr id="20" name="Image 79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734418" y="4075410"/>
              <a:ext cx="268288" cy="266700"/>
            </a:xfrm>
            <a:prstGeom prst="rect">
              <a:avLst/>
            </a:prstGeom>
            <a:noFill/>
          </p:spPr>
        </p:pic>
        <p:sp>
          <p:nvSpPr>
            <p:cNvPr id="21" name="Text Box 186"/>
            <p:cNvSpPr txBox="1">
              <a:spLocks noChangeArrowheads="1"/>
            </p:cNvSpPr>
            <p:nvPr/>
          </p:nvSpPr>
          <p:spPr bwMode="auto">
            <a:xfrm>
              <a:off x="2002706" y="3694410"/>
              <a:ext cx="4318000" cy="307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SUJET (dossier de présentation, dossier travail demandé, dossier ressources)</a:t>
              </a: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187"/>
            <p:cNvSpPr txBox="1">
              <a:spLocks noChangeArrowheads="1"/>
            </p:cNvSpPr>
            <p:nvPr/>
          </p:nvSpPr>
          <p:spPr bwMode="auto">
            <a:xfrm>
              <a:off x="1985243" y="4053185"/>
              <a:ext cx="4181475" cy="406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CORRIG</a:t>
              </a: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Calibri" pitchFamily="34" charset="0"/>
                </a:rPr>
                <a:t>É et BARÈME</a:t>
              </a: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avec des suggestions de questions ouvertes pour l’entretien oral</a:t>
              </a: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3" name="Image 7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10543" y="4489748"/>
              <a:ext cx="265113" cy="265112"/>
            </a:xfrm>
            <a:prstGeom prst="rect">
              <a:avLst/>
            </a:prstGeom>
            <a:noFill/>
          </p:spPr>
        </p:pic>
        <p:sp>
          <p:nvSpPr>
            <p:cNvPr id="24" name="Line 189"/>
            <p:cNvSpPr>
              <a:spLocks noChangeShapeType="1"/>
            </p:cNvSpPr>
            <p:nvPr/>
          </p:nvSpPr>
          <p:spPr bwMode="auto">
            <a:xfrm flipH="1">
              <a:off x="631106" y="4624685"/>
              <a:ext cx="5762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Text Box 194"/>
            <p:cNvSpPr txBox="1">
              <a:spLocks noChangeArrowheads="1"/>
            </p:cNvSpPr>
            <p:nvPr/>
          </p:nvSpPr>
          <p:spPr bwMode="auto">
            <a:xfrm>
              <a:off x="1475656" y="4462760"/>
              <a:ext cx="4557712" cy="4476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SUJET </a:t>
              </a: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Calibri" pitchFamily="34" charset="0"/>
                </a:rPr>
                <a:t>À</a:t>
              </a: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IMPRIMER au </a:t>
              </a:r>
              <a:r>
                <a:rPr kumimoji="0" lang="fr-FR" sz="14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FORMAT PDF </a:t>
              </a:r>
              <a:r>
                <a:rPr lang="fr-FR" sz="1400" dirty="0" smtClean="0">
                  <a:latin typeface="Arial" pitchFamily="34" charset="0"/>
                  <a:ea typeface="Calibri" pitchFamily="34" charset="0"/>
                  <a:cs typeface="Arial" pitchFamily="34" charset="0"/>
                </a:rPr>
                <a:t>(dossier de présentation, dossier travail demandé, dossier ressources)</a:t>
              </a: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" name="Group 195"/>
            <p:cNvGrpSpPr>
              <a:grpSpLocks/>
            </p:cNvGrpSpPr>
            <p:nvPr/>
          </p:nvGrpSpPr>
          <p:grpSpPr bwMode="auto">
            <a:xfrm>
              <a:off x="631106" y="4915198"/>
              <a:ext cx="854075" cy="265112"/>
              <a:chOff x="2095" y="13573"/>
              <a:chExt cx="1346" cy="417"/>
            </a:xfrm>
          </p:grpSpPr>
          <p:pic>
            <p:nvPicPr>
              <p:cNvPr id="28" name="Picture 19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023" y="13573"/>
                <a:ext cx="418" cy="417"/>
              </a:xfrm>
              <a:prstGeom prst="rect">
                <a:avLst/>
              </a:prstGeom>
              <a:noFill/>
            </p:spPr>
          </p:pic>
          <p:sp>
            <p:nvSpPr>
              <p:cNvPr id="29" name="Line 197"/>
              <p:cNvSpPr>
                <a:spLocks noChangeShapeType="1"/>
              </p:cNvSpPr>
              <p:nvPr/>
            </p:nvSpPr>
            <p:spPr bwMode="auto">
              <a:xfrm flipH="1">
                <a:off x="2095" y="13797"/>
                <a:ext cx="90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7" name="Text Box 198"/>
            <p:cNvSpPr txBox="1">
              <a:spLocks noChangeArrowheads="1"/>
            </p:cNvSpPr>
            <p:nvPr/>
          </p:nvSpPr>
          <p:spPr bwMode="auto">
            <a:xfrm>
              <a:off x="1475656" y="4869160"/>
              <a:ext cx="4557712" cy="6254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Calibri" pitchFamily="34" charset="0"/>
                </a:rPr>
                <a:t>ANIMATIONS À COPIER SUR LE POSTE INFORMATIQUE DU CANDIDAT </a:t>
              </a:r>
              <a:r>
                <a:rPr kumimoji="0" lang="fr-F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Calibri" pitchFamily="34" charset="0"/>
                </a:rPr>
                <a:t>(documents informatiques de présentation et/ou d’animation, maquettes numériques, logiciels spécifiques libres nécessaires…)</a:t>
              </a: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ZoneTexte 29"/>
          <p:cNvSpPr txBox="1"/>
          <p:nvPr>
            <p:custDataLst>
              <p:tags r:id="rId4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7932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4</a:t>
            </a:r>
            <a:r>
              <a:rPr lang="fr-FR" sz="2400" b="1" dirty="0" smtClean="0">
                <a:solidFill>
                  <a:srgbClr val="002060"/>
                </a:solidFill>
              </a:rPr>
              <a:t>) </a:t>
            </a:r>
            <a:r>
              <a:rPr lang="fr-FR" sz="2400" b="1" dirty="0">
                <a:solidFill>
                  <a:srgbClr val="002060"/>
                </a:solidFill>
              </a:rPr>
              <a:t>Production attendue et échanges de fichiers</a:t>
            </a: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1484784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Les consignes à respecter 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les </a:t>
            </a:r>
            <a:r>
              <a:rPr lang="fr-FR" sz="2000" dirty="0"/>
              <a:t>documents de type textes devront être enregistrés au format Word </a:t>
            </a:r>
            <a:r>
              <a:rPr lang="fr-FR" sz="2000" dirty="0" smtClean="0"/>
              <a:t>2007 avec l’éditeur d’équations intégré par défaut ;</a:t>
            </a:r>
            <a:endParaRPr lang="fr-FR" sz="2000" dirty="0"/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pour les maquettes numériques du système et des pièces, des </a:t>
            </a:r>
            <a:r>
              <a:rPr lang="fr-FR" sz="2000" dirty="0" err="1" smtClean="0"/>
              <a:t>eDrawings</a:t>
            </a:r>
            <a:r>
              <a:rPr lang="fr-FR" sz="2000" dirty="0" smtClean="0"/>
              <a:t>, devront être générés sous forme d’exécutables </a:t>
            </a:r>
            <a:r>
              <a:rPr lang="fr-FR" sz="2000" dirty="0"/>
              <a:t>qui ne nécessiteront aucune installation de logiciel pour leur </a:t>
            </a:r>
            <a:r>
              <a:rPr lang="fr-FR" sz="2000" dirty="0" smtClean="0"/>
              <a:t>lecture ;</a:t>
            </a:r>
            <a:endParaRPr lang="fr-FR" sz="2000" dirty="0"/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pour </a:t>
            </a:r>
            <a:r>
              <a:rPr lang="fr-FR" sz="2000" dirty="0"/>
              <a:t>les vidéos, choisir le format « </a:t>
            </a:r>
            <a:r>
              <a:rPr lang="fr-FR" sz="2000" dirty="0" err="1"/>
              <a:t>avi</a:t>
            </a:r>
            <a:r>
              <a:rPr lang="fr-FR" sz="2000" dirty="0"/>
              <a:t> » et fournir sur le cédérom le logiciel « </a:t>
            </a:r>
            <a:r>
              <a:rPr lang="fr-FR" sz="2000" dirty="0" smtClean="0"/>
              <a:t>VLC portable </a:t>
            </a:r>
            <a:r>
              <a:rPr lang="fr-FR" sz="2000" dirty="0"/>
              <a:t>» libre de droit.</a:t>
            </a:r>
          </a:p>
        </p:txBody>
      </p:sp>
      <p:sp>
        <p:nvSpPr>
          <p:cNvPr id="9" name="ZoneTexte 8"/>
          <p:cNvSpPr txBox="1"/>
          <p:nvPr>
            <p:custDataLst>
              <p:tags r:id="rId3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4621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5) </a:t>
            </a:r>
            <a:r>
              <a:rPr lang="fr-FR" sz="2400" b="1" dirty="0">
                <a:solidFill>
                  <a:srgbClr val="002060"/>
                </a:solidFill>
              </a:rPr>
              <a:t>Un outil d’analyse des dossiers proposés</a:t>
            </a:r>
          </a:p>
        </p:txBody>
      </p:sp>
      <p:sp>
        <p:nvSpPr>
          <p:cNvPr id="9" name="ZoneTexte 8"/>
          <p:cNvSpPr txBox="1"/>
          <p:nvPr>
            <p:custDataLst>
              <p:tags r:id="rId2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pic>
        <p:nvPicPr>
          <p:cNvPr id="5160" name="Picture 4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1355"/>
            <a:ext cx="8496945" cy="5089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739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5) </a:t>
            </a:r>
            <a:r>
              <a:rPr lang="fr-FR" sz="2400" b="1" dirty="0">
                <a:solidFill>
                  <a:srgbClr val="002060"/>
                </a:solidFill>
              </a:rPr>
              <a:t>Un outil d’analyse des dossiers proposés</a:t>
            </a:r>
          </a:p>
        </p:txBody>
      </p:sp>
      <p:sp>
        <p:nvSpPr>
          <p:cNvPr id="9" name="ZoneTexte 8"/>
          <p:cNvSpPr txBox="1"/>
          <p:nvPr>
            <p:custDataLst>
              <p:tags r:id="rId2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03834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876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5) </a:t>
            </a:r>
            <a:r>
              <a:rPr lang="fr-FR" sz="2400" b="1" dirty="0">
                <a:solidFill>
                  <a:srgbClr val="002060"/>
                </a:solidFill>
              </a:rPr>
              <a:t>Un outil d’analyse des dossiers proposés</a:t>
            </a:r>
          </a:p>
        </p:txBody>
      </p:sp>
      <p:sp>
        <p:nvSpPr>
          <p:cNvPr id="9" name="ZoneTexte 8"/>
          <p:cNvSpPr txBox="1"/>
          <p:nvPr>
            <p:custDataLst>
              <p:tags r:id="rId2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34"/>
          <a:stretch/>
        </p:blipFill>
        <p:spPr bwMode="auto">
          <a:xfrm>
            <a:off x="539552" y="1298376"/>
            <a:ext cx="8376519" cy="4722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8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5) </a:t>
            </a:r>
            <a:r>
              <a:rPr lang="fr-FR" sz="2400" b="1" dirty="0">
                <a:solidFill>
                  <a:srgbClr val="002060"/>
                </a:solidFill>
              </a:rPr>
              <a:t>Un outil d’analyse des dossiers proposés</a:t>
            </a:r>
          </a:p>
        </p:txBody>
      </p:sp>
      <p:sp>
        <p:nvSpPr>
          <p:cNvPr id="9" name="ZoneTexte 8"/>
          <p:cNvSpPr txBox="1"/>
          <p:nvPr>
            <p:custDataLst>
              <p:tags r:id="rId2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grpSp>
        <p:nvGrpSpPr>
          <p:cNvPr id="3" name="Groupe 2"/>
          <p:cNvGrpSpPr/>
          <p:nvPr/>
        </p:nvGrpSpPr>
        <p:grpSpPr>
          <a:xfrm>
            <a:off x="539551" y="1609007"/>
            <a:ext cx="8380147" cy="2996258"/>
            <a:chOff x="539551" y="1609007"/>
            <a:chExt cx="8380147" cy="2996258"/>
          </a:xfrm>
        </p:grpSpPr>
        <p:pic>
          <p:nvPicPr>
            <p:cNvPr id="8193" name="Picture 1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017"/>
            <a:stretch/>
          </p:blipFill>
          <p:spPr bwMode="auto">
            <a:xfrm>
              <a:off x="539551" y="1822861"/>
              <a:ext cx="8380146" cy="2782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4" name="Picture 2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7276"/>
            <a:stretch/>
          </p:blipFill>
          <p:spPr bwMode="auto">
            <a:xfrm>
              <a:off x="539552" y="1609007"/>
              <a:ext cx="8380146" cy="204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6167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ZoneTexte 6"/>
          <p:cNvSpPr txBox="1"/>
          <p:nvPr>
            <p:custDataLst>
              <p:tags r:id="rId1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1340768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BOEN spécial n°7 du 6 octobre 2011 pour le bac S</a:t>
            </a:r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1) Rappel des textes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251520" y="1685529"/>
            <a:ext cx="8892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Épreuve </a:t>
            </a:r>
            <a:r>
              <a:rPr lang="fr-FR" sz="2000" b="1" dirty="0">
                <a:solidFill>
                  <a:srgbClr val="FF0000"/>
                </a:solidFill>
              </a:rPr>
              <a:t>orale</a:t>
            </a:r>
            <a:r>
              <a:rPr lang="fr-FR" sz="2000" b="1" dirty="0"/>
              <a:t> de contrôle</a:t>
            </a:r>
            <a:endParaRPr lang="fr-FR" sz="2000" dirty="0"/>
          </a:p>
          <a:p>
            <a:r>
              <a:rPr lang="fr-FR" sz="2000" dirty="0"/>
              <a:t>Durée : </a:t>
            </a:r>
            <a:r>
              <a:rPr lang="fr-FR" sz="2000" dirty="0">
                <a:solidFill>
                  <a:srgbClr val="FF0000"/>
                </a:solidFill>
              </a:rPr>
              <a:t>20 minutes </a:t>
            </a:r>
            <a:r>
              <a:rPr lang="fr-FR" sz="2000" dirty="0"/>
              <a:t>-</a:t>
            </a:r>
            <a:r>
              <a:rPr lang="fr-FR" sz="2000" dirty="0">
                <a:solidFill>
                  <a:srgbClr val="FF0000"/>
                </a:solidFill>
              </a:rPr>
              <a:t>Temps de préparation : 1 heure</a:t>
            </a:r>
            <a:r>
              <a:rPr lang="fr-FR" sz="2000" dirty="0" smtClean="0"/>
              <a:t>.</a:t>
            </a:r>
          </a:p>
          <a:p>
            <a:r>
              <a:rPr lang="fr-FR" sz="2000" dirty="0" smtClean="0"/>
              <a:t>La note obtenue </a:t>
            </a:r>
            <a:r>
              <a:rPr lang="fr-FR" sz="2000" dirty="0" smtClean="0">
                <a:solidFill>
                  <a:srgbClr val="FF0000"/>
                </a:solidFill>
              </a:rPr>
              <a:t>se substitue à celle conjointe </a:t>
            </a:r>
            <a:r>
              <a:rPr lang="fr-FR" sz="2000" u="sng" dirty="0" smtClean="0"/>
              <a:t>de l’écrit et de projet </a:t>
            </a:r>
            <a:r>
              <a:rPr lang="fr-FR" sz="2000" dirty="0" smtClean="0"/>
              <a:t>(conservation de la meilleure note par le candidat).</a:t>
            </a:r>
          </a:p>
          <a:p>
            <a:endParaRPr lang="fr-FR" sz="800" b="1" dirty="0" smtClean="0"/>
          </a:p>
          <a:p>
            <a:r>
              <a:rPr lang="fr-FR" sz="2000" b="1" dirty="0" smtClean="0"/>
              <a:t>Objectifs de l’épreuve</a:t>
            </a:r>
            <a:endParaRPr lang="fr-FR" sz="2000" b="1" dirty="0"/>
          </a:p>
          <a:p>
            <a:r>
              <a:rPr lang="fr-FR" sz="2000" dirty="0"/>
              <a:t>Il s'agit d'évaluer les principales compétences terminales visées dans le programme de sciences de l'ingénieur.</a:t>
            </a:r>
          </a:p>
          <a:p>
            <a:endParaRPr lang="fr-FR" sz="800" b="1" dirty="0"/>
          </a:p>
          <a:p>
            <a:r>
              <a:rPr lang="fr-FR" sz="2000" dirty="0" smtClean="0"/>
              <a:t>L'épreuve </a:t>
            </a:r>
            <a:r>
              <a:rPr lang="fr-FR" sz="2000" dirty="0"/>
              <a:t>s'appuie sur </a:t>
            </a:r>
            <a:r>
              <a:rPr lang="fr-FR" sz="2000" dirty="0">
                <a:solidFill>
                  <a:srgbClr val="FF0000"/>
                </a:solidFill>
              </a:rPr>
              <a:t>une étude de cas</a:t>
            </a:r>
            <a:r>
              <a:rPr lang="fr-FR" sz="2000" dirty="0"/>
              <a:t> issue d'un </a:t>
            </a:r>
            <a:r>
              <a:rPr lang="fr-FR" sz="2000" dirty="0">
                <a:solidFill>
                  <a:srgbClr val="FF0000"/>
                </a:solidFill>
              </a:rPr>
              <a:t>dossier fourni</a:t>
            </a:r>
            <a:r>
              <a:rPr lang="fr-FR" sz="2000" dirty="0"/>
              <a:t> au candidat par l'examinateur et présentant un </a:t>
            </a:r>
            <a:r>
              <a:rPr lang="fr-FR" sz="2000" dirty="0">
                <a:solidFill>
                  <a:srgbClr val="FF0000"/>
                </a:solidFill>
              </a:rPr>
              <a:t>système </a:t>
            </a:r>
            <a:r>
              <a:rPr lang="fr-FR" sz="2000" dirty="0" err="1" smtClean="0">
                <a:solidFill>
                  <a:srgbClr val="FF0000"/>
                </a:solidFill>
              </a:rPr>
              <a:t>pluritechnique</a:t>
            </a:r>
            <a:r>
              <a:rPr lang="fr-FR" sz="2000" dirty="0" smtClean="0"/>
              <a:t> </a:t>
            </a:r>
            <a:r>
              <a:rPr lang="fr-FR" sz="2000" dirty="0"/>
              <a:t>significatif des technologies contemporaines représentatives des domaines techniques proposés dans le programme des classes de première et de terminale.</a:t>
            </a:r>
          </a:p>
          <a:p>
            <a:endParaRPr lang="fr-FR" sz="800" dirty="0" smtClean="0"/>
          </a:p>
          <a:p>
            <a:r>
              <a:rPr lang="fr-FR" sz="2000" dirty="0"/>
              <a:t>Elle comprend des questions portant sur :</a:t>
            </a:r>
          </a:p>
          <a:p>
            <a:r>
              <a:rPr lang="fr-FR" sz="2000" dirty="0"/>
              <a:t>1) </a:t>
            </a:r>
            <a:r>
              <a:rPr lang="fr-FR" sz="2000" dirty="0" smtClean="0"/>
              <a:t>l’analyse </a:t>
            </a:r>
            <a:r>
              <a:rPr lang="fr-FR" sz="2000" dirty="0"/>
              <a:t>du </a:t>
            </a:r>
            <a:r>
              <a:rPr lang="fr-FR" sz="2000" dirty="0" smtClean="0"/>
              <a:t>système,</a:t>
            </a:r>
            <a:endParaRPr lang="fr-FR" sz="2000" dirty="0"/>
          </a:p>
          <a:p>
            <a:r>
              <a:rPr lang="fr-FR" sz="2000" dirty="0" smtClean="0"/>
              <a:t>2</a:t>
            </a:r>
            <a:r>
              <a:rPr lang="fr-FR" sz="2000" dirty="0"/>
              <a:t>) </a:t>
            </a:r>
            <a:r>
              <a:rPr lang="fr-FR" sz="2000" dirty="0" smtClean="0"/>
              <a:t>le comportement </a:t>
            </a:r>
            <a:r>
              <a:rPr lang="fr-FR" sz="2000" dirty="0"/>
              <a:t>du </a:t>
            </a:r>
            <a:r>
              <a:rPr lang="fr-FR" sz="2000" dirty="0" smtClean="0"/>
              <a:t>système,</a:t>
            </a:r>
            <a:endParaRPr lang="fr-FR" sz="2000" dirty="0"/>
          </a:p>
          <a:p>
            <a:r>
              <a:rPr lang="fr-FR" sz="2000" dirty="0" smtClean="0"/>
              <a:t>3</a:t>
            </a:r>
            <a:r>
              <a:rPr lang="fr-FR" sz="2000" dirty="0"/>
              <a:t>) </a:t>
            </a:r>
            <a:r>
              <a:rPr lang="fr-FR" sz="2000" dirty="0" smtClean="0"/>
              <a:t>l’évolution </a:t>
            </a:r>
            <a:r>
              <a:rPr lang="fr-FR" sz="2000" dirty="0"/>
              <a:t>du </a:t>
            </a:r>
            <a:r>
              <a:rPr lang="fr-FR" sz="2000" dirty="0" smtClean="0"/>
              <a:t>système.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9201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5) </a:t>
            </a:r>
            <a:r>
              <a:rPr lang="fr-FR" sz="2400" b="1" dirty="0">
                <a:solidFill>
                  <a:srgbClr val="002060"/>
                </a:solidFill>
              </a:rPr>
              <a:t>Un outil d’analyse des dossiers proposés</a:t>
            </a:r>
          </a:p>
        </p:txBody>
      </p:sp>
      <p:sp>
        <p:nvSpPr>
          <p:cNvPr id="9" name="ZoneTexte 8"/>
          <p:cNvSpPr txBox="1"/>
          <p:nvPr>
            <p:custDataLst>
              <p:tags r:id="rId2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814567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>
            <p:custDataLst>
              <p:tags r:id="rId3"/>
            </p:custDataLst>
          </p:nvPr>
        </p:nvSpPr>
        <p:spPr>
          <a:xfrm>
            <a:off x="251520" y="501317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Merci de votre attention</a:t>
            </a:r>
            <a:endParaRPr lang="fr-F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7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24699" y="548680"/>
            <a:ext cx="9144001" cy="6267688"/>
            <a:chOff x="0" y="-30376"/>
            <a:chExt cx="9144001" cy="6267688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0" y="-30376"/>
              <a:ext cx="9144000" cy="4615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" y="4554368"/>
              <a:ext cx="9144000" cy="1682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5472" y="-52157"/>
            <a:ext cx="8853055" cy="6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24700" y="1700808"/>
            <a:ext cx="9119300" cy="79208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27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21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ZoneTexte 6"/>
          <p:cNvSpPr txBox="1"/>
          <p:nvPr>
            <p:custDataLst>
              <p:tags r:id="rId1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1340768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BOEN spécial n°7 du 6 octobre 2011 pour le bac S</a:t>
            </a:r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1) Rappel des textes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251520" y="1772816"/>
            <a:ext cx="9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Organisation </a:t>
            </a:r>
            <a:r>
              <a:rPr lang="fr-FR" sz="2000" b="1" dirty="0"/>
              <a:t>matérielle de l'épreuve</a:t>
            </a:r>
          </a:p>
          <a:p>
            <a:endParaRPr lang="fr-FR" sz="2000" b="1" dirty="0" smtClean="0"/>
          </a:p>
          <a:p>
            <a:r>
              <a:rPr lang="fr-FR" sz="2000" dirty="0" smtClean="0"/>
              <a:t>Le </a:t>
            </a:r>
            <a:r>
              <a:rPr lang="fr-FR" sz="2000" dirty="0"/>
              <a:t>support technique de l'épreuve est unique. Il est constitué des éléments </a:t>
            </a:r>
            <a:r>
              <a:rPr lang="fr-FR" sz="2000" dirty="0" smtClean="0"/>
              <a:t>suivants :</a:t>
            </a:r>
            <a:endParaRPr lang="fr-FR" sz="2000" dirty="0"/>
          </a:p>
          <a:p>
            <a:r>
              <a:rPr lang="fr-FR" sz="2000" dirty="0"/>
              <a:t>1) </a:t>
            </a:r>
            <a:r>
              <a:rPr lang="fr-FR" sz="2000" dirty="0" smtClean="0"/>
              <a:t>le </a:t>
            </a:r>
            <a:r>
              <a:rPr lang="fr-FR" sz="2000" dirty="0"/>
              <a:t>dossier technique « présentation du système </a:t>
            </a:r>
            <a:r>
              <a:rPr lang="fr-FR" sz="2000" dirty="0" smtClean="0"/>
              <a:t>»,</a:t>
            </a:r>
          </a:p>
          <a:p>
            <a:r>
              <a:rPr lang="fr-FR" sz="2000" dirty="0" smtClean="0"/>
              <a:t>2</a:t>
            </a:r>
            <a:r>
              <a:rPr lang="fr-FR" sz="2000" dirty="0"/>
              <a:t>) </a:t>
            </a:r>
            <a:r>
              <a:rPr lang="fr-FR" sz="2000" dirty="0" smtClean="0"/>
              <a:t>le </a:t>
            </a:r>
            <a:r>
              <a:rPr lang="fr-FR" sz="2000" dirty="0"/>
              <a:t>dossier pédagogique ou « travail demandé », qui comprend un ensemble de questions présentant un caractère cohérent et portant sur les points caractéristiques du programme, relatives aux </a:t>
            </a:r>
            <a:r>
              <a:rPr lang="fr-FR" sz="2000" dirty="0" smtClean="0"/>
              <a:t>trois </a:t>
            </a:r>
            <a:r>
              <a:rPr lang="fr-FR" sz="2000" dirty="0"/>
              <a:t>volets de </a:t>
            </a:r>
            <a:r>
              <a:rPr lang="fr-FR" sz="2000" dirty="0" smtClean="0"/>
              <a:t>l'épreuve.</a:t>
            </a:r>
          </a:p>
          <a:p>
            <a:endParaRPr lang="fr-FR" sz="2000" dirty="0"/>
          </a:p>
          <a:p>
            <a:r>
              <a:rPr lang="fr-FR" sz="2000" dirty="0"/>
              <a:t>Le questionnaire permet de </a:t>
            </a:r>
            <a:r>
              <a:rPr lang="fr-FR" sz="2000" dirty="0">
                <a:solidFill>
                  <a:srgbClr val="FF0000"/>
                </a:solidFill>
              </a:rPr>
              <a:t>résoudre un problème technique précis </a:t>
            </a:r>
            <a:r>
              <a:rPr lang="fr-FR" sz="2000" dirty="0"/>
              <a:t>(sans </a:t>
            </a:r>
            <a:r>
              <a:rPr lang="fr-FR" sz="2000" dirty="0" smtClean="0"/>
              <a:t>entraîner </a:t>
            </a:r>
            <a:r>
              <a:rPr lang="fr-FR" sz="2000" dirty="0"/>
              <a:t>le développement de calculs mathématiques importants) afin d'évaluer des compétences et connaissances associées du programme d'enseignement.</a:t>
            </a:r>
          </a:p>
          <a:p>
            <a:endParaRPr lang="fr-FR" sz="2000" dirty="0"/>
          </a:p>
          <a:p>
            <a:r>
              <a:rPr lang="fr-FR" sz="2000" dirty="0">
                <a:solidFill>
                  <a:srgbClr val="FF0000"/>
                </a:solidFill>
              </a:rPr>
              <a:t>Pendant l'interrogation</a:t>
            </a:r>
            <a:r>
              <a:rPr lang="fr-FR" sz="2000" dirty="0"/>
              <a:t>, le candidat dispose de </a:t>
            </a:r>
            <a:r>
              <a:rPr lang="fr-FR" sz="2000" dirty="0">
                <a:solidFill>
                  <a:srgbClr val="FF0000"/>
                </a:solidFill>
              </a:rPr>
              <a:t>10 minutes pour exposer </a:t>
            </a:r>
            <a:r>
              <a:rPr lang="fr-FR" sz="2000" dirty="0"/>
              <a:t>les conclusions de sa préparation avant de répondre aux questions de l'examinateur, relatives à la résolution du problème posé.</a:t>
            </a:r>
          </a:p>
        </p:txBody>
      </p:sp>
    </p:spTree>
    <p:extLst>
      <p:ext uri="{BB962C8B-B14F-4D97-AF65-F5344CB8AC3E}">
        <p14:creationId xmlns:p14="http://schemas.microsoft.com/office/powerpoint/2010/main" val="36078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2) Définition du </a:t>
            </a:r>
            <a:r>
              <a:rPr lang="fr-FR" sz="2400" b="1" dirty="0">
                <a:solidFill>
                  <a:srgbClr val="002060"/>
                </a:solidFill>
              </a:rPr>
              <a:t>s</a:t>
            </a:r>
            <a:r>
              <a:rPr lang="fr-FR" sz="2400" b="1" dirty="0" smtClean="0">
                <a:solidFill>
                  <a:srgbClr val="002060"/>
                </a:solidFill>
              </a:rPr>
              <a:t>upport </a:t>
            </a:r>
            <a:r>
              <a:rPr lang="fr-FR" sz="2400" b="1" dirty="0">
                <a:solidFill>
                  <a:srgbClr val="002060"/>
                </a:solidFill>
              </a:rPr>
              <a:t>technique de l’étude</a:t>
            </a: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1340768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Il s’agit d’un produit technologique </a:t>
            </a:r>
            <a:r>
              <a:rPr lang="fr-FR" sz="2000" dirty="0" smtClean="0"/>
              <a:t>authentique 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bien </a:t>
            </a:r>
            <a:r>
              <a:rPr lang="fr-FR" sz="2000" dirty="0"/>
              <a:t>de </a:t>
            </a:r>
            <a:r>
              <a:rPr lang="fr-FR" sz="2000" dirty="0" smtClean="0"/>
              <a:t>consommation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bien </a:t>
            </a:r>
            <a:r>
              <a:rPr lang="fr-FR" sz="2000" dirty="0"/>
              <a:t>d’équipement 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 </a:t>
            </a:r>
            <a:r>
              <a:rPr lang="fr-FR" sz="2000" dirty="0" smtClean="0"/>
              <a:t>représentatif </a:t>
            </a:r>
            <a:r>
              <a:rPr lang="fr-FR" sz="2000" dirty="0"/>
              <a:t>des technologies </a:t>
            </a:r>
            <a:r>
              <a:rPr lang="fr-FR" sz="2000" dirty="0" smtClean="0"/>
              <a:t>actuelles</a:t>
            </a:r>
          </a:p>
          <a:p>
            <a:r>
              <a:rPr lang="fr-FR" sz="2000" dirty="0" smtClean="0"/>
              <a:t>Des domaines 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de la mécatronique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de la construction </a:t>
            </a:r>
            <a:r>
              <a:rPr lang="fr-FR" sz="2000" dirty="0"/>
              <a:t>(bâtiments et ouvrages</a:t>
            </a:r>
            <a:r>
              <a:rPr lang="fr-FR" sz="2000" dirty="0" smtClean="0"/>
              <a:t>)</a:t>
            </a:r>
          </a:p>
          <a:p>
            <a:r>
              <a:rPr lang="fr-FR" sz="2000" dirty="0" smtClean="0"/>
              <a:t>Remarque : Les </a:t>
            </a:r>
            <a:r>
              <a:rPr lang="fr-FR" sz="2000" dirty="0">
                <a:solidFill>
                  <a:srgbClr val="FF0000"/>
                </a:solidFill>
              </a:rPr>
              <a:t>systèmes automatisés industriels </a:t>
            </a:r>
            <a:r>
              <a:rPr lang="fr-FR" sz="2000" dirty="0"/>
              <a:t>de type chaine de production </a:t>
            </a:r>
            <a:r>
              <a:rPr lang="fr-FR" sz="2000" dirty="0">
                <a:solidFill>
                  <a:srgbClr val="FF0000"/>
                </a:solidFill>
              </a:rPr>
              <a:t>sont </a:t>
            </a:r>
            <a:r>
              <a:rPr lang="fr-FR" sz="2000" dirty="0" smtClean="0">
                <a:solidFill>
                  <a:srgbClr val="FF0000"/>
                </a:solidFill>
              </a:rPr>
              <a:t>proscrits</a:t>
            </a:r>
            <a:r>
              <a:rPr lang="fr-FR" sz="2000" dirty="0" smtClean="0"/>
              <a:t>. Les produits qui sont déjà utilisés comme </a:t>
            </a:r>
            <a:r>
              <a:rPr lang="fr-FR" sz="2000" dirty="0" smtClean="0">
                <a:solidFill>
                  <a:srgbClr val="FF0000"/>
                </a:solidFill>
              </a:rPr>
              <a:t>supports didactiques ne sont pas recommandés.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La complexité du système </a:t>
            </a:r>
            <a:r>
              <a:rPr lang="fr-FR" sz="2000" dirty="0" smtClean="0"/>
              <a:t> 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doit </a:t>
            </a:r>
            <a:r>
              <a:rPr lang="fr-FR" sz="2000" dirty="0"/>
              <a:t>permettre une évaluation des </a:t>
            </a:r>
            <a:r>
              <a:rPr lang="fr-FR" sz="2000" dirty="0" smtClean="0"/>
              <a:t>compétences pouvant être extraites</a:t>
            </a:r>
            <a:r>
              <a:rPr lang="fr-FR" sz="2000" dirty="0"/>
              <a:t> </a:t>
            </a:r>
            <a:r>
              <a:rPr lang="fr-FR" sz="2000" dirty="0" smtClean="0"/>
              <a:t>de la grille d’évaluation de l’ensemble des </a:t>
            </a:r>
            <a:r>
              <a:rPr lang="fr-FR" sz="2000" dirty="0">
                <a:solidFill>
                  <a:srgbClr val="FF0000"/>
                </a:solidFill>
              </a:rPr>
              <a:t>deux</a:t>
            </a:r>
            <a:r>
              <a:rPr lang="fr-FR" sz="2000" dirty="0" smtClean="0"/>
              <a:t> </a:t>
            </a:r>
            <a:r>
              <a:rPr lang="fr-FR" sz="2000" dirty="0" smtClean="0">
                <a:solidFill>
                  <a:srgbClr val="FF0000"/>
                </a:solidFill>
              </a:rPr>
              <a:t>épreuves (écrite et orale) </a:t>
            </a:r>
            <a:r>
              <a:rPr lang="fr-FR" sz="2000" dirty="0" smtClean="0"/>
              <a:t>;</a:t>
            </a:r>
            <a:endParaRPr lang="fr-FR" sz="2000" dirty="0" smtClean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doit tenir compte du temps de préparation limité à une heure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éviter </a:t>
            </a:r>
            <a:r>
              <a:rPr lang="fr-FR" sz="2000" dirty="0"/>
              <a:t>une trop longue et difficile mise en </a:t>
            </a:r>
            <a:r>
              <a:rPr lang="fr-FR" sz="2000" dirty="0" smtClean="0"/>
              <a:t>contexte.</a:t>
            </a:r>
            <a:endParaRPr lang="fr-FR" sz="2000" dirty="0"/>
          </a:p>
        </p:txBody>
      </p:sp>
      <p:sp>
        <p:nvSpPr>
          <p:cNvPr id="9" name="ZoneTexte 8"/>
          <p:cNvSpPr txBox="1"/>
          <p:nvPr>
            <p:custDataLst>
              <p:tags r:id="rId3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1571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2) Définition du </a:t>
            </a:r>
            <a:r>
              <a:rPr lang="fr-FR" sz="2400" b="1" dirty="0">
                <a:solidFill>
                  <a:srgbClr val="002060"/>
                </a:solidFill>
              </a:rPr>
              <a:t>s</a:t>
            </a:r>
            <a:r>
              <a:rPr lang="fr-FR" sz="2400" b="1" dirty="0" smtClean="0">
                <a:solidFill>
                  <a:srgbClr val="002060"/>
                </a:solidFill>
              </a:rPr>
              <a:t>upport </a:t>
            </a:r>
            <a:r>
              <a:rPr lang="fr-FR" sz="2400" b="1" dirty="0">
                <a:solidFill>
                  <a:srgbClr val="002060"/>
                </a:solidFill>
              </a:rPr>
              <a:t>technique de l’étude</a:t>
            </a: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1340768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Chaque support doit </a:t>
            </a:r>
            <a:r>
              <a:rPr lang="fr-FR" sz="2000" dirty="0" smtClean="0"/>
              <a:t>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pouvoir </a:t>
            </a:r>
            <a:r>
              <a:rPr lang="fr-FR" sz="2000" dirty="0"/>
              <a:t>conduire à un sujet pour le baccalauréat S-SI </a:t>
            </a:r>
            <a:r>
              <a:rPr lang="fr-FR" sz="2000" dirty="0" smtClean="0"/>
              <a:t>;</a:t>
            </a:r>
            <a:endParaRPr lang="fr-FR" sz="2000" dirty="0"/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pouvoir </a:t>
            </a:r>
            <a:r>
              <a:rPr lang="fr-FR" sz="2000" dirty="0"/>
              <a:t>conduire à un sujet pour le baccalauréat STI2D.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Un </a:t>
            </a:r>
            <a:r>
              <a:rPr lang="fr-FR" sz="2000" dirty="0"/>
              <a:t>même support peut conduire à </a:t>
            </a:r>
            <a:r>
              <a:rPr lang="fr-FR" sz="2000" dirty="0">
                <a:solidFill>
                  <a:srgbClr val="FF0000"/>
                </a:solidFill>
              </a:rPr>
              <a:t>plusieurs sujets </a:t>
            </a:r>
            <a:r>
              <a:rPr lang="fr-FR" sz="2000" dirty="0"/>
              <a:t>pour le baccalauréat S-SI ou le baccalauréat STI2D</a:t>
            </a:r>
            <a:r>
              <a:rPr lang="fr-FR" sz="2000" dirty="0" smtClean="0"/>
              <a:t>.</a:t>
            </a:r>
            <a:endParaRPr lang="fr-FR" sz="2000" dirty="0"/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251520" y="321297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 Structure du sujet : présentation et questionnement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251520" y="4186823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fr-FR" sz="2000" dirty="0"/>
              <a:t>Le support sera r</a:t>
            </a:r>
            <a:r>
              <a:rPr lang="fr-FR" sz="2000" dirty="0" smtClean="0"/>
              <a:t>econtextualisé et présenté en </a:t>
            </a:r>
            <a:r>
              <a:rPr lang="fr-FR" sz="2000" dirty="0"/>
              <a:t>fonction du travail </a:t>
            </a:r>
            <a:r>
              <a:rPr lang="fr-FR" sz="2000" dirty="0" smtClean="0"/>
              <a:t>demandé</a:t>
            </a:r>
          </a:p>
          <a:p>
            <a:pPr marL="342900" indent="-342900"/>
            <a:r>
              <a:rPr lang="fr-FR" sz="2000" dirty="0" smtClean="0">
                <a:sym typeface="Symbol"/>
              </a:rPr>
              <a:t>		 L</a:t>
            </a:r>
            <a:r>
              <a:rPr lang="fr-FR" sz="2000" dirty="0" smtClean="0"/>
              <a:t>e dossier de présentation ne doit pas excéder </a:t>
            </a:r>
            <a:r>
              <a:rPr lang="fr-FR" sz="2000" dirty="0" smtClean="0">
                <a:solidFill>
                  <a:srgbClr val="FF0000"/>
                </a:solidFill>
              </a:rPr>
              <a:t>deux</a:t>
            </a:r>
            <a:r>
              <a:rPr lang="fr-FR" sz="2000" dirty="0" smtClean="0"/>
              <a:t> pages</a:t>
            </a:r>
          </a:p>
        </p:txBody>
      </p:sp>
      <p:sp>
        <p:nvSpPr>
          <p:cNvPr id="11" name="Rectangle 10"/>
          <p:cNvSpPr/>
          <p:nvPr>
            <p:custDataLst>
              <p:tags r:id="rId5"/>
            </p:custDataLst>
          </p:nvPr>
        </p:nvSpPr>
        <p:spPr>
          <a:xfrm>
            <a:off x="251520" y="371703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3.1) Dossier de présentation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>
            <p:custDataLst>
              <p:tags r:id="rId6"/>
            </p:custDataLst>
          </p:nvPr>
        </p:nvSpPr>
        <p:spPr>
          <a:xfrm>
            <a:off x="251520" y="5365665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Un </a:t>
            </a:r>
            <a:r>
              <a:rPr lang="fr-FR" sz="2000" dirty="0"/>
              <a:t>seul problème technique sera abordé. Pour le traiter, des pistes de réflexion seront </a:t>
            </a:r>
            <a:r>
              <a:rPr lang="fr-FR" sz="2000" dirty="0" smtClean="0"/>
              <a:t>proposées sous forme d’un questionnement (travail demandé)</a:t>
            </a:r>
          </a:p>
          <a:p>
            <a:r>
              <a:rPr lang="fr-FR" sz="2000" dirty="0" smtClean="0">
                <a:sym typeface="Symbol"/>
              </a:rPr>
              <a:t>	 L</a:t>
            </a:r>
            <a:r>
              <a:rPr lang="fr-FR" sz="2000" dirty="0" smtClean="0"/>
              <a:t>e dossier de travail demandé ne doit pas excéder </a:t>
            </a:r>
            <a:r>
              <a:rPr lang="fr-FR" sz="2000" dirty="0" smtClean="0">
                <a:solidFill>
                  <a:srgbClr val="FF0000"/>
                </a:solidFill>
              </a:rPr>
              <a:t>une</a:t>
            </a:r>
            <a:r>
              <a:rPr lang="fr-FR" sz="2000" dirty="0" smtClean="0"/>
              <a:t> page</a:t>
            </a:r>
          </a:p>
        </p:txBody>
      </p:sp>
      <p:sp>
        <p:nvSpPr>
          <p:cNvPr id="13" name="Rectangle 12"/>
          <p:cNvSpPr/>
          <p:nvPr>
            <p:custDataLst>
              <p:tags r:id="rId7"/>
            </p:custDataLst>
          </p:nvPr>
        </p:nvSpPr>
        <p:spPr>
          <a:xfrm>
            <a:off x="251520" y="4839543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3.2) Dossier de travail demandé (questionnement)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4" name="ZoneTexte 13"/>
          <p:cNvSpPr txBox="1"/>
          <p:nvPr>
            <p:custDataLst>
              <p:tags r:id="rId8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159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8367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3.2) Dossier de travail demandé (questionnement)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1340768"/>
            <a:ext cx="86409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Les </a:t>
            </a:r>
            <a:r>
              <a:rPr lang="fr-FR" sz="2000" dirty="0"/>
              <a:t>questions seront formulées le plus souvent possible avec des verbes </a:t>
            </a:r>
            <a:r>
              <a:rPr lang="fr-FR" sz="2000" dirty="0" smtClean="0"/>
              <a:t>d'action :</a:t>
            </a:r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L’acte calculatoire doit être limité à l'essentiel </a:t>
            </a:r>
            <a:r>
              <a:rPr lang="fr-FR" sz="2000" dirty="0" smtClean="0"/>
              <a:t>:</a:t>
            </a:r>
          </a:p>
          <a:p>
            <a:r>
              <a:rPr lang="fr-FR" sz="2000" dirty="0"/>
              <a:t>	</a:t>
            </a:r>
            <a:r>
              <a:rPr lang="fr-FR" sz="2000" dirty="0" smtClean="0">
                <a:sym typeface="Symbol"/>
              </a:rPr>
              <a:t> </a:t>
            </a:r>
            <a:r>
              <a:rPr lang="fr-FR" sz="2000" dirty="0" smtClean="0"/>
              <a:t>ce </a:t>
            </a:r>
            <a:r>
              <a:rPr lang="fr-FR" sz="2000" dirty="0"/>
              <a:t>qui est important c'est « modéliser », « analyser », « synthétiser » et non calculer.</a:t>
            </a:r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1403648" y="1619674"/>
            <a:ext cx="7272808" cy="1938992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000" dirty="0" smtClean="0"/>
              <a:t> argumenter,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justifier,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comparer,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décrire,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présenter,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exprimer,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désigner,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indiquer,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définir,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exploiter,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analyser,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interpréter,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proposer,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représenter,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relever,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…</a:t>
            </a: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251520" y="450912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Le questionnement doit : 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tenir compte de la restitution orale du travail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couvrir au </a:t>
            </a:r>
            <a:r>
              <a:rPr lang="fr-FR" sz="2000" dirty="0" smtClean="0">
                <a:solidFill>
                  <a:srgbClr val="FF0000"/>
                </a:solidFill>
              </a:rPr>
              <a:t>moins deux champs </a:t>
            </a:r>
            <a:r>
              <a:rPr lang="fr-FR" sz="2000" dirty="0" smtClean="0"/>
              <a:t>du triptyque MEI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dans la mesure du possible imbriquer deux des champs matériaux, énergie et information.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L’approche disciplinaire</a:t>
            </a:r>
            <a:r>
              <a:rPr lang="fr-FR" sz="2000" dirty="0" smtClean="0"/>
              <a:t>, basée sur la </a:t>
            </a:r>
            <a:r>
              <a:rPr lang="fr-FR" sz="2000" dirty="0" smtClean="0">
                <a:solidFill>
                  <a:srgbClr val="FF0000"/>
                </a:solidFill>
              </a:rPr>
              <a:t>restitution de connaissances</a:t>
            </a:r>
            <a:r>
              <a:rPr lang="fr-FR" sz="2000" dirty="0" smtClean="0"/>
              <a:t>, est </a:t>
            </a:r>
            <a:r>
              <a:rPr lang="fr-FR" sz="2000" dirty="0" smtClean="0">
                <a:solidFill>
                  <a:srgbClr val="FF0000"/>
                </a:solidFill>
              </a:rPr>
              <a:t>proscrite</a:t>
            </a:r>
            <a:r>
              <a:rPr lang="fr-FR" sz="2000" dirty="0" smtClean="0"/>
              <a:t>. </a:t>
            </a:r>
            <a:endParaRPr lang="fr-FR" sz="2000" dirty="0"/>
          </a:p>
        </p:txBody>
      </p:sp>
      <p:sp>
        <p:nvSpPr>
          <p:cNvPr id="11" name="ZoneTexte 10"/>
          <p:cNvSpPr txBox="1"/>
          <p:nvPr>
            <p:custDataLst>
              <p:tags r:id="rId5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942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47667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3.3) Dossier technique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1520" y="906973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Le dossier doit préciser : 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les données du cahier des charges fonctionnelles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la description fonctionnelle et/ou matérielle du système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 </a:t>
            </a:r>
            <a:r>
              <a:rPr lang="fr-FR" sz="2000" dirty="0" smtClean="0"/>
              <a:t>les caractéristiques techniques des constituants et composants du système ;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les documents techniques nécessaires à la définition des données :</a:t>
            </a:r>
          </a:p>
          <a:p>
            <a:pPr lvl="2">
              <a:buFont typeface="Arial" pitchFamily="34" charset="0"/>
              <a:buChar char="•"/>
            </a:pPr>
            <a:r>
              <a:rPr lang="fr-FR" sz="2000" dirty="0" smtClean="0"/>
              <a:t> documents techniques de définition du support,</a:t>
            </a:r>
          </a:p>
          <a:p>
            <a:pPr lvl="2">
              <a:buFont typeface="Arial" pitchFamily="34" charset="0"/>
              <a:buChar char="•"/>
            </a:pPr>
            <a:r>
              <a:rPr lang="fr-FR" sz="2000" dirty="0" smtClean="0"/>
              <a:t> ressource documentaire,</a:t>
            </a:r>
          </a:p>
          <a:p>
            <a:pPr lvl="2">
              <a:buFont typeface="Arial" pitchFamily="34" charset="0"/>
              <a:buChar char="•"/>
            </a:pPr>
            <a:r>
              <a:rPr lang="fr-FR" sz="2000" dirty="0" smtClean="0"/>
              <a:t> …</a:t>
            </a:r>
          </a:p>
          <a:p>
            <a:pPr marL="0" lvl="2"/>
            <a:r>
              <a:rPr lang="fr-FR" sz="2000" dirty="0" smtClean="0"/>
              <a:t>On </a:t>
            </a:r>
            <a:r>
              <a:rPr lang="fr-FR" sz="2000" dirty="0" smtClean="0">
                <a:solidFill>
                  <a:srgbClr val="FF0000"/>
                </a:solidFill>
              </a:rPr>
              <a:t>se limitera au strict nécessaire à la résolution du problème</a:t>
            </a:r>
            <a:r>
              <a:rPr lang="fr-FR" sz="2000" dirty="0" smtClean="0"/>
              <a:t>.</a:t>
            </a:r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251520" y="386104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3.4) Grille d’évaluation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251520" y="4293096"/>
            <a:ext cx="8784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Pour chaque compétence évaluée, indiquer sur une grille standard 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la question qui s’y rapporte,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l’activité proposée,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l’indicateur de résultat,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 smtClean="0"/>
              <a:t> la pondération associée.</a:t>
            </a:r>
          </a:p>
          <a:p>
            <a:r>
              <a:rPr lang="fr-FR" sz="2000" dirty="0" smtClean="0"/>
              <a:t>La compétence D (Communiquer), non explicitement précisée dans les trois points (analyse, comportement et évolution du système), sera évaluée lors de l’oral.</a:t>
            </a:r>
          </a:p>
        </p:txBody>
      </p:sp>
      <p:sp>
        <p:nvSpPr>
          <p:cNvPr id="11" name="ZoneTexte 10"/>
          <p:cNvSpPr txBox="1"/>
          <p:nvPr>
            <p:custDataLst>
              <p:tags r:id="rId5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60206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6217-275F-453A-84D1-AD4A7B1E05FB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26 mars 2013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Jean-Luc MASSEY</a:t>
            </a:r>
            <a:endParaRPr lang="fr-FR" dirty="0"/>
          </a:p>
        </p:txBody>
      </p:sp>
      <p:sp>
        <p:nvSpPr>
          <p:cNvPr id="7" name="Rectangle 6"/>
          <p:cNvSpPr/>
          <p:nvPr>
            <p:custDataLst>
              <p:tags r:id="rId1"/>
            </p:custDataLst>
          </p:nvPr>
        </p:nvSpPr>
        <p:spPr>
          <a:xfrm>
            <a:off x="251520" y="47667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	3.4) Grille d’évaluation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>
            <p:custDataLst>
              <p:tags r:id="rId2"/>
            </p:custDataLst>
          </p:nvPr>
        </p:nvSpPr>
        <p:spPr>
          <a:xfrm>
            <a:off x="539552" y="188640"/>
            <a:ext cx="7389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Épreuve </a:t>
            </a:r>
            <a:r>
              <a:rPr lang="fr-FR" sz="2000" b="1" dirty="0"/>
              <a:t>orale de contrôle </a:t>
            </a:r>
            <a:r>
              <a:rPr lang="fr-FR" sz="2000" b="1" dirty="0" smtClean="0"/>
              <a:t>pour </a:t>
            </a:r>
            <a:r>
              <a:rPr lang="fr-FR" sz="2000" b="1" dirty="0"/>
              <a:t>le baccalauréat </a:t>
            </a:r>
            <a:r>
              <a:rPr lang="fr-FR" sz="2000" b="1" dirty="0" smtClean="0"/>
              <a:t>scientifique option SI</a:t>
            </a:r>
            <a:endParaRPr lang="fr-FR" sz="20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124744"/>
            <a:ext cx="9159451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517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1390</Words>
  <Application>Microsoft Office PowerPoint</Application>
  <PresentationFormat>Affichage à l'écran (4:3)</PresentationFormat>
  <Paragraphs>241</Paragraphs>
  <Slides>20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Thème Office</vt:lpstr>
      <vt:lpstr>Conception personnalisée</vt:lpstr>
      <vt:lpstr>Équation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Yannick</dc:creator>
  <cp:lastModifiedBy>MEN</cp:lastModifiedBy>
  <cp:revision>60</cp:revision>
  <cp:lastPrinted>2013-03-14T19:10:08Z</cp:lastPrinted>
  <dcterms:created xsi:type="dcterms:W3CDTF">2013-01-07T09:07:56Z</dcterms:created>
  <dcterms:modified xsi:type="dcterms:W3CDTF">2013-03-15T15:43:24Z</dcterms:modified>
</cp:coreProperties>
</file>