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4" r:id="rId12"/>
    <p:sldId id="285" r:id="rId13"/>
    <p:sldId id="297" r:id="rId14"/>
    <p:sldId id="282" r:id="rId15"/>
    <p:sldId id="258" r:id="rId16"/>
    <p:sldId id="260" r:id="rId17"/>
    <p:sldId id="261" r:id="rId18"/>
    <p:sldId id="262" r:id="rId19"/>
    <p:sldId id="263" r:id="rId20"/>
    <p:sldId id="283" r:id="rId21"/>
    <p:sldId id="264" r:id="rId22"/>
    <p:sldId id="269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62485-2C41-4976-B97C-211E9B0A41A3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175BD-A58C-4AFD-9105-35BE11694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80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2538" y="2130425"/>
            <a:ext cx="7205662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0180" y="3886200"/>
            <a:ext cx="582221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04602" y="6461030"/>
            <a:ext cx="1698774" cy="365125"/>
          </a:xfrm>
        </p:spPr>
        <p:txBody>
          <a:bodyPr/>
          <a:lstStyle/>
          <a:p>
            <a:fld id="{03CAF773-23AB-42B1-A6E2-B196AF439874}" type="datetime1">
              <a:rPr lang="fr-FR" smtClean="0"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F9BF-2D72-4D2B-8740-6E584FB0461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25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 rot="16200000">
            <a:off x="-2534830" y="3918568"/>
            <a:ext cx="5474262" cy="40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PNF sciences de l'ingénieur - 26 mars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14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2358" y="274638"/>
            <a:ext cx="7424442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04006" y="1600200"/>
            <a:ext cx="7982793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04602" y="6461030"/>
            <a:ext cx="1698774" cy="365125"/>
          </a:xfrm>
        </p:spPr>
        <p:txBody>
          <a:bodyPr/>
          <a:lstStyle/>
          <a:p>
            <a:fld id="{6EC62ACC-C62E-42B7-AF93-43C7734297C7}" type="datetime1">
              <a:rPr lang="fr-FR" smtClean="0"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F9BF-2D72-4D2B-8740-6E584FB0461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2534830" y="3918568"/>
            <a:ext cx="5474262" cy="40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PNF sciences de l'ingénieur - 26 mars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439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89528" y="274638"/>
            <a:ext cx="5287471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04602" y="6461030"/>
            <a:ext cx="1698774" cy="365125"/>
          </a:xfrm>
        </p:spPr>
        <p:txBody>
          <a:bodyPr/>
          <a:lstStyle/>
          <a:p>
            <a:fld id="{7B0B20EB-7FD3-42B4-8D04-2E790C2318EF}" type="datetime1">
              <a:rPr lang="fr-FR" smtClean="0"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F9BF-2D72-4D2B-8740-6E584FB0461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2534830" y="3918568"/>
            <a:ext cx="5474262" cy="40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PNF sciences de l'ingénieur - 26 mars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029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8080" y="240738"/>
            <a:ext cx="7412305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4860" y="1600200"/>
            <a:ext cx="773194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04602" y="6461030"/>
            <a:ext cx="1698774" cy="365125"/>
          </a:xfrm>
        </p:spPr>
        <p:txBody>
          <a:bodyPr/>
          <a:lstStyle/>
          <a:p>
            <a:fld id="{0127EDD2-D6CE-40C5-A74F-B544972801CC}" type="datetime1">
              <a:rPr lang="fr-FR" smtClean="0"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F9BF-2D72-4D2B-8740-6E584FB0461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2534830" y="3918568"/>
            <a:ext cx="5474262" cy="40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PNF sciences de l'ingénieur - 26 mars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185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149" y="4406900"/>
            <a:ext cx="7426564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6241" y="2906713"/>
            <a:ext cx="741847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04602" y="6461030"/>
            <a:ext cx="1698774" cy="365125"/>
          </a:xfrm>
        </p:spPr>
        <p:txBody>
          <a:bodyPr/>
          <a:lstStyle/>
          <a:p>
            <a:fld id="{9C4DD3A5-A21C-41DE-B53E-0065C2F2BEAD}" type="datetime1">
              <a:rPr lang="fr-FR" smtClean="0"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F9BF-2D72-4D2B-8740-6E584FB0461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2534830" y="3918568"/>
            <a:ext cx="5474262" cy="40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PNF sciences de l'ingénieur - 26 mars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9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6172" y="274638"/>
            <a:ext cx="7440627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84926" y="1600200"/>
            <a:ext cx="3710873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04602" y="6461030"/>
            <a:ext cx="1698774" cy="365125"/>
          </a:xfrm>
        </p:spPr>
        <p:txBody>
          <a:bodyPr/>
          <a:lstStyle/>
          <a:p>
            <a:fld id="{34B8665B-D2E7-4A36-9AD7-C47B6330765D}" type="datetime1">
              <a:rPr lang="fr-FR" smtClean="0"/>
              <a:t>25/03/2013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F9BF-2D72-4D2B-8740-6E584FB0461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2534830" y="3918568"/>
            <a:ext cx="5474262" cy="40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PNF sciences de l'ingénieur - 26 mars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885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8080" y="274638"/>
            <a:ext cx="7448719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3478" y="1535113"/>
            <a:ext cx="380147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1570" y="2174875"/>
            <a:ext cx="3793381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90485" y="1535113"/>
            <a:ext cx="389631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06669" y="2174875"/>
            <a:ext cx="3880131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04602" y="6461030"/>
            <a:ext cx="1698774" cy="365125"/>
          </a:xfrm>
        </p:spPr>
        <p:txBody>
          <a:bodyPr/>
          <a:lstStyle/>
          <a:p>
            <a:fld id="{18E27B38-E278-4F34-9A4C-FC56F262BF60}" type="datetime1">
              <a:rPr lang="fr-FR" smtClean="0"/>
              <a:t>25/03/2013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F9BF-2D72-4D2B-8740-6E584FB0461D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-2534830" y="3918568"/>
            <a:ext cx="5474262" cy="40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PNF sciences de l'ingénieur - 26 mars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608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0450" y="274638"/>
            <a:ext cx="741635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287B-980D-4949-B617-4090A29DBB50}" type="datetime1">
              <a:rPr lang="fr-FR" smtClean="0"/>
              <a:t>25/03/2013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F9BF-2D72-4D2B-8740-6E584FB0461D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-2534830" y="3918568"/>
            <a:ext cx="5474262" cy="40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PNF sciences de l'ingénieur - 26 mars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037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04602" y="6461030"/>
            <a:ext cx="1698774" cy="365125"/>
          </a:xfrm>
        </p:spPr>
        <p:txBody>
          <a:bodyPr/>
          <a:lstStyle/>
          <a:p>
            <a:fld id="{8E47DF0E-BE39-4A15-A196-D1698248CAC2}" type="datetime1">
              <a:rPr lang="fr-FR" smtClean="0"/>
              <a:t>25/03/2013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F9BF-2D72-4D2B-8740-6E584FB0461D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2534830" y="3918568"/>
            <a:ext cx="5474262" cy="40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PNF sciences de l'ingénieur - 26 mars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262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9989" y="273050"/>
            <a:ext cx="223552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68743" y="1435100"/>
            <a:ext cx="269677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04602" y="6461030"/>
            <a:ext cx="1698774" cy="365125"/>
          </a:xfrm>
        </p:spPr>
        <p:txBody>
          <a:bodyPr/>
          <a:lstStyle/>
          <a:p>
            <a:fld id="{42327603-12E8-45AE-9C81-C699688DA3A1}" type="datetime1">
              <a:rPr lang="fr-FR" smtClean="0"/>
              <a:t>25/03/2013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F9BF-2D72-4D2B-8740-6E584FB0461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2534830" y="3918568"/>
            <a:ext cx="5474262" cy="40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PNF sciences de l'ingénieur - 26 mars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118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61246" y="6461030"/>
            <a:ext cx="1642130" cy="365125"/>
          </a:xfrm>
        </p:spPr>
        <p:txBody>
          <a:bodyPr/>
          <a:lstStyle/>
          <a:p>
            <a:fld id="{6C225114-5238-4627-9E02-45A0BA50155E}" type="datetime1">
              <a:rPr lang="fr-FR" smtClean="0"/>
              <a:t>25/03/2013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F9BF-2D72-4D2B-8740-6E584FB0461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2534830" y="3918568"/>
            <a:ext cx="5474262" cy="40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PNF sciences de l'ingénieur - 26 mars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647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4602" y="6461030"/>
            <a:ext cx="1698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2CF5B-51E5-4F18-9DDE-A759AFEE38F7}" type="datetime1">
              <a:rPr lang="fr-FR" smtClean="0"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492875"/>
            <a:ext cx="3456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Académie de Dijon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95999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EF9BF-2D72-4D2B-8740-6E584FB0461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25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16200000">
            <a:off x="-2534830" y="3918568"/>
            <a:ext cx="5474262" cy="40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PNF sciences de l'ingénieur - 26 mars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80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25.xml"/><Relationship Id="rId7" Type="http://schemas.openxmlformats.org/officeDocument/2006/relationships/slide" Target="slide30.xml"/><Relationship Id="rId2" Type="http://schemas.openxmlformats.org/officeDocument/2006/relationships/hyperlink" Target="Projet%20chariot%20suiveur.xlsm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slide" Target="slide26.xml"/><Relationship Id="rId9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24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Bac sciences de l’ingénieur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Évaluation de l’épreuve de projet</a:t>
            </a:r>
          </a:p>
          <a:p>
            <a:r>
              <a:rPr lang="fr-FR" dirty="0" smtClean="0"/>
              <a:t>Académie de Dijon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2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(1) Favoriser </a:t>
            </a:r>
            <a:r>
              <a:rPr lang="fr-FR" dirty="0"/>
              <a:t>les apprentissages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plaçant l’élève devant </a:t>
            </a:r>
            <a:r>
              <a:rPr lang="fr-FR" dirty="0"/>
              <a:t>des obstacles qui ne peuvent être </a:t>
            </a:r>
            <a:r>
              <a:rPr lang="fr-FR" dirty="0" smtClean="0"/>
              <a:t>surmontés qu’au </a:t>
            </a:r>
            <a:r>
              <a:rPr lang="fr-FR" dirty="0"/>
              <a:t>prix de </a:t>
            </a:r>
            <a:r>
              <a:rPr lang="fr-FR" b="1" dirty="0"/>
              <a:t>nouveaux apprentissages</a:t>
            </a:r>
            <a:r>
              <a:rPr lang="fr-FR" dirty="0"/>
              <a:t>, à mener </a:t>
            </a:r>
            <a:r>
              <a:rPr lang="fr-FR" dirty="0" smtClean="0"/>
              <a:t>dans ou hors </a:t>
            </a:r>
            <a:r>
              <a:rPr lang="fr-FR" dirty="0"/>
              <a:t>du </a:t>
            </a:r>
            <a:r>
              <a:rPr lang="fr-FR" dirty="0" smtClean="0"/>
              <a:t>projet ;</a:t>
            </a:r>
            <a:endParaRPr lang="fr-FR" dirty="0"/>
          </a:p>
          <a:p>
            <a:r>
              <a:rPr lang="fr-FR" dirty="0"/>
              <a:t>e</a:t>
            </a:r>
            <a:r>
              <a:rPr lang="fr-FR" dirty="0" smtClean="0"/>
              <a:t>n permettant à l’élève </a:t>
            </a:r>
            <a:r>
              <a:rPr lang="fr-FR" b="1" dirty="0" smtClean="0"/>
              <a:t>d’identifier </a:t>
            </a:r>
            <a:r>
              <a:rPr lang="fr-FR" b="1" dirty="0"/>
              <a:t>s</a:t>
            </a:r>
            <a:r>
              <a:rPr lang="fr-FR" b="1" dirty="0" smtClean="0"/>
              <a:t>es </a:t>
            </a:r>
            <a:r>
              <a:rPr lang="fr-FR" b="1" dirty="0"/>
              <a:t>acquis</a:t>
            </a:r>
            <a:r>
              <a:rPr lang="fr-FR" dirty="0"/>
              <a:t> et </a:t>
            </a:r>
            <a:r>
              <a:rPr lang="fr-FR" dirty="0" smtClean="0"/>
              <a:t>ses manques dans </a:t>
            </a:r>
            <a:r>
              <a:rPr lang="fr-FR" dirty="0"/>
              <a:t>une perspective d’</a:t>
            </a:r>
            <a:r>
              <a:rPr lang="fr-FR" b="1" dirty="0"/>
              <a:t>autoévaluation</a:t>
            </a:r>
            <a:r>
              <a:rPr lang="fr-FR" dirty="0"/>
              <a:t> et </a:t>
            </a:r>
            <a:r>
              <a:rPr lang="fr-FR" dirty="0" smtClean="0"/>
              <a:t>d’</a:t>
            </a:r>
            <a:r>
              <a:rPr lang="fr-FR" dirty="0" err="1" smtClean="0"/>
              <a:t>évaluation-bilan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0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(2) Favoriser l’évaluation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9125" y="1600200"/>
            <a:ext cx="8126083" cy="4525963"/>
          </a:xfrm>
        </p:spPr>
        <p:txBody>
          <a:bodyPr/>
          <a:lstStyle/>
          <a:p>
            <a:r>
              <a:rPr lang="fr-FR" dirty="0" smtClean="0"/>
              <a:t>En concevant le processus d’évaluation en même temps que le projet.</a:t>
            </a:r>
          </a:p>
          <a:p>
            <a:pPr lvl="1"/>
            <a:r>
              <a:rPr lang="fr-FR" dirty="0" smtClean="0"/>
              <a:t>découper </a:t>
            </a:r>
            <a:r>
              <a:rPr lang="fr-FR" dirty="0" smtClean="0"/>
              <a:t>un projet en taches, durée, </a:t>
            </a:r>
            <a:r>
              <a:rPr lang="fr-FR" dirty="0" smtClean="0"/>
              <a:t>antériorité ;</a:t>
            </a:r>
            <a:endParaRPr lang="fr-FR" dirty="0" smtClean="0"/>
          </a:p>
          <a:p>
            <a:pPr lvl="1"/>
            <a:r>
              <a:rPr lang="fr-FR" dirty="0" smtClean="0"/>
              <a:t>identifier </a:t>
            </a:r>
            <a:r>
              <a:rPr lang="fr-FR" dirty="0" smtClean="0"/>
              <a:t>la production de chaque tâche (la production peut être intellectuelle</a:t>
            </a:r>
            <a:r>
              <a:rPr lang="fr-FR" dirty="0" smtClean="0"/>
              <a:t>) ;</a:t>
            </a:r>
            <a:endParaRPr lang="fr-FR" dirty="0" smtClean="0"/>
          </a:p>
          <a:p>
            <a:pPr lvl="1"/>
            <a:r>
              <a:rPr lang="fr-FR" dirty="0" smtClean="0"/>
              <a:t>associer </a:t>
            </a:r>
            <a:r>
              <a:rPr lang="fr-FR" dirty="0" smtClean="0"/>
              <a:t>à chaque tâche la ou les compétences associées et les critères d’évaluation </a:t>
            </a:r>
            <a:r>
              <a:rPr lang="fr-FR" dirty="0" smtClean="0"/>
              <a:t>observables ;</a:t>
            </a:r>
            <a:endParaRPr lang="fr-FR" dirty="0" smtClean="0"/>
          </a:p>
          <a:p>
            <a:pPr lvl="1"/>
            <a:r>
              <a:rPr lang="fr-FR" dirty="0" smtClean="0"/>
              <a:t>ventiler </a:t>
            </a:r>
            <a:r>
              <a:rPr lang="fr-FR" dirty="0" smtClean="0"/>
              <a:t>les tâches sur les </a:t>
            </a:r>
            <a:r>
              <a:rPr lang="fr-FR" dirty="0" smtClean="0"/>
              <a:t>élèves ;</a:t>
            </a:r>
            <a:endParaRPr lang="fr-FR" dirty="0" smtClean="0"/>
          </a:p>
          <a:p>
            <a:pPr lvl="1"/>
            <a:r>
              <a:rPr lang="fr-FR" dirty="0" smtClean="0"/>
              <a:t>finaliser </a:t>
            </a:r>
            <a:r>
              <a:rPr lang="fr-FR" dirty="0" smtClean="0"/>
              <a:t>la grille d’évaluation.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30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8080" y="25088"/>
            <a:ext cx="7681633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Associer (tâches – </a:t>
            </a:r>
            <a:r>
              <a:rPr lang="fr-FR" dirty="0" smtClean="0"/>
              <a:t>compétences </a:t>
            </a:r>
            <a:r>
              <a:rPr lang="fr-FR" dirty="0" smtClean="0"/>
              <a:t>/ critères) et (tâches – élèves)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 dirty="0"/>
          </a:p>
        </p:txBody>
      </p:sp>
      <p:pic>
        <p:nvPicPr>
          <p:cNvPr id="1026" name="Picture 2" descr="http://blogppm.m7.fr/wp-content/uploads/2010/06/2_D%C3%A9composition-projet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5" y="1876570"/>
            <a:ext cx="39814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520" y="3062377"/>
            <a:ext cx="4968914" cy="341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en arc 5"/>
          <p:cNvCxnSpPr/>
          <p:nvPr/>
        </p:nvCxnSpPr>
        <p:spPr>
          <a:xfrm>
            <a:off x="1673525" y="2639683"/>
            <a:ext cx="4761781" cy="1259457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en arc 7"/>
          <p:cNvCxnSpPr/>
          <p:nvPr/>
        </p:nvCxnSpPr>
        <p:spPr>
          <a:xfrm>
            <a:off x="1604513" y="2800495"/>
            <a:ext cx="4830793" cy="1971215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rc 9"/>
          <p:cNvCxnSpPr/>
          <p:nvPr/>
        </p:nvCxnSpPr>
        <p:spPr>
          <a:xfrm>
            <a:off x="1604513" y="2800495"/>
            <a:ext cx="4830793" cy="3117226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08957" y="4091511"/>
            <a:ext cx="3510951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Chaque tâche est définie par une </a:t>
            </a:r>
          </a:p>
          <a:p>
            <a:r>
              <a:rPr lang="fr-FR" dirty="0"/>
              <a:t>p</a:t>
            </a:r>
            <a:r>
              <a:rPr lang="fr-FR" dirty="0" smtClean="0"/>
              <a:t>roduction.</a:t>
            </a:r>
          </a:p>
          <a:p>
            <a:r>
              <a:rPr lang="fr-FR" dirty="0" smtClean="0"/>
              <a:t>À </a:t>
            </a:r>
            <a:r>
              <a:rPr lang="fr-FR" dirty="0" smtClean="0"/>
              <a:t>chaque production, on identifie</a:t>
            </a:r>
          </a:p>
          <a:p>
            <a:r>
              <a:rPr lang="fr-FR" dirty="0"/>
              <a:t>l</a:t>
            </a:r>
            <a:r>
              <a:rPr lang="fr-FR" dirty="0" smtClean="0"/>
              <a:t>a ou les compétences mobilisées</a:t>
            </a:r>
          </a:p>
          <a:p>
            <a:r>
              <a:rPr lang="fr-FR" dirty="0"/>
              <a:t>p</a:t>
            </a:r>
            <a:r>
              <a:rPr lang="fr-FR" dirty="0" smtClean="0"/>
              <a:t>ar la réalisation de la tâche et les</a:t>
            </a:r>
          </a:p>
          <a:p>
            <a:r>
              <a:rPr lang="fr-FR" dirty="0"/>
              <a:t>c</a:t>
            </a:r>
            <a:r>
              <a:rPr lang="fr-FR" dirty="0" smtClean="0"/>
              <a:t>ritères d’évaluation associés.</a:t>
            </a:r>
          </a:p>
          <a:p>
            <a:r>
              <a:rPr lang="fr-FR" dirty="0" smtClean="0"/>
              <a:t>On obtient une matrice tâche – </a:t>
            </a:r>
          </a:p>
          <a:p>
            <a:r>
              <a:rPr lang="fr-FR" dirty="0" smtClean="0"/>
              <a:t>compétences / critères </a:t>
            </a:r>
            <a:r>
              <a:rPr lang="fr-FR" dirty="0"/>
              <a:t>(</a:t>
            </a:r>
            <a:r>
              <a:rPr lang="fr-FR" dirty="0" err="1" smtClean="0"/>
              <a:t>Ta-Co</a:t>
            </a:r>
            <a:r>
              <a:rPr lang="fr-FR" dirty="0" smtClean="0"/>
              <a:t>/Cr)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528868" y="1876570"/>
            <a:ext cx="459739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La ventilation des tâches sur le groupe projet </a:t>
            </a:r>
          </a:p>
          <a:p>
            <a:r>
              <a:rPr lang="fr-FR" dirty="0" smtClean="0"/>
              <a:t>a permis d’obtenir la matrice tâches – élèves (</a:t>
            </a:r>
            <a:r>
              <a:rPr lang="fr-FR" dirty="0" err="1" smtClean="0"/>
              <a:t>Ta-El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4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0"/>
          <a:stretch/>
        </p:blipFill>
        <p:spPr>
          <a:xfrm>
            <a:off x="124762" y="892223"/>
            <a:ext cx="4142438" cy="34685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3491" y="58988"/>
            <a:ext cx="7798505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Construction de la grille de compétences</a:t>
            </a:r>
            <a:endParaRPr lang="fr-FR" sz="3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sciences de l'ingénieur - 26 mars 2013</a:t>
            </a:r>
            <a:endParaRPr lang="fr-F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97" y="4216999"/>
            <a:ext cx="6027168" cy="248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801323" y="5455882"/>
            <a:ext cx="572951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Attention, l’outil n’est qu’une aide à l’évaluation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Il n’empêche pas de réfléchir et de personnaliser à la main</a:t>
            </a:r>
          </a:p>
          <a:p>
            <a:r>
              <a:rPr lang="fr-FR" b="1" dirty="0">
                <a:solidFill>
                  <a:srgbClr val="FF0000"/>
                </a:solidFill>
              </a:rPr>
              <a:t>s</a:t>
            </a:r>
            <a:r>
              <a:rPr lang="fr-FR" b="1" dirty="0" smtClean="0">
                <a:solidFill>
                  <a:srgbClr val="FF0000"/>
                </a:solidFill>
              </a:rPr>
              <a:t>i besoin,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Flèche courbée vers le haut 5"/>
          <p:cNvSpPr/>
          <p:nvPr/>
        </p:nvSpPr>
        <p:spPr>
          <a:xfrm rot="3546860">
            <a:off x="236503" y="4101772"/>
            <a:ext cx="2113977" cy="1200896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4762" y="4386433"/>
            <a:ext cx="178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Matrice </a:t>
            </a:r>
            <a:r>
              <a:rPr lang="fr-FR" dirty="0" err="1" smtClean="0"/>
              <a:t>Ta-Co</a:t>
            </a:r>
            <a:r>
              <a:rPr lang="fr-FR" dirty="0" smtClean="0"/>
              <a:t>/Cr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05" b="29056"/>
          <a:stretch/>
        </p:blipFill>
        <p:spPr>
          <a:xfrm>
            <a:off x="4465187" y="892223"/>
            <a:ext cx="4622435" cy="2989263"/>
          </a:xfrm>
          <a:prstGeom prst="rect">
            <a:avLst/>
          </a:prstGeom>
        </p:spPr>
      </p:pic>
      <p:sp>
        <p:nvSpPr>
          <p:cNvPr id="12" name="Flèche courbée vers le haut 11"/>
          <p:cNvSpPr/>
          <p:nvPr/>
        </p:nvSpPr>
        <p:spPr>
          <a:xfrm rot="18053140" flipH="1">
            <a:off x="6977127" y="3595513"/>
            <a:ext cx="2113977" cy="1200896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610378" y="4201767"/>
            <a:ext cx="1406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Matrice </a:t>
            </a:r>
            <a:r>
              <a:rPr lang="fr-FR" dirty="0" err="1" smtClean="0"/>
              <a:t>Ta-El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42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validation des projets </a:t>
            </a:r>
            <a:br>
              <a:rPr lang="fr-FR" dirty="0" smtClean="0"/>
            </a:br>
            <a:r>
              <a:rPr lang="fr-FR" dirty="0" smtClean="0"/>
              <a:t>et leur évaluation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Illustration sur un exemple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97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supports de réflexion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Diaporama « Le </a:t>
            </a:r>
            <a:r>
              <a:rPr lang="fr-FR" dirty="0"/>
              <a:t>projet </a:t>
            </a:r>
            <a:r>
              <a:rPr lang="fr-FR" dirty="0" smtClean="0"/>
              <a:t>interdisciplinaire SI » du séminaire du 31 mars 2011 ;</a:t>
            </a:r>
          </a:p>
          <a:p>
            <a:r>
              <a:rPr lang="fr-FR" dirty="0" smtClean="0"/>
              <a:t>Diaporama « </a:t>
            </a:r>
            <a:r>
              <a:rPr lang="fr-FR" dirty="0"/>
              <a:t> Le projet interdisciplinaire </a:t>
            </a:r>
            <a:r>
              <a:rPr lang="fr-FR" dirty="0" smtClean="0"/>
              <a:t>SI » du séminaire de 27 mars 2012 ;</a:t>
            </a:r>
          </a:p>
          <a:p>
            <a:r>
              <a:rPr lang="fr-FR" dirty="0" smtClean="0"/>
              <a:t>Diaporama </a:t>
            </a:r>
            <a:r>
              <a:rPr lang="fr-FR" dirty="0"/>
              <a:t>« Le projet technologique terminal en </a:t>
            </a:r>
            <a:r>
              <a:rPr lang="fr-FR" dirty="0" smtClean="0"/>
              <a:t>STI2D » du séminaire des 21 et 22 mai 2012;</a:t>
            </a:r>
          </a:p>
          <a:p>
            <a:r>
              <a:rPr lang="fr-FR" dirty="0" smtClean="0"/>
              <a:t>Le </a:t>
            </a:r>
            <a:r>
              <a:rPr lang="fr-FR" dirty="0"/>
              <a:t>classeur Excel « Dossier projet </a:t>
            </a:r>
            <a:r>
              <a:rPr lang="fr-FR" dirty="0" smtClean="0"/>
              <a:t>v12 » de l’académie de Lille.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7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Premiers retours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5773" y="1600200"/>
            <a:ext cx="8160589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b="1" dirty="0" smtClean="0"/>
              <a:t>Réunion de validation des projets interdisciplinaires à </a:t>
            </a:r>
            <a:r>
              <a:rPr lang="fr-FR" b="1" dirty="0" smtClean="0"/>
              <a:t>Chalon-sur-Saône </a:t>
            </a:r>
            <a:r>
              <a:rPr lang="fr-FR" b="1" dirty="0" smtClean="0"/>
              <a:t>le 25 octobre 2012</a:t>
            </a:r>
          </a:p>
          <a:p>
            <a:r>
              <a:rPr lang="fr-FR" dirty="0" smtClean="0"/>
              <a:t>525 grilles d’évaluation du projet à valider ;</a:t>
            </a:r>
          </a:p>
          <a:p>
            <a:r>
              <a:rPr lang="fr-FR" dirty="0" smtClean="0"/>
              <a:t>des </a:t>
            </a:r>
            <a:r>
              <a:rPr lang="fr-FR" dirty="0" smtClean="0"/>
              <a:t>projets non validables, pas interdisciplinaire ;</a:t>
            </a:r>
          </a:p>
          <a:p>
            <a:r>
              <a:rPr lang="fr-FR" dirty="0" smtClean="0"/>
              <a:t>de </a:t>
            </a:r>
            <a:r>
              <a:rPr lang="fr-FR" dirty="0" smtClean="0"/>
              <a:t>grosses disparités entre les projets proposés </a:t>
            </a:r>
          </a:p>
          <a:p>
            <a:pPr lvl="1"/>
            <a:r>
              <a:rPr lang="fr-FR" dirty="0"/>
              <a:t>m</a:t>
            </a:r>
            <a:r>
              <a:rPr lang="fr-FR" dirty="0" smtClean="0"/>
              <a:t>otivants / très </a:t>
            </a:r>
            <a:r>
              <a:rPr lang="fr-FR" dirty="0" smtClean="0"/>
              <a:t>classiques ;</a:t>
            </a:r>
            <a:endParaRPr lang="fr-FR" dirty="0" smtClean="0"/>
          </a:p>
          <a:p>
            <a:pPr lvl="1"/>
            <a:r>
              <a:rPr lang="fr-FR" dirty="0" smtClean="0"/>
              <a:t>niveau technologie collège / trop </a:t>
            </a:r>
            <a:r>
              <a:rPr lang="fr-FR" dirty="0" smtClean="0"/>
              <a:t>ambitieux ;</a:t>
            </a:r>
            <a:endParaRPr lang="fr-FR" dirty="0" smtClean="0"/>
          </a:p>
          <a:p>
            <a:pPr lvl="1"/>
            <a:r>
              <a:rPr lang="fr-FR" dirty="0"/>
              <a:t>p</a:t>
            </a:r>
            <a:r>
              <a:rPr lang="fr-FR" dirty="0" smtClean="0"/>
              <a:t>as de pilotage / trop </a:t>
            </a:r>
            <a:r>
              <a:rPr lang="fr-FR" dirty="0" smtClean="0"/>
              <a:t>guidé ;</a:t>
            </a:r>
            <a:endParaRPr lang="fr-FR" dirty="0" smtClean="0"/>
          </a:p>
          <a:p>
            <a:pPr lvl="1"/>
            <a:r>
              <a:rPr lang="fr-FR" dirty="0"/>
              <a:t>i</a:t>
            </a:r>
            <a:r>
              <a:rPr lang="fr-FR" dirty="0" smtClean="0"/>
              <a:t>ssus des élèves / du professeur.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56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Premiers retours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Des disparités dans la façon mettre en œuvre un projet (du projet qui part d’une idée livrée aux élèves au projet filoguidé ou  l’élève n’a plus </a:t>
            </a:r>
            <a:r>
              <a:rPr lang="fr-FR" dirty="0" smtClean="0"/>
              <a:t>qu’à </a:t>
            </a:r>
            <a:r>
              <a:rPr lang="fr-FR" dirty="0" smtClean="0"/>
              <a:t>suivre les fiches fournies</a:t>
            </a:r>
            <a:r>
              <a:rPr lang="fr-FR" dirty="0" smtClean="0"/>
              <a:t>) ;</a:t>
            </a:r>
            <a:endParaRPr lang="fr-FR" dirty="0" smtClean="0"/>
          </a:p>
          <a:p>
            <a:r>
              <a:rPr lang="fr-FR" dirty="0" smtClean="0"/>
              <a:t>Des disparités dans la façon de mettre en œuvre une pédagogie de projet (pas d’identification des obstacles, pas d’apport de connaissances, pas de bilan</a:t>
            </a:r>
            <a:r>
              <a:rPr lang="fr-FR" dirty="0" smtClean="0"/>
              <a:t>) ;</a:t>
            </a:r>
            <a:endParaRPr lang="fr-FR" dirty="0" smtClean="0"/>
          </a:p>
          <a:p>
            <a:r>
              <a:rPr lang="fr-FR" dirty="0" smtClean="0"/>
              <a:t>Des disparités dans l’évaluation et la façon de renseigner la grille nationale.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61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réflexions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Poursuivre les travaux de l’académie de Lille afin de proposer à la fois un outils d’aide :</a:t>
            </a:r>
          </a:p>
          <a:p>
            <a:pPr lvl="1"/>
            <a:r>
              <a:rPr lang="fr-FR" dirty="0" smtClean="0"/>
              <a:t>à la conception du </a:t>
            </a:r>
            <a:r>
              <a:rPr lang="fr-FR" dirty="0" smtClean="0"/>
              <a:t>projet ;</a:t>
            </a:r>
            <a:endParaRPr lang="fr-FR" dirty="0" smtClean="0"/>
          </a:p>
          <a:p>
            <a:pPr lvl="1"/>
            <a:r>
              <a:rPr lang="fr-FR" dirty="0" smtClean="0"/>
              <a:t>à son </a:t>
            </a:r>
            <a:r>
              <a:rPr lang="fr-FR" dirty="0" smtClean="0"/>
              <a:t>pilotage ;</a:t>
            </a:r>
            <a:endParaRPr lang="fr-FR" dirty="0" smtClean="0"/>
          </a:p>
          <a:p>
            <a:pPr lvl="1"/>
            <a:r>
              <a:rPr lang="fr-FR" dirty="0"/>
              <a:t>à</a:t>
            </a:r>
            <a:r>
              <a:rPr lang="fr-FR" dirty="0" smtClean="0"/>
              <a:t> son évaluation.</a:t>
            </a:r>
          </a:p>
          <a:p>
            <a:r>
              <a:rPr lang="fr-FR" dirty="0" smtClean="0"/>
              <a:t>Renforcer la formation sur la pédagogie de </a:t>
            </a:r>
            <a:r>
              <a:rPr lang="fr-FR" dirty="0" smtClean="0"/>
              <a:t>projet :</a:t>
            </a:r>
            <a:endParaRPr lang="fr-FR" dirty="0" smtClean="0"/>
          </a:p>
          <a:p>
            <a:pPr lvl="1"/>
            <a:r>
              <a:rPr lang="fr-FR" dirty="0" smtClean="0"/>
              <a:t>point </a:t>
            </a:r>
            <a:r>
              <a:rPr lang="fr-FR" dirty="0" smtClean="0"/>
              <a:t>de vue élèves, réaliser un </a:t>
            </a:r>
            <a:r>
              <a:rPr lang="fr-FR" dirty="0" smtClean="0"/>
              <a:t>projet ;</a:t>
            </a:r>
            <a:endParaRPr lang="fr-FR" dirty="0" smtClean="0"/>
          </a:p>
          <a:p>
            <a:pPr lvl="1"/>
            <a:r>
              <a:rPr lang="fr-FR" dirty="0" smtClean="0"/>
              <a:t>point </a:t>
            </a:r>
            <a:r>
              <a:rPr lang="fr-FR" dirty="0" smtClean="0"/>
              <a:t>de vue enseignant, apprendre par le projet.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63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Développer un outil de suivi de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826" y="1470803"/>
            <a:ext cx="8229600" cy="3506639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Objectifs :</a:t>
            </a:r>
          </a:p>
          <a:p>
            <a:pPr lvl="1"/>
            <a:r>
              <a:rPr lang="fr-FR" dirty="0" smtClean="0"/>
              <a:t>guider </a:t>
            </a:r>
            <a:r>
              <a:rPr lang="fr-FR" dirty="0"/>
              <a:t>les enseignants dans </a:t>
            </a:r>
            <a:r>
              <a:rPr lang="fr-FR" dirty="0" smtClean="0"/>
              <a:t>la </a:t>
            </a:r>
            <a:r>
              <a:rPr lang="fr-FR" dirty="0"/>
              <a:t>définition d’un </a:t>
            </a:r>
            <a:r>
              <a:rPr lang="fr-FR" dirty="0" smtClean="0"/>
              <a:t>projet ;</a:t>
            </a:r>
            <a:endParaRPr lang="fr-FR" dirty="0" smtClean="0"/>
          </a:p>
          <a:p>
            <a:pPr lvl="1"/>
            <a:r>
              <a:rPr lang="fr-FR" dirty="0" smtClean="0"/>
              <a:t>proposer </a:t>
            </a:r>
            <a:r>
              <a:rPr lang="fr-FR" dirty="0" smtClean="0"/>
              <a:t>des </a:t>
            </a:r>
            <a:r>
              <a:rPr lang="fr-FR" dirty="0" smtClean="0"/>
              <a:t>tâches </a:t>
            </a:r>
            <a:r>
              <a:rPr lang="fr-FR" dirty="0" smtClean="0"/>
              <a:t>génériques (à compléter</a:t>
            </a:r>
            <a:r>
              <a:rPr lang="fr-FR" dirty="0" smtClean="0"/>
              <a:t>) ;</a:t>
            </a:r>
            <a:endParaRPr lang="fr-FR" dirty="0" smtClean="0"/>
          </a:p>
          <a:p>
            <a:pPr lvl="1"/>
            <a:r>
              <a:rPr lang="fr-FR" dirty="0" smtClean="0"/>
              <a:t>identifier </a:t>
            </a:r>
            <a:r>
              <a:rPr lang="fr-FR" dirty="0" smtClean="0"/>
              <a:t>les compétences </a:t>
            </a:r>
            <a:r>
              <a:rPr lang="fr-FR" dirty="0" smtClean="0"/>
              <a:t>scientifiques ;</a:t>
            </a:r>
            <a:endParaRPr lang="fr-FR" dirty="0" smtClean="0"/>
          </a:p>
          <a:p>
            <a:pPr lvl="1"/>
            <a:r>
              <a:rPr lang="fr-FR" dirty="0" smtClean="0"/>
              <a:t>faciliter </a:t>
            </a:r>
            <a:r>
              <a:rPr lang="fr-FR" dirty="0" smtClean="0"/>
              <a:t>la ventilation des tâches sur les élèves du </a:t>
            </a:r>
            <a:r>
              <a:rPr lang="fr-FR" dirty="0" smtClean="0"/>
              <a:t>groupe ;</a:t>
            </a:r>
            <a:endParaRPr lang="fr-FR" dirty="0" smtClean="0"/>
          </a:p>
          <a:p>
            <a:pPr lvl="1"/>
            <a:r>
              <a:rPr lang="fr-FR" dirty="0" smtClean="0"/>
              <a:t>remplir </a:t>
            </a:r>
            <a:r>
              <a:rPr lang="fr-FR" dirty="0" smtClean="0"/>
              <a:t>semi automatiquement </a:t>
            </a:r>
            <a:r>
              <a:rPr lang="fr-FR" dirty="0"/>
              <a:t>l</a:t>
            </a:r>
            <a:r>
              <a:rPr lang="fr-FR" dirty="0" smtClean="0"/>
              <a:t>es grilles d’évaluation des élèves du </a:t>
            </a:r>
            <a:r>
              <a:rPr lang="fr-FR" dirty="0" smtClean="0"/>
              <a:t>groupe ;</a:t>
            </a:r>
            <a:endParaRPr lang="fr-FR" dirty="0" smtClean="0"/>
          </a:p>
          <a:p>
            <a:pPr lvl="1"/>
            <a:r>
              <a:rPr lang="fr-FR" dirty="0" smtClean="0"/>
              <a:t>encapsuler </a:t>
            </a:r>
            <a:r>
              <a:rPr lang="fr-FR" dirty="0" smtClean="0"/>
              <a:t>les données liées à un projet dans un fichier </a:t>
            </a:r>
            <a:r>
              <a:rPr lang="fr-FR" dirty="0" smtClean="0"/>
              <a:t>informatique ;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07366" y="5141343"/>
            <a:ext cx="7712015" cy="1000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DEVELOPPEMENT D’UNE MAQUETTE SOUS EXCEL</a:t>
            </a:r>
          </a:p>
          <a:p>
            <a:pPr algn="ctr"/>
            <a:r>
              <a:rPr lang="fr-FR" dirty="0" smtClean="0"/>
              <a:t>A L’ETUDE </a:t>
            </a:r>
            <a:r>
              <a:rPr lang="fr-FR" dirty="0"/>
              <a:t>UTILISATION DE L’OUTIL VOIE PRO SOUS ACCESS (Gilles Gindre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6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Calendrier national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Publication des programmes au BO n° </a:t>
            </a:r>
            <a:r>
              <a:rPr lang="fr-FR" dirty="0"/>
              <a:t>9 du 30 septembre 2010 </a:t>
            </a:r>
            <a:r>
              <a:rPr lang="fr-FR" dirty="0" smtClean="0"/>
              <a:t>;</a:t>
            </a:r>
          </a:p>
          <a:p>
            <a:r>
              <a:rPr lang="fr-FR" dirty="0" smtClean="0"/>
              <a:t>Séminaire du 31 mars 2011 ;</a:t>
            </a:r>
          </a:p>
          <a:p>
            <a:r>
              <a:rPr lang="fr-FR" dirty="0" smtClean="0"/>
              <a:t>Séminaire du 27 mars 2012 ;</a:t>
            </a:r>
          </a:p>
          <a:p>
            <a:r>
              <a:rPr lang="fr-FR" dirty="0" smtClean="0"/>
              <a:t>Séminaire SSI et STI2D du 21 et 22 mai 2012 ;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46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Contraintes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2642" y="1600200"/>
            <a:ext cx="8005313" cy="4525963"/>
          </a:xfrm>
        </p:spPr>
        <p:txBody>
          <a:bodyPr/>
          <a:lstStyle/>
          <a:p>
            <a:r>
              <a:rPr lang="fr-FR" dirty="0" smtClean="0"/>
              <a:t>ne </a:t>
            </a:r>
            <a:r>
              <a:rPr lang="fr-FR" dirty="0" smtClean="0"/>
              <a:t>pas rigidifier le projet, c’est l’outil qui doit s’adapter au projet et non l’inverse ;</a:t>
            </a:r>
          </a:p>
          <a:p>
            <a:r>
              <a:rPr lang="fr-FR" dirty="0" smtClean="0"/>
              <a:t>souplesse </a:t>
            </a:r>
            <a:r>
              <a:rPr lang="fr-FR" dirty="0" smtClean="0"/>
              <a:t>dans l’utilisation de l’outil ;</a:t>
            </a:r>
          </a:p>
          <a:p>
            <a:r>
              <a:rPr lang="fr-FR" dirty="0" smtClean="0"/>
              <a:t>ne </a:t>
            </a:r>
            <a:r>
              <a:rPr lang="fr-FR" dirty="0" smtClean="0"/>
              <a:t>pas augmenter la charge de travail des enseignants, chefs de travaux, inspecteurs ;</a:t>
            </a:r>
          </a:p>
          <a:p>
            <a:r>
              <a:rPr lang="fr-FR" dirty="0" smtClean="0"/>
              <a:t>simplifier </a:t>
            </a:r>
            <a:r>
              <a:rPr lang="fr-FR" dirty="0" smtClean="0"/>
              <a:t>la validation des projets en commission académique, traçabilité ;</a:t>
            </a:r>
          </a:p>
          <a:p>
            <a:r>
              <a:rPr lang="fr-FR" dirty="0" smtClean="0"/>
              <a:t>contrainte </a:t>
            </a:r>
            <a:r>
              <a:rPr lang="fr-FR" dirty="0" smtClean="0"/>
              <a:t>de la grille nationale et des revues de projet.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11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8938" y="137466"/>
            <a:ext cx="8229600" cy="1143000"/>
          </a:xfrm>
        </p:spPr>
        <p:txBody>
          <a:bodyPr/>
          <a:lstStyle/>
          <a:p>
            <a:r>
              <a:rPr lang="fr-FR" dirty="0" smtClean="0"/>
              <a:t>Les phases du projet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814280" y="6356350"/>
            <a:ext cx="2895600" cy="365125"/>
          </a:xfrm>
        </p:spPr>
        <p:txBody>
          <a:bodyPr/>
          <a:lstStyle/>
          <a:p>
            <a:r>
              <a:rPr lang="fr-FR" smtClean="0"/>
              <a:t>Académie de Dijon</a:t>
            </a:r>
            <a:endParaRPr lang="fr-FR" dirty="0"/>
          </a:p>
        </p:txBody>
      </p:sp>
      <p:grpSp>
        <p:nvGrpSpPr>
          <p:cNvPr id="31" name="Groupe 30"/>
          <p:cNvGrpSpPr/>
          <p:nvPr/>
        </p:nvGrpSpPr>
        <p:grpSpPr>
          <a:xfrm>
            <a:off x="875818" y="1071563"/>
            <a:ext cx="1927225" cy="5429250"/>
            <a:chOff x="1506538" y="1071563"/>
            <a:chExt cx="1927225" cy="5429250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857375" y="1071563"/>
              <a:ext cx="1539875" cy="1428750"/>
              <a:chOff x="938" y="2276"/>
              <a:chExt cx="2424" cy="2250"/>
            </a:xfrm>
          </p:grpSpPr>
          <p:sp>
            <p:nvSpPr>
              <p:cNvPr id="6" name="AutoShape 2743"/>
              <p:cNvSpPr>
                <a:spLocks noChangeArrowheads="1"/>
              </p:cNvSpPr>
              <p:nvPr/>
            </p:nvSpPr>
            <p:spPr bwMode="auto">
              <a:xfrm>
                <a:off x="1287" y="4136"/>
                <a:ext cx="213" cy="390"/>
              </a:xfrm>
              <a:prstGeom prst="downArrow">
                <a:avLst>
                  <a:gd name="adj1" fmla="val 50000"/>
                  <a:gd name="adj2" fmla="val 117649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7" name="AutoShape 2745"/>
              <p:cNvSpPr>
                <a:spLocks noChangeArrowheads="1"/>
              </p:cNvSpPr>
              <p:nvPr/>
            </p:nvSpPr>
            <p:spPr bwMode="auto">
              <a:xfrm>
                <a:off x="1915" y="3253"/>
                <a:ext cx="206" cy="143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8" name="AutoShape 2746"/>
              <p:cNvSpPr>
                <a:spLocks noChangeArrowheads="1"/>
              </p:cNvSpPr>
              <p:nvPr/>
            </p:nvSpPr>
            <p:spPr bwMode="auto">
              <a:xfrm>
                <a:off x="1243" y="3689"/>
                <a:ext cx="207" cy="18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9" name="AutoShape 2747"/>
              <p:cNvSpPr>
                <a:spLocks noChangeArrowheads="1"/>
              </p:cNvSpPr>
              <p:nvPr/>
            </p:nvSpPr>
            <p:spPr bwMode="auto">
              <a:xfrm>
                <a:off x="2349" y="3683"/>
                <a:ext cx="207" cy="184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0" name="Freeform 2748"/>
              <p:cNvSpPr>
                <a:spLocks/>
              </p:cNvSpPr>
              <p:nvPr/>
            </p:nvSpPr>
            <p:spPr bwMode="auto">
              <a:xfrm>
                <a:off x="2424" y="2547"/>
                <a:ext cx="938" cy="1758"/>
              </a:xfrm>
              <a:custGeom>
                <a:avLst/>
                <a:gdLst>
                  <a:gd name="T0" fmla="*/ 0 w 633"/>
                  <a:gd name="T1" fmla="*/ 1442121 h 1205"/>
                  <a:gd name="T2" fmla="*/ 0 w 633"/>
                  <a:gd name="T3" fmla="*/ 1628638 h 1205"/>
                  <a:gd name="T4" fmla="*/ 882624 w 633"/>
                  <a:gd name="T5" fmla="*/ 1628638 h 1205"/>
                  <a:gd name="T6" fmla="*/ 882624 w 633"/>
                  <a:gd name="T7" fmla="*/ 54063 h 1205"/>
                  <a:gd name="T8" fmla="*/ 769681 w 633"/>
                  <a:gd name="T9" fmla="*/ 54063 h 1205"/>
                  <a:gd name="T10" fmla="*/ 769681 w 633"/>
                  <a:gd name="T11" fmla="*/ 0 h 1205"/>
                  <a:gd name="T12" fmla="*/ 605148 w 633"/>
                  <a:gd name="T13" fmla="*/ 71633 h 1205"/>
                  <a:gd name="T14" fmla="*/ 762709 w 633"/>
                  <a:gd name="T15" fmla="*/ 158134 h 1205"/>
                  <a:gd name="T16" fmla="*/ 762709 w 633"/>
                  <a:gd name="T17" fmla="*/ 109477 h 1205"/>
                  <a:gd name="T18" fmla="*/ 803146 w 633"/>
                  <a:gd name="T19" fmla="*/ 109477 h 1205"/>
                  <a:gd name="T20" fmla="*/ 814301 w 633"/>
                  <a:gd name="T21" fmla="*/ 1551598 h 1205"/>
                  <a:gd name="T22" fmla="*/ 61351 w 633"/>
                  <a:gd name="T23" fmla="*/ 1551598 h 1205"/>
                  <a:gd name="T24" fmla="*/ 61351 w 633"/>
                  <a:gd name="T25" fmla="*/ 1442121 h 1205"/>
                  <a:gd name="T26" fmla="*/ 0 w 633"/>
                  <a:gd name="T27" fmla="*/ 1442121 h 12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3"/>
                  <a:gd name="T43" fmla="*/ 0 h 1205"/>
                  <a:gd name="T44" fmla="*/ 633 w 633"/>
                  <a:gd name="T45" fmla="*/ 1205 h 120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3" h="1205">
                    <a:moveTo>
                      <a:pt x="0" y="1067"/>
                    </a:moveTo>
                    <a:lnTo>
                      <a:pt x="0" y="1205"/>
                    </a:lnTo>
                    <a:lnTo>
                      <a:pt x="633" y="1205"/>
                    </a:lnTo>
                    <a:lnTo>
                      <a:pt x="633" y="40"/>
                    </a:lnTo>
                    <a:lnTo>
                      <a:pt x="552" y="40"/>
                    </a:lnTo>
                    <a:lnTo>
                      <a:pt x="552" y="0"/>
                    </a:lnTo>
                    <a:lnTo>
                      <a:pt x="434" y="53"/>
                    </a:lnTo>
                    <a:lnTo>
                      <a:pt x="547" y="117"/>
                    </a:lnTo>
                    <a:lnTo>
                      <a:pt x="547" y="81"/>
                    </a:lnTo>
                    <a:lnTo>
                      <a:pt x="576" y="81"/>
                    </a:lnTo>
                    <a:lnTo>
                      <a:pt x="584" y="1148"/>
                    </a:lnTo>
                    <a:lnTo>
                      <a:pt x="44" y="1148"/>
                    </a:lnTo>
                    <a:lnTo>
                      <a:pt x="44" y="1067"/>
                    </a:lnTo>
                    <a:lnTo>
                      <a:pt x="0" y="1067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Text Box 2749"/>
              <p:cNvSpPr txBox="1">
                <a:spLocks noChangeArrowheads="1"/>
              </p:cNvSpPr>
              <p:nvPr/>
            </p:nvSpPr>
            <p:spPr bwMode="auto">
              <a:xfrm>
                <a:off x="944" y="2276"/>
                <a:ext cx="2141" cy="508"/>
              </a:xfrm>
              <a:prstGeom prst="rect">
                <a:avLst/>
              </a:prstGeom>
              <a:solidFill>
                <a:srgbClr val="FBD4B4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10800" rIns="18000" bIns="10800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Aft>
                    <a:spcPts val="1000"/>
                  </a:spcAft>
                </a:pPr>
                <a:r>
                  <a:rPr lang="fr-FR" sz="900" b="1"/>
                  <a:t>Recherche d’un thème de projet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12" name="AutoShape 2750"/>
              <p:cNvSpPr>
                <a:spLocks noChangeArrowheads="1"/>
              </p:cNvSpPr>
              <p:nvPr/>
            </p:nvSpPr>
            <p:spPr bwMode="auto">
              <a:xfrm>
                <a:off x="1896" y="2814"/>
                <a:ext cx="206" cy="109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13" name="Text Box 2751"/>
              <p:cNvSpPr txBox="1">
                <a:spLocks noChangeArrowheads="1"/>
              </p:cNvSpPr>
              <p:nvPr/>
            </p:nvSpPr>
            <p:spPr bwMode="auto">
              <a:xfrm>
                <a:off x="962" y="2962"/>
                <a:ext cx="2103" cy="264"/>
              </a:xfrm>
              <a:prstGeom prst="rect">
                <a:avLst/>
              </a:prstGeom>
              <a:solidFill>
                <a:srgbClr val="FBD4B4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10800" rIns="18000" bIns="10800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Aft>
                    <a:spcPts val="1000"/>
                  </a:spcAft>
                </a:pPr>
                <a:r>
                  <a:rPr lang="fr-FR" sz="900" b="1"/>
                  <a:t>Identification d’un besoin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14" name="Text Box 2752"/>
              <p:cNvSpPr txBox="1">
                <a:spLocks noChangeArrowheads="1"/>
              </p:cNvSpPr>
              <p:nvPr/>
            </p:nvSpPr>
            <p:spPr bwMode="auto">
              <a:xfrm>
                <a:off x="1228" y="3411"/>
                <a:ext cx="1602" cy="256"/>
              </a:xfrm>
              <a:prstGeom prst="rect">
                <a:avLst/>
              </a:prstGeom>
              <a:solidFill>
                <a:srgbClr val="FBD4B4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10800" rIns="18000" bIns="10800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Aft>
                    <a:spcPts val="1000"/>
                  </a:spcAft>
                </a:pPr>
                <a:r>
                  <a:rPr lang="fr-FR" sz="900" b="1" dirty="0"/>
                  <a:t>Étude de faisabilité</a:t>
                </a:r>
                <a:endParaRPr lang="fr-FR" dirty="0">
                  <a:latin typeface="Arial" charset="0"/>
                </a:endParaRPr>
              </a:p>
            </p:txBody>
          </p:sp>
          <p:sp>
            <p:nvSpPr>
              <p:cNvPr id="15" name="Text Box 2753"/>
              <p:cNvSpPr txBox="1">
                <a:spLocks noChangeArrowheads="1"/>
              </p:cNvSpPr>
              <p:nvPr/>
            </p:nvSpPr>
            <p:spPr bwMode="auto">
              <a:xfrm>
                <a:off x="938" y="3900"/>
                <a:ext cx="674" cy="225"/>
              </a:xfrm>
              <a:prstGeom prst="rect">
                <a:avLst/>
              </a:prstGeom>
              <a:solidFill>
                <a:srgbClr val="FBD4B4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10800" rIns="18000" bIns="10800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fr-FR" sz="900" b="1"/>
                  <a:t>Validée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16" name="Text Box 2754"/>
              <p:cNvSpPr txBox="1">
                <a:spLocks noChangeArrowheads="1"/>
              </p:cNvSpPr>
              <p:nvPr/>
            </p:nvSpPr>
            <p:spPr bwMode="auto">
              <a:xfrm>
                <a:off x="1825" y="3891"/>
                <a:ext cx="1150" cy="232"/>
              </a:xfrm>
              <a:prstGeom prst="rect">
                <a:avLst/>
              </a:prstGeom>
              <a:solidFill>
                <a:srgbClr val="FBD4B4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54000" tIns="10800" rIns="54000" bIns="10800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Aft>
                    <a:spcPts val="1000"/>
                  </a:spcAft>
                </a:pPr>
                <a:r>
                  <a:rPr lang="fr-FR" sz="900" b="1"/>
                  <a:t>Non validée</a:t>
                </a:r>
                <a:endParaRPr lang="fr-FR">
                  <a:latin typeface="Arial" charset="0"/>
                </a:endParaRPr>
              </a:p>
            </p:txBody>
          </p:sp>
        </p:grpSp>
        <p:sp>
          <p:nvSpPr>
            <p:cNvPr id="17" name="Text Box 2722"/>
            <p:cNvSpPr txBox="1">
              <a:spLocks noChangeArrowheads="1"/>
            </p:cNvSpPr>
            <p:nvPr/>
          </p:nvSpPr>
          <p:spPr bwMode="auto">
            <a:xfrm>
              <a:off x="1925638" y="2509838"/>
              <a:ext cx="1289050" cy="336550"/>
            </a:xfrm>
            <a:prstGeom prst="rect">
              <a:avLst/>
            </a:prstGeom>
            <a:solidFill>
              <a:srgbClr val="37CB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Aft>
                  <a:spcPts val="1000"/>
                </a:spcAft>
              </a:pPr>
              <a:r>
                <a:rPr lang="fr-FR" sz="900" b="1" dirty="0"/>
                <a:t>Élaboration du cahier des charges fonctionnel</a:t>
              </a:r>
              <a:endParaRPr lang="fr-FR" dirty="0">
                <a:latin typeface="Arial" charset="0"/>
              </a:endParaRPr>
            </a:p>
          </p:txBody>
        </p:sp>
        <p:sp>
          <p:nvSpPr>
            <p:cNvPr id="18" name="Text Box 2723"/>
            <p:cNvSpPr txBox="1">
              <a:spLocks noChangeArrowheads="1"/>
            </p:cNvSpPr>
            <p:nvPr/>
          </p:nvSpPr>
          <p:spPr bwMode="auto">
            <a:xfrm>
              <a:off x="1824038" y="3071813"/>
              <a:ext cx="1419225" cy="500062"/>
            </a:xfrm>
            <a:prstGeom prst="rect">
              <a:avLst/>
            </a:prstGeom>
            <a:solidFill>
              <a:srgbClr val="15D2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Aft>
                  <a:spcPts val="1000"/>
                </a:spcAft>
              </a:pPr>
              <a:r>
                <a:rPr lang="fr-FR" sz="900" b="1"/>
                <a:t>Modélisation (Calculs, simulations, prototype)</a:t>
              </a:r>
              <a:endParaRPr lang="fr-FR">
                <a:latin typeface="Arial" charset="0"/>
              </a:endParaRPr>
            </a:p>
          </p:txBody>
        </p:sp>
        <p:sp>
          <p:nvSpPr>
            <p:cNvPr id="19" name="AutoShape 2724"/>
            <p:cNvSpPr>
              <a:spLocks noChangeArrowheads="1"/>
            </p:cNvSpPr>
            <p:nvPr/>
          </p:nvSpPr>
          <p:spPr bwMode="auto">
            <a:xfrm>
              <a:off x="2439988" y="2882900"/>
              <a:ext cx="117475" cy="11747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0" name="AutoShape 2728"/>
            <p:cNvSpPr>
              <a:spLocks noChangeArrowheads="1"/>
            </p:cNvSpPr>
            <p:nvPr/>
          </p:nvSpPr>
          <p:spPr bwMode="auto">
            <a:xfrm>
              <a:off x="2455863" y="3571875"/>
              <a:ext cx="115887" cy="214313"/>
            </a:xfrm>
            <a:prstGeom prst="downArrow">
              <a:avLst>
                <a:gd name="adj1" fmla="val 50000"/>
                <a:gd name="adj2" fmla="val 102107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1" name="Text Box 2731"/>
            <p:cNvSpPr txBox="1">
              <a:spLocks noChangeArrowheads="1"/>
            </p:cNvSpPr>
            <p:nvPr/>
          </p:nvSpPr>
          <p:spPr bwMode="auto">
            <a:xfrm>
              <a:off x="2655888" y="5457825"/>
              <a:ext cx="777875" cy="404813"/>
            </a:xfrm>
            <a:prstGeom prst="rect">
              <a:avLst/>
            </a:prstGeom>
            <a:solidFill>
              <a:srgbClr val="91FD9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Aft>
                  <a:spcPts val="1000"/>
                </a:spcAft>
              </a:pPr>
              <a:r>
                <a:rPr lang="fr-FR" sz="900" b="1"/>
                <a:t>Performances validées</a:t>
              </a:r>
              <a:endParaRPr lang="fr-FR">
                <a:latin typeface="Arial" charset="0"/>
              </a:endParaRPr>
            </a:p>
          </p:txBody>
        </p:sp>
        <p:sp>
          <p:nvSpPr>
            <p:cNvPr id="22" name="Text Box 2732"/>
            <p:cNvSpPr txBox="1">
              <a:spLocks noChangeArrowheads="1"/>
            </p:cNvSpPr>
            <p:nvPr/>
          </p:nvSpPr>
          <p:spPr bwMode="auto">
            <a:xfrm>
              <a:off x="1785938" y="6089650"/>
              <a:ext cx="1419225" cy="411163"/>
            </a:xfrm>
            <a:prstGeom prst="rect">
              <a:avLst/>
            </a:prstGeom>
            <a:solidFill>
              <a:srgbClr val="91FD9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fr-FR" sz="900" b="1"/>
                <a:t>Communication : présentation du projet</a:t>
              </a:r>
              <a:endParaRPr lang="fr-FR">
                <a:latin typeface="Arial" charset="0"/>
              </a:endParaRPr>
            </a:p>
          </p:txBody>
        </p:sp>
        <p:sp>
          <p:nvSpPr>
            <p:cNvPr id="23" name="Text Box 2733"/>
            <p:cNvSpPr txBox="1">
              <a:spLocks noChangeArrowheads="1"/>
            </p:cNvSpPr>
            <p:nvPr/>
          </p:nvSpPr>
          <p:spPr bwMode="auto">
            <a:xfrm>
              <a:off x="1709738" y="5462588"/>
              <a:ext cx="806450" cy="409575"/>
            </a:xfrm>
            <a:prstGeom prst="rect">
              <a:avLst/>
            </a:prstGeom>
            <a:solidFill>
              <a:srgbClr val="91FD9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Aft>
                  <a:spcPts val="1000"/>
                </a:spcAft>
              </a:pPr>
              <a:r>
                <a:rPr lang="fr-FR" sz="900" b="1"/>
                <a:t>Performances non validées</a:t>
              </a:r>
              <a:endParaRPr lang="fr-FR">
                <a:latin typeface="Arial" charset="0"/>
              </a:endParaRPr>
            </a:p>
          </p:txBody>
        </p:sp>
        <p:sp>
          <p:nvSpPr>
            <p:cNvPr id="24" name="Freeform 2744"/>
            <p:cNvSpPr>
              <a:spLocks/>
            </p:cNvSpPr>
            <p:nvPr/>
          </p:nvSpPr>
          <p:spPr bwMode="auto">
            <a:xfrm>
              <a:off x="1506538" y="3095625"/>
              <a:ext cx="552450" cy="2881313"/>
            </a:xfrm>
            <a:custGeom>
              <a:avLst/>
              <a:gdLst>
                <a:gd name="T0" fmla="*/ 318547740 w 870"/>
                <a:gd name="T1" fmla="*/ 1773688397 h 4537"/>
                <a:gd name="T2" fmla="*/ 317985130 w 870"/>
                <a:gd name="T3" fmla="*/ 1821164946 h 4537"/>
                <a:gd name="T4" fmla="*/ 0 w 870"/>
                <a:gd name="T5" fmla="*/ 1821164946 h 4537"/>
                <a:gd name="T6" fmla="*/ 5060950 w 870"/>
                <a:gd name="T7" fmla="*/ 29152255 h 4537"/>
                <a:gd name="T8" fmla="*/ 106838760 w 870"/>
                <a:gd name="T9" fmla="*/ 29152255 h 4537"/>
                <a:gd name="T10" fmla="*/ 106838760 w 870"/>
                <a:gd name="T11" fmla="*/ 0 h 4537"/>
                <a:gd name="T12" fmla="*/ 165599738 w 870"/>
                <a:gd name="T13" fmla="*/ 37897801 h 4537"/>
                <a:gd name="T14" fmla="*/ 109369234 w 870"/>
                <a:gd name="T15" fmla="*/ 88288716 h 4537"/>
                <a:gd name="T16" fmla="*/ 109931209 w 870"/>
                <a:gd name="T17" fmla="*/ 58720480 h 4537"/>
                <a:gd name="T18" fmla="*/ 24741508 w 870"/>
                <a:gd name="T19" fmla="*/ 58720480 h 4537"/>
                <a:gd name="T20" fmla="*/ 14900911 w 870"/>
                <a:gd name="T21" fmla="*/ 1795344278 h 4537"/>
                <a:gd name="T22" fmla="*/ 293243632 w 870"/>
                <a:gd name="T23" fmla="*/ 1795344278 h 4537"/>
                <a:gd name="T24" fmla="*/ 293243632 w 870"/>
                <a:gd name="T25" fmla="*/ 1773271791 h 4537"/>
                <a:gd name="T26" fmla="*/ 318547740 w 870"/>
                <a:gd name="T27" fmla="*/ 1773688397 h 45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70"/>
                <a:gd name="T43" fmla="*/ 0 h 4537"/>
                <a:gd name="T44" fmla="*/ 870 w 870"/>
                <a:gd name="T45" fmla="*/ 4537 h 45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70" h="4537">
                  <a:moveTo>
                    <a:pt x="870" y="4387"/>
                  </a:moveTo>
                  <a:lnTo>
                    <a:pt x="870" y="4537"/>
                  </a:lnTo>
                  <a:lnTo>
                    <a:pt x="0" y="4537"/>
                  </a:lnTo>
                  <a:lnTo>
                    <a:pt x="15" y="67"/>
                  </a:lnTo>
                  <a:lnTo>
                    <a:pt x="311" y="72"/>
                  </a:lnTo>
                  <a:lnTo>
                    <a:pt x="311" y="0"/>
                  </a:lnTo>
                  <a:lnTo>
                    <a:pt x="457" y="94"/>
                  </a:lnTo>
                  <a:lnTo>
                    <a:pt x="317" y="219"/>
                  </a:lnTo>
                  <a:lnTo>
                    <a:pt x="319" y="146"/>
                  </a:lnTo>
                  <a:lnTo>
                    <a:pt x="107" y="146"/>
                  </a:lnTo>
                  <a:lnTo>
                    <a:pt x="83" y="4452"/>
                  </a:lnTo>
                  <a:lnTo>
                    <a:pt x="773" y="4452"/>
                  </a:lnTo>
                  <a:lnTo>
                    <a:pt x="780" y="4387"/>
                  </a:lnTo>
                  <a:lnTo>
                    <a:pt x="870" y="4387"/>
                  </a:lnTo>
                  <a:close/>
                </a:path>
              </a:pathLst>
            </a:cu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 Box 2755"/>
            <p:cNvSpPr txBox="1">
              <a:spLocks noChangeArrowheads="1"/>
            </p:cNvSpPr>
            <p:nvPr/>
          </p:nvSpPr>
          <p:spPr bwMode="auto">
            <a:xfrm>
              <a:off x="1947863" y="3786188"/>
              <a:ext cx="1123950" cy="214312"/>
            </a:xfrm>
            <a:prstGeom prst="rect">
              <a:avLst/>
            </a:prstGeom>
            <a:solidFill>
              <a:srgbClr val="F8CCF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Aft>
                  <a:spcPts val="1000"/>
                </a:spcAft>
              </a:pPr>
              <a:r>
                <a:rPr lang="fr-FR" sz="900" b="1"/>
                <a:t>Choix d’une solution </a:t>
              </a:r>
              <a:endParaRPr lang="fr-FR">
                <a:latin typeface="Arial" charset="0"/>
              </a:endParaRPr>
            </a:p>
          </p:txBody>
        </p:sp>
        <p:sp>
          <p:nvSpPr>
            <p:cNvPr id="26" name="AutoShape 2756"/>
            <p:cNvSpPr>
              <a:spLocks noChangeArrowheads="1"/>
            </p:cNvSpPr>
            <p:nvPr/>
          </p:nvSpPr>
          <p:spPr bwMode="auto">
            <a:xfrm>
              <a:off x="2451100" y="4000500"/>
              <a:ext cx="117475" cy="11747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7" name="AutoShape 2757"/>
            <p:cNvSpPr>
              <a:spLocks noChangeArrowheads="1"/>
            </p:cNvSpPr>
            <p:nvPr/>
          </p:nvSpPr>
          <p:spPr bwMode="auto">
            <a:xfrm>
              <a:off x="2925763" y="5872163"/>
              <a:ext cx="96837" cy="155575"/>
            </a:xfrm>
            <a:prstGeom prst="downArrow">
              <a:avLst>
                <a:gd name="adj1" fmla="val 50000"/>
                <a:gd name="adj2" fmla="val 40164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8" name="AutoShape 2760"/>
            <p:cNvSpPr>
              <a:spLocks noChangeArrowheads="1"/>
            </p:cNvSpPr>
            <p:nvPr/>
          </p:nvSpPr>
          <p:spPr bwMode="auto">
            <a:xfrm>
              <a:off x="2009775" y="5032375"/>
              <a:ext cx="92075" cy="436563"/>
            </a:xfrm>
            <a:prstGeom prst="downArrow">
              <a:avLst>
                <a:gd name="adj1" fmla="val 50000"/>
                <a:gd name="adj2" fmla="val 118535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9" name="AutoShape 2761"/>
            <p:cNvSpPr>
              <a:spLocks noChangeArrowheads="1"/>
            </p:cNvSpPr>
            <p:nvPr/>
          </p:nvSpPr>
          <p:spPr bwMode="auto">
            <a:xfrm>
              <a:off x="2827338" y="5024438"/>
              <a:ext cx="98425" cy="423862"/>
            </a:xfrm>
            <a:prstGeom prst="downArrow">
              <a:avLst>
                <a:gd name="adj1" fmla="val 50000"/>
                <a:gd name="adj2" fmla="val 107661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0" name="Text Box 2762"/>
            <p:cNvSpPr txBox="1">
              <a:spLocks noChangeArrowheads="1"/>
            </p:cNvSpPr>
            <p:nvPr/>
          </p:nvSpPr>
          <p:spPr bwMode="auto">
            <a:xfrm>
              <a:off x="1857375" y="4143375"/>
              <a:ext cx="1420813" cy="1071563"/>
            </a:xfrm>
            <a:prstGeom prst="rect">
              <a:avLst/>
            </a:prstGeom>
            <a:solidFill>
              <a:srgbClr val="F8CCF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fr-FR" sz="900" b="1" dirty="0"/>
                <a:t>Réalisation d’un prototype d’une maquette, d’un programme </a:t>
              </a:r>
            </a:p>
            <a:p>
              <a:pPr algn="ctr">
                <a:spcAft>
                  <a:spcPts val="1000"/>
                </a:spcAft>
              </a:pPr>
              <a:r>
                <a:rPr lang="fr-FR" sz="900" b="1" dirty="0"/>
                <a:t>Essais, mise au point, évaluation des performances 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4356306" y="1200383"/>
            <a:ext cx="4416758" cy="398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Étude </a:t>
            </a:r>
            <a:r>
              <a:rPr lang="fr-FR" dirty="0" smtClean="0"/>
              <a:t>de faisabilité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4356306" y="1733613"/>
            <a:ext cx="4416758" cy="5510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Commission académique de validation des projets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4356305" y="2431548"/>
            <a:ext cx="4416758" cy="651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Élaboration </a:t>
            </a:r>
            <a:r>
              <a:rPr lang="fr-FR" dirty="0"/>
              <a:t>du cahier des charges </a:t>
            </a:r>
            <a:r>
              <a:rPr lang="fr-FR" dirty="0" smtClean="0"/>
              <a:t>fonctionnel</a:t>
            </a:r>
            <a:endParaRPr lang="fr-FR" dirty="0"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56306" y="3246101"/>
            <a:ext cx="4416758" cy="325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Modélisation</a:t>
            </a:r>
            <a:endParaRPr lang="fr-FR" dirty="0"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356306" y="3700336"/>
            <a:ext cx="4416758" cy="325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Revue de projet 1 : B32</a:t>
            </a:r>
            <a:endParaRPr lang="fr-FR" dirty="0"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56306" y="4199718"/>
            <a:ext cx="4416758" cy="453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Réalisation d’un prototype</a:t>
            </a:r>
            <a:endParaRPr lang="fr-FR" dirty="0"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56304" y="4739695"/>
            <a:ext cx="4416758" cy="4522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Revue de projet 2 : C1 et C2 (sauf C2.4)</a:t>
            </a:r>
            <a:endParaRPr lang="fr-FR" dirty="0"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56306" y="5311947"/>
            <a:ext cx="4416758" cy="453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 des performances</a:t>
            </a:r>
            <a:endParaRPr lang="fr-FR" dirty="0"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356302" y="5888174"/>
            <a:ext cx="4416758" cy="452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Communication</a:t>
            </a:r>
            <a:endParaRPr lang="fr-FR" dirty="0"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356301" y="6458690"/>
            <a:ext cx="4416758" cy="325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Évaluation orale: B4, D1, D2, item C2.4</a:t>
            </a:r>
            <a:endParaRPr lang="fr-FR" dirty="0"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48607" y="1186863"/>
            <a:ext cx="992039" cy="398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1 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3079595" y="2743349"/>
            <a:ext cx="992039" cy="398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2 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3079595" y="4227106"/>
            <a:ext cx="992039" cy="398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3 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3066620" y="5628954"/>
            <a:ext cx="992039" cy="398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Phase 4 </a:t>
            </a:r>
            <a:endParaRPr lang="fr-FR" dirty="0"/>
          </a:p>
        </p:txBody>
      </p:sp>
      <p:sp>
        <p:nvSpPr>
          <p:cNvPr id="46" name="Accolade ouvrante 45"/>
          <p:cNvSpPr/>
          <p:nvPr/>
        </p:nvSpPr>
        <p:spPr>
          <a:xfrm>
            <a:off x="4149269" y="2431548"/>
            <a:ext cx="155276" cy="1140327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Accolade ouvrante 46"/>
          <p:cNvSpPr/>
          <p:nvPr/>
        </p:nvSpPr>
        <p:spPr>
          <a:xfrm>
            <a:off x="4131983" y="5269968"/>
            <a:ext cx="155276" cy="1140327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3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 d’un outil pour la maquette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2641" y="1600200"/>
            <a:ext cx="7962181" cy="4525963"/>
          </a:xfrm>
        </p:spPr>
        <p:txBody>
          <a:bodyPr/>
          <a:lstStyle/>
          <a:p>
            <a:r>
              <a:rPr lang="fr-FR" dirty="0" smtClean="0"/>
              <a:t>Classeur Excel qui encapsule à la </a:t>
            </a:r>
            <a:r>
              <a:rPr lang="fr-FR" dirty="0" smtClean="0"/>
              <a:t>fois :</a:t>
            </a:r>
            <a:endParaRPr lang="fr-FR" dirty="0" smtClean="0"/>
          </a:p>
          <a:p>
            <a:pPr lvl="1"/>
            <a:r>
              <a:rPr lang="fr-FR" dirty="0"/>
              <a:t>l</a:t>
            </a:r>
            <a:r>
              <a:rPr lang="fr-FR" dirty="0" smtClean="0"/>
              <a:t>a note de cadrage ;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a description du projet ; 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e cahier des charges ;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a liste des taches et la ventilation sur les élèves ;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a matrice de connexion tâches / compétences ;</a:t>
            </a:r>
          </a:p>
          <a:p>
            <a:pPr lvl="1"/>
            <a:r>
              <a:rPr lang="fr-FR" dirty="0" smtClean="0"/>
              <a:t>Les différents jalons ;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es grilles d’évaluation des élèves.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84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8" y="2511188"/>
            <a:ext cx="3957851" cy="2897174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627184" y="175845"/>
            <a:ext cx="7772400" cy="822082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Comic Sans MS" pitchFamily="66" charset="0"/>
              </a:rPr>
              <a:t>Exemple : </a:t>
            </a:r>
            <a:endParaRPr lang="fr-F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984038" y="992063"/>
            <a:ext cx="7831015" cy="5700526"/>
          </a:xfrm>
        </p:spPr>
        <p:txBody>
          <a:bodyPr>
            <a:normAutofit/>
          </a:bodyPr>
          <a:lstStyle/>
          <a:p>
            <a:pPr algn="l"/>
            <a:r>
              <a:rPr lang="fr-FR" sz="1600" u="sng" dirty="0" smtClean="0">
                <a:solidFill>
                  <a:srgbClr val="002060"/>
                </a:solidFill>
                <a:latin typeface="Comic Sans MS" pitchFamily="66" charset="0"/>
              </a:rPr>
              <a:t>1/ Présentation du projet support :</a:t>
            </a:r>
          </a:p>
          <a:p>
            <a:pPr algn="l"/>
            <a:endParaRPr lang="fr-FR" sz="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16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Conception et réalisation d’un chariot suiveur de personne.</a:t>
            </a:r>
          </a:p>
          <a:p>
            <a:endParaRPr lang="fr-FR" sz="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fr-FR" sz="1600" dirty="0" smtClean="0">
                <a:solidFill>
                  <a:srgbClr val="FF0000"/>
                </a:solidFill>
                <a:latin typeface="Comic Sans MS" pitchFamily="66" charset="0"/>
                <a:sym typeface="Wingdings 3"/>
              </a:rPr>
              <a:t> </a:t>
            </a:r>
            <a:r>
              <a:rPr lang="fr-FR" sz="1600" dirty="0" smtClean="0">
                <a:solidFill>
                  <a:srgbClr val="FF0000"/>
                </a:solidFill>
                <a:latin typeface="Comic Sans MS" pitchFamily="66" charset="0"/>
              </a:rPr>
              <a:t>Applications possibles : </a:t>
            </a:r>
          </a:p>
          <a:p>
            <a:pPr marL="285750" indent="-285750" algn="l"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</a:rPr>
              <a:t>assistance </a:t>
            </a: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</a:rPr>
              <a:t>à l’acheminement de colis dans une </a:t>
            </a: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</a:rPr>
              <a:t>entreprise;</a:t>
            </a:r>
            <a:endParaRPr lang="fr-FR" sz="16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285750" indent="-285750" algn="l"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</a:rPr>
              <a:t>caddys </a:t>
            </a: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</a:rPr>
              <a:t>de grandes </a:t>
            </a: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</a:rPr>
              <a:t>surfaces;</a:t>
            </a:r>
            <a:endParaRPr lang="fr-FR" sz="16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285750" indent="-285750" algn="l"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</a:rPr>
              <a:t>chariot </a:t>
            </a: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</a:rPr>
              <a:t>de golf ;Tondeuse</a:t>
            </a:r>
            <a:r>
              <a:rPr lang="fr-FR" sz="1600" dirty="0">
                <a:solidFill>
                  <a:schemeClr val="tx1"/>
                </a:solidFill>
                <a:latin typeface="Comic Sans MS" pitchFamily="66" charset="0"/>
              </a:rPr>
              <a:t>;</a:t>
            </a: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</a:rPr>
              <a:t> transpalette  …..</a:t>
            </a:r>
          </a:p>
          <a:p>
            <a:pPr marL="285750" indent="-285750" algn="l">
              <a:buFontTx/>
              <a:buChar char="-"/>
            </a:pPr>
            <a:endParaRPr lang="fr-FR" sz="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fr-FR" sz="1600" dirty="0">
                <a:solidFill>
                  <a:srgbClr val="FF0000"/>
                </a:solidFill>
                <a:latin typeface="Comic Sans MS" pitchFamily="66" charset="0"/>
                <a:sym typeface="Wingdings 3"/>
              </a:rPr>
              <a:t> </a:t>
            </a:r>
            <a:r>
              <a:rPr lang="fr-FR" sz="1600" dirty="0" smtClean="0">
                <a:solidFill>
                  <a:srgbClr val="FF0000"/>
                </a:solidFill>
                <a:latin typeface="Comic Sans MS" pitchFamily="66" charset="0"/>
              </a:rPr>
              <a:t>Nombre d’élèves : </a:t>
            </a: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</a:rPr>
              <a:t>5 </a:t>
            </a:r>
          </a:p>
          <a:p>
            <a:pPr algn="l"/>
            <a:endParaRPr lang="fr-FR" sz="6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fr-FR" sz="1600" dirty="0">
                <a:solidFill>
                  <a:srgbClr val="FF0000"/>
                </a:solidFill>
                <a:latin typeface="Comic Sans MS" pitchFamily="66" charset="0"/>
                <a:sym typeface="Wingdings 3"/>
              </a:rPr>
              <a:t> </a:t>
            </a:r>
            <a:r>
              <a:rPr lang="fr-FR" sz="1600" dirty="0" smtClean="0">
                <a:solidFill>
                  <a:srgbClr val="FF0000"/>
                </a:solidFill>
                <a:latin typeface="Comic Sans MS" pitchFamily="66" charset="0"/>
              </a:rPr>
              <a:t>Point de départ : </a:t>
            </a:r>
          </a:p>
          <a:p>
            <a:pPr marL="285750" indent="-285750" algn="l"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</a:rPr>
              <a:t>1 </a:t>
            </a: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</a:rPr>
              <a:t>plate-forme ; 2 essieux (1 directionnel</a:t>
            </a: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</a:rPr>
              <a:t>) ;</a:t>
            </a:r>
          </a:p>
          <a:p>
            <a:pPr algn="l"/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</a:rPr>
              <a:t>- </a:t>
            </a: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</a:rPr>
              <a:t>1 cahier des charges sommaire.</a:t>
            </a:r>
          </a:p>
          <a:p>
            <a:pPr algn="l"/>
            <a:endParaRPr lang="fr-FR" sz="6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285750" indent="-285750" algn="l">
              <a:buFont typeface="Wingdings 3"/>
              <a:buChar char="c"/>
            </a:pPr>
            <a:r>
              <a:rPr lang="fr-FR" sz="1600" dirty="0" smtClean="0">
                <a:solidFill>
                  <a:srgbClr val="FF0000"/>
                </a:solidFill>
                <a:latin typeface="Comic Sans MS" pitchFamily="66" charset="0"/>
                <a:sym typeface="Wingdings 3"/>
              </a:rPr>
              <a:t>Répartition sommaire du travail :</a:t>
            </a:r>
          </a:p>
          <a:p>
            <a:pPr algn="l"/>
            <a:endParaRPr lang="fr-FR" sz="800" dirty="0" smtClean="0">
              <a:solidFill>
                <a:schemeClr val="tx1"/>
              </a:solidFill>
              <a:latin typeface="Comic Sans MS" pitchFamily="66" charset="0"/>
              <a:sym typeface="Wingdings 3"/>
            </a:endParaRPr>
          </a:p>
          <a:p>
            <a:pPr marL="285750" indent="-285750" algn="l">
              <a:buFontTx/>
              <a:buChar char="-"/>
            </a:pPr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sym typeface="Wingdings 3"/>
              </a:rPr>
              <a:t>élève </a:t>
            </a:r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sym typeface="Wingdings 3"/>
              </a:rPr>
              <a:t>A : </a:t>
            </a:r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sym typeface="Wingdings 3"/>
              </a:rPr>
              <a:t>fonction </a:t>
            </a:r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sym typeface="Wingdings 3"/>
              </a:rPr>
              <a:t>Alimenter/Distribuer </a:t>
            </a:r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sym typeface="Wingdings 3"/>
              </a:rPr>
              <a:t>l’énergie -             </a:t>
            </a:r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sym typeface="Wingdings 3"/>
              </a:rPr>
              <a:t>Chef de projet.</a:t>
            </a:r>
          </a:p>
          <a:p>
            <a:pPr marL="285750" indent="-285750" algn="l"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  <a:sym typeface="Wingdings 3"/>
              </a:rPr>
              <a:t>élève </a:t>
            </a: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  <a:sym typeface="Wingdings 3"/>
              </a:rPr>
              <a:t>B : </a:t>
            </a:r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sym typeface="Wingdings 3"/>
              </a:rPr>
              <a:t>fonction </a:t>
            </a:r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sym typeface="Wingdings 3"/>
              </a:rPr>
              <a:t>Convertir et Adapter l’énergie  (Transmission et direction).</a:t>
            </a:r>
          </a:p>
          <a:p>
            <a:pPr marL="285750" indent="-285750" algn="l"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  <a:sym typeface="Wingdings 3"/>
              </a:rPr>
              <a:t>élève </a:t>
            </a: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  <a:sym typeface="Wingdings 3"/>
              </a:rPr>
              <a:t>C : </a:t>
            </a:r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sym typeface="Wingdings 3"/>
              </a:rPr>
              <a:t>fonction </a:t>
            </a:r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sym typeface="Wingdings 3"/>
              </a:rPr>
              <a:t>Transmettre l’énergie et Agir ( Châssis roulant),</a:t>
            </a:r>
            <a:endParaRPr lang="fr-FR" sz="1600" dirty="0" smtClean="0">
              <a:solidFill>
                <a:schemeClr val="tx1"/>
              </a:solidFill>
              <a:latin typeface="Comic Sans MS" pitchFamily="66" charset="0"/>
              <a:sym typeface="Wingdings 3"/>
            </a:endParaRPr>
          </a:p>
          <a:p>
            <a:pPr marL="285750" indent="-285750" algn="l"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  <a:sym typeface="Wingdings 3"/>
              </a:rPr>
              <a:t>élève </a:t>
            </a: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  <a:sym typeface="Wingdings 3"/>
              </a:rPr>
              <a:t>D : </a:t>
            </a:r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sym typeface="Wingdings 3"/>
              </a:rPr>
              <a:t>fonction </a:t>
            </a:r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sym typeface="Wingdings 3"/>
              </a:rPr>
              <a:t>Traiter les informations.</a:t>
            </a:r>
          </a:p>
          <a:p>
            <a:pPr marL="285750" indent="-285750" algn="l"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  <a:sym typeface="Wingdings 3"/>
              </a:rPr>
              <a:t>élève </a:t>
            </a: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  <a:sym typeface="Wingdings 3"/>
              </a:rPr>
              <a:t>E : </a:t>
            </a:r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sym typeface="Wingdings 3"/>
              </a:rPr>
              <a:t>fonction </a:t>
            </a:r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sym typeface="Wingdings 3"/>
              </a:rPr>
              <a:t>Acquérir et Communiquer.</a:t>
            </a:r>
            <a:endParaRPr lang="fr-FR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fr-FR" sz="1400" dirty="0" smtClean="0">
              <a:latin typeface="Comic Sans MS" pitchFamily="66" charset="0"/>
            </a:endParaRPr>
          </a:p>
          <a:p>
            <a:pPr algn="l"/>
            <a:endParaRPr lang="fr-FR" sz="1600" dirty="0">
              <a:latin typeface="Comic Sans MS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sciences de l'ingénieur - 26 mars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0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sciences de l'ingénieur - 26 mars 2013</a:t>
            </a:r>
            <a:endParaRPr lang="fr-FR" dirty="0"/>
          </a:p>
        </p:txBody>
      </p:sp>
      <p:sp>
        <p:nvSpPr>
          <p:cNvPr id="7" name="Sous-titre 5"/>
          <p:cNvSpPr txBox="1">
            <a:spLocks/>
          </p:cNvSpPr>
          <p:nvPr/>
        </p:nvSpPr>
        <p:spPr>
          <a:xfrm>
            <a:off x="973715" y="279777"/>
            <a:ext cx="7831015" cy="6131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u="sng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r>
              <a:rPr lang="fr-FR" sz="1600" dirty="0" smtClean="0">
                <a:solidFill>
                  <a:srgbClr val="002060"/>
                </a:solidFill>
                <a:latin typeface="Comic Sans MS" pitchFamily="66" charset="0"/>
              </a:rPr>
              <a:t>/ Présentation du fichier Excel </a:t>
            </a:r>
            <a:r>
              <a:rPr lang="fr-FR" sz="1600" dirty="0" smtClean="0">
                <a:solidFill>
                  <a:srgbClr val="002060"/>
                </a:solidFill>
                <a:latin typeface="Comic Sans MS" pitchFamily="66" charset="0"/>
                <a:hlinkClick r:id="rId2" action="ppaction://hlinkfile"/>
              </a:rPr>
              <a:t>: Projet Chariot suiveur.xls</a:t>
            </a:r>
            <a:endParaRPr lang="fr-FR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fr-FR" sz="800" dirty="0" smtClean="0">
              <a:latin typeface="Comic Sans MS" pitchFamily="66" charset="0"/>
            </a:endParaRPr>
          </a:p>
          <a:p>
            <a:endParaRPr lang="fr-FR" sz="800" dirty="0">
              <a:latin typeface="Comic Sans MS" pitchFamily="66" charset="0"/>
            </a:endParaRPr>
          </a:p>
          <a:p>
            <a:endParaRPr lang="fr-FR" sz="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fr-FR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fr-FR" sz="9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fr-FR" sz="1600" dirty="0" smtClean="0">
                <a:latin typeface="Comic Sans MS" pitchFamily="66" charset="0"/>
              </a:rPr>
              <a:t>Fichier composé de 12 onglets :</a:t>
            </a:r>
          </a:p>
          <a:p>
            <a:pPr marL="0" indent="0">
              <a:buNone/>
            </a:pPr>
            <a:endParaRPr lang="fr-FR" sz="1600" dirty="0">
              <a:latin typeface="Comic Sans MS" pitchFamily="66" charset="0"/>
            </a:endParaRPr>
          </a:p>
          <a:p>
            <a:pPr marL="2867025" indent="-2867025" algn="just">
              <a:buNone/>
            </a:pPr>
            <a:r>
              <a:rPr lang="fr-FR" sz="1600" dirty="0">
                <a:latin typeface="Comic Sans MS" pitchFamily="66" charset="0"/>
                <a:sym typeface="Wingdings 3"/>
              </a:rPr>
              <a:t> </a:t>
            </a:r>
            <a:r>
              <a:rPr lang="fr-FR" sz="1600" dirty="0" smtClean="0">
                <a:latin typeface="Comic Sans MS" pitchFamily="66" charset="0"/>
              </a:rPr>
              <a:t>Onglets </a:t>
            </a:r>
            <a:r>
              <a:rPr lang="fr-FR" sz="1600" dirty="0" smtClean="0">
                <a:latin typeface="Comic Sans MS" pitchFamily="66" charset="0"/>
                <a:hlinkClick r:id="rId3" action="ppaction://hlinksldjump"/>
              </a:rPr>
              <a:t>"Cadrâge1" </a:t>
            </a:r>
            <a:r>
              <a:rPr lang="fr-FR" sz="1600" dirty="0" smtClean="0">
                <a:latin typeface="Comic Sans MS" pitchFamily="66" charset="0"/>
              </a:rPr>
              <a:t>et </a:t>
            </a:r>
            <a:r>
              <a:rPr lang="fr-FR" sz="1600" dirty="0" smtClean="0">
                <a:latin typeface="Comic Sans MS" pitchFamily="66" charset="0"/>
                <a:hlinkClick r:id="rId4" action="ppaction://hlinksldjump"/>
              </a:rPr>
              <a:t>"Cadrâge2 "</a:t>
            </a:r>
            <a:r>
              <a:rPr lang="fr-FR" sz="1600" dirty="0">
                <a:latin typeface="Comic Sans MS" pitchFamily="66" charset="0"/>
              </a:rPr>
              <a:t> </a:t>
            </a:r>
            <a:r>
              <a:rPr lang="fr-FR" sz="1600" dirty="0" smtClean="0">
                <a:latin typeface="Comic Sans MS" pitchFamily="66" charset="0"/>
              </a:rPr>
              <a:t>: </a:t>
            </a:r>
            <a:r>
              <a:rPr lang="fr-FR" sz="1500" dirty="0" smtClean="0">
                <a:latin typeface="Comic Sans MS" pitchFamily="66" charset="0"/>
              </a:rPr>
              <a:t>destinés </a:t>
            </a:r>
            <a:r>
              <a:rPr lang="fr-FR" sz="1500" dirty="0" smtClean="0">
                <a:latin typeface="Comic Sans MS" pitchFamily="66" charset="0"/>
              </a:rPr>
              <a:t>à présenter le projet (notamment pour la commission de validation), ils remplacent la note de cadrage et le cahier des charges.</a:t>
            </a:r>
          </a:p>
          <a:p>
            <a:pPr marL="3409950" indent="-2962275" algn="just">
              <a:buNone/>
            </a:pPr>
            <a:r>
              <a:rPr lang="fr-FR" sz="1500" dirty="0" smtClean="0">
                <a:solidFill>
                  <a:srgbClr val="FF0000"/>
                </a:solidFill>
                <a:latin typeface="Comic Sans MS" pitchFamily="66" charset="0"/>
              </a:rPr>
              <a:t>( </a:t>
            </a:r>
            <a:r>
              <a:rPr lang="fr-FR" sz="15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1500" dirty="0" smtClean="0">
                <a:solidFill>
                  <a:srgbClr val="FF0000"/>
                </a:solidFill>
                <a:latin typeface="Comic Sans MS" pitchFamily="66" charset="0"/>
              </a:rPr>
              <a:t> remplir par les enseignants)</a:t>
            </a:r>
          </a:p>
          <a:p>
            <a:pPr marL="0" indent="0">
              <a:buNone/>
            </a:pPr>
            <a:endParaRPr lang="fr-FR" sz="1600" dirty="0" smtClean="0">
              <a:latin typeface="Comic Sans MS" pitchFamily="66" charset="0"/>
            </a:endParaRPr>
          </a:p>
          <a:p>
            <a:pPr marL="2867025" indent="-2867025">
              <a:buNone/>
            </a:pPr>
            <a:r>
              <a:rPr lang="fr-FR" sz="1600" dirty="0">
                <a:latin typeface="Comic Sans MS" pitchFamily="66" charset="0"/>
                <a:sym typeface="Wingdings 3"/>
              </a:rPr>
              <a:t> </a:t>
            </a:r>
            <a:r>
              <a:rPr lang="fr-FR" sz="1600" dirty="0" smtClean="0">
                <a:latin typeface="Comic Sans MS" pitchFamily="66" charset="0"/>
              </a:rPr>
              <a:t>Onglet </a:t>
            </a:r>
            <a:r>
              <a:rPr lang="fr-FR" sz="1600" dirty="0" smtClean="0">
                <a:latin typeface="Comic Sans MS" pitchFamily="66" charset="0"/>
                <a:hlinkClick r:id="rId5" action="ppaction://hlinksldjump"/>
              </a:rPr>
              <a:t>"Critères d'évaluation"</a:t>
            </a:r>
            <a:r>
              <a:rPr lang="fr-FR" sz="1600" dirty="0" smtClean="0">
                <a:latin typeface="Comic Sans MS" pitchFamily="66" charset="0"/>
              </a:rPr>
              <a:t> : </a:t>
            </a:r>
            <a:r>
              <a:rPr lang="fr-FR" sz="1500" dirty="0" smtClean="0">
                <a:latin typeface="Comic Sans MS" pitchFamily="66" charset="0"/>
              </a:rPr>
              <a:t>on </a:t>
            </a:r>
            <a:r>
              <a:rPr lang="fr-FR" sz="1500" dirty="0" smtClean="0">
                <a:latin typeface="Comic Sans MS" pitchFamily="66" charset="0"/>
              </a:rPr>
              <a:t>y retrouve les 26 critères d'évaluation de l'activité de projet.</a:t>
            </a:r>
          </a:p>
          <a:p>
            <a:pPr marL="0" indent="0">
              <a:buNone/>
            </a:pPr>
            <a:endParaRPr lang="fr-FR" sz="1600" dirty="0">
              <a:latin typeface="Comic Sans MS" pitchFamily="66" charset="0"/>
            </a:endParaRPr>
          </a:p>
          <a:p>
            <a:pPr marL="1619250" indent="-1619250">
              <a:buNone/>
              <a:tabLst>
                <a:tab pos="1524000" algn="l"/>
              </a:tabLst>
            </a:pPr>
            <a:r>
              <a:rPr lang="fr-FR" sz="1600" dirty="0">
                <a:latin typeface="Comic Sans MS" pitchFamily="66" charset="0"/>
                <a:sym typeface="Wingdings 3"/>
              </a:rPr>
              <a:t> </a:t>
            </a:r>
            <a:r>
              <a:rPr lang="fr-FR" sz="1600" dirty="0" smtClean="0">
                <a:latin typeface="Comic Sans MS" pitchFamily="66" charset="0"/>
              </a:rPr>
              <a:t>Onglet </a:t>
            </a:r>
            <a:r>
              <a:rPr lang="fr-FR" sz="1600" dirty="0" smtClean="0">
                <a:latin typeface="Comic Sans MS" pitchFamily="66" charset="0"/>
                <a:hlinkClick r:id="rId6" action="ppaction://hlinksldjump"/>
              </a:rPr>
              <a:t>"Tâches" </a:t>
            </a:r>
            <a:r>
              <a:rPr lang="fr-FR" sz="1600" dirty="0" smtClean="0">
                <a:latin typeface="Comic Sans MS" pitchFamily="66" charset="0"/>
              </a:rPr>
              <a:t>:   </a:t>
            </a:r>
            <a:r>
              <a:rPr lang="fr-FR" sz="1500" dirty="0" smtClean="0">
                <a:latin typeface="Comic Sans MS" pitchFamily="66" charset="0"/>
              </a:rPr>
              <a:t>élément </a:t>
            </a:r>
            <a:r>
              <a:rPr lang="fr-FR" sz="1500" dirty="0" smtClean="0">
                <a:latin typeface="Comic Sans MS" pitchFamily="66" charset="0"/>
              </a:rPr>
              <a:t>principal de ce fichier, on y retrouve 21 tâches à ventiler aux élèves participant au projet durant les trois phases.</a:t>
            </a:r>
          </a:p>
          <a:p>
            <a:pPr>
              <a:buFont typeface="Wingdings 3"/>
              <a:buChar char="c"/>
            </a:pPr>
            <a:endParaRPr lang="fr-FR" sz="1500" dirty="0" smtClean="0">
              <a:latin typeface="Comic Sans MS" pitchFamily="66" charset="0"/>
            </a:endParaRPr>
          </a:p>
          <a:p>
            <a:pPr marL="1619250" indent="0">
              <a:buNone/>
            </a:pPr>
            <a:r>
              <a:rPr lang="fr-FR" sz="1500" dirty="0" smtClean="0">
                <a:latin typeface="Comic Sans MS" pitchFamily="66" charset="0"/>
              </a:rPr>
              <a:t> On quantifie un volume horaire pour chacune de ces tâches (le fait de mettre une durée valide la tâche pour l'élève).</a:t>
            </a:r>
          </a:p>
          <a:p>
            <a:pPr marL="1619250" indent="0">
              <a:buNone/>
            </a:pPr>
            <a:endParaRPr lang="fr-FR" sz="1500" dirty="0" smtClean="0">
              <a:latin typeface="Comic Sans MS" pitchFamily="66" charset="0"/>
            </a:endParaRPr>
          </a:p>
          <a:p>
            <a:pPr marL="1619250" indent="0">
              <a:buNone/>
            </a:pPr>
            <a:r>
              <a:rPr lang="fr-FR" sz="1500" dirty="0" smtClean="0">
                <a:latin typeface="Comic Sans MS" pitchFamily="66" charset="0"/>
              </a:rPr>
              <a:t>On choisit pour chaque tâche de chaque élève de 1 à 5 critères à évaluer.</a:t>
            </a:r>
          </a:p>
          <a:p>
            <a:pPr marL="1619250" indent="0">
              <a:buNone/>
            </a:pPr>
            <a:endParaRPr lang="fr-FR" sz="1500" dirty="0" smtClean="0">
              <a:latin typeface="Comic Sans MS" pitchFamily="66" charset="0"/>
            </a:endParaRPr>
          </a:p>
          <a:p>
            <a:pPr marL="0" indent="447675">
              <a:buNone/>
            </a:pPr>
            <a:r>
              <a:rPr lang="fr-FR" sz="1600" dirty="0">
                <a:solidFill>
                  <a:srgbClr val="FF0000"/>
                </a:solidFill>
                <a:latin typeface="Comic Sans MS" pitchFamily="66" charset="0"/>
              </a:rPr>
              <a:t>( </a:t>
            </a:r>
            <a:r>
              <a:rPr lang="fr-FR" sz="1600" dirty="0" smtClean="0">
                <a:solidFill>
                  <a:srgbClr val="FF0000"/>
                </a:solidFill>
                <a:latin typeface="Comic Sans MS" pitchFamily="66" charset="0"/>
              </a:rPr>
              <a:t>à </a:t>
            </a:r>
            <a:r>
              <a:rPr lang="fr-FR" sz="1600" dirty="0">
                <a:solidFill>
                  <a:srgbClr val="FF0000"/>
                </a:solidFill>
                <a:latin typeface="Comic Sans MS" pitchFamily="66" charset="0"/>
              </a:rPr>
              <a:t>remplir par les enseignants</a:t>
            </a:r>
            <a:r>
              <a:rPr lang="fr-FR" sz="1600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pPr marL="0" indent="447675">
              <a:buNone/>
            </a:pPr>
            <a:endParaRPr lang="fr-FR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 3"/>
              <a:buChar char="c"/>
            </a:pPr>
            <a:r>
              <a:rPr lang="fr-FR" sz="1500" dirty="0" smtClean="0">
                <a:latin typeface="Comic Sans MS" pitchFamily="66" charset="0"/>
              </a:rPr>
              <a:t>Onglets </a:t>
            </a:r>
            <a:r>
              <a:rPr lang="fr-FR" sz="1500" dirty="0" smtClean="0">
                <a:latin typeface="Comic Sans MS" pitchFamily="66" charset="0"/>
                <a:hlinkClick r:id="rId7" action="ppaction://hlinksldjump"/>
              </a:rPr>
              <a:t>"Elève X"</a:t>
            </a:r>
            <a:r>
              <a:rPr lang="fr-FR" sz="1500" dirty="0" smtClean="0">
                <a:latin typeface="Comic Sans MS" pitchFamily="66" charset="0"/>
              </a:rPr>
              <a:t> </a:t>
            </a:r>
            <a:r>
              <a:rPr lang="fr-FR" sz="1500" dirty="0">
                <a:latin typeface="Comic Sans MS" pitchFamily="66" charset="0"/>
              </a:rPr>
              <a:t>: </a:t>
            </a:r>
            <a:r>
              <a:rPr lang="fr-FR" sz="1500" dirty="0" smtClean="0">
                <a:latin typeface="Comic Sans MS" pitchFamily="66" charset="0"/>
              </a:rPr>
              <a:t>on </a:t>
            </a:r>
            <a:r>
              <a:rPr lang="fr-FR" sz="1500" dirty="0">
                <a:latin typeface="Comic Sans MS" pitchFamily="66" charset="0"/>
              </a:rPr>
              <a:t>y retrouve les 26 critères d'évaluation de l'activité de projet</a:t>
            </a:r>
            <a:r>
              <a:rPr lang="fr-FR" sz="1500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fr-FR" sz="15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fr-FR" sz="1500" dirty="0" smtClean="0">
                <a:solidFill>
                  <a:srgbClr val="FF0000"/>
                </a:solidFill>
                <a:latin typeface="Comic Sans MS" pitchFamily="66" charset="0"/>
              </a:rPr>
              <a:t>( A remplir par le jury à chacune des trois phases d'évaluation)</a:t>
            </a:r>
          </a:p>
          <a:p>
            <a:pPr marL="0" indent="0">
              <a:buNone/>
            </a:pPr>
            <a:endParaRPr lang="fr-FR" sz="15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 3"/>
              <a:buChar char="c"/>
            </a:pPr>
            <a:r>
              <a:rPr lang="fr-FR" sz="1500" dirty="0">
                <a:latin typeface="Comic Sans MS" pitchFamily="66" charset="0"/>
              </a:rPr>
              <a:t>Onglets </a:t>
            </a:r>
            <a:r>
              <a:rPr lang="fr-FR" sz="1500" dirty="0" smtClean="0">
                <a:latin typeface="Comic Sans MS" pitchFamily="66" charset="0"/>
                <a:hlinkClick r:id="rId8" action="ppaction://hlinksldjump"/>
              </a:rPr>
              <a:t>"Phase"</a:t>
            </a:r>
            <a:r>
              <a:rPr lang="fr-FR" sz="1500" dirty="0" smtClean="0">
                <a:latin typeface="Comic Sans MS" pitchFamily="66" charset="0"/>
              </a:rPr>
              <a:t> : </a:t>
            </a:r>
            <a:r>
              <a:rPr lang="fr-FR" sz="1500" dirty="0" smtClean="0">
                <a:latin typeface="Comic Sans MS" pitchFamily="66" charset="0"/>
              </a:rPr>
              <a:t>on </a:t>
            </a:r>
            <a:r>
              <a:rPr lang="fr-FR" sz="1500" dirty="0">
                <a:latin typeface="Comic Sans MS" pitchFamily="66" charset="0"/>
              </a:rPr>
              <a:t>y retrouve les </a:t>
            </a:r>
            <a:r>
              <a:rPr lang="fr-FR" sz="1500" dirty="0" smtClean="0">
                <a:latin typeface="Comic Sans MS" pitchFamily="66" charset="0"/>
              </a:rPr>
              <a:t>extraits du </a:t>
            </a:r>
            <a:r>
              <a:rPr lang="fr-FR" sz="1500" dirty="0" smtClean="0">
                <a:latin typeface="Comic Sans MS" pitchFamily="66" charset="0"/>
              </a:rPr>
              <a:t>BOEN </a:t>
            </a:r>
            <a:r>
              <a:rPr lang="fr-FR" sz="1500" dirty="0" smtClean="0">
                <a:latin typeface="Comic Sans MS" pitchFamily="66" charset="0"/>
              </a:rPr>
              <a:t>concernant chacune de ces phases.</a:t>
            </a:r>
            <a:endParaRPr lang="fr-FR" sz="1500" dirty="0">
              <a:latin typeface="Comic Sans MS" pitchFamily="66" charset="0"/>
            </a:endParaRPr>
          </a:p>
          <a:p>
            <a:pPr>
              <a:buFont typeface="Wingdings 3"/>
              <a:buChar char="c"/>
            </a:pPr>
            <a:endParaRPr lang="fr-FR" sz="1600" u="sng" dirty="0">
              <a:latin typeface="Comic Sans MS" pitchFamily="66" charset="0"/>
            </a:endParaRPr>
          </a:p>
          <a:p>
            <a:pPr marL="0" indent="447675">
              <a:buNone/>
            </a:pPr>
            <a:endParaRPr lang="fr-FR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447675">
              <a:buNone/>
            </a:pPr>
            <a:endParaRPr lang="fr-FR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447675">
              <a:buNone/>
            </a:pPr>
            <a:endParaRPr lang="fr-FR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fr-FR" sz="1600" dirty="0">
              <a:latin typeface="Comic Sans MS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826003" y="642447"/>
            <a:ext cx="6978727" cy="34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sciences de l'ingénieur - 26 mars 2013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32"/>
            <a:ext cx="9144000" cy="6640736"/>
          </a:xfrm>
          <a:prstGeom prst="rect">
            <a:avLst/>
          </a:prstGeom>
        </p:spPr>
      </p:pic>
      <p:pic>
        <p:nvPicPr>
          <p:cNvPr id="6" name="Imag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45307"/>
            <a:ext cx="1124533" cy="62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1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sciences de l'ingénieur - 26 mars 2013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14" y="71233"/>
            <a:ext cx="6691794" cy="58382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06" b="32716"/>
          <a:stretch/>
        </p:blipFill>
        <p:spPr>
          <a:xfrm>
            <a:off x="4621111" y="4954138"/>
            <a:ext cx="4522889" cy="1774209"/>
          </a:xfrm>
          <a:prstGeom prst="rect">
            <a:avLst/>
          </a:prstGeom>
        </p:spPr>
      </p:pic>
      <p:pic>
        <p:nvPicPr>
          <p:cNvPr id="9" name="Imag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88" y="6120886"/>
            <a:ext cx="1100179" cy="60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sciences de l'ingénieur - 26 mars 2013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" y="1243097"/>
            <a:ext cx="8557146" cy="4770213"/>
          </a:xfrm>
          <a:prstGeom prst="rect">
            <a:avLst/>
          </a:prstGeom>
        </p:spPr>
      </p:pic>
      <p:pic>
        <p:nvPicPr>
          <p:cNvPr id="6" name="Imag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" y="6013310"/>
            <a:ext cx="1332111" cy="73552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09487" y="232229"/>
            <a:ext cx="625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Les 26 critères d'évaluation du projet </a:t>
            </a:r>
          </a:p>
          <a:p>
            <a:pPr algn="ctr"/>
            <a:r>
              <a:rPr lang="fr-FR" dirty="0" smtClean="0">
                <a:latin typeface="Comic Sans MS" pitchFamily="66" charset="0"/>
              </a:rPr>
              <a:t>associés aux compétences et leur codage.</a:t>
            </a:r>
            <a:endParaRPr lang="fr-F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2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sciences de l'ingénieur - 26 mars 2013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4" y="1487606"/>
            <a:ext cx="8636786" cy="392205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7882" y="5997388"/>
            <a:ext cx="116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Suite</a:t>
            </a:r>
            <a:r>
              <a:rPr lang="fr-FR" dirty="0" smtClean="0">
                <a:sym typeface="Wingdings 3"/>
              </a:rPr>
              <a:t>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959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sciences de l'ingénieur - 26 mars 2013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8" y="1169180"/>
            <a:ext cx="8652681" cy="4791724"/>
          </a:xfrm>
          <a:prstGeom prst="rect">
            <a:avLst/>
          </a:prstGeom>
        </p:spPr>
      </p:pic>
      <p:pic>
        <p:nvPicPr>
          <p:cNvPr id="6" name="Imag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8" y="6064624"/>
            <a:ext cx="1270657" cy="7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0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Calendrier académique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439665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Séminaire du 15 septembre 2011;</a:t>
            </a:r>
          </a:p>
          <a:p>
            <a:r>
              <a:rPr lang="fr-FR" dirty="0" smtClean="0"/>
              <a:t>Réunion DEC n°1 du 8 novembre 2011;</a:t>
            </a:r>
          </a:p>
          <a:p>
            <a:r>
              <a:rPr lang="fr-FR" dirty="0" smtClean="0"/>
              <a:t>Réunion DEC n°2 du 16 avril 2011;</a:t>
            </a:r>
          </a:p>
          <a:p>
            <a:r>
              <a:rPr lang="fr-FR" dirty="0" smtClean="0"/>
              <a:t>Séminaire du 16 avril 2012 ;</a:t>
            </a:r>
          </a:p>
          <a:p>
            <a:r>
              <a:rPr lang="fr-FR" dirty="0" smtClean="0"/>
              <a:t>Note de cadrage des projets interdisciplinaires ;</a:t>
            </a:r>
          </a:p>
          <a:p>
            <a:r>
              <a:rPr lang="fr-FR" dirty="0" smtClean="0"/>
              <a:t>Réunion DEC n°1 du 25 octobre 2012 ;</a:t>
            </a:r>
          </a:p>
          <a:p>
            <a:r>
              <a:rPr lang="fr-FR" dirty="0" smtClean="0"/>
              <a:t>Réunion DEC n°2 du 22 janvier 2013 ;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0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sciences de l'ingénieur - 26 mars 2013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4106"/>
            <a:ext cx="9144000" cy="5350768"/>
          </a:xfrm>
          <a:prstGeom prst="rect">
            <a:avLst/>
          </a:prstGeom>
        </p:spPr>
      </p:pic>
      <p:pic>
        <p:nvPicPr>
          <p:cNvPr id="6" name="Imag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1" y="6203996"/>
            <a:ext cx="1184473" cy="6540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55594" y="207312"/>
            <a:ext cx="7745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mic Sans MS" pitchFamily="66" charset="0"/>
              </a:rPr>
              <a:t>Grille d'évaluation "Elève E", seul les caches blanches sont à remplir par le jury, elles proviennent de la ventilation des tâches  (chiffre de 0 à 3, mettre une croix  si un critère n'est pas évaluable).</a:t>
            </a:r>
            <a:endParaRPr lang="fr-FR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sciences de l'ingénieur - 26 mars 2013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41" y="147917"/>
            <a:ext cx="5579860" cy="23435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41" y="2491458"/>
            <a:ext cx="5579860" cy="240608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41" y="4897547"/>
            <a:ext cx="5579860" cy="1637844"/>
          </a:xfrm>
          <a:prstGeom prst="rect">
            <a:avLst/>
          </a:prstGeom>
        </p:spPr>
      </p:pic>
      <p:pic>
        <p:nvPicPr>
          <p:cNvPr id="11" name="Imag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0" y="6038356"/>
            <a:ext cx="1363829" cy="7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Pédagogie de projet</a:t>
            </a:r>
            <a:br>
              <a:rPr lang="fr-FR" dirty="0" smtClean="0"/>
            </a:br>
            <a:r>
              <a:rPr lang="fr-FR" dirty="0" smtClean="0"/>
              <a:t>et pédagogie par le projet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Ne </a:t>
            </a:r>
            <a:r>
              <a:rPr lang="fr-FR" dirty="0"/>
              <a:t>l’oublions </a:t>
            </a:r>
            <a:r>
              <a:rPr lang="fr-FR" dirty="0" smtClean="0"/>
              <a:t>pas, on utilise le projet avant tout pour favoriser les apprentissages des élèves.</a:t>
            </a:r>
          </a:p>
          <a:p>
            <a:r>
              <a:rPr lang="fr-FR" b="1" dirty="0" smtClean="0"/>
              <a:t>FAIRE POUR APPRENDRE </a:t>
            </a:r>
          </a:p>
          <a:p>
            <a:r>
              <a:rPr lang="fr-FR" b="1" dirty="0" smtClean="0"/>
              <a:t>et non FAIRE POUR FAIRE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84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</a:t>
            </a:r>
            <a:r>
              <a:rPr lang="fr-FR" sz="2800" dirty="0" smtClean="0"/>
              <a:t>(Wikipédia)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La </a:t>
            </a:r>
            <a:r>
              <a:rPr lang="fr-FR" b="1" dirty="0"/>
              <a:t>pédagogie de projet</a:t>
            </a:r>
            <a:r>
              <a:rPr lang="fr-FR" dirty="0"/>
              <a:t> est une pratique de </a:t>
            </a:r>
            <a:r>
              <a:rPr lang="fr-FR" b="1" dirty="0"/>
              <a:t>pédagogie active</a:t>
            </a:r>
            <a:r>
              <a:rPr lang="fr-FR" dirty="0"/>
              <a:t> qui permet de générer des </a:t>
            </a:r>
            <a:r>
              <a:rPr lang="fr-FR" b="1" dirty="0"/>
              <a:t>apprentissages</a:t>
            </a:r>
            <a:r>
              <a:rPr lang="fr-FR" dirty="0"/>
              <a:t> à travers la </a:t>
            </a:r>
            <a:r>
              <a:rPr lang="fr-FR" b="1" dirty="0"/>
              <a:t>réalisation</a:t>
            </a:r>
            <a:r>
              <a:rPr lang="fr-FR" dirty="0"/>
              <a:t> d'une production </a:t>
            </a:r>
            <a:r>
              <a:rPr lang="fr-FR" b="1" dirty="0"/>
              <a:t>concrète</a:t>
            </a:r>
            <a:r>
              <a:rPr lang="fr-FR" dirty="0"/>
              <a:t>.</a:t>
            </a:r>
          </a:p>
          <a:p>
            <a:r>
              <a:rPr lang="fr-FR" dirty="0"/>
              <a:t>Le projet peut être </a:t>
            </a:r>
            <a:r>
              <a:rPr lang="fr-FR" b="1" dirty="0"/>
              <a:t>individuel</a:t>
            </a:r>
            <a:r>
              <a:rPr lang="fr-FR" dirty="0"/>
              <a:t> (comme un exposé ou une maquette) ou </a:t>
            </a:r>
            <a:r>
              <a:rPr lang="fr-FR" b="1" dirty="0"/>
              <a:t>collectif</a:t>
            </a:r>
            <a:r>
              <a:rPr lang="fr-FR" dirty="0"/>
              <a:t> (l'organisation d'une fête, d'un voyage, d'un spectacle). Il est semblable à une « entreprise qui permet à un collectif d'élèves de </a:t>
            </a:r>
            <a:r>
              <a:rPr lang="fr-FR" b="1" dirty="0"/>
              <a:t>réaliser une production concrète socialisable</a:t>
            </a:r>
            <a:r>
              <a:rPr lang="fr-FR" dirty="0"/>
              <a:t>, en </a:t>
            </a:r>
            <a:r>
              <a:rPr lang="fr-FR" b="1" dirty="0"/>
              <a:t>intégrant des savoirs </a:t>
            </a:r>
            <a:r>
              <a:rPr lang="fr-FR" b="1" dirty="0" smtClean="0"/>
              <a:t>nouveaux</a:t>
            </a:r>
            <a:r>
              <a:rPr lang="fr-FR" dirty="0"/>
              <a:t> </a:t>
            </a:r>
            <a:r>
              <a:rPr lang="fr-FR" dirty="0" smtClean="0"/>
              <a:t>». </a:t>
            </a:r>
            <a:r>
              <a:rPr lang="fr-FR" dirty="0"/>
              <a:t>En effet, lors de la démarche de projet, l’élève est placé en </a:t>
            </a:r>
            <a:r>
              <a:rPr lang="fr-FR" b="1" dirty="0"/>
              <a:t>situation de résolution de problèmes</a:t>
            </a:r>
            <a:r>
              <a:rPr lang="fr-FR" dirty="0"/>
              <a:t>, participant de fait au </a:t>
            </a:r>
            <a:r>
              <a:rPr lang="fr-FR" b="1" dirty="0"/>
              <a:t>processus d’apprentissage</a:t>
            </a:r>
            <a:r>
              <a:rPr lang="fr-FR" dirty="0"/>
              <a:t>. Cette pédagogie est également fondée sur la </a:t>
            </a:r>
            <a:r>
              <a:rPr lang="fr-FR" b="1" dirty="0"/>
              <a:t>motivation des élèves</a:t>
            </a:r>
            <a:r>
              <a:rPr lang="fr-FR" dirty="0"/>
              <a:t> et que permet l'objectif de réalisation concrète.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150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</a:t>
            </a:r>
            <a:br>
              <a:rPr lang="fr-FR" dirty="0" smtClean="0"/>
            </a:br>
            <a:r>
              <a:rPr lang="fr-FR" sz="2000" dirty="0" smtClean="0"/>
              <a:t>(</a:t>
            </a:r>
            <a:r>
              <a:rPr lang="fr-FR" sz="2000" dirty="0" err="1" smtClean="0"/>
              <a:t>Perrenoud</a:t>
            </a:r>
            <a:r>
              <a:rPr lang="fr-FR" sz="2000" dirty="0"/>
              <a:t>, http://www.unige.ch/</a:t>
            </a:r>
            <a:r>
              <a:rPr lang="fr-FR" sz="2000" dirty="0" err="1"/>
              <a:t>fapse</a:t>
            </a:r>
            <a:r>
              <a:rPr lang="fr-FR" sz="2000" dirty="0"/>
              <a:t>/SSE/</a:t>
            </a:r>
            <a:r>
              <a:rPr lang="fr-FR" sz="2000" dirty="0" err="1"/>
              <a:t>teachers</a:t>
            </a:r>
            <a:r>
              <a:rPr lang="fr-FR" sz="2000" dirty="0"/>
              <a:t>/</a:t>
            </a:r>
            <a:r>
              <a:rPr lang="fr-FR" sz="2000" dirty="0" err="1"/>
              <a:t>perrenoud</a:t>
            </a:r>
            <a:r>
              <a:rPr lang="fr-FR" sz="2000" dirty="0"/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b="1" dirty="0"/>
              <a:t>Une démarche de projet : </a:t>
            </a:r>
            <a:endParaRPr lang="fr-FR" b="1" dirty="0" smtClean="0"/>
          </a:p>
          <a:p>
            <a:r>
              <a:rPr lang="fr-FR" dirty="0" smtClean="0"/>
              <a:t>est </a:t>
            </a:r>
            <a:r>
              <a:rPr lang="fr-FR" dirty="0"/>
              <a:t>une </a:t>
            </a:r>
            <a:r>
              <a:rPr lang="fr-FR" b="1" dirty="0"/>
              <a:t>entreprise</a:t>
            </a:r>
            <a:r>
              <a:rPr lang="fr-FR" dirty="0"/>
              <a:t> </a:t>
            </a:r>
            <a:r>
              <a:rPr lang="fr-FR" b="1" dirty="0"/>
              <a:t>collective</a:t>
            </a:r>
            <a:r>
              <a:rPr lang="fr-FR" dirty="0"/>
              <a:t> gérée par le </a:t>
            </a:r>
            <a:r>
              <a:rPr lang="fr-FR" dirty="0" err="1"/>
              <a:t>groupe-classe</a:t>
            </a:r>
            <a:r>
              <a:rPr lang="fr-FR" dirty="0"/>
              <a:t> (l’enseignant (e) anime, mais ne décide pas de tout) ;</a:t>
            </a:r>
          </a:p>
          <a:p>
            <a:r>
              <a:rPr lang="fr-FR" dirty="0"/>
              <a:t>s’oriente vers une </a:t>
            </a:r>
            <a:r>
              <a:rPr lang="fr-FR" b="1" dirty="0"/>
              <a:t>production concrète </a:t>
            </a:r>
            <a:r>
              <a:rPr lang="fr-FR" dirty="0"/>
              <a:t>(au sens large : texte, journal, spectacle, exposition, maquette, carte, expérience scientifique, danse, chanson, bricolage, création artistique ou artisanale, fête, enquête, sortie, manifestation sportive, rallye, concours, jeu, etc.) ;</a:t>
            </a:r>
          </a:p>
          <a:p>
            <a:r>
              <a:rPr lang="fr-FR" dirty="0"/>
              <a:t>induit un ensemble de </a:t>
            </a:r>
            <a:r>
              <a:rPr lang="fr-FR" b="1" dirty="0"/>
              <a:t>tâches</a:t>
            </a:r>
            <a:r>
              <a:rPr lang="fr-FR" dirty="0"/>
              <a:t> dans lesquelles tous les élèves peuvent s’impliquer et </a:t>
            </a:r>
            <a:r>
              <a:rPr lang="fr-FR" b="1" dirty="0"/>
              <a:t>jouer un rôle actif</a:t>
            </a:r>
            <a:r>
              <a:rPr lang="fr-FR" dirty="0"/>
              <a:t>, qui peut varier en fonction de leurs moyens et intérêts ;</a:t>
            </a:r>
          </a:p>
          <a:p>
            <a:r>
              <a:rPr lang="fr-FR" dirty="0"/>
              <a:t>suscite </a:t>
            </a:r>
            <a:r>
              <a:rPr lang="fr-FR" b="1" dirty="0"/>
              <a:t>l’apprentissages de savoirs </a:t>
            </a:r>
            <a:r>
              <a:rPr lang="fr-FR" dirty="0"/>
              <a:t>et de </a:t>
            </a:r>
            <a:r>
              <a:rPr lang="fr-FR" b="1" dirty="0"/>
              <a:t>savoir-faire</a:t>
            </a:r>
            <a:r>
              <a:rPr lang="fr-FR" dirty="0"/>
              <a:t> de gestion de projet (décider, planifier, coordonner, etc.) ;</a:t>
            </a:r>
          </a:p>
          <a:p>
            <a:r>
              <a:rPr lang="fr-FR" dirty="0"/>
              <a:t>favorise en même temps des </a:t>
            </a:r>
            <a:r>
              <a:rPr lang="fr-FR" b="1" dirty="0"/>
              <a:t>apprentissages identifiables </a:t>
            </a:r>
            <a:r>
              <a:rPr lang="fr-FR" dirty="0"/>
              <a:t>(au moins après-coup) figurant au programme d’une ou plusieurs disciplines (français, musique, éducation physique, géographie, etc.)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57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Objectifs d’une démarche de projet </a:t>
            </a:r>
            <a:r>
              <a:rPr lang="fr-FR" sz="1600" dirty="0" smtClean="0"/>
              <a:t>(</a:t>
            </a:r>
            <a:r>
              <a:rPr lang="fr-FR" sz="1600" dirty="0" err="1" smtClean="0"/>
              <a:t>Perrenoud</a:t>
            </a:r>
            <a:r>
              <a:rPr lang="fr-FR" sz="1600" dirty="0"/>
              <a:t> , http://www.unige.ch/</a:t>
            </a:r>
            <a:r>
              <a:rPr lang="fr-FR" sz="1600" dirty="0" err="1"/>
              <a:t>fapse</a:t>
            </a:r>
            <a:r>
              <a:rPr lang="fr-FR" sz="1600" dirty="0"/>
              <a:t>/SSE/</a:t>
            </a:r>
            <a:r>
              <a:rPr lang="fr-FR" sz="1600" dirty="0" err="1"/>
              <a:t>teachers</a:t>
            </a:r>
            <a:r>
              <a:rPr lang="fr-FR" sz="1600" dirty="0"/>
              <a:t>/</a:t>
            </a:r>
            <a:r>
              <a:rPr lang="fr-FR" sz="1600" dirty="0" err="1"/>
              <a:t>perrenoud</a:t>
            </a:r>
            <a:r>
              <a:rPr lang="fr-FR" sz="1600" dirty="0"/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9727" y="1651956"/>
            <a:ext cx="8264107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FR" sz="1600" dirty="0" smtClean="0"/>
              <a:t>Entraîner </a:t>
            </a:r>
            <a:r>
              <a:rPr lang="fr-FR" sz="1600" dirty="0"/>
              <a:t>la mobilisation de savoirs et savoir-faire acquis, </a:t>
            </a:r>
            <a:r>
              <a:rPr lang="fr-FR" sz="1600" b="1" dirty="0"/>
              <a:t>construire des compétences</a:t>
            </a:r>
            <a:r>
              <a:rPr lang="fr-FR" sz="1600" dirty="0"/>
              <a:t>. </a:t>
            </a:r>
            <a:endParaRPr lang="fr-FR" sz="1600" dirty="0" smtClean="0"/>
          </a:p>
          <a:p>
            <a:pPr marL="514350" indent="-514350">
              <a:buAutoNum type="arabicPeriod"/>
            </a:pPr>
            <a:r>
              <a:rPr lang="fr-FR" sz="1600" dirty="0" smtClean="0"/>
              <a:t>Donner </a:t>
            </a:r>
            <a:r>
              <a:rPr lang="fr-FR" sz="1600" dirty="0"/>
              <a:t>à voir des pratiques sociales qui </a:t>
            </a:r>
            <a:r>
              <a:rPr lang="fr-FR" sz="1600" b="1" dirty="0"/>
              <a:t>accroissent le sens </a:t>
            </a:r>
            <a:r>
              <a:rPr lang="fr-FR" sz="1600" dirty="0"/>
              <a:t>des savoirs et des apprentissages </a:t>
            </a:r>
            <a:r>
              <a:rPr lang="fr-FR" sz="1600" dirty="0" smtClean="0"/>
              <a:t>scolaires.</a:t>
            </a:r>
          </a:p>
          <a:p>
            <a:pPr marL="514350" indent="-514350">
              <a:buAutoNum type="arabicPeriod"/>
            </a:pPr>
            <a:r>
              <a:rPr lang="fr-FR" sz="1600" b="1" dirty="0" smtClean="0"/>
              <a:t>Découvrir </a:t>
            </a:r>
            <a:r>
              <a:rPr lang="fr-FR" sz="1600" b="1" dirty="0"/>
              <a:t>de nouveaux </a:t>
            </a:r>
            <a:r>
              <a:rPr lang="fr-FR" sz="1600" dirty="0"/>
              <a:t>savoirs, de nouveaux mondes, dans une perspective de sensibilisation ou de " </a:t>
            </a:r>
            <a:r>
              <a:rPr lang="fr-FR" sz="1600" b="1" dirty="0"/>
              <a:t>motivation</a:t>
            </a:r>
            <a:r>
              <a:rPr lang="fr-FR" sz="1600" dirty="0"/>
              <a:t> </a:t>
            </a:r>
            <a:r>
              <a:rPr lang="fr-FR" sz="1600" dirty="0" smtClean="0"/>
              <a:t>".</a:t>
            </a:r>
          </a:p>
          <a:p>
            <a:pPr marL="514350" indent="-514350">
              <a:buAutoNum type="arabicPeriod"/>
            </a:pPr>
            <a:r>
              <a:rPr lang="fr-FR" sz="1600" dirty="0" smtClean="0"/>
              <a:t>Placer </a:t>
            </a:r>
            <a:r>
              <a:rPr lang="fr-FR" sz="1600" dirty="0"/>
              <a:t>devant des </a:t>
            </a:r>
            <a:r>
              <a:rPr lang="fr-FR" sz="1600" b="1" dirty="0"/>
              <a:t>obstacles</a:t>
            </a:r>
            <a:r>
              <a:rPr lang="fr-FR" sz="1600" dirty="0"/>
              <a:t> qui ne peuvent être surmontés qu’au prix de </a:t>
            </a:r>
            <a:r>
              <a:rPr lang="fr-FR" sz="1600" b="1" dirty="0"/>
              <a:t>nouveaux apprentissages</a:t>
            </a:r>
            <a:r>
              <a:rPr lang="fr-FR" sz="1600" dirty="0"/>
              <a:t>, à mener hors du </a:t>
            </a:r>
            <a:r>
              <a:rPr lang="fr-FR" sz="1600" dirty="0" smtClean="0"/>
              <a:t>projet.</a:t>
            </a:r>
          </a:p>
          <a:p>
            <a:pPr marL="514350" indent="-514350">
              <a:buAutoNum type="arabicPeriod"/>
            </a:pPr>
            <a:r>
              <a:rPr lang="fr-FR" sz="1600" dirty="0" smtClean="0"/>
              <a:t>Provoquer </a:t>
            </a:r>
            <a:r>
              <a:rPr lang="fr-FR" sz="1600" dirty="0"/>
              <a:t>de </a:t>
            </a:r>
            <a:r>
              <a:rPr lang="fr-FR" sz="1600" b="1" dirty="0"/>
              <a:t>nouveaux apprentissages </a:t>
            </a:r>
            <a:r>
              <a:rPr lang="fr-FR" sz="1600" dirty="0"/>
              <a:t>dans le cadre même du </a:t>
            </a:r>
            <a:r>
              <a:rPr lang="fr-FR" sz="1600" dirty="0" smtClean="0"/>
              <a:t>projet.</a:t>
            </a:r>
          </a:p>
          <a:p>
            <a:pPr marL="514350" indent="-514350">
              <a:buAutoNum type="arabicPeriod"/>
            </a:pPr>
            <a:r>
              <a:rPr lang="fr-FR" sz="1600" dirty="0" smtClean="0"/>
              <a:t>Permettre </a:t>
            </a:r>
            <a:r>
              <a:rPr lang="fr-FR" sz="1600" dirty="0"/>
              <a:t>d’identifier des acquis et des manques dans une perspective d’</a:t>
            </a:r>
            <a:r>
              <a:rPr lang="fr-FR" sz="1600" b="1" dirty="0"/>
              <a:t>autoévaluation</a:t>
            </a:r>
            <a:r>
              <a:rPr lang="fr-FR" sz="1600" dirty="0"/>
              <a:t> et </a:t>
            </a:r>
            <a:r>
              <a:rPr lang="fr-FR" sz="1600" dirty="0" smtClean="0"/>
              <a:t>d’</a:t>
            </a:r>
            <a:r>
              <a:rPr lang="fr-FR" sz="1600" dirty="0" err="1" smtClean="0"/>
              <a:t>évaluation-bilan</a:t>
            </a:r>
            <a:r>
              <a:rPr lang="fr-FR" sz="1600" dirty="0" smtClean="0"/>
              <a:t>.</a:t>
            </a:r>
          </a:p>
          <a:p>
            <a:pPr marL="514350" indent="-514350">
              <a:buAutoNum type="arabicPeriod"/>
            </a:pPr>
            <a:r>
              <a:rPr lang="fr-FR" sz="1600" dirty="0" smtClean="0"/>
              <a:t>Développer </a:t>
            </a:r>
            <a:r>
              <a:rPr lang="fr-FR" sz="1600" dirty="0"/>
              <a:t>la </a:t>
            </a:r>
            <a:r>
              <a:rPr lang="fr-FR" sz="1600" b="1" dirty="0"/>
              <a:t>coopération</a:t>
            </a:r>
            <a:r>
              <a:rPr lang="fr-FR" sz="1600" dirty="0"/>
              <a:t> et </a:t>
            </a:r>
            <a:r>
              <a:rPr lang="fr-FR" sz="1600" b="1" dirty="0"/>
              <a:t>l’intelligence </a:t>
            </a:r>
            <a:r>
              <a:rPr lang="fr-FR" sz="1600" b="1" dirty="0" smtClean="0"/>
              <a:t>collective</a:t>
            </a:r>
            <a:r>
              <a:rPr lang="fr-FR" sz="1600" dirty="0" smtClean="0"/>
              <a:t>.</a:t>
            </a:r>
          </a:p>
          <a:p>
            <a:pPr marL="514350" indent="-514350">
              <a:buAutoNum type="arabicPeriod"/>
            </a:pPr>
            <a:r>
              <a:rPr lang="fr-FR" sz="1600" dirty="0" smtClean="0"/>
              <a:t>Aider </a:t>
            </a:r>
            <a:r>
              <a:rPr lang="fr-FR" sz="1600" dirty="0"/>
              <a:t>chaque élève à prendre </a:t>
            </a:r>
            <a:r>
              <a:rPr lang="fr-FR" sz="1600" b="1" dirty="0"/>
              <a:t>confiance en soi</a:t>
            </a:r>
            <a:r>
              <a:rPr lang="fr-FR" sz="1600" dirty="0"/>
              <a:t>, renforcer </a:t>
            </a:r>
            <a:r>
              <a:rPr lang="fr-FR" sz="1600" b="1" dirty="0"/>
              <a:t>l’identité personnelle et collective</a:t>
            </a:r>
            <a:r>
              <a:rPr lang="fr-FR" sz="1600" dirty="0"/>
              <a:t> à travers une forme d’</a:t>
            </a:r>
            <a:r>
              <a:rPr lang="fr-FR" sz="1600" i="1" dirty="0" err="1"/>
              <a:t>empowerment</a:t>
            </a:r>
            <a:r>
              <a:rPr lang="fr-FR" sz="1600" dirty="0"/>
              <a:t>, de prise d’un pouvoir </a:t>
            </a:r>
            <a:r>
              <a:rPr lang="fr-FR" sz="1600" dirty="0" smtClean="0"/>
              <a:t>d’acteur.</a:t>
            </a:r>
          </a:p>
          <a:p>
            <a:pPr marL="514350" indent="-514350">
              <a:buAutoNum type="arabicPeriod"/>
            </a:pPr>
            <a:r>
              <a:rPr lang="fr-FR" sz="1600" dirty="0" smtClean="0"/>
              <a:t> </a:t>
            </a:r>
            <a:r>
              <a:rPr lang="fr-FR" sz="1600" dirty="0"/>
              <a:t>Développer l’</a:t>
            </a:r>
            <a:r>
              <a:rPr lang="fr-FR" sz="1600" b="1" dirty="0"/>
              <a:t>autonomie</a:t>
            </a:r>
            <a:r>
              <a:rPr lang="fr-FR" sz="1600" dirty="0"/>
              <a:t> et la capacité de </a:t>
            </a:r>
            <a:r>
              <a:rPr lang="fr-FR" sz="1600" b="1" dirty="0"/>
              <a:t>faire des ch</a:t>
            </a:r>
            <a:r>
              <a:rPr lang="fr-FR" sz="1600" dirty="0"/>
              <a:t>oix et de les </a:t>
            </a:r>
            <a:r>
              <a:rPr lang="fr-FR" sz="1600" b="1" dirty="0" smtClean="0"/>
              <a:t>négocier</a:t>
            </a:r>
            <a:r>
              <a:rPr lang="fr-FR" sz="1600" dirty="0" smtClean="0"/>
              <a:t>.</a:t>
            </a:r>
          </a:p>
          <a:p>
            <a:pPr marL="514350" indent="-514350">
              <a:buAutoNum type="arabicPeriod"/>
            </a:pPr>
            <a:r>
              <a:rPr lang="fr-FR" sz="1600" dirty="0" smtClean="0"/>
              <a:t>Former </a:t>
            </a:r>
            <a:r>
              <a:rPr lang="fr-FR" sz="1600" dirty="0"/>
              <a:t>à la </a:t>
            </a:r>
            <a:r>
              <a:rPr lang="fr-FR" sz="1600" b="1" dirty="0"/>
              <a:t>conception</a:t>
            </a:r>
            <a:r>
              <a:rPr lang="fr-FR" sz="1600" dirty="0"/>
              <a:t> et à la </a:t>
            </a:r>
            <a:r>
              <a:rPr lang="fr-FR" sz="1600" b="1" dirty="0"/>
              <a:t>conduite de projets</a:t>
            </a:r>
            <a:r>
              <a:rPr lang="fr-FR" sz="1600" dirty="0"/>
              <a:t>.</a:t>
            </a:r>
          </a:p>
          <a:p>
            <a:endParaRPr lang="fr-FR" sz="1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29727" y="5809392"/>
            <a:ext cx="841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Il n’est évidemment pas nécessaire que chaque démarche de projet contribue à des 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apprentissages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décisifs dans chacun de 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ces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dix registres. 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Mieux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vaudrait en viser 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spécifiquement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un ou deux et prendre les autres, s’ils surviennent, comme d’heureux bénéfices secondaires.</a:t>
            </a:r>
          </a:p>
        </p:txBody>
      </p:sp>
    </p:spTree>
    <p:extLst>
      <p:ext uri="{BB962C8B-B14F-4D97-AF65-F5344CB8AC3E}">
        <p14:creationId xmlns:p14="http://schemas.microsoft.com/office/powerpoint/2010/main" val="31289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points de vue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923013" y="1578639"/>
            <a:ext cx="7703388" cy="19754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923013" y="3787001"/>
            <a:ext cx="7703388" cy="242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7" name="ZoneTexte 6"/>
          <p:cNvSpPr txBox="1"/>
          <p:nvPr/>
        </p:nvSpPr>
        <p:spPr>
          <a:xfrm>
            <a:off x="1026530" y="1682156"/>
            <a:ext cx="383085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dirty="0" smtClean="0"/>
              <a:t>Enseignant, processus d’apprentissage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026530" y="3933650"/>
            <a:ext cx="432176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dirty="0" smtClean="0"/>
              <a:t>Élève, processus de résolution de problème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300995" y="4431272"/>
            <a:ext cx="169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Choisir </a:t>
            </a:r>
            <a:r>
              <a:rPr lang="fr-FR" b="1" dirty="0"/>
              <a:t>l</a:t>
            </a:r>
            <a:r>
              <a:rPr lang="fr-FR" b="1" dirty="0" smtClean="0"/>
              <a:t>e projet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520892" y="3968155"/>
            <a:ext cx="286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Définir </a:t>
            </a:r>
            <a:r>
              <a:rPr lang="fr-FR" b="1" dirty="0"/>
              <a:t>l</a:t>
            </a:r>
            <a:r>
              <a:rPr lang="fr-FR" b="1" dirty="0" smtClean="0"/>
              <a:t>es buts, les objectifs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162646" y="2124207"/>
            <a:ext cx="358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Aider à définir </a:t>
            </a:r>
            <a:r>
              <a:rPr lang="fr-FR" b="1" dirty="0"/>
              <a:t>l</a:t>
            </a:r>
            <a:r>
              <a:rPr lang="fr-FR" b="1" dirty="0" smtClean="0"/>
              <a:t>es buts, les objectifs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064586" y="4651245"/>
            <a:ext cx="286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S’interroger sur la faisabilité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056079" y="2838896"/>
            <a:ext cx="209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Vérifier la faisabilité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077526" y="5337349"/>
            <a:ext cx="551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Rechercher </a:t>
            </a:r>
            <a:r>
              <a:rPr lang="fr-FR" b="1" dirty="0"/>
              <a:t>l</a:t>
            </a:r>
            <a:r>
              <a:rPr lang="fr-FR" b="1" dirty="0" smtClean="0"/>
              <a:t>e consensus dans le cas d’un projet collectif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672634" y="4899006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Développer l’autonomie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067988" y="5737675"/>
            <a:ext cx="256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Rechercher </a:t>
            </a:r>
            <a:r>
              <a:rPr lang="fr-FR" b="1" dirty="0"/>
              <a:t>l</a:t>
            </a:r>
            <a:r>
              <a:rPr lang="fr-FR" b="1" dirty="0" smtClean="0"/>
              <a:t>’information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006217" y="5737675"/>
            <a:ext cx="339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Faire un bilan, un analyse critique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300995" y="5161309"/>
            <a:ext cx="153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S’auto évaluer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6154337" y="4405393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Communiquer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1224937" y="2064121"/>
            <a:ext cx="328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Accompagner pédagogiquement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4923517" y="1748959"/>
            <a:ext cx="365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Apporter des outils et des méthodes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1224937" y="3137614"/>
            <a:ext cx="289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Organiser </a:t>
            </a:r>
            <a:r>
              <a:rPr lang="fr-FR" b="1" dirty="0"/>
              <a:t>l</a:t>
            </a:r>
            <a:r>
              <a:rPr lang="fr-FR" b="1" dirty="0" smtClean="0"/>
              <a:t>es apprentissages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4560095" y="3163493"/>
            <a:ext cx="375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Réguler le fonctionnement du groupe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1082601" y="2467960"/>
            <a:ext cx="549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Assurer l'aboutissement </a:t>
            </a:r>
            <a:r>
              <a:rPr lang="fr-FR" b="1" dirty="0"/>
              <a:t>du projet et de sa présentation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021482" y="2768282"/>
            <a:ext cx="88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Évaluer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507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(1) Favoriser les apprentissages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p</a:t>
            </a:r>
            <a:r>
              <a:rPr lang="fr-FR" dirty="0" smtClean="0"/>
              <a:t>ar l’utilisation d’une </a:t>
            </a:r>
            <a:r>
              <a:rPr lang="fr-FR" b="1" dirty="0" smtClean="0"/>
              <a:t>démarche de résolution de problèmes</a:t>
            </a:r>
            <a:r>
              <a:rPr lang="fr-FR" dirty="0" smtClean="0"/>
              <a:t> ;</a:t>
            </a:r>
          </a:p>
          <a:p>
            <a:r>
              <a:rPr lang="fr-FR" dirty="0"/>
              <a:t>e</a:t>
            </a:r>
            <a:r>
              <a:rPr lang="fr-FR" dirty="0" smtClean="0"/>
              <a:t>n identifiant dans le projet, les </a:t>
            </a:r>
            <a:r>
              <a:rPr lang="fr-FR" b="1" dirty="0" smtClean="0"/>
              <a:t>obstacles</a:t>
            </a:r>
            <a:r>
              <a:rPr lang="fr-FR" dirty="0" smtClean="0"/>
              <a:t> et les savoirs nécessaires pour les surmonter ;</a:t>
            </a:r>
          </a:p>
          <a:p>
            <a:r>
              <a:rPr lang="fr-FR" dirty="0"/>
              <a:t>e</a:t>
            </a:r>
            <a:r>
              <a:rPr lang="fr-FR" dirty="0" smtClean="0"/>
              <a:t>n apportant sous une forme ou sous une autres ces différents </a:t>
            </a:r>
            <a:r>
              <a:rPr lang="fr-FR" b="1" dirty="0" smtClean="0"/>
              <a:t>savoirs</a:t>
            </a:r>
            <a:r>
              <a:rPr lang="fr-FR" dirty="0" smtClean="0"/>
              <a:t> (fiche coup de pouce, fiche de formalisation des connaissances, par un complément de formation).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Académie de Dijon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0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G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IGEN</Template>
  <TotalTime>631</TotalTime>
  <Words>1559</Words>
  <Application>Microsoft Office PowerPoint</Application>
  <PresentationFormat>Affichage à l'écran (4:3)</PresentationFormat>
  <Paragraphs>263</Paragraphs>
  <Slides>31</Slides>
  <Notes>0</Notes>
  <HiddenSlides>7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IGEN</vt:lpstr>
      <vt:lpstr>Bac sciences de l’ingénieur</vt:lpstr>
      <vt:lpstr>Calendrier national</vt:lpstr>
      <vt:lpstr>Calendrier académique</vt:lpstr>
      <vt:lpstr>Pédagogie de projet et pédagogie par le projet</vt:lpstr>
      <vt:lpstr>Définition (Wikipédia)</vt:lpstr>
      <vt:lpstr>Définition  (Perrenoud, http://www.unige.ch/fapse/SSE/teachers/perrenoud)</vt:lpstr>
      <vt:lpstr>Objectifs d’une démarche de projet (Perrenoud , http://www.unige.ch/fapse/SSE/teachers/perrenoud)</vt:lpstr>
      <vt:lpstr>Deux points de vue</vt:lpstr>
      <vt:lpstr>(1) Favoriser les apprentissages</vt:lpstr>
      <vt:lpstr>(1) Favoriser les apprentissages</vt:lpstr>
      <vt:lpstr>(2) Favoriser l’évaluation</vt:lpstr>
      <vt:lpstr>Associer (tâches – compétences / critères) et (tâches – élèves)</vt:lpstr>
      <vt:lpstr>Construction de la grille de compétences</vt:lpstr>
      <vt:lpstr>La validation des projets  et leur évaluation</vt:lpstr>
      <vt:lpstr>Nos supports de réflexion</vt:lpstr>
      <vt:lpstr>Premiers retours</vt:lpstr>
      <vt:lpstr>Premiers retours</vt:lpstr>
      <vt:lpstr>Nos réflexions</vt:lpstr>
      <vt:lpstr>Développer un outil de suivi de projet</vt:lpstr>
      <vt:lpstr>Contraintes</vt:lpstr>
      <vt:lpstr>Les phases du projet</vt:lpstr>
      <vt:lpstr>Choix d’un outil pour la maquette</vt:lpstr>
      <vt:lpstr>Exemple 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 sciences de l’ingénieur</dc:title>
  <dc:creator>Philippe Lefebvre</dc:creator>
  <cp:lastModifiedBy>MEN</cp:lastModifiedBy>
  <cp:revision>80</cp:revision>
  <dcterms:created xsi:type="dcterms:W3CDTF">2013-02-28T09:25:23Z</dcterms:created>
  <dcterms:modified xsi:type="dcterms:W3CDTF">2013-03-25T06:40:01Z</dcterms:modified>
</cp:coreProperties>
</file>