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322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06" r:id="rId12"/>
    <p:sldId id="407" r:id="rId13"/>
    <p:sldId id="408" r:id="rId14"/>
    <p:sldId id="404" r:id="rId15"/>
    <p:sldId id="405" r:id="rId16"/>
    <p:sldId id="409" r:id="rId17"/>
    <p:sldId id="412" r:id="rId18"/>
    <p:sldId id="413" r:id="rId19"/>
    <p:sldId id="410" r:id="rId20"/>
    <p:sldId id="372" r:id="rId21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847"/>
    <a:srgbClr val="0D1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53" autoAdjust="0"/>
  </p:normalViewPr>
  <p:slideViewPr>
    <p:cSldViewPr snapToGrid="0" snapToObjects="1">
      <p:cViewPr>
        <p:scale>
          <a:sx n="100" d="100"/>
          <a:sy n="100" d="100"/>
        </p:scale>
        <p:origin x="-120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-32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5A04E-4393-46C1-80AD-C4F4A8174192}" type="datetimeFigureOut">
              <a:rPr lang="fr-FR" smtClean="0"/>
              <a:pPr/>
              <a:t>25/03/13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6C4A4-DC38-49EA-95BB-0FFB2D53856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81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395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Labview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conçu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 l'origine pour de l'acquisition de données, le traitement du signal et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réalisation d’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IHM : ce sont ses points forts.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Matlab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un outil de laboratoire conçu pour réaliser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calcul sur des modèles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multiphysique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(regardons la diversité des bibliothèques proposées).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 permet de faire de l'acquisition et du traitement mais c'est moins intuitif, moins facile et automatique dans les IHM.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oint fort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le calcul.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Pourquoi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matlab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avoir un modèle comportemental multi-domaine (GE GM et autres...) et identifier les interactions entre les 2 , en restant dans un premier temps sur de la simulation pure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;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rien n'interdit du HIL. Les systèmes étant complexes et multi-domaine : c'est l'outil indispensable.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Pourquoi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Labview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pour faire de l'acquisition et travailler ensuite sur les écarts entre réel et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cdcf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 réel et simulation.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Labview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modélise pas, il récupère des données de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solidworks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motionworks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mais n'est pas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multiphysique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  lui seul.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 leurs évolutions respectives les 2 logiciels convergent, mais le cœur n'est pas le même.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Labview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à l'origine pour de l'acquisition de donnée, du traitement du signal et de l'IHM : ce sont ses points forts.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Matlab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un outil de laboratoire pour du calcul sur des modèles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multiphysique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(regardons la diversité des bibliothèques proposées), il permet de faire de l'acquisition et du traitement mais c'est moins intuitif moins facile et automatique dans les IHM: les points forts : le calcul.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Pourquoi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matlab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?: pour avoir un modèle comportemental multi-domaine (GE GM et autres...) et identifier les interactions entre les 2 , en restant dans un premier temps sur de la simulation pure; rien n'interdit du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HIL.Les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systèmes étant complexes et multi-domaine: c'est l'outil indispensable.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Pourquoi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Labview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pour faire de l'acquisition et travailler ensuite sur les écarts entre réel et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cdcf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 réel et simulation.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Labview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modélise pas, il récupère des données de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solidworks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motionworks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mais n'est pas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multiphysique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  lui seul.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 leurs évolutions respectives les 2 logiciels convergent, mais le cœur n'est pas le même.</a:t>
            </a:r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056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328738" y="1523999"/>
            <a:ext cx="6486525" cy="3882528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defTabSz="914400"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 anchor="b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F940-FE02-4BF0-BF3D-6CE2D3F1C474}" type="datetimeFigureOut">
              <a:rPr lang="fr-FR"/>
              <a:pPr>
                <a:defRPr/>
              </a:pPr>
              <a:t>25/03/13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10F24-C942-4DF7-9DE4-A8FE204DB8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BB66-B365-4527-B065-C333DE265448}" type="datetimeFigureOut">
              <a:rPr lang="fr-FR"/>
              <a:pPr>
                <a:defRPr/>
              </a:pPr>
              <a:t>25/03/13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83FD-CDDE-4B38-9883-ECF8388F02A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73B71-23BA-4CEC-803A-56921DAC3679}" type="datetimeFigureOut">
              <a:rPr lang="fr-FR"/>
              <a:pPr>
                <a:defRPr/>
              </a:pPr>
              <a:t>25/03/13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0CC84-8F0E-4854-AA5B-74A8B166DB0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61D5-3628-48D6-805B-68424F90F46D}" type="datetimeFigureOut">
              <a:rPr lang="fr-FR"/>
              <a:pPr>
                <a:defRPr/>
              </a:pPr>
              <a:t>25/03/13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CECB-1398-48EA-863A-4B19FB68104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FB56-3AD4-4C36-81A1-09AA4D76EC0E}" type="datetimeFigureOut">
              <a:rPr lang="fr-FR"/>
              <a:pPr>
                <a:defRPr/>
              </a:pPr>
              <a:t>25/03/13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163C-68BE-496D-A8E4-EFDD15DD0F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5DF2B-9A04-4D90-857F-3623262BE90E}" type="datetimeFigureOut">
              <a:rPr lang="fr-FR"/>
              <a:pPr>
                <a:defRPr/>
              </a:pPr>
              <a:t>25/03/13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23ED3-C4D5-49C3-BF0B-96FBA68AC00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F23AB-FF6E-45E0-910F-EAB5023E525B}" type="datetimeFigureOut">
              <a:rPr lang="fr-FR"/>
              <a:pPr>
                <a:defRPr/>
              </a:pPr>
              <a:t>25/03/13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96C0-CC6D-4D09-88F0-AB3D287708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A3635-3828-40F2-8DFF-317280D66A42}" type="datetimeFigureOut">
              <a:rPr lang="fr-FR"/>
              <a:pPr>
                <a:defRPr/>
              </a:pPr>
              <a:t>25/03/13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B33B-65C7-4EE6-B6A1-8F07D44777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F18C4-054A-49D3-882D-E9D80BA6BEAA}" type="datetimeFigureOut">
              <a:rPr lang="fr-FR"/>
              <a:pPr>
                <a:defRPr/>
              </a:pPr>
              <a:t>25/03/13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7596F-F4E5-4DE1-B10F-832D8004E22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C2F44-8B61-4B5C-ABB1-40B2A7617299}" type="datetimeFigureOut">
              <a:rPr lang="fr-FR"/>
              <a:pPr>
                <a:defRPr/>
              </a:pPr>
              <a:t>25/03/13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DE663-4390-4B14-87D2-50179B9F3D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4B08F-C46E-40B5-928E-43601F9F024F}" type="datetimeFigureOut">
              <a:rPr lang="fr-FR"/>
              <a:pPr>
                <a:defRPr/>
              </a:pPr>
              <a:t>25/03/13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E3B7-0A66-40DF-A89D-13B8EE9DC00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988C-5D22-4921-A22F-301A9C976FDC}" type="datetimeFigureOut">
              <a:rPr lang="fr-FR"/>
              <a:pPr>
                <a:defRPr/>
              </a:pPr>
              <a:t>25/03/13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B650E-73F7-4D97-81F9-C825F8F51D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32183" y="0"/>
            <a:ext cx="615623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4AD2B11-21D6-4B6D-9339-CAE381E0FC41}" type="datetimeFigureOut">
              <a:rPr lang="fr-FR"/>
              <a:pPr>
                <a:defRPr/>
              </a:pPr>
              <a:t>25/03/13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8BC88A9-3D3B-4FD6-AC36-7AA8220404C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549400" y="1189038"/>
            <a:ext cx="75946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logo_simplifié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65113" y="82629"/>
            <a:ext cx="990810" cy="105136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991517" y="82629"/>
            <a:ext cx="16084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</a:rPr>
              <a:t>Inspection Pédagogique</a:t>
            </a:r>
            <a:r>
              <a:rPr lang="fr-FR" sz="1100" b="1" baseline="0" dirty="0" smtClean="0">
                <a:solidFill>
                  <a:schemeClr val="accent1">
                    <a:lumMod val="75000"/>
                  </a:schemeClr>
                </a:solidFill>
              </a:rPr>
              <a:t> Régionale</a:t>
            </a:r>
          </a:p>
          <a:p>
            <a:pPr algn="ctr"/>
            <a:r>
              <a:rPr lang="fr-FR" sz="1100" b="1" baseline="0" dirty="0" smtClean="0">
                <a:solidFill>
                  <a:schemeClr val="accent1">
                    <a:lumMod val="75000"/>
                  </a:schemeClr>
                </a:solidFill>
              </a:rPr>
              <a:t>de Sciences et Techniques Industrielles</a:t>
            </a:r>
            <a:endParaRPr lang="fr-FR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News Gothic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News Gothic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News Gothic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News Gothic MT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News Gothic MT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News Gothic MT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News Gothic MT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News Gothic MT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re"/>
          <p:cNvPicPr>
            <a:picLocks noChangeAspect="1" noChangeArrowheads="1"/>
          </p:cNvPicPr>
          <p:nvPr/>
        </p:nvPicPr>
        <p:blipFill>
          <a:blip r:embed="rId3" cstate="print"/>
          <a:srcRect l="4878" t="11917" r="21951" b="4304"/>
          <a:stretch>
            <a:fillRect/>
          </a:stretch>
        </p:blipFill>
        <p:spPr bwMode="auto">
          <a:xfrm>
            <a:off x="265113" y="1612900"/>
            <a:ext cx="4572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837113" y="1612900"/>
            <a:ext cx="4129087" cy="30966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outils de simulation </a:t>
            </a:r>
            <a:r>
              <a:rPr kumimoji="0" lang="fr-FR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multiphysique</a:t>
            </a:r>
            <a:r>
              <a:rPr lang="fr-FR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et d’acquisition de données 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 service de l’enseignement des sciences de l’ingénieur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265113" y="6094813"/>
            <a:ext cx="833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i="1" dirty="0" smtClean="0">
                <a:latin typeface="News Gothic MT"/>
              </a:rPr>
              <a:t>Éric GARNIER - Séminaire national S-SI - Lycée Raspail - Mardi 26 mars 2013</a:t>
            </a:r>
            <a:endParaRPr lang="fr-FR" i="1" dirty="0">
              <a:latin typeface="News Gothic MT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65944" y="4631804"/>
            <a:ext cx="2304256" cy="7920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Baccalauréat</a:t>
            </a:r>
          </a:p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Scientifique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0" y="827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84400" y="135644"/>
            <a:ext cx="6843665" cy="10216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INSTRUMENTATION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VIRTUELLE 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 MULTIPHYSIQUE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84199" y="1981200"/>
            <a:ext cx="614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Conclusion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84199" y="3390900"/>
            <a:ext cx="8291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Deux logiciels parfaitement complémentaires, qui ont toute leur place dans les laboratoires de sciences de l’ingénieur.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14618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0" y="827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866900" y="156988"/>
            <a:ext cx="7161165" cy="6914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 EXEMPLE DE SIMULATION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MULTIPHYSIQUE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49" y="1524000"/>
            <a:ext cx="7571962" cy="508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7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78" y="1586896"/>
            <a:ext cx="8678333" cy="498888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866900" y="156988"/>
            <a:ext cx="7161165" cy="6914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 EXEMPLE DE SIMULATION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MULTIPHYSIQUE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383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0" y="827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89" y="1293984"/>
            <a:ext cx="6709559" cy="538288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866900" y="156988"/>
            <a:ext cx="7161165" cy="6914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 EXEMPLE DE SIMULATION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MULTIPHYSIQUE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383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0" y="827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89" y="1330572"/>
            <a:ext cx="7521222" cy="5342847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144889" y="282222"/>
            <a:ext cx="6914444" cy="8270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LA SIMULATION CAUSALE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247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65" y="1495777"/>
            <a:ext cx="7439155" cy="5215351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144889" y="282222"/>
            <a:ext cx="6914444" cy="8270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LA SIMULATION ACAUSALE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247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0" y="827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744835" y="225777"/>
            <a:ext cx="6156230" cy="71966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</a:t>
            </a:r>
            <a:r>
              <a:rPr kumimoji="0" lang="fr-FR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3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EXPÉRIMENTATIONS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3333" y="1485463"/>
            <a:ext cx="824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Les TP sont devenus une modalité pédagogique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445" y="2269308"/>
            <a:ext cx="5094312" cy="434880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1667" y="2568222"/>
            <a:ext cx="29633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Il n’est plus question de préparer les élèves à une épreuve de TP, mais de les amener, à travers des activités expérimentales  relativement courtes, à effectuer des mesures sur les systèmes pluri techniques.</a:t>
            </a:r>
            <a:endParaRPr lang="fr-FR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3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830590" y="203200"/>
            <a:ext cx="6156230" cy="723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MESURE ET SIMULATION</a:t>
            </a:r>
            <a:endParaRPr kumimoji="0" lang="fr-FR" sz="3600" b="1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02366" y="3772932"/>
            <a:ext cx="8476721" cy="2416103"/>
            <a:chOff x="1275" y="2790"/>
            <a:chExt cx="14475" cy="3042"/>
          </a:xfrm>
        </p:grpSpPr>
        <p:cxnSp>
          <p:nvCxnSpPr>
            <p:cNvPr id="1026" name="AutoShape 2"/>
            <p:cNvCxnSpPr>
              <a:cxnSpLocks noChangeShapeType="1"/>
            </p:cNvCxnSpPr>
            <p:nvPr/>
          </p:nvCxnSpPr>
          <p:spPr bwMode="auto">
            <a:xfrm>
              <a:off x="2760" y="3750"/>
              <a:ext cx="4845" cy="0"/>
            </a:xfrm>
            <a:prstGeom prst="straightConnector1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1275" y="3105"/>
              <a:ext cx="1485" cy="1247"/>
            </a:xfrm>
            <a:prstGeom prst="flowChartProcess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Système</a:t>
              </a:r>
              <a:r>
                <a: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 </a:t>
              </a:r>
              <a:r>
                <a:rPr kumimoji="0" lang="en-GB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réel</a:t>
              </a:r>
              <a:endPara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7605" y="2790"/>
              <a:ext cx="1485" cy="1918"/>
            </a:xfrm>
            <a:prstGeom prst="flowChartProcess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Système d'acquisition</a:t>
              </a: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14265" y="2896"/>
              <a:ext cx="1485" cy="1731"/>
            </a:xfrm>
            <a:prstGeom prst="flowChartProcess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Maquette numérique</a:t>
              </a: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543" y="3081"/>
              <a:ext cx="3390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b="1" dirty="0" err="1">
                  <a:latin typeface="Cambria" charset="0"/>
                  <a:ea typeface="ÇlÇr ñæí©" charset="0"/>
                </a:rPr>
                <a:t>M</a:t>
              </a:r>
              <a:r>
                <a:rPr kumimoji="0" lang="en-GB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esure</a:t>
              </a: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 </a:t>
              </a:r>
              <a:r>
                <a: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des grandeurs physiques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9615" y="2896"/>
              <a:ext cx="4335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Pilotage de la </a:t>
              </a:r>
              <a:r>
                <a:rPr kumimoji="0" lang="en-GB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maquette</a:t>
              </a:r>
              <a:r>
                <a: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 </a:t>
              </a:r>
              <a:r>
                <a:rPr kumimoji="0" lang="en-GB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numérique</a:t>
              </a:r>
              <a:r>
                <a: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 </a:t>
              </a:r>
              <a:r>
                <a:rPr kumimoji="0" lang="en-GB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à</a:t>
              </a:r>
              <a:r>
                <a: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 </a:t>
              </a:r>
              <a:r>
                <a:rPr kumimoji="0" lang="en-GB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partir</a:t>
              </a:r>
              <a:r>
                <a: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 </a:t>
              </a:r>
              <a:r>
                <a:rPr kumimoji="0" lang="en-GB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d'une</a:t>
              </a: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 </a:t>
              </a:r>
              <a:r>
                <a: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grandeur physique </a:t>
              </a:r>
              <a:r>
                <a:rPr kumimoji="0" lang="en-GB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mesurée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025" y="4352"/>
              <a:ext cx="12975" cy="718"/>
            </a:xfrm>
            <a:custGeom>
              <a:avLst/>
              <a:gdLst>
                <a:gd name="T0" fmla="*/ 0 w 12975"/>
                <a:gd name="T1" fmla="*/ 0 h 718"/>
                <a:gd name="T2" fmla="*/ 0 w 12975"/>
                <a:gd name="T3" fmla="*/ 718 h 718"/>
                <a:gd name="T4" fmla="*/ 12975 w 12975"/>
                <a:gd name="T5" fmla="*/ 718 h 718"/>
                <a:gd name="T6" fmla="*/ 12975 w 12975"/>
                <a:gd name="T7" fmla="*/ 275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75" h="718">
                  <a:moveTo>
                    <a:pt x="0" y="0"/>
                  </a:moveTo>
                  <a:lnTo>
                    <a:pt x="0" y="718"/>
                  </a:lnTo>
                  <a:lnTo>
                    <a:pt x="12975" y="718"/>
                  </a:lnTo>
                  <a:lnTo>
                    <a:pt x="12975" y="275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>
              <a:off x="9090" y="3750"/>
              <a:ext cx="5175" cy="1"/>
            </a:xfrm>
            <a:prstGeom prst="straightConnector1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5723" y="5113"/>
              <a:ext cx="5916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Comparaison</a:t>
              </a:r>
              <a:r>
                <a: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 du </a:t>
              </a:r>
              <a:r>
                <a:rPr kumimoji="0" lang="en-GB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résultat</a:t>
              </a:r>
              <a:r>
                <a: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 de la simulation avec le </a:t>
              </a:r>
              <a:r>
                <a:rPr kumimoji="0" lang="en-GB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résultat</a:t>
              </a:r>
              <a:r>
                <a:rPr lang="en-GB" sz="1200" b="1" dirty="0" smtClean="0">
                  <a:latin typeface="Cambria" charset="0"/>
                  <a:ea typeface="ÇlÇr ñæí©" charset="0"/>
                </a:rPr>
                <a:t> de la </a:t>
              </a:r>
              <a:r>
                <a:rPr lang="en-GB" sz="1200" b="1" dirty="0" err="1" smtClean="0">
                  <a:latin typeface="Cambria" charset="0"/>
                  <a:ea typeface="ÇlÇr ñæí©" charset="0"/>
                </a:rPr>
                <a:t>mesure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15" y="4425395"/>
            <a:ext cx="830901" cy="78409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32" y="4286785"/>
            <a:ext cx="756684" cy="4972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512" y="4286785"/>
            <a:ext cx="712731" cy="58036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63" y="1699880"/>
            <a:ext cx="1135679" cy="140824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1999" y="1853197"/>
            <a:ext cx="1985222" cy="75107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6249" y="1861620"/>
            <a:ext cx="1697475" cy="1132202"/>
          </a:xfrm>
          <a:prstGeom prst="rect">
            <a:avLst/>
          </a:prstGeom>
        </p:spPr>
      </p:pic>
      <p:cxnSp>
        <p:nvCxnSpPr>
          <p:cNvPr id="23" name="Connecteur droit avec flèche 22"/>
          <p:cNvCxnSpPr/>
          <p:nvPr/>
        </p:nvCxnSpPr>
        <p:spPr>
          <a:xfrm>
            <a:off x="8009454" y="2993822"/>
            <a:ext cx="287068" cy="779110"/>
          </a:xfrm>
          <a:prstGeom prst="straightConnector1">
            <a:avLst/>
          </a:prstGeom>
          <a:ln w="28575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3236853" y="2604267"/>
            <a:ext cx="872431" cy="991633"/>
          </a:xfrm>
          <a:prstGeom prst="straightConnector1">
            <a:avLst/>
          </a:prstGeom>
          <a:ln w="28575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4673004" y="2816790"/>
            <a:ext cx="613359" cy="779110"/>
          </a:xfrm>
          <a:prstGeom prst="straightConnector1">
            <a:avLst/>
          </a:prstGeom>
          <a:ln w="28575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Scila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32" y="1817972"/>
            <a:ext cx="1568045" cy="7862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28" name="Connecteur droit avec flèche 27"/>
          <p:cNvCxnSpPr/>
          <p:nvPr/>
        </p:nvCxnSpPr>
        <p:spPr>
          <a:xfrm>
            <a:off x="4406304" y="2604267"/>
            <a:ext cx="0" cy="991633"/>
          </a:xfrm>
          <a:prstGeom prst="straightConnector1">
            <a:avLst/>
          </a:prstGeom>
          <a:ln w="28575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83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link_challenge_si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9"/>
          <a:stretch/>
        </p:blipFill>
        <p:spPr>
          <a:xfrm>
            <a:off x="301124" y="2566471"/>
            <a:ext cx="8458830" cy="35267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14728" t="10887" r="20156" b="8882"/>
          <a:stretch/>
        </p:blipFill>
        <p:spPr>
          <a:xfrm>
            <a:off x="442235" y="4442176"/>
            <a:ext cx="992576" cy="9172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14728" t="10887" r="20156" b="8882"/>
          <a:stretch/>
        </p:blipFill>
        <p:spPr>
          <a:xfrm>
            <a:off x="7612156" y="1994970"/>
            <a:ext cx="992576" cy="917223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2744835" y="0"/>
            <a:ext cx="6156230" cy="1209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u="sng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</a:t>
            </a:r>
            <a:r>
              <a:rPr lang="fr-FR" sz="3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ARDWARE </a:t>
            </a:r>
            <a:r>
              <a:rPr lang="fr-FR" sz="3600" b="1" u="sng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</a:t>
            </a:r>
            <a:r>
              <a:rPr lang="fr-FR" sz="3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 THE </a:t>
            </a:r>
            <a:r>
              <a:rPr lang="fr-FR" sz="3600" b="1" u="sng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</a:t>
            </a:r>
            <a:r>
              <a:rPr lang="fr-FR" sz="3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OOP (HIL)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383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954" y="3457927"/>
            <a:ext cx="4332111" cy="3249083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744835" y="225777"/>
            <a:ext cx="6156230" cy="71966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9459" r="5593"/>
          <a:stretch/>
        </p:blipFill>
        <p:spPr>
          <a:xfrm>
            <a:off x="197557" y="1284288"/>
            <a:ext cx="4501444" cy="378601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874881" y="42334"/>
            <a:ext cx="6156230" cy="110066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EXEMPLES DE MATÉRIEL D’ACQUISITION  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700" y="1284288"/>
            <a:ext cx="2451272" cy="18996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700" y="5207403"/>
            <a:ext cx="1589135" cy="149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3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0" y="827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84400" y="135644"/>
            <a:ext cx="6843665" cy="10216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INSTRUMENTATION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VIRTUELLE 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 MULTIPHYSIQUE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097863"/>
              </p:ext>
            </p:extLst>
          </p:nvPr>
        </p:nvGraphicFramePr>
        <p:xfrm>
          <a:off x="495300" y="2184400"/>
          <a:ext cx="8178800" cy="2269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700"/>
                <a:gridCol w="2044700"/>
                <a:gridCol w="2044700"/>
                <a:gridCol w="2044700"/>
              </a:tblGrid>
              <a:tr h="80645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Programme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Simulation 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multiphysique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Instrumentation virtuelle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Compétence attendue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A2- Analyser le système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Relativement simple</a:t>
                      </a:r>
                      <a:r>
                        <a:rPr lang="fr-FR" b="0" baseline="0" dirty="0" smtClean="0"/>
                        <a:t> et rapide à l’aide de boites à outils spécialisées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Réalisable</a:t>
                      </a:r>
                      <a:r>
                        <a:rPr lang="fr-FR" b="0" baseline="0" dirty="0" smtClean="0"/>
                        <a:t> mais avec un gros travail de construction de modèles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- Identifier les éléments transformés et les flux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62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46200" y="2387600"/>
            <a:ext cx="680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i="1" dirty="0" smtClean="0">
                <a:solidFill>
                  <a:srgbClr val="C00000"/>
                </a:solidFill>
              </a:rPr>
              <a:t>Je vous remercie de votre attention</a:t>
            </a:r>
            <a:endParaRPr lang="fr-FR" sz="6600" b="1" i="1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92667" y="5892800"/>
            <a:ext cx="465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044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0" y="827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84400" y="135644"/>
            <a:ext cx="6843665" cy="10216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INSTRUMENTATION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VIRTUELLE 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 MULTIPHYSIQUE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591977"/>
              </p:ext>
            </p:extLst>
          </p:nvPr>
        </p:nvGraphicFramePr>
        <p:xfrm>
          <a:off x="241300" y="1574800"/>
          <a:ext cx="8674100" cy="4738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525"/>
                <a:gridCol w="2168525"/>
                <a:gridCol w="2168525"/>
                <a:gridCol w="2168525"/>
              </a:tblGrid>
              <a:tr h="80645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Programme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Simulation 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multiphysique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Instrumentation virtuelle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Compétence attendue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06450">
                <a:tc rowSpan="3"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A3-</a:t>
                      </a:r>
                      <a:r>
                        <a:rPr lang="fr-FR" b="0" baseline="0" dirty="0" smtClean="0"/>
                        <a:t> Caractériser des écarts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Plus adapté pour la simulation</a:t>
                      </a:r>
                      <a:r>
                        <a:rPr lang="fr-FR" sz="1600" b="0" baseline="0" dirty="0" smtClean="0"/>
                        <a:t> dans tous les domaines</a:t>
                      </a:r>
                      <a:endParaRPr lang="fr-FR" sz="1600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Plus</a:t>
                      </a:r>
                      <a:r>
                        <a:rPr lang="fr-FR" sz="1600" b="0" baseline="0" dirty="0" smtClean="0"/>
                        <a:t> adapté pour l’expérimentation</a:t>
                      </a:r>
                      <a:endParaRPr lang="fr-FR" sz="1600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- Comparer</a:t>
                      </a:r>
                      <a:r>
                        <a:rPr lang="fr-FR" sz="1600" b="0" baseline="0" dirty="0" smtClean="0"/>
                        <a:t> les résultats expérimentaux avec les résultats simulés</a:t>
                      </a:r>
                      <a:endParaRPr lang="fr-FR" sz="1600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6450">
                <a:tc v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Très bien adapté</a:t>
                      </a:r>
                      <a:r>
                        <a:rPr lang="fr-FR" sz="1600" b="0" baseline="0" dirty="0" smtClean="0"/>
                        <a:t> </a:t>
                      </a:r>
                      <a:r>
                        <a:rPr lang="fr-FR" sz="1600" b="0" baseline="0" dirty="0" smtClean="0"/>
                        <a:t>à la </a:t>
                      </a:r>
                      <a:r>
                        <a:rPr lang="fr-FR" sz="1600" b="0" baseline="0" dirty="0" smtClean="0"/>
                        <a:t>simulation dans tous les domaines</a:t>
                      </a:r>
                      <a:endParaRPr lang="fr-FR" sz="1600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Ne permet</a:t>
                      </a:r>
                      <a:r>
                        <a:rPr lang="fr-FR" sz="1600" b="0" baseline="0" dirty="0" smtClean="0"/>
                        <a:t> pas de simuler dans tous les domaines</a:t>
                      </a:r>
                      <a:endParaRPr lang="fr-FR" sz="1600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- Comparer les résultats simulés avec les critère du </a:t>
                      </a:r>
                      <a:r>
                        <a:rPr lang="fr-FR" sz="1600" b="0" dirty="0" err="1" smtClean="0"/>
                        <a:t>CdC</a:t>
                      </a:r>
                      <a:r>
                        <a:rPr lang="fr-FR" sz="1600" b="0" dirty="0" smtClean="0"/>
                        <a:t> et interpréter les écarts</a:t>
                      </a:r>
                      <a:endParaRPr lang="fr-FR" sz="1600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6450">
                <a:tc v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Possible</a:t>
                      </a:r>
                      <a:r>
                        <a:rPr lang="fr-FR" sz="1600" b="0" baseline="0" dirty="0" smtClean="0"/>
                        <a:t> de l’utiliser pour l’acquisition de données mais avec un gros travail de construction </a:t>
                      </a:r>
                      <a:r>
                        <a:rPr lang="fr-FR" sz="1600" b="0" baseline="0" dirty="0" smtClean="0"/>
                        <a:t>d’outils</a:t>
                      </a:r>
                      <a:endParaRPr lang="fr-FR" sz="1600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Très</a:t>
                      </a:r>
                      <a:r>
                        <a:rPr lang="fr-FR" sz="1600" b="0" baseline="0" dirty="0" smtClean="0"/>
                        <a:t> bien adapté à la mesure et au traitement de données</a:t>
                      </a:r>
                      <a:endParaRPr lang="fr-FR" sz="1600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- Comparer les résultats expérimentaux avec les critères du </a:t>
                      </a:r>
                      <a:r>
                        <a:rPr lang="fr-FR" sz="1600" b="0" dirty="0" err="1" smtClean="0"/>
                        <a:t>CdC</a:t>
                      </a:r>
                      <a:r>
                        <a:rPr lang="fr-FR" sz="1600" b="0" dirty="0" smtClean="0"/>
                        <a:t> et interpréter les écarts</a:t>
                      </a:r>
                      <a:endParaRPr lang="fr-FR" sz="1600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50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0" y="827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84400" y="135644"/>
            <a:ext cx="6843665" cy="10216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INSTRUMENTATION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VIRTUELLE 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 MULTIPHYSIQUE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624474"/>
              </p:ext>
            </p:extLst>
          </p:nvPr>
        </p:nvGraphicFramePr>
        <p:xfrm>
          <a:off x="495300" y="2184400"/>
          <a:ext cx="8178800" cy="2269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700"/>
                <a:gridCol w="2044700"/>
                <a:gridCol w="2044700"/>
                <a:gridCol w="2044700"/>
              </a:tblGrid>
              <a:tr h="80645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Programme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Simulation 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multiphysique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Instrumentation virtuelle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Compétence attendue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B1- Identifier et caractériser les grandeurs agissant sur le système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X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X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- Choisir les grandeurs et les paramètres influents</a:t>
                      </a:r>
                      <a:r>
                        <a:rPr lang="fr-FR" b="0" baseline="0" dirty="0" smtClean="0"/>
                        <a:t> en vue de les modéliser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50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0" y="827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84400" y="135644"/>
            <a:ext cx="6843665" cy="10216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INSTRUMENTATION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VIRTUELLE 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 MULTIPHYSIQUE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453054"/>
              </p:ext>
            </p:extLst>
          </p:nvPr>
        </p:nvGraphicFramePr>
        <p:xfrm>
          <a:off x="495300" y="2184400"/>
          <a:ext cx="8178800" cy="3458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700"/>
                <a:gridCol w="2044700"/>
                <a:gridCol w="2044700"/>
                <a:gridCol w="2044700"/>
              </a:tblGrid>
              <a:tr h="80645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Programme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Simulation 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multiphysique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Instrumentation virtuelle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Compétence attendue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06450">
                <a:tc rowSpan="2"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B2- Proposer ou justifier un modèle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X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- Associer un modèle à un système ou à son comportement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6450">
                <a:tc v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- Préciser ou justifier les limites du modèle envisagé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50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0" y="827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84400" y="135644"/>
            <a:ext cx="6843665" cy="10216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INSTRUMENTATION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VIRTUELLE 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 MULTIPHYSIQUE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729149"/>
              </p:ext>
            </p:extLst>
          </p:nvPr>
        </p:nvGraphicFramePr>
        <p:xfrm>
          <a:off x="495300" y="2184400"/>
          <a:ext cx="8178800" cy="2543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700"/>
                <a:gridCol w="2044700"/>
                <a:gridCol w="2044700"/>
                <a:gridCol w="2044700"/>
              </a:tblGrid>
              <a:tr h="80645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Programme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Simulation 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multiphysique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Instrumentation virtuelle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Compétence attendue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B3- Résoudre et simuler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X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- Simuler le fonctionnement de tout ou partie d’un système à l’aide d’un modèle fourni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0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0" y="827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84400" y="135644"/>
            <a:ext cx="6843665" cy="10216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INSTRUMENTATION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VIRTUELLE 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 MULTIPHYSIQUE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108532"/>
              </p:ext>
            </p:extLst>
          </p:nvPr>
        </p:nvGraphicFramePr>
        <p:xfrm>
          <a:off x="495300" y="1625600"/>
          <a:ext cx="8178800" cy="481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700"/>
                <a:gridCol w="2044700"/>
                <a:gridCol w="2044700"/>
                <a:gridCol w="2044700"/>
              </a:tblGrid>
              <a:tr h="80645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Programme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Simulation 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multiphysique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Instrumentation virtuelle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Compétence attendue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06450">
                <a:tc rowSpan="4"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B4- Valider un modèle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X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- Interpréter les résultats obtenus</a:t>
                      </a:r>
                      <a:endParaRPr lang="fr-FR" sz="1600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6450">
                <a:tc v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- Préciser les limites de validité du modèle utilisé</a:t>
                      </a:r>
                      <a:endParaRPr lang="fr-FR" sz="1600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6450">
                <a:tc v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- Modifier les paramètres</a:t>
                      </a:r>
                      <a:r>
                        <a:rPr lang="fr-FR" sz="1600" b="0" baseline="0" dirty="0" smtClean="0"/>
                        <a:t> du modèle pour répondre au </a:t>
                      </a:r>
                      <a:r>
                        <a:rPr lang="fr-FR" sz="1600" b="0" baseline="0" dirty="0" err="1" smtClean="0"/>
                        <a:t>CdC</a:t>
                      </a:r>
                      <a:r>
                        <a:rPr lang="fr-FR" sz="1600" b="0" baseline="0" dirty="0" smtClean="0"/>
                        <a:t> ou aux résultats expérimentaux</a:t>
                      </a:r>
                      <a:endParaRPr lang="fr-FR" sz="1600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6450">
                <a:tc v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- Valider un modèle optimisé fourni</a:t>
                      </a:r>
                      <a:endParaRPr lang="fr-FR" sz="1600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0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0" y="827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84400" y="135644"/>
            <a:ext cx="6843665" cy="10216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INSTRUMENTATION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VIRTUELLE 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 MULTIPHYSIQUE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25240"/>
              </p:ext>
            </p:extLst>
          </p:nvPr>
        </p:nvGraphicFramePr>
        <p:xfrm>
          <a:off x="495300" y="2184400"/>
          <a:ext cx="8178800" cy="2635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700"/>
                <a:gridCol w="2044700"/>
                <a:gridCol w="2044700"/>
                <a:gridCol w="2044700"/>
              </a:tblGrid>
              <a:tr h="80645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Programme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Simulation 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multiphysique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Instrumentation virtuelle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Compétence attendue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06450">
                <a:tc rowSpan="2"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C1- Justifier le choix d’un protocole</a:t>
                      </a:r>
                      <a:r>
                        <a:rPr lang="fr-FR" b="0" baseline="0" dirty="0" smtClean="0"/>
                        <a:t> expérimental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X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- Décrire une chaîne d’acquisition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6450">
                <a:tc v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- Identifier le comportement des composants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1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0" y="827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84400" y="135644"/>
            <a:ext cx="6843665" cy="10216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INSTRUMENTATION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VIRTUELLE 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 MULTIPHYSIQUE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771550"/>
              </p:ext>
            </p:extLst>
          </p:nvPr>
        </p:nvGraphicFramePr>
        <p:xfrm>
          <a:off x="495300" y="1790700"/>
          <a:ext cx="8178800" cy="4281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700"/>
                <a:gridCol w="2044700"/>
                <a:gridCol w="2044700"/>
                <a:gridCol w="2044700"/>
              </a:tblGrid>
              <a:tr h="80645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Programme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Simulation 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multiphysique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Instrumentation virtuelle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Compétence attendue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06450">
                <a:tc rowSpan="2"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C2- Mettre en œuvre un</a:t>
                      </a:r>
                      <a:r>
                        <a:rPr lang="fr-FR" b="0" baseline="0" dirty="0" smtClean="0"/>
                        <a:t> protocole expérimental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X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- Conduire les essais en respectant les consignes de</a:t>
                      </a:r>
                      <a:r>
                        <a:rPr lang="fr-FR" b="0" baseline="0" dirty="0" smtClean="0"/>
                        <a:t> sécurité à partir d’un protocole fourni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6450">
                <a:tc v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- Traiter les données mesurées en vue d’analyser les écarts</a:t>
                      </a:r>
                      <a:endParaRPr lang="fr-FR" b="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42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2837</TotalTime>
  <Words>945</Words>
  <Application>Microsoft Macintosh PowerPoint</Application>
  <PresentationFormat>Présentation à l'écran (4:3)</PresentationFormat>
  <Paragraphs>142</Paragraphs>
  <Slides>20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Brise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IA-IPR STI AC-Nantes</dc:title>
  <dc:creator>Eric GARNIER</dc:creator>
  <cp:lastModifiedBy>Eric GARNIER</cp:lastModifiedBy>
  <cp:revision>254</cp:revision>
  <dcterms:created xsi:type="dcterms:W3CDTF">2010-09-07T19:23:36Z</dcterms:created>
  <dcterms:modified xsi:type="dcterms:W3CDTF">2013-03-26T05:30:34Z</dcterms:modified>
</cp:coreProperties>
</file>