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337" r:id="rId3"/>
    <p:sldId id="340" r:id="rId4"/>
    <p:sldId id="336" r:id="rId5"/>
    <p:sldId id="318" r:id="rId6"/>
    <p:sldId id="319" r:id="rId7"/>
    <p:sldId id="321" r:id="rId8"/>
    <p:sldId id="322" r:id="rId9"/>
    <p:sldId id="323" r:id="rId10"/>
    <p:sldId id="324" r:id="rId11"/>
    <p:sldId id="325" r:id="rId12"/>
    <p:sldId id="326" r:id="rId13"/>
    <p:sldId id="327" r:id="rId14"/>
    <p:sldId id="328" r:id="rId15"/>
    <p:sldId id="329" r:id="rId16"/>
    <p:sldId id="331" r:id="rId17"/>
    <p:sldId id="330" r:id="rId18"/>
    <p:sldId id="332" r:id="rId19"/>
    <p:sldId id="338" r:id="rId20"/>
    <p:sldId id="334" r:id="rId21"/>
    <p:sldId id="335" r:id="rId22"/>
    <p:sldId id="341" r:id="rId23"/>
    <p:sldId id="339"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3" d="100"/>
          <a:sy n="73" d="100"/>
        </p:scale>
        <p:origin x="-180" y="12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gif"/><Relationship Id="rId1" Type="http://schemas.openxmlformats.org/officeDocument/2006/relationships/image" Target="../media/image2.gif"/><Relationship Id="rId5" Type="http://schemas.openxmlformats.org/officeDocument/2006/relationships/image" Target="../media/image6.wmf"/><Relationship Id="rId4" Type="http://schemas.openxmlformats.org/officeDocument/2006/relationships/image" Target="../media/image5.wmf"/></Relationships>
</file>

<file path=ppt/diagrams/_rels/drawing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gif"/><Relationship Id="rId1" Type="http://schemas.openxmlformats.org/officeDocument/2006/relationships/image" Target="../media/image2.gif"/><Relationship Id="rId5" Type="http://schemas.openxmlformats.org/officeDocument/2006/relationships/image" Target="../media/image6.wmf"/><Relationship Id="rId4" Type="http://schemas.openxmlformats.org/officeDocument/2006/relationships/image" Target="../media/image5.wmf"/></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50AD72-C1F2-4901-96C8-A19331B5F0AF}" type="doc">
      <dgm:prSet loTypeId="urn:microsoft.com/office/officeart/2005/8/layout/vList4#1" loCatId="list" qsTypeId="urn:microsoft.com/office/officeart/2005/8/quickstyle/3d3" qsCatId="3D" csTypeId="urn:microsoft.com/office/officeart/2005/8/colors/colorful3" csCatId="colorful" phldr="1"/>
      <dgm:spPr/>
      <dgm:t>
        <a:bodyPr/>
        <a:lstStyle/>
        <a:p>
          <a:endParaRPr lang="fr-FR"/>
        </a:p>
      </dgm:t>
    </dgm:pt>
    <dgm:pt modelId="{BD572ED3-642D-4D59-A9AF-039976583F69}">
      <dgm:prSet phldrT="[Texte]" custT="1"/>
      <dgm:spPr/>
      <dgm:t>
        <a:bodyPr/>
        <a:lstStyle/>
        <a:p>
          <a:r>
            <a:rPr lang="fr-FR" sz="1600" b="1" dirty="0" smtClean="0">
              <a:solidFill>
                <a:schemeClr val="bg1"/>
              </a:solidFill>
              <a:ea typeface="Times New Roman" pitchFamily="18" charset="0"/>
            </a:rPr>
            <a:t>des architectures de solutions sous forme de schémas, croquis, blocs diagrammes fonctionnels et structurels ou d’algorithmes </a:t>
          </a:r>
          <a:endParaRPr lang="fr-FR" sz="1600" b="1" dirty="0">
            <a:solidFill>
              <a:schemeClr val="bg1"/>
            </a:solidFill>
          </a:endParaRPr>
        </a:p>
      </dgm:t>
    </dgm:pt>
    <dgm:pt modelId="{CCB9BDBE-2A77-46FA-B3C6-E6A49F10BFEF}" type="parTrans" cxnId="{012C3DBE-C165-40EF-9CC0-D5B3A6EFD5EE}">
      <dgm:prSet/>
      <dgm:spPr/>
      <dgm:t>
        <a:bodyPr/>
        <a:lstStyle/>
        <a:p>
          <a:endParaRPr lang="fr-FR"/>
        </a:p>
      </dgm:t>
    </dgm:pt>
    <dgm:pt modelId="{78DD5D74-B68A-4DF0-B06B-9B73E5EE8214}" type="sibTrans" cxnId="{012C3DBE-C165-40EF-9CC0-D5B3A6EFD5EE}">
      <dgm:prSet/>
      <dgm:spPr/>
      <dgm:t>
        <a:bodyPr/>
        <a:lstStyle/>
        <a:p>
          <a:endParaRPr lang="fr-FR"/>
        </a:p>
      </dgm:t>
    </dgm:pt>
    <dgm:pt modelId="{B771741A-86A1-4FE2-A0C8-D45B602670D7}">
      <dgm:prSet phldrT="[Texte]" custT="1"/>
      <dgm:spPr/>
      <dgm:t>
        <a:bodyPr/>
        <a:lstStyle/>
        <a:p>
          <a:r>
            <a:rPr lang="fr-FR" sz="1600" b="1" dirty="0" smtClean="0">
              <a:ea typeface="Times New Roman" pitchFamily="18" charset="0"/>
            </a:rPr>
            <a:t>des justifications scientifiques, technologiques, socio-économiques, etc., validant la solution proposée</a:t>
          </a:r>
          <a:r>
            <a:rPr lang="fr-FR" sz="1600" dirty="0" smtClean="0">
              <a:ea typeface="Times New Roman" pitchFamily="18" charset="0"/>
            </a:rPr>
            <a:t> </a:t>
          </a:r>
        </a:p>
      </dgm:t>
    </dgm:pt>
    <dgm:pt modelId="{BA164787-5484-4190-96FC-FA75CACC42A2}" type="parTrans" cxnId="{2BC0E047-B96C-4390-91B9-3D02FF0C72EC}">
      <dgm:prSet/>
      <dgm:spPr/>
      <dgm:t>
        <a:bodyPr/>
        <a:lstStyle/>
        <a:p>
          <a:endParaRPr lang="fr-FR"/>
        </a:p>
      </dgm:t>
    </dgm:pt>
    <dgm:pt modelId="{15415984-F8E7-409D-9C77-96D2B9E45398}" type="sibTrans" cxnId="{2BC0E047-B96C-4390-91B9-3D02FF0C72EC}">
      <dgm:prSet/>
      <dgm:spPr/>
      <dgm:t>
        <a:bodyPr/>
        <a:lstStyle/>
        <a:p>
          <a:endParaRPr lang="fr-FR"/>
        </a:p>
      </dgm:t>
    </dgm:pt>
    <dgm:pt modelId="{822B7C0F-121B-40DC-8B57-BF5AC5D6FD38}">
      <dgm:prSet phldrT="[Texte]" custT="1"/>
      <dgm:spPr/>
      <dgm:t>
        <a:bodyPr/>
        <a:lstStyle/>
        <a:p>
          <a:r>
            <a:rPr lang="fr-FR" sz="1600" dirty="0" smtClean="0">
              <a:ea typeface="Times New Roman" pitchFamily="18" charset="0"/>
            </a:rPr>
            <a:t>un prototype ou une maquette numérique ou matérielle, un programme</a:t>
          </a:r>
        </a:p>
      </dgm:t>
    </dgm:pt>
    <dgm:pt modelId="{A689CB31-9113-4E52-91C3-6B024B65B927}" type="parTrans" cxnId="{8DEF7BAB-8302-4BCD-B4E9-C2EC68E0021B}">
      <dgm:prSet/>
      <dgm:spPr/>
      <dgm:t>
        <a:bodyPr/>
        <a:lstStyle/>
        <a:p>
          <a:endParaRPr lang="fr-FR"/>
        </a:p>
      </dgm:t>
    </dgm:pt>
    <dgm:pt modelId="{F7EFD42F-789D-4E3C-94B5-ACF72179C50F}" type="sibTrans" cxnId="{8DEF7BAB-8302-4BCD-B4E9-C2EC68E0021B}">
      <dgm:prSet/>
      <dgm:spPr/>
      <dgm:t>
        <a:bodyPr/>
        <a:lstStyle/>
        <a:p>
          <a:endParaRPr lang="fr-FR"/>
        </a:p>
      </dgm:t>
    </dgm:pt>
    <dgm:pt modelId="{FC7A15FB-0A39-4CC9-BE5D-035F9260EEAF}">
      <dgm:prSet custT="1"/>
      <dgm:spPr/>
      <dgm:t>
        <a:bodyPr/>
        <a:lstStyle/>
        <a:p>
          <a:r>
            <a:rPr lang="fr-FR" sz="1800" dirty="0" smtClean="0">
              <a:ea typeface="Times New Roman" pitchFamily="18" charset="0"/>
            </a:rPr>
            <a:t>des documents de formalisation de la solution imaginée  </a:t>
          </a:r>
        </a:p>
      </dgm:t>
    </dgm:pt>
    <dgm:pt modelId="{5668920A-2FB8-44C1-A69A-CCD52F21F3DA}" type="parTrans" cxnId="{6CCCA91C-23EB-417E-80E2-52EEBA064930}">
      <dgm:prSet/>
      <dgm:spPr/>
      <dgm:t>
        <a:bodyPr/>
        <a:lstStyle/>
        <a:p>
          <a:endParaRPr lang="fr-FR"/>
        </a:p>
      </dgm:t>
    </dgm:pt>
    <dgm:pt modelId="{DB009B77-3D01-4681-9252-33B44CD3555E}" type="sibTrans" cxnId="{6CCCA91C-23EB-417E-80E2-52EEBA064930}">
      <dgm:prSet/>
      <dgm:spPr/>
      <dgm:t>
        <a:bodyPr/>
        <a:lstStyle/>
        <a:p>
          <a:endParaRPr lang="fr-FR"/>
        </a:p>
      </dgm:t>
    </dgm:pt>
    <dgm:pt modelId="{13B892BF-2BD1-4179-B92E-D294278F7FF4}">
      <dgm:prSet custT="1"/>
      <dgm:spPr/>
      <dgm:t>
        <a:bodyPr/>
        <a:lstStyle/>
        <a:p>
          <a:r>
            <a:rPr lang="fr-FR" sz="1800" dirty="0" smtClean="0">
              <a:ea typeface="Times New Roman" pitchFamily="18" charset="0"/>
            </a:rPr>
            <a:t>des supports de communication</a:t>
          </a:r>
          <a:endParaRPr lang="fr-FR" sz="1800" dirty="0"/>
        </a:p>
      </dgm:t>
    </dgm:pt>
    <dgm:pt modelId="{19D73414-BC19-4505-9F9A-D4A7ED66D618}" type="parTrans" cxnId="{2EB6627E-9600-440D-ADDB-60C928655483}">
      <dgm:prSet/>
      <dgm:spPr/>
      <dgm:t>
        <a:bodyPr/>
        <a:lstStyle/>
        <a:p>
          <a:endParaRPr lang="fr-FR"/>
        </a:p>
      </dgm:t>
    </dgm:pt>
    <dgm:pt modelId="{074F9D49-421F-4AF9-9445-66B0B58025EB}" type="sibTrans" cxnId="{2EB6627E-9600-440D-ADDB-60C928655483}">
      <dgm:prSet/>
      <dgm:spPr/>
      <dgm:t>
        <a:bodyPr/>
        <a:lstStyle/>
        <a:p>
          <a:endParaRPr lang="fr-FR"/>
        </a:p>
      </dgm:t>
    </dgm:pt>
    <dgm:pt modelId="{145E1AFB-D869-4101-BFA4-4B8747F1FB34}" type="pres">
      <dgm:prSet presAssocID="{E650AD72-C1F2-4901-96C8-A19331B5F0AF}" presName="linear" presStyleCnt="0">
        <dgm:presLayoutVars>
          <dgm:dir/>
          <dgm:resizeHandles val="exact"/>
        </dgm:presLayoutVars>
      </dgm:prSet>
      <dgm:spPr/>
      <dgm:t>
        <a:bodyPr/>
        <a:lstStyle/>
        <a:p>
          <a:endParaRPr lang="fr-FR"/>
        </a:p>
      </dgm:t>
    </dgm:pt>
    <dgm:pt modelId="{70784333-F14F-46C0-99DE-2056CB10B141}" type="pres">
      <dgm:prSet presAssocID="{BD572ED3-642D-4D59-A9AF-039976583F69}" presName="comp" presStyleCnt="0"/>
      <dgm:spPr/>
    </dgm:pt>
    <dgm:pt modelId="{D190EBC1-B05F-48BF-BD89-8E49BEBE831B}" type="pres">
      <dgm:prSet presAssocID="{BD572ED3-642D-4D59-A9AF-039976583F69}" presName="box" presStyleLbl="node1" presStyleIdx="0" presStyleCnt="5" custLinFactY="-151454" custLinFactNeighborX="-28125" custLinFactNeighborY="-200000"/>
      <dgm:spPr/>
      <dgm:t>
        <a:bodyPr/>
        <a:lstStyle/>
        <a:p>
          <a:endParaRPr lang="fr-FR"/>
        </a:p>
      </dgm:t>
    </dgm:pt>
    <dgm:pt modelId="{FAD8C2A3-1298-4404-8F9C-565FC86C74FD}" type="pres">
      <dgm:prSet presAssocID="{BD572ED3-642D-4D59-A9AF-039976583F69}" presName="img" presStyleLbl="fgImgPlace1" presStyleIdx="0" presStyleCnt="5" custScaleX="85191" custLinFactNeighborX="-24446"/>
      <dgm:spPr>
        <a:blipFill rotWithShape="0">
          <a:blip xmlns:r="http://schemas.openxmlformats.org/officeDocument/2006/relationships" r:embed="rId1"/>
          <a:stretch>
            <a:fillRect/>
          </a:stretch>
        </a:blipFill>
      </dgm:spPr>
    </dgm:pt>
    <dgm:pt modelId="{AC212763-2970-43BE-A80D-80C193BB9078}" type="pres">
      <dgm:prSet presAssocID="{BD572ED3-642D-4D59-A9AF-039976583F69}" presName="text" presStyleLbl="node1" presStyleIdx="0" presStyleCnt="5">
        <dgm:presLayoutVars>
          <dgm:bulletEnabled val="1"/>
        </dgm:presLayoutVars>
      </dgm:prSet>
      <dgm:spPr/>
      <dgm:t>
        <a:bodyPr/>
        <a:lstStyle/>
        <a:p>
          <a:endParaRPr lang="fr-FR"/>
        </a:p>
      </dgm:t>
    </dgm:pt>
    <dgm:pt modelId="{BBA05325-B548-4A2C-A872-A8D5799577B9}" type="pres">
      <dgm:prSet presAssocID="{78DD5D74-B68A-4DF0-B06B-9B73E5EE8214}" presName="spacer" presStyleCnt="0"/>
      <dgm:spPr/>
    </dgm:pt>
    <dgm:pt modelId="{AF7EA7C6-8B78-4A4A-A70F-D37F34EC655E}" type="pres">
      <dgm:prSet presAssocID="{B771741A-86A1-4FE2-A0C8-D45B602670D7}" presName="comp" presStyleCnt="0"/>
      <dgm:spPr/>
    </dgm:pt>
    <dgm:pt modelId="{276A9E4D-7788-4EB2-8CAB-1EE1219AFF01}" type="pres">
      <dgm:prSet presAssocID="{B771741A-86A1-4FE2-A0C8-D45B602670D7}" presName="box" presStyleLbl="node1" presStyleIdx="1" presStyleCnt="5"/>
      <dgm:spPr/>
      <dgm:t>
        <a:bodyPr/>
        <a:lstStyle/>
        <a:p>
          <a:endParaRPr lang="fr-FR"/>
        </a:p>
      </dgm:t>
    </dgm:pt>
    <dgm:pt modelId="{D7AE6762-8D17-4B59-99FE-C086DCF621C7}" type="pres">
      <dgm:prSet presAssocID="{B771741A-86A1-4FE2-A0C8-D45B602670D7}" presName="img" presStyleLbl="fgImgPlace1" presStyleIdx="1" presStyleCnt="5" custScaleX="102705" custLinFactNeighborX="-17578"/>
      <dgm:spPr>
        <a:blipFill rotWithShape="0">
          <a:blip xmlns:r="http://schemas.openxmlformats.org/officeDocument/2006/relationships" r:embed="rId2"/>
          <a:stretch>
            <a:fillRect/>
          </a:stretch>
        </a:blipFill>
      </dgm:spPr>
    </dgm:pt>
    <dgm:pt modelId="{FCF8BF1B-603B-4252-AF9D-5E3171CC93F0}" type="pres">
      <dgm:prSet presAssocID="{B771741A-86A1-4FE2-A0C8-D45B602670D7}" presName="text" presStyleLbl="node1" presStyleIdx="1" presStyleCnt="5">
        <dgm:presLayoutVars>
          <dgm:bulletEnabled val="1"/>
        </dgm:presLayoutVars>
      </dgm:prSet>
      <dgm:spPr/>
      <dgm:t>
        <a:bodyPr/>
        <a:lstStyle/>
        <a:p>
          <a:endParaRPr lang="fr-FR"/>
        </a:p>
      </dgm:t>
    </dgm:pt>
    <dgm:pt modelId="{2C80652E-A969-4BEB-9747-02F1CEE41DA7}" type="pres">
      <dgm:prSet presAssocID="{15415984-F8E7-409D-9C77-96D2B9E45398}" presName="spacer" presStyleCnt="0"/>
      <dgm:spPr/>
    </dgm:pt>
    <dgm:pt modelId="{5C239B36-C7C7-44FA-9EEE-CE8D7E8FCD58}" type="pres">
      <dgm:prSet presAssocID="{822B7C0F-121B-40DC-8B57-BF5AC5D6FD38}" presName="comp" presStyleCnt="0"/>
      <dgm:spPr/>
    </dgm:pt>
    <dgm:pt modelId="{16B7276E-DA80-4051-B35D-BA66C2C3A57B}" type="pres">
      <dgm:prSet presAssocID="{822B7C0F-121B-40DC-8B57-BF5AC5D6FD38}" presName="box" presStyleLbl="node1" presStyleIdx="2" presStyleCnt="5"/>
      <dgm:spPr/>
      <dgm:t>
        <a:bodyPr/>
        <a:lstStyle/>
        <a:p>
          <a:endParaRPr lang="fr-FR"/>
        </a:p>
      </dgm:t>
    </dgm:pt>
    <dgm:pt modelId="{FFDC4EF2-D03C-4083-88CA-C29170EB9822}" type="pres">
      <dgm:prSet presAssocID="{822B7C0F-121B-40DC-8B57-BF5AC5D6FD38}" presName="img" presStyleLbl="fgImgPlace1" presStyleIdx="2" presStyleCnt="5" custScaleX="75164" custLinFactNeighborX="-18587" custLinFactNeighborY="-2537"/>
      <dgm:spPr>
        <a:blipFill rotWithShape="0">
          <a:blip xmlns:r="http://schemas.openxmlformats.org/officeDocument/2006/relationships" r:embed="rId3"/>
          <a:stretch>
            <a:fillRect/>
          </a:stretch>
        </a:blipFill>
      </dgm:spPr>
    </dgm:pt>
    <dgm:pt modelId="{63E5FD70-BCDA-49B7-8AFE-9733A219C741}" type="pres">
      <dgm:prSet presAssocID="{822B7C0F-121B-40DC-8B57-BF5AC5D6FD38}" presName="text" presStyleLbl="node1" presStyleIdx="2" presStyleCnt="5">
        <dgm:presLayoutVars>
          <dgm:bulletEnabled val="1"/>
        </dgm:presLayoutVars>
      </dgm:prSet>
      <dgm:spPr/>
      <dgm:t>
        <a:bodyPr/>
        <a:lstStyle/>
        <a:p>
          <a:endParaRPr lang="fr-FR"/>
        </a:p>
      </dgm:t>
    </dgm:pt>
    <dgm:pt modelId="{08E5016E-1F91-4762-BE50-575C0928E2B7}" type="pres">
      <dgm:prSet presAssocID="{F7EFD42F-789D-4E3C-94B5-ACF72179C50F}" presName="spacer" presStyleCnt="0"/>
      <dgm:spPr/>
    </dgm:pt>
    <dgm:pt modelId="{B7351148-EE49-43E9-8F6A-C22FA9FE7850}" type="pres">
      <dgm:prSet presAssocID="{FC7A15FB-0A39-4CC9-BE5D-035F9260EEAF}" presName="comp" presStyleCnt="0"/>
      <dgm:spPr/>
    </dgm:pt>
    <dgm:pt modelId="{8FB2D0AF-529E-4C59-B3A1-385EE606B82E}" type="pres">
      <dgm:prSet presAssocID="{FC7A15FB-0A39-4CC9-BE5D-035F9260EEAF}" presName="box" presStyleLbl="node1" presStyleIdx="3" presStyleCnt="5" custLinFactNeighborX="-317" custLinFactNeighborY="-647"/>
      <dgm:spPr/>
      <dgm:t>
        <a:bodyPr/>
        <a:lstStyle/>
        <a:p>
          <a:endParaRPr lang="fr-FR"/>
        </a:p>
      </dgm:t>
    </dgm:pt>
    <dgm:pt modelId="{0249584B-2EFF-499E-AF1A-52FEA9C03A45}" type="pres">
      <dgm:prSet presAssocID="{FC7A15FB-0A39-4CC9-BE5D-035F9260EEAF}" presName="img" presStyleLbl="fgImgPlace1" presStyleIdx="3" presStyleCnt="5" custScaleX="64063" custLinFactNeighborX="-18278" custLinFactNeighborY="2444"/>
      <dgm:spPr>
        <a:blipFill rotWithShape="0">
          <a:blip xmlns:r="http://schemas.openxmlformats.org/officeDocument/2006/relationships" r:embed="rId4"/>
          <a:stretch>
            <a:fillRect/>
          </a:stretch>
        </a:blipFill>
      </dgm:spPr>
    </dgm:pt>
    <dgm:pt modelId="{B10A8643-FC39-448F-8AC8-67605BE166E5}" type="pres">
      <dgm:prSet presAssocID="{FC7A15FB-0A39-4CC9-BE5D-035F9260EEAF}" presName="text" presStyleLbl="node1" presStyleIdx="3" presStyleCnt="5">
        <dgm:presLayoutVars>
          <dgm:bulletEnabled val="1"/>
        </dgm:presLayoutVars>
      </dgm:prSet>
      <dgm:spPr/>
      <dgm:t>
        <a:bodyPr/>
        <a:lstStyle/>
        <a:p>
          <a:endParaRPr lang="fr-FR"/>
        </a:p>
      </dgm:t>
    </dgm:pt>
    <dgm:pt modelId="{E5CD0F7C-6952-44DE-9471-344E41339CCD}" type="pres">
      <dgm:prSet presAssocID="{DB009B77-3D01-4681-9252-33B44CD3555E}" presName="spacer" presStyleCnt="0"/>
      <dgm:spPr/>
    </dgm:pt>
    <dgm:pt modelId="{16C5D190-D9D5-49D6-A415-FF49EC8B4A70}" type="pres">
      <dgm:prSet presAssocID="{13B892BF-2BD1-4179-B92E-D294278F7FF4}" presName="comp" presStyleCnt="0"/>
      <dgm:spPr/>
    </dgm:pt>
    <dgm:pt modelId="{C75208EF-E823-45A0-B9E9-0C1C57154DEE}" type="pres">
      <dgm:prSet presAssocID="{13B892BF-2BD1-4179-B92E-D294278F7FF4}" presName="box" presStyleLbl="node1" presStyleIdx="4" presStyleCnt="5" custLinFactNeighborX="-7031" custLinFactNeighborY="82428"/>
      <dgm:spPr/>
      <dgm:t>
        <a:bodyPr/>
        <a:lstStyle/>
        <a:p>
          <a:endParaRPr lang="fr-FR"/>
        </a:p>
      </dgm:t>
    </dgm:pt>
    <dgm:pt modelId="{2B07634D-8E6E-4F9F-BBB2-0DA4508D2E6F}" type="pres">
      <dgm:prSet presAssocID="{13B892BF-2BD1-4179-B92E-D294278F7FF4}" presName="img" presStyleLbl="fgImgPlace1" presStyleIdx="4" presStyleCnt="5" custScaleX="71059" custLinFactNeighborX="-24446" custLinFactNeighborY="2412"/>
      <dgm:spPr>
        <a:blipFill rotWithShape="0">
          <a:blip xmlns:r="http://schemas.openxmlformats.org/officeDocument/2006/relationships" r:embed="rId5"/>
          <a:stretch>
            <a:fillRect/>
          </a:stretch>
        </a:blipFill>
      </dgm:spPr>
    </dgm:pt>
    <dgm:pt modelId="{2A559F8E-FB63-4382-AA96-502A59B946AF}" type="pres">
      <dgm:prSet presAssocID="{13B892BF-2BD1-4179-B92E-D294278F7FF4}" presName="text" presStyleLbl="node1" presStyleIdx="4" presStyleCnt="5">
        <dgm:presLayoutVars>
          <dgm:bulletEnabled val="1"/>
        </dgm:presLayoutVars>
      </dgm:prSet>
      <dgm:spPr/>
      <dgm:t>
        <a:bodyPr/>
        <a:lstStyle/>
        <a:p>
          <a:endParaRPr lang="fr-FR"/>
        </a:p>
      </dgm:t>
    </dgm:pt>
  </dgm:ptLst>
  <dgm:cxnLst>
    <dgm:cxn modelId="{2BC0E047-B96C-4390-91B9-3D02FF0C72EC}" srcId="{E650AD72-C1F2-4901-96C8-A19331B5F0AF}" destId="{B771741A-86A1-4FE2-A0C8-D45B602670D7}" srcOrd="1" destOrd="0" parTransId="{BA164787-5484-4190-96FC-FA75CACC42A2}" sibTransId="{15415984-F8E7-409D-9C77-96D2B9E45398}"/>
    <dgm:cxn modelId="{219A8001-4964-44FC-A085-F208A08D9ECF}" type="presOf" srcId="{E650AD72-C1F2-4901-96C8-A19331B5F0AF}" destId="{145E1AFB-D869-4101-BFA4-4B8747F1FB34}" srcOrd="0" destOrd="0" presId="urn:microsoft.com/office/officeart/2005/8/layout/vList4#1"/>
    <dgm:cxn modelId="{8DEF7BAB-8302-4BCD-B4E9-C2EC68E0021B}" srcId="{E650AD72-C1F2-4901-96C8-A19331B5F0AF}" destId="{822B7C0F-121B-40DC-8B57-BF5AC5D6FD38}" srcOrd="2" destOrd="0" parTransId="{A689CB31-9113-4E52-91C3-6B024B65B927}" sibTransId="{F7EFD42F-789D-4E3C-94B5-ACF72179C50F}"/>
    <dgm:cxn modelId="{884146FA-B474-40DF-BC07-FA4EEF33BAB3}" type="presOf" srcId="{BD572ED3-642D-4D59-A9AF-039976583F69}" destId="{D190EBC1-B05F-48BF-BD89-8E49BEBE831B}" srcOrd="0" destOrd="0" presId="urn:microsoft.com/office/officeart/2005/8/layout/vList4#1"/>
    <dgm:cxn modelId="{E0CCBD23-1067-4604-A4E7-3E5CEE0DEA8E}" type="presOf" srcId="{B771741A-86A1-4FE2-A0C8-D45B602670D7}" destId="{276A9E4D-7788-4EB2-8CAB-1EE1219AFF01}" srcOrd="0" destOrd="0" presId="urn:microsoft.com/office/officeart/2005/8/layout/vList4#1"/>
    <dgm:cxn modelId="{B7911E8E-50E1-49AF-B2D2-9871C51AAEBD}" type="presOf" srcId="{BD572ED3-642D-4D59-A9AF-039976583F69}" destId="{AC212763-2970-43BE-A80D-80C193BB9078}" srcOrd="1" destOrd="0" presId="urn:microsoft.com/office/officeart/2005/8/layout/vList4#1"/>
    <dgm:cxn modelId="{012C3DBE-C165-40EF-9CC0-D5B3A6EFD5EE}" srcId="{E650AD72-C1F2-4901-96C8-A19331B5F0AF}" destId="{BD572ED3-642D-4D59-A9AF-039976583F69}" srcOrd="0" destOrd="0" parTransId="{CCB9BDBE-2A77-46FA-B3C6-E6A49F10BFEF}" sibTransId="{78DD5D74-B68A-4DF0-B06B-9B73E5EE8214}"/>
    <dgm:cxn modelId="{8DD89D28-75FA-4A64-A7D8-A7E4D95BDE23}" type="presOf" srcId="{FC7A15FB-0A39-4CC9-BE5D-035F9260EEAF}" destId="{8FB2D0AF-529E-4C59-B3A1-385EE606B82E}" srcOrd="0" destOrd="0" presId="urn:microsoft.com/office/officeart/2005/8/layout/vList4#1"/>
    <dgm:cxn modelId="{93D8A799-7034-45EA-B86F-B2DE471E212A}" type="presOf" srcId="{FC7A15FB-0A39-4CC9-BE5D-035F9260EEAF}" destId="{B10A8643-FC39-448F-8AC8-67605BE166E5}" srcOrd="1" destOrd="0" presId="urn:microsoft.com/office/officeart/2005/8/layout/vList4#1"/>
    <dgm:cxn modelId="{E1F7F2C9-8624-4EC7-95BC-A601450FE553}" type="presOf" srcId="{13B892BF-2BD1-4179-B92E-D294278F7FF4}" destId="{C75208EF-E823-45A0-B9E9-0C1C57154DEE}" srcOrd="0" destOrd="0" presId="urn:microsoft.com/office/officeart/2005/8/layout/vList4#1"/>
    <dgm:cxn modelId="{817D5A34-B0E5-401D-BD73-B3F5E0055567}" type="presOf" srcId="{822B7C0F-121B-40DC-8B57-BF5AC5D6FD38}" destId="{16B7276E-DA80-4051-B35D-BA66C2C3A57B}" srcOrd="0" destOrd="0" presId="urn:microsoft.com/office/officeart/2005/8/layout/vList4#1"/>
    <dgm:cxn modelId="{6CCCA91C-23EB-417E-80E2-52EEBA064930}" srcId="{E650AD72-C1F2-4901-96C8-A19331B5F0AF}" destId="{FC7A15FB-0A39-4CC9-BE5D-035F9260EEAF}" srcOrd="3" destOrd="0" parTransId="{5668920A-2FB8-44C1-A69A-CCD52F21F3DA}" sibTransId="{DB009B77-3D01-4681-9252-33B44CD3555E}"/>
    <dgm:cxn modelId="{7F0CD025-6053-455B-99F7-FB6E1740E8D1}" type="presOf" srcId="{822B7C0F-121B-40DC-8B57-BF5AC5D6FD38}" destId="{63E5FD70-BCDA-49B7-8AFE-9733A219C741}" srcOrd="1" destOrd="0" presId="urn:microsoft.com/office/officeart/2005/8/layout/vList4#1"/>
    <dgm:cxn modelId="{2EB6627E-9600-440D-ADDB-60C928655483}" srcId="{E650AD72-C1F2-4901-96C8-A19331B5F0AF}" destId="{13B892BF-2BD1-4179-B92E-D294278F7FF4}" srcOrd="4" destOrd="0" parTransId="{19D73414-BC19-4505-9F9A-D4A7ED66D618}" sibTransId="{074F9D49-421F-4AF9-9445-66B0B58025EB}"/>
    <dgm:cxn modelId="{064048E2-2FFD-4C84-8D5F-D1D7130F6BFE}" type="presOf" srcId="{13B892BF-2BD1-4179-B92E-D294278F7FF4}" destId="{2A559F8E-FB63-4382-AA96-502A59B946AF}" srcOrd="1" destOrd="0" presId="urn:microsoft.com/office/officeart/2005/8/layout/vList4#1"/>
    <dgm:cxn modelId="{8CD6AB4F-C788-4A80-ADDF-D7C7928ED386}" type="presOf" srcId="{B771741A-86A1-4FE2-A0C8-D45B602670D7}" destId="{FCF8BF1B-603B-4252-AF9D-5E3171CC93F0}" srcOrd="1" destOrd="0" presId="urn:microsoft.com/office/officeart/2005/8/layout/vList4#1"/>
    <dgm:cxn modelId="{C375D330-D721-4EFC-804E-8ABC322BA803}" type="presParOf" srcId="{145E1AFB-D869-4101-BFA4-4B8747F1FB34}" destId="{70784333-F14F-46C0-99DE-2056CB10B141}" srcOrd="0" destOrd="0" presId="urn:microsoft.com/office/officeart/2005/8/layout/vList4#1"/>
    <dgm:cxn modelId="{6690270D-2676-45AF-8A5D-62E5DCEF1277}" type="presParOf" srcId="{70784333-F14F-46C0-99DE-2056CB10B141}" destId="{D190EBC1-B05F-48BF-BD89-8E49BEBE831B}" srcOrd="0" destOrd="0" presId="urn:microsoft.com/office/officeart/2005/8/layout/vList4#1"/>
    <dgm:cxn modelId="{AB7E6C44-0A4F-4DB6-B034-294F1FBC55BD}" type="presParOf" srcId="{70784333-F14F-46C0-99DE-2056CB10B141}" destId="{FAD8C2A3-1298-4404-8F9C-565FC86C74FD}" srcOrd="1" destOrd="0" presId="urn:microsoft.com/office/officeart/2005/8/layout/vList4#1"/>
    <dgm:cxn modelId="{808D7645-F124-48C6-85E9-F5317476A7DB}" type="presParOf" srcId="{70784333-F14F-46C0-99DE-2056CB10B141}" destId="{AC212763-2970-43BE-A80D-80C193BB9078}" srcOrd="2" destOrd="0" presId="urn:microsoft.com/office/officeart/2005/8/layout/vList4#1"/>
    <dgm:cxn modelId="{1236B11F-C101-4F97-ADAA-5D23EA3DA220}" type="presParOf" srcId="{145E1AFB-D869-4101-BFA4-4B8747F1FB34}" destId="{BBA05325-B548-4A2C-A872-A8D5799577B9}" srcOrd="1" destOrd="0" presId="urn:microsoft.com/office/officeart/2005/8/layout/vList4#1"/>
    <dgm:cxn modelId="{7606FFB3-EE41-43BB-9B5D-3AE5DEE5AA8A}" type="presParOf" srcId="{145E1AFB-D869-4101-BFA4-4B8747F1FB34}" destId="{AF7EA7C6-8B78-4A4A-A70F-D37F34EC655E}" srcOrd="2" destOrd="0" presId="urn:microsoft.com/office/officeart/2005/8/layout/vList4#1"/>
    <dgm:cxn modelId="{2451157A-6FCF-4738-8CD5-4CCCDE2256A8}" type="presParOf" srcId="{AF7EA7C6-8B78-4A4A-A70F-D37F34EC655E}" destId="{276A9E4D-7788-4EB2-8CAB-1EE1219AFF01}" srcOrd="0" destOrd="0" presId="urn:microsoft.com/office/officeart/2005/8/layout/vList4#1"/>
    <dgm:cxn modelId="{A17107BC-CBD8-4A64-8F9C-611188A652E0}" type="presParOf" srcId="{AF7EA7C6-8B78-4A4A-A70F-D37F34EC655E}" destId="{D7AE6762-8D17-4B59-99FE-C086DCF621C7}" srcOrd="1" destOrd="0" presId="urn:microsoft.com/office/officeart/2005/8/layout/vList4#1"/>
    <dgm:cxn modelId="{060EF59E-F380-4222-88D4-7B2B893FCEFB}" type="presParOf" srcId="{AF7EA7C6-8B78-4A4A-A70F-D37F34EC655E}" destId="{FCF8BF1B-603B-4252-AF9D-5E3171CC93F0}" srcOrd="2" destOrd="0" presId="urn:microsoft.com/office/officeart/2005/8/layout/vList4#1"/>
    <dgm:cxn modelId="{9817988C-05A2-473D-93B5-8959008E8267}" type="presParOf" srcId="{145E1AFB-D869-4101-BFA4-4B8747F1FB34}" destId="{2C80652E-A969-4BEB-9747-02F1CEE41DA7}" srcOrd="3" destOrd="0" presId="urn:microsoft.com/office/officeart/2005/8/layout/vList4#1"/>
    <dgm:cxn modelId="{A0EFDF1F-C41B-465E-8D9C-2E582334AE77}" type="presParOf" srcId="{145E1AFB-D869-4101-BFA4-4B8747F1FB34}" destId="{5C239B36-C7C7-44FA-9EEE-CE8D7E8FCD58}" srcOrd="4" destOrd="0" presId="urn:microsoft.com/office/officeart/2005/8/layout/vList4#1"/>
    <dgm:cxn modelId="{BFC5C8EC-93DE-4553-9D62-803377262C00}" type="presParOf" srcId="{5C239B36-C7C7-44FA-9EEE-CE8D7E8FCD58}" destId="{16B7276E-DA80-4051-B35D-BA66C2C3A57B}" srcOrd="0" destOrd="0" presId="urn:microsoft.com/office/officeart/2005/8/layout/vList4#1"/>
    <dgm:cxn modelId="{9BA49AD6-C3E0-461D-AF60-65C05E77FA2A}" type="presParOf" srcId="{5C239B36-C7C7-44FA-9EEE-CE8D7E8FCD58}" destId="{FFDC4EF2-D03C-4083-88CA-C29170EB9822}" srcOrd="1" destOrd="0" presId="urn:microsoft.com/office/officeart/2005/8/layout/vList4#1"/>
    <dgm:cxn modelId="{B232295D-5DF3-4D27-A436-92A21C465475}" type="presParOf" srcId="{5C239B36-C7C7-44FA-9EEE-CE8D7E8FCD58}" destId="{63E5FD70-BCDA-49B7-8AFE-9733A219C741}" srcOrd="2" destOrd="0" presId="urn:microsoft.com/office/officeart/2005/8/layout/vList4#1"/>
    <dgm:cxn modelId="{DD410567-ED07-493E-9259-F4CECD401515}" type="presParOf" srcId="{145E1AFB-D869-4101-BFA4-4B8747F1FB34}" destId="{08E5016E-1F91-4762-BE50-575C0928E2B7}" srcOrd="5" destOrd="0" presId="urn:microsoft.com/office/officeart/2005/8/layout/vList4#1"/>
    <dgm:cxn modelId="{5E3A4C1F-361D-41C2-A5D3-066F26414A43}" type="presParOf" srcId="{145E1AFB-D869-4101-BFA4-4B8747F1FB34}" destId="{B7351148-EE49-43E9-8F6A-C22FA9FE7850}" srcOrd="6" destOrd="0" presId="urn:microsoft.com/office/officeart/2005/8/layout/vList4#1"/>
    <dgm:cxn modelId="{45A80429-7E67-444D-B482-870B4BBF8CD5}" type="presParOf" srcId="{B7351148-EE49-43E9-8F6A-C22FA9FE7850}" destId="{8FB2D0AF-529E-4C59-B3A1-385EE606B82E}" srcOrd="0" destOrd="0" presId="urn:microsoft.com/office/officeart/2005/8/layout/vList4#1"/>
    <dgm:cxn modelId="{C471A9C5-AD02-46B6-8314-511C167C0B5C}" type="presParOf" srcId="{B7351148-EE49-43E9-8F6A-C22FA9FE7850}" destId="{0249584B-2EFF-499E-AF1A-52FEA9C03A45}" srcOrd="1" destOrd="0" presId="urn:microsoft.com/office/officeart/2005/8/layout/vList4#1"/>
    <dgm:cxn modelId="{A92AD94B-17FE-42F9-B836-152D9C369B03}" type="presParOf" srcId="{B7351148-EE49-43E9-8F6A-C22FA9FE7850}" destId="{B10A8643-FC39-448F-8AC8-67605BE166E5}" srcOrd="2" destOrd="0" presId="urn:microsoft.com/office/officeart/2005/8/layout/vList4#1"/>
    <dgm:cxn modelId="{5012BD7D-3DF2-488E-8A33-EC4AF4DA3107}" type="presParOf" srcId="{145E1AFB-D869-4101-BFA4-4B8747F1FB34}" destId="{E5CD0F7C-6952-44DE-9471-344E41339CCD}" srcOrd="7" destOrd="0" presId="urn:microsoft.com/office/officeart/2005/8/layout/vList4#1"/>
    <dgm:cxn modelId="{6647DBC8-5125-472D-A024-0FA5DBB7B723}" type="presParOf" srcId="{145E1AFB-D869-4101-BFA4-4B8747F1FB34}" destId="{16C5D190-D9D5-49D6-A415-FF49EC8B4A70}" srcOrd="8" destOrd="0" presId="urn:microsoft.com/office/officeart/2005/8/layout/vList4#1"/>
    <dgm:cxn modelId="{9B317026-0F1F-47E7-886A-7AC415AD5A22}" type="presParOf" srcId="{16C5D190-D9D5-49D6-A415-FF49EC8B4A70}" destId="{C75208EF-E823-45A0-B9E9-0C1C57154DEE}" srcOrd="0" destOrd="0" presId="urn:microsoft.com/office/officeart/2005/8/layout/vList4#1"/>
    <dgm:cxn modelId="{721DDB7C-FF9F-4FE6-A0C3-2AF2D7C1BBC8}" type="presParOf" srcId="{16C5D190-D9D5-49D6-A415-FF49EC8B4A70}" destId="{2B07634D-8E6E-4F9F-BBB2-0DA4508D2E6F}" srcOrd="1" destOrd="0" presId="urn:microsoft.com/office/officeart/2005/8/layout/vList4#1"/>
    <dgm:cxn modelId="{19DA6A68-E8A3-46A2-9BEA-A7E34ADD97AF}" type="presParOf" srcId="{16C5D190-D9D5-49D6-A415-FF49EC8B4A70}" destId="{2A559F8E-FB63-4382-AA96-502A59B946AF}"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0EBC1-B05F-48BF-BD89-8E49BEBE831B}">
      <dsp:nvSpPr>
        <dsp:cNvPr id="0" name=""/>
        <dsp:cNvSpPr/>
      </dsp:nvSpPr>
      <dsp:spPr>
        <a:xfrm>
          <a:off x="0" y="0"/>
          <a:ext cx="4572032" cy="912195"/>
        </a:xfrm>
        <a:prstGeom prst="roundRect">
          <a:avLst>
            <a:gd name="adj" fmla="val 1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r-FR" sz="1600" b="1" kern="1200" dirty="0" smtClean="0">
              <a:solidFill>
                <a:schemeClr val="bg1"/>
              </a:solidFill>
              <a:ea typeface="Times New Roman" pitchFamily="18" charset="0"/>
            </a:rPr>
            <a:t>des architectures de solutions sous forme de schémas, croquis, blocs diagrammes fonctionnels et structurels ou d’algorithmes </a:t>
          </a:r>
          <a:endParaRPr lang="fr-FR" sz="1600" b="1" kern="1200" dirty="0">
            <a:solidFill>
              <a:schemeClr val="bg1"/>
            </a:solidFill>
          </a:endParaRPr>
        </a:p>
      </dsp:txBody>
      <dsp:txXfrm>
        <a:off x="1005625" y="0"/>
        <a:ext cx="3566406" cy="912195"/>
      </dsp:txXfrm>
    </dsp:sp>
    <dsp:sp modelId="{FAD8C2A3-1298-4404-8F9C-565FC86C74FD}">
      <dsp:nvSpPr>
        <dsp:cNvPr id="0" name=""/>
        <dsp:cNvSpPr/>
      </dsp:nvSpPr>
      <dsp:spPr>
        <a:xfrm>
          <a:off x="0" y="91219"/>
          <a:ext cx="778991" cy="729756"/>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276A9E4D-7788-4EB2-8CAB-1EE1219AFF01}">
      <dsp:nvSpPr>
        <dsp:cNvPr id="0" name=""/>
        <dsp:cNvSpPr/>
      </dsp:nvSpPr>
      <dsp:spPr>
        <a:xfrm>
          <a:off x="0" y="1003414"/>
          <a:ext cx="4572032" cy="912195"/>
        </a:xfrm>
        <a:prstGeom prst="roundRect">
          <a:avLst>
            <a:gd name="adj" fmla="val 10000"/>
          </a:avLst>
        </a:prstGeom>
        <a:solidFill>
          <a:schemeClr val="accent3">
            <a:hueOff val="2812566"/>
            <a:satOff val="-4220"/>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r-FR" sz="1600" b="1" kern="1200" dirty="0" smtClean="0">
              <a:ea typeface="Times New Roman" pitchFamily="18" charset="0"/>
            </a:rPr>
            <a:t>des justifications scientifiques, technologiques, socio-économiques, etc., validant la solution proposée</a:t>
          </a:r>
          <a:r>
            <a:rPr lang="fr-FR" sz="1600" kern="1200" dirty="0" smtClean="0">
              <a:ea typeface="Times New Roman" pitchFamily="18" charset="0"/>
            </a:rPr>
            <a:t> </a:t>
          </a:r>
        </a:p>
      </dsp:txBody>
      <dsp:txXfrm>
        <a:off x="1005625" y="1003414"/>
        <a:ext cx="3566406" cy="912195"/>
      </dsp:txXfrm>
    </dsp:sp>
    <dsp:sp modelId="{D7AE6762-8D17-4B59-99FE-C086DCF621C7}">
      <dsp:nvSpPr>
        <dsp:cNvPr id="0" name=""/>
        <dsp:cNvSpPr/>
      </dsp:nvSpPr>
      <dsp:spPr>
        <a:xfrm>
          <a:off x="0" y="1094634"/>
          <a:ext cx="939141" cy="729756"/>
        </a:xfrm>
        <a:prstGeom prst="roundRect">
          <a:avLst>
            <a:gd name="adj" fmla="val 10000"/>
          </a:avLst>
        </a:prstGeom>
        <a:blipFill rotWithShape="0">
          <a:blip xmlns:r="http://schemas.openxmlformats.org/officeDocument/2006/relationships" r:embed="rId2"/>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16B7276E-DA80-4051-B35D-BA66C2C3A57B}">
      <dsp:nvSpPr>
        <dsp:cNvPr id="0" name=""/>
        <dsp:cNvSpPr/>
      </dsp:nvSpPr>
      <dsp:spPr>
        <a:xfrm>
          <a:off x="0" y="2006829"/>
          <a:ext cx="4572032" cy="912195"/>
        </a:xfrm>
        <a:prstGeom prst="roundRect">
          <a:avLst>
            <a:gd name="adj" fmla="val 10000"/>
          </a:avLst>
        </a:prstGeom>
        <a:solidFill>
          <a:schemeClr val="accent3">
            <a:hueOff val="5625132"/>
            <a:satOff val="-8440"/>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r-FR" sz="1600" kern="1200" dirty="0" smtClean="0">
              <a:ea typeface="Times New Roman" pitchFamily="18" charset="0"/>
            </a:rPr>
            <a:t>un prototype ou une maquette numérique ou matérielle, un programme</a:t>
          </a:r>
        </a:p>
      </dsp:txBody>
      <dsp:txXfrm>
        <a:off x="1005625" y="2006829"/>
        <a:ext cx="3566406" cy="912195"/>
      </dsp:txXfrm>
    </dsp:sp>
    <dsp:sp modelId="{FFDC4EF2-D03C-4083-88CA-C29170EB9822}">
      <dsp:nvSpPr>
        <dsp:cNvPr id="0" name=""/>
        <dsp:cNvSpPr/>
      </dsp:nvSpPr>
      <dsp:spPr>
        <a:xfrm>
          <a:off x="34809" y="2079534"/>
          <a:ext cx="687304" cy="729756"/>
        </a:xfrm>
        <a:prstGeom prst="roundRect">
          <a:avLst>
            <a:gd name="adj" fmla="val 10000"/>
          </a:avLst>
        </a:prstGeom>
        <a:blipFill rotWithShape="0">
          <a:blip xmlns:r="http://schemas.openxmlformats.org/officeDocument/2006/relationships" r:embed="rId3"/>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8FB2D0AF-529E-4C59-B3A1-385EE606B82E}">
      <dsp:nvSpPr>
        <dsp:cNvPr id="0" name=""/>
        <dsp:cNvSpPr/>
      </dsp:nvSpPr>
      <dsp:spPr>
        <a:xfrm>
          <a:off x="0" y="3004341"/>
          <a:ext cx="4572032" cy="912195"/>
        </a:xfrm>
        <a:prstGeom prst="roundRect">
          <a:avLst>
            <a:gd name="adj" fmla="val 10000"/>
          </a:avLst>
        </a:prstGeom>
        <a:solidFill>
          <a:schemeClr val="accent3">
            <a:hueOff val="8437698"/>
            <a:satOff val="-12660"/>
            <a:lumOff val="-205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kern="1200" dirty="0" smtClean="0">
              <a:ea typeface="Times New Roman" pitchFamily="18" charset="0"/>
            </a:rPr>
            <a:t>des documents de formalisation de la solution imaginée  </a:t>
          </a:r>
        </a:p>
      </dsp:txBody>
      <dsp:txXfrm>
        <a:off x="1005625" y="3004341"/>
        <a:ext cx="3566406" cy="912195"/>
      </dsp:txXfrm>
    </dsp:sp>
    <dsp:sp modelId="{0249584B-2EFF-499E-AF1A-52FEA9C03A45}">
      <dsp:nvSpPr>
        <dsp:cNvPr id="0" name=""/>
        <dsp:cNvSpPr/>
      </dsp:nvSpPr>
      <dsp:spPr>
        <a:xfrm>
          <a:off x="88389" y="3119298"/>
          <a:ext cx="585796" cy="729756"/>
        </a:xfrm>
        <a:prstGeom prst="roundRect">
          <a:avLst>
            <a:gd name="adj" fmla="val 10000"/>
          </a:avLst>
        </a:prstGeom>
        <a:blipFill rotWithShape="0">
          <a:blip xmlns:r="http://schemas.openxmlformats.org/officeDocument/2006/relationships" r:embed="rId4"/>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C75208EF-E823-45A0-B9E9-0C1C57154DEE}">
      <dsp:nvSpPr>
        <dsp:cNvPr id="0" name=""/>
        <dsp:cNvSpPr/>
      </dsp:nvSpPr>
      <dsp:spPr>
        <a:xfrm>
          <a:off x="0" y="4017027"/>
          <a:ext cx="4572032" cy="912195"/>
        </a:xfrm>
        <a:prstGeom prst="roundRect">
          <a:avLst>
            <a:gd name="adj" fmla="val 10000"/>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kern="1200" dirty="0" smtClean="0">
              <a:ea typeface="Times New Roman" pitchFamily="18" charset="0"/>
            </a:rPr>
            <a:t>des supports de communication</a:t>
          </a:r>
          <a:endParaRPr lang="fr-FR" sz="1800" kern="1200" dirty="0"/>
        </a:p>
      </dsp:txBody>
      <dsp:txXfrm>
        <a:off x="1005625" y="4017027"/>
        <a:ext cx="3566406" cy="912195"/>
      </dsp:txXfrm>
    </dsp:sp>
    <dsp:sp modelId="{2B07634D-8E6E-4F9F-BBB2-0DA4508D2E6F}">
      <dsp:nvSpPr>
        <dsp:cNvPr id="0" name=""/>
        <dsp:cNvSpPr/>
      </dsp:nvSpPr>
      <dsp:spPr>
        <a:xfrm>
          <a:off x="2" y="4122479"/>
          <a:ext cx="649768" cy="729756"/>
        </a:xfrm>
        <a:prstGeom prst="roundRect">
          <a:avLst>
            <a:gd name="adj" fmla="val 10000"/>
          </a:avLst>
        </a:prstGeom>
        <a:blipFill rotWithShape="0">
          <a:blip xmlns:r="http://schemas.openxmlformats.org/officeDocument/2006/relationships" r:embed="rId5"/>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CF8136-E865-42E8-82DA-615F1DA3467E}" type="datetimeFigureOut">
              <a:rPr lang="fr-FR" smtClean="0"/>
              <a:pPr/>
              <a:t>26/03/2013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5C8F71-4795-4493-B913-7DE1DD48FE2A}" type="slidenum">
              <a:rPr lang="fr-FR" smtClean="0"/>
              <a:pPr/>
              <a:t>‹N°›</a:t>
            </a:fld>
            <a:endParaRPr lang="fr-FR"/>
          </a:p>
        </p:txBody>
      </p:sp>
    </p:spTree>
    <p:extLst>
      <p:ext uri="{BB962C8B-B14F-4D97-AF65-F5344CB8AC3E}">
        <p14:creationId xmlns:p14="http://schemas.microsoft.com/office/powerpoint/2010/main" val="36145666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162485-2C41-4976-B97C-211E9B0A41A3}" type="datetimeFigureOut">
              <a:rPr lang="fr-FR" smtClean="0"/>
              <a:pPr/>
              <a:t>26/03/2013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E175BD-A58C-4AFD-9105-35BE11694557}" type="slidenum">
              <a:rPr lang="fr-FR" smtClean="0"/>
              <a:pPr/>
              <a:t>‹N°›</a:t>
            </a:fld>
            <a:endParaRPr lang="fr-FR"/>
          </a:p>
        </p:txBody>
      </p:sp>
    </p:spTree>
    <p:extLst>
      <p:ext uri="{BB962C8B-B14F-4D97-AF65-F5344CB8AC3E}">
        <p14:creationId xmlns:p14="http://schemas.microsoft.com/office/powerpoint/2010/main" val="38488046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0E175BD-A58C-4AFD-9105-35BE1169455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30E175BD-A58C-4AFD-9105-35BE11694557}" type="slidenum">
              <a:rPr lang="fr-FR" smtClean="0"/>
              <a:pPr/>
              <a:t>2</a:t>
            </a:fld>
            <a:endParaRPr lang="fr-FR"/>
          </a:p>
        </p:txBody>
      </p:sp>
    </p:spTree>
    <p:extLst>
      <p:ext uri="{BB962C8B-B14F-4D97-AF65-F5344CB8AC3E}">
        <p14:creationId xmlns:p14="http://schemas.microsoft.com/office/powerpoint/2010/main" val="2346840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30E175BD-A58C-4AFD-9105-35BE11694557}" type="slidenum">
              <a:rPr lang="fr-FR" smtClean="0"/>
              <a:pPr/>
              <a:t>23</a:t>
            </a:fld>
            <a:endParaRPr lang="fr-FR"/>
          </a:p>
        </p:txBody>
      </p:sp>
    </p:spTree>
    <p:extLst>
      <p:ext uri="{BB962C8B-B14F-4D97-AF65-F5344CB8AC3E}">
        <p14:creationId xmlns:p14="http://schemas.microsoft.com/office/powerpoint/2010/main" val="964548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30E175BD-A58C-4AFD-9105-35BE11694557}" type="slidenum">
              <a:rPr lang="fr-FR" smtClean="0"/>
              <a:pPr/>
              <a:t>4</a:t>
            </a:fld>
            <a:endParaRPr lang="fr-FR"/>
          </a:p>
        </p:txBody>
      </p:sp>
    </p:spTree>
    <p:extLst>
      <p:ext uri="{BB962C8B-B14F-4D97-AF65-F5344CB8AC3E}">
        <p14:creationId xmlns:p14="http://schemas.microsoft.com/office/powerpoint/2010/main" val="2346840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84F11C9-8E4C-44F8-AFEB-E4E826B09C63}"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lvl1pPr>
              <a:defRPr>
                <a:solidFill>
                  <a:schemeClr val="accent1">
                    <a:lumMod val="75000"/>
                  </a:schemeClr>
                </a:solidFill>
              </a:defRPr>
            </a:lvl1pPr>
          </a:lstStyle>
          <a:p>
            <a:r>
              <a:rPr lang="fr-FR" dirty="0" smtClean="0"/>
              <a:t>Modifiez le style du titre</a:t>
            </a:r>
            <a:endParaRPr lang="fr-FR" dirty="0"/>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FR" dirty="0"/>
          </a:p>
        </p:txBody>
      </p:sp>
      <p:sp>
        <p:nvSpPr>
          <p:cNvPr id="4" name="Espace réservé de la date 3"/>
          <p:cNvSpPr>
            <a:spLocks noGrp="1"/>
          </p:cNvSpPr>
          <p:nvPr>
            <p:ph type="dt" sz="half" idx="10"/>
          </p:nvPr>
        </p:nvSpPr>
        <p:spPr/>
        <p:txBody>
          <a:bodyPr/>
          <a:lstStyle/>
          <a:p>
            <a:fld id="{3CECE454-C44D-499B-B6D3-AE9E6F286BB2}" type="datetime1">
              <a:rPr lang="fr-FR" smtClean="0"/>
              <a:pPr/>
              <a:t>26/03/2013</a:t>
            </a:fld>
            <a:endParaRPr lang="fr-FR"/>
          </a:p>
        </p:txBody>
      </p:sp>
      <p:sp>
        <p:nvSpPr>
          <p:cNvPr id="5" name="Espace réservé du pied de page 4"/>
          <p:cNvSpPr>
            <a:spLocks noGrp="1"/>
          </p:cNvSpPr>
          <p:nvPr>
            <p:ph type="ftr" sz="quarter" idx="11"/>
          </p:nvPr>
        </p:nvSpPr>
        <p:spPr>
          <a:xfrm>
            <a:off x="2162200" y="1323975"/>
            <a:ext cx="5788000" cy="365125"/>
          </a:xfrm>
        </p:spPr>
        <p:txBody>
          <a:bodyPr/>
          <a:lstStyle/>
          <a:p>
            <a:r>
              <a:rPr lang="fr-FR" dirty="0" smtClean="0"/>
              <a:t> </a:t>
            </a:r>
            <a:r>
              <a:rPr lang="fr-FR" dirty="0" smtClean="0">
                <a:solidFill>
                  <a:schemeClr val="tx1">
                    <a:lumMod val="95000"/>
                    <a:lumOff val="5000"/>
                  </a:schemeClr>
                </a:solidFill>
              </a:rPr>
              <a:t>Patrick LE PIVERT, Samuel VIOLLIN            IA-IPR STI Académie de Créteil</a:t>
            </a:r>
            <a:endParaRPr lang="fr-FR" dirty="0">
              <a:solidFill>
                <a:schemeClr val="tx1">
                  <a:lumMod val="95000"/>
                  <a:lumOff val="5000"/>
                </a:schemeClr>
              </a:solidFill>
            </a:endParaRPr>
          </a:p>
        </p:txBody>
      </p:sp>
      <p:sp>
        <p:nvSpPr>
          <p:cNvPr id="6" name="Espace réservé du numéro de diapositive 5"/>
          <p:cNvSpPr>
            <a:spLocks noGrp="1"/>
          </p:cNvSpPr>
          <p:nvPr>
            <p:ph type="sldNum" sz="quarter" idx="12"/>
          </p:nvPr>
        </p:nvSpPr>
        <p:spPr/>
        <p:txBody>
          <a:bodyPr/>
          <a:lstStyle/>
          <a:p>
            <a:fld id="{C58EF9BF-2D72-4D2B-8740-6E584FB0461D}" type="slidenum">
              <a:rPr lang="fr-FR" smtClean="0"/>
              <a:pPr/>
              <a:t>‹N°›</a:t>
            </a:fld>
            <a:endParaRPr lang="fr-FR"/>
          </a:p>
        </p:txBody>
      </p:sp>
      <p:pic>
        <p:nvPicPr>
          <p:cNvPr id="7"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52538"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
        <p:nvSpPr>
          <p:cNvPr id="9" name="Espace réservé du pied de page 4"/>
          <p:cNvSpPr txBox="1">
            <a:spLocks/>
          </p:cNvSpPr>
          <p:nvPr userDrawn="1"/>
        </p:nvSpPr>
        <p:spPr>
          <a:xfrm>
            <a:off x="2771800" y="6492875"/>
            <a:ext cx="5788000" cy="365125"/>
          </a:xfrm>
          <a:prstGeom prst="rect">
            <a:avLst/>
          </a:prstGeom>
        </p:spPr>
        <p:txBody>
          <a:bodyPr vert="horz" lIns="91440" tIns="45720" rIns="91440" bIns="45720" rtlCol="0" anchor="ctr"/>
          <a:lstStyle>
            <a:defPPr>
              <a:defRPr lang="fr-FR"/>
            </a:defPPr>
            <a:lvl1pPr marL="0" algn="ctr" defTabSz="914400" rtl="0" eaLnBrk="1" latinLnBrk="0" hangingPunct="1">
              <a:defRPr lang="fr-FR" sz="1200" kern="1200" smtClean="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mtClean="0"/>
              <a:t> Patrick LE PIVERT, Samuel VIOLLIN            IA-IPR STI Académie de Créteil</a:t>
            </a:r>
            <a:endParaRPr lang="fr-FR" dirty="0"/>
          </a:p>
        </p:txBody>
      </p:sp>
    </p:spTree>
    <p:extLst>
      <p:ext uri="{BB962C8B-B14F-4D97-AF65-F5344CB8AC3E}">
        <p14:creationId xmlns:p14="http://schemas.microsoft.com/office/powerpoint/2010/main" val="16914498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B7818F0-4E2A-4F97-9A9E-41AD5D72F13D}" type="datetime1">
              <a:rPr lang="fr-FR" smtClean="0"/>
              <a:pPr/>
              <a:t>26/03/2013</a:t>
            </a:fld>
            <a:endParaRPr lang="fr-FR"/>
          </a:p>
        </p:txBody>
      </p:sp>
      <p:sp>
        <p:nvSpPr>
          <p:cNvPr id="5" name="Espace réservé du pied de page 4"/>
          <p:cNvSpPr>
            <a:spLocks noGrp="1"/>
          </p:cNvSpPr>
          <p:nvPr>
            <p:ph type="ftr" sz="quarter" idx="11"/>
          </p:nvPr>
        </p:nvSpPr>
        <p:spPr/>
        <p:txBody>
          <a:bodyPr/>
          <a:lstStyle/>
          <a:p>
            <a:r>
              <a:rPr lang="fr-FR" smtClean="0"/>
              <a:t>Académie de Créteil</a:t>
            </a:r>
            <a:endParaRPr lang="fr-FR"/>
          </a:p>
        </p:txBody>
      </p:sp>
      <p:sp>
        <p:nvSpPr>
          <p:cNvPr id="6" name="Espace réservé du numéro de diapositive 5"/>
          <p:cNvSpPr>
            <a:spLocks noGrp="1"/>
          </p:cNvSpPr>
          <p:nvPr>
            <p:ph type="sldNum" sz="quarter" idx="12"/>
          </p:nvPr>
        </p:nvSpPr>
        <p:spPr/>
        <p:txBody>
          <a:bodyPr/>
          <a:lstStyle/>
          <a:p>
            <a:fld id="{C58EF9BF-2D72-4D2B-8740-6E584FB0461D}" type="slidenum">
              <a:rPr lang="fr-FR" smtClean="0"/>
              <a:pPr/>
              <a:t>‹N°›</a:t>
            </a:fld>
            <a:endParaRPr lang="fr-FR"/>
          </a:p>
        </p:txBody>
      </p:sp>
      <p:sp>
        <p:nvSpPr>
          <p:cNvPr id="7" name="Rectangle 6"/>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Tree>
    <p:extLst>
      <p:ext uri="{BB962C8B-B14F-4D97-AF65-F5344CB8AC3E}">
        <p14:creationId xmlns:p14="http://schemas.microsoft.com/office/powerpoint/2010/main" val="222439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04415E-E46B-4DF9-BD56-E402A6E53F58}" type="datetime1">
              <a:rPr lang="fr-FR" smtClean="0"/>
              <a:pPr/>
              <a:t>26/03/2013</a:t>
            </a:fld>
            <a:endParaRPr lang="fr-FR"/>
          </a:p>
        </p:txBody>
      </p:sp>
      <p:sp>
        <p:nvSpPr>
          <p:cNvPr id="5" name="Espace réservé du pied de page 4"/>
          <p:cNvSpPr>
            <a:spLocks noGrp="1"/>
          </p:cNvSpPr>
          <p:nvPr>
            <p:ph type="ftr" sz="quarter" idx="11"/>
          </p:nvPr>
        </p:nvSpPr>
        <p:spPr/>
        <p:txBody>
          <a:bodyPr/>
          <a:lstStyle/>
          <a:p>
            <a:r>
              <a:rPr lang="fr-FR" smtClean="0"/>
              <a:t>Académie de Créteil</a:t>
            </a:r>
            <a:endParaRPr lang="fr-FR"/>
          </a:p>
        </p:txBody>
      </p:sp>
      <p:sp>
        <p:nvSpPr>
          <p:cNvPr id="6" name="Espace réservé du numéro de diapositive 5"/>
          <p:cNvSpPr>
            <a:spLocks noGrp="1"/>
          </p:cNvSpPr>
          <p:nvPr>
            <p:ph type="sldNum" sz="quarter" idx="12"/>
          </p:nvPr>
        </p:nvSpPr>
        <p:spPr/>
        <p:txBody>
          <a:bodyPr/>
          <a:lstStyle/>
          <a:p>
            <a:fld id="{C58EF9BF-2D72-4D2B-8740-6E584FB0461D}" type="slidenum">
              <a:rPr lang="fr-FR" smtClean="0"/>
              <a:pPr/>
              <a:t>‹N°›</a:t>
            </a:fld>
            <a:endParaRPr lang="fr-FR"/>
          </a:p>
        </p:txBody>
      </p:sp>
      <p:sp>
        <p:nvSpPr>
          <p:cNvPr id="7" name="Rectangle 6"/>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Tree>
    <p:extLst>
      <p:ext uri="{BB962C8B-B14F-4D97-AF65-F5344CB8AC3E}">
        <p14:creationId xmlns:p14="http://schemas.microsoft.com/office/powerpoint/2010/main" val="54029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21896" y="274638"/>
            <a:ext cx="7464903" cy="1143000"/>
          </a:xfrm>
          <a:prstGeom prst="rect">
            <a:avLst/>
          </a:prstGeom>
        </p:spPr>
        <p:txBody>
          <a:bodyPr/>
          <a:lstStyle>
            <a:lvl1pPr>
              <a:defRPr>
                <a:solidFill>
                  <a:schemeClr val="accent1">
                    <a:lumMod val="75000"/>
                  </a:schemeClr>
                </a:solidFill>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720190" y="1600200"/>
            <a:ext cx="7966609" cy="4525963"/>
          </a:xfrm>
          <a:prstGeom prst="rect">
            <a:avLst/>
          </a:prstGeom>
        </p:spPr>
        <p:txBody>
          <a:bodyPr/>
          <a:lstStyle>
            <a:lvl1pPr>
              <a:defRPr>
                <a:solidFill>
                  <a:schemeClr val="accent1">
                    <a:lumMod val="75000"/>
                  </a:schemeClr>
                </a:solidFill>
              </a:defRPr>
            </a:lvl1pPr>
            <a:lvl2pPr>
              <a:defRPr>
                <a:solidFill>
                  <a:schemeClr val="accent1">
                    <a:lumMod val="75000"/>
                  </a:schemeClr>
                </a:solidFill>
              </a:defRPr>
            </a:lvl2pPr>
            <a:lvl3pPr>
              <a:defRPr>
                <a:solidFill>
                  <a:schemeClr val="accent1">
                    <a:lumMod val="75000"/>
                  </a:schemeClr>
                </a:solidFill>
              </a:defRPr>
            </a:lvl3pPr>
            <a:lvl4pPr>
              <a:defRPr>
                <a:solidFill>
                  <a:schemeClr val="accent1">
                    <a:lumMod val="75000"/>
                  </a:schemeClr>
                </a:solidFill>
              </a:defRPr>
            </a:lvl4pPr>
            <a:lvl5pPr>
              <a:defRPr>
                <a:solidFill>
                  <a:schemeClr val="accent1">
                    <a:lumMod val="75000"/>
                  </a:schemeClr>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56A32D2E-502E-431D-8E47-496998599E92}" type="datetime1">
              <a:rPr lang="fr-FR" smtClean="0"/>
              <a:pPr/>
              <a:t>26/03/2013</a:t>
            </a:fld>
            <a:endParaRPr lang="fr-FR"/>
          </a:p>
        </p:txBody>
      </p:sp>
      <p:sp>
        <p:nvSpPr>
          <p:cNvPr id="6" name="Espace réservé du numéro de diapositive 5"/>
          <p:cNvSpPr>
            <a:spLocks noGrp="1"/>
          </p:cNvSpPr>
          <p:nvPr>
            <p:ph type="sldNum" sz="quarter" idx="12"/>
          </p:nvPr>
        </p:nvSpPr>
        <p:spPr/>
        <p:txBody>
          <a:bodyPr/>
          <a:lstStyle/>
          <a:p>
            <a:fld id="{C58EF9BF-2D72-4D2B-8740-6E584FB0461D}" type="slidenum">
              <a:rPr lang="fr-FR" smtClean="0"/>
              <a:pPr/>
              <a:t>‹N°›</a:t>
            </a:fld>
            <a:endParaRPr lang="fr-FR"/>
          </a:p>
        </p:txBody>
      </p:sp>
      <p:sp>
        <p:nvSpPr>
          <p:cNvPr id="7" name="Rectangle 6"/>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
        <p:nvSpPr>
          <p:cNvPr id="8" name="Espace réservé du pied de page 4"/>
          <p:cNvSpPr>
            <a:spLocks noGrp="1"/>
          </p:cNvSpPr>
          <p:nvPr>
            <p:ph type="ftr" sz="quarter" idx="11"/>
          </p:nvPr>
        </p:nvSpPr>
        <p:spPr>
          <a:xfrm>
            <a:off x="2771800" y="6492875"/>
            <a:ext cx="5788000" cy="365125"/>
          </a:xfrm>
        </p:spPr>
        <p:txBody>
          <a:bodyPr vert="horz" lIns="91440" tIns="45720" rIns="91440" bIns="45720" rtlCol="0" anchor="ctr"/>
          <a:lstStyle>
            <a:lvl1pPr>
              <a:defRPr lang="fr-FR" smtClean="0"/>
            </a:lvl1pPr>
          </a:lstStyle>
          <a:p>
            <a:r>
              <a:rPr lang="fr-FR" smtClean="0"/>
              <a:t> Patrick LE PIVERT, Samuel VIOLLIN            IA-IPR STI Académie de Créteil</a:t>
            </a:r>
            <a:endParaRPr lang="fr-FR" dirty="0"/>
          </a:p>
        </p:txBody>
      </p:sp>
    </p:spTree>
    <p:extLst>
      <p:ext uri="{BB962C8B-B14F-4D97-AF65-F5344CB8AC3E}">
        <p14:creationId xmlns:p14="http://schemas.microsoft.com/office/powerpoint/2010/main" val="9118585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35781" y="4406900"/>
            <a:ext cx="7458932" cy="1362075"/>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1035781" y="2906713"/>
            <a:ext cx="7458932"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A27D7D6-936A-4202-9E6C-DD26CD884916}" type="datetime1">
              <a:rPr lang="fr-FR" smtClean="0"/>
              <a:pPr/>
              <a:t>26/03/2013</a:t>
            </a:fld>
            <a:endParaRPr lang="fr-FR"/>
          </a:p>
        </p:txBody>
      </p:sp>
      <p:sp>
        <p:nvSpPr>
          <p:cNvPr id="6" name="Espace réservé du numéro de diapositive 5"/>
          <p:cNvSpPr>
            <a:spLocks noGrp="1"/>
          </p:cNvSpPr>
          <p:nvPr>
            <p:ph type="sldNum" sz="quarter" idx="12"/>
          </p:nvPr>
        </p:nvSpPr>
        <p:spPr/>
        <p:txBody>
          <a:bodyPr/>
          <a:lstStyle/>
          <a:p>
            <a:fld id="{C58EF9BF-2D72-4D2B-8740-6E584FB0461D}" type="slidenum">
              <a:rPr lang="fr-FR" smtClean="0"/>
              <a:pPr/>
              <a:t>‹N°›</a:t>
            </a:fld>
            <a:endParaRPr lang="fr-FR"/>
          </a:p>
        </p:txBody>
      </p:sp>
      <p:sp>
        <p:nvSpPr>
          <p:cNvPr id="7" name="Rectangle 6"/>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
        <p:nvSpPr>
          <p:cNvPr id="8" name="Espace réservé du pied de page 4"/>
          <p:cNvSpPr txBox="1">
            <a:spLocks/>
          </p:cNvSpPr>
          <p:nvPr userDrawn="1"/>
        </p:nvSpPr>
        <p:spPr>
          <a:xfrm>
            <a:off x="2289200" y="6492875"/>
            <a:ext cx="5788000" cy="365125"/>
          </a:xfrm>
          <a:prstGeom prst="rect">
            <a:avLst/>
          </a:prstGeom>
        </p:spPr>
        <p:txBody>
          <a:bodyPr vert="horz" lIns="91440" tIns="45720" rIns="91440" bIns="45720" rtlCol="0" anchor="ctr"/>
          <a:lstStyle>
            <a:defPPr>
              <a:defRPr lang="fr-FR"/>
            </a:defPPr>
            <a:lvl1pPr marL="0" algn="ctr" defTabSz="914400" rtl="0" eaLnBrk="1" latinLnBrk="0" hangingPunct="1">
              <a:defRPr lang="fr-FR" sz="1200" kern="1200" smtClean="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 Patrick LE PIVERT, Samuel VIOLLIN            IA-IPR STI Académie de Créteil</a:t>
            </a:r>
            <a:endParaRPr lang="fr-FR" dirty="0"/>
          </a:p>
        </p:txBody>
      </p:sp>
    </p:spTree>
    <p:extLst>
      <p:ext uri="{BB962C8B-B14F-4D97-AF65-F5344CB8AC3E}">
        <p14:creationId xmlns:p14="http://schemas.microsoft.com/office/powerpoint/2010/main" val="4233910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278542" y="274638"/>
            <a:ext cx="7408258"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639270" y="1600200"/>
            <a:ext cx="3856529"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AB0963-9F8C-438C-86CC-D69ACB8D4397}" type="datetime1">
              <a:rPr lang="fr-FR" smtClean="0"/>
              <a:pPr/>
              <a:t>26/03/2013</a:t>
            </a:fld>
            <a:endParaRPr lang="fr-FR"/>
          </a:p>
        </p:txBody>
      </p:sp>
      <p:sp>
        <p:nvSpPr>
          <p:cNvPr id="7" name="Espace réservé du numéro de diapositive 6"/>
          <p:cNvSpPr>
            <a:spLocks noGrp="1"/>
          </p:cNvSpPr>
          <p:nvPr>
            <p:ph type="sldNum" sz="quarter" idx="12"/>
          </p:nvPr>
        </p:nvSpPr>
        <p:spPr/>
        <p:txBody>
          <a:bodyPr/>
          <a:lstStyle/>
          <a:p>
            <a:fld id="{C58EF9BF-2D72-4D2B-8740-6E584FB0461D}" type="slidenum">
              <a:rPr lang="fr-FR" smtClean="0"/>
              <a:pPr/>
              <a:t>‹N°›</a:t>
            </a:fld>
            <a:endParaRPr lang="fr-FR"/>
          </a:p>
        </p:txBody>
      </p:sp>
      <p:sp>
        <p:nvSpPr>
          <p:cNvPr id="8" name="Rectangle 7"/>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
        <p:nvSpPr>
          <p:cNvPr id="9" name="Espace réservé du pied de page 4"/>
          <p:cNvSpPr>
            <a:spLocks noGrp="1"/>
          </p:cNvSpPr>
          <p:nvPr>
            <p:ph type="ftr" sz="quarter" idx="11"/>
          </p:nvPr>
        </p:nvSpPr>
        <p:spPr>
          <a:xfrm>
            <a:off x="2771800" y="6492875"/>
            <a:ext cx="5788000" cy="365125"/>
          </a:xfrm>
        </p:spPr>
        <p:txBody>
          <a:bodyPr vert="horz" lIns="91440" tIns="45720" rIns="91440" bIns="45720" rtlCol="0" anchor="ctr"/>
          <a:lstStyle>
            <a:lvl1pPr>
              <a:defRPr lang="fr-FR" smtClean="0"/>
            </a:lvl1pPr>
          </a:lstStyle>
          <a:p>
            <a:r>
              <a:rPr lang="fr-FR" smtClean="0"/>
              <a:t> Patrick LE PIVERT, Samuel VIOLLIN            IA-IPR STI Académie de Créteil</a:t>
            </a:r>
            <a:endParaRPr lang="fr-FR" dirty="0"/>
          </a:p>
        </p:txBody>
      </p:sp>
    </p:spTree>
    <p:extLst>
      <p:ext uri="{BB962C8B-B14F-4D97-AF65-F5344CB8AC3E}">
        <p14:creationId xmlns:p14="http://schemas.microsoft.com/office/powerpoint/2010/main" val="6588518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F541272-C2F7-46F5-8D1D-CDF97C822A3A}" type="datetime1">
              <a:rPr lang="fr-FR" smtClean="0"/>
              <a:pPr/>
              <a:t>26/03/2013</a:t>
            </a:fld>
            <a:endParaRPr lang="fr-FR"/>
          </a:p>
        </p:txBody>
      </p:sp>
      <p:sp>
        <p:nvSpPr>
          <p:cNvPr id="9" name="Espace réservé du numéro de diapositive 8"/>
          <p:cNvSpPr>
            <a:spLocks noGrp="1"/>
          </p:cNvSpPr>
          <p:nvPr>
            <p:ph type="sldNum" sz="quarter" idx="12"/>
          </p:nvPr>
        </p:nvSpPr>
        <p:spPr/>
        <p:txBody>
          <a:bodyPr/>
          <a:lstStyle/>
          <a:p>
            <a:fld id="{C58EF9BF-2D72-4D2B-8740-6E584FB0461D}" type="slidenum">
              <a:rPr lang="fr-FR" smtClean="0"/>
              <a:pPr/>
              <a:t>‹N°›</a:t>
            </a:fld>
            <a:endParaRPr lang="fr-FR"/>
          </a:p>
        </p:txBody>
      </p:sp>
      <p:sp>
        <p:nvSpPr>
          <p:cNvPr id="10" name="Rectangle 9"/>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
        <p:nvSpPr>
          <p:cNvPr id="11" name="Espace réservé du pied de page 4"/>
          <p:cNvSpPr>
            <a:spLocks noGrp="1"/>
          </p:cNvSpPr>
          <p:nvPr>
            <p:ph type="ftr" sz="quarter" idx="11"/>
          </p:nvPr>
        </p:nvSpPr>
        <p:spPr>
          <a:xfrm>
            <a:off x="2771800" y="6492875"/>
            <a:ext cx="5788000" cy="365125"/>
          </a:xfrm>
        </p:spPr>
        <p:txBody>
          <a:bodyPr vert="horz" lIns="91440" tIns="45720" rIns="91440" bIns="45720" rtlCol="0" anchor="ctr"/>
          <a:lstStyle>
            <a:lvl1pPr>
              <a:defRPr lang="fr-FR" smtClean="0"/>
            </a:lvl1pPr>
          </a:lstStyle>
          <a:p>
            <a:r>
              <a:rPr lang="fr-FR" smtClean="0"/>
              <a:t> Patrick LE PIVERT, Samuel VIOLLIN            IA-IPR STI Académie de Créteil</a:t>
            </a:r>
            <a:endParaRPr lang="fr-FR" dirty="0"/>
          </a:p>
        </p:txBody>
      </p:sp>
    </p:spTree>
    <p:extLst>
      <p:ext uri="{BB962C8B-B14F-4D97-AF65-F5344CB8AC3E}">
        <p14:creationId xmlns:p14="http://schemas.microsoft.com/office/powerpoint/2010/main" val="20560861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2B7B38D-BB9D-4455-BF0C-A939B86F08C0}" type="datetime1">
              <a:rPr lang="fr-FR" smtClean="0"/>
              <a:pPr/>
              <a:t>26/03/2013</a:t>
            </a:fld>
            <a:endParaRPr lang="fr-FR"/>
          </a:p>
        </p:txBody>
      </p:sp>
      <p:sp>
        <p:nvSpPr>
          <p:cNvPr id="4" name="Espace réservé du pied de page 3"/>
          <p:cNvSpPr>
            <a:spLocks noGrp="1"/>
          </p:cNvSpPr>
          <p:nvPr>
            <p:ph type="ftr" sz="quarter" idx="11"/>
          </p:nvPr>
        </p:nvSpPr>
        <p:spPr/>
        <p:txBody>
          <a:bodyPr/>
          <a:lstStyle/>
          <a:p>
            <a:r>
              <a:rPr lang="fr-FR" smtClean="0"/>
              <a:t>Académie de Créteil</a:t>
            </a:r>
            <a:endParaRPr lang="fr-FR"/>
          </a:p>
        </p:txBody>
      </p:sp>
      <p:sp>
        <p:nvSpPr>
          <p:cNvPr id="5" name="Espace réservé du numéro de diapositive 4"/>
          <p:cNvSpPr>
            <a:spLocks noGrp="1"/>
          </p:cNvSpPr>
          <p:nvPr>
            <p:ph type="sldNum" sz="quarter" idx="12"/>
          </p:nvPr>
        </p:nvSpPr>
        <p:spPr/>
        <p:txBody>
          <a:bodyPr/>
          <a:lstStyle/>
          <a:p>
            <a:fld id="{C58EF9BF-2D72-4D2B-8740-6E584FB0461D}" type="slidenum">
              <a:rPr lang="fr-FR" smtClean="0"/>
              <a:pPr/>
              <a:t>‹N°›</a:t>
            </a:fld>
            <a:endParaRPr lang="fr-FR"/>
          </a:p>
        </p:txBody>
      </p:sp>
      <p:sp>
        <p:nvSpPr>
          <p:cNvPr id="6" name="Rectangle 5"/>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Tree>
    <p:extLst>
      <p:ext uri="{BB962C8B-B14F-4D97-AF65-F5344CB8AC3E}">
        <p14:creationId xmlns:p14="http://schemas.microsoft.com/office/powerpoint/2010/main" val="45037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5AC038-28AA-4413-A119-7AC3B7E504BA}" type="datetime1">
              <a:rPr lang="fr-FR" smtClean="0"/>
              <a:pPr/>
              <a:t>26/03/2013</a:t>
            </a:fld>
            <a:endParaRPr lang="fr-FR"/>
          </a:p>
        </p:txBody>
      </p:sp>
      <p:sp>
        <p:nvSpPr>
          <p:cNvPr id="3" name="Espace réservé du pied de page 2"/>
          <p:cNvSpPr>
            <a:spLocks noGrp="1"/>
          </p:cNvSpPr>
          <p:nvPr>
            <p:ph type="ftr" sz="quarter" idx="11"/>
          </p:nvPr>
        </p:nvSpPr>
        <p:spPr/>
        <p:txBody>
          <a:bodyPr/>
          <a:lstStyle/>
          <a:p>
            <a:r>
              <a:rPr lang="fr-FR" smtClean="0"/>
              <a:t>Académie de Créteil</a:t>
            </a:r>
            <a:endParaRPr lang="fr-FR"/>
          </a:p>
        </p:txBody>
      </p:sp>
      <p:sp>
        <p:nvSpPr>
          <p:cNvPr id="4" name="Espace réservé du numéro de diapositive 3"/>
          <p:cNvSpPr>
            <a:spLocks noGrp="1"/>
          </p:cNvSpPr>
          <p:nvPr>
            <p:ph type="sldNum" sz="quarter" idx="12"/>
          </p:nvPr>
        </p:nvSpPr>
        <p:spPr/>
        <p:txBody>
          <a:bodyPr/>
          <a:lstStyle/>
          <a:p>
            <a:fld id="{C58EF9BF-2D72-4D2B-8740-6E584FB0461D}" type="slidenum">
              <a:rPr lang="fr-FR" smtClean="0"/>
              <a:pPr/>
              <a:t>‹N°›</a:t>
            </a:fld>
            <a:endParaRPr lang="fr-FR"/>
          </a:p>
        </p:txBody>
      </p:sp>
      <p:sp>
        <p:nvSpPr>
          <p:cNvPr id="5" name="Rectangle 4"/>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Tree>
    <p:extLst>
      <p:ext uri="{BB962C8B-B14F-4D97-AF65-F5344CB8AC3E}">
        <p14:creationId xmlns:p14="http://schemas.microsoft.com/office/powerpoint/2010/main" val="1602627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69E383-5D31-4A04-8E92-A4B20878741F}" type="datetime1">
              <a:rPr lang="fr-FR" smtClean="0"/>
              <a:pPr/>
              <a:t>26/03/2013</a:t>
            </a:fld>
            <a:endParaRPr lang="fr-FR"/>
          </a:p>
        </p:txBody>
      </p:sp>
      <p:sp>
        <p:nvSpPr>
          <p:cNvPr id="6" name="Espace réservé du pied de page 5"/>
          <p:cNvSpPr>
            <a:spLocks noGrp="1"/>
          </p:cNvSpPr>
          <p:nvPr>
            <p:ph type="ftr" sz="quarter" idx="11"/>
          </p:nvPr>
        </p:nvSpPr>
        <p:spPr/>
        <p:txBody>
          <a:bodyPr/>
          <a:lstStyle/>
          <a:p>
            <a:r>
              <a:rPr lang="fr-FR" smtClean="0"/>
              <a:t>Académie de Créteil</a:t>
            </a:r>
            <a:endParaRPr lang="fr-FR"/>
          </a:p>
        </p:txBody>
      </p:sp>
      <p:sp>
        <p:nvSpPr>
          <p:cNvPr id="7" name="Espace réservé du numéro de diapositive 6"/>
          <p:cNvSpPr>
            <a:spLocks noGrp="1"/>
          </p:cNvSpPr>
          <p:nvPr>
            <p:ph type="sldNum" sz="quarter" idx="12"/>
          </p:nvPr>
        </p:nvSpPr>
        <p:spPr/>
        <p:txBody>
          <a:bodyPr/>
          <a:lstStyle/>
          <a:p>
            <a:fld id="{C58EF9BF-2D72-4D2B-8740-6E584FB0461D}" type="slidenum">
              <a:rPr lang="fr-FR" smtClean="0"/>
              <a:pPr/>
              <a:t>‹N°›</a:t>
            </a:fld>
            <a:endParaRPr lang="fr-FR"/>
          </a:p>
        </p:txBody>
      </p:sp>
      <p:sp>
        <p:nvSpPr>
          <p:cNvPr id="8" name="Rectangle 7"/>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Tree>
    <p:extLst>
      <p:ext uri="{BB962C8B-B14F-4D97-AF65-F5344CB8AC3E}">
        <p14:creationId xmlns:p14="http://schemas.microsoft.com/office/powerpoint/2010/main" val="2421183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EB0F1D-D07F-477C-843B-B44CC77F1CE4}" type="datetime1">
              <a:rPr lang="fr-FR" smtClean="0"/>
              <a:pPr/>
              <a:t>26/03/2013</a:t>
            </a:fld>
            <a:endParaRPr lang="fr-FR"/>
          </a:p>
        </p:txBody>
      </p:sp>
      <p:sp>
        <p:nvSpPr>
          <p:cNvPr id="7" name="Espace réservé du numéro de diapositive 6"/>
          <p:cNvSpPr>
            <a:spLocks noGrp="1"/>
          </p:cNvSpPr>
          <p:nvPr>
            <p:ph type="sldNum" sz="quarter" idx="12"/>
          </p:nvPr>
        </p:nvSpPr>
        <p:spPr/>
        <p:txBody>
          <a:bodyPr/>
          <a:lstStyle/>
          <a:p>
            <a:fld id="{C58EF9BF-2D72-4D2B-8740-6E584FB0461D}" type="slidenum">
              <a:rPr lang="fr-FR" smtClean="0"/>
              <a:pPr/>
              <a:t>‹N°›</a:t>
            </a:fld>
            <a:endParaRPr lang="fr-FR"/>
          </a:p>
        </p:txBody>
      </p:sp>
      <p:sp>
        <p:nvSpPr>
          <p:cNvPr id="8" name="Rectangle 7"/>
          <p:cNvSpPr/>
          <p:nvPr userDrawn="1"/>
        </p:nvSpPr>
        <p:spPr>
          <a:xfrm rot="16200000">
            <a:off x="-2534830" y="3918568"/>
            <a:ext cx="5474262" cy="404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PNF sciences de l'ingénieur - 26 mars 2013</a:t>
            </a:r>
            <a:endParaRPr lang="fr-FR" dirty="0"/>
          </a:p>
        </p:txBody>
      </p:sp>
      <p:sp>
        <p:nvSpPr>
          <p:cNvPr id="9" name="Espace réservé du pied de page 4"/>
          <p:cNvSpPr>
            <a:spLocks noGrp="1"/>
          </p:cNvSpPr>
          <p:nvPr>
            <p:ph type="ftr" sz="quarter" idx="11"/>
          </p:nvPr>
        </p:nvSpPr>
        <p:spPr>
          <a:xfrm>
            <a:off x="2771800" y="6492875"/>
            <a:ext cx="5788000" cy="365125"/>
          </a:xfrm>
        </p:spPr>
        <p:txBody>
          <a:bodyPr vert="horz" lIns="91440" tIns="45720" rIns="91440" bIns="45720" rtlCol="0" anchor="ctr"/>
          <a:lstStyle>
            <a:lvl1pPr>
              <a:defRPr lang="fr-FR" smtClean="0"/>
            </a:lvl1pPr>
          </a:lstStyle>
          <a:p>
            <a:r>
              <a:rPr lang="fr-FR" smtClean="0"/>
              <a:t> Patrick LE PIVERT, Samuel VIOLLIN            IA-IPR STI Académie de Créteil</a:t>
            </a:r>
            <a:endParaRPr lang="fr-FR" dirty="0"/>
          </a:p>
        </p:txBody>
      </p:sp>
    </p:spTree>
    <p:extLst>
      <p:ext uri="{BB962C8B-B14F-4D97-AF65-F5344CB8AC3E}">
        <p14:creationId xmlns:p14="http://schemas.microsoft.com/office/powerpoint/2010/main" val="10464717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30224" y="646103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25DDB-4FAD-4FCF-B8B8-A2ACC13F2ABD}" type="datetime1">
              <a:rPr lang="fr-FR" smtClean="0"/>
              <a:pPr/>
              <a:t>26/03/2013</a:t>
            </a:fld>
            <a:endParaRPr lang="fr-FR"/>
          </a:p>
        </p:txBody>
      </p:sp>
      <p:sp>
        <p:nvSpPr>
          <p:cNvPr id="5" name="Espace réservé du pied de page 4"/>
          <p:cNvSpPr>
            <a:spLocks noGrp="1"/>
          </p:cNvSpPr>
          <p:nvPr>
            <p:ph type="ftr" sz="quarter" idx="3"/>
          </p:nvPr>
        </p:nvSpPr>
        <p:spPr>
          <a:xfrm>
            <a:off x="2771800" y="6492875"/>
            <a:ext cx="345638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Académie de Créteil</a:t>
            </a:r>
            <a:endParaRPr lang="fr-FR"/>
          </a:p>
        </p:txBody>
      </p:sp>
      <p:sp>
        <p:nvSpPr>
          <p:cNvPr id="6" name="Espace réservé du numéro de diapositive 5"/>
          <p:cNvSpPr>
            <a:spLocks noGrp="1"/>
          </p:cNvSpPr>
          <p:nvPr>
            <p:ph type="sldNum" sz="quarter" idx="4"/>
          </p:nvPr>
        </p:nvSpPr>
        <p:spPr>
          <a:xfrm>
            <a:off x="6995999"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EF9BF-2D72-4D2B-8740-6E584FB0461D}" type="slidenum">
              <a:rPr lang="fr-FR" smtClean="0"/>
              <a:pPr/>
              <a:t>‹N°›</a:t>
            </a:fld>
            <a:endParaRPr lang="fr-FR"/>
          </a:p>
        </p:txBody>
      </p:sp>
      <p:pic>
        <p:nvPicPr>
          <p:cNvPr id="7" name="Picture 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1252538"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8053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Baccalauréat scientifique </a:t>
            </a:r>
            <a:br>
              <a:rPr lang="fr-FR" dirty="0" smtClean="0"/>
            </a:br>
            <a:r>
              <a:rPr lang="fr-FR" dirty="0" smtClean="0"/>
              <a:t>option sciences de l’ingénieur</a:t>
            </a:r>
            <a:endParaRPr lang="fr-FR" dirty="0"/>
          </a:p>
        </p:txBody>
      </p:sp>
      <p:sp>
        <p:nvSpPr>
          <p:cNvPr id="3" name="Sous-titre 2"/>
          <p:cNvSpPr>
            <a:spLocks noGrp="1"/>
          </p:cNvSpPr>
          <p:nvPr>
            <p:ph type="subTitle" idx="1"/>
          </p:nvPr>
        </p:nvSpPr>
        <p:spPr/>
        <p:txBody>
          <a:bodyPr/>
          <a:lstStyle/>
          <a:p>
            <a:r>
              <a:rPr lang="fr-FR" dirty="0" smtClean="0"/>
              <a:t>Le projet interdisciplinaire</a:t>
            </a:r>
          </a:p>
        </p:txBody>
      </p:sp>
      <p:sp>
        <p:nvSpPr>
          <p:cNvPr id="5" name="Espace réservé du numéro de diapositive 4"/>
          <p:cNvSpPr>
            <a:spLocks noGrp="1"/>
          </p:cNvSpPr>
          <p:nvPr>
            <p:ph type="sldNum" sz="quarter" idx="12"/>
          </p:nvPr>
        </p:nvSpPr>
        <p:spPr/>
        <p:txBody>
          <a:bodyPr/>
          <a:lstStyle/>
          <a:p>
            <a:fld id="{C58EF9BF-2D72-4D2B-8740-6E584FB0461D}" type="slidenum">
              <a:rPr lang="fr-FR" smtClean="0"/>
              <a:pPr/>
              <a:t>1</a:t>
            </a:fld>
            <a:endParaRPr lang="fr-FR"/>
          </a:p>
        </p:txBody>
      </p:sp>
    </p:spTree>
    <p:extLst>
      <p:ext uri="{BB962C8B-B14F-4D97-AF65-F5344CB8AC3E}">
        <p14:creationId xmlns:p14="http://schemas.microsoft.com/office/powerpoint/2010/main" val="28162220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4"/>
          <p:cNvGrpSpPr/>
          <p:nvPr/>
        </p:nvGrpSpPr>
        <p:grpSpPr>
          <a:xfrm>
            <a:off x="6445409" y="1160306"/>
            <a:ext cx="2146315" cy="3053035"/>
            <a:chOff x="3711569" y="1285860"/>
            <a:chExt cx="1539875" cy="1289050"/>
          </a:xfrm>
        </p:grpSpPr>
        <p:sp>
          <p:nvSpPr>
            <p:cNvPr id="2051" name="AutoShape 3"/>
            <p:cNvSpPr>
              <a:spLocks noChangeArrowheads="1"/>
            </p:cNvSpPr>
            <p:nvPr/>
          </p:nvSpPr>
          <p:spPr bwMode="auto">
            <a:xfrm>
              <a:off x="4332282" y="1906572"/>
              <a:ext cx="130175" cy="90488"/>
            </a:xfrm>
            <a:prstGeom prst="downArrow">
              <a:avLst>
                <a:gd name="adj1" fmla="val 50000"/>
                <a:gd name="adj2" fmla="val 25000"/>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400"/>
            </a:p>
          </p:txBody>
        </p:sp>
        <p:sp>
          <p:nvSpPr>
            <p:cNvPr id="2052" name="AutoShape 4"/>
            <p:cNvSpPr>
              <a:spLocks noChangeArrowheads="1"/>
            </p:cNvSpPr>
            <p:nvPr/>
          </p:nvSpPr>
          <p:spPr bwMode="auto">
            <a:xfrm>
              <a:off x="3905244" y="2182797"/>
              <a:ext cx="131763" cy="117475"/>
            </a:xfrm>
            <a:prstGeom prst="downArrow">
              <a:avLst>
                <a:gd name="adj1" fmla="val 50000"/>
                <a:gd name="adj2" fmla="val 25000"/>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400"/>
            </a:p>
          </p:txBody>
        </p:sp>
        <p:sp>
          <p:nvSpPr>
            <p:cNvPr id="2053" name="AutoShape 5"/>
            <p:cNvSpPr>
              <a:spLocks noChangeArrowheads="1"/>
            </p:cNvSpPr>
            <p:nvPr/>
          </p:nvSpPr>
          <p:spPr bwMode="auto">
            <a:xfrm>
              <a:off x="4606919" y="2179622"/>
              <a:ext cx="131763" cy="117475"/>
            </a:xfrm>
            <a:prstGeom prst="downArrow">
              <a:avLst>
                <a:gd name="adj1" fmla="val 50000"/>
                <a:gd name="adj2" fmla="val 25000"/>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400"/>
            </a:p>
          </p:txBody>
        </p:sp>
        <p:sp>
          <p:nvSpPr>
            <p:cNvPr id="2054" name="Freeform 6"/>
            <p:cNvSpPr>
              <a:spLocks/>
            </p:cNvSpPr>
            <p:nvPr/>
          </p:nvSpPr>
          <p:spPr bwMode="auto">
            <a:xfrm>
              <a:off x="4654544" y="1458897"/>
              <a:ext cx="596900" cy="1116013"/>
            </a:xfrm>
            <a:custGeom>
              <a:avLst/>
              <a:gdLst/>
              <a:ahLst/>
              <a:cxnLst>
                <a:cxn ang="0">
                  <a:pos x="0" y="1067"/>
                </a:cxn>
                <a:cxn ang="0">
                  <a:pos x="0" y="1205"/>
                </a:cxn>
                <a:cxn ang="0">
                  <a:pos x="633" y="1205"/>
                </a:cxn>
                <a:cxn ang="0">
                  <a:pos x="633" y="40"/>
                </a:cxn>
                <a:cxn ang="0">
                  <a:pos x="552" y="40"/>
                </a:cxn>
                <a:cxn ang="0">
                  <a:pos x="552" y="0"/>
                </a:cxn>
                <a:cxn ang="0">
                  <a:pos x="434" y="53"/>
                </a:cxn>
                <a:cxn ang="0">
                  <a:pos x="547" y="117"/>
                </a:cxn>
                <a:cxn ang="0">
                  <a:pos x="547" y="81"/>
                </a:cxn>
                <a:cxn ang="0">
                  <a:pos x="576" y="81"/>
                </a:cxn>
                <a:cxn ang="0">
                  <a:pos x="584" y="1148"/>
                </a:cxn>
                <a:cxn ang="0">
                  <a:pos x="44" y="1148"/>
                </a:cxn>
                <a:cxn ang="0">
                  <a:pos x="44" y="1067"/>
                </a:cxn>
                <a:cxn ang="0">
                  <a:pos x="0" y="1067"/>
                </a:cxn>
              </a:cxnLst>
              <a:rect l="0" t="0" r="r" b="b"/>
              <a:pathLst>
                <a:path w="633" h="1205">
                  <a:moveTo>
                    <a:pt x="0" y="1067"/>
                  </a:moveTo>
                  <a:lnTo>
                    <a:pt x="0" y="1205"/>
                  </a:lnTo>
                  <a:lnTo>
                    <a:pt x="633" y="1205"/>
                  </a:lnTo>
                  <a:lnTo>
                    <a:pt x="633" y="40"/>
                  </a:lnTo>
                  <a:lnTo>
                    <a:pt x="552" y="40"/>
                  </a:lnTo>
                  <a:lnTo>
                    <a:pt x="552" y="0"/>
                  </a:lnTo>
                  <a:lnTo>
                    <a:pt x="434" y="53"/>
                  </a:lnTo>
                  <a:lnTo>
                    <a:pt x="547" y="117"/>
                  </a:lnTo>
                  <a:lnTo>
                    <a:pt x="547" y="81"/>
                  </a:lnTo>
                  <a:lnTo>
                    <a:pt x="576" y="81"/>
                  </a:lnTo>
                  <a:lnTo>
                    <a:pt x="584" y="1148"/>
                  </a:lnTo>
                  <a:lnTo>
                    <a:pt x="44" y="1148"/>
                  </a:lnTo>
                  <a:lnTo>
                    <a:pt x="44" y="1067"/>
                  </a:lnTo>
                  <a:lnTo>
                    <a:pt x="0" y="1067"/>
                  </a:lnTo>
                  <a:close/>
                </a:path>
              </a:pathLst>
            </a:cu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400"/>
            </a:p>
          </p:txBody>
        </p:sp>
        <p:sp>
          <p:nvSpPr>
            <p:cNvPr id="2055" name="Text Box 7"/>
            <p:cNvSpPr txBox="1">
              <a:spLocks noChangeArrowheads="1"/>
            </p:cNvSpPr>
            <p:nvPr/>
          </p:nvSpPr>
          <p:spPr bwMode="auto">
            <a:xfrm>
              <a:off x="3714744" y="1285860"/>
              <a:ext cx="1360488" cy="322262"/>
            </a:xfrm>
            <a:prstGeom prst="rect">
              <a:avLst/>
            </a:prstGeom>
            <a:solidFill>
              <a:srgbClr val="FBD4B4"/>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Calibri" pitchFamily="34" charset="0"/>
                </a:rPr>
                <a:t>Recherche d’un thème de projet</a:t>
              </a:r>
              <a:endParaRPr kumimoji="0" lang="fr-FR" sz="1400" b="0" i="0" u="none" strike="noStrike" cap="none" normalizeH="0" baseline="0" smtClean="0">
                <a:ln>
                  <a:noFill/>
                </a:ln>
                <a:solidFill>
                  <a:schemeClr val="tx1"/>
                </a:solidFill>
                <a:effectLst/>
                <a:latin typeface="Arial" pitchFamily="34" charset="0"/>
              </a:endParaRPr>
            </a:p>
          </p:txBody>
        </p:sp>
        <p:sp>
          <p:nvSpPr>
            <p:cNvPr id="2056" name="AutoShape 8"/>
            <p:cNvSpPr>
              <a:spLocks noChangeArrowheads="1"/>
            </p:cNvSpPr>
            <p:nvPr/>
          </p:nvSpPr>
          <p:spPr bwMode="auto">
            <a:xfrm>
              <a:off x="4319582" y="1627172"/>
              <a:ext cx="131762" cy="69850"/>
            </a:xfrm>
            <a:prstGeom prst="downArrow">
              <a:avLst>
                <a:gd name="adj1" fmla="val 50000"/>
                <a:gd name="adj2" fmla="val 25000"/>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400"/>
            </a:p>
          </p:txBody>
        </p:sp>
        <p:sp>
          <p:nvSpPr>
            <p:cNvPr id="2057" name="Text Box 9"/>
            <p:cNvSpPr txBox="1">
              <a:spLocks noChangeArrowheads="1"/>
            </p:cNvSpPr>
            <p:nvPr/>
          </p:nvSpPr>
          <p:spPr bwMode="auto">
            <a:xfrm>
              <a:off x="3727444" y="1722422"/>
              <a:ext cx="1335088" cy="166688"/>
            </a:xfrm>
            <a:prstGeom prst="rect">
              <a:avLst/>
            </a:prstGeom>
            <a:solidFill>
              <a:srgbClr val="FBD4B4"/>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Calibri" pitchFamily="34" charset="0"/>
                </a:rPr>
                <a:t>Identification d’un  besoin</a:t>
              </a:r>
              <a:endParaRPr kumimoji="0" lang="fr-FR" sz="1400" b="0" i="0" u="none" strike="noStrike" cap="none" normalizeH="0" baseline="0" smtClean="0">
                <a:ln>
                  <a:noFill/>
                </a:ln>
                <a:solidFill>
                  <a:schemeClr val="tx1"/>
                </a:solidFill>
                <a:effectLst/>
                <a:latin typeface="Arial" pitchFamily="34" charset="0"/>
              </a:endParaRPr>
            </a:p>
          </p:txBody>
        </p:sp>
        <p:sp>
          <p:nvSpPr>
            <p:cNvPr id="2058" name="Text Box 10"/>
            <p:cNvSpPr txBox="1">
              <a:spLocks noChangeArrowheads="1"/>
            </p:cNvSpPr>
            <p:nvPr/>
          </p:nvSpPr>
          <p:spPr bwMode="auto">
            <a:xfrm>
              <a:off x="3895719" y="2006585"/>
              <a:ext cx="1017588" cy="163512"/>
            </a:xfrm>
            <a:prstGeom prst="rect">
              <a:avLst/>
            </a:prstGeom>
            <a:solidFill>
              <a:srgbClr val="FBD4B4"/>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Calibri" pitchFamily="34" charset="0"/>
                </a:rPr>
                <a:t>Étude de faisabilité</a:t>
              </a:r>
              <a:endParaRPr kumimoji="0" lang="fr-FR" sz="1400" b="0" i="0" u="none" strike="noStrike" cap="none" normalizeH="0" baseline="0" dirty="0" smtClean="0">
                <a:ln>
                  <a:noFill/>
                </a:ln>
                <a:solidFill>
                  <a:schemeClr val="tx1"/>
                </a:solidFill>
                <a:effectLst/>
                <a:latin typeface="Arial" pitchFamily="34" charset="0"/>
              </a:endParaRPr>
            </a:p>
          </p:txBody>
        </p:sp>
        <p:sp>
          <p:nvSpPr>
            <p:cNvPr id="2059" name="Text Box 11"/>
            <p:cNvSpPr txBox="1">
              <a:spLocks noChangeArrowheads="1"/>
            </p:cNvSpPr>
            <p:nvPr/>
          </p:nvSpPr>
          <p:spPr bwMode="auto">
            <a:xfrm>
              <a:off x="3711569" y="2317735"/>
              <a:ext cx="428625" cy="142875"/>
            </a:xfrm>
            <a:prstGeom prst="rect">
              <a:avLst/>
            </a:prstGeom>
            <a:solidFill>
              <a:srgbClr val="FBD4B4"/>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Calibri" pitchFamily="34" charset="0"/>
                </a:rPr>
                <a:t>Validée</a:t>
              </a:r>
              <a:endParaRPr kumimoji="0" lang="fr-FR" sz="1400" b="0" i="0" u="none" strike="noStrike" cap="none" normalizeH="0" baseline="0" dirty="0" smtClean="0">
                <a:ln>
                  <a:noFill/>
                </a:ln>
                <a:solidFill>
                  <a:schemeClr val="tx1"/>
                </a:solidFill>
                <a:effectLst/>
                <a:latin typeface="Arial" pitchFamily="34" charset="0"/>
              </a:endParaRPr>
            </a:p>
          </p:txBody>
        </p:sp>
        <p:sp>
          <p:nvSpPr>
            <p:cNvPr id="2060" name="Text Box 12"/>
            <p:cNvSpPr txBox="1">
              <a:spLocks noChangeArrowheads="1"/>
            </p:cNvSpPr>
            <p:nvPr/>
          </p:nvSpPr>
          <p:spPr bwMode="auto">
            <a:xfrm>
              <a:off x="4275132" y="2311385"/>
              <a:ext cx="730250" cy="147637"/>
            </a:xfrm>
            <a:prstGeom prst="rect">
              <a:avLst/>
            </a:prstGeom>
            <a:solidFill>
              <a:srgbClr val="FBD4B4"/>
            </a:solidFill>
            <a:ln w="12700">
              <a:solidFill>
                <a:srgbClr val="000000"/>
              </a:solidFill>
              <a:miter lim="800000"/>
              <a:headEnd/>
              <a:tailEnd/>
            </a:ln>
          </p:spPr>
          <p:txBody>
            <a:bodyPr vert="horz" wrap="square" lIns="54000" tIns="10800" rIns="54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Calibri" pitchFamily="34" charset="0"/>
                </a:rPr>
                <a:t>Non validée</a:t>
              </a:r>
              <a:endParaRPr kumimoji="0" lang="fr-FR" sz="1400" b="0" i="0" u="none" strike="noStrike" cap="none" normalizeH="0" baseline="0" smtClean="0">
                <a:ln>
                  <a:noFill/>
                </a:ln>
                <a:solidFill>
                  <a:schemeClr val="tx1"/>
                </a:solidFill>
                <a:effectLst/>
                <a:latin typeface="Arial" pitchFamily="34" charset="0"/>
              </a:endParaRPr>
            </a:p>
          </p:txBody>
        </p:sp>
      </p:grpSp>
      <p:grpSp>
        <p:nvGrpSpPr>
          <p:cNvPr id="3" name="Groupe 30"/>
          <p:cNvGrpSpPr/>
          <p:nvPr/>
        </p:nvGrpSpPr>
        <p:grpSpPr>
          <a:xfrm>
            <a:off x="1059849" y="775855"/>
            <a:ext cx="4940805" cy="2227986"/>
            <a:chOff x="1142976" y="1986833"/>
            <a:chExt cx="4940805" cy="2227985"/>
          </a:xfrm>
        </p:grpSpPr>
        <p:grpSp>
          <p:nvGrpSpPr>
            <p:cNvPr id="4" name="Group 3"/>
            <p:cNvGrpSpPr>
              <a:grpSpLocks/>
            </p:cNvGrpSpPr>
            <p:nvPr/>
          </p:nvGrpSpPr>
          <p:grpSpPr bwMode="auto">
            <a:xfrm>
              <a:off x="2928926" y="2143116"/>
              <a:ext cx="545358" cy="1890737"/>
              <a:chOff x="3990" y="6720"/>
              <a:chExt cx="790" cy="2105"/>
            </a:xfrm>
          </p:grpSpPr>
          <p:grpSp>
            <p:nvGrpSpPr>
              <p:cNvPr id="5" name="Group 4"/>
              <p:cNvGrpSpPr>
                <a:grpSpLocks/>
              </p:cNvGrpSpPr>
              <p:nvPr/>
            </p:nvGrpSpPr>
            <p:grpSpPr bwMode="auto">
              <a:xfrm>
                <a:off x="3990" y="6720"/>
                <a:ext cx="765" cy="1060"/>
                <a:chOff x="3990" y="6720"/>
                <a:chExt cx="765" cy="1060"/>
              </a:xfrm>
            </p:grpSpPr>
            <p:sp>
              <p:nvSpPr>
                <p:cNvPr id="21" name="Freeform 5"/>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2" name="Freeform 6"/>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6" name="Group 7"/>
              <p:cNvGrpSpPr>
                <a:grpSpLocks/>
              </p:cNvGrpSpPr>
              <p:nvPr/>
            </p:nvGrpSpPr>
            <p:grpSpPr bwMode="auto">
              <a:xfrm flipV="1">
                <a:off x="4015" y="7765"/>
                <a:ext cx="765" cy="1060"/>
                <a:chOff x="3990" y="6720"/>
                <a:chExt cx="765" cy="1060"/>
              </a:xfrm>
            </p:grpSpPr>
            <p:sp>
              <p:nvSpPr>
                <p:cNvPr id="19" name="Freeform 8"/>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0" name="Freeform 9"/>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
          <p:nvSpPr>
            <p:cNvPr id="23" name="Text Box 12"/>
            <p:cNvSpPr txBox="1">
              <a:spLocks noChangeArrowheads="1"/>
            </p:cNvSpPr>
            <p:nvPr/>
          </p:nvSpPr>
          <p:spPr bwMode="auto">
            <a:xfrm>
              <a:off x="3381718" y="1986833"/>
              <a:ext cx="2617300" cy="442035"/>
            </a:xfrm>
            <a:prstGeom prst="rect">
              <a:avLst/>
            </a:prstGeom>
            <a:gradFill rotWithShape="0">
              <a:gsLst>
                <a:gs pos="0">
                  <a:srgbClr val="FFFFFF"/>
                </a:gs>
                <a:gs pos="100000">
                  <a:srgbClr val="FBD4B4"/>
                </a:gs>
              </a:gsLst>
              <a:lin ang="5400000" scaled="1"/>
            </a:gradFill>
            <a:ln w="12700">
              <a:solidFill>
                <a:srgbClr val="FABF8F"/>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b="1" dirty="0" smtClean="0">
                  <a:latin typeface="Calibri" pitchFamily="34" charset="0"/>
                </a:rPr>
                <a:t>Phase d’</a:t>
              </a:r>
              <a:r>
                <a:rPr kumimoji="0" lang="fr-FR" b="1" i="0" u="none" strike="noStrike" cap="none" normalizeH="0" baseline="0" dirty="0" smtClean="0">
                  <a:ln>
                    <a:noFill/>
                  </a:ln>
                  <a:solidFill>
                    <a:schemeClr val="tx1"/>
                  </a:solidFill>
                  <a:effectLst/>
                  <a:latin typeface="Calibri" pitchFamily="34" charset="0"/>
                </a:rPr>
                <a:t>Initialisation</a:t>
              </a:r>
              <a:endParaRPr kumimoji="0" lang="fr-FR" b="0" i="0" u="none" strike="noStrike" cap="none" normalizeH="0" baseline="0" dirty="0" smtClean="0">
                <a:ln>
                  <a:noFill/>
                </a:ln>
                <a:solidFill>
                  <a:schemeClr val="tx1"/>
                </a:solidFill>
                <a:effectLst/>
                <a:latin typeface="Arial" pitchFamily="34" charset="0"/>
              </a:endParaRPr>
            </a:p>
          </p:txBody>
        </p:sp>
        <p:sp>
          <p:nvSpPr>
            <p:cNvPr id="24" name="Oval 14"/>
            <p:cNvSpPr>
              <a:spLocks noChangeArrowheads="1"/>
            </p:cNvSpPr>
            <p:nvPr/>
          </p:nvSpPr>
          <p:spPr bwMode="auto">
            <a:xfrm>
              <a:off x="1142976" y="2857496"/>
              <a:ext cx="1780407" cy="514838"/>
            </a:xfrm>
            <a:prstGeom prst="ellipse">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6" name="Text Box 15"/>
            <p:cNvSpPr txBox="1">
              <a:spLocks noChangeArrowheads="1"/>
            </p:cNvSpPr>
            <p:nvPr/>
          </p:nvSpPr>
          <p:spPr bwMode="auto">
            <a:xfrm>
              <a:off x="1214414" y="3000372"/>
              <a:ext cx="1617282" cy="20822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Projet pluridisciplinaire</a:t>
              </a:r>
              <a:endParaRPr kumimoji="0" lang="fr-FR" sz="1800" b="0" i="0" u="none" strike="noStrike" cap="none" normalizeH="0" baseline="0" dirty="0" smtClean="0">
                <a:ln>
                  <a:noFill/>
                </a:ln>
                <a:solidFill>
                  <a:schemeClr val="tx1"/>
                </a:solidFill>
                <a:effectLst/>
                <a:latin typeface="Arial" pitchFamily="34" charset="0"/>
              </a:endParaRPr>
            </a:p>
          </p:txBody>
        </p:sp>
        <p:sp>
          <p:nvSpPr>
            <p:cNvPr id="27" name="Forme libre 26"/>
            <p:cNvSpPr/>
            <p:nvPr/>
          </p:nvSpPr>
          <p:spPr>
            <a:xfrm>
              <a:off x="2928926" y="2673354"/>
              <a:ext cx="582500" cy="1541464"/>
            </a:xfrm>
            <a:custGeom>
              <a:avLst/>
              <a:gdLst>
                <a:gd name="connsiteX0" fmla="*/ 0 w 469900"/>
                <a:gd name="connsiteY0" fmla="*/ 415925 h 1327150"/>
                <a:gd name="connsiteX1" fmla="*/ 130175 w 469900"/>
                <a:gd name="connsiteY1" fmla="*/ 365125 h 1327150"/>
                <a:gd name="connsiteX2" fmla="*/ 384175 w 469900"/>
                <a:gd name="connsiteY2" fmla="*/ 0 h 1327150"/>
                <a:gd name="connsiteX3" fmla="*/ 450850 w 469900"/>
                <a:gd name="connsiteY3" fmla="*/ 69850 h 1327150"/>
                <a:gd name="connsiteX4" fmla="*/ 469900 w 469900"/>
                <a:gd name="connsiteY4" fmla="*/ 1327150 h 1327150"/>
                <a:gd name="connsiteX5" fmla="*/ 349250 w 469900"/>
                <a:gd name="connsiteY5" fmla="*/ 1317625 h 1327150"/>
                <a:gd name="connsiteX6" fmla="*/ 0 w 469900"/>
                <a:gd name="connsiteY6" fmla="*/ 415925 h 132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9900" h="1327150">
                  <a:moveTo>
                    <a:pt x="0" y="415925"/>
                  </a:moveTo>
                  <a:lnTo>
                    <a:pt x="130175" y="365125"/>
                  </a:lnTo>
                  <a:lnTo>
                    <a:pt x="384175" y="0"/>
                  </a:lnTo>
                  <a:lnTo>
                    <a:pt x="450850" y="69850"/>
                  </a:lnTo>
                  <a:lnTo>
                    <a:pt x="469900" y="1327150"/>
                  </a:lnTo>
                  <a:lnTo>
                    <a:pt x="349250" y="1317625"/>
                  </a:lnTo>
                  <a:lnTo>
                    <a:pt x="0" y="41592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p:cNvSpPr/>
            <p:nvPr/>
          </p:nvSpPr>
          <p:spPr>
            <a:xfrm>
              <a:off x="3258969" y="2428868"/>
              <a:ext cx="2824812" cy="261610"/>
            </a:xfrm>
            <a:prstGeom prst="rect">
              <a:avLst/>
            </a:prstGeom>
          </p:spPr>
          <p:txBody>
            <a:bodyPr wrap="none">
              <a:spAutoFit/>
            </a:bodyPr>
            <a:lstStyle/>
            <a:p>
              <a:pPr lvl="0" algn="ctr" fontAlgn="base">
                <a:spcBef>
                  <a:spcPct val="0"/>
                </a:spcBef>
              </a:pPr>
              <a:r>
                <a:rPr lang="fr-FR" sz="1100" b="1" dirty="0" smtClean="0">
                  <a:solidFill>
                    <a:srgbClr val="E36C0A"/>
                  </a:solidFill>
                  <a:latin typeface="Calibri" pitchFamily="34" charset="0"/>
                </a:rPr>
                <a:t>Validation : décision d’entreprendre le projet</a:t>
              </a:r>
            </a:p>
          </p:txBody>
        </p:sp>
      </p:grpSp>
      <p:sp>
        <p:nvSpPr>
          <p:cNvPr id="2062" name="AutoShape 14"/>
          <p:cNvSpPr>
            <a:spLocks noChangeArrowheads="1"/>
          </p:cNvSpPr>
          <p:nvPr/>
        </p:nvSpPr>
        <p:spPr bwMode="auto">
          <a:xfrm>
            <a:off x="649410" y="2410691"/>
            <a:ext cx="5000660" cy="4016121"/>
          </a:xfrm>
          <a:prstGeom prst="flowChartAlternateProcess">
            <a:avLst/>
          </a:prstGeom>
          <a:gradFill rotWithShape="1">
            <a:gsLst>
              <a:gs pos="0">
                <a:srgbClr val="FABF8F"/>
              </a:gs>
              <a:gs pos="100000">
                <a:srgbClr val="FFFFFF"/>
              </a:gs>
            </a:gsLst>
            <a:lin ang="5400000" scaled="1"/>
          </a:gradFill>
          <a:ln w="38100">
            <a:noFill/>
            <a:miter lim="800000"/>
            <a:headEnd/>
            <a:tailEnd/>
          </a:ln>
          <a:effectLst>
            <a:outerShdw blurRad="50800" dist="38100" dir="2700000" algn="tl" rotWithShape="0">
              <a:prstClr val="black">
                <a:alpha val="40000"/>
              </a:prstClr>
            </a:outerShdw>
          </a:effec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Le temps consacré à la recherche du thème n’est pas inclus dans les 70 heures. Elle</a:t>
            </a:r>
            <a:r>
              <a:rPr kumimoji="0" lang="fr-FR" sz="1600" b="1" i="0" u="none" strike="noStrike" cap="none" normalizeH="0" dirty="0" smtClean="0">
                <a:ln>
                  <a:noFill/>
                </a:ln>
                <a:solidFill>
                  <a:schemeClr val="tx1"/>
                </a:solidFill>
                <a:effectLst/>
                <a:latin typeface="Calibri" pitchFamily="34" charset="0"/>
              </a:rPr>
              <a:t> </a:t>
            </a:r>
            <a:r>
              <a:rPr kumimoji="0" lang="fr-FR" sz="1600" b="1" i="0" u="none" strike="noStrike" cap="none" normalizeH="0" baseline="0" dirty="0" smtClean="0">
                <a:ln>
                  <a:noFill/>
                </a:ln>
                <a:solidFill>
                  <a:schemeClr val="tx1"/>
                </a:solidFill>
                <a:effectLst/>
                <a:latin typeface="Calibri" pitchFamily="34" charset="0"/>
              </a:rPr>
              <a:t> est réalisée pendant le trimestre qui précède la mise en œuvre du projet.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Calibri" pitchFamily="34" charset="0"/>
            </a:endParaRPr>
          </a:p>
          <a:p>
            <a:pPr lvl="0" algn="just" fontAlgn="base">
              <a:spcBef>
                <a:spcPct val="0"/>
              </a:spcBef>
              <a:spcAft>
                <a:spcPct val="0"/>
              </a:spcAft>
            </a:pPr>
            <a:r>
              <a:rPr lang="fr-FR" sz="1600" b="1" dirty="0" smtClean="0">
                <a:ea typeface="Calibri" pitchFamily="34" charset="0"/>
                <a:cs typeface="Arial" pitchFamily="34" charset="0"/>
              </a:rPr>
              <a:t>Le projet peut être proposé par </a:t>
            </a:r>
            <a:r>
              <a:rPr lang="fr-FR" sz="1600" b="1" dirty="0">
                <a:ea typeface="Calibri" pitchFamily="34" charset="0"/>
                <a:cs typeface="Arial" pitchFamily="34" charset="0"/>
              </a:rPr>
              <a:t>le binôme de professeurs encadrant, par un ou plusieurs élèves, ou par d’autres acteurs scolaires ou </a:t>
            </a:r>
            <a:r>
              <a:rPr lang="fr-FR" sz="1600" b="1" dirty="0" smtClean="0">
                <a:ea typeface="Calibri" pitchFamily="34" charset="0"/>
                <a:cs typeface="Arial" pitchFamily="34" charset="0"/>
              </a:rPr>
              <a:t>extrascolaires.</a:t>
            </a:r>
          </a:p>
          <a:p>
            <a:pPr lvl="0" algn="just" fontAlgn="base">
              <a:spcBef>
                <a:spcPct val="0"/>
              </a:spcBef>
              <a:spcAft>
                <a:spcPct val="0"/>
              </a:spcAft>
            </a:pPr>
            <a:endParaRPr lang="fr-FR" sz="1050" b="1" dirty="0"/>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Les élèves sont associés à l’étude de faisabilité sous la responsabilité de l’équipe de professeurs.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Une note de cadrage jalonne la fin de cette phase.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Elle est rédigée par les professeurs encadrant le projet</a:t>
            </a:r>
            <a:r>
              <a:rPr kumimoji="0" lang="fr-FR" sz="1600" b="1" i="0" u="none" strike="noStrike" cap="none" normalizeH="0" dirty="0" smtClean="0">
                <a:ln>
                  <a:noFill/>
                </a:ln>
                <a:solidFill>
                  <a:schemeClr val="tx1"/>
                </a:solidFill>
                <a:effectLst/>
                <a:latin typeface="Calibri" pitchFamily="34" charset="0"/>
              </a:rPr>
              <a:t> et sert de support à la commission académique de validation</a:t>
            </a:r>
            <a:endParaRPr kumimoji="0" lang="fr-FR" sz="16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32" name="Rectangle 31"/>
          <p:cNvSpPr/>
          <p:nvPr/>
        </p:nvSpPr>
        <p:spPr>
          <a:xfrm>
            <a:off x="1462948" y="215593"/>
            <a:ext cx="4095417"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Déroulement du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6" name="Espace réservé du numéro de diapositive 45"/>
          <p:cNvSpPr>
            <a:spLocks noGrp="1"/>
          </p:cNvSpPr>
          <p:nvPr>
            <p:ph type="sldNum" sz="quarter" idx="12"/>
          </p:nvPr>
        </p:nvSpPr>
        <p:spPr/>
        <p:txBody>
          <a:bodyPr/>
          <a:lstStyle/>
          <a:p>
            <a:fld id="{C58EF9BF-2D72-4D2B-8740-6E584FB0461D}" type="slidenum">
              <a:rPr lang="fr-FR" smtClean="0"/>
              <a:pPr/>
              <a:t>10</a:t>
            </a:fld>
            <a:endParaRPr lang="fr-FR"/>
          </a:p>
        </p:txBody>
      </p:sp>
      <p:sp>
        <p:nvSpPr>
          <p:cNvPr id="47" name="Espace réservé du pied de page 46"/>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
        <p:nvSpPr>
          <p:cNvPr id="48" name="Rectangular Callout 47"/>
          <p:cNvSpPr/>
          <p:nvPr/>
        </p:nvSpPr>
        <p:spPr>
          <a:xfrm>
            <a:off x="5846618" y="4502727"/>
            <a:ext cx="3006437" cy="1911928"/>
          </a:xfrm>
          <a:prstGeom prst="wedgeRectCallout">
            <a:avLst>
              <a:gd name="adj1" fmla="val -17404"/>
              <a:gd name="adj2" fmla="val -7733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smtClean="0">
                <a:solidFill>
                  <a:schemeClr val="tx1">
                    <a:lumMod val="95000"/>
                    <a:lumOff val="5000"/>
                  </a:schemeClr>
                </a:solidFill>
              </a:rPr>
              <a:t>La validation </a:t>
            </a:r>
            <a:r>
              <a:rPr lang="fr-FR" dirty="0">
                <a:solidFill>
                  <a:schemeClr val="tx1">
                    <a:lumMod val="95000"/>
                    <a:lumOff val="5000"/>
                  </a:schemeClr>
                </a:solidFill>
              </a:rPr>
              <a:t>institutionnelle </a:t>
            </a:r>
            <a:r>
              <a:rPr lang="fr-FR" dirty="0" smtClean="0">
                <a:solidFill>
                  <a:schemeClr val="tx1">
                    <a:lumMod val="95000"/>
                    <a:lumOff val="5000"/>
                  </a:schemeClr>
                </a:solidFill>
              </a:rPr>
              <a:t>s’appuie sur la note de cadrage rédigée par le binôme de professeurs. Elle s’assure du caractère interdisciplinaire de la proposition</a:t>
            </a:r>
            <a:endParaRPr lang="fr-FR"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AutoShape 5"/>
          <p:cNvSpPr>
            <a:spLocks noChangeArrowheads="1"/>
          </p:cNvSpPr>
          <p:nvPr/>
        </p:nvSpPr>
        <p:spPr bwMode="auto">
          <a:xfrm flipH="1">
            <a:off x="7439044" y="4489745"/>
            <a:ext cx="285752" cy="597601"/>
          </a:xfrm>
          <a:prstGeom prst="downArrow">
            <a:avLst>
              <a:gd name="adj1" fmla="val 50000"/>
              <a:gd name="adj2" fmla="val 103624"/>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600"/>
          </a:p>
        </p:txBody>
      </p:sp>
      <p:sp>
        <p:nvSpPr>
          <p:cNvPr id="3076" name="AutoShape 4"/>
          <p:cNvSpPr>
            <a:spLocks noChangeArrowheads="1"/>
          </p:cNvSpPr>
          <p:nvPr/>
        </p:nvSpPr>
        <p:spPr bwMode="auto">
          <a:xfrm>
            <a:off x="7439044" y="2775233"/>
            <a:ext cx="215734" cy="433393"/>
          </a:xfrm>
          <a:prstGeom prst="downArrow">
            <a:avLst>
              <a:gd name="adj1" fmla="val 50000"/>
              <a:gd name="adj2" fmla="val 25000"/>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600"/>
          </a:p>
        </p:txBody>
      </p:sp>
      <p:grpSp>
        <p:nvGrpSpPr>
          <p:cNvPr id="11" name="Group 10"/>
          <p:cNvGrpSpPr/>
          <p:nvPr/>
        </p:nvGrpSpPr>
        <p:grpSpPr>
          <a:xfrm>
            <a:off x="900952" y="693582"/>
            <a:ext cx="5500731" cy="1969309"/>
            <a:chOff x="900952" y="693582"/>
            <a:chExt cx="5500731" cy="1969309"/>
          </a:xfrm>
        </p:grpSpPr>
        <p:grpSp>
          <p:nvGrpSpPr>
            <p:cNvPr id="2" name="Group 3"/>
            <p:cNvGrpSpPr>
              <a:grpSpLocks/>
            </p:cNvGrpSpPr>
            <p:nvPr/>
          </p:nvGrpSpPr>
          <p:grpSpPr bwMode="auto">
            <a:xfrm>
              <a:off x="2688403" y="700715"/>
              <a:ext cx="501434" cy="1890737"/>
              <a:chOff x="3990" y="6720"/>
              <a:chExt cx="790" cy="2105"/>
            </a:xfrm>
          </p:grpSpPr>
          <p:grpSp>
            <p:nvGrpSpPr>
              <p:cNvPr id="3" name="Group 4"/>
              <p:cNvGrpSpPr>
                <a:grpSpLocks/>
              </p:cNvGrpSpPr>
              <p:nvPr/>
            </p:nvGrpSpPr>
            <p:grpSpPr bwMode="auto">
              <a:xfrm>
                <a:off x="3990" y="6720"/>
                <a:ext cx="765" cy="1060"/>
                <a:chOff x="3990" y="6720"/>
                <a:chExt cx="765" cy="1060"/>
              </a:xfrm>
            </p:grpSpPr>
            <p:sp>
              <p:nvSpPr>
                <p:cNvPr id="54" name="Freeform 5"/>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55" name="Freeform 6"/>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4" name="Group 7"/>
              <p:cNvGrpSpPr>
                <a:grpSpLocks/>
              </p:cNvGrpSpPr>
              <p:nvPr/>
            </p:nvGrpSpPr>
            <p:grpSpPr bwMode="auto">
              <a:xfrm flipV="1">
                <a:off x="4015" y="7765"/>
                <a:ext cx="765" cy="1060"/>
                <a:chOff x="3990" y="6720"/>
                <a:chExt cx="765" cy="1060"/>
              </a:xfrm>
            </p:grpSpPr>
            <p:sp>
              <p:nvSpPr>
                <p:cNvPr id="52" name="Freeform 8"/>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53" name="Freeform 9"/>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
          <p:nvSpPr>
            <p:cNvPr id="56" name="Text Box 13"/>
            <p:cNvSpPr txBox="1">
              <a:spLocks noChangeArrowheads="1"/>
            </p:cNvSpPr>
            <p:nvPr/>
          </p:nvSpPr>
          <p:spPr bwMode="auto">
            <a:xfrm>
              <a:off x="3129384" y="914401"/>
              <a:ext cx="2952761" cy="583348"/>
            </a:xfrm>
            <a:prstGeom prst="rect">
              <a:avLst/>
            </a:prstGeom>
            <a:gradFill rotWithShape="0">
              <a:gsLst>
                <a:gs pos="0">
                  <a:srgbClr val="00B0F0"/>
                </a:gs>
                <a:gs pos="100000">
                  <a:srgbClr val="FFFFFF"/>
                </a:gs>
              </a:gsLst>
              <a:lin ang="5400000" scaled="1"/>
            </a:gradFill>
            <a:ln w="12700">
              <a:solidFill>
                <a:srgbClr val="548DD4"/>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Phase de </a:t>
              </a:r>
              <a:r>
                <a:rPr lang="fr-FR" sz="1600" b="1" dirty="0" smtClean="0">
                  <a:latin typeface="Calibri" pitchFamily="34" charset="0"/>
                </a:rPr>
                <a:t>Phase de </a:t>
              </a:r>
              <a:r>
                <a:rPr kumimoji="0" lang="fr-FR" sz="1600" b="1" i="0" u="none" strike="noStrike" cap="none" normalizeH="0" baseline="0" dirty="0" smtClean="0">
                  <a:ln>
                    <a:noFill/>
                  </a:ln>
                  <a:solidFill>
                    <a:schemeClr val="tx1"/>
                  </a:solidFill>
                  <a:effectLst/>
                  <a:latin typeface="Calibri" pitchFamily="34" charset="0"/>
                </a:rPr>
                <a:t>Préparation</a:t>
              </a:r>
              <a:endParaRPr kumimoji="0" lang="fr-FR" sz="1600" b="0" i="0" u="none" strike="noStrike" cap="none" normalizeH="0" baseline="0" dirty="0" smtClean="0">
                <a:ln>
                  <a:noFill/>
                </a:ln>
                <a:solidFill>
                  <a:schemeClr val="tx1"/>
                </a:solidFill>
                <a:effectLst/>
                <a:latin typeface="Arial" pitchFamily="34" charset="0"/>
              </a:endParaRPr>
            </a:p>
          </p:txBody>
        </p:sp>
        <p:sp>
          <p:nvSpPr>
            <p:cNvPr id="57" name="Oval 14"/>
            <p:cNvSpPr>
              <a:spLocks noChangeArrowheads="1"/>
            </p:cNvSpPr>
            <p:nvPr/>
          </p:nvSpPr>
          <p:spPr bwMode="auto">
            <a:xfrm>
              <a:off x="900952" y="1377007"/>
              <a:ext cx="1780407" cy="514838"/>
            </a:xfrm>
            <a:prstGeom prst="ellipse">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58" name="Text Box 16"/>
            <p:cNvSpPr txBox="1">
              <a:spLocks noChangeArrowheads="1"/>
            </p:cNvSpPr>
            <p:nvPr/>
          </p:nvSpPr>
          <p:spPr bwMode="auto">
            <a:xfrm>
              <a:off x="3034150" y="1630719"/>
              <a:ext cx="3367533" cy="184226"/>
            </a:xfrm>
            <a:prstGeom prst="rect">
              <a:avLst/>
            </a:prstGeom>
            <a:noFill/>
            <a:ln w="254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0070C0"/>
                  </a:solidFill>
                  <a:effectLst/>
                  <a:latin typeface="Calibri" pitchFamily="34" charset="0"/>
                </a:rPr>
                <a:t>Revue 1 : Évaluation à la fin de la phase de préparation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59" name="Text Box 15"/>
            <p:cNvSpPr txBox="1">
              <a:spLocks noChangeArrowheads="1"/>
            </p:cNvSpPr>
            <p:nvPr/>
          </p:nvSpPr>
          <p:spPr bwMode="auto">
            <a:xfrm>
              <a:off x="972390" y="1519883"/>
              <a:ext cx="1617282" cy="20822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Projet interdisciplinaire</a:t>
              </a:r>
              <a:endParaRPr kumimoji="0" lang="fr-FR" sz="1800" b="0" i="0" u="none" strike="noStrike" cap="none" normalizeH="0" baseline="0" dirty="0" smtClean="0">
                <a:ln>
                  <a:noFill/>
                </a:ln>
                <a:solidFill>
                  <a:schemeClr val="tx1"/>
                </a:solidFill>
                <a:effectLst/>
                <a:latin typeface="Arial" pitchFamily="34" charset="0"/>
              </a:endParaRPr>
            </a:p>
          </p:txBody>
        </p:sp>
        <p:sp>
          <p:nvSpPr>
            <p:cNvPr id="62" name="Forme libre 61"/>
            <p:cNvSpPr/>
            <p:nvPr/>
          </p:nvSpPr>
          <p:spPr>
            <a:xfrm>
              <a:off x="2821022" y="693582"/>
              <a:ext cx="416719" cy="945356"/>
            </a:xfrm>
            <a:custGeom>
              <a:avLst/>
              <a:gdLst>
                <a:gd name="connsiteX0" fmla="*/ 0 w 416719"/>
                <a:gd name="connsiteY0" fmla="*/ 940594 h 945356"/>
                <a:gd name="connsiteX1" fmla="*/ 54769 w 416719"/>
                <a:gd name="connsiteY1" fmla="*/ 945356 h 945356"/>
                <a:gd name="connsiteX2" fmla="*/ 119063 w 416719"/>
                <a:gd name="connsiteY2" fmla="*/ 835819 h 945356"/>
                <a:gd name="connsiteX3" fmla="*/ 126206 w 416719"/>
                <a:gd name="connsiteY3" fmla="*/ 833437 h 945356"/>
                <a:gd name="connsiteX4" fmla="*/ 278606 w 416719"/>
                <a:gd name="connsiteY4" fmla="*/ 304800 h 945356"/>
                <a:gd name="connsiteX5" fmla="*/ 359569 w 416719"/>
                <a:gd name="connsiteY5" fmla="*/ 142875 h 945356"/>
                <a:gd name="connsiteX6" fmla="*/ 416719 w 416719"/>
                <a:gd name="connsiteY6" fmla="*/ 0 h 945356"/>
                <a:gd name="connsiteX7" fmla="*/ 245269 w 416719"/>
                <a:gd name="connsiteY7" fmla="*/ 2381 h 945356"/>
                <a:gd name="connsiteX8" fmla="*/ 0 w 416719"/>
                <a:gd name="connsiteY8" fmla="*/ 940594 h 94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719" h="945356">
                  <a:moveTo>
                    <a:pt x="0" y="940594"/>
                  </a:moveTo>
                  <a:lnTo>
                    <a:pt x="54769" y="945356"/>
                  </a:lnTo>
                  <a:cubicBezTo>
                    <a:pt x="76200" y="908844"/>
                    <a:pt x="96284" y="871506"/>
                    <a:pt x="119063" y="835819"/>
                  </a:cubicBezTo>
                  <a:cubicBezTo>
                    <a:pt x="120413" y="833703"/>
                    <a:pt x="126206" y="833437"/>
                    <a:pt x="126206" y="833437"/>
                  </a:cubicBezTo>
                  <a:cubicBezTo>
                    <a:pt x="176481" y="657074"/>
                    <a:pt x="148931" y="434475"/>
                    <a:pt x="278606" y="304800"/>
                  </a:cubicBezTo>
                  <a:lnTo>
                    <a:pt x="359569" y="142875"/>
                  </a:lnTo>
                  <a:lnTo>
                    <a:pt x="416719" y="0"/>
                  </a:lnTo>
                  <a:lnTo>
                    <a:pt x="245269" y="2381"/>
                  </a:lnTo>
                  <a:lnTo>
                    <a:pt x="0" y="94059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Forme libre 62"/>
            <p:cNvSpPr/>
            <p:nvPr/>
          </p:nvSpPr>
          <p:spPr>
            <a:xfrm>
              <a:off x="2737675" y="1646097"/>
              <a:ext cx="416719" cy="945356"/>
            </a:xfrm>
            <a:custGeom>
              <a:avLst/>
              <a:gdLst>
                <a:gd name="connsiteX0" fmla="*/ 0 w 416719"/>
                <a:gd name="connsiteY0" fmla="*/ 940594 h 945356"/>
                <a:gd name="connsiteX1" fmla="*/ 54769 w 416719"/>
                <a:gd name="connsiteY1" fmla="*/ 945356 h 945356"/>
                <a:gd name="connsiteX2" fmla="*/ 119063 w 416719"/>
                <a:gd name="connsiteY2" fmla="*/ 835819 h 945356"/>
                <a:gd name="connsiteX3" fmla="*/ 126206 w 416719"/>
                <a:gd name="connsiteY3" fmla="*/ 833437 h 945356"/>
                <a:gd name="connsiteX4" fmla="*/ 278606 w 416719"/>
                <a:gd name="connsiteY4" fmla="*/ 304800 h 945356"/>
                <a:gd name="connsiteX5" fmla="*/ 359569 w 416719"/>
                <a:gd name="connsiteY5" fmla="*/ 142875 h 945356"/>
                <a:gd name="connsiteX6" fmla="*/ 416719 w 416719"/>
                <a:gd name="connsiteY6" fmla="*/ 0 h 945356"/>
                <a:gd name="connsiteX7" fmla="*/ 245269 w 416719"/>
                <a:gd name="connsiteY7" fmla="*/ 2381 h 945356"/>
                <a:gd name="connsiteX8" fmla="*/ 0 w 416719"/>
                <a:gd name="connsiteY8" fmla="*/ 940594 h 94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719" h="945356">
                  <a:moveTo>
                    <a:pt x="0" y="940594"/>
                  </a:moveTo>
                  <a:lnTo>
                    <a:pt x="54769" y="945356"/>
                  </a:lnTo>
                  <a:cubicBezTo>
                    <a:pt x="76200" y="908844"/>
                    <a:pt x="96284" y="871506"/>
                    <a:pt x="119063" y="835819"/>
                  </a:cubicBezTo>
                  <a:cubicBezTo>
                    <a:pt x="120413" y="833703"/>
                    <a:pt x="126206" y="833437"/>
                    <a:pt x="126206" y="833437"/>
                  </a:cubicBezTo>
                  <a:cubicBezTo>
                    <a:pt x="176481" y="657074"/>
                    <a:pt x="148931" y="434475"/>
                    <a:pt x="278606" y="304800"/>
                  </a:cubicBezTo>
                  <a:lnTo>
                    <a:pt x="359569" y="142875"/>
                  </a:lnTo>
                  <a:lnTo>
                    <a:pt x="416719" y="0"/>
                  </a:lnTo>
                  <a:lnTo>
                    <a:pt x="245269" y="2381"/>
                  </a:lnTo>
                  <a:lnTo>
                    <a:pt x="0" y="94059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Forme libre 63"/>
            <p:cNvSpPr/>
            <p:nvPr/>
          </p:nvSpPr>
          <p:spPr>
            <a:xfrm>
              <a:off x="2763083" y="1662759"/>
              <a:ext cx="457200" cy="1000132"/>
            </a:xfrm>
            <a:custGeom>
              <a:avLst/>
              <a:gdLst>
                <a:gd name="connsiteX0" fmla="*/ 0 w 457200"/>
                <a:gd name="connsiteY0" fmla="*/ 0 h 946150"/>
                <a:gd name="connsiteX1" fmla="*/ 266700 w 457200"/>
                <a:gd name="connsiteY1" fmla="*/ 0 h 946150"/>
                <a:gd name="connsiteX2" fmla="*/ 457200 w 457200"/>
                <a:gd name="connsiteY2" fmla="*/ 336550 h 946150"/>
                <a:gd name="connsiteX3" fmla="*/ 450850 w 457200"/>
                <a:gd name="connsiteY3" fmla="*/ 939800 h 946150"/>
                <a:gd name="connsiteX4" fmla="*/ 323850 w 457200"/>
                <a:gd name="connsiteY4" fmla="*/ 946150 h 946150"/>
                <a:gd name="connsiteX5" fmla="*/ 0 w 457200"/>
                <a:gd name="connsiteY5" fmla="*/ 0 h 946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 h="946150">
                  <a:moveTo>
                    <a:pt x="0" y="0"/>
                  </a:moveTo>
                  <a:lnTo>
                    <a:pt x="266700" y="0"/>
                  </a:lnTo>
                  <a:lnTo>
                    <a:pt x="457200" y="336550"/>
                  </a:lnTo>
                  <a:cubicBezTo>
                    <a:pt x="455083" y="537633"/>
                    <a:pt x="452967" y="738717"/>
                    <a:pt x="450850" y="939800"/>
                  </a:cubicBezTo>
                  <a:lnTo>
                    <a:pt x="323850" y="9461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074" name="Text Box 2"/>
          <p:cNvSpPr txBox="1">
            <a:spLocks noChangeArrowheads="1"/>
          </p:cNvSpPr>
          <p:nvPr/>
        </p:nvSpPr>
        <p:spPr bwMode="auto">
          <a:xfrm>
            <a:off x="6724664" y="1775101"/>
            <a:ext cx="1585750" cy="1114911"/>
          </a:xfrm>
          <a:prstGeom prst="rect">
            <a:avLst/>
          </a:prstGeom>
          <a:solidFill>
            <a:srgbClr val="37CBFF"/>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Élaboration du cahier des charges fonctionnel</a:t>
            </a:r>
            <a:endParaRPr kumimoji="0" lang="fr-FR" sz="1600" b="0" i="0" u="none" strike="noStrike" cap="none" normalizeH="0" baseline="0" dirty="0" smtClean="0">
              <a:ln>
                <a:noFill/>
              </a:ln>
              <a:solidFill>
                <a:schemeClr val="tx1"/>
              </a:solidFill>
              <a:effectLst/>
              <a:latin typeface="Arial" pitchFamily="34" charset="0"/>
            </a:endParaRPr>
          </a:p>
        </p:txBody>
      </p:sp>
      <p:sp>
        <p:nvSpPr>
          <p:cNvPr id="3075" name="Text Box 3"/>
          <p:cNvSpPr txBox="1">
            <a:spLocks noChangeArrowheads="1"/>
          </p:cNvSpPr>
          <p:nvPr/>
        </p:nvSpPr>
        <p:spPr bwMode="auto">
          <a:xfrm>
            <a:off x="6724666" y="3203860"/>
            <a:ext cx="1747841" cy="1446227"/>
          </a:xfrm>
          <a:prstGeom prst="rect">
            <a:avLst/>
          </a:prstGeom>
          <a:solidFill>
            <a:srgbClr val="15D2FF"/>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Calibri" pitchFamily="34" charset="0"/>
              </a:rPr>
              <a:t>Conception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Calibri" pitchFamily="34" charset="0"/>
              </a:rPr>
              <a:t>(Calculs, simulations, prototype)</a:t>
            </a:r>
            <a:endParaRPr kumimoji="0" lang="fr-FR" sz="1600" b="0" i="0" u="none" strike="noStrike" cap="none" normalizeH="0" baseline="0" smtClean="0">
              <a:ln>
                <a:noFill/>
              </a:ln>
              <a:solidFill>
                <a:schemeClr val="tx1"/>
              </a:solidFill>
              <a:effectLst/>
              <a:latin typeface="Arial" pitchFamily="34" charset="0"/>
            </a:endParaRPr>
          </a:p>
        </p:txBody>
      </p:sp>
      <p:sp>
        <p:nvSpPr>
          <p:cNvPr id="3078" name="Text Box 6"/>
          <p:cNvSpPr txBox="1">
            <a:spLocks noChangeArrowheads="1"/>
          </p:cNvSpPr>
          <p:nvPr/>
        </p:nvSpPr>
        <p:spPr bwMode="auto">
          <a:xfrm>
            <a:off x="6317676" y="5061248"/>
            <a:ext cx="2611008" cy="632970"/>
          </a:xfrm>
          <a:prstGeom prst="rect">
            <a:avLst/>
          </a:prstGeom>
          <a:noFill/>
          <a:ln w="254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0070C0"/>
                </a:solidFill>
                <a:effectLst/>
                <a:latin typeface="Calibri" pitchFamily="34" charset="0"/>
              </a:rPr>
              <a:t>Première revue de projet à la fin de la phase de préparation</a:t>
            </a:r>
            <a:endParaRPr kumimoji="0" lang="fr-FR" sz="1600" b="0" i="0" u="none" strike="noStrike" cap="none" normalizeH="0" baseline="0" dirty="0" smtClean="0">
              <a:ln>
                <a:noFill/>
              </a:ln>
              <a:solidFill>
                <a:schemeClr val="tx1"/>
              </a:solidFill>
              <a:effectLst/>
              <a:latin typeface="Arial" pitchFamily="34" charset="0"/>
            </a:endParaRPr>
          </a:p>
        </p:txBody>
      </p:sp>
      <p:sp>
        <p:nvSpPr>
          <p:cNvPr id="3079" name="AutoShape 7"/>
          <p:cNvSpPr>
            <a:spLocks noChangeArrowheads="1"/>
          </p:cNvSpPr>
          <p:nvPr/>
        </p:nvSpPr>
        <p:spPr bwMode="auto">
          <a:xfrm>
            <a:off x="749855" y="2189019"/>
            <a:ext cx="5526253" cy="3976254"/>
          </a:xfrm>
          <a:prstGeom prst="flowChartAlternateProcess">
            <a:avLst/>
          </a:prstGeom>
          <a:gradFill rotWithShape="1">
            <a:gsLst>
              <a:gs pos="0">
                <a:srgbClr val="38C1DC"/>
              </a:gs>
              <a:gs pos="100000">
                <a:srgbClr val="FFFFFF"/>
              </a:gs>
            </a:gsLst>
            <a:lin ang="5400000" scaled="1"/>
          </a:gradFill>
          <a:ln w="31750">
            <a:solidFill>
              <a:srgbClr val="FFFFFF"/>
            </a:solidFill>
            <a:miter lim="800000"/>
            <a:headEnd/>
            <a:tailEnd/>
          </a:ln>
          <a:effectLst>
            <a:outerShdw blurRad="50800" dist="38100" dir="2700000" algn="tl" rotWithShape="0">
              <a:prstClr val="black">
                <a:alpha val="40000"/>
              </a:prstClr>
            </a:outerShdw>
          </a:effectLst>
        </p:spPr>
        <p:txBody>
          <a:bodyPr vert="horz" wrap="square" lIns="18000" tIns="0" rIns="1800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Les élèves sont associés à l’élaboration du cahier des charges fonctionnel sous la responsabilité des professeurs. Les performances</a:t>
            </a:r>
            <a:r>
              <a:rPr kumimoji="0" lang="fr-FR" sz="1600" b="1" i="0" u="none" strike="noStrike" cap="none" normalizeH="0" dirty="0" smtClean="0">
                <a:ln>
                  <a:noFill/>
                </a:ln>
                <a:solidFill>
                  <a:schemeClr val="tx1"/>
                </a:solidFill>
                <a:effectLst/>
                <a:latin typeface="Calibri" pitchFamily="34" charset="0"/>
              </a:rPr>
              <a:t> attendues sont définies, les contraintes identifiées.</a:t>
            </a:r>
            <a:endParaRPr kumimoji="0" lang="fr-FR" sz="1600" b="1" i="0" u="none" strike="noStrike" cap="none" normalizeH="0" baseline="0" dirty="0" smtClean="0">
              <a:ln>
                <a:noFill/>
              </a:ln>
              <a:solidFill>
                <a:schemeClr val="tx1"/>
              </a:solidFill>
              <a:effectLst/>
              <a:latin typeface="Calibri" pitchFamily="34" charset="0"/>
            </a:endParaRPr>
          </a:p>
          <a:p>
            <a:pPr lvl="0" algn="just" fontAlgn="base">
              <a:spcBef>
                <a:spcPct val="0"/>
              </a:spcBef>
              <a:spcAft>
                <a:spcPct val="0"/>
              </a:spcAft>
            </a:pPr>
            <a:endParaRPr lang="fr-FR" sz="1600" b="1" dirty="0" smtClean="0">
              <a:latin typeface="Calibri" pitchFamily="34" charset="0"/>
            </a:endParaRPr>
          </a:p>
          <a:p>
            <a:pPr lvl="0" algn="just" fontAlgn="base">
              <a:spcBef>
                <a:spcPct val="0"/>
              </a:spcBef>
              <a:spcAft>
                <a:spcPct val="0"/>
              </a:spcAft>
            </a:pPr>
            <a:r>
              <a:rPr lang="fr-FR" sz="1600" b="1" dirty="0" smtClean="0">
                <a:latin typeface="Calibri" pitchFamily="34" charset="0"/>
              </a:rPr>
              <a:t>Sans nécessairement </a:t>
            </a:r>
            <a:r>
              <a:rPr lang="fr-FR" sz="1600" b="1" dirty="0">
                <a:latin typeface="Calibri" pitchFamily="34" charset="0"/>
              </a:rPr>
              <a:t>emprunter le langage de l’ingénieur, </a:t>
            </a:r>
            <a:r>
              <a:rPr lang="fr-FR" sz="1600" b="1" dirty="0" smtClean="0">
                <a:latin typeface="Calibri" pitchFamily="34" charset="0"/>
              </a:rPr>
              <a:t>les professeurs veillent</a:t>
            </a:r>
            <a:r>
              <a:rPr lang="fr-FR" sz="1600" b="1" dirty="0" smtClean="0">
                <a:solidFill>
                  <a:srgbClr val="FF0000"/>
                </a:solidFill>
                <a:latin typeface="Calibri" pitchFamily="34" charset="0"/>
              </a:rPr>
              <a:t> </a:t>
            </a:r>
            <a:r>
              <a:rPr lang="fr-FR" sz="1600" b="1" dirty="0">
                <a:latin typeface="Calibri" pitchFamily="34" charset="0"/>
              </a:rPr>
              <a:t>à ce que l’expression du besoin et le bénéfice attendu par la réalisation du projet soient  clairs et convenablement rédigés</a:t>
            </a:r>
            <a:r>
              <a:rPr lang="fr-FR" sz="1600" b="1" dirty="0" smtClean="0">
                <a:latin typeface="Calibri" pitchFamily="34" charset="0"/>
              </a:rPr>
              <a:t>.</a:t>
            </a:r>
          </a:p>
          <a:p>
            <a:pPr lvl="0" algn="just" fontAlgn="base">
              <a:spcBef>
                <a:spcPct val="0"/>
              </a:spcBef>
              <a:spcAft>
                <a:spcPct val="0"/>
              </a:spcAft>
            </a:pPr>
            <a:endParaRPr kumimoji="0" lang="fr-FR" sz="1600" b="1" i="0" u="none" strike="noStrike" cap="none" normalizeH="0" baseline="0" dirty="0" smtClean="0">
              <a:ln>
                <a:noFill/>
              </a:ln>
              <a:solidFill>
                <a:schemeClr val="tx1"/>
              </a:solidFill>
              <a:effectLst/>
              <a:latin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fr-FR" sz="1600" b="1" dirty="0" smtClean="0">
                <a:latin typeface="Calibri" pitchFamily="34" charset="0"/>
              </a:rPr>
              <a:t>Les élèves élaborent plusieurs solutions possibles.</a:t>
            </a:r>
          </a:p>
          <a:p>
            <a:pPr marL="0" marR="0" lvl="0" indent="0" algn="just" defTabSz="914400" rtl="0" eaLnBrk="1" fontAlgn="base" latinLnBrk="0" hangingPunct="1">
              <a:lnSpc>
                <a:spcPct val="100000"/>
              </a:lnSpc>
              <a:spcBef>
                <a:spcPct val="0"/>
              </a:spcBef>
              <a:spcAft>
                <a:spcPct val="0"/>
              </a:spcAft>
              <a:buClrTx/>
              <a:buSzTx/>
              <a:buFontTx/>
              <a:buNone/>
              <a:tabLst/>
            </a:pPr>
            <a:r>
              <a:rPr lang="fr-FR" sz="1600" b="1" dirty="0" smtClean="0">
                <a:latin typeface="Calibri" pitchFamily="34" charset="0"/>
              </a:rPr>
              <a:t> </a:t>
            </a:r>
            <a:endParaRPr kumimoji="0" lang="fr-FR" sz="1600" b="1" i="0" u="none" strike="noStrike" cap="none" normalizeH="0" baseline="0" dirty="0" smtClean="0">
              <a:ln>
                <a:noFill/>
              </a:ln>
              <a:solidFill>
                <a:schemeClr val="tx1"/>
              </a:solidFill>
              <a:effectLst/>
              <a:latin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L’équipe de professeurs prépare la phase  suivante en s’assurant de disposer des matériels nécessaires avant d’engager la réalisation avec les élèves</a:t>
            </a:r>
            <a:endParaRPr kumimoji="0" lang="fr-FR" sz="1600" b="1"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68" name="Rectangle 67"/>
          <p:cNvSpPr/>
          <p:nvPr/>
        </p:nvSpPr>
        <p:spPr>
          <a:xfrm>
            <a:off x="1599762" y="319503"/>
            <a:ext cx="4095417" cy="584775"/>
          </a:xfrm>
          <a:prstGeom prst="rect">
            <a:avLst/>
          </a:prstGeom>
        </p:spPr>
        <p:txBody>
          <a:bodyPr wrap="none">
            <a:spAutoFit/>
          </a:bodyPr>
          <a:lstStyle/>
          <a:p>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t>
            </a:r>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éroulement du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9" name="Espace réservé du numéro de diapositive 38"/>
          <p:cNvSpPr>
            <a:spLocks noGrp="1"/>
          </p:cNvSpPr>
          <p:nvPr>
            <p:ph type="sldNum" sz="quarter" idx="12"/>
          </p:nvPr>
        </p:nvSpPr>
        <p:spPr/>
        <p:txBody>
          <a:bodyPr/>
          <a:lstStyle/>
          <a:p>
            <a:fld id="{C58EF9BF-2D72-4D2B-8740-6E584FB0461D}" type="slidenum">
              <a:rPr lang="fr-FR" smtClean="0"/>
              <a:pPr/>
              <a:t>11</a:t>
            </a:fld>
            <a:endParaRPr lang="fr-FR"/>
          </a:p>
        </p:txBody>
      </p:sp>
      <p:sp>
        <p:nvSpPr>
          <p:cNvPr id="40" name="Espace réservé du pied de page 39"/>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5" name="AutoShape 9"/>
          <p:cNvSpPr>
            <a:spLocks noChangeArrowheads="1"/>
          </p:cNvSpPr>
          <p:nvPr/>
        </p:nvSpPr>
        <p:spPr bwMode="auto">
          <a:xfrm>
            <a:off x="7359650" y="4171950"/>
            <a:ext cx="247650" cy="793751"/>
          </a:xfrm>
          <a:prstGeom prst="downArrow">
            <a:avLst>
              <a:gd name="adj1" fmla="val 50000"/>
              <a:gd name="adj2" fmla="val 105555"/>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600"/>
          </a:p>
        </p:txBody>
      </p:sp>
      <p:grpSp>
        <p:nvGrpSpPr>
          <p:cNvPr id="2" name="Groupe 79"/>
          <p:cNvGrpSpPr/>
          <p:nvPr/>
        </p:nvGrpSpPr>
        <p:grpSpPr>
          <a:xfrm>
            <a:off x="658642" y="639034"/>
            <a:ext cx="5500726" cy="1970327"/>
            <a:chOff x="714348" y="2299568"/>
            <a:chExt cx="5500726" cy="1970327"/>
          </a:xfrm>
        </p:grpSpPr>
        <p:grpSp>
          <p:nvGrpSpPr>
            <p:cNvPr id="3" name="Group 3"/>
            <p:cNvGrpSpPr>
              <a:grpSpLocks/>
            </p:cNvGrpSpPr>
            <p:nvPr/>
          </p:nvGrpSpPr>
          <p:grpSpPr bwMode="auto">
            <a:xfrm>
              <a:off x="2501799" y="2324080"/>
              <a:ext cx="501434" cy="1890737"/>
              <a:chOff x="3990" y="6720"/>
              <a:chExt cx="790" cy="2105"/>
            </a:xfrm>
          </p:grpSpPr>
          <p:grpSp>
            <p:nvGrpSpPr>
              <p:cNvPr id="4" name="Group 4"/>
              <p:cNvGrpSpPr>
                <a:grpSpLocks/>
              </p:cNvGrpSpPr>
              <p:nvPr/>
            </p:nvGrpSpPr>
            <p:grpSpPr bwMode="auto">
              <a:xfrm>
                <a:off x="3990" y="6720"/>
                <a:ext cx="765" cy="1060"/>
                <a:chOff x="3990" y="6720"/>
                <a:chExt cx="765" cy="1060"/>
              </a:xfrm>
            </p:grpSpPr>
            <p:sp>
              <p:nvSpPr>
                <p:cNvPr id="65" name="Freeform 5"/>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66" name="Freeform 6"/>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5" name="Group 7"/>
              <p:cNvGrpSpPr>
                <a:grpSpLocks/>
              </p:cNvGrpSpPr>
              <p:nvPr/>
            </p:nvGrpSpPr>
            <p:grpSpPr bwMode="auto">
              <a:xfrm flipV="1">
                <a:off x="4015" y="7765"/>
                <a:ext cx="765" cy="1060"/>
                <a:chOff x="3990" y="6720"/>
                <a:chExt cx="765" cy="1060"/>
              </a:xfrm>
            </p:grpSpPr>
            <p:sp>
              <p:nvSpPr>
                <p:cNvPr id="60" name="Freeform 8"/>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61" name="Freeform 9"/>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
          <p:nvSpPr>
            <p:cNvPr id="67" name="Text Box 10"/>
            <p:cNvSpPr txBox="1">
              <a:spLocks noChangeArrowheads="1"/>
            </p:cNvSpPr>
            <p:nvPr/>
          </p:nvSpPr>
          <p:spPr bwMode="auto">
            <a:xfrm>
              <a:off x="3000364" y="3170679"/>
              <a:ext cx="2638724" cy="571242"/>
            </a:xfrm>
            <a:prstGeom prst="rect">
              <a:avLst/>
            </a:prstGeom>
            <a:gradFill rotWithShape="0">
              <a:gsLst>
                <a:gs pos="0">
                  <a:srgbClr val="FF99FF"/>
                </a:gs>
                <a:gs pos="100000">
                  <a:srgbClr val="FFFFFF"/>
                </a:gs>
              </a:gsLst>
              <a:lin ang="5400000" scaled="1"/>
            </a:gradFill>
            <a:ln w="12700">
              <a:solidFill>
                <a:srgbClr val="FF99FF"/>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Calibri" pitchFamily="34" charset="0"/>
                </a:rPr>
                <a:t>Phase de Réalisation</a:t>
              </a:r>
              <a:endParaRPr kumimoji="0" lang="fr-FR" sz="2000" b="0" i="0" u="none" strike="noStrike" cap="none" normalizeH="0" baseline="0" dirty="0" smtClean="0">
                <a:ln>
                  <a:noFill/>
                </a:ln>
                <a:solidFill>
                  <a:schemeClr val="tx1"/>
                </a:solidFill>
                <a:effectLst/>
                <a:latin typeface="Arial" pitchFamily="34" charset="0"/>
              </a:endParaRPr>
            </a:p>
          </p:txBody>
        </p:sp>
        <p:sp>
          <p:nvSpPr>
            <p:cNvPr id="71" name="Oval 14"/>
            <p:cNvSpPr>
              <a:spLocks noChangeArrowheads="1"/>
            </p:cNvSpPr>
            <p:nvPr/>
          </p:nvSpPr>
          <p:spPr bwMode="auto">
            <a:xfrm>
              <a:off x="714348" y="3000372"/>
              <a:ext cx="1780407" cy="514838"/>
            </a:xfrm>
            <a:prstGeom prst="ellipse">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2" name="Text Box 15"/>
            <p:cNvSpPr txBox="1">
              <a:spLocks noChangeArrowheads="1"/>
            </p:cNvSpPr>
            <p:nvPr/>
          </p:nvSpPr>
          <p:spPr bwMode="auto">
            <a:xfrm>
              <a:off x="785786" y="3143248"/>
              <a:ext cx="1617282" cy="20822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Projet interdisciplinaire</a:t>
              </a:r>
              <a:endParaRPr kumimoji="0" lang="fr-FR" sz="1800" b="0" i="0" u="none" strike="noStrike" cap="none" normalizeH="0" baseline="0" dirty="0" smtClean="0">
                <a:ln>
                  <a:noFill/>
                </a:ln>
                <a:solidFill>
                  <a:schemeClr val="tx1"/>
                </a:solidFill>
                <a:effectLst/>
                <a:latin typeface="Arial" pitchFamily="34" charset="0"/>
              </a:endParaRPr>
            </a:p>
          </p:txBody>
        </p:sp>
        <p:sp>
          <p:nvSpPr>
            <p:cNvPr id="74" name="Text Box 17"/>
            <p:cNvSpPr txBox="1">
              <a:spLocks noChangeArrowheads="1"/>
            </p:cNvSpPr>
            <p:nvPr/>
          </p:nvSpPr>
          <p:spPr bwMode="auto">
            <a:xfrm>
              <a:off x="3000365" y="3786191"/>
              <a:ext cx="3214709" cy="214313"/>
            </a:xfrm>
            <a:prstGeom prst="rect">
              <a:avLst/>
            </a:prstGeom>
            <a:noFill/>
            <a:ln w="254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FF3399"/>
                  </a:solidFill>
                  <a:effectLst/>
                  <a:latin typeface="Calibri" pitchFamily="34" charset="0"/>
                </a:rPr>
                <a:t>Revue 2 : Évaluation à la fin de la Phase de réalisation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78" name="Forme libre 77"/>
            <p:cNvSpPr/>
            <p:nvPr/>
          </p:nvSpPr>
          <p:spPr>
            <a:xfrm>
              <a:off x="2634384" y="2299568"/>
              <a:ext cx="423863" cy="962025"/>
            </a:xfrm>
            <a:custGeom>
              <a:avLst/>
              <a:gdLst>
                <a:gd name="connsiteX0" fmla="*/ 0 w 423863"/>
                <a:gd name="connsiteY0" fmla="*/ 942975 h 962025"/>
                <a:gd name="connsiteX1" fmla="*/ 133350 w 423863"/>
                <a:gd name="connsiteY1" fmla="*/ 947738 h 962025"/>
                <a:gd name="connsiteX2" fmla="*/ 223838 w 423863"/>
                <a:gd name="connsiteY2" fmla="*/ 962025 h 962025"/>
                <a:gd name="connsiteX3" fmla="*/ 423863 w 423863"/>
                <a:gd name="connsiteY3" fmla="*/ 571500 h 962025"/>
                <a:gd name="connsiteX4" fmla="*/ 419100 w 423863"/>
                <a:gd name="connsiteY4" fmla="*/ 0 h 962025"/>
                <a:gd name="connsiteX5" fmla="*/ 319088 w 423863"/>
                <a:gd name="connsiteY5" fmla="*/ 0 h 962025"/>
                <a:gd name="connsiteX6" fmla="*/ 0 w 423863"/>
                <a:gd name="connsiteY6" fmla="*/ 942975 h 962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863" h="962025">
                  <a:moveTo>
                    <a:pt x="0" y="942975"/>
                  </a:moveTo>
                  <a:lnTo>
                    <a:pt x="133350" y="947738"/>
                  </a:lnTo>
                  <a:lnTo>
                    <a:pt x="223838" y="962025"/>
                  </a:lnTo>
                  <a:lnTo>
                    <a:pt x="423863" y="571500"/>
                  </a:lnTo>
                  <a:cubicBezTo>
                    <a:pt x="422275" y="381000"/>
                    <a:pt x="420688" y="190500"/>
                    <a:pt x="419100" y="0"/>
                  </a:cubicBezTo>
                  <a:lnTo>
                    <a:pt x="319088" y="0"/>
                  </a:lnTo>
                  <a:lnTo>
                    <a:pt x="0" y="9429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Forme libre 78"/>
            <p:cNvSpPr/>
            <p:nvPr/>
          </p:nvSpPr>
          <p:spPr>
            <a:xfrm>
              <a:off x="2600325" y="3276600"/>
              <a:ext cx="433388" cy="993295"/>
            </a:xfrm>
            <a:custGeom>
              <a:avLst/>
              <a:gdLst>
                <a:gd name="connsiteX0" fmla="*/ 0 w 433388"/>
                <a:gd name="connsiteY0" fmla="*/ 0 h 993295"/>
                <a:gd name="connsiteX1" fmla="*/ 90488 w 433388"/>
                <a:gd name="connsiteY1" fmla="*/ 0 h 993295"/>
                <a:gd name="connsiteX2" fmla="*/ 176213 w 433388"/>
                <a:gd name="connsiteY2" fmla="*/ 147638 h 993295"/>
                <a:gd name="connsiteX3" fmla="*/ 433388 w 433388"/>
                <a:gd name="connsiteY3" fmla="*/ 923925 h 993295"/>
                <a:gd name="connsiteX4" fmla="*/ 347663 w 433388"/>
                <a:gd name="connsiteY4" fmla="*/ 957263 h 993295"/>
                <a:gd name="connsiteX5" fmla="*/ 280988 w 433388"/>
                <a:gd name="connsiteY5" fmla="*/ 890588 h 993295"/>
                <a:gd name="connsiteX6" fmla="*/ 0 w 433388"/>
                <a:gd name="connsiteY6" fmla="*/ 0 h 993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8" h="993295">
                  <a:moveTo>
                    <a:pt x="0" y="0"/>
                  </a:moveTo>
                  <a:lnTo>
                    <a:pt x="90488" y="0"/>
                  </a:lnTo>
                  <a:lnTo>
                    <a:pt x="176213" y="147638"/>
                  </a:lnTo>
                  <a:lnTo>
                    <a:pt x="433388" y="923925"/>
                  </a:lnTo>
                  <a:cubicBezTo>
                    <a:pt x="346212" y="962670"/>
                    <a:pt x="347663" y="993295"/>
                    <a:pt x="347663" y="957263"/>
                  </a:cubicBezTo>
                  <a:lnTo>
                    <a:pt x="280988" y="8905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098" name="AutoShape 2"/>
          <p:cNvSpPr>
            <a:spLocks noChangeArrowheads="1"/>
          </p:cNvSpPr>
          <p:nvPr/>
        </p:nvSpPr>
        <p:spPr bwMode="auto">
          <a:xfrm>
            <a:off x="845129" y="2573483"/>
            <a:ext cx="5541818" cy="3661062"/>
          </a:xfrm>
          <a:prstGeom prst="flowChartAlternateProcess">
            <a:avLst/>
          </a:prstGeom>
          <a:gradFill rotWithShape="1">
            <a:gsLst>
              <a:gs pos="0">
                <a:srgbClr val="F5B5EC"/>
              </a:gs>
              <a:gs pos="100000">
                <a:srgbClr val="FFFFFF"/>
              </a:gs>
            </a:gsLst>
            <a:lin ang="5400000" scaled="1"/>
          </a:gradFill>
          <a:ln w="31750">
            <a:solidFill>
              <a:srgbClr val="FFFFFF"/>
            </a:solidFill>
            <a:miter lim="800000"/>
            <a:headEnd/>
            <a:tailEnd/>
          </a:ln>
          <a:effectLst>
            <a:outerShdw blurRad="50800" dist="38100" dir="2700000" algn="tl" rotWithShape="0">
              <a:prstClr val="black">
                <a:alpha val="40000"/>
              </a:prstClr>
            </a:outerShdw>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La réalisation par les élèves du programme, du prototype ou de la maquette numérique ou matérielle  peut être complète ou partielle, pour tester tout ou partie des performances  du produit.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Calibri" pitchFamily="34" charset="0"/>
            </a:endParaRPr>
          </a:p>
          <a:p>
            <a:pPr algn="just" fontAlgn="base">
              <a:spcBef>
                <a:spcPct val="0"/>
              </a:spcBef>
              <a:spcAft>
                <a:spcPct val="0"/>
              </a:spcAft>
            </a:pPr>
            <a:r>
              <a:rPr kumimoji="0" lang="fr-FR" sz="1600" b="1" i="0" u="none" strike="noStrike" cap="none" normalizeH="0" baseline="0" dirty="0" smtClean="0">
                <a:ln>
                  <a:noFill/>
                </a:ln>
                <a:solidFill>
                  <a:srgbClr val="000000"/>
                </a:solidFill>
                <a:effectLst/>
                <a:latin typeface="Calibri" pitchFamily="34" charset="0"/>
              </a:rPr>
              <a:t>Les élèves peuvent intégrer à la solution qu’ils proposent des éléments fonctionnels, numériques ou</a:t>
            </a:r>
            <a:r>
              <a:rPr kumimoji="0" lang="fr-FR" sz="1600" b="1" i="0" u="none" strike="noStrike" cap="none" normalizeH="0" baseline="0" dirty="0" smtClean="0">
                <a:ln>
                  <a:noFill/>
                </a:ln>
                <a:solidFill>
                  <a:srgbClr val="000000"/>
                </a:solidFill>
                <a:effectLst/>
                <a:latin typeface="Arial" pitchFamily="34" charset="0"/>
              </a:rPr>
              <a:t> </a:t>
            </a:r>
            <a:r>
              <a:rPr kumimoji="0" lang="fr-FR" sz="1600" b="1" i="0" u="none" strike="noStrike" cap="none" normalizeH="0" baseline="0" dirty="0" smtClean="0">
                <a:ln>
                  <a:noFill/>
                </a:ln>
                <a:solidFill>
                  <a:srgbClr val="000000"/>
                </a:solidFill>
                <a:effectLst/>
                <a:latin typeface="Calibri" pitchFamily="34" charset="0"/>
              </a:rPr>
              <a:t>matériels, qu’ils n’auront pas  élaborés ou réalisés eux-mêmes.</a:t>
            </a:r>
            <a:r>
              <a:rPr lang="fr-FR" sz="1600" b="1" dirty="0">
                <a:ea typeface="Calibri" pitchFamily="34" charset="0"/>
                <a:cs typeface="Arial" pitchFamily="34" charset="0"/>
              </a:rPr>
              <a:t> </a:t>
            </a:r>
            <a:endParaRPr lang="fr-FR" sz="1600" b="1" dirty="0" smtClean="0">
              <a:ea typeface="Calibri" pitchFamily="34" charset="0"/>
              <a:cs typeface="Arial" pitchFamily="34" charset="0"/>
            </a:endParaRPr>
          </a:p>
          <a:p>
            <a:pPr algn="just" fontAlgn="base">
              <a:spcBef>
                <a:spcPct val="0"/>
              </a:spcBef>
              <a:spcAft>
                <a:spcPct val="0"/>
              </a:spcAft>
            </a:pPr>
            <a:endParaRPr lang="fr-FR" sz="1600" b="1" dirty="0">
              <a:ea typeface="Calibri" pitchFamily="34" charset="0"/>
              <a:cs typeface="Arial" pitchFamily="34" charset="0"/>
            </a:endParaRPr>
          </a:p>
          <a:p>
            <a:pPr algn="just" fontAlgn="base">
              <a:spcBef>
                <a:spcPct val="0"/>
              </a:spcBef>
              <a:spcAft>
                <a:spcPct val="0"/>
              </a:spcAft>
            </a:pPr>
            <a:r>
              <a:rPr lang="fr-FR" sz="1600" b="1" dirty="0" smtClean="0">
                <a:ea typeface="Calibri" pitchFamily="34" charset="0"/>
                <a:cs typeface="Arial" pitchFamily="34" charset="0"/>
              </a:rPr>
              <a:t>Lorsqu'un </a:t>
            </a:r>
            <a:r>
              <a:rPr lang="fr-FR" sz="1600" b="1" dirty="0">
                <a:ea typeface="Calibri" pitchFamily="34" charset="0"/>
                <a:cs typeface="Arial" pitchFamily="34" charset="0"/>
              </a:rPr>
              <a:t>projet donne lieu à la matérialisation d’une solution, </a:t>
            </a:r>
            <a:r>
              <a:rPr lang="fr-FR" sz="1600" b="1" dirty="0" smtClean="0">
                <a:ea typeface="Calibri" pitchFamily="34" charset="0"/>
                <a:cs typeface="Arial" pitchFamily="34" charset="0"/>
              </a:rPr>
              <a:t>c’est dans l’objectif </a:t>
            </a:r>
            <a:r>
              <a:rPr lang="fr-FR" sz="1600" b="1" dirty="0">
                <a:ea typeface="Calibri" pitchFamily="34" charset="0"/>
                <a:cs typeface="Arial" pitchFamily="34" charset="0"/>
              </a:rPr>
              <a:t>de valider une solution originale, sans que la conformité de cette réalisation vis-à-vis des règles de l’art soit évaluée.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rgbClr val="000000"/>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4101" name="Text Box 5"/>
          <p:cNvSpPr txBox="1">
            <a:spLocks noChangeArrowheads="1"/>
          </p:cNvSpPr>
          <p:nvPr/>
        </p:nvSpPr>
        <p:spPr bwMode="auto">
          <a:xfrm>
            <a:off x="6619877" y="5027614"/>
            <a:ext cx="1978025" cy="871537"/>
          </a:xfrm>
          <a:prstGeom prst="rect">
            <a:avLst/>
          </a:prstGeom>
          <a:noFill/>
          <a:ln w="254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FF3399"/>
                </a:solidFill>
                <a:effectLst/>
                <a:latin typeface="Calibri" pitchFamily="34" charset="0"/>
              </a:rPr>
              <a:t>Seconde revue de projet</a:t>
            </a:r>
            <a:endParaRPr kumimoji="0" lang="fr-FR" sz="1600" b="0" i="0" u="none" strike="noStrike" cap="none" normalizeH="0" baseline="0" dirty="0" smtClean="0">
              <a:ln>
                <a:noFill/>
              </a:ln>
              <a:solidFill>
                <a:schemeClr val="tx1"/>
              </a:solidFill>
              <a:effectLst/>
              <a:latin typeface="Arial" pitchFamily="34" charset="0"/>
            </a:endParaRPr>
          </a:p>
        </p:txBody>
      </p:sp>
      <p:sp>
        <p:nvSpPr>
          <p:cNvPr id="4102" name="Text Box 6"/>
          <p:cNvSpPr txBox="1">
            <a:spLocks noChangeArrowheads="1"/>
          </p:cNvSpPr>
          <p:nvPr/>
        </p:nvSpPr>
        <p:spPr bwMode="auto">
          <a:xfrm>
            <a:off x="6754126" y="1547813"/>
            <a:ext cx="1473889" cy="462905"/>
          </a:xfrm>
          <a:prstGeom prst="rect">
            <a:avLst/>
          </a:prstGeom>
          <a:solidFill>
            <a:srgbClr val="F8CCF2"/>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Choix d’une solution </a:t>
            </a:r>
            <a:endParaRPr kumimoji="0" lang="fr-FR" sz="1600" b="0" i="0" u="none" strike="noStrike" cap="none" normalizeH="0" baseline="0" dirty="0" smtClean="0">
              <a:ln>
                <a:noFill/>
              </a:ln>
              <a:solidFill>
                <a:schemeClr val="tx1"/>
              </a:solidFill>
              <a:effectLst/>
              <a:latin typeface="Arial" pitchFamily="34" charset="0"/>
            </a:endParaRPr>
          </a:p>
        </p:txBody>
      </p:sp>
      <p:sp>
        <p:nvSpPr>
          <p:cNvPr id="4103" name="AutoShape 7"/>
          <p:cNvSpPr>
            <a:spLocks noChangeArrowheads="1"/>
          </p:cNvSpPr>
          <p:nvPr/>
        </p:nvSpPr>
        <p:spPr bwMode="auto">
          <a:xfrm>
            <a:off x="7351869" y="2054226"/>
            <a:ext cx="153833" cy="223791"/>
          </a:xfrm>
          <a:prstGeom prst="downArrow">
            <a:avLst>
              <a:gd name="adj1" fmla="val 50000"/>
              <a:gd name="adj2" fmla="val 25000"/>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1600"/>
          </a:p>
        </p:txBody>
      </p:sp>
      <p:sp>
        <p:nvSpPr>
          <p:cNvPr id="4104" name="Text Box 8"/>
          <p:cNvSpPr txBox="1">
            <a:spLocks noChangeArrowheads="1"/>
          </p:cNvSpPr>
          <p:nvPr/>
        </p:nvSpPr>
        <p:spPr bwMode="auto">
          <a:xfrm>
            <a:off x="6527800" y="2328862"/>
            <a:ext cx="2159000" cy="2001839"/>
          </a:xfrm>
          <a:prstGeom prst="rect">
            <a:avLst/>
          </a:prstGeom>
          <a:solidFill>
            <a:srgbClr val="F8CCF2"/>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Réalisation d’un prototype d’une maquette, d’un programme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rPr>
              <a:t>Essais, mise au point, évaluation des performances </a:t>
            </a:r>
          </a:p>
        </p:txBody>
      </p:sp>
      <p:sp>
        <p:nvSpPr>
          <p:cNvPr id="81" name="Rectangle 80"/>
          <p:cNvSpPr/>
          <p:nvPr/>
        </p:nvSpPr>
        <p:spPr>
          <a:xfrm>
            <a:off x="1875122" y="277940"/>
            <a:ext cx="4095417" cy="584775"/>
          </a:xfrm>
          <a:prstGeom prst="rect">
            <a:avLst/>
          </a:prstGeom>
        </p:spPr>
        <p:txBody>
          <a:bodyPr wrap="none">
            <a:spAutoFit/>
          </a:bodyPr>
          <a:lstStyle/>
          <a:p>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t>
            </a:r>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éroulement du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9" name="Espace réservé du numéro de diapositive 38"/>
          <p:cNvSpPr>
            <a:spLocks noGrp="1"/>
          </p:cNvSpPr>
          <p:nvPr>
            <p:ph type="sldNum" sz="quarter" idx="12"/>
          </p:nvPr>
        </p:nvSpPr>
        <p:spPr/>
        <p:txBody>
          <a:bodyPr/>
          <a:lstStyle/>
          <a:p>
            <a:fld id="{C58EF9BF-2D72-4D2B-8740-6E584FB0461D}" type="slidenum">
              <a:rPr lang="fr-FR" smtClean="0"/>
              <a:pPr/>
              <a:t>12</a:t>
            </a:fld>
            <a:endParaRPr lang="fr-FR"/>
          </a:p>
        </p:txBody>
      </p:sp>
      <p:sp>
        <p:nvSpPr>
          <p:cNvPr id="40" name="Espace réservé du pied de page 39"/>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AutoShape 10"/>
          <p:cNvSpPr>
            <a:spLocks noChangeArrowheads="1"/>
          </p:cNvSpPr>
          <p:nvPr/>
        </p:nvSpPr>
        <p:spPr bwMode="auto">
          <a:xfrm rot="19603691">
            <a:off x="6212329" y="1681882"/>
            <a:ext cx="381596" cy="752475"/>
          </a:xfrm>
          <a:prstGeom prst="downArrow">
            <a:avLst>
              <a:gd name="adj1" fmla="val 50000"/>
              <a:gd name="adj2" fmla="val 39855"/>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5130" name="AutoShape 10"/>
          <p:cNvSpPr>
            <a:spLocks noChangeArrowheads="1"/>
          </p:cNvSpPr>
          <p:nvPr/>
        </p:nvSpPr>
        <p:spPr bwMode="auto">
          <a:xfrm>
            <a:off x="7304810" y="3324300"/>
            <a:ext cx="468312" cy="714375"/>
          </a:xfrm>
          <a:prstGeom prst="downArrow">
            <a:avLst>
              <a:gd name="adj1" fmla="val 50000"/>
              <a:gd name="adj2" fmla="val 39855"/>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nvGrpSpPr>
          <p:cNvPr id="2" name="Groupe 22"/>
          <p:cNvGrpSpPr/>
          <p:nvPr/>
        </p:nvGrpSpPr>
        <p:grpSpPr>
          <a:xfrm>
            <a:off x="676139" y="662422"/>
            <a:ext cx="4847583" cy="2414153"/>
            <a:chOff x="1592269" y="3629025"/>
            <a:chExt cx="4847583" cy="2414153"/>
          </a:xfrm>
        </p:grpSpPr>
        <p:grpSp>
          <p:nvGrpSpPr>
            <p:cNvPr id="3" name="Group 3"/>
            <p:cNvGrpSpPr>
              <a:grpSpLocks/>
            </p:cNvGrpSpPr>
            <p:nvPr/>
          </p:nvGrpSpPr>
          <p:grpSpPr bwMode="auto">
            <a:xfrm>
              <a:off x="3379720" y="3681405"/>
              <a:ext cx="501434" cy="1890738"/>
              <a:chOff x="3990" y="6720"/>
              <a:chExt cx="790" cy="2105"/>
            </a:xfrm>
          </p:grpSpPr>
          <p:grpSp>
            <p:nvGrpSpPr>
              <p:cNvPr id="4" name="Group 4"/>
              <p:cNvGrpSpPr>
                <a:grpSpLocks/>
              </p:cNvGrpSpPr>
              <p:nvPr/>
            </p:nvGrpSpPr>
            <p:grpSpPr bwMode="auto">
              <a:xfrm>
                <a:off x="3990" y="6720"/>
                <a:ext cx="765" cy="1060"/>
                <a:chOff x="3990" y="6720"/>
                <a:chExt cx="765" cy="1060"/>
              </a:xfrm>
            </p:grpSpPr>
            <p:sp>
              <p:nvSpPr>
                <p:cNvPr id="9" name="Freeform 5"/>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 name="Freeform 6"/>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5" name="Group 7"/>
              <p:cNvGrpSpPr>
                <a:grpSpLocks/>
              </p:cNvGrpSpPr>
              <p:nvPr/>
            </p:nvGrpSpPr>
            <p:grpSpPr bwMode="auto">
              <a:xfrm flipV="1">
                <a:off x="4015" y="7765"/>
                <a:ext cx="765" cy="1060"/>
                <a:chOff x="3990" y="6720"/>
                <a:chExt cx="765" cy="1060"/>
              </a:xfrm>
            </p:grpSpPr>
            <p:sp>
              <p:nvSpPr>
                <p:cNvPr id="7" name="Freeform 8"/>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8" name="Freeform 9"/>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
          <p:nvSpPr>
            <p:cNvPr id="12" name="Text Box 11"/>
            <p:cNvSpPr txBox="1">
              <a:spLocks noChangeArrowheads="1"/>
            </p:cNvSpPr>
            <p:nvPr/>
          </p:nvSpPr>
          <p:spPr bwMode="auto">
            <a:xfrm>
              <a:off x="3878285" y="5280314"/>
              <a:ext cx="2332656" cy="439102"/>
            </a:xfrm>
            <a:prstGeom prst="rect">
              <a:avLst/>
            </a:prstGeom>
            <a:gradFill rotWithShape="0">
              <a:gsLst>
                <a:gs pos="0">
                  <a:srgbClr val="00FF00"/>
                </a:gs>
                <a:gs pos="100000">
                  <a:srgbClr val="FFFFFF"/>
                </a:gs>
              </a:gsLst>
              <a:lin ang="5400000" scaled="1"/>
            </a:gradFill>
            <a:ln w="12700">
              <a:solidFill>
                <a:srgbClr val="00FF00"/>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Calibri" pitchFamily="34" charset="0"/>
                </a:rPr>
                <a:t>Phase de Clôture</a:t>
              </a:r>
              <a:endParaRPr kumimoji="0" lang="fr-FR" sz="2400" b="0" i="0" u="none" strike="noStrike" cap="none" normalizeH="0" baseline="0" dirty="0" smtClean="0">
                <a:ln>
                  <a:noFill/>
                </a:ln>
                <a:solidFill>
                  <a:schemeClr val="tx1"/>
                </a:solidFill>
                <a:effectLst/>
                <a:latin typeface="Arial" pitchFamily="34" charset="0"/>
              </a:endParaRPr>
            </a:p>
          </p:txBody>
        </p:sp>
        <p:sp>
          <p:nvSpPr>
            <p:cNvPr id="15" name="Oval 14"/>
            <p:cNvSpPr>
              <a:spLocks noChangeArrowheads="1"/>
            </p:cNvSpPr>
            <p:nvPr/>
          </p:nvSpPr>
          <p:spPr bwMode="auto">
            <a:xfrm>
              <a:off x="1592269" y="4357694"/>
              <a:ext cx="1780407" cy="514838"/>
            </a:xfrm>
            <a:prstGeom prst="ellipse">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6" name="Text Box 15"/>
            <p:cNvSpPr txBox="1">
              <a:spLocks noChangeArrowheads="1"/>
            </p:cNvSpPr>
            <p:nvPr/>
          </p:nvSpPr>
          <p:spPr bwMode="auto">
            <a:xfrm>
              <a:off x="1663707" y="4500570"/>
              <a:ext cx="1617282" cy="20822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Projet interdisciplinaire</a:t>
              </a:r>
              <a:endParaRPr kumimoji="0" lang="fr-FR" sz="1800" b="0" i="0" u="none" strike="noStrike" cap="none" normalizeH="0" baseline="0" dirty="0" smtClean="0">
                <a:ln>
                  <a:noFill/>
                </a:ln>
                <a:solidFill>
                  <a:schemeClr val="tx1"/>
                </a:solidFill>
                <a:effectLst/>
                <a:latin typeface="Arial" pitchFamily="34" charset="0"/>
              </a:endParaRPr>
            </a:p>
          </p:txBody>
        </p:sp>
        <p:sp>
          <p:nvSpPr>
            <p:cNvPr id="19" name="Text Box 18"/>
            <p:cNvSpPr txBox="1">
              <a:spLocks noChangeArrowheads="1"/>
            </p:cNvSpPr>
            <p:nvPr/>
          </p:nvSpPr>
          <p:spPr bwMode="auto">
            <a:xfrm>
              <a:off x="3128327" y="5819340"/>
              <a:ext cx="3311525" cy="223838"/>
            </a:xfrm>
            <a:prstGeom prst="rect">
              <a:avLst/>
            </a:prstGeom>
            <a:noFill/>
            <a:ln w="127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33CC33"/>
                  </a:solidFill>
                  <a:effectLst/>
                  <a:latin typeface="Calibri" pitchFamily="34" charset="0"/>
                </a:rPr>
                <a:t>Soutenance terminale du projet</a:t>
              </a:r>
              <a:endParaRPr kumimoji="0" lang="fr-FR" sz="1800" b="0" i="0" u="none" strike="noStrike" cap="none" normalizeH="0" baseline="0" dirty="0" smtClean="0">
                <a:ln>
                  <a:noFill/>
                </a:ln>
                <a:solidFill>
                  <a:schemeClr val="tx1"/>
                </a:solidFill>
                <a:effectLst/>
                <a:latin typeface="Arial" pitchFamily="34" charset="0"/>
              </a:endParaRPr>
            </a:p>
          </p:txBody>
        </p:sp>
        <p:sp>
          <p:nvSpPr>
            <p:cNvPr id="22" name="Forme libre 21"/>
            <p:cNvSpPr/>
            <p:nvPr/>
          </p:nvSpPr>
          <p:spPr>
            <a:xfrm>
              <a:off x="3460750" y="3629025"/>
              <a:ext cx="504825" cy="1412875"/>
            </a:xfrm>
            <a:custGeom>
              <a:avLst/>
              <a:gdLst>
                <a:gd name="connsiteX0" fmla="*/ 0 w 504825"/>
                <a:gd name="connsiteY0" fmla="*/ 962025 h 1412875"/>
                <a:gd name="connsiteX1" fmla="*/ 127000 w 504825"/>
                <a:gd name="connsiteY1" fmla="*/ 1035050 h 1412875"/>
                <a:gd name="connsiteX2" fmla="*/ 346075 w 504825"/>
                <a:gd name="connsiteY2" fmla="*/ 1384300 h 1412875"/>
                <a:gd name="connsiteX3" fmla="*/ 504825 w 504825"/>
                <a:gd name="connsiteY3" fmla="*/ 1412875 h 1412875"/>
                <a:gd name="connsiteX4" fmla="*/ 460375 w 504825"/>
                <a:gd name="connsiteY4" fmla="*/ 0 h 1412875"/>
                <a:gd name="connsiteX5" fmla="*/ 295275 w 504825"/>
                <a:gd name="connsiteY5" fmla="*/ 28575 h 1412875"/>
                <a:gd name="connsiteX6" fmla="*/ 0 w 504825"/>
                <a:gd name="connsiteY6" fmla="*/ 962025 h 141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4825" h="1412875">
                  <a:moveTo>
                    <a:pt x="0" y="962025"/>
                  </a:moveTo>
                  <a:lnTo>
                    <a:pt x="127000" y="1035050"/>
                  </a:lnTo>
                  <a:lnTo>
                    <a:pt x="346075" y="1384300"/>
                  </a:lnTo>
                  <a:lnTo>
                    <a:pt x="504825" y="1412875"/>
                  </a:lnTo>
                  <a:lnTo>
                    <a:pt x="460375" y="0"/>
                  </a:lnTo>
                  <a:lnTo>
                    <a:pt x="295275" y="28575"/>
                  </a:lnTo>
                  <a:lnTo>
                    <a:pt x="0" y="96202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123" name="AutoShape 3"/>
          <p:cNvSpPr>
            <a:spLocks noChangeArrowheads="1"/>
          </p:cNvSpPr>
          <p:nvPr/>
        </p:nvSpPr>
        <p:spPr bwMode="auto">
          <a:xfrm>
            <a:off x="7400060" y="1598688"/>
            <a:ext cx="392112" cy="782421"/>
          </a:xfrm>
          <a:prstGeom prst="downArrow">
            <a:avLst>
              <a:gd name="adj1" fmla="val 50000"/>
              <a:gd name="adj2" fmla="val 39855"/>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5124" name="Text Box 4"/>
          <p:cNvSpPr txBox="1">
            <a:spLocks noChangeArrowheads="1"/>
          </p:cNvSpPr>
          <p:nvPr/>
        </p:nvSpPr>
        <p:spPr bwMode="auto">
          <a:xfrm>
            <a:off x="6885709" y="1176412"/>
            <a:ext cx="1430338" cy="900113"/>
          </a:xfrm>
          <a:prstGeom prst="rect">
            <a:avLst/>
          </a:prstGeom>
          <a:solidFill>
            <a:srgbClr val="91FD91"/>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smtClean="0">
                <a:ln>
                  <a:noFill/>
                </a:ln>
                <a:solidFill>
                  <a:schemeClr val="tx1"/>
                </a:solidFill>
                <a:effectLst/>
                <a:latin typeface="Calibri" pitchFamily="34" charset="0"/>
              </a:rPr>
              <a:t>Performances validées</a:t>
            </a:r>
            <a:endParaRPr kumimoji="0" lang="fr-FR" b="0" i="0" u="none" strike="noStrike" cap="none" normalizeH="0" baseline="0" smtClean="0">
              <a:ln>
                <a:noFill/>
              </a:ln>
              <a:solidFill>
                <a:schemeClr val="tx1"/>
              </a:solidFill>
              <a:effectLst/>
              <a:latin typeface="Arial" pitchFamily="34" charset="0"/>
            </a:endParaRPr>
          </a:p>
        </p:txBody>
      </p:sp>
      <p:sp>
        <p:nvSpPr>
          <p:cNvPr id="5125" name="Text Box 5"/>
          <p:cNvSpPr txBox="1">
            <a:spLocks noChangeArrowheads="1"/>
          </p:cNvSpPr>
          <p:nvPr/>
        </p:nvSpPr>
        <p:spPr bwMode="auto">
          <a:xfrm>
            <a:off x="6123709" y="2440062"/>
            <a:ext cx="2781300" cy="1179512"/>
          </a:xfrm>
          <a:prstGeom prst="rect">
            <a:avLst/>
          </a:prstGeom>
          <a:solidFill>
            <a:srgbClr val="91FD91"/>
          </a:solidFill>
          <a:ln w="12700">
            <a:solidFill>
              <a:srgbClr val="000000"/>
            </a:solidFill>
            <a:miter lim="800000"/>
            <a:headEnd/>
            <a:tailEnd/>
          </a:ln>
        </p:spPr>
        <p:txBody>
          <a:bodyPr vert="horz" wrap="square" lIns="18000" tIns="0" rIns="18000" bIns="0" numCol="1" anchor="ctr" anchorCtr="0" compatLnSpc="1">
            <a:prstTxWarp prst="textNoShape">
              <a:avLst/>
            </a:prstTxWarp>
          </a:bodyPr>
          <a:lstStyle/>
          <a:p>
            <a:pPr algn="ctr" fontAlgn="base">
              <a:spcBef>
                <a:spcPct val="0"/>
              </a:spcBef>
              <a:spcAft>
                <a:spcPct val="0"/>
              </a:spcAft>
            </a:pPr>
            <a:r>
              <a:rPr lang="fr-FR" b="1" dirty="0" smtClean="0"/>
              <a:t>Elaboration des documents de  communication : présentation du projet </a:t>
            </a:r>
            <a:r>
              <a:rPr kumimoji="0" lang="fr-FR" b="1" i="0" u="none" strike="noStrike" cap="none" normalizeH="0" baseline="0" dirty="0" smtClean="0">
                <a:ln>
                  <a:noFill/>
                </a:ln>
                <a:solidFill>
                  <a:schemeClr val="tx1"/>
                </a:solidFill>
                <a:effectLst/>
                <a:latin typeface="Calibri" pitchFamily="34" charset="0"/>
              </a:rPr>
              <a:t> :</a:t>
            </a:r>
            <a:endParaRPr kumimoji="0" lang="fr-FR" b="0" i="0" u="none" strike="noStrike" cap="none" normalizeH="0" baseline="0" dirty="0" smtClean="0">
              <a:ln>
                <a:noFill/>
              </a:ln>
              <a:solidFill>
                <a:schemeClr val="tx1"/>
              </a:solidFill>
              <a:effectLst/>
              <a:latin typeface="Arial" pitchFamily="34" charset="0"/>
            </a:endParaRPr>
          </a:p>
        </p:txBody>
      </p:sp>
      <p:sp>
        <p:nvSpPr>
          <p:cNvPr id="5126" name="Text Box 6"/>
          <p:cNvSpPr txBox="1">
            <a:spLocks noChangeArrowheads="1"/>
          </p:cNvSpPr>
          <p:nvPr/>
        </p:nvSpPr>
        <p:spPr bwMode="auto">
          <a:xfrm>
            <a:off x="4619269" y="1265312"/>
            <a:ext cx="1999740" cy="696913"/>
          </a:xfrm>
          <a:prstGeom prst="rect">
            <a:avLst/>
          </a:prstGeom>
          <a:solidFill>
            <a:srgbClr val="91FD91"/>
          </a:solidFill>
          <a:ln w="12700">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Calibri" pitchFamily="34" charset="0"/>
              </a:rPr>
              <a:t>Performances non validées</a:t>
            </a:r>
            <a:endParaRPr kumimoji="0" lang="fr-FR" b="0" i="0" u="none" strike="noStrike" cap="none" normalizeH="0" baseline="0" dirty="0" smtClean="0">
              <a:ln>
                <a:noFill/>
              </a:ln>
              <a:solidFill>
                <a:schemeClr val="tx1"/>
              </a:solidFill>
              <a:effectLst/>
              <a:latin typeface="Arial" pitchFamily="34" charset="0"/>
            </a:endParaRPr>
          </a:p>
        </p:txBody>
      </p:sp>
      <p:sp>
        <p:nvSpPr>
          <p:cNvPr id="5127" name="AutoShape 7"/>
          <p:cNvSpPr>
            <a:spLocks noChangeArrowheads="1"/>
          </p:cNvSpPr>
          <p:nvPr/>
        </p:nvSpPr>
        <p:spPr bwMode="auto">
          <a:xfrm>
            <a:off x="512618" y="3179620"/>
            <a:ext cx="4928754" cy="3248889"/>
          </a:xfrm>
          <a:prstGeom prst="flowChartAlternateProcess">
            <a:avLst/>
          </a:prstGeom>
          <a:gradFill rotWithShape="1">
            <a:gsLst>
              <a:gs pos="0">
                <a:srgbClr val="66FF33"/>
              </a:gs>
              <a:gs pos="100000">
                <a:srgbClr val="FFFFFF"/>
              </a:gs>
            </a:gsLst>
            <a:lin ang="5400000" scaled="1"/>
          </a:gradFill>
          <a:ln w="31750">
            <a:solidFill>
              <a:srgbClr val="FFFFFF"/>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Calibri" pitchFamily="34" charset="0"/>
              </a:rPr>
              <a:t>Les supports de communication sont réalisés par les élèves, sur le temps imparti au projet. Il implique nécessairement une présentation interdisciplinaire.</a:t>
            </a:r>
          </a:p>
          <a:p>
            <a:pPr lvl="0" algn="just" fontAlgn="base">
              <a:spcBef>
                <a:spcPct val="0"/>
              </a:spcBef>
              <a:spcAft>
                <a:spcPts val="1000"/>
              </a:spcAft>
            </a:pPr>
            <a:r>
              <a:rPr lang="fr-FR" sz="2000" b="1" dirty="0">
                <a:latin typeface="Calibri" pitchFamily="34" charset="0"/>
              </a:rPr>
              <a:t>Les professeurs en charge du projet aident les élèves à formaliser  leur synthèse et mettre en valeur leur propre contribution au sein de l’équipe. </a:t>
            </a:r>
          </a:p>
        </p:txBody>
      </p:sp>
      <p:sp>
        <p:nvSpPr>
          <p:cNvPr id="5128" name="Text Box 8"/>
          <p:cNvSpPr txBox="1">
            <a:spLocks noChangeArrowheads="1"/>
          </p:cNvSpPr>
          <p:nvPr/>
        </p:nvSpPr>
        <p:spPr bwMode="auto">
          <a:xfrm>
            <a:off x="6199909" y="4091062"/>
            <a:ext cx="2647950" cy="595312"/>
          </a:xfrm>
          <a:prstGeom prst="rect">
            <a:avLst/>
          </a:prstGeom>
          <a:noFill/>
          <a:ln w="127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b="1" i="0" u="none" strike="noStrike" cap="none" normalizeH="0" baseline="0" dirty="0" smtClean="0">
                <a:ln>
                  <a:noFill/>
                </a:ln>
                <a:solidFill>
                  <a:srgbClr val="33CC33"/>
                </a:solidFill>
                <a:effectLst/>
                <a:latin typeface="Calibri" pitchFamily="34" charset="0"/>
              </a:rPr>
              <a:t>Soutenance terminale </a:t>
            </a:r>
          </a:p>
          <a:p>
            <a:pPr marL="0" marR="0" lvl="0" indent="0" algn="ctr" defTabSz="914400" rtl="0" eaLnBrk="1" fontAlgn="base" latinLnBrk="0" hangingPunct="1">
              <a:lnSpc>
                <a:spcPct val="100000"/>
              </a:lnSpc>
              <a:spcBef>
                <a:spcPct val="0"/>
              </a:spcBef>
              <a:buClrTx/>
              <a:buSzTx/>
              <a:buFontTx/>
              <a:buNone/>
              <a:tabLst/>
            </a:pPr>
            <a:r>
              <a:rPr kumimoji="0" lang="fr-FR" b="1" i="0" u="none" strike="noStrike" cap="none" normalizeH="0" dirty="0" smtClean="0">
                <a:ln>
                  <a:noFill/>
                </a:ln>
                <a:solidFill>
                  <a:srgbClr val="33CC33"/>
                </a:solidFill>
                <a:effectLst/>
                <a:latin typeface="Calibri" pitchFamily="34" charset="0"/>
              </a:rPr>
              <a:t>du projet</a:t>
            </a:r>
            <a:endParaRPr kumimoji="0" lang="fr-FR" b="0" i="0" u="none" strike="noStrike" cap="none" normalizeH="0" baseline="0" dirty="0" smtClean="0">
              <a:ln>
                <a:noFill/>
              </a:ln>
              <a:solidFill>
                <a:schemeClr val="tx1"/>
              </a:solidFill>
              <a:effectLst/>
              <a:latin typeface="Arial" pitchFamily="34" charset="0"/>
            </a:endParaRPr>
          </a:p>
        </p:txBody>
      </p:sp>
      <p:sp>
        <p:nvSpPr>
          <p:cNvPr id="51" name="Rectangle 50"/>
          <p:cNvSpPr/>
          <p:nvPr/>
        </p:nvSpPr>
        <p:spPr>
          <a:xfrm>
            <a:off x="1565703" y="205864"/>
            <a:ext cx="4095417" cy="584775"/>
          </a:xfrm>
          <a:prstGeom prst="rect">
            <a:avLst/>
          </a:prstGeom>
        </p:spPr>
        <p:txBody>
          <a:bodyPr wrap="none">
            <a:spAutoFit/>
          </a:bodyPr>
          <a:lstStyle/>
          <a:p>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t>
            </a:r>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éroulement du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1" name="Espace réservé du numéro de diapositive 40"/>
          <p:cNvSpPr>
            <a:spLocks noGrp="1"/>
          </p:cNvSpPr>
          <p:nvPr>
            <p:ph type="sldNum" sz="quarter" idx="12"/>
          </p:nvPr>
        </p:nvSpPr>
        <p:spPr/>
        <p:txBody>
          <a:bodyPr/>
          <a:lstStyle/>
          <a:p>
            <a:fld id="{C58EF9BF-2D72-4D2B-8740-6E584FB0461D}" type="slidenum">
              <a:rPr lang="fr-FR" smtClean="0"/>
              <a:pPr/>
              <a:t>13</a:t>
            </a:fld>
            <a:endParaRPr lang="fr-FR"/>
          </a:p>
        </p:txBody>
      </p:sp>
      <p:sp>
        <p:nvSpPr>
          <p:cNvPr id="42" name="Espace réservé du pied de page 41"/>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1"/>
            <a:ext cx="783074" cy="323165"/>
          </a:xfrm>
          <a:prstGeom prst="rect">
            <a:avLst/>
          </a:prstGeom>
          <a:noFill/>
          <a:ln w="9525">
            <a:noFill/>
            <a:miter lim="800000"/>
            <a:headEnd/>
            <a:tailEnd/>
          </a:ln>
          <a:effectLst/>
        </p:spPr>
        <p:txBody>
          <a:bodyPr vert="horz" wrap="none" lIns="683997" tIns="45720" rIns="91440" bIns="0" numCol="1" anchor="ctr" anchorCtr="0" compatLnSpc="1">
            <a:prstTxWarp prst="textNoShape">
              <a:avLst/>
            </a:prstTxWarp>
            <a:spAutoFit/>
          </a:bodyPr>
          <a:lstStyle/>
          <a:p>
            <a:endParaRPr lang="fr-FR"/>
          </a:p>
        </p:txBody>
      </p:sp>
      <p:sp>
        <p:nvSpPr>
          <p:cNvPr id="14339" name="Rectangle 3"/>
          <p:cNvSpPr>
            <a:spLocks noChangeArrowheads="1"/>
          </p:cNvSpPr>
          <p:nvPr/>
        </p:nvSpPr>
        <p:spPr bwMode="auto">
          <a:xfrm>
            <a:off x="950768" y="1433900"/>
            <a:ext cx="6877050" cy="4108817"/>
          </a:xfrm>
          <a:prstGeom prst="rect">
            <a:avLst/>
          </a:prstGeom>
          <a:noFill/>
          <a:ln w="9525">
            <a:noFill/>
            <a:miter lim="800000"/>
            <a:headEnd/>
            <a:tailEnd/>
          </a:ln>
          <a:effectLst/>
        </p:spPr>
        <p:txBody>
          <a:bodyPr vert="horz" wrap="square" lIns="683997" tIns="45720" rIns="91440" bIns="0" numCol="1" anchor="ctr" anchorCtr="0" compatLnSpc="1">
            <a:prstTxWarp prst="textNoShape">
              <a:avLst/>
            </a:prstTxWarp>
            <a:spAutoFit/>
          </a:bodyPr>
          <a:lstStyle/>
          <a:p>
            <a:pPr marL="360363" marR="0" lvl="0" indent="-360363" algn="l" defTabSz="914400" rtl="0" eaLnBrk="0" fontAlgn="base" latinLnBrk="0" hangingPunct="0">
              <a:lnSpc>
                <a:spcPct val="100000"/>
              </a:lnSpc>
              <a:spcBef>
                <a:spcPct val="0"/>
              </a:spcBef>
              <a:spcAft>
                <a:spcPct val="0"/>
              </a:spcAft>
              <a:buClrTx/>
              <a:buSzTx/>
              <a:buFont typeface="Arial" pitchFamily="34" charset="0"/>
              <a:buChar char="•"/>
              <a:tabLst/>
            </a:pPr>
            <a:r>
              <a:rPr kumimoji="0" lang="fr-FR" b="1" i="0" u="none" strike="noStrike" cap="none" normalizeH="0" baseline="0" dirty="0" smtClean="0">
                <a:ln>
                  <a:noFill/>
                </a:ln>
                <a:solidFill>
                  <a:srgbClr val="000000"/>
                </a:solidFill>
                <a:effectLst/>
                <a:latin typeface="Arial" pitchFamily="34" charset="0"/>
                <a:ea typeface="Times New Roman" pitchFamily="18" charset="0"/>
              </a:rPr>
              <a:t>volume horaire de 70 heures;</a:t>
            </a:r>
          </a:p>
          <a:p>
            <a:pPr marL="360363" marR="0" lvl="0" indent="-360363" algn="l" defTabSz="914400" rtl="0" eaLnBrk="0" fontAlgn="base" latinLnBrk="0" hangingPunct="0">
              <a:lnSpc>
                <a:spcPct val="100000"/>
              </a:lnSpc>
              <a:spcBef>
                <a:spcPct val="0"/>
              </a:spcBef>
              <a:spcAft>
                <a:spcPct val="0"/>
              </a:spcAft>
              <a:buClrTx/>
              <a:buSzTx/>
              <a:buFont typeface="Arial" pitchFamily="34" charset="0"/>
              <a:buChar char="•"/>
              <a:tabLst/>
            </a:pPr>
            <a:endParaRPr kumimoji="0" lang="fr-FR" b="1" i="0" u="none" strike="noStrike" cap="none" normalizeH="0" baseline="0" dirty="0" smtClean="0">
              <a:ln>
                <a:noFill/>
              </a:ln>
              <a:solidFill>
                <a:srgbClr val="000000"/>
              </a:solidFill>
              <a:effectLst/>
              <a:latin typeface="Arial" pitchFamily="34" charset="0"/>
              <a:ea typeface="Times New Roman" pitchFamily="18" charset="0"/>
            </a:endParaRPr>
          </a:p>
          <a:p>
            <a:pPr marL="360363" indent="-360363" algn="just" eaLnBrk="0" fontAlgn="base" hangingPunct="0">
              <a:spcBef>
                <a:spcPct val="0"/>
              </a:spcBef>
              <a:spcAft>
                <a:spcPct val="0"/>
              </a:spcAft>
              <a:buFont typeface="Arial" pitchFamily="34" charset="0"/>
              <a:buChar char="•"/>
            </a:pPr>
            <a:r>
              <a:rPr lang="fr-FR" b="1" dirty="0" smtClean="0">
                <a:solidFill>
                  <a:srgbClr val="000000"/>
                </a:solidFill>
                <a:latin typeface="Arial" pitchFamily="34" charset="0"/>
                <a:ea typeface="Times New Roman" pitchFamily="18" charset="0"/>
              </a:rPr>
              <a:t>les élèves sont encadrés</a:t>
            </a:r>
            <a:r>
              <a:rPr lang="fr-FR" b="1" dirty="0" smtClean="0">
                <a:latin typeface="Arial" pitchFamily="34" charset="0"/>
                <a:ea typeface="Times New Roman" pitchFamily="18" charset="0"/>
              </a:rPr>
              <a:t> par </a:t>
            </a:r>
            <a:r>
              <a:rPr lang="fr-FR" b="1" dirty="0" smtClean="0">
                <a:solidFill>
                  <a:srgbClr val="000000"/>
                </a:solidFill>
                <a:latin typeface="Arial" pitchFamily="34" charset="0"/>
                <a:ea typeface="Times New Roman" pitchFamily="18" charset="0"/>
              </a:rPr>
              <a:t>un professeur de sciences de l’ingénieur et un professeur d’une discipline associée ;</a:t>
            </a:r>
          </a:p>
          <a:p>
            <a:pPr marL="360363" indent="-360363" eaLnBrk="0" fontAlgn="base" hangingPunct="0">
              <a:spcBef>
                <a:spcPct val="0"/>
              </a:spcBef>
              <a:spcAft>
                <a:spcPct val="0"/>
              </a:spcAft>
            </a:pPr>
            <a:endParaRPr lang="fr-FR" b="1" dirty="0" smtClean="0">
              <a:solidFill>
                <a:srgbClr val="000000"/>
              </a:solidFill>
              <a:latin typeface="Arial" pitchFamily="34" charset="0"/>
              <a:ea typeface="Times New Roman" pitchFamily="18" charset="0"/>
            </a:endParaRPr>
          </a:p>
          <a:p>
            <a:pPr marL="360363" marR="0" lvl="0" indent="-360363" eaLnBrk="0" fontAlgn="base" hangingPunct="0">
              <a:lnSpc>
                <a:spcPct val="100000"/>
              </a:lnSpc>
              <a:spcBef>
                <a:spcPct val="0"/>
              </a:spcBef>
              <a:spcAft>
                <a:spcPct val="0"/>
              </a:spcAft>
              <a:buClrTx/>
              <a:buSzTx/>
              <a:buFont typeface="Arial" pitchFamily="34" charset="0"/>
              <a:buChar char="•"/>
              <a:tabLst/>
            </a:pPr>
            <a:r>
              <a:rPr lang="fr-FR" b="1" dirty="0" smtClean="0">
                <a:solidFill>
                  <a:srgbClr val="000000"/>
                </a:solidFill>
                <a:latin typeface="Arial" pitchFamily="34" charset="0"/>
                <a:ea typeface="Times New Roman" pitchFamily="18" charset="0"/>
              </a:rPr>
              <a:t>les groupes sont constitués de trois à cinq élèves ;</a:t>
            </a:r>
          </a:p>
          <a:p>
            <a:pPr marL="360363" marR="0" lvl="0" indent="-360363" eaLnBrk="0" fontAlgn="base" hangingPunct="0">
              <a:lnSpc>
                <a:spcPct val="100000"/>
              </a:lnSpc>
              <a:spcBef>
                <a:spcPct val="0"/>
              </a:spcBef>
              <a:spcAft>
                <a:spcPct val="0"/>
              </a:spcAft>
              <a:buClrTx/>
              <a:buSzTx/>
              <a:buFont typeface="Arial" pitchFamily="34" charset="0"/>
              <a:buChar char="•"/>
              <a:tabLst/>
            </a:pPr>
            <a:endParaRPr lang="fr-FR" b="1" dirty="0" smtClean="0">
              <a:solidFill>
                <a:srgbClr val="000000"/>
              </a:solidFill>
              <a:latin typeface="Arial" pitchFamily="34" charset="0"/>
              <a:ea typeface="Times New Roman" pitchFamily="18" charset="0"/>
            </a:endParaRPr>
          </a:p>
          <a:p>
            <a:pPr marL="360363" indent="-360363" eaLnBrk="0" fontAlgn="base" hangingPunct="0">
              <a:spcBef>
                <a:spcPct val="0"/>
              </a:spcBef>
              <a:spcAft>
                <a:spcPct val="0"/>
              </a:spcAft>
              <a:buFont typeface="Arial" pitchFamily="34" charset="0"/>
              <a:buChar char="•"/>
            </a:pPr>
            <a:r>
              <a:rPr lang="fr-FR" b="1" dirty="0" smtClean="0">
                <a:solidFill>
                  <a:srgbClr val="000000"/>
                </a:solidFill>
                <a:latin typeface="Arial" pitchFamily="34" charset="0"/>
                <a:ea typeface="Times New Roman" pitchFamily="18" charset="0"/>
              </a:rPr>
              <a:t>chaque groupe conduit son propre projet, ou participe à une partie d’un projet plus large mobilisant plusieurs groupes.</a:t>
            </a:r>
          </a:p>
          <a:p>
            <a:pPr marL="0" marR="0" lvl="0" indent="0" algn="l" defTabSz="914400" rtl="0" eaLnBrk="0" fontAlgn="base" latinLnBrk="0" hangingPunct="0">
              <a:lnSpc>
                <a:spcPct val="100000"/>
              </a:lnSpc>
              <a:spcBef>
                <a:spcPct val="0"/>
              </a:spcBef>
              <a:spcAft>
                <a:spcPct val="0"/>
              </a:spcAft>
              <a:buClrTx/>
              <a:buSzTx/>
              <a:buFontTx/>
              <a:buNone/>
              <a:tabLst/>
            </a:pPr>
            <a:endParaRPr lang="fr-FR" sz="1200" dirty="0" smtClean="0">
              <a:solidFill>
                <a:srgbClr val="000000"/>
              </a:solidFill>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rgbClr val="0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200" dirty="0" smtClean="0">
              <a:solidFill>
                <a:srgbClr val="000000"/>
              </a:solidFill>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rgbClr val="0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7" name="Rectangle 6"/>
          <p:cNvSpPr/>
          <p:nvPr/>
        </p:nvSpPr>
        <p:spPr>
          <a:xfrm>
            <a:off x="2137924" y="498318"/>
            <a:ext cx="4016484"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Organisation du </a:t>
            </a:r>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projet</a:t>
            </a:r>
          </a:p>
        </p:txBody>
      </p:sp>
      <p:grpSp>
        <p:nvGrpSpPr>
          <p:cNvPr id="2" name="Group 5"/>
          <p:cNvGrpSpPr>
            <a:grpSpLocks/>
          </p:cNvGrpSpPr>
          <p:nvPr/>
        </p:nvGrpSpPr>
        <p:grpSpPr bwMode="auto">
          <a:xfrm>
            <a:off x="1881331" y="4901047"/>
            <a:ext cx="5835650" cy="1554163"/>
            <a:chOff x="2961" y="3730"/>
            <a:chExt cx="5893" cy="1628"/>
          </a:xfrm>
        </p:grpSpPr>
        <p:sp>
          <p:nvSpPr>
            <p:cNvPr id="14342" name="Oval 6"/>
            <p:cNvSpPr>
              <a:spLocks noChangeArrowheads="1"/>
            </p:cNvSpPr>
            <p:nvPr/>
          </p:nvSpPr>
          <p:spPr bwMode="auto">
            <a:xfrm>
              <a:off x="2961" y="3730"/>
              <a:ext cx="5893" cy="1628"/>
            </a:xfrm>
            <a:prstGeom prst="ellipse">
              <a:avLst/>
            </a:prstGeom>
            <a:solidFill>
              <a:srgbClr val="4F81BD"/>
            </a:solidFill>
            <a:ln w="38100">
              <a:solidFill>
                <a:srgbClr val="F2F2F2"/>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fr-FR" sz="1200"/>
            </a:p>
          </p:txBody>
        </p:sp>
        <p:sp>
          <p:nvSpPr>
            <p:cNvPr id="14343" name="Oval 7"/>
            <p:cNvSpPr>
              <a:spLocks noChangeArrowheads="1"/>
            </p:cNvSpPr>
            <p:nvPr/>
          </p:nvSpPr>
          <p:spPr bwMode="auto">
            <a:xfrm>
              <a:off x="3199" y="4034"/>
              <a:ext cx="1596" cy="996"/>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fr-FR" sz="1200"/>
            </a:p>
          </p:txBody>
        </p:sp>
        <p:grpSp>
          <p:nvGrpSpPr>
            <p:cNvPr id="3" name="Group 8"/>
            <p:cNvGrpSpPr>
              <a:grpSpLocks/>
            </p:cNvGrpSpPr>
            <p:nvPr/>
          </p:nvGrpSpPr>
          <p:grpSpPr bwMode="auto">
            <a:xfrm>
              <a:off x="3277" y="4363"/>
              <a:ext cx="866" cy="519"/>
              <a:chOff x="1497" y="4994"/>
              <a:chExt cx="993" cy="730"/>
            </a:xfrm>
          </p:grpSpPr>
          <p:sp>
            <p:nvSpPr>
              <p:cNvPr id="14345" name="Oval 9"/>
              <p:cNvSpPr>
                <a:spLocks noChangeArrowheads="1"/>
              </p:cNvSpPr>
              <p:nvPr/>
            </p:nvSpPr>
            <p:spPr bwMode="auto">
              <a:xfrm>
                <a:off x="1497" y="4994"/>
                <a:ext cx="785" cy="730"/>
              </a:xfrm>
              <a:prstGeom prst="ellipse">
                <a:avLst/>
              </a:prstGeom>
              <a:solidFill>
                <a:srgbClr val="FFFFFF">
                  <a:alpha val="37000"/>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200"/>
              </a:p>
            </p:txBody>
          </p:sp>
          <p:sp>
            <p:nvSpPr>
              <p:cNvPr id="14346" name="Text Box 10"/>
              <p:cNvSpPr txBox="1">
                <a:spLocks noChangeArrowheads="1"/>
              </p:cNvSpPr>
              <p:nvPr/>
            </p:nvSpPr>
            <p:spPr bwMode="auto">
              <a:xfrm>
                <a:off x="1535" y="5209"/>
                <a:ext cx="955" cy="32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Calibri" pitchFamily="34" charset="0"/>
                  </a:rPr>
                  <a:t>Groupe 1</a:t>
                </a:r>
                <a:endParaRPr kumimoji="0" lang="fr-FR" sz="1200" b="0" i="0" u="none" strike="noStrike" cap="none" normalizeH="0" baseline="0" smtClean="0">
                  <a:ln>
                    <a:noFill/>
                  </a:ln>
                  <a:solidFill>
                    <a:schemeClr val="tx1"/>
                  </a:solidFill>
                  <a:effectLst/>
                  <a:latin typeface="Arial" pitchFamily="34" charset="0"/>
                </a:endParaRPr>
              </a:p>
            </p:txBody>
          </p:sp>
        </p:grpSp>
        <p:sp>
          <p:nvSpPr>
            <p:cNvPr id="14347" name="Text Box 11"/>
            <p:cNvSpPr txBox="1">
              <a:spLocks noChangeArrowheads="1"/>
            </p:cNvSpPr>
            <p:nvPr/>
          </p:nvSpPr>
          <p:spPr bwMode="auto">
            <a:xfrm>
              <a:off x="3553" y="4124"/>
              <a:ext cx="969" cy="22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Arial" pitchFamily="34" charset="0"/>
                </a:rPr>
                <a:t>Projet A</a:t>
              </a:r>
              <a:endParaRPr kumimoji="0" lang="fr-FR" sz="1200" b="0" i="0" u="none" strike="noStrike" cap="none" normalizeH="0" baseline="0" smtClean="0">
                <a:ln>
                  <a:noFill/>
                </a:ln>
                <a:solidFill>
                  <a:schemeClr val="tx1"/>
                </a:solidFill>
                <a:effectLst/>
                <a:latin typeface="Arial" pitchFamily="34" charset="0"/>
              </a:endParaRPr>
            </a:p>
          </p:txBody>
        </p:sp>
        <p:grpSp>
          <p:nvGrpSpPr>
            <p:cNvPr id="4" name="Group 12"/>
            <p:cNvGrpSpPr>
              <a:grpSpLocks/>
            </p:cNvGrpSpPr>
            <p:nvPr/>
          </p:nvGrpSpPr>
          <p:grpSpPr bwMode="auto">
            <a:xfrm>
              <a:off x="4025" y="4377"/>
              <a:ext cx="865" cy="518"/>
              <a:chOff x="2974" y="2619"/>
              <a:chExt cx="993" cy="730"/>
            </a:xfrm>
          </p:grpSpPr>
          <p:sp>
            <p:nvSpPr>
              <p:cNvPr id="14349" name="Oval 13"/>
              <p:cNvSpPr>
                <a:spLocks noChangeArrowheads="1"/>
              </p:cNvSpPr>
              <p:nvPr/>
            </p:nvSpPr>
            <p:spPr bwMode="auto">
              <a:xfrm>
                <a:off x="2974" y="2619"/>
                <a:ext cx="785" cy="730"/>
              </a:xfrm>
              <a:prstGeom prst="ellipse">
                <a:avLst/>
              </a:prstGeom>
              <a:solidFill>
                <a:srgbClr val="FFFFFF">
                  <a:alpha val="49001"/>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200"/>
              </a:p>
            </p:txBody>
          </p:sp>
          <p:sp>
            <p:nvSpPr>
              <p:cNvPr id="14350" name="Text Box 14"/>
              <p:cNvSpPr txBox="1">
                <a:spLocks noChangeArrowheads="1"/>
              </p:cNvSpPr>
              <p:nvPr/>
            </p:nvSpPr>
            <p:spPr bwMode="auto">
              <a:xfrm>
                <a:off x="3012" y="2834"/>
                <a:ext cx="955" cy="32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Calibri" pitchFamily="34" charset="0"/>
                  </a:rPr>
                  <a:t>Groupe 2</a:t>
                </a:r>
                <a:endParaRPr kumimoji="0" lang="fr-FR" sz="1200" b="0" i="0" u="none" strike="noStrike" cap="none" normalizeH="0" baseline="0" smtClean="0">
                  <a:ln>
                    <a:noFill/>
                  </a:ln>
                  <a:solidFill>
                    <a:schemeClr val="tx1"/>
                  </a:solidFill>
                  <a:effectLst/>
                  <a:latin typeface="Arial" pitchFamily="34" charset="0"/>
                </a:endParaRPr>
              </a:p>
            </p:txBody>
          </p:sp>
        </p:grpSp>
        <p:sp>
          <p:nvSpPr>
            <p:cNvPr id="14351" name="Oval 15"/>
            <p:cNvSpPr>
              <a:spLocks noChangeArrowheads="1"/>
            </p:cNvSpPr>
            <p:nvPr/>
          </p:nvSpPr>
          <p:spPr bwMode="auto">
            <a:xfrm>
              <a:off x="6447" y="4054"/>
              <a:ext cx="2274" cy="996"/>
            </a:xfrm>
            <a:prstGeom prst="ellipse">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endParaRPr lang="fr-FR" sz="1200"/>
            </a:p>
          </p:txBody>
        </p:sp>
        <p:grpSp>
          <p:nvGrpSpPr>
            <p:cNvPr id="5" name="Group 16"/>
            <p:cNvGrpSpPr>
              <a:grpSpLocks/>
            </p:cNvGrpSpPr>
            <p:nvPr/>
          </p:nvGrpSpPr>
          <p:grpSpPr bwMode="auto">
            <a:xfrm>
              <a:off x="6499" y="4317"/>
              <a:ext cx="867" cy="518"/>
              <a:chOff x="2974" y="2619"/>
              <a:chExt cx="993" cy="730"/>
            </a:xfrm>
          </p:grpSpPr>
          <p:sp>
            <p:nvSpPr>
              <p:cNvPr id="14353" name="Oval 17"/>
              <p:cNvSpPr>
                <a:spLocks noChangeArrowheads="1"/>
              </p:cNvSpPr>
              <p:nvPr/>
            </p:nvSpPr>
            <p:spPr bwMode="auto">
              <a:xfrm>
                <a:off x="2974" y="2619"/>
                <a:ext cx="785" cy="73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200"/>
              </a:p>
            </p:txBody>
          </p:sp>
          <p:sp>
            <p:nvSpPr>
              <p:cNvPr id="14354" name="Text Box 18"/>
              <p:cNvSpPr txBox="1">
                <a:spLocks noChangeArrowheads="1"/>
              </p:cNvSpPr>
              <p:nvPr/>
            </p:nvSpPr>
            <p:spPr bwMode="auto">
              <a:xfrm>
                <a:off x="3012" y="2834"/>
                <a:ext cx="955" cy="32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Calibri" pitchFamily="34" charset="0"/>
                  </a:rPr>
                  <a:t>Groupe 4</a:t>
                </a:r>
                <a:endParaRPr kumimoji="0" lang="fr-FR" sz="1200" b="0" i="0" u="none" strike="noStrike" cap="none" normalizeH="0" baseline="0" smtClean="0">
                  <a:ln>
                    <a:noFill/>
                  </a:ln>
                  <a:solidFill>
                    <a:schemeClr val="tx1"/>
                  </a:solidFill>
                  <a:effectLst/>
                  <a:latin typeface="Arial" pitchFamily="34" charset="0"/>
                </a:endParaRPr>
              </a:p>
            </p:txBody>
          </p:sp>
        </p:grpSp>
        <p:grpSp>
          <p:nvGrpSpPr>
            <p:cNvPr id="6" name="Group 19"/>
            <p:cNvGrpSpPr>
              <a:grpSpLocks/>
            </p:cNvGrpSpPr>
            <p:nvPr/>
          </p:nvGrpSpPr>
          <p:grpSpPr bwMode="auto">
            <a:xfrm>
              <a:off x="7223" y="4344"/>
              <a:ext cx="849" cy="518"/>
              <a:chOff x="2974" y="2619"/>
              <a:chExt cx="993" cy="730"/>
            </a:xfrm>
          </p:grpSpPr>
          <p:sp>
            <p:nvSpPr>
              <p:cNvPr id="14356" name="Oval 20"/>
              <p:cNvSpPr>
                <a:spLocks noChangeArrowheads="1"/>
              </p:cNvSpPr>
              <p:nvPr/>
            </p:nvSpPr>
            <p:spPr bwMode="auto">
              <a:xfrm>
                <a:off x="2974" y="2619"/>
                <a:ext cx="785" cy="73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200"/>
              </a:p>
            </p:txBody>
          </p:sp>
          <p:sp>
            <p:nvSpPr>
              <p:cNvPr id="14357" name="Text Box 21"/>
              <p:cNvSpPr txBox="1">
                <a:spLocks noChangeArrowheads="1"/>
              </p:cNvSpPr>
              <p:nvPr/>
            </p:nvSpPr>
            <p:spPr bwMode="auto">
              <a:xfrm>
                <a:off x="3012" y="2834"/>
                <a:ext cx="955" cy="32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Calibri" pitchFamily="34" charset="0"/>
                  </a:rPr>
                  <a:t>Groupe 5</a:t>
                </a:r>
                <a:endParaRPr kumimoji="0" lang="fr-FR" sz="1200" b="0" i="0" u="none" strike="noStrike" cap="none" normalizeH="0" baseline="0" smtClean="0">
                  <a:ln>
                    <a:noFill/>
                  </a:ln>
                  <a:solidFill>
                    <a:schemeClr val="tx1"/>
                  </a:solidFill>
                  <a:effectLst/>
                  <a:latin typeface="Arial" pitchFamily="34" charset="0"/>
                </a:endParaRPr>
              </a:p>
            </p:txBody>
          </p:sp>
        </p:grpSp>
        <p:sp>
          <p:nvSpPr>
            <p:cNvPr id="14358" name="Text Box 22"/>
            <p:cNvSpPr txBox="1">
              <a:spLocks noChangeArrowheads="1"/>
            </p:cNvSpPr>
            <p:nvPr/>
          </p:nvSpPr>
          <p:spPr bwMode="auto">
            <a:xfrm>
              <a:off x="7279" y="4084"/>
              <a:ext cx="1004" cy="22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Arial" pitchFamily="34" charset="0"/>
                </a:rPr>
                <a:t>Projet C</a:t>
              </a:r>
              <a:endParaRPr kumimoji="0" lang="fr-FR" sz="1200" b="0" i="0" u="none" strike="noStrike" cap="none" normalizeH="0" baseline="0" smtClean="0">
                <a:ln>
                  <a:noFill/>
                </a:ln>
                <a:solidFill>
                  <a:schemeClr val="tx1"/>
                </a:solidFill>
                <a:effectLst/>
                <a:latin typeface="Arial" pitchFamily="34" charset="0"/>
              </a:endParaRPr>
            </a:p>
          </p:txBody>
        </p:sp>
        <p:sp>
          <p:nvSpPr>
            <p:cNvPr id="14359" name="Oval 23"/>
            <p:cNvSpPr>
              <a:spLocks noChangeArrowheads="1"/>
            </p:cNvSpPr>
            <p:nvPr/>
          </p:nvSpPr>
          <p:spPr bwMode="auto">
            <a:xfrm>
              <a:off x="4915" y="4018"/>
              <a:ext cx="1463" cy="995"/>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endParaRPr lang="fr-FR" sz="1200"/>
            </a:p>
          </p:txBody>
        </p:sp>
        <p:grpSp>
          <p:nvGrpSpPr>
            <p:cNvPr id="8" name="Group 24"/>
            <p:cNvGrpSpPr>
              <a:grpSpLocks/>
            </p:cNvGrpSpPr>
            <p:nvPr/>
          </p:nvGrpSpPr>
          <p:grpSpPr bwMode="auto">
            <a:xfrm>
              <a:off x="5166" y="4380"/>
              <a:ext cx="1060" cy="518"/>
              <a:chOff x="2974" y="2619"/>
              <a:chExt cx="993" cy="730"/>
            </a:xfrm>
          </p:grpSpPr>
          <p:sp>
            <p:nvSpPr>
              <p:cNvPr id="14361" name="Oval 25"/>
              <p:cNvSpPr>
                <a:spLocks noChangeArrowheads="1"/>
              </p:cNvSpPr>
              <p:nvPr/>
            </p:nvSpPr>
            <p:spPr bwMode="auto">
              <a:xfrm>
                <a:off x="2974" y="2619"/>
                <a:ext cx="785" cy="73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200"/>
              </a:p>
            </p:txBody>
          </p:sp>
          <p:sp>
            <p:nvSpPr>
              <p:cNvPr id="14362" name="Text Box 26"/>
              <p:cNvSpPr txBox="1">
                <a:spLocks noChangeArrowheads="1"/>
              </p:cNvSpPr>
              <p:nvPr/>
            </p:nvSpPr>
            <p:spPr bwMode="auto">
              <a:xfrm>
                <a:off x="3012" y="2834"/>
                <a:ext cx="955" cy="32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Arial" pitchFamily="34" charset="0"/>
                  </a:rPr>
                  <a:t>  </a:t>
                </a:r>
                <a:r>
                  <a:rPr kumimoji="0" lang="fr-FR" sz="1200" b="0" i="0" u="none" strike="noStrike" cap="none" normalizeH="0" baseline="0" smtClean="0">
                    <a:ln>
                      <a:noFill/>
                    </a:ln>
                    <a:solidFill>
                      <a:schemeClr val="tx1"/>
                    </a:solidFill>
                    <a:effectLst/>
                    <a:latin typeface="Calibri" pitchFamily="34" charset="0"/>
                  </a:rPr>
                  <a:t>Groupe 3</a:t>
                </a:r>
                <a:endParaRPr kumimoji="0" lang="fr-FR" sz="1200" b="0" i="0" u="none" strike="noStrike" cap="none" normalizeH="0" baseline="0" smtClean="0">
                  <a:ln>
                    <a:noFill/>
                  </a:ln>
                  <a:solidFill>
                    <a:schemeClr val="tx1"/>
                  </a:solidFill>
                  <a:effectLst/>
                  <a:latin typeface="Arial" pitchFamily="34" charset="0"/>
                </a:endParaRPr>
              </a:p>
            </p:txBody>
          </p:sp>
        </p:grpSp>
        <p:sp>
          <p:nvSpPr>
            <p:cNvPr id="14363" name="Text Box 27"/>
            <p:cNvSpPr txBox="1">
              <a:spLocks noChangeArrowheads="1"/>
            </p:cNvSpPr>
            <p:nvPr/>
          </p:nvSpPr>
          <p:spPr bwMode="auto">
            <a:xfrm>
              <a:off x="5212" y="4114"/>
              <a:ext cx="935" cy="229"/>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Arial" pitchFamily="34" charset="0"/>
                </a:rPr>
                <a:t>Projet B</a:t>
              </a:r>
              <a:endParaRPr kumimoji="0" lang="fr-FR" sz="1200" b="0" i="0" u="none" strike="noStrike" cap="none" normalizeH="0" baseline="0" smtClean="0">
                <a:ln>
                  <a:noFill/>
                </a:ln>
                <a:solidFill>
                  <a:schemeClr val="tx1"/>
                </a:solidFill>
                <a:effectLst/>
                <a:latin typeface="Arial" pitchFamily="34" charset="0"/>
              </a:endParaRPr>
            </a:p>
          </p:txBody>
        </p:sp>
        <p:sp>
          <p:nvSpPr>
            <p:cNvPr id="14364" name="Oval 28"/>
            <p:cNvSpPr>
              <a:spLocks noChangeArrowheads="1"/>
            </p:cNvSpPr>
            <p:nvPr/>
          </p:nvSpPr>
          <p:spPr bwMode="auto">
            <a:xfrm>
              <a:off x="7934" y="4330"/>
              <a:ext cx="697" cy="51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1200"/>
            </a:p>
          </p:txBody>
        </p:sp>
        <p:sp>
          <p:nvSpPr>
            <p:cNvPr id="14365" name="Text Box 29"/>
            <p:cNvSpPr txBox="1">
              <a:spLocks noChangeArrowheads="1"/>
            </p:cNvSpPr>
            <p:nvPr/>
          </p:nvSpPr>
          <p:spPr bwMode="auto">
            <a:xfrm>
              <a:off x="7968" y="4483"/>
              <a:ext cx="848" cy="22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Calibri" pitchFamily="34" charset="0"/>
                </a:rPr>
                <a:t>Groupe 6</a:t>
              </a:r>
              <a:endParaRPr kumimoji="0" lang="fr-FR" sz="1200" b="0" i="0" u="none" strike="noStrike" cap="none" normalizeH="0" baseline="0" smtClean="0">
                <a:ln>
                  <a:noFill/>
                </a:ln>
                <a:solidFill>
                  <a:schemeClr val="tx1"/>
                </a:solidFill>
                <a:effectLst/>
                <a:latin typeface="Arial" pitchFamily="34" charset="0"/>
              </a:endParaRPr>
            </a:p>
          </p:txBody>
        </p:sp>
      </p:grpSp>
      <p:sp>
        <p:nvSpPr>
          <p:cNvPr id="46" name="Espace réservé du numéro de diapositive 45"/>
          <p:cNvSpPr>
            <a:spLocks noGrp="1"/>
          </p:cNvSpPr>
          <p:nvPr>
            <p:ph type="sldNum" sz="quarter" idx="12"/>
          </p:nvPr>
        </p:nvSpPr>
        <p:spPr/>
        <p:txBody>
          <a:bodyPr/>
          <a:lstStyle/>
          <a:p>
            <a:fld id="{C58EF9BF-2D72-4D2B-8740-6E584FB0461D}" type="slidenum">
              <a:rPr lang="fr-FR" smtClean="0"/>
              <a:pPr/>
              <a:t>14</a:t>
            </a:fld>
            <a:endParaRPr lang="fr-FR"/>
          </a:p>
        </p:txBody>
      </p:sp>
      <p:sp>
        <p:nvSpPr>
          <p:cNvPr id="47" name="Espace réservé du pied de page 46"/>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62300" y="1485004"/>
            <a:ext cx="5524500" cy="1384995"/>
          </a:xfrm>
          <a:prstGeom prst="rect">
            <a:avLst/>
          </a:prstGeom>
        </p:spPr>
        <p:txBody>
          <a:bodyPr wrap="square">
            <a:spAutoFit/>
          </a:bodyPr>
          <a:lstStyle/>
          <a:p>
            <a:pPr lvl="0" eaLnBrk="0" fontAlgn="base" hangingPunct="0">
              <a:spcBef>
                <a:spcPct val="0"/>
              </a:spcBef>
              <a:spcAft>
                <a:spcPct val="0"/>
              </a:spcAft>
            </a:pPr>
            <a:r>
              <a:rPr lang="fr-FR" sz="2800" dirty="0" smtClean="0">
                <a:solidFill>
                  <a:srgbClr val="000000"/>
                </a:solidFill>
                <a:latin typeface="Arial" pitchFamily="34" charset="0"/>
                <a:ea typeface="Times New Roman" pitchFamily="18" charset="0"/>
              </a:rPr>
              <a:t>Une plage horaire commune doit être proposée aux professeurs encadrant les projets</a:t>
            </a:r>
            <a:r>
              <a:rPr lang="fr-FR" sz="2800" dirty="0">
                <a:solidFill>
                  <a:srgbClr val="000000"/>
                </a:solidFill>
                <a:latin typeface="Arial" pitchFamily="34" charset="0"/>
                <a:ea typeface="Times New Roman" pitchFamily="18" charset="0"/>
              </a:rPr>
              <a:t>.</a:t>
            </a:r>
            <a:endParaRPr lang="fr-FR" sz="2800" dirty="0" smtClean="0">
              <a:latin typeface="Arial" pitchFamily="34" charset="0"/>
            </a:endParaRPr>
          </a:p>
        </p:txBody>
      </p:sp>
      <p:sp>
        <p:nvSpPr>
          <p:cNvPr id="6" name="Rectangle 5"/>
          <p:cNvSpPr/>
          <p:nvPr/>
        </p:nvSpPr>
        <p:spPr>
          <a:xfrm>
            <a:off x="3495670" y="581445"/>
            <a:ext cx="4491166"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Organisation des services</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2289" name="Rectangle 1"/>
          <p:cNvSpPr>
            <a:spLocks noChangeArrowheads="1"/>
          </p:cNvSpPr>
          <p:nvPr/>
        </p:nvSpPr>
        <p:spPr bwMode="auto">
          <a:xfrm>
            <a:off x="5110172" y="3333751"/>
            <a:ext cx="3786178" cy="2743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290" name="AutoShape 2"/>
          <p:cNvSpPr>
            <a:spLocks noChangeArrowheads="1"/>
          </p:cNvSpPr>
          <p:nvPr/>
        </p:nvSpPr>
        <p:spPr bwMode="auto">
          <a:xfrm>
            <a:off x="6803090" y="3388743"/>
            <a:ext cx="645460" cy="1281711"/>
          </a:xfrm>
          <a:prstGeom prst="roundRect">
            <a:avLst>
              <a:gd name="adj" fmla="val 16667"/>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2291" name="Text Box 3"/>
          <p:cNvSpPr txBox="1">
            <a:spLocks noChangeArrowheads="1"/>
          </p:cNvSpPr>
          <p:nvPr/>
        </p:nvSpPr>
        <p:spPr bwMode="auto">
          <a:xfrm>
            <a:off x="5150340" y="4107854"/>
            <a:ext cx="831361" cy="607015"/>
          </a:xfrm>
          <a:prstGeom prst="rect">
            <a:avLst/>
          </a:prstGeom>
          <a:gradFill rotWithShape="0">
            <a:gsLst>
              <a:gs pos="0">
                <a:srgbClr val="95B3D7"/>
              </a:gs>
              <a:gs pos="50000">
                <a:srgbClr val="4F81BD"/>
              </a:gs>
              <a:gs pos="100000">
                <a:srgbClr val="95B3D7"/>
              </a:gs>
            </a:gsLst>
            <a:lin ang="5400000" scaled="1"/>
          </a:gradFill>
          <a:ln w="12700">
            <a:solidFill>
              <a:srgbClr val="4F81BD"/>
            </a:solidFill>
            <a:miter lim="800000"/>
            <a:headEnd/>
            <a:tailEnd/>
          </a:ln>
          <a:effectLst>
            <a:outerShdw dist="28398" dir="3806097" algn="ctr" rotWithShape="0">
              <a:srgbClr val="243F60"/>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SI</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2 heures</a:t>
            </a:r>
            <a:endParaRPr kumimoji="0" lang="fr-FR" b="0" i="0" u="none" strike="noStrike" cap="none" normalizeH="0" baseline="0" dirty="0" smtClean="0">
              <a:ln>
                <a:noFill/>
              </a:ln>
              <a:solidFill>
                <a:schemeClr val="tx1"/>
              </a:solidFill>
              <a:effectLst/>
              <a:latin typeface="Arial" pitchFamily="34" charset="0"/>
            </a:endParaRPr>
          </a:p>
        </p:txBody>
      </p:sp>
      <p:cxnSp>
        <p:nvCxnSpPr>
          <p:cNvPr id="12292" name="AutoShape 4"/>
          <p:cNvCxnSpPr>
            <a:cxnSpLocks noChangeShapeType="1"/>
          </p:cNvCxnSpPr>
          <p:nvPr/>
        </p:nvCxnSpPr>
        <p:spPr bwMode="auto">
          <a:xfrm>
            <a:off x="6015230" y="3399317"/>
            <a:ext cx="21897" cy="2652255"/>
          </a:xfrm>
          <a:prstGeom prst="straightConnector1">
            <a:avLst/>
          </a:prstGeom>
          <a:noFill/>
          <a:ln w="19050">
            <a:solidFill>
              <a:srgbClr val="000000"/>
            </a:solidFill>
            <a:prstDash val="sysDot"/>
            <a:round/>
            <a:headEnd/>
            <a:tailEnd/>
          </a:ln>
        </p:spPr>
      </p:cxnSp>
      <p:sp>
        <p:nvSpPr>
          <p:cNvPr id="12293" name="Text Box 5"/>
          <p:cNvSpPr txBox="1">
            <a:spLocks noChangeArrowheads="1"/>
          </p:cNvSpPr>
          <p:nvPr/>
        </p:nvSpPr>
        <p:spPr bwMode="auto">
          <a:xfrm>
            <a:off x="1356133" y="5143501"/>
            <a:ext cx="3578866" cy="802760"/>
          </a:xfrm>
          <a:prstGeom prst="rect">
            <a:avLst/>
          </a:prstGeom>
          <a:solidFill>
            <a:srgbClr val="FFFFFF"/>
          </a:solidFill>
          <a:ln w="31750">
            <a:solidFill>
              <a:srgbClr val="4BACC6"/>
            </a:solidFill>
            <a:miter lim="800000"/>
            <a:headEnd/>
            <a:tailEnd/>
          </a:ln>
          <a:effectLst>
            <a:outerShdw dist="35921" dir="2700000" algn="ctr" rotWithShape="0">
              <a:srgbClr val="868686"/>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Emploi du temps hebdomadaire des élèves de S-SI hors période de projet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endParaRPr>
          </a:p>
        </p:txBody>
      </p:sp>
      <p:sp>
        <p:nvSpPr>
          <p:cNvPr id="12294" name="AutoShape 6"/>
          <p:cNvSpPr>
            <a:spLocks noChangeArrowheads="1"/>
          </p:cNvSpPr>
          <p:nvPr/>
        </p:nvSpPr>
        <p:spPr bwMode="auto">
          <a:xfrm>
            <a:off x="4326764" y="3509300"/>
            <a:ext cx="2510803" cy="207273"/>
          </a:xfrm>
          <a:prstGeom prst="rightArrow">
            <a:avLst>
              <a:gd name="adj1" fmla="val 50000"/>
              <a:gd name="adj2" fmla="val 263265"/>
            </a:avLst>
          </a:prstGeom>
          <a:gradFill rotWithShape="0">
            <a:gsLst>
              <a:gs pos="0">
                <a:srgbClr val="D99594"/>
              </a:gs>
              <a:gs pos="50000">
                <a:srgbClr val="C0504D"/>
              </a:gs>
              <a:gs pos="100000">
                <a:srgbClr val="D99594"/>
              </a:gs>
            </a:gsLst>
            <a:lin ang="5400000" scaled="1"/>
          </a:gradFill>
          <a:ln w="12700">
            <a:solidFill>
              <a:srgbClr val="C0504D"/>
            </a:solidFill>
            <a:miter lim="800000"/>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endParaRPr lang="fr-FR"/>
          </a:p>
        </p:txBody>
      </p:sp>
      <p:sp>
        <p:nvSpPr>
          <p:cNvPr id="12295" name="Text Box 7"/>
          <p:cNvSpPr txBox="1">
            <a:spLocks noChangeArrowheads="1"/>
          </p:cNvSpPr>
          <p:nvPr/>
        </p:nvSpPr>
        <p:spPr bwMode="auto">
          <a:xfrm>
            <a:off x="1112838" y="3593901"/>
            <a:ext cx="3515610" cy="1282900"/>
          </a:xfrm>
          <a:prstGeom prst="rect">
            <a:avLst/>
          </a:prstGeom>
          <a:gradFill rotWithShape="0">
            <a:gsLst>
              <a:gs pos="0">
                <a:srgbClr val="FFFFFF"/>
              </a:gs>
              <a:gs pos="100000">
                <a:srgbClr val="E5B8B7"/>
              </a:gs>
            </a:gsLst>
            <a:lin ang="5400000" scaled="1"/>
          </a:gradFill>
          <a:ln w="12700">
            <a:solidFill>
              <a:srgbClr val="D99594"/>
            </a:solidFill>
            <a:miter lim="800000"/>
            <a:headEnd/>
            <a:tailEnd/>
          </a:ln>
          <a:effectLst>
            <a:outerShdw dist="107763" dir="13500000" sx="75000" sy="75000" algn="tl"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Les emplois du temps des professeurs encadrant le projet  réservent  « en barrette » au moins une plage horaire </a:t>
            </a:r>
            <a:endParaRPr kumimoji="0" lang="fr-FR" b="0" i="0" u="none" strike="noStrike" cap="none" normalizeH="0" baseline="0" dirty="0" smtClean="0">
              <a:ln>
                <a:noFill/>
              </a:ln>
              <a:solidFill>
                <a:schemeClr val="tx1"/>
              </a:solidFill>
              <a:effectLst/>
              <a:latin typeface="Arial" pitchFamily="34" charset="0"/>
            </a:endParaRPr>
          </a:p>
        </p:txBody>
      </p:sp>
      <p:cxnSp>
        <p:nvCxnSpPr>
          <p:cNvPr id="12296" name="AutoShape 8"/>
          <p:cNvCxnSpPr>
            <a:cxnSpLocks noChangeShapeType="1"/>
          </p:cNvCxnSpPr>
          <p:nvPr/>
        </p:nvCxnSpPr>
        <p:spPr bwMode="auto">
          <a:xfrm>
            <a:off x="6776742" y="3407776"/>
            <a:ext cx="21896" cy="2654371"/>
          </a:xfrm>
          <a:prstGeom prst="straightConnector1">
            <a:avLst/>
          </a:prstGeom>
          <a:noFill/>
          <a:ln w="19050">
            <a:solidFill>
              <a:srgbClr val="000000"/>
            </a:solidFill>
            <a:prstDash val="sysDot"/>
            <a:round/>
            <a:headEnd/>
            <a:tailEnd/>
          </a:ln>
        </p:spPr>
      </p:cxnSp>
      <p:cxnSp>
        <p:nvCxnSpPr>
          <p:cNvPr id="12297" name="AutoShape 9"/>
          <p:cNvCxnSpPr>
            <a:cxnSpLocks noChangeShapeType="1"/>
          </p:cNvCxnSpPr>
          <p:nvPr/>
        </p:nvCxnSpPr>
        <p:spPr bwMode="auto">
          <a:xfrm>
            <a:off x="7515167" y="3407778"/>
            <a:ext cx="21897" cy="2652255"/>
          </a:xfrm>
          <a:prstGeom prst="straightConnector1">
            <a:avLst/>
          </a:prstGeom>
          <a:noFill/>
          <a:ln w="19050">
            <a:solidFill>
              <a:srgbClr val="000000"/>
            </a:solidFill>
            <a:prstDash val="sysDot"/>
            <a:round/>
            <a:headEnd/>
            <a:tailEnd/>
          </a:ln>
        </p:spPr>
      </p:cxnSp>
      <p:cxnSp>
        <p:nvCxnSpPr>
          <p:cNvPr id="12298" name="AutoShape 10"/>
          <p:cNvCxnSpPr>
            <a:cxnSpLocks noChangeShapeType="1"/>
          </p:cNvCxnSpPr>
          <p:nvPr/>
        </p:nvCxnSpPr>
        <p:spPr bwMode="auto">
          <a:xfrm>
            <a:off x="8410029" y="3407778"/>
            <a:ext cx="21896" cy="2652255"/>
          </a:xfrm>
          <a:prstGeom prst="straightConnector1">
            <a:avLst/>
          </a:prstGeom>
          <a:noFill/>
          <a:ln w="19050">
            <a:solidFill>
              <a:srgbClr val="000000"/>
            </a:solidFill>
            <a:prstDash val="sysDot"/>
            <a:round/>
            <a:headEnd/>
            <a:tailEnd/>
          </a:ln>
        </p:spPr>
      </p:cxnSp>
      <p:sp>
        <p:nvSpPr>
          <p:cNvPr id="12300" name="Text Box 12"/>
          <p:cNvSpPr txBox="1">
            <a:spLocks noChangeArrowheads="1"/>
          </p:cNvSpPr>
          <p:nvPr/>
        </p:nvSpPr>
        <p:spPr bwMode="auto">
          <a:xfrm>
            <a:off x="7537890" y="3528379"/>
            <a:ext cx="825060" cy="607016"/>
          </a:xfrm>
          <a:prstGeom prst="rect">
            <a:avLst/>
          </a:prstGeom>
          <a:gradFill rotWithShape="0">
            <a:gsLst>
              <a:gs pos="0">
                <a:srgbClr val="95B3D7"/>
              </a:gs>
              <a:gs pos="50000">
                <a:srgbClr val="4F81BD"/>
              </a:gs>
              <a:gs pos="100000">
                <a:srgbClr val="95B3D7"/>
              </a:gs>
            </a:gsLst>
            <a:lin ang="5400000" scaled="1"/>
          </a:gradFill>
          <a:ln w="12700">
            <a:solidFill>
              <a:srgbClr val="4F81BD"/>
            </a:solidFill>
            <a:miter lim="800000"/>
            <a:headEnd/>
            <a:tailEnd/>
          </a:ln>
          <a:effectLst>
            <a:outerShdw dist="28398" dir="3806097" algn="ctr" rotWithShape="0">
              <a:srgbClr val="243F60"/>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SI</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2 heures</a:t>
            </a:r>
            <a:endParaRPr kumimoji="0" lang="fr-FR" b="0" i="0" u="none" strike="noStrike" cap="none" normalizeH="0" baseline="0" dirty="0" smtClean="0">
              <a:ln>
                <a:noFill/>
              </a:ln>
              <a:solidFill>
                <a:schemeClr val="tx1"/>
              </a:solidFill>
              <a:effectLst/>
              <a:latin typeface="Arial" pitchFamily="34" charset="0"/>
            </a:endParaRPr>
          </a:p>
        </p:txBody>
      </p:sp>
      <p:sp>
        <p:nvSpPr>
          <p:cNvPr id="36" name="Text Box 3"/>
          <p:cNvSpPr txBox="1">
            <a:spLocks noChangeArrowheads="1"/>
          </p:cNvSpPr>
          <p:nvPr/>
        </p:nvSpPr>
        <p:spPr bwMode="auto">
          <a:xfrm>
            <a:off x="6007590" y="5288954"/>
            <a:ext cx="831361" cy="607015"/>
          </a:xfrm>
          <a:prstGeom prst="rect">
            <a:avLst/>
          </a:prstGeom>
          <a:gradFill rotWithShape="0">
            <a:gsLst>
              <a:gs pos="0">
                <a:srgbClr val="95B3D7"/>
              </a:gs>
              <a:gs pos="50000">
                <a:srgbClr val="4F81BD"/>
              </a:gs>
              <a:gs pos="100000">
                <a:srgbClr val="95B3D7"/>
              </a:gs>
            </a:gsLst>
            <a:lin ang="5400000" scaled="1"/>
          </a:gradFill>
          <a:ln w="12700">
            <a:solidFill>
              <a:srgbClr val="4F81BD"/>
            </a:solidFill>
            <a:miter lim="800000"/>
            <a:headEnd/>
            <a:tailEnd/>
          </a:ln>
          <a:effectLst>
            <a:outerShdw dist="28398" dir="3806097" algn="ctr" rotWithShape="0">
              <a:srgbClr val="243F60"/>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SI</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2 heures</a:t>
            </a:r>
            <a:endParaRPr kumimoji="0" lang="fr-FR" b="0" i="0" u="none" strike="noStrike" cap="none" normalizeH="0" baseline="0" dirty="0" smtClean="0">
              <a:ln>
                <a:noFill/>
              </a:ln>
              <a:solidFill>
                <a:schemeClr val="tx1"/>
              </a:solidFill>
              <a:effectLst/>
              <a:latin typeface="Arial" pitchFamily="34" charset="0"/>
            </a:endParaRPr>
          </a:p>
        </p:txBody>
      </p:sp>
      <p:sp>
        <p:nvSpPr>
          <p:cNvPr id="32" name="Espace réservé du numéro de diapositive 31"/>
          <p:cNvSpPr>
            <a:spLocks noGrp="1"/>
          </p:cNvSpPr>
          <p:nvPr>
            <p:ph type="sldNum" sz="quarter" idx="12"/>
          </p:nvPr>
        </p:nvSpPr>
        <p:spPr/>
        <p:txBody>
          <a:bodyPr/>
          <a:lstStyle/>
          <a:p>
            <a:fld id="{C58EF9BF-2D72-4D2B-8740-6E584FB0461D}" type="slidenum">
              <a:rPr lang="fr-FR" smtClean="0"/>
              <a:pPr/>
              <a:t>15</a:t>
            </a:fld>
            <a:endParaRPr lang="fr-FR"/>
          </a:p>
        </p:txBody>
      </p:sp>
      <p:sp>
        <p:nvSpPr>
          <p:cNvPr id="33" name="Espace réservé du pied de page 32"/>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grpSp>
        <p:nvGrpSpPr>
          <p:cNvPr id="34" name="Group 33"/>
          <p:cNvGrpSpPr/>
          <p:nvPr/>
        </p:nvGrpSpPr>
        <p:grpSpPr>
          <a:xfrm>
            <a:off x="554184" y="1302327"/>
            <a:ext cx="2008908" cy="1136074"/>
            <a:chOff x="1925782" y="3967679"/>
            <a:chExt cx="3685309" cy="2514405"/>
          </a:xfrm>
        </p:grpSpPr>
        <p:sp>
          <p:nvSpPr>
            <p:cNvPr id="35" name="Ellipse 13"/>
            <p:cNvSpPr/>
            <p:nvPr/>
          </p:nvSpPr>
          <p:spPr>
            <a:xfrm>
              <a:off x="1925782" y="3967679"/>
              <a:ext cx="3685309" cy="2514405"/>
            </a:xfrm>
            <a:prstGeom prst="ellipse">
              <a:avLst/>
            </a:prstGeom>
            <a:gradFill flip="none" rotWithShape="1">
              <a:gsLst>
                <a:gs pos="100000">
                  <a:srgbClr val="13ABB3">
                    <a:alpha val="61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grpSp>
          <p:nvGrpSpPr>
            <p:cNvPr id="37" name="Groupe 23"/>
            <p:cNvGrpSpPr/>
            <p:nvPr/>
          </p:nvGrpSpPr>
          <p:grpSpPr>
            <a:xfrm>
              <a:off x="3740876" y="4696350"/>
              <a:ext cx="1611324" cy="1571955"/>
              <a:chOff x="6018571" y="4500570"/>
              <a:chExt cx="2071702" cy="2009772"/>
            </a:xfrm>
          </p:grpSpPr>
          <p:sp>
            <p:nvSpPr>
              <p:cNvPr id="42" name="Ellipse 11"/>
              <p:cNvSpPr/>
              <p:nvPr/>
            </p:nvSpPr>
            <p:spPr>
              <a:xfrm>
                <a:off x="6018571" y="4500570"/>
                <a:ext cx="2071702" cy="2009772"/>
              </a:xfrm>
              <a:prstGeom prst="ellipse">
                <a:avLst/>
              </a:prstGeom>
              <a:gradFill flip="none" rotWithShape="1">
                <a:gsLst>
                  <a:gs pos="100000">
                    <a:srgbClr val="FF0000">
                      <a:alpha val="70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3" name="ZoneTexte 17"/>
              <p:cNvSpPr txBox="1"/>
              <p:nvPr/>
            </p:nvSpPr>
            <p:spPr>
              <a:xfrm>
                <a:off x="6135146" y="4908987"/>
                <a:ext cx="1875960" cy="1436993"/>
              </a:xfrm>
              <a:prstGeom prst="rect">
                <a:avLst/>
              </a:prstGeom>
              <a:noFill/>
            </p:spPr>
            <p:txBody>
              <a:bodyPr wrap="square" rtlCol="0">
                <a:spAutoFit/>
              </a:bodyPr>
              <a:lstStyle/>
              <a:p>
                <a:pPr algn="ctr"/>
                <a:r>
                  <a:rPr lang="fr-FR" sz="900" b="1" dirty="0" smtClean="0">
                    <a:solidFill>
                      <a:srgbClr val="FF0000"/>
                    </a:solidFill>
                  </a:rPr>
                  <a:t>Programmes discipline</a:t>
                </a:r>
              </a:p>
              <a:p>
                <a:pPr algn="ctr"/>
                <a:r>
                  <a:rPr lang="fr-FR" sz="900" b="1" dirty="0" smtClean="0">
                    <a:solidFill>
                      <a:srgbClr val="FF0000"/>
                    </a:solidFill>
                  </a:rPr>
                  <a:t>associée</a:t>
                </a:r>
                <a:endParaRPr lang="fr-FR" sz="900" b="1" dirty="0">
                  <a:solidFill>
                    <a:srgbClr val="FF0000"/>
                  </a:solidFill>
                </a:endParaRPr>
              </a:p>
            </p:txBody>
          </p:sp>
        </p:grpSp>
        <p:grpSp>
          <p:nvGrpSpPr>
            <p:cNvPr id="38" name="Groupe 20"/>
            <p:cNvGrpSpPr/>
            <p:nvPr/>
          </p:nvGrpSpPr>
          <p:grpSpPr>
            <a:xfrm>
              <a:off x="2240679" y="4719941"/>
              <a:ext cx="1555760" cy="1516080"/>
              <a:chOff x="785786" y="928669"/>
              <a:chExt cx="2071702" cy="2009772"/>
            </a:xfrm>
          </p:grpSpPr>
          <p:sp>
            <p:nvSpPr>
              <p:cNvPr id="40" name="Ellipse 12"/>
              <p:cNvSpPr/>
              <p:nvPr/>
            </p:nvSpPr>
            <p:spPr>
              <a:xfrm>
                <a:off x="785786" y="928669"/>
                <a:ext cx="2071702" cy="2009772"/>
              </a:xfrm>
              <a:prstGeom prst="ellipse">
                <a:avLst/>
              </a:prstGeom>
              <a:gradFill flip="none" rotWithShape="1">
                <a:gsLst>
                  <a:gs pos="100000">
                    <a:schemeClr val="tx1">
                      <a:lumMod val="65000"/>
                      <a:lumOff val="35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1" name="ZoneTexte 18"/>
              <p:cNvSpPr txBox="1"/>
              <p:nvPr/>
            </p:nvSpPr>
            <p:spPr>
              <a:xfrm>
                <a:off x="786150" y="1500174"/>
                <a:ext cx="2050197" cy="1083602"/>
              </a:xfrm>
              <a:prstGeom prst="rect">
                <a:avLst/>
              </a:prstGeom>
              <a:noFill/>
            </p:spPr>
            <p:txBody>
              <a:bodyPr wrap="square" rtlCol="0">
                <a:spAutoFit/>
              </a:bodyPr>
              <a:lstStyle/>
              <a:p>
                <a:pPr algn="ctr"/>
                <a:r>
                  <a:rPr lang="fr-FR" sz="900" b="1" dirty="0" smtClean="0">
                    <a:solidFill>
                      <a:srgbClr val="002060"/>
                    </a:solidFill>
                  </a:rPr>
                  <a:t>Programmes de SI</a:t>
                </a:r>
                <a:endParaRPr lang="fr-FR" sz="900" b="1" dirty="0">
                  <a:solidFill>
                    <a:srgbClr val="002060"/>
                  </a:solidFill>
                </a:endParaRPr>
              </a:p>
            </p:txBody>
          </p:sp>
        </p:grpSp>
        <p:sp>
          <p:nvSpPr>
            <p:cNvPr id="39" name="WordArt 6"/>
            <p:cNvSpPr>
              <a:spLocks noChangeArrowheads="1" noChangeShapeType="1" noTextEdit="1"/>
            </p:cNvSpPr>
            <p:nvPr/>
          </p:nvSpPr>
          <p:spPr bwMode="auto">
            <a:xfrm>
              <a:off x="2406805" y="4322625"/>
              <a:ext cx="2802511" cy="1029660"/>
            </a:xfrm>
            <a:prstGeom prst="rect">
              <a:avLst/>
            </a:prstGeom>
          </p:spPr>
          <p:txBody>
            <a:bodyPr wrap="none" fromWordArt="1">
              <a:prstTxWarp prst="textArchUp">
                <a:avLst>
                  <a:gd name="adj" fmla="val 10800000"/>
                </a:avLst>
              </a:prstTxWarp>
            </a:bodyPr>
            <a:lstStyle/>
            <a:p>
              <a:pPr algn="ctr" rtl="0"/>
              <a:r>
                <a:rPr lang="fr-FR" sz="900" kern="10" spc="0" dirty="0" smtClean="0">
                  <a:ln w="9525">
                    <a:solidFill>
                      <a:srgbClr val="548DD4"/>
                    </a:solidFill>
                    <a:round/>
                    <a:headEnd/>
                    <a:tailEnd/>
                  </a:ln>
                  <a:solidFill>
                    <a:srgbClr val="2839D8"/>
                  </a:solidFill>
                  <a:effectLst/>
                  <a:latin typeface="Arial Black"/>
                </a:rPr>
                <a:t>Projet Pluridisciplinaire</a:t>
              </a:r>
              <a:endParaRPr lang="fr-FR" sz="900" kern="10" spc="0" dirty="0">
                <a:ln w="9525">
                  <a:solidFill>
                    <a:srgbClr val="548DD4"/>
                  </a:solidFill>
                  <a:round/>
                  <a:headEnd/>
                  <a:tailEnd/>
                </a:ln>
                <a:solidFill>
                  <a:srgbClr val="2839D8"/>
                </a:solidFill>
                <a:effectLst/>
                <a:latin typeface="Arial Black"/>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ChangeArrowheads="1"/>
          </p:cNvSpPr>
          <p:nvPr/>
        </p:nvSpPr>
        <p:spPr bwMode="auto">
          <a:xfrm>
            <a:off x="1420091" y="2730502"/>
            <a:ext cx="6515100" cy="698500"/>
          </a:xfrm>
          <a:prstGeom prst="roundRect">
            <a:avLst>
              <a:gd name="adj" fmla="val 16667"/>
            </a:avLst>
          </a:prstGeom>
          <a:gradFill rotWithShape="0">
            <a:gsLst>
              <a:gs pos="0">
                <a:srgbClr val="95B3D7"/>
              </a:gs>
              <a:gs pos="50000">
                <a:srgbClr val="4F81BD"/>
              </a:gs>
              <a:gs pos="100000">
                <a:srgbClr val="95B3D7"/>
              </a:gs>
            </a:gsLst>
            <a:lin ang="5400000" scaled="1"/>
          </a:gradFill>
          <a:ln w="12700">
            <a:solidFill>
              <a:srgbClr val="4F81BD"/>
            </a:solidFill>
            <a:round/>
            <a:headEnd/>
            <a:tailEnd/>
          </a:ln>
          <a:effectLst>
            <a:outerShdw dist="28398" dir="3806097" algn="ctr" rotWithShape="0">
              <a:srgbClr val="243F60"/>
            </a:outerShdw>
          </a:effectLst>
        </p:spPr>
        <p:txBody>
          <a:bodyPr vert="horz" wrap="square" lIns="91440" tIns="45720" rIns="91440" bIns="45720" numCol="1" anchor="t" anchorCtr="0" compatLnSpc="1">
            <a:prstTxWarp prst="textNoShape">
              <a:avLst/>
            </a:prstTxWarp>
          </a:bodyPr>
          <a:lstStyle/>
          <a:p>
            <a:endParaRPr lang="fr-FR">
              <a:solidFill>
                <a:schemeClr val="tx1">
                  <a:lumMod val="95000"/>
                  <a:lumOff val="5000"/>
                </a:schemeClr>
              </a:solidFill>
            </a:endParaRPr>
          </a:p>
        </p:txBody>
      </p:sp>
      <p:sp>
        <p:nvSpPr>
          <p:cNvPr id="44035" name="Text Box 3"/>
          <p:cNvSpPr txBox="1">
            <a:spLocks noChangeArrowheads="1"/>
          </p:cNvSpPr>
          <p:nvPr/>
        </p:nvSpPr>
        <p:spPr bwMode="auto">
          <a:xfrm>
            <a:off x="1515342" y="2762251"/>
            <a:ext cx="6343649" cy="381000"/>
          </a:xfrm>
          <a:prstGeom prst="rect">
            <a:avLst/>
          </a:prstGeom>
          <a:gradFill rotWithShape="0">
            <a:gsLst>
              <a:gs pos="0">
                <a:srgbClr val="FFFFFF"/>
              </a:gs>
              <a:gs pos="100000">
                <a:srgbClr val="CCC0D9"/>
              </a:gs>
            </a:gsLst>
            <a:lin ang="0" scaled="1"/>
          </a:gradFill>
          <a:ln w="12700">
            <a:solidFill>
              <a:srgbClr val="B2A1C7"/>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lumMod val="95000"/>
                    <a:lumOff val="5000"/>
                  </a:schemeClr>
                </a:solidFill>
                <a:effectLst/>
                <a:latin typeface="Calibri" pitchFamily="34" charset="0"/>
              </a:rPr>
              <a:t>Les professeurs interviennent simultanément sur toute la séance</a:t>
            </a:r>
            <a:endParaRPr kumimoji="0" lang="fr-FR" b="0" i="0" u="none" strike="noStrike" cap="none" normalizeH="0" baseline="0" dirty="0" smtClean="0">
              <a:ln>
                <a:noFill/>
              </a:ln>
              <a:solidFill>
                <a:schemeClr val="tx1">
                  <a:lumMod val="95000"/>
                  <a:lumOff val="5000"/>
                </a:schemeClr>
              </a:solidFill>
              <a:effectLst/>
              <a:latin typeface="Arial" pitchFamily="34" charset="0"/>
            </a:endParaRPr>
          </a:p>
        </p:txBody>
      </p:sp>
      <p:sp>
        <p:nvSpPr>
          <p:cNvPr id="44036" name="Text Box 4"/>
          <p:cNvSpPr txBox="1">
            <a:spLocks noChangeArrowheads="1"/>
          </p:cNvSpPr>
          <p:nvPr/>
        </p:nvSpPr>
        <p:spPr bwMode="auto">
          <a:xfrm>
            <a:off x="2100073" y="3197226"/>
            <a:ext cx="977368" cy="2127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lumMod val="95000"/>
                    <a:lumOff val="5000"/>
                  </a:schemeClr>
                </a:solidFill>
                <a:effectLst/>
                <a:latin typeface="Calibri" pitchFamily="34" charset="0"/>
              </a:rPr>
              <a:t>Séance</a:t>
            </a:r>
            <a:endParaRPr kumimoji="0" lang="fr-FR" b="0" i="0" u="none" strike="noStrike" cap="none" normalizeH="0" baseline="0" dirty="0" smtClean="0">
              <a:ln>
                <a:noFill/>
              </a:ln>
              <a:solidFill>
                <a:schemeClr val="tx1">
                  <a:lumMod val="95000"/>
                  <a:lumOff val="5000"/>
                </a:schemeClr>
              </a:solidFill>
              <a:effectLst/>
              <a:latin typeface="Arial" pitchFamily="34" charset="0"/>
            </a:endParaRPr>
          </a:p>
        </p:txBody>
      </p:sp>
      <p:sp>
        <p:nvSpPr>
          <p:cNvPr id="44037" name="AutoShape 5"/>
          <p:cNvSpPr>
            <a:spLocks noChangeArrowheads="1"/>
          </p:cNvSpPr>
          <p:nvPr/>
        </p:nvSpPr>
        <p:spPr bwMode="auto">
          <a:xfrm>
            <a:off x="1381993" y="3714749"/>
            <a:ext cx="6524625" cy="1289051"/>
          </a:xfrm>
          <a:prstGeom prst="roundRect">
            <a:avLst>
              <a:gd name="adj" fmla="val 16667"/>
            </a:avLst>
          </a:prstGeom>
          <a:gradFill rotWithShape="0">
            <a:gsLst>
              <a:gs pos="0">
                <a:srgbClr val="95B3D7"/>
              </a:gs>
              <a:gs pos="50000">
                <a:srgbClr val="4F81BD"/>
              </a:gs>
              <a:gs pos="100000">
                <a:srgbClr val="95B3D7"/>
              </a:gs>
            </a:gsLst>
            <a:lin ang="5400000" scaled="1"/>
          </a:gradFill>
          <a:ln w="12700">
            <a:solidFill>
              <a:srgbClr val="4F81BD"/>
            </a:solidFill>
            <a:round/>
            <a:headEnd/>
            <a:tailEnd/>
          </a:ln>
          <a:effectLst>
            <a:outerShdw dist="28398" dir="3806097" algn="ctr" rotWithShape="0">
              <a:srgbClr val="243F60"/>
            </a:outerShdw>
          </a:effectLst>
        </p:spPr>
        <p:txBody>
          <a:bodyPr vert="horz" wrap="square" lIns="91440" tIns="45720" rIns="91440" bIns="45720" numCol="1" anchor="t" anchorCtr="0" compatLnSpc="1">
            <a:prstTxWarp prst="textNoShape">
              <a:avLst/>
            </a:prstTxWarp>
          </a:bodyPr>
          <a:lstStyle/>
          <a:p>
            <a:endParaRPr lang="fr-FR">
              <a:solidFill>
                <a:schemeClr val="tx1">
                  <a:lumMod val="95000"/>
                  <a:lumOff val="5000"/>
                </a:schemeClr>
              </a:solidFill>
            </a:endParaRPr>
          </a:p>
        </p:txBody>
      </p:sp>
      <p:sp>
        <p:nvSpPr>
          <p:cNvPr id="44038" name="Text Box 6"/>
          <p:cNvSpPr txBox="1">
            <a:spLocks noChangeArrowheads="1"/>
          </p:cNvSpPr>
          <p:nvPr/>
        </p:nvSpPr>
        <p:spPr bwMode="auto">
          <a:xfrm>
            <a:off x="1616236" y="3810001"/>
            <a:ext cx="4109157" cy="457200"/>
          </a:xfrm>
          <a:prstGeom prst="rect">
            <a:avLst/>
          </a:prstGeom>
          <a:gradFill rotWithShape="0">
            <a:gsLst>
              <a:gs pos="0">
                <a:srgbClr val="95B3D7"/>
              </a:gs>
              <a:gs pos="100000">
                <a:srgbClr val="FFFFFF"/>
              </a:gs>
            </a:gsLst>
            <a:lin ang="0" scaled="1"/>
          </a:gradFill>
          <a:ln w="12700">
            <a:solidFill>
              <a:srgbClr val="FFFFFF"/>
            </a:solidFill>
            <a:miter lim="800000"/>
            <a:headEnd/>
            <a:tailEnd/>
          </a:ln>
          <a:effectLst>
            <a:outerShdw dist="28398" dir="3806097" algn="ctr" rotWithShape="0">
              <a:srgbClr val="243F60">
                <a:alpha val="50000"/>
              </a:srgbClr>
            </a:outerShdw>
          </a:effec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lumMod val="95000"/>
                    <a:lumOff val="5000"/>
                  </a:schemeClr>
                </a:solidFill>
                <a:effectLst/>
                <a:latin typeface="Calibri" pitchFamily="34" charset="0"/>
              </a:rPr>
              <a:t>Intervention du  professeur de SI sur une partie de la séance</a:t>
            </a:r>
            <a:endParaRPr kumimoji="0" lang="fr-FR" b="0" i="0" u="none" strike="noStrike" cap="none" normalizeH="0" baseline="0" dirty="0" smtClean="0">
              <a:ln>
                <a:noFill/>
              </a:ln>
              <a:solidFill>
                <a:schemeClr val="tx1">
                  <a:lumMod val="95000"/>
                  <a:lumOff val="5000"/>
                </a:schemeClr>
              </a:solidFill>
              <a:effectLst/>
              <a:latin typeface="Arial" pitchFamily="34" charset="0"/>
            </a:endParaRPr>
          </a:p>
        </p:txBody>
      </p:sp>
      <p:sp>
        <p:nvSpPr>
          <p:cNvPr id="44039" name="Text Box 7"/>
          <p:cNvSpPr txBox="1">
            <a:spLocks noChangeArrowheads="1"/>
          </p:cNvSpPr>
          <p:nvPr/>
        </p:nvSpPr>
        <p:spPr bwMode="auto">
          <a:xfrm>
            <a:off x="4277591" y="4343400"/>
            <a:ext cx="3505200" cy="628651"/>
          </a:xfrm>
          <a:prstGeom prst="rect">
            <a:avLst/>
          </a:prstGeom>
          <a:gradFill rotWithShape="0">
            <a:gsLst>
              <a:gs pos="0">
                <a:srgbClr val="FFFFFF"/>
              </a:gs>
              <a:gs pos="100000">
                <a:srgbClr val="D99594">
                  <a:alpha val="50000"/>
                </a:srgbClr>
              </a:gs>
            </a:gsLst>
            <a:lin ang="0" scaled="1"/>
          </a:gradFill>
          <a:ln w="12700">
            <a:solidFill>
              <a:srgbClr val="D99594"/>
            </a:solidFill>
            <a:miter lim="800000"/>
            <a:headEnd/>
            <a:tailEnd/>
          </a:ln>
          <a:effectLst>
            <a:outerShdw dist="28398" dir="3806097" algn="ctr" rotWithShape="0">
              <a:srgbClr val="622423">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lumMod val="95000"/>
                    <a:lumOff val="5000"/>
                  </a:schemeClr>
                </a:solidFill>
                <a:effectLst/>
                <a:latin typeface="Calibri" pitchFamily="34" charset="0"/>
              </a:rPr>
              <a:t>Intervention du professeurs associé</a:t>
            </a:r>
            <a:r>
              <a:rPr kumimoji="0" lang="fr-FR" b="0" i="0" u="none" strike="noStrike" cap="none" normalizeH="0" dirty="0" smtClean="0">
                <a:ln>
                  <a:noFill/>
                </a:ln>
                <a:solidFill>
                  <a:schemeClr val="tx1">
                    <a:lumMod val="95000"/>
                    <a:lumOff val="5000"/>
                  </a:schemeClr>
                </a:solidFill>
                <a:effectLst/>
                <a:latin typeface="Calibri" pitchFamily="34" charset="0"/>
              </a:rPr>
              <a:t> </a:t>
            </a:r>
            <a:r>
              <a:rPr kumimoji="0" lang="fr-FR" b="0" i="0" u="none" strike="noStrike" cap="none" normalizeH="0" baseline="0" dirty="0" smtClean="0">
                <a:ln>
                  <a:noFill/>
                </a:ln>
                <a:solidFill>
                  <a:schemeClr val="tx1">
                    <a:lumMod val="95000"/>
                    <a:lumOff val="5000"/>
                  </a:schemeClr>
                </a:solidFill>
                <a:effectLst/>
                <a:latin typeface="Calibri" pitchFamily="34" charset="0"/>
              </a:rPr>
              <a:t>sur une partie de la séance</a:t>
            </a:r>
            <a:endParaRPr kumimoji="0" lang="fr-FR" b="0" i="0" u="none" strike="noStrike" cap="none" normalizeH="0" baseline="0" dirty="0" smtClean="0">
              <a:ln>
                <a:noFill/>
              </a:ln>
              <a:solidFill>
                <a:schemeClr val="tx1">
                  <a:lumMod val="95000"/>
                  <a:lumOff val="5000"/>
                </a:schemeClr>
              </a:solidFill>
              <a:effectLst/>
              <a:latin typeface="Arial" pitchFamily="34" charset="0"/>
            </a:endParaRPr>
          </a:p>
        </p:txBody>
      </p:sp>
      <p:sp>
        <p:nvSpPr>
          <p:cNvPr id="44040" name="Text Box 8"/>
          <p:cNvSpPr txBox="1">
            <a:spLocks noChangeArrowheads="1"/>
          </p:cNvSpPr>
          <p:nvPr/>
        </p:nvSpPr>
        <p:spPr bwMode="auto">
          <a:xfrm>
            <a:off x="1607475" y="4857749"/>
            <a:ext cx="719080" cy="160339"/>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lumMod val="95000"/>
                    <a:lumOff val="5000"/>
                  </a:schemeClr>
                </a:solidFill>
                <a:effectLst/>
                <a:latin typeface="Calibri" pitchFamily="34" charset="0"/>
              </a:rPr>
              <a:t>Séance</a:t>
            </a:r>
            <a:endParaRPr kumimoji="0" lang="fr-FR" b="0" i="0" u="none" strike="noStrike" cap="none" normalizeH="0" baseline="0" dirty="0" smtClean="0">
              <a:ln>
                <a:noFill/>
              </a:ln>
              <a:solidFill>
                <a:schemeClr val="tx1">
                  <a:lumMod val="95000"/>
                  <a:lumOff val="5000"/>
                </a:schemeClr>
              </a:solidFill>
              <a:effectLst/>
              <a:latin typeface="Arial" pitchFamily="34" charset="0"/>
            </a:endParaRPr>
          </a:p>
        </p:txBody>
      </p:sp>
      <p:sp>
        <p:nvSpPr>
          <p:cNvPr id="44041" name="AutoShape 9"/>
          <p:cNvSpPr>
            <a:spLocks noChangeArrowheads="1"/>
          </p:cNvSpPr>
          <p:nvPr/>
        </p:nvSpPr>
        <p:spPr bwMode="auto">
          <a:xfrm>
            <a:off x="1401041" y="5395914"/>
            <a:ext cx="6515100" cy="928687"/>
          </a:xfrm>
          <a:prstGeom prst="roundRect">
            <a:avLst>
              <a:gd name="adj" fmla="val 16667"/>
            </a:avLst>
          </a:prstGeom>
          <a:gradFill rotWithShape="0">
            <a:gsLst>
              <a:gs pos="0">
                <a:srgbClr val="95B3D7"/>
              </a:gs>
              <a:gs pos="50000">
                <a:srgbClr val="4F81BD"/>
              </a:gs>
              <a:gs pos="100000">
                <a:srgbClr val="95B3D7"/>
              </a:gs>
            </a:gsLst>
            <a:lin ang="5400000" scaled="1"/>
          </a:gradFill>
          <a:ln w="12700">
            <a:solidFill>
              <a:srgbClr val="4F81BD"/>
            </a:solidFill>
            <a:round/>
            <a:headEnd/>
            <a:tailEnd/>
          </a:ln>
          <a:effectLst>
            <a:outerShdw dist="28398" dir="3806097" algn="ctr" rotWithShape="0">
              <a:srgbClr val="243F60"/>
            </a:outerShdw>
          </a:effectLst>
        </p:spPr>
        <p:txBody>
          <a:bodyPr vert="horz" wrap="square" lIns="91440" tIns="45720" rIns="91440" bIns="45720" numCol="1" anchor="t" anchorCtr="0" compatLnSpc="1">
            <a:prstTxWarp prst="textNoShape">
              <a:avLst/>
            </a:prstTxWarp>
          </a:bodyPr>
          <a:lstStyle/>
          <a:p>
            <a:endParaRPr lang="fr-FR"/>
          </a:p>
        </p:txBody>
      </p:sp>
      <p:sp>
        <p:nvSpPr>
          <p:cNvPr id="44042" name="Text Box 10"/>
          <p:cNvSpPr txBox="1">
            <a:spLocks noChangeArrowheads="1"/>
          </p:cNvSpPr>
          <p:nvPr/>
        </p:nvSpPr>
        <p:spPr bwMode="auto">
          <a:xfrm>
            <a:off x="1496293" y="5429250"/>
            <a:ext cx="3028951" cy="514351"/>
          </a:xfrm>
          <a:prstGeom prst="rect">
            <a:avLst/>
          </a:prstGeom>
          <a:gradFill rotWithShape="0">
            <a:gsLst>
              <a:gs pos="0">
                <a:srgbClr val="95B3D7"/>
              </a:gs>
              <a:gs pos="100000">
                <a:srgbClr val="FFFFFF"/>
              </a:gs>
            </a:gsLst>
            <a:lin ang="0" scaled="1"/>
          </a:gradFill>
          <a:ln w="12700">
            <a:solidFill>
              <a:srgbClr val="FFFFFF"/>
            </a:solidFill>
            <a:miter lim="800000"/>
            <a:headEnd/>
            <a:tailEnd/>
          </a:ln>
          <a:effectLst>
            <a:outerShdw dist="28398" dir="3806097" algn="ctr" rotWithShape="0">
              <a:srgbClr val="243F60">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Intervention du  professeur de SI</a:t>
            </a:r>
            <a:endParaRPr kumimoji="0" lang="fr-FR" b="0" i="0" u="none" strike="noStrike" cap="none" normalizeH="0" baseline="0" dirty="0" smtClean="0">
              <a:ln>
                <a:noFill/>
              </a:ln>
              <a:solidFill>
                <a:schemeClr val="tx1"/>
              </a:solidFill>
              <a:effectLst/>
              <a:latin typeface="Arial" pitchFamily="34" charset="0"/>
            </a:endParaRPr>
          </a:p>
        </p:txBody>
      </p:sp>
      <p:sp>
        <p:nvSpPr>
          <p:cNvPr id="44043" name="Text Box 11"/>
          <p:cNvSpPr txBox="1">
            <a:spLocks noChangeArrowheads="1"/>
          </p:cNvSpPr>
          <p:nvPr/>
        </p:nvSpPr>
        <p:spPr bwMode="auto">
          <a:xfrm>
            <a:off x="4715741" y="5391149"/>
            <a:ext cx="3105150" cy="552451"/>
          </a:xfrm>
          <a:prstGeom prst="rect">
            <a:avLst/>
          </a:prstGeom>
          <a:gradFill rotWithShape="0">
            <a:gsLst>
              <a:gs pos="0">
                <a:srgbClr val="FFFFFF"/>
              </a:gs>
              <a:gs pos="100000">
                <a:srgbClr val="D99594">
                  <a:alpha val="50000"/>
                </a:srgbClr>
              </a:gs>
            </a:gsLst>
            <a:lin ang="0" scaled="1"/>
          </a:gradFill>
          <a:ln w="12700">
            <a:solidFill>
              <a:srgbClr val="D99594"/>
            </a:solidFill>
            <a:miter lim="800000"/>
            <a:headEnd/>
            <a:tailEnd/>
          </a:ln>
          <a:effectLst>
            <a:outerShdw dist="28398" dir="3806097" algn="ctr" rotWithShape="0">
              <a:srgbClr val="622423">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Intervention du professeur associé</a:t>
            </a:r>
            <a:endParaRPr kumimoji="0" lang="fr-FR" b="0" i="0" u="none" strike="noStrike" cap="none" normalizeH="0" baseline="0" dirty="0" smtClean="0">
              <a:ln>
                <a:noFill/>
              </a:ln>
              <a:solidFill>
                <a:schemeClr val="tx1"/>
              </a:solidFill>
              <a:effectLst/>
              <a:latin typeface="Arial" pitchFamily="34" charset="0"/>
            </a:endParaRPr>
          </a:p>
        </p:txBody>
      </p:sp>
      <p:sp>
        <p:nvSpPr>
          <p:cNvPr id="44044" name="Text Box 12"/>
          <p:cNvSpPr txBox="1">
            <a:spLocks noChangeArrowheads="1"/>
          </p:cNvSpPr>
          <p:nvPr/>
        </p:nvSpPr>
        <p:spPr bwMode="auto">
          <a:xfrm>
            <a:off x="3152056" y="5160963"/>
            <a:ext cx="592137" cy="1444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FFFFFF"/>
                </a:solidFill>
                <a:effectLst/>
                <a:latin typeface="Calibri" pitchFamily="34" charset="0"/>
              </a:rPr>
              <a:t>Séance</a:t>
            </a:r>
            <a:endParaRPr kumimoji="0" lang="fr-FR" sz="1800" b="0" i="0" u="none" strike="noStrike" cap="none" normalizeH="0" baseline="0" smtClean="0">
              <a:ln>
                <a:noFill/>
              </a:ln>
              <a:solidFill>
                <a:schemeClr val="tx1"/>
              </a:solidFill>
              <a:effectLst/>
              <a:latin typeface="Arial" pitchFamily="34" charset="0"/>
            </a:endParaRPr>
          </a:p>
        </p:txBody>
      </p:sp>
      <p:sp>
        <p:nvSpPr>
          <p:cNvPr id="15" name="Text Box 8"/>
          <p:cNvSpPr txBox="1">
            <a:spLocks noChangeArrowheads="1"/>
          </p:cNvSpPr>
          <p:nvPr/>
        </p:nvSpPr>
        <p:spPr bwMode="auto">
          <a:xfrm>
            <a:off x="1626525" y="6076949"/>
            <a:ext cx="719080" cy="160339"/>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lumMod val="95000"/>
                    <a:lumOff val="5000"/>
                  </a:schemeClr>
                </a:solidFill>
                <a:effectLst/>
                <a:latin typeface="Calibri" pitchFamily="34" charset="0"/>
              </a:rPr>
              <a:t>Séance</a:t>
            </a:r>
            <a:endParaRPr kumimoji="0" lang="fr-FR" b="0" i="0" u="none" strike="noStrike" cap="none" normalizeH="0" baseline="0" dirty="0" smtClean="0">
              <a:ln>
                <a:noFill/>
              </a:ln>
              <a:solidFill>
                <a:schemeClr val="tx1">
                  <a:lumMod val="95000"/>
                  <a:lumOff val="5000"/>
                </a:schemeClr>
              </a:solidFill>
              <a:effectLst/>
              <a:latin typeface="Arial" pitchFamily="34" charset="0"/>
            </a:endParaRPr>
          </a:p>
        </p:txBody>
      </p:sp>
      <p:sp>
        <p:nvSpPr>
          <p:cNvPr id="44045" name="Rectangle 13"/>
          <p:cNvSpPr>
            <a:spLocks noChangeArrowheads="1"/>
          </p:cNvSpPr>
          <p:nvPr/>
        </p:nvSpPr>
        <p:spPr bwMode="auto">
          <a:xfrm>
            <a:off x="789709" y="1243399"/>
            <a:ext cx="7954241"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itchFamily="34" charset="0"/>
                <a:ea typeface="Calibri" pitchFamily="34" charset="0"/>
                <a:cs typeface="Arial" pitchFamily="34" charset="0"/>
              </a:rPr>
              <a:t>L’organisation conjointe des enseignements doit pouvoir s’adapter avec souplesse aux besoins pédagogiques des élèves et à l‘avancement du projet. Une séquence de projet peut intégrer plusieurs modes d’intervention des professeurs lors d’une séance.</a:t>
            </a:r>
            <a:endParaRPr kumimoji="0" lang="fr-FR" b="0" i="0" u="none" strike="noStrike" cap="none" normalizeH="0" baseline="0" dirty="0" smtClean="0">
              <a:ln>
                <a:noFill/>
              </a:ln>
              <a:solidFill>
                <a:schemeClr val="tx1"/>
              </a:solidFill>
              <a:effectLst/>
              <a:latin typeface="Arial" pitchFamily="34" charset="0"/>
            </a:endParaRPr>
          </a:p>
        </p:txBody>
      </p:sp>
      <p:sp>
        <p:nvSpPr>
          <p:cNvPr id="17" name="Rectangle 16"/>
          <p:cNvSpPr/>
          <p:nvPr/>
        </p:nvSpPr>
        <p:spPr>
          <a:xfrm>
            <a:off x="1460784" y="484463"/>
            <a:ext cx="7212295"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Organisation de l’enseignement en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 name="Espace réservé du numéro de diapositive 33"/>
          <p:cNvSpPr>
            <a:spLocks noGrp="1"/>
          </p:cNvSpPr>
          <p:nvPr>
            <p:ph type="sldNum" sz="quarter" idx="12"/>
          </p:nvPr>
        </p:nvSpPr>
        <p:spPr>
          <a:xfrm>
            <a:off x="6206290" y="6492875"/>
            <a:ext cx="2133600" cy="365125"/>
          </a:xfrm>
        </p:spPr>
        <p:txBody>
          <a:bodyPr/>
          <a:lstStyle/>
          <a:p>
            <a:fld id="{C58EF9BF-2D72-4D2B-8740-6E584FB0461D}" type="slidenum">
              <a:rPr lang="fr-FR" smtClean="0"/>
              <a:pPr/>
              <a:t>16</a:t>
            </a:fld>
            <a:endParaRPr lang="fr-FR"/>
          </a:p>
        </p:txBody>
      </p:sp>
      <p:sp>
        <p:nvSpPr>
          <p:cNvPr id="35" name="Espace réservé du pied de page 34"/>
          <p:cNvSpPr>
            <a:spLocks noGrp="1"/>
          </p:cNvSpPr>
          <p:nvPr>
            <p:ph type="ftr" sz="quarter" idx="11"/>
          </p:nvPr>
        </p:nvSpPr>
        <p:spPr>
          <a:xfrm>
            <a:off x="1982091" y="6492875"/>
            <a:ext cx="3456384" cy="365125"/>
          </a:xfrm>
        </p:spPr>
        <p:txBody>
          <a:bodyPr/>
          <a:lstStyle/>
          <a:p>
            <a:r>
              <a:rPr lang="fr-FR" smtClean="0"/>
              <a:t>Académie de Créteil</a:t>
            </a:r>
            <a:endParaRPr lang="fr-FR" dirty="0"/>
          </a:p>
        </p:txBody>
      </p:sp>
      <p:cxnSp>
        <p:nvCxnSpPr>
          <p:cNvPr id="3" name="Connecteur droit 2"/>
          <p:cNvCxnSpPr/>
          <p:nvPr/>
        </p:nvCxnSpPr>
        <p:spPr>
          <a:xfrm flipV="1">
            <a:off x="1460784" y="5451497"/>
            <a:ext cx="6420724" cy="873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407101" y="5451497"/>
            <a:ext cx="6474407" cy="80803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98618" y="1008961"/>
            <a:ext cx="6179127" cy="1200329"/>
          </a:xfrm>
          <a:prstGeom prst="rect">
            <a:avLst/>
          </a:prstGeom>
        </p:spPr>
        <p:txBody>
          <a:bodyPr wrap="square">
            <a:spAutoFit/>
          </a:bodyPr>
          <a:lstStyle/>
          <a:p>
            <a:pPr lvl="0" eaLnBrk="0" fontAlgn="base" hangingPunct="0">
              <a:spcBef>
                <a:spcPct val="0"/>
              </a:spcBef>
              <a:spcAft>
                <a:spcPct val="0"/>
              </a:spcAft>
            </a:pPr>
            <a:r>
              <a:rPr lang="fr-FR" dirty="0" smtClean="0">
                <a:solidFill>
                  <a:srgbClr val="000000"/>
                </a:solidFill>
                <a:latin typeface="Arial" pitchFamily="34" charset="0"/>
                <a:ea typeface="Times New Roman" pitchFamily="18" charset="0"/>
              </a:rPr>
              <a:t>L’équipe de professeurs organise librement le calendrier de mise en œuvre du projet interdisciplinaire. Elle définit les échéances pour les revues de projet et les temps intermédiaires que sont les quatre phases du projet.</a:t>
            </a:r>
            <a:endParaRPr lang="fr-FR" sz="1100" dirty="0" smtClean="0">
              <a:latin typeface="Arial" pitchFamily="34" charset="0"/>
            </a:endParaRPr>
          </a:p>
        </p:txBody>
      </p:sp>
      <p:sp>
        <p:nvSpPr>
          <p:cNvPr id="5" name="Rectangle 4"/>
          <p:cNvSpPr/>
          <p:nvPr/>
        </p:nvSpPr>
        <p:spPr>
          <a:xfrm>
            <a:off x="1805415" y="304352"/>
            <a:ext cx="7229928"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Organisation de l’enseignement de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0241" name="Rectangle 1"/>
          <p:cNvSpPr>
            <a:spLocks noChangeArrowheads="1"/>
          </p:cNvSpPr>
          <p:nvPr/>
        </p:nvSpPr>
        <p:spPr bwMode="auto">
          <a:xfrm>
            <a:off x="950912" y="3187700"/>
            <a:ext cx="4402138" cy="31369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cxnSp>
        <p:nvCxnSpPr>
          <p:cNvPr id="10242" name="AutoShape 2"/>
          <p:cNvCxnSpPr>
            <a:cxnSpLocks noChangeShapeType="1"/>
          </p:cNvCxnSpPr>
          <p:nvPr/>
        </p:nvCxnSpPr>
        <p:spPr bwMode="auto">
          <a:xfrm rot="16200000" flipH="1">
            <a:off x="262273" y="4757405"/>
            <a:ext cx="3089372" cy="3939"/>
          </a:xfrm>
          <a:prstGeom prst="straightConnector1">
            <a:avLst/>
          </a:prstGeom>
          <a:noFill/>
          <a:ln w="19050">
            <a:solidFill>
              <a:srgbClr val="000000"/>
            </a:solidFill>
            <a:prstDash val="sysDot"/>
            <a:round/>
            <a:headEnd/>
            <a:tailEnd/>
          </a:ln>
        </p:spPr>
      </p:cxnSp>
      <p:cxnSp>
        <p:nvCxnSpPr>
          <p:cNvPr id="10243" name="AutoShape 3"/>
          <p:cNvCxnSpPr>
            <a:cxnSpLocks noChangeShapeType="1"/>
          </p:cNvCxnSpPr>
          <p:nvPr/>
        </p:nvCxnSpPr>
        <p:spPr bwMode="auto">
          <a:xfrm rot="16200000" flipH="1">
            <a:off x="1204029" y="4755445"/>
            <a:ext cx="3018083" cy="22286"/>
          </a:xfrm>
          <a:prstGeom prst="straightConnector1">
            <a:avLst/>
          </a:prstGeom>
          <a:noFill/>
          <a:ln w="19050">
            <a:solidFill>
              <a:srgbClr val="000000"/>
            </a:solidFill>
            <a:prstDash val="sysDot"/>
            <a:round/>
            <a:headEnd/>
            <a:tailEnd/>
          </a:ln>
        </p:spPr>
      </p:cxnSp>
      <p:cxnSp>
        <p:nvCxnSpPr>
          <p:cNvPr id="10244" name="AutoShape 4"/>
          <p:cNvCxnSpPr>
            <a:cxnSpLocks noChangeShapeType="1"/>
          </p:cNvCxnSpPr>
          <p:nvPr/>
        </p:nvCxnSpPr>
        <p:spPr bwMode="auto">
          <a:xfrm rot="16200000" flipH="1">
            <a:off x="2099734" y="4812246"/>
            <a:ext cx="3036568" cy="3381"/>
          </a:xfrm>
          <a:prstGeom prst="straightConnector1">
            <a:avLst/>
          </a:prstGeom>
          <a:noFill/>
          <a:ln w="19050">
            <a:solidFill>
              <a:srgbClr val="000000"/>
            </a:solidFill>
            <a:prstDash val="sysDot"/>
            <a:round/>
            <a:headEnd/>
            <a:tailEnd/>
          </a:ln>
        </p:spPr>
      </p:cxnSp>
      <p:cxnSp>
        <p:nvCxnSpPr>
          <p:cNvPr id="10245" name="AutoShape 5"/>
          <p:cNvCxnSpPr>
            <a:cxnSpLocks noChangeShapeType="1"/>
          </p:cNvCxnSpPr>
          <p:nvPr/>
        </p:nvCxnSpPr>
        <p:spPr bwMode="auto">
          <a:xfrm rot="16200000" flipH="1">
            <a:off x="2929230" y="4752683"/>
            <a:ext cx="3094655" cy="2787"/>
          </a:xfrm>
          <a:prstGeom prst="straightConnector1">
            <a:avLst/>
          </a:prstGeom>
          <a:noFill/>
          <a:ln w="19050">
            <a:solidFill>
              <a:srgbClr val="000000"/>
            </a:solidFill>
            <a:prstDash val="sysDot"/>
            <a:round/>
            <a:headEnd/>
            <a:tailEnd/>
          </a:ln>
        </p:spPr>
      </p:cxnSp>
      <p:sp>
        <p:nvSpPr>
          <p:cNvPr id="10246" name="Text Box 6"/>
          <p:cNvSpPr txBox="1">
            <a:spLocks noChangeArrowheads="1"/>
          </p:cNvSpPr>
          <p:nvPr/>
        </p:nvSpPr>
        <p:spPr bwMode="auto">
          <a:xfrm>
            <a:off x="5502277" y="4514850"/>
            <a:ext cx="3394075" cy="1352551"/>
          </a:xfrm>
          <a:prstGeom prst="rect">
            <a:avLst/>
          </a:prstGeom>
          <a:solidFill>
            <a:srgbClr val="FFFFFF"/>
          </a:solidFill>
          <a:ln w="31750">
            <a:solidFill>
              <a:srgbClr val="D99594"/>
            </a:solidFill>
            <a:miter lim="800000"/>
            <a:headEnd/>
            <a:tailEnd/>
          </a:ln>
          <a:effectLst>
            <a:outerShdw dist="35921" dir="2700000" algn="ctr" rotWithShape="0">
              <a:srgbClr val="868686"/>
            </a:outerShdw>
          </a:effec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Emploi du temps hebdomadaire des élèves de S-SI pendant la période de projet répartie sur un semestre par exemple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endParaRPr>
          </a:p>
        </p:txBody>
      </p:sp>
      <p:sp>
        <p:nvSpPr>
          <p:cNvPr id="10247" name="AutoShape 7"/>
          <p:cNvSpPr>
            <a:spLocks noChangeArrowheads="1"/>
          </p:cNvSpPr>
          <p:nvPr/>
        </p:nvSpPr>
        <p:spPr bwMode="auto">
          <a:xfrm flipH="1">
            <a:off x="2579686" y="4165600"/>
            <a:ext cx="2906715" cy="234951"/>
          </a:xfrm>
          <a:prstGeom prst="rightArrow">
            <a:avLst>
              <a:gd name="adj1" fmla="val 50000"/>
              <a:gd name="adj2" fmla="val 282529"/>
            </a:avLst>
          </a:prstGeom>
          <a:gradFill rotWithShape="0">
            <a:gsLst>
              <a:gs pos="0">
                <a:srgbClr val="D99594"/>
              </a:gs>
              <a:gs pos="50000">
                <a:srgbClr val="C0504D"/>
              </a:gs>
              <a:gs pos="100000">
                <a:srgbClr val="D99594"/>
              </a:gs>
            </a:gsLst>
            <a:lin ang="5400000" scaled="1"/>
          </a:gradFill>
          <a:ln w="12700">
            <a:solidFill>
              <a:srgbClr val="C0504D"/>
            </a:solidFill>
            <a:miter lim="800000"/>
            <a:headEnd/>
            <a:tailEnd/>
          </a:ln>
          <a:effectLst>
            <a:outerShdw dist="28398" dir="3806097" algn="ctr" rotWithShape="0">
              <a:srgbClr val="622423"/>
            </a:outerShdw>
          </a:effectLst>
        </p:spPr>
        <p:txBody>
          <a:bodyPr vert="horz" wrap="square" lIns="91440" tIns="45720" rIns="91440" bIns="45720" numCol="1" anchor="t" anchorCtr="0" compatLnSpc="1">
            <a:prstTxWarp prst="textNoShape">
              <a:avLst/>
            </a:prstTxWarp>
          </a:bodyPr>
          <a:lstStyle/>
          <a:p>
            <a:endParaRPr lang="fr-FR"/>
          </a:p>
        </p:txBody>
      </p:sp>
      <p:sp>
        <p:nvSpPr>
          <p:cNvPr id="10248" name="Text Box 8"/>
          <p:cNvSpPr txBox="1">
            <a:spLocks noChangeArrowheads="1"/>
          </p:cNvSpPr>
          <p:nvPr/>
        </p:nvSpPr>
        <p:spPr bwMode="auto">
          <a:xfrm>
            <a:off x="5445126" y="2667000"/>
            <a:ext cx="3241674" cy="1592440"/>
          </a:xfrm>
          <a:prstGeom prst="rect">
            <a:avLst/>
          </a:prstGeom>
          <a:gradFill rotWithShape="0">
            <a:gsLst>
              <a:gs pos="0">
                <a:srgbClr val="FFFFFF"/>
              </a:gs>
              <a:gs pos="100000">
                <a:srgbClr val="E5B8B7"/>
              </a:gs>
            </a:gsLst>
            <a:lin ang="5400000" scaled="1"/>
          </a:gradFill>
          <a:ln w="12700">
            <a:solidFill>
              <a:srgbClr val="D99594"/>
            </a:solidFill>
            <a:miter lim="800000"/>
            <a:headEnd/>
            <a:tailEnd/>
          </a:ln>
          <a:effectLst>
            <a:outerShdw dist="107763" dir="13500000" sx="75000" sy="75000" algn="tl"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Les professeurs encadrant le projet organisent conjointement leur enseignement pendant le trimestre qui précède la mise en œuvre du projet .</a:t>
            </a:r>
            <a:endParaRPr kumimoji="0" lang="fr-FR" b="0" i="0" u="none" strike="noStrike" cap="none" normalizeH="0" baseline="0" dirty="0" smtClean="0">
              <a:ln>
                <a:noFill/>
              </a:ln>
              <a:solidFill>
                <a:schemeClr val="tx1"/>
              </a:solidFill>
              <a:effectLst/>
              <a:latin typeface="Arial" pitchFamily="34" charset="0"/>
            </a:endParaRPr>
          </a:p>
        </p:txBody>
      </p:sp>
      <p:sp>
        <p:nvSpPr>
          <p:cNvPr id="10249" name="Text Box 9"/>
          <p:cNvSpPr txBox="1">
            <a:spLocks noChangeArrowheads="1"/>
          </p:cNvSpPr>
          <p:nvPr/>
        </p:nvSpPr>
        <p:spPr bwMode="auto">
          <a:xfrm>
            <a:off x="1838327" y="3295651"/>
            <a:ext cx="799363" cy="1505079"/>
          </a:xfrm>
          <a:prstGeom prst="rect">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Projet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2 à 4 heures</a:t>
            </a:r>
            <a:endParaRPr kumimoji="0" lang="fr-FR" b="0" i="0" u="none" strike="noStrike" cap="none" normalizeH="0" baseline="0" dirty="0" smtClean="0">
              <a:ln>
                <a:noFill/>
              </a:ln>
              <a:solidFill>
                <a:schemeClr val="tx1"/>
              </a:solidFill>
              <a:effectLst/>
              <a:latin typeface="Arial" pitchFamily="34" charset="0"/>
            </a:endParaRPr>
          </a:p>
        </p:txBody>
      </p:sp>
      <p:sp>
        <p:nvSpPr>
          <p:cNvPr id="10250" name="Text Box 10"/>
          <p:cNvSpPr txBox="1">
            <a:spLocks noChangeArrowheads="1"/>
          </p:cNvSpPr>
          <p:nvPr/>
        </p:nvSpPr>
        <p:spPr bwMode="auto">
          <a:xfrm>
            <a:off x="1009650" y="4076701"/>
            <a:ext cx="749228" cy="781585"/>
          </a:xfrm>
          <a:prstGeom prst="rect">
            <a:avLst/>
          </a:prstGeom>
          <a:gradFill rotWithShape="0">
            <a:gsLst>
              <a:gs pos="0">
                <a:srgbClr val="95B3D7"/>
              </a:gs>
              <a:gs pos="50000">
                <a:srgbClr val="4F81BD"/>
              </a:gs>
              <a:gs pos="100000">
                <a:srgbClr val="95B3D7"/>
              </a:gs>
            </a:gsLst>
            <a:lin ang="5400000" scaled="1"/>
          </a:gradFill>
          <a:ln w="12700">
            <a:solidFill>
              <a:srgbClr val="4F81BD"/>
            </a:solidFill>
            <a:miter lim="800000"/>
            <a:headEnd/>
            <a:tailEnd/>
          </a:ln>
          <a:effectLst>
            <a:outerShdw dist="28398" dir="3806097" algn="ctr" rotWithShape="0">
              <a:srgbClr val="243F60"/>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smtClean="0">
                <a:ln>
                  <a:noFill/>
                </a:ln>
                <a:solidFill>
                  <a:schemeClr val="tx1"/>
                </a:solidFill>
                <a:effectLst/>
                <a:latin typeface="Calibri" pitchFamily="34" charset="0"/>
              </a:rPr>
              <a:t>SI</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smtClean="0">
                <a:ln>
                  <a:noFill/>
                </a:ln>
                <a:solidFill>
                  <a:schemeClr val="tx1"/>
                </a:solidFill>
                <a:effectLst/>
                <a:latin typeface="Calibri" pitchFamily="34" charset="0"/>
              </a:rPr>
              <a:t>2 heures</a:t>
            </a:r>
            <a:endParaRPr kumimoji="0" lang="fr-FR" b="0" i="0" u="none" strike="noStrike" cap="none" normalizeH="0" baseline="0" smtClean="0">
              <a:ln>
                <a:noFill/>
              </a:ln>
              <a:solidFill>
                <a:schemeClr val="tx1"/>
              </a:solidFill>
              <a:effectLst/>
              <a:latin typeface="Arial" pitchFamily="34" charset="0"/>
            </a:endParaRPr>
          </a:p>
        </p:txBody>
      </p:sp>
      <p:sp>
        <p:nvSpPr>
          <p:cNvPr id="10251" name="Text Box 11"/>
          <p:cNvSpPr txBox="1">
            <a:spLocks noChangeArrowheads="1"/>
          </p:cNvSpPr>
          <p:nvPr/>
        </p:nvSpPr>
        <p:spPr bwMode="auto">
          <a:xfrm>
            <a:off x="3660775" y="5086352"/>
            <a:ext cx="749228" cy="778945"/>
          </a:xfrm>
          <a:prstGeom prst="rect">
            <a:avLst/>
          </a:prstGeom>
          <a:gradFill rotWithShape="0">
            <a:gsLst>
              <a:gs pos="0">
                <a:srgbClr val="95B3D7"/>
              </a:gs>
              <a:gs pos="50000">
                <a:srgbClr val="4F81BD"/>
              </a:gs>
              <a:gs pos="100000">
                <a:srgbClr val="95B3D7"/>
              </a:gs>
            </a:gsLst>
            <a:lin ang="5400000" scaled="1"/>
          </a:gradFill>
          <a:ln w="12700">
            <a:solidFill>
              <a:srgbClr val="4F81BD"/>
            </a:solidFill>
            <a:miter lim="800000"/>
            <a:headEnd/>
            <a:tailEnd/>
          </a:ln>
          <a:effectLst>
            <a:outerShdw dist="28398" dir="3806097" algn="ctr" rotWithShape="0">
              <a:srgbClr val="243F60"/>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smtClean="0">
                <a:ln>
                  <a:noFill/>
                </a:ln>
                <a:solidFill>
                  <a:schemeClr val="tx1"/>
                </a:solidFill>
                <a:effectLst/>
                <a:latin typeface="Calibri" pitchFamily="34" charset="0"/>
              </a:rPr>
              <a:t>SI</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smtClean="0">
                <a:ln>
                  <a:noFill/>
                </a:ln>
                <a:solidFill>
                  <a:schemeClr val="tx1"/>
                </a:solidFill>
                <a:effectLst/>
                <a:latin typeface="Calibri" pitchFamily="34" charset="0"/>
              </a:rPr>
              <a:t>2 heures</a:t>
            </a:r>
            <a:endParaRPr kumimoji="0" lang="fr-FR" b="0" i="0" u="none" strike="noStrike" cap="none" normalizeH="0" baseline="0" smtClean="0">
              <a:ln>
                <a:noFill/>
              </a:ln>
              <a:solidFill>
                <a:schemeClr val="tx1"/>
              </a:solidFill>
              <a:effectLst/>
              <a:latin typeface="Arial" pitchFamily="34" charset="0"/>
            </a:endParaRPr>
          </a:p>
        </p:txBody>
      </p:sp>
      <p:sp>
        <p:nvSpPr>
          <p:cNvPr id="10252" name="Text Box 12"/>
          <p:cNvSpPr txBox="1">
            <a:spLocks noChangeArrowheads="1"/>
          </p:cNvSpPr>
          <p:nvPr/>
        </p:nvSpPr>
        <p:spPr bwMode="auto">
          <a:xfrm>
            <a:off x="2795588" y="3302001"/>
            <a:ext cx="749226" cy="778945"/>
          </a:xfrm>
          <a:prstGeom prst="rect">
            <a:avLst/>
          </a:prstGeom>
          <a:gradFill rotWithShape="0">
            <a:gsLst>
              <a:gs pos="0">
                <a:srgbClr val="95B3D7"/>
              </a:gs>
              <a:gs pos="50000">
                <a:srgbClr val="4F81BD"/>
              </a:gs>
              <a:gs pos="100000">
                <a:srgbClr val="95B3D7"/>
              </a:gs>
            </a:gsLst>
            <a:lin ang="5400000" scaled="1"/>
          </a:gradFill>
          <a:ln w="12700">
            <a:solidFill>
              <a:srgbClr val="4F81BD"/>
            </a:solidFill>
            <a:miter lim="800000"/>
            <a:headEnd/>
            <a:tailEnd/>
          </a:ln>
          <a:effectLst>
            <a:outerShdw dist="28398" dir="3806097" algn="ctr" rotWithShape="0">
              <a:srgbClr val="243F60"/>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rPr>
              <a:t>SI</a:t>
            </a:r>
            <a:endParaRPr kumimoji="0" lang="fr-FR"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rPr>
              <a:t>2 heures</a:t>
            </a:r>
            <a:endParaRPr kumimoji="0" lang="fr-FR" b="0" i="0" u="none" strike="noStrike" cap="none" normalizeH="0" baseline="0" dirty="0" smtClean="0">
              <a:ln>
                <a:noFill/>
              </a:ln>
              <a:solidFill>
                <a:schemeClr val="tx1"/>
              </a:solidFill>
              <a:effectLst/>
              <a:latin typeface="Arial" pitchFamily="34" charset="0"/>
            </a:endParaRPr>
          </a:p>
        </p:txBody>
      </p:sp>
      <p:sp>
        <p:nvSpPr>
          <p:cNvPr id="32" name="Espace réservé du numéro de diapositive 31"/>
          <p:cNvSpPr>
            <a:spLocks noGrp="1"/>
          </p:cNvSpPr>
          <p:nvPr>
            <p:ph type="sldNum" sz="quarter" idx="12"/>
          </p:nvPr>
        </p:nvSpPr>
        <p:spPr/>
        <p:txBody>
          <a:bodyPr/>
          <a:lstStyle/>
          <a:p>
            <a:fld id="{C58EF9BF-2D72-4D2B-8740-6E584FB0461D}" type="slidenum">
              <a:rPr lang="fr-FR" smtClean="0"/>
              <a:pPr/>
              <a:t>17</a:t>
            </a:fld>
            <a:endParaRPr lang="fr-FR"/>
          </a:p>
        </p:txBody>
      </p:sp>
      <p:sp>
        <p:nvSpPr>
          <p:cNvPr id="33" name="Espace réservé du pied de page 32"/>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grpSp>
        <p:nvGrpSpPr>
          <p:cNvPr id="34" name="Group 33"/>
          <p:cNvGrpSpPr/>
          <p:nvPr/>
        </p:nvGrpSpPr>
        <p:grpSpPr>
          <a:xfrm>
            <a:off x="526475" y="1163782"/>
            <a:ext cx="2008908" cy="1136074"/>
            <a:chOff x="1925782" y="3967679"/>
            <a:chExt cx="3685309" cy="2514405"/>
          </a:xfrm>
        </p:grpSpPr>
        <p:sp>
          <p:nvSpPr>
            <p:cNvPr id="35" name="Ellipse 13"/>
            <p:cNvSpPr/>
            <p:nvPr/>
          </p:nvSpPr>
          <p:spPr>
            <a:xfrm>
              <a:off x="1925782" y="3967679"/>
              <a:ext cx="3685309" cy="2514405"/>
            </a:xfrm>
            <a:prstGeom prst="ellipse">
              <a:avLst/>
            </a:prstGeom>
            <a:gradFill flip="none" rotWithShape="1">
              <a:gsLst>
                <a:gs pos="100000">
                  <a:srgbClr val="13ABB3">
                    <a:alpha val="61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grpSp>
          <p:nvGrpSpPr>
            <p:cNvPr id="36" name="Groupe 23"/>
            <p:cNvGrpSpPr/>
            <p:nvPr/>
          </p:nvGrpSpPr>
          <p:grpSpPr>
            <a:xfrm>
              <a:off x="3740876" y="4696350"/>
              <a:ext cx="1611324" cy="1571955"/>
              <a:chOff x="6018571" y="4500570"/>
              <a:chExt cx="2071702" cy="2009772"/>
            </a:xfrm>
          </p:grpSpPr>
          <p:sp>
            <p:nvSpPr>
              <p:cNvPr id="41" name="Ellipse 11"/>
              <p:cNvSpPr/>
              <p:nvPr/>
            </p:nvSpPr>
            <p:spPr>
              <a:xfrm>
                <a:off x="6018571" y="4500570"/>
                <a:ext cx="2071702" cy="2009772"/>
              </a:xfrm>
              <a:prstGeom prst="ellipse">
                <a:avLst/>
              </a:prstGeom>
              <a:gradFill flip="none" rotWithShape="1">
                <a:gsLst>
                  <a:gs pos="100000">
                    <a:srgbClr val="FF0000">
                      <a:alpha val="70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2" name="ZoneTexte 17"/>
              <p:cNvSpPr txBox="1"/>
              <p:nvPr/>
            </p:nvSpPr>
            <p:spPr>
              <a:xfrm>
                <a:off x="6135146" y="4908987"/>
                <a:ext cx="1875960" cy="1436993"/>
              </a:xfrm>
              <a:prstGeom prst="rect">
                <a:avLst/>
              </a:prstGeom>
              <a:noFill/>
            </p:spPr>
            <p:txBody>
              <a:bodyPr wrap="square" rtlCol="0">
                <a:spAutoFit/>
              </a:bodyPr>
              <a:lstStyle/>
              <a:p>
                <a:pPr algn="ctr"/>
                <a:r>
                  <a:rPr lang="fr-FR" sz="900" b="1" dirty="0" smtClean="0">
                    <a:solidFill>
                      <a:srgbClr val="FF0000"/>
                    </a:solidFill>
                  </a:rPr>
                  <a:t>Programmes discipline</a:t>
                </a:r>
              </a:p>
              <a:p>
                <a:pPr algn="ctr"/>
                <a:r>
                  <a:rPr lang="fr-FR" sz="900" b="1" dirty="0" smtClean="0">
                    <a:solidFill>
                      <a:srgbClr val="FF0000"/>
                    </a:solidFill>
                  </a:rPr>
                  <a:t>associée</a:t>
                </a:r>
                <a:endParaRPr lang="fr-FR" sz="900" b="1" dirty="0">
                  <a:solidFill>
                    <a:srgbClr val="FF0000"/>
                  </a:solidFill>
                </a:endParaRPr>
              </a:p>
            </p:txBody>
          </p:sp>
        </p:grpSp>
        <p:grpSp>
          <p:nvGrpSpPr>
            <p:cNvPr id="37" name="Groupe 20"/>
            <p:cNvGrpSpPr/>
            <p:nvPr/>
          </p:nvGrpSpPr>
          <p:grpSpPr>
            <a:xfrm>
              <a:off x="2240679" y="4719941"/>
              <a:ext cx="1555760" cy="1516080"/>
              <a:chOff x="785786" y="928669"/>
              <a:chExt cx="2071702" cy="2009772"/>
            </a:xfrm>
          </p:grpSpPr>
          <p:sp>
            <p:nvSpPr>
              <p:cNvPr id="39" name="Ellipse 12"/>
              <p:cNvSpPr/>
              <p:nvPr/>
            </p:nvSpPr>
            <p:spPr>
              <a:xfrm>
                <a:off x="785786" y="928669"/>
                <a:ext cx="2071702" cy="2009772"/>
              </a:xfrm>
              <a:prstGeom prst="ellipse">
                <a:avLst/>
              </a:prstGeom>
              <a:gradFill flip="none" rotWithShape="1">
                <a:gsLst>
                  <a:gs pos="100000">
                    <a:schemeClr val="tx1">
                      <a:lumMod val="65000"/>
                      <a:lumOff val="35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0" name="ZoneTexte 18"/>
              <p:cNvSpPr txBox="1"/>
              <p:nvPr/>
            </p:nvSpPr>
            <p:spPr>
              <a:xfrm>
                <a:off x="786150" y="1500174"/>
                <a:ext cx="2050197" cy="1083602"/>
              </a:xfrm>
              <a:prstGeom prst="rect">
                <a:avLst/>
              </a:prstGeom>
              <a:noFill/>
            </p:spPr>
            <p:txBody>
              <a:bodyPr wrap="square" rtlCol="0">
                <a:spAutoFit/>
              </a:bodyPr>
              <a:lstStyle/>
              <a:p>
                <a:pPr algn="ctr"/>
                <a:r>
                  <a:rPr lang="fr-FR" sz="900" b="1" dirty="0" smtClean="0">
                    <a:solidFill>
                      <a:srgbClr val="002060"/>
                    </a:solidFill>
                  </a:rPr>
                  <a:t>Programmes de SI</a:t>
                </a:r>
                <a:endParaRPr lang="fr-FR" sz="900" b="1" dirty="0">
                  <a:solidFill>
                    <a:srgbClr val="002060"/>
                  </a:solidFill>
                </a:endParaRPr>
              </a:p>
            </p:txBody>
          </p:sp>
        </p:grpSp>
        <p:sp>
          <p:nvSpPr>
            <p:cNvPr id="38" name="WordArt 6"/>
            <p:cNvSpPr>
              <a:spLocks noChangeArrowheads="1" noChangeShapeType="1" noTextEdit="1"/>
            </p:cNvSpPr>
            <p:nvPr/>
          </p:nvSpPr>
          <p:spPr bwMode="auto">
            <a:xfrm>
              <a:off x="2406805" y="4322625"/>
              <a:ext cx="2802511" cy="1029660"/>
            </a:xfrm>
            <a:prstGeom prst="rect">
              <a:avLst/>
            </a:prstGeom>
          </p:spPr>
          <p:txBody>
            <a:bodyPr wrap="none" fromWordArt="1">
              <a:prstTxWarp prst="textArchUp">
                <a:avLst>
                  <a:gd name="adj" fmla="val 10800000"/>
                </a:avLst>
              </a:prstTxWarp>
            </a:bodyPr>
            <a:lstStyle/>
            <a:p>
              <a:pPr algn="ctr" rtl="0"/>
              <a:r>
                <a:rPr lang="fr-FR" sz="900" kern="10" spc="0" dirty="0" smtClean="0">
                  <a:ln w="9525">
                    <a:solidFill>
                      <a:srgbClr val="548DD4"/>
                    </a:solidFill>
                    <a:round/>
                    <a:headEnd/>
                    <a:tailEnd/>
                  </a:ln>
                  <a:solidFill>
                    <a:srgbClr val="2839D8"/>
                  </a:solidFill>
                  <a:effectLst/>
                  <a:latin typeface="Arial Black"/>
                </a:rPr>
                <a:t>Projet interdisciplinaire</a:t>
              </a:r>
              <a:endParaRPr lang="fr-FR" sz="900" kern="10" spc="0" dirty="0">
                <a:ln w="9525">
                  <a:solidFill>
                    <a:srgbClr val="548DD4"/>
                  </a:solidFill>
                  <a:round/>
                  <a:headEnd/>
                  <a:tailEnd/>
                </a:ln>
                <a:solidFill>
                  <a:srgbClr val="2839D8"/>
                </a:solidFill>
                <a:effectLst/>
                <a:latin typeface="Arial Black"/>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81911" y="1218754"/>
            <a:ext cx="7264104"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Évaluation du projet : les revues de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 name="Espace réservé du numéro de diapositive 33"/>
          <p:cNvSpPr>
            <a:spLocks noGrp="1"/>
          </p:cNvSpPr>
          <p:nvPr>
            <p:ph type="sldNum" sz="quarter" idx="12"/>
          </p:nvPr>
        </p:nvSpPr>
        <p:spPr/>
        <p:txBody>
          <a:bodyPr/>
          <a:lstStyle/>
          <a:p>
            <a:fld id="{C58EF9BF-2D72-4D2B-8740-6E584FB0461D}" type="slidenum">
              <a:rPr lang="fr-FR" smtClean="0"/>
              <a:pPr/>
              <a:t>18</a:t>
            </a:fld>
            <a:endParaRPr lang="fr-FR"/>
          </a:p>
        </p:txBody>
      </p:sp>
      <p:sp>
        <p:nvSpPr>
          <p:cNvPr id="35" name="Espace réservé du pied de page 34"/>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
        <p:nvSpPr>
          <p:cNvPr id="22" name="AutoShape 2"/>
          <p:cNvSpPr>
            <a:spLocks noChangeArrowheads="1"/>
          </p:cNvSpPr>
          <p:nvPr/>
        </p:nvSpPr>
        <p:spPr bwMode="auto">
          <a:xfrm>
            <a:off x="609600" y="3049551"/>
            <a:ext cx="8340435" cy="3240413"/>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pPr algn="just"/>
            <a:r>
              <a:rPr lang="fr-FR" sz="2400" b="1" dirty="0" smtClean="0"/>
              <a:t>Les revues de projets  sont </a:t>
            </a:r>
            <a:r>
              <a:rPr lang="fr-FR" sz="2400" b="1" dirty="0"/>
              <a:t>incluses dans l’horaire de 70 heures du projet interdisciplinaire et  comptent pour </a:t>
            </a:r>
            <a:r>
              <a:rPr lang="fr-FR" sz="2400" b="1" dirty="0" smtClean="0"/>
              <a:t>50 % </a:t>
            </a:r>
            <a:r>
              <a:rPr lang="fr-FR" sz="2400" b="1" dirty="0"/>
              <a:t>de la note de projet. </a:t>
            </a:r>
            <a:endParaRPr lang="fr-FR" sz="2400" b="1" dirty="0" smtClean="0"/>
          </a:p>
          <a:p>
            <a:pPr algn="just"/>
            <a:r>
              <a:rPr lang="fr-FR" sz="2400" b="1" dirty="0" smtClean="0"/>
              <a:t>« </a:t>
            </a:r>
            <a:r>
              <a:rPr lang="fr-FR" sz="2400" b="1" dirty="0"/>
              <a:t>Les revues de projet consistent en un entretien avec chaque groupe d'élèves afin de vérifier que les activités réalisées et les objectifs attendus sont atteints, conformément aux critères d'évaluation préalablement définis par l'équipe pédagogique» . </a:t>
            </a:r>
            <a:endParaRPr lang="fr-FR" sz="2400" b="1" i="1" dirty="0">
              <a:solidFill>
                <a:schemeClr val="tx1">
                  <a:lumMod val="95000"/>
                  <a:lumOff val="5000"/>
                </a:schemeClr>
              </a:solidFill>
            </a:endParaRPr>
          </a:p>
        </p:txBody>
      </p:sp>
      <p:grpSp>
        <p:nvGrpSpPr>
          <p:cNvPr id="24" name="Group 23"/>
          <p:cNvGrpSpPr/>
          <p:nvPr/>
        </p:nvGrpSpPr>
        <p:grpSpPr>
          <a:xfrm>
            <a:off x="6677894" y="249382"/>
            <a:ext cx="2008908" cy="1136074"/>
            <a:chOff x="1925782" y="3967679"/>
            <a:chExt cx="3685309" cy="2514405"/>
          </a:xfrm>
        </p:grpSpPr>
        <p:sp>
          <p:nvSpPr>
            <p:cNvPr id="36" name="Ellipse 13"/>
            <p:cNvSpPr/>
            <p:nvPr/>
          </p:nvSpPr>
          <p:spPr>
            <a:xfrm>
              <a:off x="1925782" y="3967679"/>
              <a:ext cx="3685309" cy="2514405"/>
            </a:xfrm>
            <a:prstGeom prst="ellipse">
              <a:avLst/>
            </a:prstGeom>
            <a:gradFill flip="none" rotWithShape="1">
              <a:gsLst>
                <a:gs pos="100000">
                  <a:srgbClr val="13ABB3">
                    <a:alpha val="61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grpSp>
          <p:nvGrpSpPr>
            <p:cNvPr id="37" name="Groupe 23"/>
            <p:cNvGrpSpPr/>
            <p:nvPr/>
          </p:nvGrpSpPr>
          <p:grpSpPr>
            <a:xfrm>
              <a:off x="3740876" y="4696350"/>
              <a:ext cx="1611324" cy="1571955"/>
              <a:chOff x="6018571" y="4500570"/>
              <a:chExt cx="2071702" cy="2009772"/>
            </a:xfrm>
          </p:grpSpPr>
          <p:sp>
            <p:nvSpPr>
              <p:cNvPr id="42" name="Ellipse 11"/>
              <p:cNvSpPr/>
              <p:nvPr/>
            </p:nvSpPr>
            <p:spPr>
              <a:xfrm>
                <a:off x="6018571" y="4500570"/>
                <a:ext cx="2071702" cy="2009772"/>
              </a:xfrm>
              <a:prstGeom prst="ellipse">
                <a:avLst/>
              </a:prstGeom>
              <a:gradFill flip="none" rotWithShape="1">
                <a:gsLst>
                  <a:gs pos="100000">
                    <a:srgbClr val="FF0000">
                      <a:alpha val="70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3" name="ZoneTexte 17"/>
              <p:cNvSpPr txBox="1"/>
              <p:nvPr/>
            </p:nvSpPr>
            <p:spPr>
              <a:xfrm>
                <a:off x="6135146" y="4908987"/>
                <a:ext cx="1875960" cy="1436993"/>
              </a:xfrm>
              <a:prstGeom prst="rect">
                <a:avLst/>
              </a:prstGeom>
              <a:noFill/>
            </p:spPr>
            <p:txBody>
              <a:bodyPr wrap="square" rtlCol="0">
                <a:spAutoFit/>
              </a:bodyPr>
              <a:lstStyle/>
              <a:p>
                <a:pPr algn="ctr"/>
                <a:r>
                  <a:rPr lang="fr-FR" sz="900" b="1" dirty="0" smtClean="0">
                    <a:solidFill>
                      <a:srgbClr val="FF0000"/>
                    </a:solidFill>
                  </a:rPr>
                  <a:t>Programmes discipline</a:t>
                </a:r>
              </a:p>
              <a:p>
                <a:pPr algn="ctr"/>
                <a:r>
                  <a:rPr lang="fr-FR" sz="900" b="1" dirty="0" smtClean="0">
                    <a:solidFill>
                      <a:srgbClr val="FF0000"/>
                    </a:solidFill>
                  </a:rPr>
                  <a:t>associée</a:t>
                </a:r>
                <a:endParaRPr lang="fr-FR" sz="900" b="1" dirty="0">
                  <a:solidFill>
                    <a:srgbClr val="FF0000"/>
                  </a:solidFill>
                </a:endParaRPr>
              </a:p>
            </p:txBody>
          </p:sp>
        </p:grpSp>
        <p:grpSp>
          <p:nvGrpSpPr>
            <p:cNvPr id="38" name="Groupe 20"/>
            <p:cNvGrpSpPr/>
            <p:nvPr/>
          </p:nvGrpSpPr>
          <p:grpSpPr>
            <a:xfrm>
              <a:off x="2240679" y="4719941"/>
              <a:ext cx="1555760" cy="1516080"/>
              <a:chOff x="785786" y="928669"/>
              <a:chExt cx="2071702" cy="2009772"/>
            </a:xfrm>
          </p:grpSpPr>
          <p:sp>
            <p:nvSpPr>
              <p:cNvPr id="40" name="Ellipse 12"/>
              <p:cNvSpPr/>
              <p:nvPr/>
            </p:nvSpPr>
            <p:spPr>
              <a:xfrm>
                <a:off x="785786" y="928669"/>
                <a:ext cx="2071702" cy="2009772"/>
              </a:xfrm>
              <a:prstGeom prst="ellipse">
                <a:avLst/>
              </a:prstGeom>
              <a:gradFill flip="none" rotWithShape="1">
                <a:gsLst>
                  <a:gs pos="100000">
                    <a:schemeClr val="tx1">
                      <a:lumMod val="65000"/>
                      <a:lumOff val="35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1" name="ZoneTexte 18"/>
              <p:cNvSpPr txBox="1"/>
              <p:nvPr/>
            </p:nvSpPr>
            <p:spPr>
              <a:xfrm>
                <a:off x="786150" y="1500174"/>
                <a:ext cx="2050197" cy="1083602"/>
              </a:xfrm>
              <a:prstGeom prst="rect">
                <a:avLst/>
              </a:prstGeom>
              <a:noFill/>
            </p:spPr>
            <p:txBody>
              <a:bodyPr wrap="square" rtlCol="0">
                <a:spAutoFit/>
              </a:bodyPr>
              <a:lstStyle/>
              <a:p>
                <a:pPr algn="ctr"/>
                <a:r>
                  <a:rPr lang="fr-FR" sz="900" b="1" dirty="0" smtClean="0">
                    <a:solidFill>
                      <a:srgbClr val="002060"/>
                    </a:solidFill>
                  </a:rPr>
                  <a:t>Programmes de SI</a:t>
                </a:r>
                <a:endParaRPr lang="fr-FR" sz="900" b="1" dirty="0">
                  <a:solidFill>
                    <a:srgbClr val="002060"/>
                  </a:solidFill>
                </a:endParaRPr>
              </a:p>
            </p:txBody>
          </p:sp>
        </p:grpSp>
        <p:sp>
          <p:nvSpPr>
            <p:cNvPr id="39" name="WordArt 6"/>
            <p:cNvSpPr>
              <a:spLocks noChangeArrowheads="1" noChangeShapeType="1" noTextEdit="1"/>
            </p:cNvSpPr>
            <p:nvPr/>
          </p:nvSpPr>
          <p:spPr bwMode="auto">
            <a:xfrm>
              <a:off x="2406805" y="4322625"/>
              <a:ext cx="2802511" cy="1029660"/>
            </a:xfrm>
            <a:prstGeom prst="rect">
              <a:avLst/>
            </a:prstGeom>
          </p:spPr>
          <p:txBody>
            <a:bodyPr wrap="none" fromWordArt="1">
              <a:prstTxWarp prst="textArchUp">
                <a:avLst>
                  <a:gd name="adj" fmla="val 10800000"/>
                </a:avLst>
              </a:prstTxWarp>
            </a:bodyPr>
            <a:lstStyle/>
            <a:p>
              <a:pPr algn="ctr" rtl="0"/>
              <a:r>
                <a:rPr lang="fr-FR" sz="900" kern="10" spc="0" dirty="0" smtClean="0">
                  <a:ln w="9525">
                    <a:solidFill>
                      <a:srgbClr val="548DD4"/>
                    </a:solidFill>
                    <a:round/>
                    <a:headEnd/>
                    <a:tailEnd/>
                  </a:ln>
                  <a:solidFill>
                    <a:srgbClr val="2839D8"/>
                  </a:solidFill>
                  <a:effectLst/>
                  <a:latin typeface="Arial Black"/>
                </a:rPr>
                <a:t>Projet interdisciplinaire</a:t>
              </a:r>
              <a:endParaRPr lang="fr-FR" sz="900" kern="10" spc="0" dirty="0">
                <a:ln w="9525">
                  <a:solidFill>
                    <a:srgbClr val="548DD4"/>
                  </a:solidFill>
                  <a:round/>
                  <a:headEnd/>
                  <a:tailEnd/>
                </a:ln>
                <a:solidFill>
                  <a:srgbClr val="2839D8"/>
                </a:solidFill>
                <a:effectLst/>
                <a:latin typeface="Arial Black"/>
              </a:endParaRPr>
            </a:p>
          </p:txBody>
        </p:sp>
      </p:grpSp>
      <p:sp>
        <p:nvSpPr>
          <p:cNvPr id="44" name="AutoShape 5"/>
          <p:cNvSpPr>
            <a:spLocks noChangeArrowheads="1"/>
          </p:cNvSpPr>
          <p:nvPr/>
        </p:nvSpPr>
        <p:spPr bwMode="auto">
          <a:xfrm>
            <a:off x="891542" y="1859432"/>
            <a:ext cx="7559730" cy="897623"/>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pPr algn="just"/>
            <a:r>
              <a:rPr lang="fr-FR" sz="2400" b="1" dirty="0"/>
              <a:t>Les revues de projets  sont réalisées par le binôme de professeurs en charge du projet dans l’année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446929" y="692281"/>
            <a:ext cx="7264104"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Évaluation du projet : les revues de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 name="Espace réservé du numéro de diapositive 33"/>
          <p:cNvSpPr>
            <a:spLocks noGrp="1"/>
          </p:cNvSpPr>
          <p:nvPr>
            <p:ph type="sldNum" sz="quarter" idx="12"/>
          </p:nvPr>
        </p:nvSpPr>
        <p:spPr/>
        <p:txBody>
          <a:bodyPr/>
          <a:lstStyle/>
          <a:p>
            <a:fld id="{C58EF9BF-2D72-4D2B-8740-6E584FB0461D}" type="slidenum">
              <a:rPr lang="fr-FR" smtClean="0"/>
              <a:pPr/>
              <a:t>19</a:t>
            </a:fld>
            <a:endParaRPr lang="fr-FR"/>
          </a:p>
        </p:txBody>
      </p:sp>
      <p:sp>
        <p:nvSpPr>
          <p:cNvPr id="35" name="Espace réservé du pied de page 34"/>
          <p:cNvSpPr>
            <a:spLocks noGrp="1"/>
          </p:cNvSpPr>
          <p:nvPr>
            <p:ph type="ftr" sz="quarter" idx="11"/>
          </p:nvPr>
        </p:nvSpPr>
        <p:spPr>
          <a:xfrm>
            <a:off x="2771800" y="6492875"/>
            <a:ext cx="3456384" cy="365125"/>
          </a:xfrm>
        </p:spPr>
        <p:txBody>
          <a:bodyPr/>
          <a:lstStyle/>
          <a:p>
            <a:r>
              <a:rPr lang="fr-FR" dirty="0" smtClean="0"/>
              <a:t>Académie de Créteil</a:t>
            </a:r>
            <a:endParaRPr lang="fr-FR" dirty="0"/>
          </a:p>
        </p:txBody>
      </p:sp>
      <p:sp>
        <p:nvSpPr>
          <p:cNvPr id="22" name="AutoShape 2"/>
          <p:cNvSpPr>
            <a:spLocks noChangeArrowheads="1"/>
          </p:cNvSpPr>
          <p:nvPr/>
        </p:nvSpPr>
        <p:spPr bwMode="auto">
          <a:xfrm>
            <a:off x="1478279" y="1705660"/>
            <a:ext cx="6723611" cy="3614486"/>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pPr algn="just"/>
            <a:r>
              <a:rPr lang="fr-FR" sz="2400" b="1" dirty="0" smtClean="0">
                <a:solidFill>
                  <a:schemeClr val="tx1">
                    <a:lumMod val="95000"/>
                    <a:lumOff val="5000"/>
                  </a:schemeClr>
                </a:solidFill>
              </a:rPr>
              <a:t>L’organisation </a:t>
            </a:r>
            <a:r>
              <a:rPr lang="fr-FR" sz="2400" b="1" dirty="0">
                <a:solidFill>
                  <a:schemeClr val="tx1">
                    <a:lumMod val="95000"/>
                    <a:lumOff val="5000"/>
                  </a:schemeClr>
                </a:solidFill>
              </a:rPr>
              <a:t>d’une revue de projet </a:t>
            </a:r>
            <a:r>
              <a:rPr lang="fr-FR" sz="2400" b="1" dirty="0" smtClean="0">
                <a:solidFill>
                  <a:schemeClr val="tx1">
                    <a:lumMod val="95000"/>
                    <a:lumOff val="5000"/>
                  </a:schemeClr>
                </a:solidFill>
              </a:rPr>
              <a:t>est réalisée </a:t>
            </a:r>
            <a:r>
              <a:rPr lang="fr-FR" sz="2400" b="1" dirty="0">
                <a:solidFill>
                  <a:schemeClr val="tx1">
                    <a:lumMod val="95000"/>
                    <a:lumOff val="5000"/>
                  </a:schemeClr>
                </a:solidFill>
              </a:rPr>
              <a:t>« au fil de l’eau pédagogique » sans banalisation des séances au cours desquelles elles ont lieu</a:t>
            </a:r>
            <a:r>
              <a:rPr lang="fr-FR" sz="2400" b="1" dirty="0" smtClean="0">
                <a:solidFill>
                  <a:schemeClr val="tx1">
                    <a:lumMod val="95000"/>
                    <a:lumOff val="5000"/>
                  </a:schemeClr>
                </a:solidFill>
              </a:rPr>
              <a:t>.</a:t>
            </a:r>
          </a:p>
          <a:p>
            <a:pPr algn="just"/>
            <a:endParaRPr lang="fr-FR" sz="2400" b="1" dirty="0" smtClean="0">
              <a:solidFill>
                <a:schemeClr val="tx1">
                  <a:lumMod val="95000"/>
                  <a:lumOff val="5000"/>
                </a:schemeClr>
              </a:solidFill>
            </a:endParaRPr>
          </a:p>
          <a:p>
            <a:pPr algn="just"/>
            <a:r>
              <a:rPr lang="fr-FR" sz="2400" b="1" dirty="0" smtClean="0">
                <a:solidFill>
                  <a:schemeClr val="tx1">
                    <a:lumMod val="95000"/>
                    <a:lumOff val="5000"/>
                  </a:schemeClr>
                </a:solidFill>
              </a:rPr>
              <a:t>Elle est possible sur </a:t>
            </a:r>
            <a:r>
              <a:rPr lang="fr-FR" sz="2400" b="1" dirty="0">
                <a:solidFill>
                  <a:schemeClr val="tx1">
                    <a:lumMod val="95000"/>
                    <a:lumOff val="5000"/>
                  </a:schemeClr>
                </a:solidFill>
              </a:rPr>
              <a:t>deux séances, qui laissent quatre heures (ou 6 heures selon les organisations pédagogiques) aux enseignants pour conduire les </a:t>
            </a:r>
            <a:r>
              <a:rPr lang="fr-FR" sz="2400" b="1" dirty="0" smtClean="0">
                <a:solidFill>
                  <a:schemeClr val="tx1">
                    <a:lumMod val="95000"/>
                    <a:lumOff val="5000"/>
                  </a:schemeClr>
                </a:solidFill>
              </a:rPr>
              <a:t>évaluations</a:t>
            </a:r>
            <a:endParaRPr lang="fr-FR" sz="2400" b="1" dirty="0">
              <a:solidFill>
                <a:schemeClr val="tx1">
                  <a:lumMod val="95000"/>
                  <a:lumOff val="5000"/>
                </a:schemeClr>
              </a:solidFill>
            </a:endParaRPr>
          </a:p>
        </p:txBody>
      </p:sp>
    </p:spTree>
    <p:extLst>
      <p:ext uri="{BB962C8B-B14F-4D97-AF65-F5344CB8AC3E}">
        <p14:creationId xmlns:p14="http://schemas.microsoft.com/office/powerpoint/2010/main" val="1860962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8EF9BF-2D72-4D2B-8740-6E584FB0461D}" type="slidenum">
              <a:rPr lang="fr-FR" smtClean="0"/>
              <a:pPr/>
              <a:t>2</a:t>
            </a:fld>
            <a:endParaRPr lang="fr-FR"/>
          </a:p>
        </p:txBody>
      </p:sp>
      <p:sp>
        <p:nvSpPr>
          <p:cNvPr id="5" name="Footer Placeholder 4"/>
          <p:cNvSpPr>
            <a:spLocks noGrp="1"/>
          </p:cNvSpPr>
          <p:nvPr>
            <p:ph type="ftr" sz="quarter" idx="11"/>
          </p:nvPr>
        </p:nvSpPr>
        <p:spPr>
          <a:xfrm>
            <a:off x="2106782" y="6340475"/>
            <a:ext cx="5788000" cy="365125"/>
          </a:xfrm>
        </p:spPr>
        <p:txBody>
          <a:bodyPr/>
          <a:lstStyle/>
          <a:p>
            <a:r>
              <a:rPr lang="fr-FR" dirty="0" smtClean="0"/>
              <a:t> Patrick LE PIVERT, Samuel VIOLLIN            IA-IPR STI Académie de Créteil</a:t>
            </a:r>
            <a:endParaRPr lang="fr-FR" dirty="0"/>
          </a:p>
        </p:txBody>
      </p:sp>
      <p:sp>
        <p:nvSpPr>
          <p:cNvPr id="6" name="Title 5"/>
          <p:cNvSpPr>
            <a:spLocks noGrp="1"/>
          </p:cNvSpPr>
          <p:nvPr>
            <p:ph type="title"/>
          </p:nvPr>
        </p:nvSpPr>
        <p:spPr>
          <a:xfrm>
            <a:off x="1184417" y="274638"/>
            <a:ext cx="7539885"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Pourquoi un projet interdisciplinaire en SI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Rectangle 6"/>
          <p:cNvSpPr/>
          <p:nvPr/>
        </p:nvSpPr>
        <p:spPr>
          <a:xfrm>
            <a:off x="643943" y="1027883"/>
            <a:ext cx="7987439" cy="5262979"/>
          </a:xfrm>
          <a:prstGeom prst="rect">
            <a:avLst/>
          </a:prstGeom>
        </p:spPr>
        <p:txBody>
          <a:bodyPr wrap="square">
            <a:spAutoFit/>
          </a:bodyPr>
          <a:lstStyle/>
          <a:p>
            <a:pPr algn="just"/>
            <a:r>
              <a:rPr lang="fr-FR" sz="2800" dirty="0"/>
              <a:t>Les ingénieurs </a:t>
            </a:r>
            <a:r>
              <a:rPr lang="fr-FR" sz="2800" dirty="0" smtClean="0"/>
              <a:t>imaginent </a:t>
            </a:r>
            <a:r>
              <a:rPr lang="fr-FR" sz="2800" dirty="0"/>
              <a:t>et </a:t>
            </a:r>
            <a:r>
              <a:rPr lang="fr-FR" sz="2800" dirty="0" smtClean="0"/>
              <a:t>conçoivent </a:t>
            </a:r>
            <a:r>
              <a:rPr lang="fr-FR" sz="2800" dirty="0"/>
              <a:t>les objets du quotidien dont les Hommes ont besoin. </a:t>
            </a:r>
            <a:endParaRPr lang="fr-FR" sz="2800" dirty="0" smtClean="0"/>
          </a:p>
          <a:p>
            <a:pPr algn="just"/>
            <a:endParaRPr lang="fr-FR" sz="2800" dirty="0" smtClean="0"/>
          </a:p>
          <a:p>
            <a:pPr algn="just"/>
            <a:r>
              <a:rPr lang="fr-FR" sz="2800" dirty="0" smtClean="0"/>
              <a:t>Pour </a:t>
            </a:r>
            <a:r>
              <a:rPr lang="fr-FR" sz="2800" dirty="0"/>
              <a:t>cela, un ingénieur doit </a:t>
            </a:r>
            <a:r>
              <a:rPr lang="fr-FR" sz="2800" dirty="0" smtClean="0"/>
              <a:t>:</a:t>
            </a:r>
          </a:p>
          <a:p>
            <a:pPr marL="900113" indent="-358775" algn="just"/>
            <a:r>
              <a:rPr lang="fr-FR" sz="2800" dirty="0" smtClean="0"/>
              <a:t>•</a:t>
            </a:r>
            <a:r>
              <a:rPr lang="fr-FR" sz="2800" dirty="0"/>
              <a:t>	comprendre l’expression d’un besoin,  pour communiquer avec  des commanditaires non ingénieurs, spécialistes d’autres champs ;</a:t>
            </a:r>
            <a:endParaRPr lang="fr-FR" sz="2800" dirty="0" smtClean="0"/>
          </a:p>
          <a:p>
            <a:pPr marL="900113" indent="-358775" algn="just"/>
            <a:r>
              <a:rPr lang="fr-FR" sz="2800" dirty="0"/>
              <a:t>•	traduire le besoin exprimé en problèmes scientifiques et technologiques, pour </a:t>
            </a:r>
            <a:r>
              <a:rPr lang="fr-FR" sz="2800" dirty="0" smtClean="0"/>
              <a:t> communiquer </a:t>
            </a:r>
            <a:r>
              <a:rPr lang="fr-FR" sz="2800" dirty="0"/>
              <a:t>avec ses pairs </a:t>
            </a:r>
            <a:r>
              <a:rPr lang="fr-FR" sz="2800" dirty="0" smtClean="0"/>
              <a:t>;</a:t>
            </a:r>
          </a:p>
          <a:p>
            <a:pPr marL="900113" indent="-358775" algn="just"/>
            <a:r>
              <a:rPr lang="fr-FR" sz="2800" dirty="0" smtClean="0"/>
              <a:t>• s’intégrer </a:t>
            </a:r>
            <a:r>
              <a:rPr lang="fr-FR" sz="2800" dirty="0"/>
              <a:t>à une équipe pour imaginer et concevoir des solutions innovantes. </a:t>
            </a:r>
          </a:p>
        </p:txBody>
      </p:sp>
    </p:spTree>
    <p:extLst>
      <p:ext uri="{BB962C8B-B14F-4D97-AF65-F5344CB8AC3E}">
        <p14:creationId xmlns:p14="http://schemas.microsoft.com/office/powerpoint/2010/main" val="1639015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ChangeArrowheads="1"/>
          </p:cNvSpPr>
          <p:nvPr/>
        </p:nvSpPr>
        <p:spPr bwMode="auto">
          <a:xfrm>
            <a:off x="498763" y="1330036"/>
            <a:ext cx="8368145" cy="2784764"/>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r>
              <a:rPr lang="fr-FR" sz="2400" b="1" dirty="0" smtClean="0"/>
              <a:t>Deux revues de projets  de 20</a:t>
            </a:r>
            <a:r>
              <a:rPr lang="fr-FR" sz="2400" b="1" i="1" dirty="0" smtClean="0"/>
              <a:t> </a:t>
            </a:r>
            <a:r>
              <a:rPr lang="fr-FR" sz="2400" b="1" dirty="0" smtClean="0"/>
              <a:t>minutes </a:t>
            </a:r>
            <a:r>
              <a:rPr lang="fr-FR" sz="2400" b="1" dirty="0"/>
              <a:t>chacune par </a:t>
            </a:r>
            <a:r>
              <a:rPr lang="fr-FR" sz="2400" b="1" dirty="0" smtClean="0"/>
              <a:t>équipe d’élèves.</a:t>
            </a:r>
            <a:endParaRPr lang="fr-FR" sz="2400" b="1" dirty="0"/>
          </a:p>
          <a:p>
            <a:endParaRPr lang="fr-FR" sz="2400" b="1" dirty="0" smtClean="0"/>
          </a:p>
          <a:p>
            <a:r>
              <a:rPr lang="fr-FR" sz="2400" b="1" dirty="0" smtClean="0"/>
              <a:t>La revue 1 attribue 16% de la note totale.</a:t>
            </a:r>
          </a:p>
          <a:p>
            <a:pPr algn="just"/>
            <a:r>
              <a:rPr lang="fr-FR" sz="2400" b="1" dirty="0" smtClean="0"/>
              <a:t> Elle évalue principalement les compétences liées à la modélisation et la simulation des solutions en cours de conception. </a:t>
            </a:r>
            <a:endParaRPr lang="fr-FR" sz="2400" b="1" dirty="0">
              <a:solidFill>
                <a:schemeClr val="tx1">
                  <a:lumMod val="95000"/>
                  <a:lumOff val="5000"/>
                </a:schemeClr>
              </a:solidFill>
            </a:endParaRPr>
          </a:p>
        </p:txBody>
      </p:sp>
      <p:sp>
        <p:nvSpPr>
          <p:cNvPr id="17" name="Rectangle 16"/>
          <p:cNvSpPr/>
          <p:nvPr/>
        </p:nvSpPr>
        <p:spPr>
          <a:xfrm>
            <a:off x="1516202" y="221227"/>
            <a:ext cx="5619231"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Évaluation du projet : les revues</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 name="Espace réservé du numéro de diapositive 33"/>
          <p:cNvSpPr>
            <a:spLocks noGrp="1"/>
          </p:cNvSpPr>
          <p:nvPr>
            <p:ph type="sldNum" sz="quarter" idx="12"/>
          </p:nvPr>
        </p:nvSpPr>
        <p:spPr/>
        <p:txBody>
          <a:bodyPr/>
          <a:lstStyle/>
          <a:p>
            <a:fld id="{C58EF9BF-2D72-4D2B-8740-6E584FB0461D}" type="slidenum">
              <a:rPr lang="fr-FR" smtClean="0"/>
              <a:pPr/>
              <a:t>20</a:t>
            </a:fld>
            <a:endParaRPr lang="fr-FR"/>
          </a:p>
        </p:txBody>
      </p:sp>
      <p:sp>
        <p:nvSpPr>
          <p:cNvPr id="35" name="Espace réservé du pied de page 34"/>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
        <p:nvSpPr>
          <p:cNvPr id="44" name="AutoShape 2"/>
          <p:cNvSpPr>
            <a:spLocks noChangeArrowheads="1"/>
          </p:cNvSpPr>
          <p:nvPr/>
        </p:nvSpPr>
        <p:spPr bwMode="auto">
          <a:xfrm>
            <a:off x="515588" y="4248168"/>
            <a:ext cx="8392884" cy="1986379"/>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pPr algn="just"/>
            <a:r>
              <a:rPr lang="fr-FR" sz="2400" b="1" dirty="0" smtClean="0"/>
              <a:t>La revue 2 attribue </a:t>
            </a:r>
            <a:r>
              <a:rPr lang="fr-FR" sz="2400" b="1" dirty="0">
                <a:solidFill>
                  <a:schemeClr val="tx1">
                    <a:lumMod val="95000"/>
                    <a:lumOff val="5000"/>
                  </a:schemeClr>
                </a:solidFill>
              </a:rPr>
              <a:t>34% </a:t>
            </a:r>
            <a:r>
              <a:rPr lang="fr-FR" sz="2400" b="1" dirty="0" smtClean="0"/>
              <a:t>de la note totale.</a:t>
            </a:r>
          </a:p>
          <a:p>
            <a:pPr algn="just"/>
            <a:r>
              <a:rPr lang="fr-FR" sz="2400" b="1" dirty="0" smtClean="0"/>
              <a:t>La </a:t>
            </a:r>
            <a:r>
              <a:rPr lang="fr-FR" sz="2400" b="1" dirty="0"/>
              <a:t>seconde revue de projet évalue principalement les compétences expérimentales pour tester les éléments de solutions en cours de réalisation. </a:t>
            </a:r>
            <a:endParaRPr lang="fr-FR" sz="2400"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AutoShape 5"/>
          <p:cNvSpPr>
            <a:spLocks noChangeArrowheads="1"/>
          </p:cNvSpPr>
          <p:nvPr/>
        </p:nvSpPr>
        <p:spPr bwMode="auto">
          <a:xfrm>
            <a:off x="754183" y="1507917"/>
            <a:ext cx="8015743" cy="2745427"/>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r>
              <a:rPr lang="fr-FR" sz="2400" b="1" dirty="0" smtClean="0"/>
              <a:t>La soutenance terminale dure 20 minutes </a:t>
            </a:r>
            <a:r>
              <a:rPr lang="fr-FR" sz="2400" b="1" dirty="0"/>
              <a:t>par </a:t>
            </a:r>
            <a:r>
              <a:rPr lang="fr-FR" sz="2400" b="1" dirty="0" smtClean="0"/>
              <a:t>élève (10 minutes d’exposé + 10 minutes d’échanges avec le jury) et compte pour </a:t>
            </a:r>
            <a:r>
              <a:rPr lang="fr-FR" sz="2400" b="1" dirty="0"/>
              <a:t>50% de la note de </a:t>
            </a:r>
            <a:r>
              <a:rPr lang="fr-FR" sz="2400" b="1" dirty="0" smtClean="0"/>
              <a:t>projet.</a:t>
            </a:r>
            <a:endParaRPr lang="fr-FR" sz="2400" b="1" dirty="0"/>
          </a:p>
          <a:p>
            <a:r>
              <a:rPr lang="fr-FR" sz="2400" b="1" dirty="0" smtClean="0"/>
              <a:t>Elle </a:t>
            </a:r>
            <a:r>
              <a:rPr lang="fr-FR" sz="2400" b="1" dirty="0"/>
              <a:t>est assurée par un binôme de </a:t>
            </a:r>
            <a:r>
              <a:rPr lang="fr-FR" sz="2400" b="1" dirty="0" smtClean="0"/>
              <a:t>professeurs externe à la conduite du projet des élèves évalués :</a:t>
            </a:r>
            <a:r>
              <a:rPr lang="fr-FR" sz="2400" b="1" i="1" dirty="0" smtClean="0"/>
              <a:t> </a:t>
            </a:r>
          </a:p>
          <a:p>
            <a:pPr marL="352425" indent="-352425">
              <a:buFont typeface="Arial" pitchFamily="34" charset="0"/>
              <a:buChar char="•"/>
            </a:pPr>
            <a:r>
              <a:rPr lang="fr-FR" sz="2400" b="1" dirty="0" smtClean="0"/>
              <a:t>un professeur de SI ;</a:t>
            </a:r>
          </a:p>
          <a:p>
            <a:pPr marL="352425" indent="-352425">
              <a:buFont typeface="Arial" pitchFamily="34" charset="0"/>
              <a:buChar char="•"/>
            </a:pPr>
            <a:r>
              <a:rPr lang="fr-FR" sz="2400" b="1" dirty="0" smtClean="0"/>
              <a:t>un professeur d’une discipline associée.</a:t>
            </a:r>
          </a:p>
          <a:p>
            <a:endParaRPr lang="fr-FR" b="1" dirty="0">
              <a:solidFill>
                <a:schemeClr val="tx1">
                  <a:lumMod val="95000"/>
                  <a:lumOff val="5000"/>
                </a:schemeClr>
              </a:solidFill>
            </a:endParaRPr>
          </a:p>
        </p:txBody>
      </p:sp>
      <p:sp>
        <p:nvSpPr>
          <p:cNvPr id="17" name="Rectangle 16"/>
          <p:cNvSpPr/>
          <p:nvPr/>
        </p:nvSpPr>
        <p:spPr>
          <a:xfrm>
            <a:off x="1200607" y="262790"/>
            <a:ext cx="8036367"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Évaluation du projet : la soutenance terminale</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 name="Espace réservé du numéro de diapositive 33"/>
          <p:cNvSpPr>
            <a:spLocks noGrp="1"/>
          </p:cNvSpPr>
          <p:nvPr>
            <p:ph type="sldNum" sz="quarter" idx="12"/>
          </p:nvPr>
        </p:nvSpPr>
        <p:spPr/>
        <p:txBody>
          <a:bodyPr/>
          <a:lstStyle/>
          <a:p>
            <a:fld id="{C58EF9BF-2D72-4D2B-8740-6E584FB0461D}" type="slidenum">
              <a:rPr lang="fr-FR" smtClean="0"/>
              <a:pPr/>
              <a:t>21</a:t>
            </a:fld>
            <a:endParaRPr lang="fr-FR"/>
          </a:p>
        </p:txBody>
      </p:sp>
      <p:sp>
        <p:nvSpPr>
          <p:cNvPr id="35" name="Espace réservé du pied de page 34"/>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
        <p:nvSpPr>
          <p:cNvPr id="24" name="AutoShape 5"/>
          <p:cNvSpPr>
            <a:spLocks noChangeArrowheads="1"/>
          </p:cNvSpPr>
          <p:nvPr/>
        </p:nvSpPr>
        <p:spPr bwMode="auto">
          <a:xfrm>
            <a:off x="755372" y="4772050"/>
            <a:ext cx="7959137" cy="963732"/>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r>
              <a:rPr lang="fr-FR" sz="2400" b="1" dirty="0" smtClean="0"/>
              <a:t>Cette évaluation est individuelle et essentiellement axée sur la vérification de compétences de communication</a:t>
            </a:r>
          </a:p>
          <a:p>
            <a:endParaRPr lang="fr-FR"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AutoShape 5"/>
          <p:cNvSpPr>
            <a:spLocks noChangeArrowheads="1"/>
          </p:cNvSpPr>
          <p:nvPr/>
        </p:nvSpPr>
        <p:spPr bwMode="auto">
          <a:xfrm>
            <a:off x="754183" y="1507917"/>
            <a:ext cx="8015743" cy="3839938"/>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r>
              <a:rPr lang="fr-FR" sz="2400" b="1" dirty="0" smtClean="0"/>
              <a:t>Lors de la soutenance terminale </a:t>
            </a:r>
            <a:r>
              <a:rPr lang="fr-FR" sz="2400" dirty="0"/>
              <a:t>l</a:t>
            </a:r>
            <a:r>
              <a:rPr lang="fr-FR" sz="2400" dirty="0" smtClean="0"/>
              <a:t>e </a:t>
            </a:r>
            <a:r>
              <a:rPr lang="fr-FR" sz="2400" dirty="0"/>
              <a:t>dossier-projet est mis à disposition du </a:t>
            </a:r>
            <a:r>
              <a:rPr lang="fr-FR" sz="2400" dirty="0" smtClean="0"/>
              <a:t>jury. Il en </a:t>
            </a:r>
            <a:r>
              <a:rPr lang="fr-FR" sz="2400" dirty="0"/>
              <a:t>dispose comme un document complémentaire à l’exposé et intègre son évaluation dans les compétences de communication, décrites au repère D2  de la grille publiée par la DEGSCO   «Mettre en œuvre une communication » et la compétence « Choisir un support de communication et un média adapté, argumenter, produire un support de communication et adapter sa stratégie de communication au contexte ».</a:t>
            </a:r>
          </a:p>
          <a:p>
            <a:endParaRPr lang="fr-FR" b="1" dirty="0">
              <a:solidFill>
                <a:schemeClr val="tx1">
                  <a:lumMod val="95000"/>
                  <a:lumOff val="5000"/>
                </a:schemeClr>
              </a:solidFill>
            </a:endParaRPr>
          </a:p>
        </p:txBody>
      </p:sp>
      <p:sp>
        <p:nvSpPr>
          <p:cNvPr id="17" name="Rectangle 16"/>
          <p:cNvSpPr/>
          <p:nvPr/>
        </p:nvSpPr>
        <p:spPr>
          <a:xfrm>
            <a:off x="1200607" y="262790"/>
            <a:ext cx="8036367"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Évaluation du projet : la soutenance terminale</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 name="Espace réservé du numéro de diapositive 33"/>
          <p:cNvSpPr>
            <a:spLocks noGrp="1"/>
          </p:cNvSpPr>
          <p:nvPr>
            <p:ph type="sldNum" sz="quarter" idx="12"/>
          </p:nvPr>
        </p:nvSpPr>
        <p:spPr/>
        <p:txBody>
          <a:bodyPr/>
          <a:lstStyle/>
          <a:p>
            <a:fld id="{C58EF9BF-2D72-4D2B-8740-6E584FB0461D}" type="slidenum">
              <a:rPr lang="fr-FR" smtClean="0"/>
              <a:pPr/>
              <a:t>22</a:t>
            </a:fld>
            <a:endParaRPr lang="fr-FR"/>
          </a:p>
        </p:txBody>
      </p:sp>
      <p:sp>
        <p:nvSpPr>
          <p:cNvPr id="35" name="Espace réservé du pied de page 34"/>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Tree>
    <p:extLst>
      <p:ext uri="{BB962C8B-B14F-4D97-AF65-F5344CB8AC3E}">
        <p14:creationId xmlns:p14="http://schemas.microsoft.com/office/powerpoint/2010/main" val="18187993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58EF9BF-2D72-4D2B-8740-6E584FB0461D}" type="slidenum">
              <a:rPr lang="fr-FR" smtClean="0"/>
              <a:pPr/>
              <a:t>23</a:t>
            </a:fld>
            <a:endParaRPr lang="fr-FR"/>
          </a:p>
        </p:txBody>
      </p:sp>
      <p:sp>
        <p:nvSpPr>
          <p:cNvPr id="6" name="AutoShape 5"/>
          <p:cNvSpPr>
            <a:spLocks noChangeArrowheads="1"/>
          </p:cNvSpPr>
          <p:nvPr/>
        </p:nvSpPr>
        <p:spPr bwMode="auto">
          <a:xfrm>
            <a:off x="849979" y="1374522"/>
            <a:ext cx="7629003" cy="4790751"/>
          </a:xfrm>
          <a:prstGeom prst="roundRect">
            <a:avLst>
              <a:gd name="adj" fmla="val 16667"/>
            </a:avLst>
          </a:prstGeom>
          <a:gradFill rotWithShape="0">
            <a:gsLst>
              <a:gs pos="0">
                <a:srgbClr val="95B3D7"/>
              </a:gs>
              <a:gs pos="50000">
                <a:srgbClr val="4F81BD"/>
              </a:gs>
              <a:gs pos="100000">
                <a:srgbClr val="95B3D7"/>
              </a:gs>
            </a:gsLst>
            <a:lin ang="5400000" scaled="1"/>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pPr algn="just"/>
            <a:r>
              <a:rPr lang="fr-FR" sz="2400" dirty="0" smtClean="0"/>
              <a:t>La </a:t>
            </a:r>
            <a:r>
              <a:rPr lang="fr-FR" sz="2400" dirty="0"/>
              <a:t>complexité de l’organisation des jurys ne rend pas possible de façon systématique l’adéquation entre la discipline du professeur associé à </a:t>
            </a:r>
            <a:r>
              <a:rPr lang="fr-FR" sz="2400" dirty="0" smtClean="0"/>
              <a:t>l’évaluation de la </a:t>
            </a:r>
            <a:r>
              <a:rPr lang="fr-FR" sz="2400" dirty="0"/>
              <a:t>soutenance finale, </a:t>
            </a:r>
            <a:r>
              <a:rPr lang="fr-FR" sz="2400" dirty="0" smtClean="0"/>
              <a:t>et </a:t>
            </a:r>
            <a:r>
              <a:rPr lang="fr-FR" sz="2400" dirty="0"/>
              <a:t>la spécialité du professeur associé qui a participé à l’encadrement du projet évalué. </a:t>
            </a:r>
            <a:endParaRPr lang="fr-FR" sz="2400" dirty="0" smtClean="0"/>
          </a:p>
          <a:p>
            <a:pPr algn="just"/>
            <a:endParaRPr lang="fr-FR" sz="2400" dirty="0"/>
          </a:p>
          <a:p>
            <a:pPr algn="just"/>
            <a:r>
              <a:rPr lang="fr-FR" sz="2400" dirty="0" smtClean="0"/>
              <a:t>Le positionnement </a:t>
            </a:r>
            <a:r>
              <a:rPr lang="fr-FR" sz="2400" dirty="0"/>
              <a:t>en qualité d’évaluateur du professeur associé ne peut être strictement disciplinaire. Cela ne constitue aucunement un obstacle à la qualité de l’évaluation. En effet les compétences évaluées lors de cette soutenance finale sont principalement celles liées à la communication</a:t>
            </a:r>
            <a:r>
              <a:rPr lang="fr-FR" dirty="0"/>
              <a:t>.</a:t>
            </a:r>
            <a:endParaRPr lang="fr-FR" b="1" dirty="0">
              <a:solidFill>
                <a:schemeClr val="tx1">
                  <a:lumMod val="95000"/>
                  <a:lumOff val="5000"/>
                </a:schemeClr>
              </a:solidFill>
            </a:endParaRPr>
          </a:p>
        </p:txBody>
      </p:sp>
      <p:sp>
        <p:nvSpPr>
          <p:cNvPr id="7" name="Rectangle 6"/>
          <p:cNvSpPr/>
          <p:nvPr/>
        </p:nvSpPr>
        <p:spPr>
          <a:xfrm>
            <a:off x="1200607" y="165808"/>
            <a:ext cx="8036367" cy="584775"/>
          </a:xfrm>
          <a:prstGeom prst="rect">
            <a:avLst/>
          </a:prstGeom>
        </p:spPr>
        <p:txBody>
          <a:bodyPr wrap="none">
            <a:spAutoFit/>
          </a:bodyPr>
          <a:lstStyle/>
          <a:p>
            <a:r>
              <a:rPr lang="fr-FR" sz="32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Évaluation du projet : </a:t>
            </a:r>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la soutenance terminale</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387639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ZoneTexte 40"/>
          <p:cNvSpPr txBox="1"/>
          <p:nvPr/>
        </p:nvSpPr>
        <p:spPr>
          <a:xfrm>
            <a:off x="581890" y="3264365"/>
            <a:ext cx="8271164" cy="646331"/>
          </a:xfrm>
          <a:prstGeom prst="rect">
            <a:avLst/>
          </a:prstGeom>
          <a:noFill/>
        </p:spPr>
        <p:txBody>
          <a:bodyPr wrap="square" rtlCol="0">
            <a:spAutoFit/>
          </a:bodyPr>
          <a:lstStyle/>
          <a:p>
            <a:r>
              <a:rPr lang="fr-FR" dirty="0"/>
              <a:t>L’ingénieur doit </a:t>
            </a:r>
            <a:r>
              <a:rPr lang="fr-FR" b="1" dirty="0"/>
              <a:t>expérimenter</a:t>
            </a:r>
            <a:r>
              <a:rPr lang="fr-FR" dirty="0"/>
              <a:t> pour conduire des tests et des essais de validation de solutions et de mesure des performances. </a:t>
            </a:r>
          </a:p>
        </p:txBody>
      </p:sp>
      <p:sp>
        <p:nvSpPr>
          <p:cNvPr id="31" name="ZoneTexte 30"/>
          <p:cNvSpPr txBox="1"/>
          <p:nvPr/>
        </p:nvSpPr>
        <p:spPr>
          <a:xfrm>
            <a:off x="2937160" y="4087093"/>
            <a:ext cx="3366658" cy="2246769"/>
          </a:xfrm>
          <a:prstGeom prst="rect">
            <a:avLst/>
          </a:prstGeom>
          <a:gradFill>
            <a:gsLst>
              <a:gs pos="0">
                <a:schemeClr val="lt2">
                  <a:tint val="40000"/>
                  <a:satMod val="350000"/>
                </a:schemeClr>
              </a:gs>
              <a:gs pos="40000">
                <a:schemeClr val="lt2">
                  <a:tint val="45000"/>
                  <a:shade val="99000"/>
                  <a:satMod val="350000"/>
                </a:schemeClr>
              </a:gs>
              <a:gs pos="100000">
                <a:schemeClr val="bg1">
                  <a:lumMod val="75000"/>
                </a:schemeClr>
              </a:gs>
            </a:gsLst>
          </a:gradFill>
        </p:spPr>
        <p:style>
          <a:lnRef idx="0">
            <a:scrgbClr r="0" g="0" b="0"/>
          </a:lnRef>
          <a:fillRef idx="1002">
            <a:schemeClr val="lt2"/>
          </a:fillRef>
          <a:effectRef idx="0">
            <a:scrgbClr r="0" g="0" b="0"/>
          </a:effectRef>
          <a:fontRef idx="major"/>
        </p:style>
        <p:txBody>
          <a:bodyPr wrap="square" rtlCol="0">
            <a:spAutoFit/>
          </a:bodyPr>
          <a:lstStyle/>
          <a:p>
            <a:pPr algn="ctr"/>
            <a:r>
              <a:rPr lang="fr-FR" sz="1400" dirty="0" smtClean="0"/>
              <a:t>Compétences nécessaires à la mise en œuvre d’une démarche d’ingénieur</a:t>
            </a:r>
          </a:p>
          <a:p>
            <a:pPr algn="ctr"/>
            <a:endParaRPr lang="fr-FR" sz="1400" dirty="0" smtClean="0"/>
          </a:p>
          <a:p>
            <a:endParaRPr lang="fr-FR" sz="1400" dirty="0" smtClean="0"/>
          </a:p>
          <a:p>
            <a:endParaRPr lang="fr-FR" sz="1400" dirty="0" smtClean="0"/>
          </a:p>
          <a:p>
            <a:endParaRPr lang="fr-FR" sz="1400" dirty="0" smtClean="0"/>
          </a:p>
          <a:p>
            <a:endParaRPr lang="fr-FR" sz="1400" dirty="0" smtClean="0"/>
          </a:p>
          <a:p>
            <a:endParaRPr lang="fr-FR" sz="1400" dirty="0" smtClean="0"/>
          </a:p>
          <a:p>
            <a:endParaRPr lang="fr-FR" sz="1400" dirty="0" smtClean="0"/>
          </a:p>
          <a:p>
            <a:endParaRPr lang="fr-FR" sz="1400" dirty="0"/>
          </a:p>
        </p:txBody>
      </p:sp>
      <p:sp>
        <p:nvSpPr>
          <p:cNvPr id="25" name="ZoneTexte 24"/>
          <p:cNvSpPr txBox="1"/>
          <p:nvPr/>
        </p:nvSpPr>
        <p:spPr>
          <a:xfrm>
            <a:off x="2976378" y="4594863"/>
            <a:ext cx="1270436" cy="364139"/>
          </a:xfrm>
          <a:prstGeom prst="rect">
            <a:avLst/>
          </a:prstGeom>
          <a:gradFill>
            <a:gsLst>
              <a:gs pos="0">
                <a:schemeClr val="accent6">
                  <a:lumMod val="60000"/>
                  <a:lumOff val="40000"/>
                </a:schemeClr>
              </a:gs>
              <a:gs pos="50000">
                <a:schemeClr val="accent6">
                  <a:lumMod val="75000"/>
                </a:schemeClr>
              </a:gs>
              <a:gs pos="100000">
                <a:schemeClr val="bg1"/>
              </a:gs>
            </a:gsLst>
            <a:lin ang="5400000" scaled="0"/>
          </a:gradFill>
          <a:effectLst>
            <a:outerShdw blurRad="50800" dist="38100" dir="2700000" algn="tl" rotWithShape="0">
              <a:prstClr val="black">
                <a:alpha val="40000"/>
              </a:prstClr>
            </a:outerShdw>
          </a:effectLst>
          <a:scene3d>
            <a:camera prst="orthographicFront"/>
            <a:lightRig rig="threePt" dir="t"/>
          </a:scene3d>
          <a:sp3d>
            <a:bevelT/>
          </a:sp3d>
        </p:spPr>
        <p:txBody>
          <a:bodyPr wrap="square" lIns="0" rIns="0" rtlCol="0" anchor="ctr" anchorCtr="0">
            <a:spAutoFit/>
          </a:bodyPr>
          <a:lstStyle/>
          <a:p>
            <a:pPr algn="ctr">
              <a:lnSpc>
                <a:spcPts val="1000"/>
              </a:lnSpc>
            </a:pPr>
            <a:endParaRPr lang="fr-FR" sz="1400" dirty="0" smtClean="0"/>
          </a:p>
          <a:p>
            <a:pPr algn="ctr" defTabSz="0">
              <a:lnSpc>
                <a:spcPts val="1000"/>
              </a:lnSpc>
            </a:pPr>
            <a:r>
              <a:rPr lang="fr-FR" sz="1400" dirty="0" smtClean="0"/>
              <a:t>Expérimenter</a:t>
            </a:r>
            <a:endParaRPr lang="fr-FR" sz="1400" dirty="0"/>
          </a:p>
        </p:txBody>
      </p:sp>
      <p:sp>
        <p:nvSpPr>
          <p:cNvPr id="26" name="ZoneTexte 25"/>
          <p:cNvSpPr txBox="1"/>
          <p:nvPr/>
        </p:nvSpPr>
        <p:spPr>
          <a:xfrm>
            <a:off x="3039900" y="5907931"/>
            <a:ext cx="1270436" cy="402504"/>
          </a:xfrm>
          <a:prstGeom prst="rect">
            <a:avLst/>
          </a:prstGeom>
          <a:gradFill>
            <a:gsLst>
              <a:gs pos="0">
                <a:srgbClr val="00B050"/>
              </a:gs>
              <a:gs pos="50000">
                <a:srgbClr val="24D816"/>
              </a:gs>
              <a:gs pos="100000">
                <a:schemeClr val="bg1"/>
              </a:gs>
            </a:gsLst>
            <a:lin ang="5400000" scaled="0"/>
          </a:gra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nchor="ctr" anchorCtr="0">
            <a:spAutoFit/>
          </a:bodyPr>
          <a:lstStyle/>
          <a:p>
            <a:pPr algn="ctr">
              <a:lnSpc>
                <a:spcPts val="1000"/>
              </a:lnSpc>
            </a:pPr>
            <a:endParaRPr lang="fr-FR" sz="1400" dirty="0" smtClean="0"/>
          </a:p>
          <a:p>
            <a:pPr algn="ctr">
              <a:lnSpc>
                <a:spcPts val="1000"/>
              </a:lnSpc>
            </a:pPr>
            <a:r>
              <a:rPr lang="fr-FR" sz="1400" dirty="0" smtClean="0"/>
              <a:t>Modéliser</a:t>
            </a:r>
          </a:p>
          <a:p>
            <a:pPr algn="ctr">
              <a:lnSpc>
                <a:spcPts val="1000"/>
              </a:lnSpc>
            </a:pPr>
            <a:endParaRPr lang="fr-FR" sz="1400" dirty="0" smtClean="0"/>
          </a:p>
        </p:txBody>
      </p:sp>
      <p:sp>
        <p:nvSpPr>
          <p:cNvPr id="27" name="ZoneTexte 26"/>
          <p:cNvSpPr txBox="1"/>
          <p:nvPr/>
        </p:nvSpPr>
        <p:spPr>
          <a:xfrm>
            <a:off x="4818512" y="4575681"/>
            <a:ext cx="1270436" cy="402504"/>
          </a:xfrm>
          <a:prstGeom prst="rect">
            <a:avLst/>
          </a:prstGeom>
          <a:gradFill>
            <a:gsLst>
              <a:gs pos="0">
                <a:schemeClr val="accent6">
                  <a:lumMod val="60000"/>
                  <a:lumOff val="40000"/>
                </a:schemeClr>
              </a:gs>
              <a:gs pos="50000">
                <a:schemeClr val="accent6">
                  <a:lumMod val="75000"/>
                </a:schemeClr>
              </a:gs>
              <a:gs pos="100000">
                <a:schemeClr val="bg1"/>
              </a:gs>
            </a:gsLst>
            <a:lin ang="5400000" scaled="0"/>
          </a:gra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nchor="ctr" anchorCtr="0">
            <a:spAutoFit/>
          </a:bodyPr>
          <a:lstStyle/>
          <a:p>
            <a:pPr algn="ctr">
              <a:lnSpc>
                <a:spcPts val="1000"/>
              </a:lnSpc>
            </a:pPr>
            <a:endParaRPr lang="fr-FR" sz="1400" dirty="0" smtClean="0"/>
          </a:p>
          <a:p>
            <a:pPr algn="ctr" defTabSz="0">
              <a:lnSpc>
                <a:spcPts val="1000"/>
              </a:lnSpc>
            </a:pPr>
            <a:r>
              <a:rPr lang="fr-FR" sz="1400" dirty="0" smtClean="0"/>
              <a:t>Analyser</a:t>
            </a:r>
          </a:p>
          <a:p>
            <a:pPr algn="ctr">
              <a:lnSpc>
                <a:spcPts val="1000"/>
              </a:lnSpc>
            </a:pPr>
            <a:endParaRPr lang="fr-FR" sz="1400" dirty="0"/>
          </a:p>
        </p:txBody>
      </p:sp>
      <p:sp>
        <p:nvSpPr>
          <p:cNvPr id="28" name="ZoneTexte 27"/>
          <p:cNvSpPr txBox="1"/>
          <p:nvPr/>
        </p:nvSpPr>
        <p:spPr>
          <a:xfrm>
            <a:off x="4882035" y="5907811"/>
            <a:ext cx="1270436" cy="364139"/>
          </a:xfrm>
          <a:prstGeom prst="rect">
            <a:avLst/>
          </a:prstGeom>
          <a:gradFill>
            <a:gsLst>
              <a:gs pos="0">
                <a:srgbClr val="D21CC9"/>
              </a:gs>
              <a:gs pos="50000">
                <a:srgbClr val="EF6BDC"/>
              </a:gs>
              <a:gs pos="100000">
                <a:schemeClr val="bg1"/>
              </a:gs>
            </a:gsLst>
            <a:lin ang="5400000" scaled="0"/>
          </a:gradFill>
          <a:effectLst>
            <a:outerShdw blurRad="50800" dist="38100" dir="2700000" algn="tl" rotWithShape="0">
              <a:prstClr val="black">
                <a:alpha val="40000"/>
              </a:prstClr>
            </a:outerShdw>
          </a:effectLst>
          <a:scene3d>
            <a:camera prst="orthographicFront"/>
            <a:lightRig rig="threePt" dir="t"/>
          </a:scene3d>
          <a:sp3d>
            <a:bevelT/>
          </a:sp3d>
        </p:spPr>
        <p:txBody>
          <a:bodyPr wrap="square" lIns="36000" rIns="36000" rtlCol="0" anchor="ctr" anchorCtr="0">
            <a:spAutoFit/>
          </a:bodyPr>
          <a:lstStyle/>
          <a:p>
            <a:pPr algn="ctr">
              <a:lnSpc>
                <a:spcPts val="1000"/>
              </a:lnSpc>
            </a:pPr>
            <a:endParaRPr lang="fr-FR" sz="1400" dirty="0" smtClean="0"/>
          </a:p>
          <a:p>
            <a:pPr algn="ctr">
              <a:lnSpc>
                <a:spcPts val="1000"/>
              </a:lnSpc>
            </a:pPr>
            <a:r>
              <a:rPr lang="fr-FR" sz="1400" dirty="0" smtClean="0"/>
              <a:t>Communiquer</a:t>
            </a:r>
          </a:p>
        </p:txBody>
      </p:sp>
      <p:sp>
        <p:nvSpPr>
          <p:cNvPr id="29" name="Ellipse 28"/>
          <p:cNvSpPr/>
          <p:nvPr/>
        </p:nvSpPr>
        <p:spPr>
          <a:xfrm>
            <a:off x="3865684" y="4970986"/>
            <a:ext cx="1317490" cy="830813"/>
          </a:xfrm>
          <a:prstGeom prst="ellipse">
            <a:avLst/>
          </a:prstGeom>
          <a:gradFill flip="none" rotWithShape="1">
            <a:gsLst>
              <a:gs pos="100000">
                <a:schemeClr val="tx1">
                  <a:lumMod val="65000"/>
                  <a:lumOff val="35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30" name="ZoneTexte 29"/>
          <p:cNvSpPr txBox="1"/>
          <p:nvPr/>
        </p:nvSpPr>
        <p:spPr>
          <a:xfrm>
            <a:off x="4119771" y="5262416"/>
            <a:ext cx="889305" cy="441455"/>
          </a:xfrm>
          <a:prstGeom prst="rect">
            <a:avLst/>
          </a:prstGeom>
          <a:noFill/>
        </p:spPr>
        <p:txBody>
          <a:bodyPr wrap="square" rtlCol="0">
            <a:spAutoFit/>
          </a:bodyPr>
          <a:lstStyle/>
          <a:p>
            <a:r>
              <a:rPr lang="fr-FR" sz="1400" dirty="0" smtClean="0"/>
              <a:t>Système</a:t>
            </a:r>
            <a:endParaRPr lang="fr-FR" sz="1400" dirty="0"/>
          </a:p>
        </p:txBody>
      </p:sp>
      <p:sp>
        <p:nvSpPr>
          <p:cNvPr id="34" name="Double flèche horizontale 33"/>
          <p:cNvSpPr/>
          <p:nvPr/>
        </p:nvSpPr>
        <p:spPr>
          <a:xfrm rot="8080617" flipH="1" flipV="1">
            <a:off x="5203486" y="5065182"/>
            <a:ext cx="412590" cy="270953"/>
          </a:xfrm>
          <a:prstGeom prst="leftRightArrow">
            <a:avLst/>
          </a:prstGeom>
          <a:solidFill>
            <a:srgbClr val="20E2EC"/>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35" name="Double flèche horizontale 34"/>
          <p:cNvSpPr/>
          <p:nvPr/>
        </p:nvSpPr>
        <p:spPr>
          <a:xfrm rot="8080617" flipH="1" flipV="1">
            <a:off x="3548880" y="5582635"/>
            <a:ext cx="412590" cy="265522"/>
          </a:xfrm>
          <a:prstGeom prst="leftRightArrow">
            <a:avLst/>
          </a:prstGeom>
          <a:solidFill>
            <a:srgbClr val="20E2EC"/>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38" name="Double flèche horizontale 34"/>
          <p:cNvSpPr/>
          <p:nvPr/>
        </p:nvSpPr>
        <p:spPr>
          <a:xfrm rot="13239922" flipH="1" flipV="1">
            <a:off x="3361236" y="5109180"/>
            <a:ext cx="516648" cy="253640"/>
          </a:xfrm>
          <a:prstGeom prst="leftRightArrow">
            <a:avLst/>
          </a:prstGeom>
          <a:solidFill>
            <a:srgbClr val="20E2EC"/>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39" name="Double flèche horizontale 34"/>
          <p:cNvSpPr/>
          <p:nvPr/>
        </p:nvSpPr>
        <p:spPr>
          <a:xfrm rot="13239922" flipH="1" flipV="1">
            <a:off x="5132390" y="5557710"/>
            <a:ext cx="516648" cy="253640"/>
          </a:xfrm>
          <a:prstGeom prst="leftRightArrow">
            <a:avLst/>
          </a:prstGeom>
          <a:solidFill>
            <a:srgbClr val="20E2EC"/>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4" name="Rectangle 3"/>
          <p:cNvSpPr/>
          <p:nvPr/>
        </p:nvSpPr>
        <p:spPr>
          <a:xfrm>
            <a:off x="651162" y="1263225"/>
            <a:ext cx="7952509" cy="553998"/>
          </a:xfrm>
          <a:prstGeom prst="rect">
            <a:avLst/>
          </a:prstGeom>
        </p:spPr>
        <p:txBody>
          <a:bodyPr wrap="square" lIns="0" tIns="0" rIns="0" bIns="0">
            <a:spAutoFit/>
          </a:bodyPr>
          <a:lstStyle/>
          <a:p>
            <a:r>
              <a:rPr lang="fr-FR" dirty="0"/>
              <a:t>L’ingénieur travaille en équipe et  en relation avec de nombreux acteurs. Il doit maitriser des compétences  pour  </a:t>
            </a:r>
            <a:r>
              <a:rPr lang="fr-FR" b="1" dirty="0"/>
              <a:t>communiquer</a:t>
            </a:r>
            <a:r>
              <a:rPr lang="fr-FR" dirty="0"/>
              <a:t>.</a:t>
            </a:r>
          </a:p>
        </p:txBody>
      </p:sp>
      <p:sp>
        <p:nvSpPr>
          <p:cNvPr id="6" name="Rectangle 5"/>
          <p:cNvSpPr/>
          <p:nvPr/>
        </p:nvSpPr>
        <p:spPr>
          <a:xfrm>
            <a:off x="623452" y="1942098"/>
            <a:ext cx="7800109" cy="553998"/>
          </a:xfrm>
          <a:prstGeom prst="rect">
            <a:avLst/>
          </a:prstGeom>
        </p:spPr>
        <p:txBody>
          <a:bodyPr wrap="square" lIns="0" tIns="0" rIns="0" bIns="0">
            <a:spAutoFit/>
          </a:bodyPr>
          <a:lstStyle/>
          <a:p>
            <a:r>
              <a:rPr lang="fr-FR" dirty="0"/>
              <a:t>L’ingénieur doit être capable d’</a:t>
            </a:r>
            <a:r>
              <a:rPr lang="fr-FR" b="1" dirty="0"/>
              <a:t>analyser </a:t>
            </a:r>
            <a:r>
              <a:rPr lang="fr-FR" dirty="0"/>
              <a:t>le besoin pour </a:t>
            </a:r>
            <a:r>
              <a:rPr lang="fr-FR" dirty="0" smtClean="0"/>
              <a:t>le traduire en problèmes </a:t>
            </a:r>
            <a:r>
              <a:rPr lang="fr-FR" dirty="0"/>
              <a:t>scientifiques et technologiques.</a:t>
            </a:r>
          </a:p>
        </p:txBody>
      </p:sp>
      <p:sp>
        <p:nvSpPr>
          <p:cNvPr id="7" name="Rectangle 6"/>
          <p:cNvSpPr/>
          <p:nvPr/>
        </p:nvSpPr>
        <p:spPr>
          <a:xfrm>
            <a:off x="623456" y="2648728"/>
            <a:ext cx="8285017" cy="553998"/>
          </a:xfrm>
          <a:prstGeom prst="rect">
            <a:avLst/>
          </a:prstGeom>
        </p:spPr>
        <p:txBody>
          <a:bodyPr wrap="square" lIns="0" tIns="0" rIns="0" bIns="0">
            <a:spAutoFit/>
          </a:bodyPr>
          <a:lstStyle/>
          <a:p>
            <a:r>
              <a:rPr lang="fr-FR" dirty="0"/>
              <a:t>Pour la conception de solutions </a:t>
            </a:r>
            <a:r>
              <a:rPr lang="fr-FR" dirty="0" smtClean="0"/>
              <a:t>innovantes, l’ingénieur crée une </a:t>
            </a:r>
            <a:r>
              <a:rPr lang="fr-FR" dirty="0"/>
              <a:t>réalité </a:t>
            </a:r>
            <a:r>
              <a:rPr lang="fr-FR" dirty="0" smtClean="0"/>
              <a:t>virtuelle. </a:t>
            </a:r>
            <a:r>
              <a:rPr lang="fr-FR" dirty="0"/>
              <a:t>Il doit maitriser les compétences </a:t>
            </a:r>
            <a:r>
              <a:rPr lang="fr-FR" dirty="0" smtClean="0"/>
              <a:t>pour </a:t>
            </a:r>
            <a:r>
              <a:rPr lang="fr-FR" b="1" dirty="0" smtClean="0"/>
              <a:t>modéliser</a:t>
            </a:r>
            <a:r>
              <a:rPr lang="fr-FR" dirty="0" smtClean="0"/>
              <a:t> les solutions.</a:t>
            </a:r>
            <a:endParaRPr lang="fr-FR" dirty="0"/>
          </a:p>
        </p:txBody>
      </p:sp>
      <p:sp>
        <p:nvSpPr>
          <p:cNvPr id="42" name="Title 5"/>
          <p:cNvSpPr txBox="1">
            <a:spLocks/>
          </p:cNvSpPr>
          <p:nvPr/>
        </p:nvSpPr>
        <p:spPr>
          <a:xfrm>
            <a:off x="1447653" y="427039"/>
            <a:ext cx="7539885" cy="584775"/>
          </a:xfrm>
          <a:prstGeom prst="rect">
            <a:avLst/>
          </a:prstGeom>
        </p:spPr>
        <p:txBody>
          <a:bodyPr wrap="none">
            <a:spAutoFit/>
          </a:bodyPr>
          <a:lstStyle>
            <a:lvl1pPr algn="ctr" defTabSz="914400" rtl="0" eaLnBrk="1" latinLnBrk="0" hangingPunct="1">
              <a:spcBef>
                <a:spcPct val="0"/>
              </a:spcBef>
              <a:buNone/>
              <a:defRPr sz="4400" kern="1200">
                <a:solidFill>
                  <a:schemeClr val="accent1">
                    <a:lumMod val="75000"/>
                  </a:schemeClr>
                </a:solidFill>
                <a:latin typeface="+mj-lt"/>
                <a:ea typeface="+mj-ea"/>
                <a:cs typeface="+mj-cs"/>
              </a:defRPr>
            </a:lvl1pPr>
          </a:lstStyle>
          <a:p>
            <a:r>
              <a:rPr lang="fr-FR" sz="32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Pourquoi un projet interdisciplinaire en SI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773462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8EF9BF-2D72-4D2B-8740-6E584FB0461D}" type="slidenum">
              <a:rPr lang="fr-FR" smtClean="0"/>
              <a:pPr/>
              <a:t>4</a:t>
            </a:fld>
            <a:endParaRPr lang="fr-FR"/>
          </a:p>
        </p:txBody>
      </p:sp>
      <p:sp>
        <p:nvSpPr>
          <p:cNvPr id="5" name="Footer Placeholder 4"/>
          <p:cNvSpPr>
            <a:spLocks noGrp="1"/>
          </p:cNvSpPr>
          <p:nvPr>
            <p:ph type="ftr" sz="quarter" idx="11"/>
          </p:nvPr>
        </p:nvSpPr>
        <p:spPr>
          <a:xfrm>
            <a:off x="2106782" y="6340475"/>
            <a:ext cx="5788000" cy="365125"/>
          </a:xfrm>
        </p:spPr>
        <p:txBody>
          <a:bodyPr/>
          <a:lstStyle/>
          <a:p>
            <a:r>
              <a:rPr lang="fr-FR" dirty="0" smtClean="0"/>
              <a:t> Patrick LE PIVERT, Samuel VIOLLIN            IA-IPR STI Académie de Créteil</a:t>
            </a:r>
            <a:endParaRPr lang="fr-FR" dirty="0"/>
          </a:p>
        </p:txBody>
      </p:sp>
      <p:sp>
        <p:nvSpPr>
          <p:cNvPr id="6" name="Title 5"/>
          <p:cNvSpPr>
            <a:spLocks noGrp="1"/>
          </p:cNvSpPr>
          <p:nvPr>
            <p:ph type="title"/>
          </p:nvPr>
        </p:nvSpPr>
        <p:spPr>
          <a:xfrm>
            <a:off x="1059726" y="1479984"/>
            <a:ext cx="7539885"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Pourquoi un projet interdisciplinaire en SI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 name="Rectangle 7"/>
          <p:cNvSpPr/>
          <p:nvPr/>
        </p:nvSpPr>
        <p:spPr>
          <a:xfrm>
            <a:off x="1066800" y="2247037"/>
            <a:ext cx="7467600" cy="2677656"/>
          </a:xfrm>
          <a:prstGeom prst="rect">
            <a:avLst/>
          </a:prstGeom>
        </p:spPr>
        <p:txBody>
          <a:bodyPr wrap="square">
            <a:spAutoFit/>
          </a:bodyPr>
          <a:lstStyle/>
          <a:p>
            <a:pPr algn="just"/>
            <a:r>
              <a:rPr lang="fr-FR" sz="2800" dirty="0"/>
              <a:t>Ces compétences pluridisciplinaires à développer justifient la mise en place d’un nouvel enseignement, le projet interdisciplinaire, qui place l’élève futur ingénieur en situations d’échanges et de collaboration avec de nombreux acteurs.</a:t>
            </a:r>
          </a:p>
        </p:txBody>
      </p:sp>
    </p:spTree>
    <p:extLst>
      <p:ext uri="{BB962C8B-B14F-4D97-AF65-F5344CB8AC3E}">
        <p14:creationId xmlns:p14="http://schemas.microsoft.com/office/powerpoint/2010/main" val="772603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786446" y="2826860"/>
            <a:ext cx="3214710" cy="923330"/>
          </a:xfrm>
          <a:prstGeom prst="rect">
            <a:avLst/>
          </a:prstGeom>
          <a:noFill/>
          <a:ln w="9525">
            <a:noFill/>
            <a:miter lim="800000"/>
            <a:headEnd/>
            <a:tailEnd/>
          </a:ln>
          <a:effectLst/>
        </p:spPr>
        <p:txBody>
          <a:bodyPr vert="horz" wrap="square" lIns="36000" tIns="45720" rIns="72000" bIns="45720" numCol="1" anchor="ctr" anchorCtr="0" compatLnSpc="1">
            <a:prstTxWarp prst="textNoShape">
              <a:avLst/>
            </a:prstTxWarp>
            <a:spAutoFit/>
          </a:bodyPr>
          <a:lstStyle/>
          <a:p>
            <a:pPr lvl="0" algn="just" fontAlgn="base">
              <a:spcBef>
                <a:spcPct val="0"/>
              </a:spcBef>
              <a:spcAft>
                <a:spcPct val="0"/>
              </a:spcAft>
            </a:pPr>
            <a:r>
              <a:rPr kumimoji="0" lang="fr-FR" b="0" i="0" u="none" strike="noStrike" cap="none" normalizeH="0" baseline="0" dirty="0" smtClean="0">
                <a:ln>
                  <a:noFill/>
                </a:ln>
                <a:solidFill>
                  <a:schemeClr val="tx1"/>
                </a:solidFill>
                <a:effectLst/>
                <a:ea typeface="Calibri" pitchFamily="34" charset="0"/>
                <a:cs typeface="Arial" pitchFamily="34" charset="0"/>
              </a:rPr>
              <a:t>Il peut y avoir</a:t>
            </a:r>
            <a:r>
              <a:rPr kumimoji="0" lang="fr-FR" b="0" i="0" u="none" strike="noStrike" cap="none" normalizeH="0" dirty="0" smtClean="0">
                <a:ln>
                  <a:noFill/>
                </a:ln>
                <a:solidFill>
                  <a:schemeClr val="tx1"/>
                </a:solidFill>
                <a:effectLst/>
                <a:ea typeface="Calibri" pitchFamily="34" charset="0"/>
                <a:cs typeface="Arial" pitchFamily="34" charset="0"/>
              </a:rPr>
              <a:t> une ou plusieurs productions par projet .</a:t>
            </a:r>
          </a:p>
          <a:p>
            <a:pPr lvl="0" algn="just" fontAlgn="base">
              <a:spcBef>
                <a:spcPct val="0"/>
              </a:spcBef>
              <a:spcAft>
                <a:spcPct val="0"/>
              </a:spcAft>
            </a:pPr>
            <a:endParaRPr kumimoji="0" lang="fr-FR" b="0" i="0" u="none" strike="noStrike" cap="none" normalizeH="0" baseline="0" dirty="0" smtClean="0">
              <a:ln>
                <a:noFill/>
              </a:ln>
              <a:solidFill>
                <a:schemeClr val="tx1"/>
              </a:solidFill>
              <a:effectLst/>
              <a:ea typeface="Calibri" pitchFamily="34" charset="0"/>
              <a:cs typeface="Arial" pitchFamily="34" charset="0"/>
            </a:endParaRPr>
          </a:p>
        </p:txBody>
      </p:sp>
      <p:sp>
        <p:nvSpPr>
          <p:cNvPr id="6" name="Rectangle 5"/>
          <p:cNvSpPr/>
          <p:nvPr/>
        </p:nvSpPr>
        <p:spPr>
          <a:xfrm>
            <a:off x="2714612" y="571481"/>
            <a:ext cx="4180375"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Nature des productions</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aphicFrame>
        <p:nvGraphicFramePr>
          <p:cNvPr id="16" name="Diagramme 15"/>
          <p:cNvGraphicFramePr/>
          <p:nvPr/>
        </p:nvGraphicFramePr>
        <p:xfrm>
          <a:off x="928662" y="1571612"/>
          <a:ext cx="4572032" cy="49292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Espace réservé du numéro de diapositive 6"/>
          <p:cNvSpPr>
            <a:spLocks noGrp="1"/>
          </p:cNvSpPr>
          <p:nvPr>
            <p:ph type="sldNum" sz="quarter" idx="12"/>
          </p:nvPr>
        </p:nvSpPr>
        <p:spPr/>
        <p:txBody>
          <a:bodyPr/>
          <a:lstStyle/>
          <a:p>
            <a:fld id="{C58EF9BF-2D72-4D2B-8740-6E584FB0461D}" type="slidenum">
              <a:rPr lang="fr-FR" smtClean="0"/>
              <a:pPr/>
              <a:t>5</a:t>
            </a:fld>
            <a:endParaRPr lang="fr-FR"/>
          </a:p>
        </p:txBody>
      </p:sp>
      <p:sp>
        <p:nvSpPr>
          <p:cNvPr id="8" name="Espace réservé du pied de page 7"/>
          <p:cNvSpPr>
            <a:spLocks noGrp="1"/>
          </p:cNvSpPr>
          <p:nvPr>
            <p:ph type="ftr" sz="quarter" idx="11"/>
          </p:nvPr>
        </p:nvSpPr>
        <p:spPr>
          <a:xfrm>
            <a:off x="2771800" y="6492875"/>
            <a:ext cx="3456384" cy="365125"/>
          </a:xfrm>
        </p:spPr>
        <p:txBody>
          <a:bodyPr/>
          <a:lstStyle/>
          <a:p>
            <a:r>
              <a:rPr lang="fr-FR" dirty="0" smtClean="0"/>
              <a:t>Académie de Créteil</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775855" y="3237187"/>
            <a:ext cx="7693195" cy="923330"/>
          </a:xfrm>
          <a:prstGeom prst="rect">
            <a:avLst/>
          </a:prstGeom>
        </p:spPr>
        <p:txBody>
          <a:bodyPr wrap="square">
            <a:spAutoFit/>
          </a:bodyPr>
          <a:lstStyle/>
          <a:p>
            <a:pPr lvl="0" algn="just" fontAlgn="base">
              <a:spcBef>
                <a:spcPct val="0"/>
              </a:spcBef>
              <a:spcAft>
                <a:spcPct val="0"/>
              </a:spcAft>
            </a:pPr>
            <a:r>
              <a:rPr lang="fr-FR" dirty="0" smtClean="0">
                <a:ea typeface="Calibri" pitchFamily="34" charset="0"/>
                <a:cs typeface="Arial" pitchFamily="34" charset="0"/>
              </a:rPr>
              <a:t>Le choix de thème du projet reste très ouvert. Il peut être proposé par le binôme de professeurs encadrant, par un ou plusieurs élèves, ou par d’autres acteurs scolaires ou extrascolaires.</a:t>
            </a:r>
            <a:endParaRPr lang="fr-FR" sz="1100" dirty="0" smtClean="0"/>
          </a:p>
        </p:txBody>
      </p:sp>
      <p:sp>
        <p:nvSpPr>
          <p:cNvPr id="29" name="Rectangle 28"/>
          <p:cNvSpPr/>
          <p:nvPr/>
        </p:nvSpPr>
        <p:spPr>
          <a:xfrm>
            <a:off x="3099511" y="183554"/>
            <a:ext cx="2791342"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Choix du </a:t>
            </a:r>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projet</a:t>
            </a:r>
          </a:p>
        </p:txBody>
      </p:sp>
      <p:sp>
        <p:nvSpPr>
          <p:cNvPr id="31" name="Rectangle 30"/>
          <p:cNvSpPr/>
          <p:nvPr/>
        </p:nvSpPr>
        <p:spPr>
          <a:xfrm>
            <a:off x="678873" y="956819"/>
            <a:ext cx="7707050" cy="2200602"/>
          </a:xfrm>
          <a:prstGeom prst="rect">
            <a:avLst/>
          </a:prstGeom>
        </p:spPr>
        <p:txBody>
          <a:bodyPr wrap="square">
            <a:spAutoFit/>
          </a:bodyPr>
          <a:lstStyle/>
          <a:p>
            <a:pPr lvl="0" algn="just" fontAlgn="base">
              <a:spcBef>
                <a:spcPct val="0"/>
              </a:spcBef>
              <a:spcAft>
                <a:spcPct val="0"/>
              </a:spcAft>
            </a:pPr>
            <a:r>
              <a:rPr lang="fr-FR" dirty="0" smtClean="0">
                <a:ea typeface="Calibri" pitchFamily="34" charset="0"/>
                <a:cs typeface="Arial" pitchFamily="34" charset="0"/>
              </a:rPr>
              <a:t>La thématique retenue  pourra </a:t>
            </a:r>
            <a:r>
              <a:rPr lang="fr-FR" dirty="0">
                <a:ea typeface="Calibri" pitchFamily="34" charset="0"/>
                <a:cs typeface="Arial" pitchFamily="34" charset="0"/>
              </a:rPr>
              <a:t>associer </a:t>
            </a:r>
            <a:r>
              <a:rPr lang="fr-FR" dirty="0" smtClean="0">
                <a:ea typeface="Calibri" pitchFamily="34" charset="0"/>
                <a:cs typeface="Arial" pitchFamily="34" charset="0"/>
              </a:rPr>
              <a:t>aux sciences </a:t>
            </a:r>
            <a:r>
              <a:rPr lang="fr-FR" dirty="0">
                <a:ea typeface="Calibri" pitchFamily="34" charset="0"/>
                <a:cs typeface="Arial" pitchFamily="34" charset="0"/>
              </a:rPr>
              <a:t>de </a:t>
            </a:r>
            <a:r>
              <a:rPr lang="fr-FR" dirty="0" smtClean="0">
                <a:ea typeface="Calibri" pitchFamily="34" charset="0"/>
                <a:cs typeface="Arial" pitchFamily="34" charset="0"/>
              </a:rPr>
              <a:t>l’ingénieur une des disciplines parmi toutes celles enseignées au cycle terminale du lycée. Cependant il existe une connivence naturelle entre </a:t>
            </a:r>
            <a:r>
              <a:rPr lang="fr-FR" dirty="0">
                <a:ea typeface="Calibri" pitchFamily="34" charset="0"/>
                <a:cs typeface="Arial" pitchFamily="34" charset="0"/>
              </a:rPr>
              <a:t>l</a:t>
            </a:r>
            <a:r>
              <a:rPr lang="fr-FR" dirty="0" smtClean="0">
                <a:ea typeface="Calibri" pitchFamily="34" charset="0"/>
                <a:cs typeface="Arial" pitchFamily="34" charset="0"/>
              </a:rPr>
              <a:t>es contenus de SI et ceux des mathématiques ou de physique-chimie.</a:t>
            </a:r>
          </a:p>
          <a:p>
            <a:pPr lvl="0" algn="just" fontAlgn="base">
              <a:spcBef>
                <a:spcPct val="0"/>
              </a:spcBef>
              <a:spcAft>
                <a:spcPct val="0"/>
              </a:spcAft>
            </a:pPr>
            <a:endParaRPr lang="fr-FR" sz="1100" dirty="0">
              <a:cs typeface="Arial" pitchFamily="34" charset="0"/>
            </a:endParaRPr>
          </a:p>
          <a:p>
            <a:pPr lvl="0" algn="just" fontAlgn="base">
              <a:spcBef>
                <a:spcPct val="0"/>
              </a:spcBef>
              <a:spcAft>
                <a:spcPct val="0"/>
              </a:spcAft>
            </a:pPr>
            <a:r>
              <a:rPr lang="fr-FR" dirty="0">
                <a:ea typeface="Calibri" pitchFamily="34" charset="0"/>
                <a:cs typeface="Arial" pitchFamily="34" charset="0"/>
              </a:rPr>
              <a:t>Par exemple à Créteil, sur les </a:t>
            </a:r>
            <a:r>
              <a:rPr lang="fr-FR" dirty="0" smtClean="0">
                <a:ea typeface="Calibri" pitchFamily="34" charset="0"/>
                <a:cs typeface="Arial" pitchFamily="34" charset="0"/>
              </a:rPr>
              <a:t>48 </a:t>
            </a:r>
            <a:r>
              <a:rPr lang="fr-FR" dirty="0">
                <a:ea typeface="Calibri" pitchFamily="34" charset="0"/>
                <a:cs typeface="Arial" pitchFamily="34" charset="0"/>
              </a:rPr>
              <a:t>équipes </a:t>
            </a:r>
            <a:r>
              <a:rPr lang="fr-FR" dirty="0" smtClean="0">
                <a:ea typeface="Calibri" pitchFamily="34" charset="0"/>
                <a:cs typeface="Arial" pitchFamily="34" charset="0"/>
              </a:rPr>
              <a:t>pédagogiques</a:t>
            </a:r>
            <a:r>
              <a:rPr lang="fr-FR" dirty="0" smtClean="0">
                <a:solidFill>
                  <a:srgbClr val="FF0000"/>
                </a:solidFill>
                <a:ea typeface="Calibri" pitchFamily="34" charset="0"/>
                <a:cs typeface="Arial" pitchFamily="34" charset="0"/>
              </a:rPr>
              <a:t> </a:t>
            </a:r>
            <a:r>
              <a:rPr lang="fr-FR" dirty="0">
                <a:ea typeface="Calibri" pitchFamily="34" charset="0"/>
                <a:cs typeface="Arial" pitchFamily="34" charset="0"/>
              </a:rPr>
              <a:t>de </a:t>
            </a:r>
            <a:r>
              <a:rPr lang="fr-FR" dirty="0" smtClean="0">
                <a:ea typeface="Calibri" pitchFamily="34" charset="0"/>
                <a:cs typeface="Arial" pitchFamily="34" charset="0"/>
              </a:rPr>
              <a:t>projet, on trouve 2 professeurs d’EPS, 1 professeur ISN, 1 professeur de SVT, 11 professeurs de mathématiques, 33 professeurs de sciences physique-chimie</a:t>
            </a:r>
            <a:endParaRPr lang="fr-FR" dirty="0">
              <a:ea typeface="Calibri" pitchFamily="34" charset="0"/>
              <a:cs typeface="Arial" pitchFamily="34" charset="0"/>
            </a:endParaRPr>
          </a:p>
        </p:txBody>
      </p:sp>
      <p:sp>
        <p:nvSpPr>
          <p:cNvPr id="20" name="Espace réservé du numéro de diapositive 19"/>
          <p:cNvSpPr>
            <a:spLocks noGrp="1"/>
          </p:cNvSpPr>
          <p:nvPr>
            <p:ph type="sldNum" sz="quarter" idx="12"/>
          </p:nvPr>
        </p:nvSpPr>
        <p:spPr/>
        <p:txBody>
          <a:bodyPr/>
          <a:lstStyle/>
          <a:p>
            <a:fld id="{C58EF9BF-2D72-4D2B-8740-6E584FB0461D}" type="slidenum">
              <a:rPr lang="fr-FR" smtClean="0"/>
              <a:pPr/>
              <a:t>6</a:t>
            </a:fld>
            <a:endParaRPr lang="fr-FR"/>
          </a:p>
        </p:txBody>
      </p:sp>
      <p:sp>
        <p:nvSpPr>
          <p:cNvPr id="21" name="Espace réservé du pied de page 20"/>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grpSp>
        <p:nvGrpSpPr>
          <p:cNvPr id="2" name="Group 1"/>
          <p:cNvGrpSpPr/>
          <p:nvPr/>
        </p:nvGrpSpPr>
        <p:grpSpPr>
          <a:xfrm>
            <a:off x="2826320" y="4225635"/>
            <a:ext cx="3505205" cy="2272145"/>
            <a:chOff x="2826320" y="4225635"/>
            <a:chExt cx="3505205" cy="2272145"/>
          </a:xfrm>
        </p:grpSpPr>
        <p:sp>
          <p:nvSpPr>
            <p:cNvPr id="14" name="Ellipse 13"/>
            <p:cNvSpPr/>
            <p:nvPr/>
          </p:nvSpPr>
          <p:spPr>
            <a:xfrm>
              <a:off x="2826320" y="4225635"/>
              <a:ext cx="3505205" cy="2272145"/>
            </a:xfrm>
            <a:prstGeom prst="ellipse">
              <a:avLst/>
            </a:prstGeom>
            <a:gradFill flip="none" rotWithShape="1">
              <a:gsLst>
                <a:gs pos="100000">
                  <a:srgbClr val="13ABB3">
                    <a:alpha val="61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grpSp>
          <p:nvGrpSpPr>
            <p:cNvPr id="5" name="Groupe 23"/>
            <p:cNvGrpSpPr/>
            <p:nvPr/>
          </p:nvGrpSpPr>
          <p:grpSpPr>
            <a:xfrm>
              <a:off x="4469587" y="4737387"/>
              <a:ext cx="1532575" cy="1462655"/>
              <a:chOff x="6018571" y="4500570"/>
              <a:chExt cx="2071702" cy="2009772"/>
            </a:xfrm>
          </p:grpSpPr>
          <p:sp>
            <p:nvSpPr>
              <p:cNvPr id="12" name="Ellipse 11"/>
              <p:cNvSpPr/>
              <p:nvPr/>
            </p:nvSpPr>
            <p:spPr>
              <a:xfrm>
                <a:off x="6018571" y="4500570"/>
                <a:ext cx="2071702" cy="2009772"/>
              </a:xfrm>
              <a:prstGeom prst="ellipse">
                <a:avLst/>
              </a:prstGeom>
              <a:gradFill flip="none" rotWithShape="1">
                <a:gsLst>
                  <a:gs pos="100000">
                    <a:srgbClr val="FF0000">
                      <a:alpha val="70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8" name="ZoneTexte 17"/>
              <p:cNvSpPr txBox="1"/>
              <p:nvPr/>
            </p:nvSpPr>
            <p:spPr>
              <a:xfrm>
                <a:off x="6191334" y="4908987"/>
                <a:ext cx="1875959" cy="1268708"/>
              </a:xfrm>
              <a:prstGeom prst="rect">
                <a:avLst/>
              </a:prstGeom>
              <a:noFill/>
            </p:spPr>
            <p:txBody>
              <a:bodyPr wrap="square" rtlCol="0">
                <a:spAutoFit/>
              </a:bodyPr>
              <a:lstStyle/>
              <a:p>
                <a:pPr algn="ctr"/>
                <a:r>
                  <a:rPr lang="fr-FR" b="1" dirty="0" smtClean="0">
                    <a:solidFill>
                      <a:srgbClr val="FF0000"/>
                    </a:solidFill>
                  </a:rPr>
                  <a:t>Programmes discipline</a:t>
                </a:r>
              </a:p>
              <a:p>
                <a:pPr algn="ctr"/>
                <a:r>
                  <a:rPr lang="fr-FR" b="1" dirty="0" smtClean="0">
                    <a:solidFill>
                      <a:srgbClr val="FF0000"/>
                    </a:solidFill>
                  </a:rPr>
                  <a:t>associée</a:t>
                </a:r>
                <a:endParaRPr lang="fr-FR" b="1" dirty="0">
                  <a:solidFill>
                    <a:srgbClr val="FF0000"/>
                  </a:solidFill>
                </a:endParaRPr>
              </a:p>
            </p:txBody>
          </p:sp>
        </p:grpSp>
        <p:sp>
          <p:nvSpPr>
            <p:cNvPr id="13" name="Ellipse 12"/>
            <p:cNvSpPr/>
            <p:nvPr/>
          </p:nvSpPr>
          <p:spPr>
            <a:xfrm>
              <a:off x="3264384" y="4884028"/>
              <a:ext cx="1479727" cy="1410665"/>
            </a:xfrm>
            <a:prstGeom prst="ellipse">
              <a:avLst/>
            </a:prstGeom>
            <a:gradFill flip="none" rotWithShape="1">
              <a:gsLst>
                <a:gs pos="44971">
                  <a:srgbClr val="C7C7C7">
                    <a:alpha val="30000"/>
                  </a:srgbClr>
                </a:gs>
                <a:gs pos="100000">
                  <a:schemeClr val="tx1">
                    <a:lumMod val="65000"/>
                    <a:lumOff val="35000"/>
                    <a:alpha val="58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9" name="ZoneTexte 18"/>
            <p:cNvSpPr txBox="1"/>
            <p:nvPr/>
          </p:nvSpPr>
          <p:spPr>
            <a:xfrm>
              <a:off x="3223081" y="5229750"/>
              <a:ext cx="1464367" cy="601390"/>
            </a:xfrm>
            <a:prstGeom prst="rect">
              <a:avLst/>
            </a:prstGeom>
            <a:noFill/>
          </p:spPr>
          <p:txBody>
            <a:bodyPr wrap="square" rtlCol="0">
              <a:spAutoFit/>
            </a:bodyPr>
            <a:lstStyle/>
            <a:p>
              <a:pPr algn="ctr"/>
              <a:r>
                <a:rPr lang="fr-FR" b="1" dirty="0" smtClean="0">
                  <a:solidFill>
                    <a:srgbClr val="002060"/>
                  </a:solidFill>
                </a:rPr>
                <a:t>Programmes de SI</a:t>
              </a:r>
              <a:endParaRPr lang="fr-FR" b="1" dirty="0">
                <a:solidFill>
                  <a:srgbClr val="002060"/>
                </a:solidFill>
              </a:endParaRPr>
            </a:p>
          </p:txBody>
        </p:sp>
        <p:sp>
          <p:nvSpPr>
            <p:cNvPr id="15" name="WordArt 6"/>
            <p:cNvSpPr>
              <a:spLocks noChangeArrowheads="1" noChangeShapeType="1" noTextEdit="1"/>
            </p:cNvSpPr>
            <p:nvPr/>
          </p:nvSpPr>
          <p:spPr bwMode="auto">
            <a:xfrm rot="235162">
              <a:off x="3408213" y="4461164"/>
              <a:ext cx="2618509" cy="1052806"/>
            </a:xfrm>
            <a:prstGeom prst="rect">
              <a:avLst/>
            </a:prstGeom>
          </p:spPr>
          <p:txBody>
            <a:bodyPr wrap="none" fromWordArt="1">
              <a:prstTxWarp prst="textArchUp">
                <a:avLst>
                  <a:gd name="adj" fmla="val 10800000"/>
                </a:avLst>
              </a:prstTxWarp>
            </a:bodyPr>
            <a:lstStyle/>
            <a:p>
              <a:pPr algn="ctr" rtl="0"/>
              <a:r>
                <a:rPr lang="fr-FR" sz="4400" kern="10" spc="0" dirty="0" smtClean="0">
                  <a:ln w="9525">
                    <a:solidFill>
                      <a:srgbClr val="548DD4"/>
                    </a:solidFill>
                    <a:round/>
                    <a:headEnd/>
                    <a:tailEnd/>
                  </a:ln>
                  <a:solidFill>
                    <a:srgbClr val="2839D8"/>
                  </a:solidFill>
                  <a:effectLst/>
                  <a:latin typeface="Arial Black"/>
                </a:rPr>
                <a:t>Projet Interdisciplinaire</a:t>
              </a:r>
              <a:endParaRPr lang="fr-FR" sz="4400" kern="10" spc="0" dirty="0">
                <a:ln w="9525">
                  <a:solidFill>
                    <a:srgbClr val="548DD4"/>
                  </a:solidFill>
                  <a:round/>
                  <a:headEnd/>
                  <a:tailEnd/>
                </a:ln>
                <a:solidFill>
                  <a:srgbClr val="2839D8"/>
                </a:solidFill>
                <a:effectLst/>
                <a:latin typeface="Arial Black"/>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1285860"/>
            <a:ext cx="7360944" cy="4154984"/>
          </a:xfrm>
          <a:prstGeom prst="rect">
            <a:avLst/>
          </a:prstGeom>
        </p:spPr>
        <p:txBody>
          <a:bodyPr wrap="square">
            <a:spAutoFit/>
          </a:bodyPr>
          <a:lstStyle/>
          <a:p>
            <a:r>
              <a:rPr lang="fr-FR" sz="2400" dirty="0" smtClean="0"/>
              <a:t>De nombreuses questions de société, par nature pluridisciplinaires, sont susceptibles de fournir des thèmes de projet comme par exemple :</a:t>
            </a:r>
          </a:p>
          <a:p>
            <a:pPr marL="355600" indent="-260350">
              <a:buFont typeface="Arial" pitchFamily="34" charset="0"/>
              <a:buChar char="•"/>
            </a:pPr>
            <a:r>
              <a:rPr lang="fr-FR" sz="2400" dirty="0" smtClean="0"/>
              <a:t>la protection contre les risques naturels ou artificiels ;</a:t>
            </a:r>
          </a:p>
          <a:p>
            <a:pPr marL="355600" indent="-260350">
              <a:buFont typeface="Arial" pitchFamily="34" charset="0"/>
              <a:buChar char="•"/>
            </a:pPr>
            <a:r>
              <a:rPr lang="fr-FR" sz="2400" dirty="0" smtClean="0"/>
              <a:t>le confort ; </a:t>
            </a:r>
          </a:p>
          <a:p>
            <a:pPr marL="355600" indent="-260350">
              <a:buFont typeface="Arial" pitchFamily="34" charset="0"/>
              <a:buChar char="•"/>
            </a:pPr>
            <a:r>
              <a:rPr lang="fr-FR" sz="2400" dirty="0" smtClean="0"/>
              <a:t>l’énergie ;</a:t>
            </a:r>
          </a:p>
          <a:p>
            <a:pPr marL="355600" indent="-260350">
              <a:buFont typeface="Arial" pitchFamily="34" charset="0"/>
              <a:buChar char="•"/>
            </a:pPr>
            <a:r>
              <a:rPr lang="fr-FR" sz="2400" dirty="0" smtClean="0"/>
              <a:t>l’environnement ;</a:t>
            </a:r>
          </a:p>
          <a:p>
            <a:pPr marL="355600" indent="-260350">
              <a:buFont typeface="Arial" pitchFamily="34" charset="0"/>
              <a:buChar char="•"/>
            </a:pPr>
            <a:r>
              <a:rPr lang="fr-FR" sz="2400" dirty="0" smtClean="0"/>
              <a:t>la santé ;</a:t>
            </a:r>
          </a:p>
          <a:p>
            <a:pPr marL="355600" indent="-260350">
              <a:buFont typeface="Arial" pitchFamily="34" charset="0"/>
              <a:buChar char="•"/>
            </a:pPr>
            <a:r>
              <a:rPr lang="fr-FR" sz="2400" dirty="0" smtClean="0"/>
              <a:t>la mobilité ;</a:t>
            </a:r>
          </a:p>
          <a:p>
            <a:pPr marL="355600" indent="-260350">
              <a:buFont typeface="Arial" pitchFamily="34" charset="0"/>
              <a:buChar char="•"/>
            </a:pPr>
            <a:r>
              <a:rPr lang="fr-FR" sz="2400" dirty="0" smtClean="0"/>
              <a:t>l’ assistance au développement.</a:t>
            </a:r>
          </a:p>
          <a:p>
            <a:endParaRPr lang="fr-FR" sz="2400" dirty="0"/>
          </a:p>
        </p:txBody>
      </p:sp>
      <p:sp>
        <p:nvSpPr>
          <p:cNvPr id="27" name="Rectangle 26"/>
          <p:cNvSpPr/>
          <p:nvPr/>
        </p:nvSpPr>
        <p:spPr>
          <a:xfrm>
            <a:off x="3071802" y="571481"/>
            <a:ext cx="2791342"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Choix du </a:t>
            </a:r>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projet</a:t>
            </a:r>
          </a:p>
        </p:txBody>
      </p:sp>
      <p:sp>
        <p:nvSpPr>
          <p:cNvPr id="21" name="Espace réservé du numéro de diapositive 20"/>
          <p:cNvSpPr>
            <a:spLocks noGrp="1"/>
          </p:cNvSpPr>
          <p:nvPr>
            <p:ph type="sldNum" sz="quarter" idx="12"/>
          </p:nvPr>
        </p:nvSpPr>
        <p:spPr/>
        <p:txBody>
          <a:bodyPr/>
          <a:lstStyle/>
          <a:p>
            <a:fld id="{C58EF9BF-2D72-4D2B-8740-6E584FB0461D}" type="slidenum">
              <a:rPr lang="fr-FR" smtClean="0"/>
              <a:pPr/>
              <a:t>7</a:t>
            </a:fld>
            <a:endParaRPr lang="fr-FR"/>
          </a:p>
        </p:txBody>
      </p:sp>
      <p:sp>
        <p:nvSpPr>
          <p:cNvPr id="22" name="Espace réservé du pied de page 21"/>
          <p:cNvSpPr>
            <a:spLocks noGrp="1"/>
          </p:cNvSpPr>
          <p:nvPr>
            <p:ph type="ftr" sz="quarter" idx="11"/>
          </p:nvPr>
        </p:nvSpPr>
        <p:spPr>
          <a:xfrm>
            <a:off x="2771800" y="6492875"/>
            <a:ext cx="3456384" cy="365125"/>
          </a:xfrm>
        </p:spPr>
        <p:txBody>
          <a:bodyPr/>
          <a:lstStyle/>
          <a:p>
            <a:r>
              <a:rPr lang="fr-FR" dirty="0" smtClean="0"/>
              <a:t>Académie de Créteil</a:t>
            </a:r>
            <a:endParaRPr lang="fr-FR" dirty="0"/>
          </a:p>
        </p:txBody>
      </p:sp>
      <p:grpSp>
        <p:nvGrpSpPr>
          <p:cNvPr id="15" name="Group 14"/>
          <p:cNvGrpSpPr/>
          <p:nvPr/>
        </p:nvGrpSpPr>
        <p:grpSpPr>
          <a:xfrm>
            <a:off x="5333994" y="4793672"/>
            <a:ext cx="2909462" cy="1704109"/>
            <a:chOff x="2826320" y="4225635"/>
            <a:chExt cx="3505205" cy="2272145"/>
          </a:xfrm>
        </p:grpSpPr>
        <p:sp>
          <p:nvSpPr>
            <p:cNvPr id="16" name="Ellipse 13"/>
            <p:cNvSpPr/>
            <p:nvPr/>
          </p:nvSpPr>
          <p:spPr>
            <a:xfrm>
              <a:off x="2826320" y="4225635"/>
              <a:ext cx="3505205" cy="2272145"/>
            </a:xfrm>
            <a:prstGeom prst="ellipse">
              <a:avLst/>
            </a:prstGeom>
            <a:gradFill flip="none" rotWithShape="1">
              <a:gsLst>
                <a:gs pos="100000">
                  <a:srgbClr val="13ABB3">
                    <a:alpha val="61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grpSp>
          <p:nvGrpSpPr>
            <p:cNvPr id="17" name="Groupe 23"/>
            <p:cNvGrpSpPr/>
            <p:nvPr/>
          </p:nvGrpSpPr>
          <p:grpSpPr>
            <a:xfrm>
              <a:off x="4469587" y="4737387"/>
              <a:ext cx="1532575" cy="1462655"/>
              <a:chOff x="6018571" y="4500570"/>
              <a:chExt cx="2071702" cy="2009772"/>
            </a:xfrm>
          </p:grpSpPr>
          <p:sp>
            <p:nvSpPr>
              <p:cNvPr id="33" name="Ellipse 11"/>
              <p:cNvSpPr/>
              <p:nvPr/>
            </p:nvSpPr>
            <p:spPr>
              <a:xfrm>
                <a:off x="6018571" y="4500570"/>
                <a:ext cx="2071702" cy="2009772"/>
              </a:xfrm>
              <a:prstGeom prst="ellipse">
                <a:avLst/>
              </a:prstGeom>
              <a:gradFill flip="none" rotWithShape="1">
                <a:gsLst>
                  <a:gs pos="100000">
                    <a:srgbClr val="FF0000">
                      <a:alpha val="70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34" name="ZoneTexte 17"/>
              <p:cNvSpPr txBox="1"/>
              <p:nvPr/>
            </p:nvSpPr>
            <p:spPr>
              <a:xfrm>
                <a:off x="6191333" y="4908987"/>
                <a:ext cx="1875958" cy="1180528"/>
              </a:xfrm>
              <a:prstGeom prst="rect">
                <a:avLst/>
              </a:prstGeom>
              <a:noFill/>
            </p:spPr>
            <p:txBody>
              <a:bodyPr wrap="square" rtlCol="0">
                <a:spAutoFit/>
              </a:bodyPr>
              <a:lstStyle/>
              <a:p>
                <a:pPr algn="ctr"/>
                <a:r>
                  <a:rPr lang="fr-FR" sz="1400" b="1" dirty="0" smtClean="0">
                    <a:solidFill>
                      <a:srgbClr val="FF0000"/>
                    </a:solidFill>
                  </a:rPr>
                  <a:t>Programmes discipline</a:t>
                </a:r>
              </a:p>
              <a:p>
                <a:pPr algn="ctr"/>
                <a:r>
                  <a:rPr lang="fr-FR" sz="1400" b="1" dirty="0" smtClean="0">
                    <a:solidFill>
                      <a:srgbClr val="FF0000"/>
                    </a:solidFill>
                  </a:rPr>
                  <a:t>associée</a:t>
                </a:r>
                <a:endParaRPr lang="fr-FR" sz="1400" b="1" dirty="0">
                  <a:solidFill>
                    <a:srgbClr val="FF0000"/>
                  </a:solidFill>
                </a:endParaRPr>
              </a:p>
            </p:txBody>
          </p:sp>
        </p:grpSp>
        <p:sp>
          <p:nvSpPr>
            <p:cNvPr id="18" name="Ellipse 12"/>
            <p:cNvSpPr/>
            <p:nvPr/>
          </p:nvSpPr>
          <p:spPr>
            <a:xfrm>
              <a:off x="3264384" y="4884028"/>
              <a:ext cx="1479727" cy="1410665"/>
            </a:xfrm>
            <a:prstGeom prst="ellipse">
              <a:avLst/>
            </a:prstGeom>
            <a:gradFill flip="none" rotWithShape="1">
              <a:gsLst>
                <a:gs pos="44971">
                  <a:srgbClr val="C7C7C7">
                    <a:alpha val="30000"/>
                  </a:srgbClr>
                </a:gs>
                <a:gs pos="100000">
                  <a:schemeClr val="tx1">
                    <a:lumMod val="65000"/>
                    <a:lumOff val="35000"/>
                    <a:alpha val="58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9" name="ZoneTexte 18"/>
            <p:cNvSpPr txBox="1"/>
            <p:nvPr/>
          </p:nvSpPr>
          <p:spPr>
            <a:xfrm>
              <a:off x="3223081" y="5229750"/>
              <a:ext cx="1464367" cy="608568"/>
            </a:xfrm>
            <a:prstGeom prst="rect">
              <a:avLst/>
            </a:prstGeom>
            <a:noFill/>
          </p:spPr>
          <p:txBody>
            <a:bodyPr wrap="square" rtlCol="0">
              <a:spAutoFit/>
            </a:bodyPr>
            <a:lstStyle/>
            <a:p>
              <a:pPr algn="ctr"/>
              <a:r>
                <a:rPr lang="fr-FR" sz="1400" b="1" dirty="0" smtClean="0">
                  <a:solidFill>
                    <a:srgbClr val="002060"/>
                  </a:solidFill>
                </a:rPr>
                <a:t>Programmes de SI</a:t>
              </a:r>
              <a:endParaRPr lang="fr-FR" sz="1400" b="1" dirty="0">
                <a:solidFill>
                  <a:srgbClr val="002060"/>
                </a:solidFill>
              </a:endParaRPr>
            </a:p>
          </p:txBody>
        </p:sp>
        <p:sp>
          <p:nvSpPr>
            <p:cNvPr id="20" name="WordArt 6"/>
            <p:cNvSpPr>
              <a:spLocks noChangeArrowheads="1" noChangeShapeType="1" noTextEdit="1"/>
            </p:cNvSpPr>
            <p:nvPr/>
          </p:nvSpPr>
          <p:spPr bwMode="auto">
            <a:xfrm rot="235162">
              <a:off x="3408213" y="4461164"/>
              <a:ext cx="2618509" cy="1052806"/>
            </a:xfrm>
            <a:prstGeom prst="rect">
              <a:avLst/>
            </a:prstGeom>
          </p:spPr>
          <p:txBody>
            <a:bodyPr wrap="none" fromWordArt="1">
              <a:prstTxWarp prst="textArchUp">
                <a:avLst>
                  <a:gd name="adj" fmla="val 10800000"/>
                </a:avLst>
              </a:prstTxWarp>
            </a:bodyPr>
            <a:lstStyle/>
            <a:p>
              <a:pPr algn="ctr" rtl="0"/>
              <a:r>
                <a:rPr lang="fr-FR" sz="1400" kern="10" spc="0" dirty="0" smtClean="0">
                  <a:ln w="9525">
                    <a:solidFill>
                      <a:srgbClr val="548DD4"/>
                    </a:solidFill>
                    <a:round/>
                    <a:headEnd/>
                    <a:tailEnd/>
                  </a:ln>
                  <a:solidFill>
                    <a:srgbClr val="2839D8"/>
                  </a:solidFill>
                  <a:effectLst/>
                  <a:latin typeface="Arial Black"/>
                </a:rPr>
                <a:t>Projet Interdisciplinaire</a:t>
              </a:r>
              <a:endParaRPr lang="fr-FR" sz="1400" kern="10" spc="0" dirty="0">
                <a:ln w="9525">
                  <a:solidFill>
                    <a:srgbClr val="548DD4"/>
                  </a:solidFill>
                  <a:round/>
                  <a:headEnd/>
                  <a:tailEnd/>
                </a:ln>
                <a:solidFill>
                  <a:srgbClr val="2839D8"/>
                </a:solidFill>
                <a:effectLst/>
                <a:latin typeface="Arial Black"/>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71471" y="4000504"/>
            <a:ext cx="7919385" cy="2000548"/>
          </a:xfrm>
          <a:prstGeom prst="rect">
            <a:avLst/>
          </a:prstGeom>
          <a:noFill/>
          <a:ln w="9525">
            <a:noFill/>
            <a:miter lim="800000"/>
            <a:headEnd/>
            <a:tailEnd/>
          </a:ln>
          <a:effectLst/>
        </p:spPr>
        <p:txBody>
          <a:bodyPr vert="horz" wrap="square" lIns="683997" tIns="45720" rIns="91440" bIns="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lang="fr-FR" b="1" dirty="0" smtClean="0">
                <a:solidFill>
                  <a:srgbClr val="000000"/>
                </a:solidFill>
                <a:latin typeface="Arial" pitchFamily="34" charset="0"/>
                <a:ea typeface="Times New Roman" pitchFamily="18" charset="0"/>
              </a:rPr>
              <a:t>Cette démarche doit permettre aux élèves de :</a:t>
            </a:r>
          </a:p>
          <a:p>
            <a:pPr marL="273050" indent="-273050" fontAlgn="base">
              <a:spcBef>
                <a:spcPct val="0"/>
              </a:spcBef>
              <a:spcAft>
                <a:spcPct val="0"/>
              </a:spcAft>
              <a:buFont typeface="Arial" pitchFamily="34" charset="0"/>
              <a:buChar char="•"/>
            </a:pPr>
            <a:r>
              <a:rPr lang="fr-FR" sz="1600" dirty="0" smtClean="0">
                <a:solidFill>
                  <a:srgbClr val="000000"/>
                </a:solidFill>
                <a:latin typeface="Arial" pitchFamily="34" charset="0"/>
                <a:ea typeface="Times New Roman" pitchFamily="18" charset="0"/>
              </a:rPr>
              <a:t> formuler des hypothèses et d’expérimenter sans craindre de se tromper ;</a:t>
            </a:r>
          </a:p>
          <a:p>
            <a:pPr marL="273050" indent="-273050" fontAlgn="base">
              <a:spcBef>
                <a:spcPct val="0"/>
              </a:spcBef>
              <a:spcAft>
                <a:spcPct val="0"/>
              </a:spcAft>
              <a:buFont typeface="Arial" pitchFamily="34" charset="0"/>
              <a:buChar char="•"/>
            </a:pPr>
            <a:r>
              <a:rPr lang="fr-FR" sz="1600" dirty="0" smtClean="0">
                <a:solidFill>
                  <a:srgbClr val="000000"/>
                </a:solidFill>
                <a:latin typeface="Arial" pitchFamily="34" charset="0"/>
                <a:ea typeface="Times New Roman" pitchFamily="18" charset="0"/>
              </a:rPr>
              <a:t>confronter leurs hypothèses à l’observation du réel afin d’affiner leur  analyse ; </a:t>
            </a:r>
          </a:p>
          <a:p>
            <a:pPr marL="273050" indent="-273050" fontAlgn="base">
              <a:spcBef>
                <a:spcPct val="0"/>
              </a:spcBef>
              <a:spcAft>
                <a:spcPct val="0"/>
              </a:spcAft>
              <a:buFont typeface="Arial" pitchFamily="34" charset="0"/>
              <a:buChar char="•"/>
            </a:pPr>
            <a:r>
              <a:rPr lang="fr-FR" sz="1600" dirty="0" smtClean="0">
                <a:solidFill>
                  <a:srgbClr val="000000"/>
                </a:solidFill>
                <a:latin typeface="Arial" pitchFamily="34" charset="0"/>
                <a:ea typeface="Times New Roman" pitchFamily="18" charset="0"/>
              </a:rPr>
              <a:t>développer leur esprit critique et leur sens de l’observation.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rPr>
              <a:t/>
            </a:r>
            <a:br>
              <a:rPr kumimoji="0" lang="fr-FR" sz="1800" b="0" i="0" u="none" strike="noStrike" cap="none" normalizeH="0" baseline="0" dirty="0" smtClean="0">
                <a:ln>
                  <a:noFill/>
                </a:ln>
                <a:solidFill>
                  <a:schemeClr val="tx1"/>
                </a:solidFill>
                <a:effectLst/>
                <a:latin typeface="Arial" pitchFamily="34" charset="0"/>
              </a:rPr>
            </a:br>
            <a:endParaRPr kumimoji="0" lang="fr-FR" sz="1800" b="0" i="0" u="none" strike="noStrike" cap="none" normalizeH="0" baseline="0" dirty="0" smtClean="0">
              <a:ln>
                <a:noFill/>
              </a:ln>
              <a:solidFill>
                <a:schemeClr val="tx1"/>
              </a:solidFill>
              <a:effectLst/>
              <a:latin typeface="Arial" pitchFamily="34" charset="0"/>
            </a:endParaRPr>
          </a:p>
        </p:txBody>
      </p:sp>
      <p:sp>
        <p:nvSpPr>
          <p:cNvPr id="6" name="Rectangle 5"/>
          <p:cNvSpPr/>
          <p:nvPr/>
        </p:nvSpPr>
        <p:spPr>
          <a:xfrm>
            <a:off x="3071802" y="571481"/>
            <a:ext cx="3567772" cy="584775"/>
          </a:xfrm>
          <a:prstGeom prst="rect">
            <a:avLst/>
          </a:prstGeom>
        </p:spPr>
        <p:txBody>
          <a:bodyPr wrap="none">
            <a:spAutoFit/>
          </a:bodyPr>
          <a:lstStyle/>
          <a:p>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t>
            </a:r>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émarche de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Rectangle 1"/>
          <p:cNvSpPr>
            <a:spLocks noChangeArrowheads="1"/>
          </p:cNvSpPr>
          <p:nvPr/>
        </p:nvSpPr>
        <p:spPr bwMode="auto">
          <a:xfrm>
            <a:off x="1071538" y="1285860"/>
            <a:ext cx="7858180" cy="2754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lang="fr-FR" sz="1200" dirty="0">
                <a:solidFill>
                  <a:srgbClr val="000000"/>
                </a:solidFill>
                <a:latin typeface="Arial" pitchFamily="34" charset="0"/>
                <a:ea typeface="Times New Roman" pitchFamily="18" charset="0"/>
              </a:rPr>
              <a:t> </a:t>
            </a:r>
            <a:r>
              <a:rPr lang="fr-FR" b="1" dirty="0" smtClean="0">
                <a:solidFill>
                  <a:srgbClr val="000000"/>
                </a:solidFill>
                <a:latin typeface="Arial" pitchFamily="34" charset="0"/>
                <a:ea typeface="Times New Roman" pitchFamily="18" charset="0"/>
              </a:rPr>
              <a:t>La </a:t>
            </a:r>
            <a:r>
              <a:rPr kumimoji="0" lang="fr-FR" b="1" i="0" u="none" strike="noStrike" cap="none" normalizeH="0" baseline="0" dirty="0" smtClean="0">
                <a:ln>
                  <a:noFill/>
                </a:ln>
                <a:solidFill>
                  <a:srgbClr val="000000"/>
                </a:solidFill>
                <a:effectLst/>
                <a:latin typeface="Arial" pitchFamily="34" charset="0"/>
                <a:ea typeface="Times New Roman" pitchFamily="18" charset="0"/>
              </a:rPr>
              <a:t>démarche de projet consiste à </a:t>
            </a:r>
            <a:r>
              <a:rPr kumimoji="0" lang="fr-FR" sz="1200" b="0" i="0" u="none" strike="noStrike" cap="none" normalizeH="0" baseline="0" dirty="0" smtClean="0">
                <a:ln>
                  <a:noFill/>
                </a:ln>
                <a:solidFill>
                  <a:srgbClr val="000000"/>
                </a:solidFill>
                <a:effectLst/>
                <a:latin typeface="Arial" pitchFamily="34" charset="0"/>
                <a:ea typeface="Times New Roman" pitchFamily="18" charset="0"/>
              </a:rPr>
              <a:t>: </a:t>
            </a:r>
          </a:p>
          <a:p>
            <a:pPr marL="273050" marR="0" lvl="0" indent="-273050" fontAlgn="base">
              <a:lnSpc>
                <a:spcPct val="100000"/>
              </a:lnSpc>
              <a:spcBef>
                <a:spcPct val="0"/>
              </a:spcBef>
              <a:spcAft>
                <a:spcPct val="0"/>
              </a:spcAft>
              <a:buClrTx/>
              <a:buSzTx/>
              <a:buFont typeface="Arial" pitchFamily="34" charset="0"/>
              <a:buChar char="•"/>
              <a:tabLst/>
            </a:pPr>
            <a:r>
              <a:rPr lang="fr-FR" sz="1600" dirty="0">
                <a:solidFill>
                  <a:srgbClr val="000000"/>
                </a:solidFill>
                <a:latin typeface="Arial" pitchFamily="34" charset="0"/>
                <a:ea typeface="Times New Roman" pitchFamily="18" charset="0"/>
              </a:rPr>
              <a:t>analyser le problème à </a:t>
            </a:r>
            <a:r>
              <a:rPr lang="fr-FR" sz="1600" dirty="0" smtClean="0">
                <a:solidFill>
                  <a:srgbClr val="000000"/>
                </a:solidFill>
                <a:latin typeface="Arial" pitchFamily="34" charset="0"/>
                <a:ea typeface="Times New Roman" pitchFamily="18" charset="0"/>
              </a:rPr>
              <a:t>résoudre ; </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a:solidFill>
                  <a:srgbClr val="000000"/>
                </a:solidFill>
                <a:latin typeface="Arial" pitchFamily="34" charset="0"/>
                <a:ea typeface="Times New Roman" pitchFamily="18" charset="0"/>
              </a:rPr>
              <a:t>imaginer des </a:t>
            </a:r>
            <a:r>
              <a:rPr lang="fr-FR" sz="1600" dirty="0" smtClean="0">
                <a:solidFill>
                  <a:srgbClr val="000000"/>
                </a:solidFill>
                <a:latin typeface="Arial" pitchFamily="34" charset="0"/>
                <a:ea typeface="Times New Roman" pitchFamily="18" charset="0"/>
              </a:rPr>
              <a:t>solutions ; </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a:solidFill>
                  <a:srgbClr val="000000"/>
                </a:solidFill>
                <a:latin typeface="Arial" pitchFamily="34" charset="0"/>
                <a:ea typeface="Times New Roman" pitchFamily="18" charset="0"/>
              </a:rPr>
              <a:t>choisir une </a:t>
            </a:r>
            <a:r>
              <a:rPr lang="fr-FR" sz="1600" dirty="0" smtClean="0">
                <a:solidFill>
                  <a:srgbClr val="000000"/>
                </a:solidFill>
                <a:latin typeface="Arial" pitchFamily="34" charset="0"/>
                <a:ea typeface="Times New Roman" pitchFamily="18" charset="0"/>
              </a:rPr>
              <a:t>solution ;</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a:solidFill>
                  <a:srgbClr val="000000"/>
                </a:solidFill>
                <a:latin typeface="Arial" pitchFamily="34" charset="0"/>
                <a:ea typeface="Times New Roman" pitchFamily="18" charset="0"/>
              </a:rPr>
              <a:t>justifier le choix d’un point de vue scientifique, technologique, </a:t>
            </a:r>
            <a:r>
              <a:rPr lang="fr-FR" sz="1600" dirty="0" smtClean="0">
                <a:solidFill>
                  <a:srgbClr val="000000"/>
                </a:solidFill>
                <a:latin typeface="Arial" pitchFamily="34" charset="0"/>
                <a:ea typeface="Times New Roman" pitchFamily="18" charset="0"/>
              </a:rPr>
              <a:t>socio-économique ; </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a:solidFill>
                  <a:srgbClr val="000000"/>
                </a:solidFill>
                <a:latin typeface="Arial" pitchFamily="34" charset="0"/>
                <a:ea typeface="Times New Roman" pitchFamily="18" charset="0"/>
              </a:rPr>
              <a:t>formaliser la </a:t>
            </a:r>
            <a:r>
              <a:rPr lang="fr-FR" sz="1600" dirty="0" smtClean="0">
                <a:solidFill>
                  <a:srgbClr val="000000"/>
                </a:solidFill>
                <a:latin typeface="Arial" pitchFamily="34" charset="0"/>
                <a:ea typeface="Times New Roman" pitchFamily="18" charset="0"/>
              </a:rPr>
              <a:t>solution</a:t>
            </a:r>
            <a:r>
              <a:rPr lang="fr-FR" sz="1600" dirty="0">
                <a:solidFill>
                  <a:srgbClr val="000000"/>
                </a:solidFill>
                <a:latin typeface="Arial" pitchFamily="34" charset="0"/>
                <a:ea typeface="Times New Roman" pitchFamily="18" charset="0"/>
              </a:rPr>
              <a:t> </a:t>
            </a:r>
            <a:r>
              <a:rPr lang="fr-FR" sz="1600" dirty="0" smtClean="0">
                <a:solidFill>
                  <a:srgbClr val="000000"/>
                </a:solidFill>
                <a:latin typeface="Arial" pitchFamily="34" charset="0"/>
                <a:ea typeface="Times New Roman" pitchFamily="18" charset="0"/>
              </a:rPr>
              <a:t>; </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smtClean="0">
                <a:solidFill>
                  <a:srgbClr val="000000"/>
                </a:solidFill>
                <a:latin typeface="Arial" pitchFamily="34" charset="0"/>
                <a:ea typeface="Times New Roman" pitchFamily="18" charset="0"/>
              </a:rPr>
              <a:t>réaliser </a:t>
            </a:r>
            <a:r>
              <a:rPr lang="fr-FR" sz="1600" dirty="0">
                <a:solidFill>
                  <a:srgbClr val="000000"/>
                </a:solidFill>
                <a:latin typeface="Arial" pitchFamily="34" charset="0"/>
                <a:ea typeface="Times New Roman" pitchFamily="18" charset="0"/>
              </a:rPr>
              <a:t>tout ou partie de la </a:t>
            </a:r>
            <a:r>
              <a:rPr lang="fr-FR" sz="1600" dirty="0" smtClean="0">
                <a:solidFill>
                  <a:srgbClr val="000000"/>
                </a:solidFill>
                <a:latin typeface="Arial" pitchFamily="34" charset="0"/>
                <a:ea typeface="Times New Roman" pitchFamily="18" charset="0"/>
              </a:rPr>
              <a:t>solution</a:t>
            </a:r>
            <a:r>
              <a:rPr lang="fr-FR" sz="1600" dirty="0">
                <a:solidFill>
                  <a:srgbClr val="000000"/>
                </a:solidFill>
                <a:latin typeface="Arial" pitchFamily="34" charset="0"/>
                <a:ea typeface="Times New Roman" pitchFamily="18" charset="0"/>
              </a:rPr>
              <a:t> </a:t>
            </a:r>
            <a:r>
              <a:rPr lang="fr-FR" sz="1600" dirty="0" smtClean="0">
                <a:solidFill>
                  <a:srgbClr val="000000"/>
                </a:solidFill>
                <a:latin typeface="Arial" pitchFamily="34" charset="0"/>
                <a:ea typeface="Times New Roman" pitchFamily="18" charset="0"/>
              </a:rPr>
              <a:t>;</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a:solidFill>
                  <a:srgbClr val="000000"/>
                </a:solidFill>
                <a:latin typeface="Arial" pitchFamily="34" charset="0"/>
                <a:ea typeface="Times New Roman" pitchFamily="18" charset="0"/>
              </a:rPr>
              <a:t>évaluer les </a:t>
            </a:r>
            <a:r>
              <a:rPr lang="fr-FR" sz="1600" dirty="0" smtClean="0">
                <a:solidFill>
                  <a:srgbClr val="000000"/>
                </a:solidFill>
                <a:latin typeface="Arial" pitchFamily="34" charset="0"/>
                <a:ea typeface="Times New Roman" pitchFamily="18" charset="0"/>
              </a:rPr>
              <a:t>performances</a:t>
            </a:r>
            <a:r>
              <a:rPr lang="fr-FR" sz="1600" dirty="0">
                <a:solidFill>
                  <a:srgbClr val="000000"/>
                </a:solidFill>
                <a:latin typeface="Arial" pitchFamily="34" charset="0"/>
                <a:ea typeface="Times New Roman" pitchFamily="18" charset="0"/>
              </a:rPr>
              <a:t> </a:t>
            </a:r>
            <a:r>
              <a:rPr lang="fr-FR" sz="1600" dirty="0" smtClean="0">
                <a:solidFill>
                  <a:srgbClr val="000000"/>
                </a:solidFill>
                <a:latin typeface="Arial" pitchFamily="34" charset="0"/>
                <a:ea typeface="Times New Roman" pitchFamily="18" charset="0"/>
              </a:rPr>
              <a:t>;</a:t>
            </a:r>
            <a:endParaRPr lang="fr-FR" sz="1600" dirty="0">
              <a:solidFill>
                <a:srgbClr val="000000"/>
              </a:solidFill>
              <a:latin typeface="Arial" pitchFamily="34" charset="0"/>
              <a:ea typeface="Times New Roman" pitchFamily="18" charset="0"/>
            </a:endParaRPr>
          </a:p>
          <a:p>
            <a:pPr marL="273050" marR="0" lvl="0" indent="-273050" fontAlgn="base">
              <a:lnSpc>
                <a:spcPct val="100000"/>
              </a:lnSpc>
              <a:spcBef>
                <a:spcPct val="0"/>
              </a:spcBef>
              <a:spcAft>
                <a:spcPct val="0"/>
              </a:spcAft>
              <a:buClrTx/>
              <a:buSzTx/>
              <a:buFont typeface="Arial" pitchFamily="34" charset="0"/>
              <a:buChar char="•"/>
              <a:tabLst/>
            </a:pPr>
            <a:r>
              <a:rPr lang="fr-FR" sz="1600" dirty="0" smtClean="0">
                <a:solidFill>
                  <a:srgbClr val="000000"/>
                </a:solidFill>
                <a:latin typeface="Arial" pitchFamily="34" charset="0"/>
                <a:ea typeface="Times New Roman" pitchFamily="18" charset="0"/>
              </a:rPr>
              <a:t>communiquer  </a:t>
            </a:r>
            <a:r>
              <a:rPr lang="fr-FR" sz="1600" dirty="0">
                <a:solidFill>
                  <a:srgbClr val="000000"/>
                </a:solidFill>
                <a:latin typeface="Arial" pitchFamily="34" charset="0"/>
                <a:ea typeface="Times New Roman" pitchFamily="18" charset="0"/>
              </a:rPr>
              <a:t>la solution et présenter la démarche suivie.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5" name="Espace réservé du numéro de diapositive 4"/>
          <p:cNvSpPr>
            <a:spLocks noGrp="1"/>
          </p:cNvSpPr>
          <p:nvPr>
            <p:ph type="sldNum" sz="quarter" idx="12"/>
          </p:nvPr>
        </p:nvSpPr>
        <p:spPr/>
        <p:txBody>
          <a:bodyPr/>
          <a:lstStyle/>
          <a:p>
            <a:fld id="{C58EF9BF-2D72-4D2B-8740-6E584FB0461D}" type="slidenum">
              <a:rPr lang="fr-FR" smtClean="0"/>
              <a:pPr/>
              <a:t>8</a:t>
            </a:fld>
            <a:endParaRPr lang="fr-FR"/>
          </a:p>
        </p:txBody>
      </p:sp>
      <p:sp>
        <p:nvSpPr>
          <p:cNvPr id="8" name="Espace réservé du pied de page 7"/>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Text Box 19"/>
          <p:cNvSpPr txBox="1">
            <a:spLocks noChangeArrowheads="1"/>
          </p:cNvSpPr>
          <p:nvPr/>
        </p:nvSpPr>
        <p:spPr bwMode="auto">
          <a:xfrm>
            <a:off x="4378353" y="4643446"/>
            <a:ext cx="3908425" cy="846143"/>
          </a:xfrm>
          <a:prstGeom prst="rect">
            <a:avLst/>
          </a:prstGeom>
          <a:noFill/>
          <a:ln w="254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grpSp>
        <p:nvGrpSpPr>
          <p:cNvPr id="2" name="Groupe 41"/>
          <p:cNvGrpSpPr/>
          <p:nvPr/>
        </p:nvGrpSpPr>
        <p:grpSpPr>
          <a:xfrm>
            <a:off x="471045" y="2739307"/>
            <a:ext cx="5033863" cy="2401184"/>
            <a:chOff x="1592269" y="3643314"/>
            <a:chExt cx="5227362" cy="2401184"/>
          </a:xfrm>
        </p:grpSpPr>
        <p:grpSp>
          <p:nvGrpSpPr>
            <p:cNvPr id="3" name="Group 3"/>
            <p:cNvGrpSpPr>
              <a:grpSpLocks/>
            </p:cNvGrpSpPr>
            <p:nvPr/>
          </p:nvGrpSpPr>
          <p:grpSpPr bwMode="auto">
            <a:xfrm>
              <a:off x="3379720" y="3681402"/>
              <a:ext cx="501434" cy="1890737"/>
              <a:chOff x="3990" y="6720"/>
              <a:chExt cx="790" cy="2105"/>
            </a:xfrm>
          </p:grpSpPr>
          <p:grpSp>
            <p:nvGrpSpPr>
              <p:cNvPr id="4" name="Group 4"/>
              <p:cNvGrpSpPr>
                <a:grpSpLocks/>
              </p:cNvGrpSpPr>
              <p:nvPr/>
            </p:nvGrpSpPr>
            <p:grpSpPr bwMode="auto">
              <a:xfrm>
                <a:off x="3990" y="6720"/>
                <a:ext cx="765" cy="1060"/>
                <a:chOff x="3990" y="6720"/>
                <a:chExt cx="765" cy="1060"/>
              </a:xfrm>
            </p:grpSpPr>
            <p:sp>
              <p:nvSpPr>
                <p:cNvPr id="1029" name="Freeform 5"/>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0" name="Freeform 6"/>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5" name="Group 7"/>
              <p:cNvGrpSpPr>
                <a:grpSpLocks/>
              </p:cNvGrpSpPr>
              <p:nvPr/>
            </p:nvGrpSpPr>
            <p:grpSpPr bwMode="auto">
              <a:xfrm flipV="1">
                <a:off x="4015" y="7765"/>
                <a:ext cx="765" cy="1060"/>
                <a:chOff x="3990" y="6720"/>
                <a:chExt cx="765" cy="1060"/>
              </a:xfrm>
            </p:grpSpPr>
            <p:sp>
              <p:nvSpPr>
                <p:cNvPr id="1032" name="Freeform 8"/>
                <p:cNvSpPr>
                  <a:spLocks/>
                </p:cNvSpPr>
                <p:nvPr/>
              </p:nvSpPr>
              <p:spPr bwMode="auto">
                <a:xfrm>
                  <a:off x="3990" y="6720"/>
                  <a:ext cx="765" cy="1060"/>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3" name="Freeform 9"/>
                <p:cNvSpPr>
                  <a:spLocks/>
                </p:cNvSpPr>
                <p:nvPr/>
              </p:nvSpPr>
              <p:spPr bwMode="auto">
                <a:xfrm>
                  <a:off x="4183" y="7378"/>
                  <a:ext cx="545" cy="396"/>
                </a:xfrm>
                <a:custGeom>
                  <a:avLst/>
                  <a:gdLst/>
                  <a:ahLst/>
                  <a:cxnLst>
                    <a:cxn ang="0">
                      <a:pos x="0" y="1050"/>
                    </a:cxn>
                    <a:cxn ang="0">
                      <a:pos x="180" y="1050"/>
                    </a:cxn>
                    <a:cxn ang="0">
                      <a:pos x="270" y="990"/>
                    </a:cxn>
                    <a:cxn ang="0">
                      <a:pos x="360" y="840"/>
                    </a:cxn>
                    <a:cxn ang="0">
                      <a:pos x="630" y="135"/>
                    </a:cxn>
                    <a:cxn ang="0">
                      <a:pos x="765" y="30"/>
                    </a:cxn>
                  </a:cxnLst>
                  <a:rect l="0" t="0" r="r" b="b"/>
                  <a:pathLst>
                    <a:path w="765" h="1060">
                      <a:moveTo>
                        <a:pt x="0" y="1050"/>
                      </a:moveTo>
                      <a:cubicBezTo>
                        <a:pt x="67" y="1055"/>
                        <a:pt x="135" y="1060"/>
                        <a:pt x="180" y="1050"/>
                      </a:cubicBezTo>
                      <a:cubicBezTo>
                        <a:pt x="225" y="1040"/>
                        <a:pt x="240" y="1025"/>
                        <a:pt x="270" y="990"/>
                      </a:cubicBezTo>
                      <a:cubicBezTo>
                        <a:pt x="300" y="955"/>
                        <a:pt x="300" y="983"/>
                        <a:pt x="360" y="840"/>
                      </a:cubicBezTo>
                      <a:cubicBezTo>
                        <a:pt x="420" y="697"/>
                        <a:pt x="563" y="270"/>
                        <a:pt x="630" y="135"/>
                      </a:cubicBezTo>
                      <a:cubicBezTo>
                        <a:pt x="697" y="0"/>
                        <a:pt x="732" y="47"/>
                        <a:pt x="765" y="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
          <p:nvSpPr>
            <p:cNvPr id="1034" name="Text Box 10"/>
            <p:cNvSpPr txBox="1">
              <a:spLocks noChangeArrowheads="1"/>
            </p:cNvSpPr>
            <p:nvPr/>
          </p:nvSpPr>
          <p:spPr bwMode="auto">
            <a:xfrm>
              <a:off x="3878285" y="4857761"/>
              <a:ext cx="2404094" cy="241482"/>
            </a:xfrm>
            <a:prstGeom prst="rect">
              <a:avLst/>
            </a:prstGeom>
            <a:gradFill rotWithShape="0">
              <a:gsLst>
                <a:gs pos="0">
                  <a:srgbClr val="FF99FF"/>
                </a:gs>
                <a:gs pos="100000">
                  <a:srgbClr val="FFFFFF"/>
                </a:gs>
              </a:gsLst>
              <a:lin ang="5400000" scaled="1"/>
            </a:gradFill>
            <a:ln w="12700">
              <a:solidFill>
                <a:srgbClr val="FF99FF"/>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Phase de Réalisation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1035" name="Text Box 11"/>
            <p:cNvSpPr txBox="1">
              <a:spLocks noChangeArrowheads="1"/>
            </p:cNvSpPr>
            <p:nvPr/>
          </p:nvSpPr>
          <p:spPr bwMode="auto">
            <a:xfrm>
              <a:off x="3878285" y="5429264"/>
              <a:ext cx="2332656" cy="290151"/>
            </a:xfrm>
            <a:prstGeom prst="rect">
              <a:avLst/>
            </a:prstGeom>
            <a:gradFill rotWithShape="0">
              <a:gsLst>
                <a:gs pos="0">
                  <a:srgbClr val="00FF00"/>
                </a:gs>
                <a:gs pos="100000">
                  <a:srgbClr val="FFFFFF"/>
                </a:gs>
              </a:gsLst>
              <a:lin ang="5400000" scaled="1"/>
            </a:gradFill>
            <a:ln w="12700">
              <a:solidFill>
                <a:srgbClr val="00FF00"/>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Phase de Clôture</a:t>
              </a:r>
              <a:endParaRPr kumimoji="0" lang="fr-FR" sz="1800" b="0" i="0" u="none" strike="noStrike" cap="none" normalizeH="0" baseline="0" dirty="0" smtClean="0">
                <a:ln>
                  <a:noFill/>
                </a:ln>
                <a:solidFill>
                  <a:schemeClr val="tx1"/>
                </a:solidFill>
                <a:effectLst/>
                <a:latin typeface="Arial" pitchFamily="34" charset="0"/>
              </a:endParaRPr>
            </a:p>
          </p:txBody>
        </p:sp>
        <p:sp>
          <p:nvSpPr>
            <p:cNvPr id="1036" name="Text Box 12"/>
            <p:cNvSpPr txBox="1">
              <a:spLocks noChangeArrowheads="1"/>
            </p:cNvSpPr>
            <p:nvPr/>
          </p:nvSpPr>
          <p:spPr bwMode="auto">
            <a:xfrm>
              <a:off x="3831011" y="3643314"/>
              <a:ext cx="2476166" cy="285752"/>
            </a:xfrm>
            <a:prstGeom prst="rect">
              <a:avLst/>
            </a:prstGeom>
            <a:gradFill rotWithShape="0">
              <a:gsLst>
                <a:gs pos="0">
                  <a:srgbClr val="FFFFFF"/>
                </a:gs>
                <a:gs pos="100000">
                  <a:srgbClr val="FBD4B4"/>
                </a:gs>
              </a:gsLst>
              <a:lin ang="5400000" scaled="1"/>
            </a:gradFill>
            <a:ln w="12700">
              <a:solidFill>
                <a:srgbClr val="FABF8F"/>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1200" b="1" dirty="0" smtClean="0">
                  <a:latin typeface="Calibri" pitchFamily="34" charset="0"/>
                </a:rPr>
                <a:t>Phase d’</a:t>
              </a:r>
              <a:r>
                <a:rPr kumimoji="0" lang="fr-FR" sz="1200" b="1" i="0" u="none" strike="noStrike" cap="none" normalizeH="0" baseline="0" dirty="0" smtClean="0">
                  <a:ln>
                    <a:noFill/>
                  </a:ln>
                  <a:solidFill>
                    <a:schemeClr val="tx1"/>
                  </a:solidFill>
                  <a:effectLst/>
                  <a:latin typeface="Calibri" pitchFamily="34" charset="0"/>
                </a:rPr>
                <a:t>Initialisation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1037" name="Text Box 13"/>
            <p:cNvSpPr txBox="1">
              <a:spLocks noChangeArrowheads="1"/>
            </p:cNvSpPr>
            <p:nvPr/>
          </p:nvSpPr>
          <p:spPr bwMode="auto">
            <a:xfrm>
              <a:off x="3806847" y="4214818"/>
              <a:ext cx="2404094" cy="263617"/>
            </a:xfrm>
            <a:prstGeom prst="rect">
              <a:avLst/>
            </a:prstGeom>
            <a:gradFill rotWithShape="0">
              <a:gsLst>
                <a:gs pos="0">
                  <a:srgbClr val="00B0F0"/>
                </a:gs>
                <a:gs pos="100000">
                  <a:srgbClr val="FFFFFF"/>
                </a:gs>
              </a:gsLst>
              <a:lin ang="5400000" scaled="1"/>
            </a:gradFill>
            <a:ln w="12700">
              <a:solidFill>
                <a:srgbClr val="548DD4"/>
              </a:solidFill>
              <a:miter lim="800000"/>
              <a:headEnd/>
              <a:tailEnd/>
            </a:ln>
            <a:effectLst>
              <a:outerShdw dist="28398" dir="3806097" algn="ctr" rotWithShape="0">
                <a:srgbClr val="974706">
                  <a:alpha val="50000"/>
                </a:srgbClr>
              </a:outerShdw>
            </a:effec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Phase de </a:t>
              </a:r>
              <a:r>
                <a:rPr lang="fr-FR" sz="1200" b="1" dirty="0" smtClean="0">
                  <a:latin typeface="Calibri" pitchFamily="34" charset="0"/>
                </a:rPr>
                <a:t>Phase de </a:t>
              </a:r>
              <a:r>
                <a:rPr kumimoji="0" lang="fr-FR" sz="1200" b="1" i="0" u="none" strike="noStrike" cap="none" normalizeH="0" baseline="0" dirty="0" smtClean="0">
                  <a:ln>
                    <a:noFill/>
                  </a:ln>
                  <a:solidFill>
                    <a:schemeClr val="tx1"/>
                  </a:solidFill>
                  <a:effectLst/>
                  <a:latin typeface="Calibri" pitchFamily="34" charset="0"/>
                </a:rPr>
                <a:t>Préparation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1038" name="Oval 14"/>
            <p:cNvSpPr>
              <a:spLocks noChangeArrowheads="1"/>
            </p:cNvSpPr>
            <p:nvPr/>
          </p:nvSpPr>
          <p:spPr bwMode="auto">
            <a:xfrm>
              <a:off x="1592269" y="4357694"/>
              <a:ext cx="1780407" cy="514838"/>
            </a:xfrm>
            <a:prstGeom prst="ellipse">
              <a:avLst/>
            </a:prstGeom>
            <a:solidFill>
              <a:srgbClr val="D8D8D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9" name="Text Box 15"/>
            <p:cNvSpPr txBox="1">
              <a:spLocks noChangeArrowheads="1"/>
            </p:cNvSpPr>
            <p:nvPr/>
          </p:nvSpPr>
          <p:spPr bwMode="auto">
            <a:xfrm>
              <a:off x="1663707" y="4500570"/>
              <a:ext cx="1617282" cy="20822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Calibri" pitchFamily="34" charset="0"/>
                </a:rPr>
                <a:t>Projet interdisciplinaire</a:t>
              </a:r>
              <a:endParaRPr kumimoji="0" lang="fr-FR" sz="1800" b="0" i="0" u="none" strike="noStrike" cap="none" normalizeH="0" baseline="0" dirty="0" smtClean="0">
                <a:ln>
                  <a:noFill/>
                </a:ln>
                <a:solidFill>
                  <a:schemeClr val="tx1"/>
                </a:solidFill>
                <a:effectLst/>
                <a:latin typeface="Arial" pitchFamily="34" charset="0"/>
              </a:endParaRPr>
            </a:p>
          </p:txBody>
        </p:sp>
        <p:sp>
          <p:nvSpPr>
            <p:cNvPr id="1041" name="Text Box 17"/>
            <p:cNvSpPr txBox="1">
              <a:spLocks noChangeArrowheads="1"/>
            </p:cNvSpPr>
            <p:nvPr/>
          </p:nvSpPr>
          <p:spPr bwMode="auto">
            <a:xfrm>
              <a:off x="3604921" y="5101948"/>
              <a:ext cx="3214710" cy="214313"/>
            </a:xfrm>
            <a:prstGeom prst="rect">
              <a:avLst/>
            </a:prstGeom>
            <a:noFill/>
            <a:ln w="254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rgbClr val="FF3399"/>
                  </a:solidFill>
                  <a:effectLst/>
                  <a:latin typeface="Calibri" pitchFamily="34" charset="0"/>
                </a:rPr>
                <a:t>R2 : Évaluation à la fin de la Phase de réalisation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1042" name="Text Box 18"/>
            <p:cNvSpPr txBox="1">
              <a:spLocks noChangeArrowheads="1"/>
            </p:cNvSpPr>
            <p:nvPr/>
          </p:nvSpPr>
          <p:spPr bwMode="auto">
            <a:xfrm>
              <a:off x="3407405" y="5820660"/>
              <a:ext cx="3311525" cy="223838"/>
            </a:xfrm>
            <a:prstGeom prst="rect">
              <a:avLst/>
            </a:prstGeom>
            <a:noFill/>
            <a:ln w="12700">
              <a:no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1100" b="1" i="0" u="none" strike="noStrike" cap="none" normalizeH="0" baseline="0" dirty="0" smtClean="0">
                  <a:ln>
                    <a:noFill/>
                  </a:ln>
                  <a:solidFill>
                    <a:srgbClr val="33CC33"/>
                  </a:solidFill>
                  <a:effectLst/>
                  <a:latin typeface="Calibri" pitchFamily="34" charset="0"/>
                </a:rPr>
                <a:t>Soutenance terminale: </a:t>
              </a:r>
            </a:p>
            <a:p>
              <a:pPr marL="0" marR="0" lvl="0" indent="0" algn="ctr" defTabSz="914400" rtl="0" eaLnBrk="1" fontAlgn="base" latinLnBrk="0" hangingPunct="1">
                <a:lnSpc>
                  <a:spcPct val="100000"/>
                </a:lnSpc>
                <a:spcBef>
                  <a:spcPct val="0"/>
                </a:spcBef>
                <a:buClrTx/>
                <a:buSzTx/>
                <a:buFontTx/>
                <a:buNone/>
                <a:tabLst/>
              </a:pPr>
              <a:r>
                <a:rPr kumimoji="0" lang="fr-FR" sz="1100" b="1" i="0" u="none" strike="noStrike" cap="none" normalizeH="0" baseline="0" dirty="0" smtClean="0">
                  <a:ln>
                    <a:noFill/>
                  </a:ln>
                  <a:solidFill>
                    <a:srgbClr val="33CC33"/>
                  </a:solidFill>
                  <a:effectLst/>
                  <a:latin typeface="Calibri" pitchFamily="34" charset="0"/>
                </a:rPr>
                <a:t>Évaluation à la fin de la Phase de clôture</a:t>
              </a:r>
              <a:endParaRPr kumimoji="0" lang="fr-FR" sz="1800" b="0" i="0" u="none" strike="noStrike" cap="none" normalizeH="0" baseline="0" dirty="0" smtClean="0">
                <a:ln>
                  <a:noFill/>
                </a:ln>
                <a:solidFill>
                  <a:schemeClr val="tx1"/>
                </a:solidFill>
                <a:effectLst/>
                <a:latin typeface="Arial" pitchFamily="34" charset="0"/>
              </a:endParaRPr>
            </a:p>
          </p:txBody>
        </p:sp>
        <p:sp>
          <p:nvSpPr>
            <p:cNvPr id="22" name="Rectangle 21"/>
            <p:cNvSpPr/>
            <p:nvPr/>
          </p:nvSpPr>
          <p:spPr>
            <a:xfrm>
              <a:off x="3749851" y="3984486"/>
              <a:ext cx="2741636" cy="169277"/>
            </a:xfrm>
            <a:prstGeom prst="rect">
              <a:avLst/>
            </a:prstGeom>
          </p:spPr>
          <p:txBody>
            <a:bodyPr wrap="none" lIns="0" tIns="0" rIns="0" bIns="0">
              <a:spAutoFit/>
            </a:bodyPr>
            <a:lstStyle/>
            <a:p>
              <a:pPr lvl="0" algn="ctr" fontAlgn="base">
                <a:spcBef>
                  <a:spcPct val="0"/>
                </a:spcBef>
              </a:pPr>
              <a:r>
                <a:rPr lang="fr-FR" sz="1100" b="1" dirty="0" smtClean="0">
                  <a:solidFill>
                    <a:srgbClr val="E36C0A"/>
                  </a:solidFill>
                  <a:latin typeface="Calibri" pitchFamily="34" charset="0"/>
                </a:rPr>
                <a:t>Validation : décision d’entreprendre le projet</a:t>
              </a:r>
            </a:p>
          </p:txBody>
        </p:sp>
        <p:sp>
          <p:nvSpPr>
            <p:cNvPr id="1040" name="Text Box 16"/>
            <p:cNvSpPr txBox="1">
              <a:spLocks noChangeArrowheads="1"/>
            </p:cNvSpPr>
            <p:nvPr/>
          </p:nvSpPr>
          <p:spPr bwMode="auto">
            <a:xfrm>
              <a:off x="3698927" y="4555988"/>
              <a:ext cx="3007976" cy="169277"/>
            </a:xfrm>
            <a:prstGeom prst="rect">
              <a:avLst/>
            </a:prstGeom>
          </p:spPr>
          <p:txBody>
            <a:bodyPr wrap="none" lIns="0" tIns="0" rIns="0" bIns="0">
              <a:spAutoFit/>
            </a:bodyPr>
            <a:lstStyle>
              <a:defPPr>
                <a:defRPr lang="fr-FR"/>
              </a:defPPr>
              <a:lvl1pPr lvl="0" algn="ctr" fontAlgn="base">
                <a:spcBef>
                  <a:spcPct val="0"/>
                </a:spcBef>
                <a:defRPr sz="1100" b="1">
                  <a:solidFill>
                    <a:srgbClr val="E36C0A"/>
                  </a:solidFill>
                  <a:latin typeface="Calibri" pitchFamily="34" charset="0"/>
                </a:defRPr>
              </a:lvl1pPr>
            </a:lstStyle>
            <a:p>
              <a:r>
                <a:rPr lang="fr-FR" dirty="0" smtClean="0">
                  <a:solidFill>
                    <a:srgbClr val="00B0F0"/>
                  </a:solidFill>
                </a:rPr>
                <a:t>R1</a:t>
              </a:r>
              <a:r>
                <a:rPr lang="fr-FR" dirty="0">
                  <a:solidFill>
                    <a:srgbClr val="00B0F0"/>
                  </a:solidFill>
                </a:rPr>
                <a:t> : Évaluation à la fin de la phase de préparation</a:t>
              </a:r>
            </a:p>
          </p:txBody>
        </p:sp>
      </p:grpSp>
      <p:sp>
        <p:nvSpPr>
          <p:cNvPr id="23" name="Rectangle 1"/>
          <p:cNvSpPr>
            <a:spLocks noChangeArrowheads="1"/>
          </p:cNvSpPr>
          <p:nvPr/>
        </p:nvSpPr>
        <p:spPr bwMode="auto">
          <a:xfrm>
            <a:off x="420374" y="1359902"/>
            <a:ext cx="7500990" cy="784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lang="fr-FR" sz="1200" dirty="0">
                <a:solidFill>
                  <a:srgbClr val="000000"/>
                </a:solidFill>
                <a:latin typeface="Arial" pitchFamily="34" charset="0"/>
                <a:ea typeface="Times New Roman" pitchFamily="18" charset="0"/>
              </a:rPr>
              <a:t> </a:t>
            </a:r>
            <a:r>
              <a:rPr lang="fr-FR" b="1" dirty="0" smtClean="0">
                <a:solidFill>
                  <a:srgbClr val="000000"/>
                </a:solidFill>
                <a:latin typeface="Arial" pitchFamily="34" charset="0"/>
                <a:ea typeface="Times New Roman" pitchFamily="18" charset="0"/>
              </a:rPr>
              <a:t>Le projet s’organise en quatre </a:t>
            </a:r>
            <a:r>
              <a:rPr lang="fr-FR" b="1" dirty="0" smtClean="0">
                <a:solidFill>
                  <a:srgbClr val="FF0000"/>
                </a:solidFill>
                <a:latin typeface="Arial" pitchFamily="34" charset="0"/>
                <a:ea typeface="Times New Roman" pitchFamily="18" charset="0"/>
              </a:rPr>
              <a:t>phases</a:t>
            </a:r>
            <a:r>
              <a:rPr lang="fr-FR" b="1" dirty="0" smtClean="0">
                <a:solidFill>
                  <a:srgbClr val="000000"/>
                </a:solidFill>
                <a:latin typeface="Arial" pitchFamily="34" charset="0"/>
                <a:ea typeface="Times New Roman" pitchFamily="18" charset="0"/>
              </a:rPr>
              <a:t>, repérées par des jalons </a:t>
            </a:r>
            <a:r>
              <a:rPr kumimoji="0" lang="fr-FR" sz="1200" b="0" i="0" u="none" strike="noStrike" cap="none" normalizeH="0" baseline="0" dirty="0" smtClean="0">
                <a:ln>
                  <a:noFill/>
                </a:ln>
                <a:solidFill>
                  <a:srgbClr val="000000"/>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endParaRPr>
          </a:p>
        </p:txBody>
      </p:sp>
      <p:sp>
        <p:nvSpPr>
          <p:cNvPr id="43" name="Rectangle 42"/>
          <p:cNvSpPr/>
          <p:nvPr/>
        </p:nvSpPr>
        <p:spPr>
          <a:xfrm>
            <a:off x="1588298" y="408897"/>
            <a:ext cx="4095417" cy="584775"/>
          </a:xfrm>
          <a:prstGeom prst="rect">
            <a:avLst/>
          </a:prstGeom>
        </p:spPr>
        <p:txBody>
          <a:bodyPr wrap="none">
            <a:spAutoFit/>
          </a:bodyPr>
          <a:lstStyle/>
          <a:p>
            <a:r>
              <a:rPr lang="fr-F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Déroulement du projet</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9" name="Espace réservé du numéro de diapositive 38"/>
          <p:cNvSpPr>
            <a:spLocks noGrp="1"/>
          </p:cNvSpPr>
          <p:nvPr>
            <p:ph type="sldNum" sz="quarter" idx="12"/>
          </p:nvPr>
        </p:nvSpPr>
        <p:spPr/>
        <p:txBody>
          <a:bodyPr/>
          <a:lstStyle/>
          <a:p>
            <a:fld id="{C58EF9BF-2D72-4D2B-8740-6E584FB0461D}" type="slidenum">
              <a:rPr lang="fr-FR" smtClean="0"/>
              <a:pPr/>
              <a:t>9</a:t>
            </a:fld>
            <a:endParaRPr lang="fr-FR"/>
          </a:p>
        </p:txBody>
      </p:sp>
      <p:sp>
        <p:nvSpPr>
          <p:cNvPr id="40" name="Espace réservé du pied de page 39"/>
          <p:cNvSpPr>
            <a:spLocks noGrp="1"/>
          </p:cNvSpPr>
          <p:nvPr>
            <p:ph type="ftr" sz="quarter" idx="11"/>
          </p:nvPr>
        </p:nvSpPr>
        <p:spPr>
          <a:xfrm>
            <a:off x="2771800" y="6492875"/>
            <a:ext cx="3456384" cy="365125"/>
          </a:xfrm>
        </p:spPr>
        <p:txBody>
          <a:bodyPr/>
          <a:lstStyle/>
          <a:p>
            <a:r>
              <a:rPr lang="fr-FR" smtClean="0"/>
              <a:t>Académie de Créteil</a:t>
            </a:r>
            <a:endParaRPr lang="fr-FR" dirty="0"/>
          </a:p>
        </p:txBody>
      </p:sp>
      <p:sp>
        <p:nvSpPr>
          <p:cNvPr id="12" name="Rectangular Callout 11"/>
          <p:cNvSpPr/>
          <p:nvPr/>
        </p:nvSpPr>
        <p:spPr>
          <a:xfrm>
            <a:off x="5118112" y="2382981"/>
            <a:ext cx="3624105" cy="3948545"/>
          </a:xfrm>
          <a:custGeom>
            <a:avLst/>
            <a:gdLst>
              <a:gd name="connsiteX0" fmla="*/ 0 w 3131128"/>
              <a:gd name="connsiteY0" fmla="*/ 0 h 3948545"/>
              <a:gd name="connsiteX1" fmla="*/ 521855 w 3131128"/>
              <a:gd name="connsiteY1" fmla="*/ 0 h 3948545"/>
              <a:gd name="connsiteX2" fmla="*/ 521855 w 3131128"/>
              <a:gd name="connsiteY2" fmla="*/ 0 h 3948545"/>
              <a:gd name="connsiteX3" fmla="*/ 1304637 w 3131128"/>
              <a:gd name="connsiteY3" fmla="*/ 0 h 3948545"/>
              <a:gd name="connsiteX4" fmla="*/ 3131128 w 3131128"/>
              <a:gd name="connsiteY4" fmla="*/ 0 h 3948545"/>
              <a:gd name="connsiteX5" fmla="*/ 3131128 w 3131128"/>
              <a:gd name="connsiteY5" fmla="*/ 658091 h 3948545"/>
              <a:gd name="connsiteX6" fmla="*/ 3131128 w 3131128"/>
              <a:gd name="connsiteY6" fmla="*/ 658091 h 3948545"/>
              <a:gd name="connsiteX7" fmla="*/ 3131128 w 3131128"/>
              <a:gd name="connsiteY7" fmla="*/ 1645227 h 3948545"/>
              <a:gd name="connsiteX8" fmla="*/ 3131128 w 3131128"/>
              <a:gd name="connsiteY8" fmla="*/ 3948545 h 3948545"/>
              <a:gd name="connsiteX9" fmla="*/ 1304637 w 3131128"/>
              <a:gd name="connsiteY9" fmla="*/ 3948545 h 3948545"/>
              <a:gd name="connsiteX10" fmla="*/ 521855 w 3131128"/>
              <a:gd name="connsiteY10" fmla="*/ 3948545 h 3948545"/>
              <a:gd name="connsiteX11" fmla="*/ 521855 w 3131128"/>
              <a:gd name="connsiteY11" fmla="*/ 3948545 h 3948545"/>
              <a:gd name="connsiteX12" fmla="*/ 0 w 3131128"/>
              <a:gd name="connsiteY12" fmla="*/ 3948545 h 3948545"/>
              <a:gd name="connsiteX13" fmla="*/ 0 w 3131128"/>
              <a:gd name="connsiteY13" fmla="*/ 1645227 h 3948545"/>
              <a:gd name="connsiteX14" fmla="*/ -714649 w 3131128"/>
              <a:gd name="connsiteY14" fmla="*/ 825127 h 3948545"/>
              <a:gd name="connsiteX15" fmla="*/ 0 w 3131128"/>
              <a:gd name="connsiteY15" fmla="*/ 658091 h 3948545"/>
              <a:gd name="connsiteX16" fmla="*/ 0 w 3131128"/>
              <a:gd name="connsiteY16" fmla="*/ 0 h 3948545"/>
              <a:gd name="connsiteX0" fmla="*/ 714649 w 3845777"/>
              <a:gd name="connsiteY0" fmla="*/ 0 h 3948545"/>
              <a:gd name="connsiteX1" fmla="*/ 1236504 w 3845777"/>
              <a:gd name="connsiteY1" fmla="*/ 0 h 3948545"/>
              <a:gd name="connsiteX2" fmla="*/ 1236504 w 3845777"/>
              <a:gd name="connsiteY2" fmla="*/ 0 h 3948545"/>
              <a:gd name="connsiteX3" fmla="*/ 2019286 w 3845777"/>
              <a:gd name="connsiteY3" fmla="*/ 0 h 3948545"/>
              <a:gd name="connsiteX4" fmla="*/ 3845777 w 3845777"/>
              <a:gd name="connsiteY4" fmla="*/ 0 h 3948545"/>
              <a:gd name="connsiteX5" fmla="*/ 3845777 w 3845777"/>
              <a:gd name="connsiteY5" fmla="*/ 658091 h 3948545"/>
              <a:gd name="connsiteX6" fmla="*/ 3845777 w 3845777"/>
              <a:gd name="connsiteY6" fmla="*/ 658091 h 3948545"/>
              <a:gd name="connsiteX7" fmla="*/ 3845777 w 3845777"/>
              <a:gd name="connsiteY7" fmla="*/ 1645227 h 3948545"/>
              <a:gd name="connsiteX8" fmla="*/ 3845777 w 3845777"/>
              <a:gd name="connsiteY8" fmla="*/ 3948545 h 3948545"/>
              <a:gd name="connsiteX9" fmla="*/ 2019286 w 3845777"/>
              <a:gd name="connsiteY9" fmla="*/ 3948545 h 3948545"/>
              <a:gd name="connsiteX10" fmla="*/ 1236504 w 3845777"/>
              <a:gd name="connsiteY10" fmla="*/ 3948545 h 3948545"/>
              <a:gd name="connsiteX11" fmla="*/ 1236504 w 3845777"/>
              <a:gd name="connsiteY11" fmla="*/ 3948545 h 3948545"/>
              <a:gd name="connsiteX12" fmla="*/ 714649 w 3845777"/>
              <a:gd name="connsiteY12" fmla="*/ 3948545 h 3948545"/>
              <a:gd name="connsiteX13" fmla="*/ 728504 w 3845777"/>
              <a:gd name="connsiteY13" fmla="*/ 883227 h 3948545"/>
              <a:gd name="connsiteX14" fmla="*/ 0 w 3845777"/>
              <a:gd name="connsiteY14" fmla="*/ 825127 h 3948545"/>
              <a:gd name="connsiteX15" fmla="*/ 714649 w 3845777"/>
              <a:gd name="connsiteY15" fmla="*/ 658091 h 3948545"/>
              <a:gd name="connsiteX16" fmla="*/ 714649 w 3845777"/>
              <a:gd name="connsiteY16" fmla="*/ 0 h 3948545"/>
              <a:gd name="connsiteX0" fmla="*/ 231409 w 3362537"/>
              <a:gd name="connsiteY0" fmla="*/ 0 h 3948545"/>
              <a:gd name="connsiteX1" fmla="*/ 753264 w 3362537"/>
              <a:gd name="connsiteY1" fmla="*/ 0 h 3948545"/>
              <a:gd name="connsiteX2" fmla="*/ 753264 w 3362537"/>
              <a:gd name="connsiteY2" fmla="*/ 0 h 3948545"/>
              <a:gd name="connsiteX3" fmla="*/ 1536046 w 3362537"/>
              <a:gd name="connsiteY3" fmla="*/ 0 h 3948545"/>
              <a:gd name="connsiteX4" fmla="*/ 3362537 w 3362537"/>
              <a:gd name="connsiteY4" fmla="*/ 0 h 3948545"/>
              <a:gd name="connsiteX5" fmla="*/ 3362537 w 3362537"/>
              <a:gd name="connsiteY5" fmla="*/ 658091 h 3948545"/>
              <a:gd name="connsiteX6" fmla="*/ 3362537 w 3362537"/>
              <a:gd name="connsiteY6" fmla="*/ 658091 h 3948545"/>
              <a:gd name="connsiteX7" fmla="*/ 3362537 w 3362537"/>
              <a:gd name="connsiteY7" fmla="*/ 1645227 h 3948545"/>
              <a:gd name="connsiteX8" fmla="*/ 3362537 w 3362537"/>
              <a:gd name="connsiteY8" fmla="*/ 3948545 h 3948545"/>
              <a:gd name="connsiteX9" fmla="*/ 1536046 w 3362537"/>
              <a:gd name="connsiteY9" fmla="*/ 3948545 h 3948545"/>
              <a:gd name="connsiteX10" fmla="*/ 753264 w 3362537"/>
              <a:gd name="connsiteY10" fmla="*/ 3948545 h 3948545"/>
              <a:gd name="connsiteX11" fmla="*/ 753264 w 3362537"/>
              <a:gd name="connsiteY11" fmla="*/ 3948545 h 3948545"/>
              <a:gd name="connsiteX12" fmla="*/ 231409 w 3362537"/>
              <a:gd name="connsiteY12" fmla="*/ 3948545 h 3948545"/>
              <a:gd name="connsiteX13" fmla="*/ 245264 w 3362537"/>
              <a:gd name="connsiteY13" fmla="*/ 883227 h 3948545"/>
              <a:gd name="connsiteX14" fmla="*/ 0 w 3362537"/>
              <a:gd name="connsiteY14" fmla="*/ 728146 h 3948545"/>
              <a:gd name="connsiteX15" fmla="*/ 231409 w 3362537"/>
              <a:gd name="connsiteY15" fmla="*/ 658091 h 3948545"/>
              <a:gd name="connsiteX16" fmla="*/ 231409 w 3362537"/>
              <a:gd name="connsiteY16" fmla="*/ 0 h 3948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62537" h="3948545">
                <a:moveTo>
                  <a:pt x="231409" y="0"/>
                </a:moveTo>
                <a:lnTo>
                  <a:pt x="753264" y="0"/>
                </a:lnTo>
                <a:lnTo>
                  <a:pt x="753264" y="0"/>
                </a:lnTo>
                <a:lnTo>
                  <a:pt x="1536046" y="0"/>
                </a:lnTo>
                <a:lnTo>
                  <a:pt x="3362537" y="0"/>
                </a:lnTo>
                <a:lnTo>
                  <a:pt x="3362537" y="658091"/>
                </a:lnTo>
                <a:lnTo>
                  <a:pt x="3362537" y="658091"/>
                </a:lnTo>
                <a:lnTo>
                  <a:pt x="3362537" y="1645227"/>
                </a:lnTo>
                <a:lnTo>
                  <a:pt x="3362537" y="3948545"/>
                </a:lnTo>
                <a:lnTo>
                  <a:pt x="1536046" y="3948545"/>
                </a:lnTo>
                <a:lnTo>
                  <a:pt x="753264" y="3948545"/>
                </a:lnTo>
                <a:lnTo>
                  <a:pt x="753264" y="3948545"/>
                </a:lnTo>
                <a:lnTo>
                  <a:pt x="231409" y="3948545"/>
                </a:lnTo>
                <a:cubicBezTo>
                  <a:pt x="236027" y="2926772"/>
                  <a:pt x="240646" y="1905000"/>
                  <a:pt x="245264" y="883227"/>
                </a:cubicBezTo>
                <a:lnTo>
                  <a:pt x="0" y="728146"/>
                </a:lnTo>
                <a:lnTo>
                  <a:pt x="231409" y="658091"/>
                </a:lnTo>
                <a:lnTo>
                  <a:pt x="231409"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lIns="0" tIns="0" rIns="108000" bIns="0" rtlCol="0" anchor="ctr"/>
          <a:lstStyle/>
          <a:p>
            <a:pPr marL="360363" algn="just" defTabSz="803275">
              <a:tabLst>
                <a:tab pos="360363" algn="l"/>
              </a:tabLst>
            </a:pPr>
            <a:r>
              <a:rPr lang="fr-FR" dirty="0">
                <a:solidFill>
                  <a:schemeClr val="tx1">
                    <a:lumMod val="95000"/>
                    <a:lumOff val="5000"/>
                  </a:schemeClr>
                </a:solidFill>
                <a:latin typeface="Arial" pitchFamily="34" charset="0"/>
                <a:cs typeface="Arial" pitchFamily="34" charset="0"/>
              </a:rPr>
              <a:t>Les professeurs s’assurent de la faisabilité du projet, en tenant compte de l’ensemble des contraintes imposées, en temps et en ressources </a:t>
            </a:r>
            <a:r>
              <a:rPr lang="fr-FR" dirty="0" smtClean="0">
                <a:solidFill>
                  <a:schemeClr val="tx1">
                    <a:lumMod val="95000"/>
                    <a:lumOff val="5000"/>
                  </a:schemeClr>
                </a:solidFill>
                <a:latin typeface="Arial" pitchFamily="34" charset="0"/>
                <a:cs typeface="Arial" pitchFamily="34" charset="0"/>
              </a:rPr>
              <a:t>matérielles. Ils rédigent </a:t>
            </a:r>
            <a:r>
              <a:rPr lang="fr-FR" dirty="0">
                <a:solidFill>
                  <a:schemeClr val="tx1">
                    <a:lumMod val="95000"/>
                    <a:lumOff val="5000"/>
                  </a:schemeClr>
                </a:solidFill>
                <a:latin typeface="Arial" pitchFamily="34" charset="0"/>
                <a:cs typeface="Arial" pitchFamily="34" charset="0"/>
              </a:rPr>
              <a:t>le document de cadrage qui est le support de validation institutionnelle examiné par une commission académique présidée par un ou plusieurs IA-IPR </a:t>
            </a:r>
            <a:r>
              <a:rPr lang="fr-FR" dirty="0" smtClean="0">
                <a:solidFill>
                  <a:schemeClr val="tx1">
                    <a:lumMod val="95000"/>
                    <a:lumOff val="5000"/>
                  </a:schemeClr>
                </a:solidFill>
                <a:latin typeface="Arial" pitchFamily="34" charset="0"/>
                <a:cs typeface="Arial" pitchFamily="34" charset="0"/>
              </a:rPr>
              <a:t>STI, qui s’assurent du caractère interdisciplinaire de la proposition</a:t>
            </a:r>
            <a:endParaRPr lang="fr-FR" dirty="0">
              <a:solidFill>
                <a:schemeClr val="tx1">
                  <a:lumMod val="95000"/>
                  <a:lumOff val="5000"/>
                </a:schemeClr>
              </a:solidFill>
              <a:latin typeface="Arial" pitchFamily="34" charset="0"/>
              <a:cs typeface="Arial" pitchFamily="34" charset="0"/>
            </a:endParaRPr>
          </a:p>
        </p:txBody>
      </p:sp>
      <p:grpSp>
        <p:nvGrpSpPr>
          <p:cNvPr id="35" name="Group 34"/>
          <p:cNvGrpSpPr/>
          <p:nvPr/>
        </p:nvGrpSpPr>
        <p:grpSpPr>
          <a:xfrm>
            <a:off x="6345375" y="304800"/>
            <a:ext cx="2438407" cy="1163782"/>
            <a:chOff x="2826320" y="4225635"/>
            <a:chExt cx="3505205" cy="2272145"/>
          </a:xfrm>
        </p:grpSpPr>
        <p:sp>
          <p:nvSpPr>
            <p:cNvPr id="36" name="Ellipse 13"/>
            <p:cNvSpPr/>
            <p:nvPr/>
          </p:nvSpPr>
          <p:spPr>
            <a:xfrm>
              <a:off x="2826320" y="4225635"/>
              <a:ext cx="3505205" cy="2272145"/>
            </a:xfrm>
            <a:prstGeom prst="ellipse">
              <a:avLst/>
            </a:prstGeom>
            <a:gradFill flip="none" rotWithShape="1">
              <a:gsLst>
                <a:gs pos="100000">
                  <a:srgbClr val="13ABB3">
                    <a:alpha val="61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grpSp>
          <p:nvGrpSpPr>
            <p:cNvPr id="37" name="Groupe 23"/>
            <p:cNvGrpSpPr/>
            <p:nvPr/>
          </p:nvGrpSpPr>
          <p:grpSpPr>
            <a:xfrm>
              <a:off x="4469587" y="4737387"/>
              <a:ext cx="1532575" cy="1468983"/>
              <a:chOff x="6018571" y="4500570"/>
              <a:chExt cx="2071702" cy="2018467"/>
            </a:xfrm>
          </p:grpSpPr>
          <p:sp>
            <p:nvSpPr>
              <p:cNvPr id="52" name="Ellipse 11"/>
              <p:cNvSpPr/>
              <p:nvPr/>
            </p:nvSpPr>
            <p:spPr>
              <a:xfrm>
                <a:off x="6018571" y="4500570"/>
                <a:ext cx="2071702" cy="2009772"/>
              </a:xfrm>
              <a:prstGeom prst="ellipse">
                <a:avLst/>
              </a:prstGeom>
              <a:gradFill flip="none" rotWithShape="1">
                <a:gsLst>
                  <a:gs pos="100000">
                    <a:srgbClr val="FF0000">
                      <a:alpha val="70000"/>
                    </a:srgb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53" name="ZoneTexte 17"/>
              <p:cNvSpPr txBox="1"/>
              <p:nvPr/>
            </p:nvSpPr>
            <p:spPr>
              <a:xfrm>
                <a:off x="6191333" y="4908987"/>
                <a:ext cx="1875958" cy="1610050"/>
              </a:xfrm>
              <a:prstGeom prst="rect">
                <a:avLst/>
              </a:prstGeom>
              <a:noFill/>
            </p:spPr>
            <p:txBody>
              <a:bodyPr wrap="square" rtlCol="0">
                <a:spAutoFit/>
              </a:bodyPr>
              <a:lstStyle/>
              <a:p>
                <a:pPr algn="ctr"/>
                <a:r>
                  <a:rPr lang="fr-FR" sz="1100" b="1" dirty="0" smtClean="0">
                    <a:solidFill>
                      <a:srgbClr val="FF0000"/>
                    </a:solidFill>
                  </a:rPr>
                  <a:t>Programmes discipline</a:t>
                </a:r>
              </a:p>
              <a:p>
                <a:pPr algn="ctr"/>
                <a:r>
                  <a:rPr lang="fr-FR" sz="1100" b="1" dirty="0" smtClean="0">
                    <a:solidFill>
                      <a:srgbClr val="FF0000"/>
                    </a:solidFill>
                  </a:rPr>
                  <a:t>associée</a:t>
                </a:r>
                <a:endParaRPr lang="fr-FR" sz="1100" b="1" dirty="0">
                  <a:solidFill>
                    <a:srgbClr val="FF0000"/>
                  </a:solidFill>
                </a:endParaRPr>
              </a:p>
            </p:txBody>
          </p:sp>
        </p:grpSp>
        <p:sp>
          <p:nvSpPr>
            <p:cNvPr id="38" name="Ellipse 12"/>
            <p:cNvSpPr/>
            <p:nvPr/>
          </p:nvSpPr>
          <p:spPr>
            <a:xfrm>
              <a:off x="3264384" y="4884028"/>
              <a:ext cx="1479727" cy="1410665"/>
            </a:xfrm>
            <a:prstGeom prst="ellipse">
              <a:avLst/>
            </a:prstGeom>
            <a:gradFill flip="none" rotWithShape="1">
              <a:gsLst>
                <a:gs pos="44971">
                  <a:srgbClr val="C7C7C7">
                    <a:alpha val="30000"/>
                  </a:srgbClr>
                </a:gs>
                <a:gs pos="100000">
                  <a:schemeClr val="tx1">
                    <a:lumMod val="65000"/>
                    <a:lumOff val="35000"/>
                    <a:alpha val="58000"/>
                  </a:schemeClr>
                </a:gs>
                <a:gs pos="17000">
                  <a:schemeClr val="bg1"/>
                </a:gs>
                <a:gs pos="0">
                  <a:srgbClr val="92D050"/>
                </a:gs>
              </a:gsLst>
              <a:path path="circle">
                <a:fillToRect l="100000" b="100000"/>
              </a:path>
              <a:tileRect t="-100000" r="-100000"/>
            </a:gradFill>
            <a:ln>
              <a:noFill/>
            </a:ln>
            <a:scene3d>
              <a:camera prst="orthographicFront"/>
              <a:lightRig rig="threePt" dir="t"/>
            </a:scene3d>
            <a:sp3d prstMaterial="matte">
              <a:bevelT w="933450" h="469900"/>
            </a:sp3d>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49" name="ZoneTexte 18"/>
            <p:cNvSpPr txBox="1"/>
            <p:nvPr/>
          </p:nvSpPr>
          <p:spPr>
            <a:xfrm>
              <a:off x="3223082" y="5229750"/>
              <a:ext cx="1464368" cy="841255"/>
            </a:xfrm>
            <a:prstGeom prst="rect">
              <a:avLst/>
            </a:prstGeom>
            <a:noFill/>
          </p:spPr>
          <p:txBody>
            <a:bodyPr wrap="square" rtlCol="0">
              <a:spAutoFit/>
            </a:bodyPr>
            <a:lstStyle/>
            <a:p>
              <a:pPr algn="ctr"/>
              <a:r>
                <a:rPr lang="fr-FR" sz="1100" b="1" dirty="0" smtClean="0">
                  <a:solidFill>
                    <a:srgbClr val="002060"/>
                  </a:solidFill>
                </a:rPr>
                <a:t>Programmes de SI</a:t>
              </a:r>
              <a:endParaRPr lang="fr-FR" sz="1100" b="1" dirty="0">
                <a:solidFill>
                  <a:srgbClr val="002060"/>
                </a:solidFill>
              </a:endParaRPr>
            </a:p>
          </p:txBody>
        </p:sp>
        <p:sp>
          <p:nvSpPr>
            <p:cNvPr id="51" name="WordArt 6"/>
            <p:cNvSpPr>
              <a:spLocks noChangeArrowheads="1" noChangeShapeType="1" noTextEdit="1"/>
            </p:cNvSpPr>
            <p:nvPr/>
          </p:nvSpPr>
          <p:spPr bwMode="auto">
            <a:xfrm rot="235162">
              <a:off x="3408213" y="4461164"/>
              <a:ext cx="2618509" cy="1052806"/>
            </a:xfrm>
            <a:prstGeom prst="rect">
              <a:avLst/>
            </a:prstGeom>
          </p:spPr>
          <p:txBody>
            <a:bodyPr wrap="none" fromWordArt="1">
              <a:prstTxWarp prst="textArchUp">
                <a:avLst>
                  <a:gd name="adj" fmla="val 10800000"/>
                </a:avLst>
              </a:prstTxWarp>
            </a:bodyPr>
            <a:lstStyle/>
            <a:p>
              <a:pPr algn="ctr" rtl="0"/>
              <a:r>
                <a:rPr lang="fr-FR" sz="1100" kern="10" spc="0" dirty="0" smtClean="0">
                  <a:ln w="9525">
                    <a:solidFill>
                      <a:srgbClr val="548DD4"/>
                    </a:solidFill>
                    <a:round/>
                    <a:headEnd/>
                    <a:tailEnd/>
                  </a:ln>
                  <a:solidFill>
                    <a:srgbClr val="2839D8"/>
                  </a:solidFill>
                  <a:effectLst/>
                  <a:latin typeface="Arial Black"/>
                </a:rPr>
                <a:t>Projet Interdisciplinaire</a:t>
              </a:r>
              <a:endParaRPr lang="fr-FR" sz="1100" kern="10" spc="0" dirty="0">
                <a:ln w="9525">
                  <a:solidFill>
                    <a:srgbClr val="548DD4"/>
                  </a:solidFill>
                  <a:round/>
                  <a:headEnd/>
                  <a:tailEnd/>
                </a:ln>
                <a:solidFill>
                  <a:srgbClr val="2839D8"/>
                </a:solidFill>
                <a:effectLst/>
                <a:latin typeface="Arial Black"/>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IG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759</TotalTime>
  <Words>2064</Words>
  <Application>Microsoft Office PowerPoint</Application>
  <PresentationFormat>Affichage à l'écran (4:3)</PresentationFormat>
  <Paragraphs>309</Paragraphs>
  <Slides>23</Slides>
  <Notes>23</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IGEN</vt:lpstr>
      <vt:lpstr>Baccalauréat scientifique  option sciences de l’ingénieur</vt:lpstr>
      <vt:lpstr>Pourquoi un projet interdisciplinaire en SI ?</vt:lpstr>
      <vt:lpstr>Présentation PowerPoint</vt:lpstr>
      <vt:lpstr>Pourquoi un projet interdisciplinaire en SI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 sciences de l’ingénieur</dc:title>
  <dc:creator>Philippe Lefebvre</dc:creator>
  <cp:lastModifiedBy>MEN</cp:lastModifiedBy>
  <cp:revision>108</cp:revision>
  <dcterms:created xsi:type="dcterms:W3CDTF">2013-02-28T09:25:23Z</dcterms:created>
  <dcterms:modified xsi:type="dcterms:W3CDTF">2013-03-26T10:33:00Z</dcterms:modified>
</cp:coreProperties>
</file>