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9" r:id="rId4"/>
    <p:sldId id="268" r:id="rId5"/>
    <p:sldId id="258" r:id="rId6"/>
    <p:sldId id="259" r:id="rId7"/>
    <p:sldId id="260" r:id="rId8"/>
    <p:sldId id="261" r:id="rId9"/>
    <p:sldId id="262" r:id="rId10"/>
    <p:sldId id="281" r:id="rId11"/>
    <p:sldId id="266" r:id="rId12"/>
    <p:sldId id="278" r:id="rId13"/>
    <p:sldId id="279" r:id="rId14"/>
    <p:sldId id="274" r:id="rId15"/>
    <p:sldId id="280" r:id="rId16"/>
    <p:sldId id="272" r:id="rId17"/>
    <p:sldId id="273" r:id="rId18"/>
    <p:sldId id="275" r:id="rId19"/>
    <p:sldId id="276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-342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IPR\900-Pilotage%20des%20examens%20et%20concours\910-Bac%20STI\BAC%20S%20SI\2012-2013\bac%20blanc\ssi%20chalon%206%20mars\Statistiques_v2.xlsm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IPR\900-Pilotage%20des%20examens%20et%20concours\910-Bac%20STI\BAC%20S%20SI\2012-2013\bac%20blanc\ssi%20chalon%206%20mars\Statistiques_v2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radarChart>
        <c:radarStyle val="filled"/>
        <c:varyColors val="0"/>
        <c:ser>
          <c:idx val="0"/>
          <c:order val="0"/>
          <c:cat>
            <c:strRef>
              <c:f>'Grille par compétences'!$AE$354:$AE$367</c:f>
              <c:strCache>
                <c:ptCount val="14"/>
                <c:pt idx="0">
                  <c:v>A1.1</c:v>
                </c:pt>
                <c:pt idx="1">
                  <c:v>A1.3</c:v>
                </c:pt>
                <c:pt idx="2">
                  <c:v>A2.1</c:v>
                </c:pt>
                <c:pt idx="3">
                  <c:v>A2.2</c:v>
                </c:pt>
                <c:pt idx="4">
                  <c:v>A2.5</c:v>
                </c:pt>
                <c:pt idx="5">
                  <c:v>A3.1</c:v>
                </c:pt>
                <c:pt idx="6">
                  <c:v>A3.3</c:v>
                </c:pt>
                <c:pt idx="7">
                  <c:v>B1.2</c:v>
                </c:pt>
                <c:pt idx="8">
                  <c:v>B1.4</c:v>
                </c:pt>
                <c:pt idx="9">
                  <c:v>B1.5</c:v>
                </c:pt>
                <c:pt idx="10">
                  <c:v>B2.1</c:v>
                </c:pt>
                <c:pt idx="11">
                  <c:v>B2.2</c:v>
                </c:pt>
                <c:pt idx="12">
                  <c:v>B2.3</c:v>
                </c:pt>
                <c:pt idx="13">
                  <c:v>B3.2</c:v>
                </c:pt>
              </c:strCache>
            </c:strRef>
          </c:cat>
          <c:val>
            <c:numRef>
              <c:f>'Grille par compétences'!$AF$354:$AF$367</c:f>
              <c:numCache>
                <c:formatCode>Standard</c:formatCode>
                <c:ptCount val="14"/>
                <c:pt idx="0">
                  <c:v>1.7214076246334311</c:v>
                </c:pt>
                <c:pt idx="1">
                  <c:v>2.436950146627566</c:v>
                </c:pt>
                <c:pt idx="2">
                  <c:v>2.8973607038123168</c:v>
                </c:pt>
                <c:pt idx="3">
                  <c:v>1.6011730205278591</c:v>
                </c:pt>
                <c:pt idx="4">
                  <c:v>2.3108504398826981</c:v>
                </c:pt>
                <c:pt idx="5">
                  <c:v>0.73607038123167157</c:v>
                </c:pt>
                <c:pt idx="6">
                  <c:v>1.9205882352941177</c:v>
                </c:pt>
                <c:pt idx="7">
                  <c:v>0.58357771260997071</c:v>
                </c:pt>
                <c:pt idx="8">
                  <c:v>2.4252199413489737</c:v>
                </c:pt>
                <c:pt idx="9">
                  <c:v>0.96480938416422291</c:v>
                </c:pt>
                <c:pt idx="10">
                  <c:v>1.0762463343108504</c:v>
                </c:pt>
                <c:pt idx="11">
                  <c:v>0.91788856304985333</c:v>
                </c:pt>
                <c:pt idx="12">
                  <c:v>0.39411764705882352</c:v>
                </c:pt>
                <c:pt idx="13">
                  <c:v>1.0938416422287389</c:v>
                </c:pt>
              </c:numCache>
            </c:numRef>
          </c:val>
        </c:ser>
        <c:ser>
          <c:idx val="1"/>
          <c:order val="1"/>
          <c:spPr>
            <a:noFill/>
            <a:ln w="38100">
              <a:solidFill>
                <a:srgbClr val="FF0000"/>
              </a:solidFill>
            </a:ln>
          </c:spPr>
          <c:cat>
            <c:strRef>
              <c:f>'Grille par compétences'!$AE$354:$AE$367</c:f>
              <c:strCache>
                <c:ptCount val="14"/>
                <c:pt idx="0">
                  <c:v>A1.1</c:v>
                </c:pt>
                <c:pt idx="1">
                  <c:v>A1.3</c:v>
                </c:pt>
                <c:pt idx="2">
                  <c:v>A2.1</c:v>
                </c:pt>
                <c:pt idx="3">
                  <c:v>A2.2</c:v>
                </c:pt>
                <c:pt idx="4">
                  <c:v>A2.5</c:v>
                </c:pt>
                <c:pt idx="5">
                  <c:v>A3.1</c:v>
                </c:pt>
                <c:pt idx="6">
                  <c:v>A3.3</c:v>
                </c:pt>
                <c:pt idx="7">
                  <c:v>B1.2</c:v>
                </c:pt>
                <c:pt idx="8">
                  <c:v>B1.4</c:v>
                </c:pt>
                <c:pt idx="9">
                  <c:v>B1.5</c:v>
                </c:pt>
                <c:pt idx="10">
                  <c:v>B2.1</c:v>
                </c:pt>
                <c:pt idx="11">
                  <c:v>B2.2</c:v>
                </c:pt>
                <c:pt idx="12">
                  <c:v>B2.3</c:v>
                </c:pt>
                <c:pt idx="13">
                  <c:v>B3.2</c:v>
                </c:pt>
              </c:strCache>
            </c:strRef>
          </c:cat>
          <c:val>
            <c:numRef>
              <c:f>'Grille par compétences'!$AG$354:$AG$367</c:f>
              <c:numCache>
                <c:formatCode>Standard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ser>
          <c:idx val="2"/>
          <c:order val="2"/>
          <c:spPr>
            <a:noFill/>
            <a:ln w="38100">
              <a:solidFill>
                <a:srgbClr val="00B050"/>
              </a:solidFill>
            </a:ln>
          </c:spPr>
          <c:cat>
            <c:strRef>
              <c:f>'Grille par compétences'!$AE$354:$AE$367</c:f>
              <c:strCache>
                <c:ptCount val="14"/>
                <c:pt idx="0">
                  <c:v>A1.1</c:v>
                </c:pt>
                <c:pt idx="1">
                  <c:v>A1.3</c:v>
                </c:pt>
                <c:pt idx="2">
                  <c:v>A2.1</c:v>
                </c:pt>
                <c:pt idx="3">
                  <c:v>A2.2</c:v>
                </c:pt>
                <c:pt idx="4">
                  <c:v>A2.5</c:v>
                </c:pt>
                <c:pt idx="5">
                  <c:v>A3.1</c:v>
                </c:pt>
                <c:pt idx="6">
                  <c:v>A3.3</c:v>
                </c:pt>
                <c:pt idx="7">
                  <c:v>B1.2</c:v>
                </c:pt>
                <c:pt idx="8">
                  <c:v>B1.4</c:v>
                </c:pt>
                <c:pt idx="9">
                  <c:v>B1.5</c:v>
                </c:pt>
                <c:pt idx="10">
                  <c:v>B2.1</c:v>
                </c:pt>
                <c:pt idx="11">
                  <c:v>B2.2</c:v>
                </c:pt>
                <c:pt idx="12">
                  <c:v>B2.3</c:v>
                </c:pt>
                <c:pt idx="13">
                  <c:v>B3.2</c:v>
                </c:pt>
              </c:strCache>
            </c:strRef>
          </c:cat>
          <c:val>
            <c:numRef>
              <c:f>'Grille par compétences'!$AH$354:$AH$367</c:f>
              <c:numCache>
                <c:formatCode>Standard</c:formatCode>
                <c:ptCount val="1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5183360"/>
        <c:axId val="215184896"/>
      </c:radarChart>
      <c:catAx>
        <c:axId val="215183360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215184896"/>
        <c:crosses val="autoZero"/>
        <c:auto val="1"/>
        <c:lblAlgn val="ctr"/>
        <c:lblOffset val="100"/>
        <c:noMultiLvlLbl val="0"/>
      </c:catAx>
      <c:valAx>
        <c:axId val="215184896"/>
        <c:scaling>
          <c:orientation val="minMax"/>
        </c:scaling>
        <c:delete val="0"/>
        <c:axPos val="l"/>
        <c:majorGridlines/>
        <c:numFmt formatCode="Standard" sourceLinked="1"/>
        <c:majorTickMark val="cross"/>
        <c:minorTickMark val="none"/>
        <c:tickLblPos val="nextTo"/>
        <c:crossAx val="2151833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radarChart>
        <c:radarStyle val="filled"/>
        <c:varyColors val="0"/>
        <c:ser>
          <c:idx val="0"/>
          <c:order val="0"/>
          <c:cat>
            <c:strRef>
              <c:f>'Grille par compétences'!$AE$354:$AE$367</c:f>
              <c:strCache>
                <c:ptCount val="14"/>
                <c:pt idx="0">
                  <c:v>A1.1</c:v>
                </c:pt>
                <c:pt idx="1">
                  <c:v>A1.3</c:v>
                </c:pt>
                <c:pt idx="2">
                  <c:v>A2.1</c:v>
                </c:pt>
                <c:pt idx="3">
                  <c:v>A2.2</c:v>
                </c:pt>
                <c:pt idx="4">
                  <c:v>A2.5</c:v>
                </c:pt>
                <c:pt idx="5">
                  <c:v>A3.1</c:v>
                </c:pt>
                <c:pt idx="6">
                  <c:v>A3.3</c:v>
                </c:pt>
                <c:pt idx="7">
                  <c:v>B1.2</c:v>
                </c:pt>
                <c:pt idx="8">
                  <c:v>B1.4</c:v>
                </c:pt>
                <c:pt idx="9">
                  <c:v>B1.5</c:v>
                </c:pt>
                <c:pt idx="10">
                  <c:v>B2.1</c:v>
                </c:pt>
                <c:pt idx="11">
                  <c:v>B2.2</c:v>
                </c:pt>
                <c:pt idx="12">
                  <c:v>B2.3</c:v>
                </c:pt>
                <c:pt idx="13">
                  <c:v>B3.2</c:v>
                </c:pt>
              </c:strCache>
            </c:strRef>
          </c:cat>
          <c:val>
            <c:numRef>
              <c:f>'Grille par compétences'!$AF$354:$AF$367</c:f>
              <c:numCache>
                <c:formatCode>Standard</c:formatCode>
                <c:ptCount val="14"/>
                <c:pt idx="0">
                  <c:v>1.7214076246334311</c:v>
                </c:pt>
                <c:pt idx="1">
                  <c:v>2.436950146627566</c:v>
                </c:pt>
                <c:pt idx="2">
                  <c:v>2.8973607038123168</c:v>
                </c:pt>
                <c:pt idx="3">
                  <c:v>1.6011730205278591</c:v>
                </c:pt>
                <c:pt idx="4">
                  <c:v>2.3108504398826981</c:v>
                </c:pt>
                <c:pt idx="5">
                  <c:v>0.73607038123167157</c:v>
                </c:pt>
                <c:pt idx="6">
                  <c:v>1.9205882352941177</c:v>
                </c:pt>
                <c:pt idx="7">
                  <c:v>0.58357771260997071</c:v>
                </c:pt>
                <c:pt idx="8">
                  <c:v>2.4252199413489737</c:v>
                </c:pt>
                <c:pt idx="9">
                  <c:v>0.96480938416422291</c:v>
                </c:pt>
                <c:pt idx="10">
                  <c:v>1.0762463343108504</c:v>
                </c:pt>
                <c:pt idx="11">
                  <c:v>0.91788856304985333</c:v>
                </c:pt>
                <c:pt idx="12">
                  <c:v>0.39411764705882352</c:v>
                </c:pt>
                <c:pt idx="13">
                  <c:v>1.0938416422287389</c:v>
                </c:pt>
              </c:numCache>
            </c:numRef>
          </c:val>
        </c:ser>
        <c:ser>
          <c:idx val="1"/>
          <c:order val="1"/>
          <c:spPr>
            <a:noFill/>
            <a:ln w="38100">
              <a:solidFill>
                <a:srgbClr val="FF0000"/>
              </a:solidFill>
            </a:ln>
          </c:spPr>
          <c:cat>
            <c:strRef>
              <c:f>'Grille par compétences'!$AE$354:$AE$367</c:f>
              <c:strCache>
                <c:ptCount val="14"/>
                <c:pt idx="0">
                  <c:v>A1.1</c:v>
                </c:pt>
                <c:pt idx="1">
                  <c:v>A1.3</c:v>
                </c:pt>
                <c:pt idx="2">
                  <c:v>A2.1</c:v>
                </c:pt>
                <c:pt idx="3">
                  <c:v>A2.2</c:v>
                </c:pt>
                <c:pt idx="4">
                  <c:v>A2.5</c:v>
                </c:pt>
                <c:pt idx="5">
                  <c:v>A3.1</c:v>
                </c:pt>
                <c:pt idx="6">
                  <c:v>A3.3</c:v>
                </c:pt>
                <c:pt idx="7">
                  <c:v>B1.2</c:v>
                </c:pt>
                <c:pt idx="8">
                  <c:v>B1.4</c:v>
                </c:pt>
                <c:pt idx="9">
                  <c:v>B1.5</c:v>
                </c:pt>
                <c:pt idx="10">
                  <c:v>B2.1</c:v>
                </c:pt>
                <c:pt idx="11">
                  <c:v>B2.2</c:v>
                </c:pt>
                <c:pt idx="12">
                  <c:v>B2.3</c:v>
                </c:pt>
                <c:pt idx="13">
                  <c:v>B3.2</c:v>
                </c:pt>
              </c:strCache>
            </c:strRef>
          </c:cat>
          <c:val>
            <c:numRef>
              <c:f>'Grille par compétences'!$AG$354:$AG$367</c:f>
              <c:numCache>
                <c:formatCode>Standard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ser>
          <c:idx val="2"/>
          <c:order val="2"/>
          <c:spPr>
            <a:noFill/>
            <a:ln w="38100">
              <a:solidFill>
                <a:srgbClr val="00B050"/>
              </a:solidFill>
            </a:ln>
          </c:spPr>
          <c:cat>
            <c:strRef>
              <c:f>'Grille par compétences'!$AE$354:$AE$367</c:f>
              <c:strCache>
                <c:ptCount val="14"/>
                <c:pt idx="0">
                  <c:v>A1.1</c:v>
                </c:pt>
                <c:pt idx="1">
                  <c:v>A1.3</c:v>
                </c:pt>
                <c:pt idx="2">
                  <c:v>A2.1</c:v>
                </c:pt>
                <c:pt idx="3">
                  <c:v>A2.2</c:v>
                </c:pt>
                <c:pt idx="4">
                  <c:v>A2.5</c:v>
                </c:pt>
                <c:pt idx="5">
                  <c:v>A3.1</c:v>
                </c:pt>
                <c:pt idx="6">
                  <c:v>A3.3</c:v>
                </c:pt>
                <c:pt idx="7">
                  <c:v>B1.2</c:v>
                </c:pt>
                <c:pt idx="8">
                  <c:v>B1.4</c:v>
                </c:pt>
                <c:pt idx="9">
                  <c:v>B1.5</c:v>
                </c:pt>
                <c:pt idx="10">
                  <c:v>B2.1</c:v>
                </c:pt>
                <c:pt idx="11">
                  <c:v>B2.2</c:v>
                </c:pt>
                <c:pt idx="12">
                  <c:v>B2.3</c:v>
                </c:pt>
                <c:pt idx="13">
                  <c:v>B3.2</c:v>
                </c:pt>
              </c:strCache>
            </c:strRef>
          </c:cat>
          <c:val>
            <c:numRef>
              <c:f>'Grille par compétences'!$AH$354:$AH$367</c:f>
              <c:numCache>
                <c:formatCode>Standard</c:formatCode>
                <c:ptCount val="1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</c:numCache>
            </c:numRef>
          </c:val>
        </c:ser>
        <c:ser>
          <c:idx val="3"/>
          <c:order val="3"/>
          <c:spPr>
            <a:noFill/>
            <a:ln w="76200">
              <a:solidFill>
                <a:sysClr val="windowText" lastClr="000000"/>
              </a:solidFill>
            </a:ln>
          </c:spPr>
          <c:cat>
            <c:strRef>
              <c:f>'Grille par compétences'!$AE$354:$AE$367</c:f>
              <c:strCache>
                <c:ptCount val="14"/>
                <c:pt idx="0">
                  <c:v>A1.1</c:v>
                </c:pt>
                <c:pt idx="1">
                  <c:v>A1.3</c:v>
                </c:pt>
                <c:pt idx="2">
                  <c:v>A2.1</c:v>
                </c:pt>
                <c:pt idx="3">
                  <c:v>A2.2</c:v>
                </c:pt>
                <c:pt idx="4">
                  <c:v>A2.5</c:v>
                </c:pt>
                <c:pt idx="5">
                  <c:v>A3.1</c:v>
                </c:pt>
                <c:pt idx="6">
                  <c:v>A3.3</c:v>
                </c:pt>
                <c:pt idx="7">
                  <c:v>B1.2</c:v>
                </c:pt>
                <c:pt idx="8">
                  <c:v>B1.4</c:v>
                </c:pt>
                <c:pt idx="9">
                  <c:v>B1.5</c:v>
                </c:pt>
                <c:pt idx="10">
                  <c:v>B2.1</c:v>
                </c:pt>
                <c:pt idx="11">
                  <c:v>B2.2</c:v>
                </c:pt>
                <c:pt idx="12">
                  <c:v>B2.3</c:v>
                </c:pt>
                <c:pt idx="13">
                  <c:v>B3.2</c:v>
                </c:pt>
              </c:strCache>
            </c:strRef>
          </c:cat>
          <c:val>
            <c:numRef>
              <c:f>'Grille par compétences'!$AI$354:$AI$367</c:f>
              <c:numCache>
                <c:formatCode>Standard</c:formatCode>
                <c:ptCount val="14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0170368"/>
        <c:axId val="100176256"/>
      </c:radarChart>
      <c:catAx>
        <c:axId val="100170368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100176256"/>
        <c:crosses val="autoZero"/>
        <c:auto val="1"/>
        <c:lblAlgn val="ctr"/>
        <c:lblOffset val="100"/>
        <c:noMultiLvlLbl val="0"/>
      </c:catAx>
      <c:valAx>
        <c:axId val="100176256"/>
        <c:scaling>
          <c:orientation val="minMax"/>
        </c:scaling>
        <c:delete val="0"/>
        <c:axPos val="l"/>
        <c:majorGridlines/>
        <c:numFmt formatCode="Standard" sourceLinked="1"/>
        <c:majorTickMark val="cross"/>
        <c:minorTickMark val="none"/>
        <c:tickLblPos val="nextTo"/>
        <c:crossAx val="100170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7A8E9-FAE0-4D4B-ABB3-D762C27A78C1}" type="datetimeFigureOut">
              <a:rPr lang="fr-FR" smtClean="0"/>
              <a:t>23/03/2013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72283-514B-4F36-8AF5-A5914A1AA0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1296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62485-2C41-4976-B97C-211E9B0A41A3}" type="datetimeFigureOut">
              <a:rPr lang="fr-FR" smtClean="0"/>
              <a:t>23/03/2013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175BD-A58C-4AFD-9105-35BE116945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8804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E175BD-A58C-4AFD-9105-35BE1169455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881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E175BD-A58C-4AFD-9105-35BE1169455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2317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L’onglet « questions » est relié à la copie par le n° d’anonymat</a:t>
            </a:r>
          </a:p>
          <a:p>
            <a:pPr lvl="1"/>
            <a:r>
              <a:rPr lang="fr-FR" dirty="0"/>
              <a:t>Pour chaque question, il explicite le corrigé et les indicateurs de résultat qui permettent de répartir les quatre niveaux 0, 1, 2, et 3.</a:t>
            </a:r>
          </a:p>
          <a:p>
            <a:pPr lvl="1"/>
            <a:r>
              <a:rPr lang="fr-FR" dirty="0"/>
              <a:t>Le correcteur ne se soucie que de la copie, du corrigé et de l’onglet « questions ».</a:t>
            </a:r>
          </a:p>
          <a:p>
            <a:r>
              <a:rPr lang="fr-FR" dirty="0"/>
              <a:t>Saisie informatique</a:t>
            </a:r>
          </a:p>
          <a:p>
            <a:pPr lvl="1"/>
            <a:r>
              <a:rPr lang="fr-FR" dirty="0"/>
              <a:t>Quand on renseigne l’onglet « questions », on renseigne automatiquement l’onglet « grille » du fichier « évaluation ».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E175BD-A58C-4AFD-9105-35BE11694557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8482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Rôle du </a:t>
            </a:r>
            <a:r>
              <a:rPr lang="fr-FR" b="1" dirty="0"/>
              <a:t>fichier « barème »</a:t>
            </a:r>
            <a:r>
              <a:rPr lang="fr-FR" dirty="0"/>
              <a:t>. </a:t>
            </a:r>
          </a:p>
          <a:p>
            <a:pPr lvl="1"/>
            <a:r>
              <a:rPr lang="fr-FR" dirty="0"/>
              <a:t>Il contient, pour chaque question, un ou plusieurs indicateurs de résultat et les poids associés;</a:t>
            </a:r>
          </a:p>
          <a:p>
            <a:pPr lvl="1"/>
            <a:r>
              <a:rPr lang="fr-FR" dirty="0"/>
              <a:t>Il définit le calcul du bon indicateur de la grille nationale avec une formule qui relie les niveaux (obtenus aux questions) et leurs poids (relation Q-C/I).</a:t>
            </a:r>
          </a:p>
          <a:p>
            <a:r>
              <a:rPr lang="fr-FR" dirty="0"/>
              <a:t>En cas de modification soit du poids, soit des relations Q-C/I, </a:t>
            </a:r>
            <a:r>
              <a:rPr lang="fr-FR" u="sng" dirty="0"/>
              <a:t>seul le fichier « barème » est modifié </a:t>
            </a:r>
            <a:r>
              <a:rPr lang="fr-FR" dirty="0"/>
              <a:t>et toutes les grilles sont automatiquement recalculées (pas besoin de recorriger les copies).</a:t>
            </a:r>
          </a:p>
          <a:p>
            <a:r>
              <a:rPr lang="fr-FR" dirty="0"/>
              <a:t>Attention au seuil de 50% compétences évaluées.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E175BD-A58C-4AFD-9105-35BE11694557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9967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8154-4B57-4183-89AD-4346B71994FD}" type="datetime1">
              <a:rPr lang="fr-FR" smtClean="0"/>
              <a:t>23/03/2013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F9BF-2D72-4D2B-8740-6E584FB0461D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52538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 userDrawn="1"/>
        </p:nvSpPr>
        <p:spPr>
          <a:xfrm rot="16200000">
            <a:off x="-2534830" y="3918568"/>
            <a:ext cx="5474262" cy="4046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PNF sciences de l'ingénieur - 26 mars 2013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144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C5434-2508-43E5-998B-393E1DFE2100}" type="datetime1">
              <a:rPr lang="fr-FR" smtClean="0"/>
              <a:t>23/03/2013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F9BF-2D72-4D2B-8740-6E584FB0461D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 rot="16200000">
            <a:off x="-2534830" y="3918568"/>
            <a:ext cx="5474262" cy="4046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PNF sciences de l'ingénieur - 26 mars 2013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4394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4937-DA76-4960-AAB2-3217FE2D5EB7}" type="datetime1">
              <a:rPr lang="fr-FR" smtClean="0"/>
              <a:t>23/03/2013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F9BF-2D72-4D2B-8740-6E584FB0461D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 rot="16200000">
            <a:off x="-2534830" y="3918568"/>
            <a:ext cx="5474262" cy="4046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PNF sciences de l'ingénieur - 26 mars 2013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029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21896" y="274638"/>
            <a:ext cx="7464903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20190" y="1600200"/>
            <a:ext cx="7966609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BE87-3574-4800-8BEA-72523374B724}" type="datetime1">
              <a:rPr lang="fr-FR" smtClean="0"/>
              <a:t>23/03/2013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F9BF-2D72-4D2B-8740-6E584FB0461D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 rot="16200000">
            <a:off x="-2534830" y="3918568"/>
            <a:ext cx="5474262" cy="4046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PNF sciences de l'ingénieur - 26 mars 2013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185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35781" y="4406900"/>
            <a:ext cx="7458932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35781" y="2906713"/>
            <a:ext cx="7458932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9F4BB-7CE3-45E3-BF5A-3DA45E61C38E}" type="datetime1">
              <a:rPr lang="fr-FR" smtClean="0"/>
              <a:t>23/03/2013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F9BF-2D72-4D2B-8740-6E584FB0461D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 rot="16200000">
            <a:off x="-2534830" y="3918568"/>
            <a:ext cx="5474262" cy="4046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PNF sciences de l'ingénieur - 26 mars 2013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39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78542" y="274638"/>
            <a:ext cx="7408258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39270" y="1600200"/>
            <a:ext cx="3856529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3931A-9425-49CE-AE04-965CA4AFD6CB}" type="datetime1">
              <a:rPr lang="fr-FR" smtClean="0"/>
              <a:t>23/03/2013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F9BF-2D72-4D2B-8740-6E584FB0461D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 rot="16200000">
            <a:off x="-2534830" y="3918568"/>
            <a:ext cx="5474262" cy="4046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PNF sciences de l'ingénieur - 26 mars 2013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8851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CF26-C10D-4C85-A5F9-8F43201DA42E}" type="datetime1">
              <a:rPr lang="fr-FR" smtClean="0"/>
              <a:t>23/03/2013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F9BF-2D72-4D2B-8740-6E584FB0461D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 rot="16200000">
            <a:off x="-2534830" y="3918568"/>
            <a:ext cx="5474262" cy="4046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PNF sciences de l'ingénieur - 26 mars 2013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6086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E94B8-77FB-46DC-A8C9-689593F69AC2}" type="datetime1">
              <a:rPr lang="fr-FR" smtClean="0"/>
              <a:t>23/03/2013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F9BF-2D72-4D2B-8740-6E584FB0461D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 5"/>
          <p:cNvSpPr/>
          <p:nvPr userDrawn="1"/>
        </p:nvSpPr>
        <p:spPr>
          <a:xfrm rot="16200000">
            <a:off x="-2534830" y="3918568"/>
            <a:ext cx="5474262" cy="4046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PNF sciences de l'ingénieur - 26 mars 2013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0371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ADD9B-D59B-416F-9C43-508BD073AEA9}" type="datetime1">
              <a:rPr lang="fr-FR" smtClean="0"/>
              <a:t>23/03/2013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F9BF-2D72-4D2B-8740-6E584FB0461D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Rectangle 4"/>
          <p:cNvSpPr/>
          <p:nvPr userDrawn="1"/>
        </p:nvSpPr>
        <p:spPr>
          <a:xfrm rot="16200000">
            <a:off x="-2534830" y="3918568"/>
            <a:ext cx="5474262" cy="4046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PNF sciences de l'ingénieur - 26 mars 2013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2627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511D0-52CC-4CFC-B5CB-D82AE66953BC}" type="datetime1">
              <a:rPr lang="fr-FR" smtClean="0"/>
              <a:t>23/03/2013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F9BF-2D72-4D2B-8740-6E584FB0461D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 rot="16200000">
            <a:off x="-2534830" y="3918568"/>
            <a:ext cx="5474262" cy="4046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PNF sciences de l'ingénieur - 26 mars 2013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1183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5889-68DB-4BA9-A827-6D001D3F9F5D}" type="datetime1">
              <a:rPr lang="fr-FR" smtClean="0"/>
              <a:t>23/03/2013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F9BF-2D72-4D2B-8740-6E584FB0461D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 rot="16200000">
            <a:off x="-2534830" y="3918568"/>
            <a:ext cx="5474262" cy="4046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PNF sciences de l'ingénieur - 26 mars 2013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647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-30224" y="646103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58D7D-FB4D-4655-B4D2-FDCC6FCC7453}" type="datetime1">
              <a:rPr lang="fr-FR" smtClean="0"/>
              <a:t>23/03/2013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771800" y="6492875"/>
            <a:ext cx="3456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Académie de Dijon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995999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EF9BF-2D72-4D2B-8740-6E584FB0461D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52538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8053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Bac sciences de l’ingénieur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Évaluation de l’épreuve écrite</a:t>
            </a:r>
          </a:p>
          <a:p>
            <a:r>
              <a:rPr lang="fr-FR" dirty="0" smtClean="0"/>
              <a:t>Académie de Dijon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622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9072" y="274638"/>
            <a:ext cx="7487728" cy="1143000"/>
          </a:xfrm>
        </p:spPr>
        <p:txBody>
          <a:bodyPr/>
          <a:lstStyle/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Des questions aux compétences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Correction par des copies par compétences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Correction </a:t>
            </a:r>
            <a:r>
              <a:rPr lang="fr-FR" dirty="0" smtClean="0"/>
              <a:t>directe </a:t>
            </a:r>
            <a:r>
              <a:rPr lang="fr-FR" dirty="0" smtClean="0"/>
              <a:t>de la copie à partie de la grille du </a:t>
            </a:r>
            <a:r>
              <a:rPr lang="fr-FR" dirty="0" smtClean="0"/>
              <a:t>BO :</a:t>
            </a:r>
            <a:endParaRPr lang="fr-FR" dirty="0" smtClean="0"/>
          </a:p>
          <a:p>
            <a:r>
              <a:rPr lang="fr-FR" dirty="0" smtClean="0"/>
              <a:t>respecte </a:t>
            </a:r>
            <a:r>
              <a:rPr lang="fr-FR" dirty="0" smtClean="0"/>
              <a:t>le principe de l’approche par compétences, regard global sur la production de </a:t>
            </a:r>
            <a:r>
              <a:rPr lang="fr-FR" dirty="0" smtClean="0"/>
              <a:t>l’élève ;</a:t>
            </a:r>
            <a:endParaRPr lang="fr-FR" dirty="0" smtClean="0"/>
          </a:p>
          <a:p>
            <a:r>
              <a:rPr lang="fr-FR" dirty="0" smtClean="0"/>
              <a:t>nécessite </a:t>
            </a:r>
            <a:r>
              <a:rPr lang="fr-FR" dirty="0" smtClean="0"/>
              <a:t>une surveillance au niveau des lots de copies (taille du lot, analyse de la variance).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Correction des copies avec des indicateurs de résultats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Correction de la copie avec des indicateurs de résultats associés aux </a:t>
            </a:r>
            <a:r>
              <a:rPr lang="fr-FR" dirty="0" smtClean="0"/>
              <a:t>questions :</a:t>
            </a:r>
            <a:endParaRPr lang="fr-FR" dirty="0" smtClean="0"/>
          </a:p>
          <a:p>
            <a:r>
              <a:rPr lang="fr-FR" dirty="0" smtClean="0"/>
              <a:t>meilleure </a:t>
            </a:r>
            <a:r>
              <a:rPr lang="fr-FR" dirty="0" smtClean="0"/>
              <a:t>reproductibilité de la correction d’un correcteur à </a:t>
            </a:r>
            <a:r>
              <a:rPr lang="fr-FR" dirty="0" smtClean="0"/>
              <a:t>l’autre ;</a:t>
            </a:r>
            <a:endParaRPr lang="fr-FR" dirty="0" smtClean="0"/>
          </a:p>
          <a:p>
            <a:r>
              <a:rPr lang="fr-FR" dirty="0" smtClean="0"/>
              <a:t>perte </a:t>
            </a:r>
            <a:r>
              <a:rPr lang="fr-FR" dirty="0" smtClean="0"/>
              <a:t>de la vision globale de la production de l’élèves, sauf à regrouper les questions par compétences.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8747191" y="6487075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612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85335" y="145249"/>
            <a:ext cx="7720642" cy="1143000"/>
          </a:xfrm>
        </p:spPr>
        <p:txBody>
          <a:bodyPr/>
          <a:lstStyle/>
          <a:p>
            <a:r>
              <a:rPr lang="fr-FR" dirty="0" smtClean="0"/>
              <a:t>Des questions aux compétences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244964" y="6425358"/>
            <a:ext cx="2895600" cy="365125"/>
          </a:xfrm>
        </p:spPr>
        <p:txBody>
          <a:bodyPr/>
          <a:lstStyle/>
          <a:p>
            <a:r>
              <a:rPr lang="fr-FR" smtClean="0"/>
              <a:t>Académie de Dijon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765235" y="1522926"/>
            <a:ext cx="1848606" cy="217781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Onglet </a:t>
            </a:r>
          </a:p>
          <a:p>
            <a:pPr algn="ctr"/>
            <a:r>
              <a:rPr lang="fr-FR" b="1" dirty="0" smtClean="0"/>
              <a:t>« QUESTIONS »</a:t>
            </a:r>
          </a:p>
          <a:p>
            <a:pPr algn="ctr"/>
            <a:endParaRPr lang="fr-FR" b="1" dirty="0"/>
          </a:p>
          <a:p>
            <a:pPr algn="ctr"/>
            <a:r>
              <a:rPr lang="fr-FR" b="1" dirty="0" smtClean="0"/>
              <a:t> Liste des questions</a:t>
            </a:r>
          </a:p>
          <a:p>
            <a:pPr algn="ctr"/>
            <a:r>
              <a:rPr lang="fr-FR" b="1" dirty="0" smtClean="0"/>
              <a:t>4 niveaux</a:t>
            </a:r>
          </a:p>
          <a:p>
            <a:pPr algn="ctr"/>
            <a:r>
              <a:rPr lang="fr-FR" b="1" dirty="0" smtClean="0"/>
              <a:t>0, 1, 2; 3</a:t>
            </a:r>
            <a:endParaRPr lang="fr-FR" b="1" dirty="0"/>
          </a:p>
        </p:txBody>
      </p:sp>
      <p:sp>
        <p:nvSpPr>
          <p:cNvPr id="5" name="Rectangle 4"/>
          <p:cNvSpPr/>
          <p:nvPr/>
        </p:nvSpPr>
        <p:spPr>
          <a:xfrm>
            <a:off x="3765420" y="4384173"/>
            <a:ext cx="1772095" cy="1728192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 Relie les questions aux compétences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97173" y="1522926"/>
            <a:ext cx="1848606" cy="217781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Onglet </a:t>
            </a:r>
          </a:p>
          <a:p>
            <a:pPr algn="ctr"/>
            <a:r>
              <a:rPr lang="fr-FR" b="1" dirty="0" smtClean="0"/>
              <a:t>« GRILLE »</a:t>
            </a:r>
            <a:endParaRPr lang="fr-FR" b="1" dirty="0"/>
          </a:p>
          <a:p>
            <a:pPr algn="ctr"/>
            <a:r>
              <a:rPr lang="fr-FR" b="1" dirty="0" smtClean="0"/>
              <a:t> Grille nationale</a:t>
            </a:r>
            <a:endParaRPr lang="fr-FR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538490" y="4277656"/>
            <a:ext cx="2453492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sz="2000" dirty="0" smtClean="0"/>
              <a:t>Fourni par les auteurs</a:t>
            </a:r>
          </a:p>
          <a:p>
            <a:pPr algn="ctr"/>
            <a:r>
              <a:rPr lang="fr-FR" sz="2000" dirty="0"/>
              <a:t>d</a:t>
            </a:r>
            <a:r>
              <a:rPr lang="fr-FR" sz="2000" dirty="0" smtClean="0"/>
              <a:t>u sujet</a:t>
            </a:r>
            <a:endParaRPr lang="fr-FR" sz="2000" dirty="0"/>
          </a:p>
        </p:txBody>
      </p:sp>
      <p:sp>
        <p:nvSpPr>
          <p:cNvPr id="11" name="ZoneTexte 10"/>
          <p:cNvSpPr txBox="1"/>
          <p:nvPr/>
        </p:nvSpPr>
        <p:spPr>
          <a:xfrm>
            <a:off x="6461929" y="4477712"/>
            <a:ext cx="2510624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sz="2000" dirty="0" smtClean="0"/>
              <a:t>Imposée par le </a:t>
            </a:r>
            <a:r>
              <a:rPr lang="fr-FR" sz="2000" dirty="0" smtClean="0"/>
              <a:t>BOEN, </a:t>
            </a:r>
            <a:endParaRPr lang="fr-FR" sz="2000" dirty="0" smtClean="0"/>
          </a:p>
          <a:p>
            <a:pPr algn="ctr"/>
            <a:r>
              <a:rPr lang="fr-FR" sz="2000" dirty="0" smtClean="0"/>
              <a:t>y compris les poids </a:t>
            </a:r>
          </a:p>
          <a:p>
            <a:pPr algn="ctr"/>
            <a:r>
              <a:rPr lang="fr-FR" sz="2000" dirty="0" smtClean="0"/>
              <a:t>des compétences </a:t>
            </a:r>
          </a:p>
          <a:p>
            <a:pPr algn="ctr"/>
            <a:r>
              <a:rPr lang="fr-FR" sz="2000" dirty="0" smtClean="0"/>
              <a:t>et indicateurs.</a:t>
            </a:r>
            <a:endParaRPr lang="fr-FR" sz="2000" dirty="0"/>
          </a:p>
        </p:txBody>
      </p:sp>
      <p:sp>
        <p:nvSpPr>
          <p:cNvPr id="12" name="ZoneTexte 11"/>
          <p:cNvSpPr txBox="1"/>
          <p:nvPr/>
        </p:nvSpPr>
        <p:spPr>
          <a:xfrm>
            <a:off x="862850" y="5293319"/>
            <a:ext cx="2374082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Défini les poids par question et par indicateur et le maillage Q-C/I</a:t>
            </a:r>
            <a:endParaRPr lang="fr-FR" sz="2000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905771" y="1164576"/>
            <a:ext cx="7919049" cy="2883357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3765420" y="3607928"/>
            <a:ext cx="2444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Fichier « EVALUATION »</a:t>
            </a:r>
            <a:endParaRPr lang="fr-FR" b="1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3579964" y="4149321"/>
            <a:ext cx="2147977" cy="2303252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3712469" y="6112365"/>
            <a:ext cx="2051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Fichier « BAREME »</a:t>
            </a:r>
            <a:endParaRPr lang="fr-FR" b="1" dirty="0"/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3329786" y="3502325"/>
            <a:ext cx="871268" cy="11237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V="1">
            <a:off x="5265227" y="3468998"/>
            <a:ext cx="871268" cy="11237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7" idx="0"/>
          </p:cNvCxnSpPr>
          <p:nvPr/>
        </p:nvCxnSpPr>
        <p:spPr>
          <a:xfrm flipV="1">
            <a:off x="1765236" y="3700742"/>
            <a:ext cx="284655" cy="5769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12" idx="3"/>
            <a:endCxn id="5" idx="1"/>
          </p:cNvCxnSpPr>
          <p:nvPr/>
        </p:nvCxnSpPr>
        <p:spPr>
          <a:xfrm flipV="1">
            <a:off x="3236932" y="5248269"/>
            <a:ext cx="528488" cy="7067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stCxn id="11" idx="0"/>
          </p:cNvCxnSpPr>
          <p:nvPr/>
        </p:nvCxnSpPr>
        <p:spPr>
          <a:xfrm flipH="1" flipV="1">
            <a:off x="7435961" y="3700742"/>
            <a:ext cx="281280" cy="7769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3971746" y="1406503"/>
            <a:ext cx="1364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un par élève</a:t>
            </a:r>
            <a:endParaRPr lang="fr-FR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8755820" y="6495700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268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80" y="1753603"/>
            <a:ext cx="5753100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7094" y="93492"/>
            <a:ext cx="7349706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Structure de l’onglet « questions »</a:t>
            </a:r>
            <a:br>
              <a:rPr lang="fr-FR" dirty="0" smtClean="0"/>
            </a:br>
            <a:r>
              <a:rPr lang="fr-FR" dirty="0" smtClean="0"/>
              <a:t>du fichier « évaluation »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625061" y="1384271"/>
            <a:ext cx="1800493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En jaune cellules </a:t>
            </a:r>
          </a:p>
          <a:p>
            <a:r>
              <a:rPr lang="fr-FR" dirty="0" smtClean="0"/>
              <a:t>déprotégées</a:t>
            </a:r>
            <a:endParaRPr lang="fr-FR" dirty="0"/>
          </a:p>
        </p:txBody>
      </p:sp>
      <p:cxnSp>
        <p:nvCxnSpPr>
          <p:cNvPr id="7" name="Connecteur droit avec flèche 6"/>
          <p:cNvCxnSpPr/>
          <p:nvPr/>
        </p:nvCxnSpPr>
        <p:spPr>
          <a:xfrm flipH="1">
            <a:off x="6204523" y="1568937"/>
            <a:ext cx="420538" cy="7947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Accolade fermante 7"/>
          <p:cNvSpPr/>
          <p:nvPr/>
        </p:nvSpPr>
        <p:spPr>
          <a:xfrm>
            <a:off x="4537469" y="2518914"/>
            <a:ext cx="276044" cy="1570008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6607127" y="3416061"/>
            <a:ext cx="2243576" cy="14773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Questions se </a:t>
            </a:r>
            <a:r>
              <a:rPr lang="fr-FR" dirty="0" smtClean="0"/>
              <a:t>rapportant </a:t>
            </a:r>
          </a:p>
          <a:p>
            <a:r>
              <a:rPr lang="fr-FR" dirty="0" smtClean="0"/>
              <a:t>au </a:t>
            </a:r>
            <a:r>
              <a:rPr lang="fr-FR" dirty="0"/>
              <a:t>même </a:t>
            </a:r>
            <a:r>
              <a:rPr lang="fr-FR" dirty="0" smtClean="0"/>
              <a:t>indicateur </a:t>
            </a:r>
          </a:p>
          <a:p>
            <a:r>
              <a:rPr lang="fr-FR" dirty="0" smtClean="0"/>
              <a:t>de performance de la grille nationale</a:t>
            </a:r>
            <a:endParaRPr lang="fr-FR" dirty="0"/>
          </a:p>
        </p:txBody>
      </p:sp>
      <p:cxnSp>
        <p:nvCxnSpPr>
          <p:cNvPr id="12" name="Connecteur droit avec flèche 11"/>
          <p:cNvCxnSpPr>
            <a:stCxn id="11" idx="1"/>
            <a:endCxn id="8" idx="1"/>
          </p:cNvCxnSpPr>
          <p:nvPr/>
        </p:nvCxnSpPr>
        <p:spPr>
          <a:xfrm flipH="1" flipV="1">
            <a:off x="4813513" y="3303918"/>
            <a:ext cx="1793614" cy="85080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6547432" y="5910158"/>
            <a:ext cx="2280561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Indicateurs de résultat</a:t>
            </a:r>
            <a:endParaRPr lang="fr-FR" dirty="0"/>
          </a:p>
        </p:txBody>
      </p:sp>
      <p:cxnSp>
        <p:nvCxnSpPr>
          <p:cNvPr id="29" name="Connecteur en angle 28"/>
          <p:cNvCxnSpPr>
            <a:stCxn id="22" idx="1"/>
            <a:endCxn id="15" idx="2"/>
          </p:cNvCxnSpPr>
          <p:nvPr/>
        </p:nvCxnSpPr>
        <p:spPr>
          <a:xfrm rot="10800000">
            <a:off x="3545430" y="5696954"/>
            <a:ext cx="3002002" cy="397871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8704063" y="6487075"/>
            <a:ext cx="451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704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62974" y="136622"/>
            <a:ext cx="7323826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Structure de l’onglet « grille </a:t>
            </a:r>
            <a:r>
              <a:rPr lang="fr-FR" dirty="0"/>
              <a:t>»</a:t>
            </a:r>
            <a:br>
              <a:rPr lang="fr-FR" dirty="0"/>
            </a:br>
            <a:r>
              <a:rPr lang="fr-FR" dirty="0"/>
              <a:t>du fichier « évaluation »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996076" y="6561883"/>
            <a:ext cx="3456384" cy="365125"/>
          </a:xfrm>
        </p:spPr>
        <p:txBody>
          <a:bodyPr/>
          <a:lstStyle/>
          <a:p>
            <a:r>
              <a:rPr lang="fr-FR" smtClean="0"/>
              <a:t>Académie de Dijon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097" y="1449245"/>
            <a:ext cx="8204266" cy="3954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5305743" y="5499875"/>
            <a:ext cx="2881558" cy="369332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dirty="0"/>
              <a:t>=SI(Questions!$I18=2;"X";"")</a:t>
            </a:r>
          </a:p>
        </p:txBody>
      </p:sp>
      <p:cxnSp>
        <p:nvCxnSpPr>
          <p:cNvPr id="7" name="Connecteur droit avec flèche 6"/>
          <p:cNvCxnSpPr>
            <a:stCxn id="5" idx="0"/>
          </p:cNvCxnSpPr>
          <p:nvPr/>
        </p:nvCxnSpPr>
        <p:spPr>
          <a:xfrm flipV="1">
            <a:off x="6746522" y="4433974"/>
            <a:ext cx="516909" cy="10659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03849" y="5888356"/>
            <a:ext cx="8290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Renseignement automatique de la grille nationale à partir des niveaux aux indicateurs de résultats, des poids associés et du maillage Q-C/I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695422" y="6491557"/>
            <a:ext cx="451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272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2180" y="145248"/>
            <a:ext cx="744462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Illustration sur un exemple</a:t>
            </a:r>
            <a:br>
              <a:rPr lang="fr-FR" dirty="0" smtClean="0"/>
            </a:br>
            <a:r>
              <a:rPr lang="fr-FR" dirty="0" smtClean="0"/>
              <a:t>regroupement Q-C/I</a:t>
            </a:r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34" y="2186366"/>
            <a:ext cx="8519915" cy="205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cteur droit avec flèche 4"/>
          <p:cNvCxnSpPr/>
          <p:nvPr/>
        </p:nvCxnSpPr>
        <p:spPr>
          <a:xfrm flipV="1">
            <a:off x="2689449" y="3152902"/>
            <a:ext cx="1710014" cy="16922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624750" y="4824754"/>
            <a:ext cx="4129400" cy="92333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Renseigné par le correcteur dans le </a:t>
            </a:r>
            <a:r>
              <a:rPr lang="fr-FR" b="1" dirty="0" smtClean="0"/>
              <a:t>fichier</a:t>
            </a:r>
          </a:p>
          <a:p>
            <a:r>
              <a:rPr lang="fr-FR" b="1" dirty="0" smtClean="0"/>
              <a:t>« évaluation »</a:t>
            </a:r>
            <a:r>
              <a:rPr lang="fr-FR" dirty="0" smtClean="0"/>
              <a:t> sur l’onglet « questions », </a:t>
            </a:r>
          </a:p>
          <a:p>
            <a:r>
              <a:rPr lang="fr-FR" dirty="0"/>
              <a:t>q</a:t>
            </a:r>
            <a:r>
              <a:rPr lang="fr-FR" dirty="0" smtClean="0"/>
              <a:t>uatre niveaux 0,1,2,3 par indicateur.</a:t>
            </a:r>
          </a:p>
        </p:txBody>
      </p:sp>
      <p:cxnSp>
        <p:nvCxnSpPr>
          <p:cNvPr id="8" name="Connecteur droit avec flèche 7"/>
          <p:cNvCxnSpPr>
            <a:stCxn id="10" idx="0"/>
          </p:cNvCxnSpPr>
          <p:nvPr/>
        </p:nvCxnSpPr>
        <p:spPr>
          <a:xfrm flipV="1">
            <a:off x="5997548" y="3861796"/>
            <a:ext cx="83994" cy="790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4977449" y="4651852"/>
            <a:ext cx="2040197" cy="12003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/>
              <a:t>Fichier « barème »</a:t>
            </a:r>
            <a:r>
              <a:rPr lang="fr-FR" dirty="0" smtClean="0"/>
              <a:t>,</a:t>
            </a:r>
          </a:p>
          <a:p>
            <a:r>
              <a:rPr lang="fr-FR" dirty="0" smtClean="0"/>
              <a:t>Poids imposé par </a:t>
            </a:r>
          </a:p>
          <a:p>
            <a:r>
              <a:rPr lang="fr-FR" dirty="0" smtClean="0"/>
              <a:t>les concepteurs du corrigé/sujet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4453848" y="2449902"/>
            <a:ext cx="574193" cy="176843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641667" y="2449902"/>
            <a:ext cx="1138688" cy="1768435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309865" y="3437646"/>
            <a:ext cx="704732" cy="258792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76200">
                <a:solidFill>
                  <a:schemeClr val="tx1"/>
                </a:solidFill>
              </a:ln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4908422" y="3830149"/>
            <a:ext cx="897147" cy="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Accolade fermante 18"/>
          <p:cNvSpPr/>
          <p:nvPr/>
        </p:nvSpPr>
        <p:spPr>
          <a:xfrm>
            <a:off x="6914114" y="2449902"/>
            <a:ext cx="414068" cy="1768435"/>
          </a:xfrm>
          <a:prstGeom prst="rightBrace">
            <a:avLst>
              <a:gd name="adj1" fmla="val 8333"/>
              <a:gd name="adj2" fmla="val 50368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" name="Connecteur droit avec flèche 20"/>
          <p:cNvCxnSpPr/>
          <p:nvPr/>
        </p:nvCxnSpPr>
        <p:spPr>
          <a:xfrm>
            <a:off x="7157948" y="3334119"/>
            <a:ext cx="901410" cy="1962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3352508" y="6021281"/>
            <a:ext cx="5919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=ARRONDI.SUP(SOMMEPROD(</a:t>
            </a:r>
            <a:r>
              <a:rPr lang="it-IT" b="1" dirty="0" smtClean="0">
                <a:solidFill>
                  <a:srgbClr val="FF0000"/>
                </a:solidFill>
              </a:rPr>
              <a:t>ROUGE</a:t>
            </a:r>
            <a:r>
              <a:rPr lang="it-IT" dirty="0" smtClean="0"/>
              <a:t>;</a:t>
            </a:r>
            <a:r>
              <a:rPr lang="it-IT" b="1" dirty="0" smtClean="0">
                <a:solidFill>
                  <a:srgbClr val="00B0F0"/>
                </a:solidFill>
              </a:rPr>
              <a:t>BLEU</a:t>
            </a:r>
            <a:r>
              <a:rPr lang="it-IT" dirty="0" smtClean="0"/>
              <a:t>)/SOMME(</a:t>
            </a:r>
            <a:r>
              <a:rPr lang="it-IT" b="1" dirty="0" smtClean="0">
                <a:solidFill>
                  <a:srgbClr val="00B0F0"/>
                </a:solidFill>
              </a:rPr>
              <a:t>BLEU</a:t>
            </a:r>
            <a:r>
              <a:rPr lang="it-IT" dirty="0" smtClean="0"/>
              <a:t>)</a:t>
            </a:r>
            <a:endParaRPr lang="fr-FR" dirty="0"/>
          </a:p>
        </p:txBody>
      </p:sp>
      <p:cxnSp>
        <p:nvCxnSpPr>
          <p:cNvPr id="20" name="Connecteur droit avec flèche 19"/>
          <p:cNvCxnSpPr>
            <a:stCxn id="4" idx="0"/>
          </p:cNvCxnSpPr>
          <p:nvPr/>
        </p:nvCxnSpPr>
        <p:spPr>
          <a:xfrm flipV="1">
            <a:off x="8133721" y="3679186"/>
            <a:ext cx="400438" cy="9726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7193442" y="4651852"/>
            <a:ext cx="1880558" cy="12003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Formule qui renseigne le 3 </a:t>
            </a:r>
            <a:r>
              <a:rPr lang="fr-FR" dirty="0" err="1"/>
              <a:t>è</a:t>
            </a:r>
            <a:r>
              <a:rPr lang="fr-FR" dirty="0" err="1" smtClean="0"/>
              <a:t>me</a:t>
            </a:r>
            <a:r>
              <a:rPr lang="fr-FR" dirty="0" smtClean="0"/>
              <a:t> indicateur de la grille nationale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78244" y="1571611"/>
            <a:ext cx="1127873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Questions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2389530" y="1571611"/>
            <a:ext cx="122091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Indicateurs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4249588" y="1545732"/>
            <a:ext cx="93583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Niveaux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5808132" y="1554359"/>
            <a:ext cx="68499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Poids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8133721" y="1571611"/>
            <a:ext cx="684803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Grille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8686811" y="6495698"/>
            <a:ext cx="451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546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Structure du fichier « barème »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01" y="1648438"/>
            <a:ext cx="7824164" cy="3636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avec flèche 5"/>
          <p:cNvCxnSpPr>
            <a:stCxn id="1026" idx="0"/>
          </p:cNvCxnSpPr>
          <p:nvPr/>
        </p:nvCxnSpPr>
        <p:spPr>
          <a:xfrm flipV="1">
            <a:off x="4059801" y="4442604"/>
            <a:ext cx="581210" cy="9194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451" y="5362035"/>
            <a:ext cx="5600700" cy="9906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3" name="ZoneTexte 2"/>
          <p:cNvSpPr txBox="1"/>
          <p:nvPr/>
        </p:nvSpPr>
        <p:spPr>
          <a:xfrm>
            <a:off x="8695429" y="6478446"/>
            <a:ext cx="451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782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traçabilité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Chaque copie est associée via son numéro d’anonymat à :</a:t>
            </a:r>
          </a:p>
          <a:p>
            <a:pPr lvl="1"/>
            <a:r>
              <a:rPr lang="fr-FR" dirty="0" smtClean="0"/>
              <a:t>un fichier tableur avec un onglet « questions » ;</a:t>
            </a:r>
          </a:p>
          <a:p>
            <a:pPr lvl="1"/>
            <a:r>
              <a:rPr lang="fr-FR" dirty="0" smtClean="0"/>
              <a:t>un </a:t>
            </a:r>
            <a:r>
              <a:rPr lang="fr-FR" dirty="0"/>
              <a:t>fichier </a:t>
            </a:r>
            <a:r>
              <a:rPr lang="fr-FR" dirty="0" smtClean="0"/>
              <a:t>tableur </a:t>
            </a:r>
            <a:r>
              <a:rPr lang="fr-FR" dirty="0"/>
              <a:t>avec un onglet </a:t>
            </a:r>
            <a:r>
              <a:rPr lang="fr-FR" dirty="0" smtClean="0"/>
              <a:t>« grille ». </a:t>
            </a:r>
          </a:p>
          <a:p>
            <a:r>
              <a:rPr lang="fr-FR" dirty="0" smtClean="0"/>
              <a:t>Le </a:t>
            </a:r>
            <a:r>
              <a:rPr lang="fr-FR" dirty="0"/>
              <a:t>fichier barème </a:t>
            </a:r>
            <a:r>
              <a:rPr lang="fr-FR" dirty="0" smtClean="0"/>
              <a:t>est commun </a:t>
            </a:r>
            <a:r>
              <a:rPr lang="fr-FR" dirty="0"/>
              <a:t>à toutes les </a:t>
            </a:r>
            <a:r>
              <a:rPr lang="fr-FR" dirty="0" smtClean="0"/>
              <a:t>copies</a:t>
            </a:r>
            <a:endParaRPr lang="fr-FR" dirty="0"/>
          </a:p>
          <a:p>
            <a:r>
              <a:rPr lang="fr-FR" dirty="0" smtClean="0"/>
              <a:t>Gestion des recours (DEC</a:t>
            </a:r>
            <a:r>
              <a:rPr lang="fr-FR" dirty="0" smtClean="0"/>
              <a:t>) :</a:t>
            </a:r>
            <a:endParaRPr lang="fr-FR" dirty="0" smtClean="0"/>
          </a:p>
          <a:p>
            <a:pPr lvl="1"/>
            <a:r>
              <a:rPr lang="fr-FR" dirty="0" smtClean="0"/>
              <a:t>copie </a:t>
            </a:r>
            <a:r>
              <a:rPr lang="fr-FR" dirty="0" smtClean="0"/>
              <a:t>;</a:t>
            </a:r>
          </a:p>
          <a:p>
            <a:pPr lvl="1"/>
            <a:r>
              <a:rPr lang="fr-FR" dirty="0" smtClean="0"/>
              <a:t>onglet </a:t>
            </a:r>
            <a:r>
              <a:rPr lang="fr-FR" dirty="0" smtClean="0"/>
              <a:t>« questions » en PDF, onglet « grille » en PDF, (retour arrière possible grâce aux fichiers natifs</a:t>
            </a:r>
            <a:r>
              <a:rPr lang="fr-FR" dirty="0" smtClean="0"/>
              <a:t>) ;</a:t>
            </a:r>
            <a:endParaRPr lang="fr-FR" dirty="0" smtClean="0"/>
          </a:p>
          <a:p>
            <a:pPr lvl="1"/>
            <a:r>
              <a:rPr lang="fr-FR" dirty="0" smtClean="0"/>
              <a:t>élément </a:t>
            </a:r>
            <a:r>
              <a:rPr lang="fr-FR" dirty="0" smtClean="0"/>
              <a:t>de dialogue entre le candidat et la DEC : la copie et la grille d’évaluation.</a:t>
            </a:r>
          </a:p>
          <a:p>
            <a:pPr lvl="1"/>
            <a:endParaRPr lang="fr-FR" dirty="0" smtClean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8755808" y="6487073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46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Premiers retours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62642" y="1341408"/>
            <a:ext cx="8157788" cy="4525963"/>
          </a:xfrm>
        </p:spPr>
        <p:txBody>
          <a:bodyPr>
            <a:noAutofit/>
          </a:bodyPr>
          <a:lstStyle/>
          <a:p>
            <a:r>
              <a:rPr lang="fr-FR" sz="2000" dirty="0" smtClean="0"/>
              <a:t>nécessité </a:t>
            </a:r>
            <a:r>
              <a:rPr lang="fr-FR" sz="2000" dirty="0" smtClean="0"/>
              <a:t>que l’académie pilote envoie très tôt après le 21 juin 2013, le corrigé ; </a:t>
            </a:r>
          </a:p>
          <a:p>
            <a:r>
              <a:rPr lang="fr-FR" sz="2000" dirty="0" smtClean="0"/>
              <a:t>nécessité </a:t>
            </a:r>
            <a:r>
              <a:rPr lang="fr-FR" sz="2000" dirty="0" smtClean="0"/>
              <a:t>d’une commission </a:t>
            </a:r>
            <a:r>
              <a:rPr lang="fr-FR" sz="2000" dirty="0"/>
              <a:t>d’entente, quelques jours après le 21 juin </a:t>
            </a:r>
            <a:r>
              <a:rPr lang="fr-FR" sz="2000" dirty="0" smtClean="0"/>
              <a:t>2013 </a:t>
            </a:r>
            <a:r>
              <a:rPr lang="fr-FR" sz="2000" dirty="0" smtClean="0"/>
              <a:t>: </a:t>
            </a:r>
            <a:endParaRPr lang="fr-FR" sz="2000" dirty="0" smtClean="0"/>
          </a:p>
          <a:p>
            <a:pPr lvl="1"/>
            <a:r>
              <a:rPr lang="fr-FR" sz="1800" dirty="0" smtClean="0"/>
              <a:t>définir l’onglet questions (si celui-ci n’est pas défini au niveau national</a:t>
            </a:r>
            <a:r>
              <a:rPr lang="fr-FR" sz="1800" dirty="0" smtClean="0"/>
              <a:t>); </a:t>
            </a:r>
            <a:endParaRPr lang="fr-FR" sz="1800" dirty="0" smtClean="0"/>
          </a:p>
          <a:p>
            <a:pPr lvl="1"/>
            <a:r>
              <a:rPr lang="fr-FR" sz="1800" dirty="0" smtClean="0"/>
              <a:t>valider le barème sur un échantillon de </a:t>
            </a:r>
            <a:r>
              <a:rPr lang="fr-FR" sz="1800" dirty="0" smtClean="0"/>
              <a:t>copies ;</a:t>
            </a:r>
            <a:endParaRPr lang="fr-FR" sz="1800" dirty="0" smtClean="0"/>
          </a:p>
          <a:p>
            <a:pPr lvl="1"/>
            <a:r>
              <a:rPr lang="fr-FR" sz="1800" dirty="0"/>
              <a:t>v</a:t>
            </a:r>
            <a:r>
              <a:rPr lang="fr-FR" sz="1800" dirty="0" smtClean="0"/>
              <a:t>alider les outils de saisie ;</a:t>
            </a:r>
          </a:p>
          <a:p>
            <a:pPr lvl="1"/>
            <a:r>
              <a:rPr lang="fr-FR" sz="1800" dirty="0"/>
              <a:t>e</a:t>
            </a:r>
            <a:r>
              <a:rPr lang="fr-FR" sz="1800" dirty="0" smtClean="0"/>
              <a:t>nvoyer aux correcteurs le corrigé et les indicateurs de résultats par </a:t>
            </a:r>
            <a:r>
              <a:rPr lang="fr-FR" sz="1800" dirty="0" smtClean="0"/>
              <a:t>question;</a:t>
            </a:r>
            <a:endParaRPr lang="fr-FR" sz="1800" dirty="0"/>
          </a:p>
          <a:p>
            <a:r>
              <a:rPr lang="fr-FR" sz="2000" dirty="0" smtClean="0"/>
              <a:t>correction </a:t>
            </a:r>
            <a:r>
              <a:rPr lang="fr-FR" sz="2000" dirty="0" smtClean="0"/>
              <a:t>des copies longue, prévoir de la marge pour le bac, ne pas corriger le dernier jour d’ouverture du serveur de saisie des </a:t>
            </a:r>
            <a:r>
              <a:rPr lang="fr-FR" sz="2000" dirty="0" smtClean="0"/>
              <a:t>notes;</a:t>
            </a:r>
            <a:endParaRPr lang="fr-FR" sz="2000" dirty="0" smtClean="0"/>
          </a:p>
          <a:p>
            <a:r>
              <a:rPr lang="fr-FR" sz="2000" dirty="0" smtClean="0"/>
              <a:t>assurer </a:t>
            </a:r>
            <a:r>
              <a:rPr lang="fr-FR" sz="2000" dirty="0" smtClean="0"/>
              <a:t>la traçabilité du processus et la possibilité de retour arrière (justifier la grille à partir de la copie).</a:t>
            </a:r>
            <a:endParaRPr lang="fr-FR" sz="20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8755815" y="6478442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987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5826" y="0"/>
            <a:ext cx="8229600" cy="1143000"/>
          </a:xfrm>
        </p:spPr>
        <p:txBody>
          <a:bodyPr/>
          <a:lstStyle/>
          <a:p>
            <a:r>
              <a:rPr lang="fr-FR" dirty="0" smtClean="0"/>
              <a:t>Retour académique</a:t>
            </a:r>
            <a:endParaRPr lang="fr-FR" dirty="0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1815685"/>
              </p:ext>
            </p:extLst>
          </p:nvPr>
        </p:nvGraphicFramePr>
        <p:xfrm>
          <a:off x="1555110" y="1268736"/>
          <a:ext cx="6296924" cy="4830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Connecteur droit avec flèche 5"/>
          <p:cNvCxnSpPr/>
          <p:nvPr/>
        </p:nvCxnSpPr>
        <p:spPr>
          <a:xfrm flipH="1" flipV="1">
            <a:off x="5124091" y="4011283"/>
            <a:ext cx="2251495" cy="13370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523575" y="5448732"/>
            <a:ext cx="26086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Question de synthèse</a:t>
            </a:r>
          </a:p>
          <a:p>
            <a:r>
              <a:rPr lang="fr-FR" dirty="0" smtClean="0"/>
              <a:t>Les </a:t>
            </a:r>
            <a:r>
              <a:rPr lang="fr-FR" dirty="0" smtClean="0"/>
              <a:t>écarts </a:t>
            </a:r>
            <a:r>
              <a:rPr lang="fr-FR" dirty="0" smtClean="0"/>
              <a:t>sont quantifiés </a:t>
            </a:r>
          </a:p>
          <a:p>
            <a:r>
              <a:rPr lang="fr-FR" dirty="0" smtClean="0"/>
              <a:t>et </a:t>
            </a:r>
            <a:r>
              <a:rPr lang="fr-FR" dirty="0" smtClean="0"/>
              <a:t>expliqués </a:t>
            </a:r>
            <a:r>
              <a:rPr lang="fr-FR" dirty="0" smtClean="0"/>
              <a:t>au regard </a:t>
            </a:r>
          </a:p>
          <a:p>
            <a:r>
              <a:rPr lang="fr-FR" dirty="0" smtClean="0"/>
              <a:t>des données disponibles</a:t>
            </a:r>
            <a:endParaRPr lang="fr-FR" dirty="0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2132715" y="2192066"/>
            <a:ext cx="2335768" cy="13016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574596" y="1268736"/>
            <a:ext cx="31162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Question de modélisation</a:t>
            </a:r>
          </a:p>
          <a:p>
            <a:r>
              <a:rPr lang="fr-FR" dirty="0" smtClean="0"/>
              <a:t>Les hypothèses simplificatrices </a:t>
            </a:r>
          </a:p>
          <a:p>
            <a:r>
              <a:rPr lang="fr-FR" dirty="0" smtClean="0"/>
              <a:t>sont justifiées et expliquées.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574596" y="5109493"/>
            <a:ext cx="221156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ATTENTION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TEST AU MOIS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DE JANVIER SUR DES 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COMPÉTENCES</a:t>
            </a:r>
            <a:endParaRPr lang="fr-FR" b="1" dirty="0" smtClean="0">
              <a:solidFill>
                <a:srgbClr val="FF0000"/>
              </a:solidFill>
            </a:endParaRPr>
          </a:p>
          <a:p>
            <a:r>
              <a:rPr lang="fr-FR" b="1" dirty="0" smtClean="0">
                <a:solidFill>
                  <a:srgbClr val="FF0000"/>
                </a:solidFill>
              </a:rPr>
              <a:t>TERMINALES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731934" y="6493793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040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Retour établissement</a:t>
            </a:r>
            <a:endParaRPr lang="fr-FR" dirty="0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4558173"/>
              </p:ext>
            </p:extLst>
          </p:nvPr>
        </p:nvGraphicFramePr>
        <p:xfrm>
          <a:off x="3779592" y="4399471"/>
          <a:ext cx="4321475" cy="1983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avec flèche 7"/>
          <p:cNvCxnSpPr/>
          <p:nvPr/>
        </p:nvCxnSpPr>
        <p:spPr>
          <a:xfrm flipH="1" flipV="1">
            <a:off x="6875255" y="5652146"/>
            <a:ext cx="431318" cy="1044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7306573" y="5537856"/>
            <a:ext cx="14902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  <a:r>
              <a:rPr lang="fr-FR" dirty="0" smtClean="0"/>
              <a:t>ompétences </a:t>
            </a:r>
          </a:p>
          <a:p>
            <a:r>
              <a:rPr lang="fr-FR" dirty="0" smtClean="0"/>
              <a:t>acquises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3269410" y="5120102"/>
            <a:ext cx="14902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  <a:r>
              <a:rPr lang="fr-FR" dirty="0" smtClean="0"/>
              <a:t>ompétences </a:t>
            </a:r>
          </a:p>
          <a:p>
            <a:r>
              <a:rPr lang="fr-FR" dirty="0"/>
              <a:t>e</a:t>
            </a:r>
            <a:r>
              <a:rPr lang="fr-FR" dirty="0" smtClean="0"/>
              <a:t>n cours </a:t>
            </a:r>
          </a:p>
          <a:p>
            <a:r>
              <a:rPr lang="fr-FR" dirty="0" smtClean="0"/>
              <a:t>d’acquisition</a:t>
            </a:r>
          </a:p>
        </p:txBody>
      </p:sp>
      <p:cxnSp>
        <p:nvCxnSpPr>
          <p:cNvPr id="15" name="Connecteur droit avec flèche 14"/>
          <p:cNvCxnSpPr/>
          <p:nvPr/>
        </p:nvCxnSpPr>
        <p:spPr>
          <a:xfrm flipV="1">
            <a:off x="4642436" y="5214691"/>
            <a:ext cx="1007866" cy="36707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72207">
            <a:off x="1162353" y="2093911"/>
            <a:ext cx="4021492" cy="3016119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854015" y="1437794"/>
            <a:ext cx="1907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Copie élève</a:t>
            </a:r>
            <a:endParaRPr lang="fr-FR" sz="2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61851">
            <a:off x="4687370" y="1937744"/>
            <a:ext cx="4098240" cy="2680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6387645" y="1250839"/>
            <a:ext cx="2644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Grille évaluation</a:t>
            </a:r>
            <a:endParaRPr lang="fr-FR" sz="2800" b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7090914" y="5058547"/>
            <a:ext cx="19413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Radar élève</a:t>
            </a:r>
            <a:endParaRPr lang="fr-FR" sz="28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8742928" y="6500806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556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Nouveautés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85868"/>
          </a:xfrm>
        </p:spPr>
        <p:txBody>
          <a:bodyPr>
            <a:normAutofit/>
          </a:bodyPr>
          <a:lstStyle/>
          <a:p>
            <a:r>
              <a:rPr lang="fr-FR" dirty="0"/>
              <a:t>u</a:t>
            </a:r>
            <a:r>
              <a:rPr lang="fr-FR" dirty="0" smtClean="0"/>
              <a:t>n programme écrit avec une approche </a:t>
            </a:r>
            <a:r>
              <a:rPr lang="fr-FR" dirty="0" smtClean="0"/>
              <a:t>compétences ;</a:t>
            </a:r>
            <a:endParaRPr lang="fr-FR" dirty="0" smtClean="0"/>
          </a:p>
          <a:p>
            <a:r>
              <a:rPr lang="fr-FR" dirty="0"/>
              <a:t>u</a:t>
            </a:r>
            <a:r>
              <a:rPr lang="fr-FR" dirty="0" smtClean="0"/>
              <a:t>ne épreuve écrite nationale qui valide une partie de ces </a:t>
            </a:r>
            <a:r>
              <a:rPr lang="fr-FR" dirty="0" smtClean="0"/>
              <a:t>compétences ;</a:t>
            </a:r>
            <a:endParaRPr lang="fr-FR" dirty="0" smtClean="0"/>
          </a:p>
          <a:p>
            <a:r>
              <a:rPr lang="fr-FR" dirty="0"/>
              <a:t>u</a:t>
            </a:r>
            <a:r>
              <a:rPr lang="fr-FR" dirty="0" smtClean="0"/>
              <a:t>ne grille d’évaluation nationale avec des indicateurs de performance pondérés.</a:t>
            </a:r>
          </a:p>
          <a:p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733243" y="5384871"/>
            <a:ext cx="8203721" cy="9541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</a:rPr>
              <a:t>BEAUCOUP DE </a:t>
            </a:r>
            <a:r>
              <a:rPr lang="fr-FR" sz="2800" b="1" dirty="0" smtClean="0">
                <a:solidFill>
                  <a:srgbClr val="FF0000"/>
                </a:solidFill>
              </a:rPr>
              <a:t>NOUVEAUTÉS </a:t>
            </a:r>
            <a:r>
              <a:rPr lang="fr-FR" sz="2800" b="1" dirty="0">
                <a:solidFill>
                  <a:srgbClr val="FF0000"/>
                </a:solidFill>
              </a:rPr>
              <a:t>POUR UN CHANGEMENT </a:t>
            </a:r>
            <a:endParaRPr lang="fr-FR" sz="2800" b="1" dirty="0" smtClean="0">
              <a:solidFill>
                <a:srgbClr val="FF0000"/>
              </a:solidFill>
            </a:endParaRPr>
          </a:p>
          <a:p>
            <a:pPr algn="ctr"/>
            <a:r>
              <a:rPr lang="fr-FR" sz="2800" b="1" dirty="0" smtClean="0">
                <a:solidFill>
                  <a:srgbClr val="FF0000"/>
                </a:solidFill>
              </a:rPr>
              <a:t>DE PROGRAMME </a:t>
            </a:r>
            <a:r>
              <a:rPr lang="fr-FR" sz="2800" b="1" dirty="0">
                <a:solidFill>
                  <a:srgbClr val="FF0000"/>
                </a:solidFill>
              </a:rPr>
              <a:t>QUI EST PRESQUE PASSÉ </a:t>
            </a:r>
            <a:r>
              <a:rPr lang="fr-FR" sz="2800" b="1" dirty="0" smtClean="0">
                <a:solidFill>
                  <a:srgbClr val="FF0000"/>
                </a:solidFill>
              </a:rPr>
              <a:t>INAPERÇU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695426" y="6509432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69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programme national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59" y="1700808"/>
            <a:ext cx="8070850" cy="454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303917" y="1200476"/>
            <a:ext cx="4339087" cy="500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Une écriture COMPETENCES/CONNAISSANCES/CAPAC</a:t>
            </a:r>
            <a:r>
              <a:rPr lang="fr-FR" dirty="0"/>
              <a:t>ITÉ</a:t>
            </a:r>
            <a:r>
              <a:rPr lang="fr-FR" dirty="0" smtClean="0"/>
              <a:t>S</a:t>
            </a:r>
            <a:endParaRPr lang="fr-FR" dirty="0"/>
          </a:p>
        </p:txBody>
      </p:sp>
      <p:cxnSp>
        <p:nvCxnSpPr>
          <p:cNvPr id="6" name="Connecteur droit avec flèche 5"/>
          <p:cNvCxnSpPr>
            <a:stCxn id="4" idx="1"/>
          </p:cNvCxnSpPr>
          <p:nvPr/>
        </p:nvCxnSpPr>
        <p:spPr>
          <a:xfrm flipH="1">
            <a:off x="1656272" y="1450642"/>
            <a:ext cx="1647645" cy="65420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>
            <a:stCxn id="4" idx="1"/>
          </p:cNvCxnSpPr>
          <p:nvPr/>
        </p:nvCxnSpPr>
        <p:spPr>
          <a:xfrm flipH="1">
            <a:off x="2242868" y="1450642"/>
            <a:ext cx="1061049" cy="14564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>
            <a:stCxn id="4" idx="1"/>
          </p:cNvCxnSpPr>
          <p:nvPr/>
        </p:nvCxnSpPr>
        <p:spPr>
          <a:xfrm>
            <a:off x="3303917" y="1450642"/>
            <a:ext cx="1043796" cy="14564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8660921" y="6469811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989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La grille nationale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342" y="1686188"/>
            <a:ext cx="8367623" cy="4221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4986067" y="1273198"/>
            <a:ext cx="4012573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Critères ou indicateurs </a:t>
            </a:r>
            <a:r>
              <a:rPr lang="fr-FR" dirty="0"/>
              <a:t>de performance ?</a:t>
            </a:r>
          </a:p>
        </p:txBody>
      </p:sp>
      <p:cxnSp>
        <p:nvCxnSpPr>
          <p:cNvPr id="6" name="Connecteur droit avec flèche 5"/>
          <p:cNvCxnSpPr/>
          <p:nvPr/>
        </p:nvCxnSpPr>
        <p:spPr>
          <a:xfrm flipH="1">
            <a:off x="4986067" y="1686188"/>
            <a:ext cx="1928541" cy="5998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174521" y="3296766"/>
            <a:ext cx="4339087" cy="500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Une écriture COMPETENCES/INDICATEURS DE PERFORMANCE</a:t>
            </a:r>
            <a:endParaRPr lang="fr-FR" dirty="0"/>
          </a:p>
        </p:txBody>
      </p:sp>
      <p:cxnSp>
        <p:nvCxnSpPr>
          <p:cNvPr id="9" name="Connecteur droit avec flèche 8"/>
          <p:cNvCxnSpPr>
            <a:stCxn id="8" idx="0"/>
          </p:cNvCxnSpPr>
          <p:nvPr/>
        </p:nvCxnSpPr>
        <p:spPr>
          <a:xfrm flipH="1" flipV="1">
            <a:off x="2467155" y="2941608"/>
            <a:ext cx="2876910" cy="3551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>
            <a:stCxn id="8" idx="0"/>
          </p:cNvCxnSpPr>
          <p:nvPr/>
        </p:nvCxnSpPr>
        <p:spPr>
          <a:xfrm flipH="1" flipV="1">
            <a:off x="4986067" y="2743200"/>
            <a:ext cx="357998" cy="5535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8742928" y="6488668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475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604512" y="274638"/>
            <a:ext cx="7082287" cy="1143000"/>
          </a:xfrm>
        </p:spPr>
        <p:txBody>
          <a:bodyPr/>
          <a:lstStyle/>
          <a:p>
            <a:r>
              <a:rPr lang="fr-FR" dirty="0" smtClean="0"/>
              <a:t>Expérience de l’académie de Dijon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 smtClean="0"/>
              <a:t>Pourquoi ne pas tester tout cela, lors de l’épreuve de bac blanc qui se déroule entre janvier et mars dans le établissements.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b="1" dirty="0" smtClean="0"/>
              <a:t>Un exemple de pilotage du changement parmi d’autres, mais qui n’a pas vocation à être modélisant</a:t>
            </a:r>
            <a:endParaRPr lang="fr-FR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8747180" y="6495693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237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données de départ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sujet </a:t>
            </a:r>
            <a:r>
              <a:rPr lang="fr-FR" dirty="0" smtClean="0"/>
              <a:t>zéro publié sur le site </a:t>
            </a:r>
            <a:r>
              <a:rPr lang="fr-FR" dirty="0" smtClean="0"/>
              <a:t>EDUSCOL ;</a:t>
            </a:r>
            <a:endParaRPr lang="fr-FR" dirty="0" smtClean="0"/>
          </a:p>
          <a:p>
            <a:r>
              <a:rPr lang="fr-FR" dirty="0" smtClean="0"/>
              <a:t>son </a:t>
            </a:r>
            <a:r>
              <a:rPr lang="fr-FR" dirty="0" smtClean="0"/>
              <a:t>corrigé et sa répartition questions </a:t>
            </a:r>
            <a:r>
              <a:rPr lang="fr-FR" dirty="0" smtClean="0"/>
              <a:t>– compétence s</a:t>
            </a:r>
            <a:r>
              <a:rPr lang="fr-FR" dirty="0" smtClean="0"/>
              <a:t>;</a:t>
            </a:r>
          </a:p>
          <a:p>
            <a:r>
              <a:rPr lang="fr-FR" dirty="0" smtClean="0"/>
              <a:t>grille </a:t>
            </a:r>
            <a:r>
              <a:rPr lang="fr-FR" dirty="0" smtClean="0"/>
              <a:t>d’évaluation de l’épreuve écrite;</a:t>
            </a:r>
          </a:p>
          <a:p>
            <a:r>
              <a:rPr lang="fr-FR" dirty="0" smtClean="0"/>
              <a:t>calendrier </a:t>
            </a:r>
            <a:r>
              <a:rPr lang="fr-FR" dirty="0" smtClean="0"/>
              <a:t>des bacs blancs des établissements;</a:t>
            </a:r>
          </a:p>
          <a:p>
            <a:r>
              <a:rPr lang="fr-FR" dirty="0" smtClean="0"/>
              <a:t>état </a:t>
            </a:r>
            <a:r>
              <a:rPr lang="fr-FR" dirty="0" smtClean="0"/>
              <a:t>d’acquisition des compétences au jour du bac blanc.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8669550" y="649569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832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travaux académiques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Lors de journées de formation type GDI (à l’initiative des établissements d’un bassin</a:t>
            </a:r>
            <a:r>
              <a:rPr lang="fr-FR" dirty="0" smtClean="0"/>
              <a:t>) :</a:t>
            </a:r>
            <a:endParaRPr lang="fr-FR" dirty="0" smtClean="0"/>
          </a:p>
          <a:p>
            <a:pPr lvl="1"/>
            <a:r>
              <a:rPr lang="fr-FR" dirty="0" smtClean="0"/>
              <a:t>conception </a:t>
            </a:r>
            <a:r>
              <a:rPr lang="fr-FR" dirty="0" smtClean="0"/>
              <a:t>du sujet de bac blanc, à partir du sujet zéro (simplification pour tenir compte de la date avancée du bac blanc</a:t>
            </a:r>
            <a:r>
              <a:rPr lang="fr-FR" dirty="0" smtClean="0"/>
              <a:t>) ;</a:t>
            </a:r>
            <a:endParaRPr lang="fr-FR" dirty="0" smtClean="0"/>
          </a:p>
          <a:p>
            <a:pPr lvl="1"/>
            <a:r>
              <a:rPr lang="fr-FR" dirty="0" smtClean="0"/>
              <a:t>conception </a:t>
            </a:r>
            <a:r>
              <a:rPr lang="fr-FR" dirty="0" smtClean="0"/>
              <a:t>du corrigé </a:t>
            </a:r>
            <a:r>
              <a:rPr lang="fr-FR" dirty="0" err="1" smtClean="0"/>
              <a:t>had</a:t>
            </a:r>
            <a:r>
              <a:rPr lang="fr-FR" dirty="0" smtClean="0"/>
              <a:t>-oc ;</a:t>
            </a:r>
            <a:endParaRPr lang="fr-FR" dirty="0" smtClean="0"/>
          </a:p>
          <a:p>
            <a:pPr lvl="1"/>
            <a:r>
              <a:rPr lang="fr-FR" dirty="0" smtClean="0"/>
              <a:t>association </a:t>
            </a:r>
            <a:r>
              <a:rPr lang="fr-FR" dirty="0" smtClean="0"/>
              <a:t>questions – compétences/indicateurs;</a:t>
            </a:r>
          </a:p>
          <a:p>
            <a:pPr lvl="1"/>
            <a:r>
              <a:rPr lang="fr-FR" dirty="0" smtClean="0"/>
              <a:t>conception </a:t>
            </a:r>
            <a:r>
              <a:rPr lang="fr-FR" dirty="0" smtClean="0"/>
              <a:t>de la grille d’évaluation associée;</a:t>
            </a:r>
          </a:p>
          <a:p>
            <a:pPr lvl="1"/>
            <a:r>
              <a:rPr lang="fr-FR" dirty="0" smtClean="0"/>
              <a:t>test </a:t>
            </a:r>
            <a:r>
              <a:rPr lang="fr-FR" dirty="0" smtClean="0"/>
              <a:t>en local sur un lot de copies (</a:t>
            </a:r>
            <a:r>
              <a:rPr lang="fr-FR" dirty="0" smtClean="0"/>
              <a:t>Clos </a:t>
            </a:r>
            <a:r>
              <a:rPr lang="fr-FR" dirty="0" smtClean="0"/>
              <a:t>Maire – Beaune).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8669556" y="648707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994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planning académique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diffusion </a:t>
            </a:r>
            <a:r>
              <a:rPr lang="fr-FR" dirty="0" smtClean="0"/>
              <a:t>du sujet dans les établissements (20 janvier</a:t>
            </a:r>
            <a:r>
              <a:rPr lang="fr-FR" dirty="0" smtClean="0"/>
              <a:t>) ;</a:t>
            </a:r>
            <a:endParaRPr lang="fr-FR" dirty="0" smtClean="0"/>
          </a:p>
          <a:p>
            <a:r>
              <a:rPr lang="fr-FR" dirty="0" smtClean="0"/>
              <a:t>composition </a:t>
            </a:r>
            <a:r>
              <a:rPr lang="fr-FR" dirty="0" smtClean="0"/>
              <a:t>dans les établissements au rythme des calendriers « bac blanc </a:t>
            </a:r>
            <a:r>
              <a:rPr lang="fr-FR" dirty="0" smtClean="0"/>
              <a:t>» ;</a:t>
            </a:r>
            <a:endParaRPr lang="fr-FR" dirty="0" smtClean="0"/>
          </a:p>
          <a:p>
            <a:r>
              <a:rPr lang="fr-FR" dirty="0" smtClean="0"/>
              <a:t>correction </a:t>
            </a:r>
            <a:r>
              <a:rPr lang="fr-FR" dirty="0" smtClean="0"/>
              <a:t>académique le 6 mars à Chalon sur </a:t>
            </a:r>
            <a:r>
              <a:rPr lang="fr-FR" dirty="0" smtClean="0"/>
              <a:t>Saône ;</a:t>
            </a:r>
            <a:endParaRPr lang="fr-FR" dirty="0" smtClean="0"/>
          </a:p>
          <a:p>
            <a:r>
              <a:rPr lang="fr-FR" dirty="0" smtClean="0"/>
              <a:t>retour </a:t>
            </a:r>
            <a:r>
              <a:rPr lang="fr-FR" dirty="0" smtClean="0"/>
              <a:t>des copies, avec grille d’évaluation aux élèves.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8669547" y="647844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827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3742" y="274638"/>
            <a:ext cx="7203057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Les conditions du déroulement du test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20190" y="1600200"/>
            <a:ext cx="8189170" cy="4525963"/>
          </a:xfrm>
        </p:spPr>
        <p:txBody>
          <a:bodyPr/>
          <a:lstStyle/>
          <a:p>
            <a:r>
              <a:rPr lang="fr-FR" dirty="0" smtClean="0"/>
              <a:t>composition </a:t>
            </a:r>
            <a:r>
              <a:rPr lang="fr-FR" dirty="0" smtClean="0"/>
              <a:t>sur copies de bac « standard »;</a:t>
            </a:r>
          </a:p>
          <a:p>
            <a:r>
              <a:rPr lang="fr-FR" dirty="0" smtClean="0"/>
              <a:t>procédure </a:t>
            </a:r>
            <a:r>
              <a:rPr lang="fr-FR" dirty="0" smtClean="0"/>
              <a:t>pour rendre </a:t>
            </a:r>
            <a:r>
              <a:rPr lang="fr-FR" dirty="0"/>
              <a:t>l</a:t>
            </a:r>
            <a:r>
              <a:rPr lang="fr-FR" dirty="0" smtClean="0"/>
              <a:t>es copies </a:t>
            </a:r>
            <a:r>
              <a:rPr lang="fr-FR" dirty="0" smtClean="0"/>
              <a:t>anonymes ;</a:t>
            </a:r>
            <a:endParaRPr lang="fr-FR" dirty="0" smtClean="0"/>
          </a:p>
          <a:p>
            <a:r>
              <a:rPr lang="fr-FR" dirty="0" smtClean="0"/>
              <a:t>correction </a:t>
            </a:r>
            <a:r>
              <a:rPr lang="fr-FR" dirty="0" smtClean="0"/>
              <a:t>des copies </a:t>
            </a:r>
            <a:r>
              <a:rPr lang="fr-FR" dirty="0" err="1" smtClean="0"/>
              <a:t>anonymées</a:t>
            </a:r>
            <a:r>
              <a:rPr lang="fr-FR" dirty="0" smtClean="0"/>
              <a:t> ;</a:t>
            </a:r>
            <a:endParaRPr lang="fr-FR" dirty="0" smtClean="0"/>
          </a:p>
          <a:p>
            <a:r>
              <a:rPr lang="fr-FR" dirty="0" smtClean="0"/>
              <a:t>outils </a:t>
            </a:r>
            <a:r>
              <a:rPr lang="fr-FR" dirty="0" smtClean="0"/>
              <a:t>de surveillance des principaux indicateurs dynamiques (moyenne, écart type</a:t>
            </a:r>
            <a:r>
              <a:rPr lang="fr-FR" dirty="0" smtClean="0"/>
              <a:t>) ;</a:t>
            </a:r>
            <a:endParaRPr lang="fr-FR" dirty="0" smtClean="0"/>
          </a:p>
          <a:p>
            <a:r>
              <a:rPr lang="fr-FR" dirty="0" smtClean="0"/>
              <a:t>levée </a:t>
            </a:r>
            <a:r>
              <a:rPr lang="fr-FR" dirty="0" smtClean="0"/>
              <a:t>de l’anonymat dans les établissements.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Académie de Dijon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8669551" y="648707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92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G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IGEN</Template>
  <TotalTime>486</TotalTime>
  <Words>809</Words>
  <Application>Microsoft Office PowerPoint</Application>
  <PresentationFormat>Affichage à l'écran (4:3)</PresentationFormat>
  <Paragraphs>190</Paragraphs>
  <Slides>19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IGEN</vt:lpstr>
      <vt:lpstr>Bac sciences de l’ingénieur</vt:lpstr>
      <vt:lpstr>Nouveautés</vt:lpstr>
      <vt:lpstr>Le programme national</vt:lpstr>
      <vt:lpstr>La grille nationale</vt:lpstr>
      <vt:lpstr>Expérience de l’académie de Dijon</vt:lpstr>
      <vt:lpstr>Les données de départ</vt:lpstr>
      <vt:lpstr>Les travaux académiques</vt:lpstr>
      <vt:lpstr>Le planning académique</vt:lpstr>
      <vt:lpstr>Les conditions du déroulement du test</vt:lpstr>
      <vt:lpstr>Des questions aux compétences</vt:lpstr>
      <vt:lpstr>Des questions aux compétences</vt:lpstr>
      <vt:lpstr>Structure de l’onglet « questions » du fichier « évaluation »</vt:lpstr>
      <vt:lpstr>Structure de l’onglet « grille » du fichier « évaluation »</vt:lpstr>
      <vt:lpstr>Illustration sur un exemple regroupement Q-C/I</vt:lpstr>
      <vt:lpstr>Structure du fichier « barème »</vt:lpstr>
      <vt:lpstr>La traçabilité</vt:lpstr>
      <vt:lpstr>Premiers retours</vt:lpstr>
      <vt:lpstr>Retour académique</vt:lpstr>
      <vt:lpstr>Retour établissement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 sciences de l’ingénieur</dc:title>
  <dc:creator>Philippe Lefebvre</dc:creator>
  <cp:lastModifiedBy>MEN</cp:lastModifiedBy>
  <cp:revision>67</cp:revision>
  <dcterms:created xsi:type="dcterms:W3CDTF">2013-02-28T09:25:23Z</dcterms:created>
  <dcterms:modified xsi:type="dcterms:W3CDTF">2013-03-23T14:41:50Z</dcterms:modified>
</cp:coreProperties>
</file>