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6" r:id="rId2"/>
    <p:sldId id="257" r:id="rId3"/>
    <p:sldId id="258" r:id="rId4"/>
    <p:sldId id="259" r:id="rId5"/>
    <p:sldId id="260" r:id="rId6"/>
    <p:sldId id="261" r:id="rId7"/>
    <p:sldId id="271" r:id="rId8"/>
    <p:sldId id="262" r:id="rId9"/>
    <p:sldId id="263" r:id="rId10"/>
    <p:sldId id="272" r:id="rId11"/>
    <p:sldId id="264" r:id="rId12"/>
    <p:sldId id="265" r:id="rId13"/>
    <p:sldId id="283" r:id="rId14"/>
    <p:sldId id="273" r:id="rId15"/>
    <p:sldId id="266" r:id="rId16"/>
    <p:sldId id="267" r:id="rId17"/>
    <p:sldId id="274" r:id="rId18"/>
    <p:sldId id="275" r:id="rId19"/>
    <p:sldId id="276" r:id="rId20"/>
    <p:sldId id="268" r:id="rId21"/>
    <p:sldId id="269" r:id="rId22"/>
    <p:sldId id="270" r:id="rId23"/>
    <p:sldId id="277" r:id="rId24"/>
    <p:sldId id="278" r:id="rId25"/>
    <p:sldId id="285" r:id="rId26"/>
    <p:sldId id="279" r:id="rId27"/>
    <p:sldId id="280" r:id="rId28"/>
    <p:sldId id="284" r:id="rId29"/>
    <p:sldId id="281" r:id="rId3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99"/>
    <a:srgbClr val="CCEC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636" y="3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F225F7-8CA4-47D7-9B1A-A088F4CB5B9B}" type="datetimeFigureOut">
              <a:rPr lang="fr-FR" smtClean="0"/>
              <a:pPr/>
              <a:t>26/03/2013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9EE559-A75D-4805-9DBB-49A82CD03F7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513866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26/03/2013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Norbert Perrot - Doyen du groupe STI de l'IGEN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AC5F9-CEDA-4ED3-966E-6E7BAAF25606}" type="slidenum">
              <a:rPr lang="fr-FR" smtClean="0"/>
              <a:pPr/>
              <a:t>‹N°›</a:t>
            </a:fld>
            <a:endParaRPr lang="fr-FR"/>
          </a:p>
        </p:txBody>
      </p:sp>
      <p:pic>
        <p:nvPicPr>
          <p:cNvPr id="7" name="Picture 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52538" cy="116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691449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26/03/2013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Norbert Perrot - Doyen du groupe STI de l'IGEN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AC5F9-CEDA-4ED3-966E-6E7BAAF2560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224394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26/03/2013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Norbert Perrot - Doyen du groupe STI de l'IGEN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AC5F9-CEDA-4ED3-966E-6E7BAAF2560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540296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26/03/2013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Norbert Perrot - Doyen du groupe STI de l'IGEN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AC5F9-CEDA-4ED3-966E-6E7BAAF2560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911858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26/03/2013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Norbert Perrot - Doyen du groupe STI de l'IGEN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AC5F9-CEDA-4ED3-966E-6E7BAAF2560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423391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26/03/2013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Norbert Perrot - Doyen du groupe STI de l'IGEN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AC5F9-CEDA-4ED3-966E-6E7BAAF2560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658851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26/03/2013</a:t>
            </a:r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Norbert Perrot - Doyen du groupe STI de l'IGEN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AC5F9-CEDA-4ED3-966E-6E7BAAF2560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056086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26/03/2013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Norbert Perrot - Doyen du groupe STI de l'IGEN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AC5F9-CEDA-4ED3-966E-6E7BAAF2560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450371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26/03/2013</a:t>
            </a:r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Norbert Perrot - Doyen du groupe STI de l'IGEN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AC5F9-CEDA-4ED3-966E-6E7BAAF2560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602627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26/03/2013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Norbert Perrot - Doyen du groupe STI de l'IGEN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AC5F9-CEDA-4ED3-966E-6E7BAAF2560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421183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26/03/2013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Norbert Perrot - Doyen du groupe STI de l'IGEN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AC5F9-CEDA-4ED3-966E-6E7BAAF2560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046471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-30224" y="646103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26/03/2013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771800" y="6492875"/>
            <a:ext cx="34563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Norbert Perrot - Doyen du groupe STI de l'IGEN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995999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6AC5F9-CEDA-4ED3-966E-6E7BAAF25606}" type="slidenum">
              <a:rPr lang="fr-FR" smtClean="0"/>
              <a:pPr/>
              <a:t>‹N°›</a:t>
            </a:fld>
            <a:endParaRPr lang="fr-FR"/>
          </a:p>
        </p:txBody>
      </p:sp>
      <p:pic>
        <p:nvPicPr>
          <p:cNvPr id="7" name="Picture 4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52538" cy="116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508053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26/03/2013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Norbert Perrot - Doyen du groupe STI de l'IGEN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AC5F9-CEDA-4ED3-966E-6E7BAAF25606}" type="slidenum">
              <a:rPr lang="fr-FR" smtClean="0"/>
              <a:pPr/>
              <a:t>1</a:t>
            </a:fld>
            <a:endParaRPr lang="fr-FR"/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081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305800" y="2564904"/>
            <a:ext cx="8568952" cy="307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lnSpc>
                <a:spcPct val="130000"/>
              </a:lnSpc>
              <a:spcBef>
                <a:spcPct val="50000"/>
              </a:spcBef>
            </a:pPr>
            <a:r>
              <a:rPr lang="fr-FR" sz="4400" b="1" dirty="0" smtClean="0">
                <a:solidFill>
                  <a:srgbClr val="333399"/>
                </a:solidFill>
                <a:latin typeface="Calibri" pitchFamily="34" charset="0"/>
                <a:ea typeface="ＭＳ Ｐゴシック"/>
                <a:cs typeface="ＭＳ Ｐゴシック"/>
              </a:rPr>
              <a:t>L’enseignement de sciences de l’ingénieur dans la série S</a:t>
            </a:r>
          </a:p>
          <a:p>
            <a:pPr algn="ctr" eaLnBrk="1" hangingPunct="1">
              <a:lnSpc>
                <a:spcPct val="130000"/>
              </a:lnSpc>
              <a:spcBef>
                <a:spcPct val="50000"/>
              </a:spcBef>
            </a:pPr>
            <a:r>
              <a:rPr lang="fr-FR" sz="4400" b="1" dirty="0" smtClean="0">
                <a:solidFill>
                  <a:srgbClr val="333399"/>
                </a:solidFill>
                <a:latin typeface="Calibri" pitchFamily="34" charset="0"/>
                <a:ea typeface="ＭＳ Ｐゴシック"/>
                <a:cs typeface="ＭＳ Ｐゴシック"/>
              </a:rPr>
              <a:t>Lycée Raspail - Paris</a:t>
            </a:r>
            <a:endParaRPr lang="fr-FR" sz="2800" b="1" dirty="0">
              <a:solidFill>
                <a:srgbClr val="333399"/>
              </a:solidFill>
              <a:latin typeface="Calibri" pitchFamily="34" charset="0"/>
              <a:ea typeface="ＭＳ Ｐゴシック"/>
              <a:cs typeface="ＭＳ Ｐゴシック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97749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268760"/>
            <a:ext cx="8435280" cy="4525963"/>
          </a:xfrm>
        </p:spPr>
        <p:txBody>
          <a:bodyPr/>
          <a:lstStyle/>
          <a:p>
            <a:pPr marL="0" indent="0" algn="just">
              <a:lnSpc>
                <a:spcPct val="200000"/>
              </a:lnSpc>
              <a:spcBef>
                <a:spcPts val="0"/>
              </a:spcBef>
              <a:buNone/>
            </a:pPr>
            <a:r>
              <a:rPr lang="fr-FR" b="1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Tout </a:t>
            </a:r>
            <a:r>
              <a:rPr lang="fr-FR" b="1" dirty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projet qui ne présenterait pas un caractère pluridisciplinaire, tant sur le fond que dans son encadrement, ne doit pas être validé par les corps d’inspection territoriaux.</a:t>
            </a:r>
            <a:endParaRPr lang="fr-FR" dirty="0">
              <a:solidFill>
                <a:srgbClr val="3333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26/03/2013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Norbert Perrot - Doyen du groupe STI de l'IGEN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AC5F9-CEDA-4ED3-966E-6E7BAAF25606}" type="slidenum">
              <a:rPr lang="fr-FR" smtClean="0"/>
              <a:pPr/>
              <a:t>10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766961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26/03/2013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Norbert Perrot - Doyen du groupe STI de l'IGEN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AC5F9-CEDA-4ED3-966E-6E7BAAF25606}" type="slidenum">
              <a:rPr lang="fr-FR" smtClean="0"/>
              <a:pPr/>
              <a:t>11</a:t>
            </a:fld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1115616" y="3007815"/>
            <a:ext cx="7200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solidFill>
                  <a:srgbClr val="333399"/>
                </a:solidFill>
              </a:rPr>
              <a:t>Laboratoire de sciences de l’ingénieur</a:t>
            </a:r>
            <a:endParaRPr lang="fr-FR" b="1" dirty="0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14526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26/03/2013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Norbert Perrot - Doyen du groupe STI de l'IGEN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AC5F9-CEDA-4ED3-966E-6E7BAAF25606}" type="slidenum">
              <a:rPr lang="fr-FR" smtClean="0"/>
              <a:pPr/>
              <a:t>12</a:t>
            </a:fld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683568" y="1484784"/>
            <a:ext cx="7920880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2800" b="1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Le laboratoire est UNIQUE avec une organisation par îlots, organisation qui est avant tout pédagogique.</a:t>
            </a:r>
          </a:p>
          <a:p>
            <a:pPr algn="just">
              <a:lnSpc>
                <a:spcPct val="150000"/>
              </a:lnSpc>
            </a:pPr>
            <a:endParaRPr lang="fr-FR" sz="2800" b="1" dirty="0">
              <a:solidFill>
                <a:srgbClr val="333399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fr-FR" sz="2800" dirty="0" smtClean="0">
                <a:solidFill>
                  <a:srgbClr val="333399"/>
                </a:solidFill>
              </a:rPr>
              <a:t>Les activités expérimentales sont des </a:t>
            </a:r>
            <a:r>
              <a:rPr lang="fr-FR" sz="2800" b="1" dirty="0" smtClean="0">
                <a:solidFill>
                  <a:srgbClr val="333399"/>
                </a:solidFill>
              </a:rPr>
              <a:t>modalité</a:t>
            </a:r>
            <a:r>
              <a:rPr lang="fr-FR" sz="2800" dirty="0" smtClean="0">
                <a:solidFill>
                  <a:srgbClr val="333399"/>
                </a:solidFill>
              </a:rPr>
              <a:t>s pédagogiques, pour répondre aux objectifs pédagogiques du programme, </a:t>
            </a:r>
            <a:r>
              <a:rPr lang="fr-FR" sz="2800" dirty="0">
                <a:solidFill>
                  <a:srgbClr val="333399"/>
                </a:solidFill>
              </a:rPr>
              <a:t>et non </a:t>
            </a:r>
            <a:r>
              <a:rPr lang="fr-FR" sz="2800" dirty="0" smtClean="0">
                <a:solidFill>
                  <a:srgbClr val="333399"/>
                </a:solidFill>
              </a:rPr>
              <a:t>des </a:t>
            </a:r>
            <a:r>
              <a:rPr lang="fr-FR" sz="2800" b="1" dirty="0" smtClean="0">
                <a:solidFill>
                  <a:srgbClr val="333399"/>
                </a:solidFill>
              </a:rPr>
              <a:t>finalités</a:t>
            </a:r>
            <a:r>
              <a:rPr lang="fr-FR" sz="2800" dirty="0" smtClean="0">
                <a:solidFill>
                  <a:srgbClr val="333399"/>
                </a:solidFill>
              </a:rPr>
              <a:t>.</a:t>
            </a: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288659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26/03/2013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Norbert Perrot - Doyen du groupe STI de l'IGEN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AC5F9-CEDA-4ED3-966E-6E7BAAF25606}" type="slidenum">
              <a:rPr lang="fr-FR" smtClean="0"/>
              <a:pPr/>
              <a:t>13</a:t>
            </a:fld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251520" y="1556792"/>
            <a:ext cx="828092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2800" b="1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Le laboratoire doit </a:t>
            </a:r>
            <a:r>
              <a:rPr lang="fr-FR" sz="2800" b="1" dirty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800" b="1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permettre des activités expérimentales  </a:t>
            </a:r>
            <a:r>
              <a:rPr lang="fr-FR" sz="2800" b="1" dirty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et de simulation </a:t>
            </a:r>
            <a:r>
              <a:rPr lang="fr-FR" sz="2800" b="1" dirty="0" err="1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multiphysique</a:t>
            </a:r>
            <a:r>
              <a:rPr lang="fr-FR" sz="2800" b="1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800" b="1" dirty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conformes aux exigences des épreuves de SI rénovées. </a:t>
            </a:r>
            <a:endParaRPr lang="fr-FR" sz="2800" b="1" dirty="0" smtClean="0">
              <a:solidFill>
                <a:srgbClr val="333399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endParaRPr lang="fr-FR" sz="2800" b="1" dirty="0" smtClean="0">
              <a:solidFill>
                <a:schemeClr val="tx2">
                  <a:lumMod val="90000"/>
                  <a:lumOff val="1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fr-FR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Plus </a:t>
            </a:r>
            <a:r>
              <a:rPr lang="fr-FR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de rotations de TP de GE et de </a:t>
            </a:r>
            <a:r>
              <a:rPr lang="fr-FR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GM.</a:t>
            </a:r>
            <a:endParaRPr lang="fr-FR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48413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fr-FR" sz="2800" b="1" dirty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Supports d’enseignement </a:t>
            </a:r>
            <a:endParaRPr lang="fr-FR" sz="2800" b="1" dirty="0" smtClean="0">
              <a:solidFill>
                <a:srgbClr val="333399"/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fr-FR" sz="2400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Grand public* issus de l’environnement  des élèves, </a:t>
            </a:r>
            <a:r>
              <a:rPr lang="fr-FR" sz="2400" dirty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innovants,  répondant à un besoin, et permettent de couvrir la totalité du programme.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fr-FR" sz="2400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Coût </a:t>
            </a:r>
            <a:r>
              <a:rPr lang="fr-FR" sz="2400" dirty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unitaire </a:t>
            </a:r>
            <a:r>
              <a:rPr lang="fr-FR" sz="2400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compatible </a:t>
            </a:r>
            <a:r>
              <a:rPr lang="fr-FR" sz="2400" dirty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avec des achats multiples et </a:t>
            </a:r>
            <a:r>
              <a:rPr lang="fr-FR" sz="2400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des </a:t>
            </a:r>
            <a:r>
              <a:rPr lang="fr-FR" sz="2400" dirty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renouvellements </a:t>
            </a:r>
            <a:r>
              <a:rPr lang="fr-FR" sz="2400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fréquents.</a:t>
            </a:r>
          </a:p>
          <a:p>
            <a:pPr marL="0" indent="0" algn="just">
              <a:buNone/>
            </a:pPr>
            <a:endParaRPr lang="fr-FR" sz="2400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fr-FR" sz="2400" dirty="0" smtClean="0">
                <a:latin typeface="Arial" pitchFamily="34" charset="0"/>
                <a:cs typeface="Arial" pitchFamily="34" charset="0"/>
              </a:rPr>
              <a:t>* thèmes : mobilité</a:t>
            </a:r>
            <a:r>
              <a:rPr lang="fr-FR" sz="2400" dirty="0">
                <a:latin typeface="Arial" pitchFamily="34" charset="0"/>
                <a:cs typeface="Arial" pitchFamily="34" charset="0"/>
              </a:rPr>
              <a:t>, </a:t>
            </a:r>
            <a:r>
              <a:rPr lang="fr-FR" sz="2400" dirty="0" smtClean="0">
                <a:latin typeface="Arial" pitchFamily="34" charset="0"/>
                <a:cs typeface="Arial" pitchFamily="34" charset="0"/>
              </a:rPr>
              <a:t>sport</a:t>
            </a:r>
            <a:r>
              <a:rPr lang="fr-FR" sz="2400" dirty="0">
                <a:latin typeface="Arial" pitchFamily="34" charset="0"/>
                <a:cs typeface="Arial" pitchFamily="34" charset="0"/>
              </a:rPr>
              <a:t>, </a:t>
            </a:r>
            <a:r>
              <a:rPr lang="fr-FR" sz="2400" dirty="0" smtClean="0">
                <a:latin typeface="Arial" pitchFamily="34" charset="0"/>
                <a:cs typeface="Arial" pitchFamily="34" charset="0"/>
              </a:rPr>
              <a:t>santé</a:t>
            </a:r>
            <a:r>
              <a:rPr lang="fr-FR" sz="2400" dirty="0">
                <a:latin typeface="Arial" pitchFamily="34" charset="0"/>
                <a:cs typeface="Arial" pitchFamily="34" charset="0"/>
              </a:rPr>
              <a:t>, </a:t>
            </a:r>
            <a:r>
              <a:rPr lang="fr-FR" sz="2400" dirty="0" smtClean="0">
                <a:latin typeface="Arial" pitchFamily="34" charset="0"/>
                <a:cs typeface="Arial" pitchFamily="34" charset="0"/>
              </a:rPr>
              <a:t>habitat</a:t>
            </a:r>
            <a:r>
              <a:rPr lang="fr-FR" sz="2400" dirty="0">
                <a:latin typeface="Arial" pitchFamily="34" charset="0"/>
                <a:cs typeface="Arial" pitchFamily="34" charset="0"/>
              </a:rPr>
              <a:t>, </a:t>
            </a:r>
            <a:r>
              <a:rPr lang="fr-FR" sz="2400" dirty="0" smtClean="0">
                <a:latin typeface="Arial" pitchFamily="34" charset="0"/>
                <a:cs typeface="Arial" pitchFamily="34" charset="0"/>
              </a:rPr>
              <a:t>équipements </a:t>
            </a:r>
            <a:r>
              <a:rPr lang="fr-FR" sz="2400" dirty="0">
                <a:latin typeface="Arial" pitchFamily="34" charset="0"/>
                <a:cs typeface="Arial" pitchFamily="34" charset="0"/>
              </a:rPr>
              <a:t>publics, </a:t>
            </a:r>
            <a:r>
              <a:rPr lang="fr-FR" sz="2400" dirty="0" smtClean="0">
                <a:latin typeface="Arial" pitchFamily="34" charset="0"/>
                <a:cs typeface="Arial" pitchFamily="34" charset="0"/>
              </a:rPr>
              <a:t>énergie</a:t>
            </a:r>
            <a:r>
              <a:rPr lang="fr-FR" sz="2400" dirty="0">
                <a:latin typeface="Arial" pitchFamily="34" charset="0"/>
                <a:cs typeface="Arial" pitchFamily="34" charset="0"/>
              </a:rPr>
              <a:t>, </a:t>
            </a:r>
            <a:r>
              <a:rPr lang="fr-FR" sz="2400" dirty="0" smtClean="0">
                <a:latin typeface="Arial" pitchFamily="34" charset="0"/>
                <a:cs typeface="Arial" pitchFamily="34" charset="0"/>
              </a:rPr>
              <a:t>communication</a:t>
            </a:r>
            <a:r>
              <a:rPr lang="fr-FR" sz="2400" dirty="0">
                <a:latin typeface="Arial" pitchFamily="34" charset="0"/>
                <a:cs typeface="Arial" pitchFamily="34" charset="0"/>
              </a:rPr>
              <a:t>, </a:t>
            </a:r>
            <a:r>
              <a:rPr lang="fr-FR" sz="2400" dirty="0" smtClean="0">
                <a:latin typeface="Arial" pitchFamily="34" charset="0"/>
                <a:cs typeface="Arial" pitchFamily="34" charset="0"/>
              </a:rPr>
              <a:t>culture </a:t>
            </a:r>
            <a:r>
              <a:rPr lang="fr-FR" sz="2400" dirty="0">
                <a:latin typeface="Arial" pitchFamily="34" charset="0"/>
                <a:cs typeface="Arial" pitchFamily="34" charset="0"/>
              </a:rPr>
              <a:t>et </a:t>
            </a:r>
            <a:r>
              <a:rPr lang="fr-FR" sz="2400" dirty="0" smtClean="0">
                <a:latin typeface="Arial" pitchFamily="34" charset="0"/>
                <a:cs typeface="Arial" pitchFamily="34" charset="0"/>
              </a:rPr>
              <a:t>loisirs</a:t>
            </a:r>
            <a:r>
              <a:rPr lang="fr-FR" sz="2400" dirty="0">
                <a:latin typeface="Arial" pitchFamily="34" charset="0"/>
                <a:cs typeface="Arial" pitchFamily="34" charset="0"/>
              </a:rPr>
              <a:t>, </a:t>
            </a:r>
            <a:r>
              <a:rPr lang="fr-FR" sz="2400" dirty="0" smtClean="0">
                <a:latin typeface="Arial" pitchFamily="34" charset="0"/>
                <a:cs typeface="Arial" pitchFamily="34" charset="0"/>
              </a:rPr>
              <a:t>bionique</a:t>
            </a:r>
            <a:r>
              <a:rPr lang="fr-FR" sz="2400" dirty="0">
                <a:latin typeface="Arial" pitchFamily="34" charset="0"/>
                <a:cs typeface="Arial" pitchFamily="34" charset="0"/>
              </a:rPr>
              <a:t>, </a:t>
            </a:r>
            <a:r>
              <a:rPr lang="fr-FR" sz="2400" dirty="0" smtClean="0">
                <a:latin typeface="Arial" pitchFamily="34" charset="0"/>
                <a:cs typeface="Arial" pitchFamily="34" charset="0"/>
              </a:rPr>
              <a:t>dématérialisation </a:t>
            </a:r>
            <a:r>
              <a:rPr lang="fr-FR" sz="2400" dirty="0">
                <a:latin typeface="Arial" pitchFamily="34" charset="0"/>
                <a:cs typeface="Arial" pitchFamily="34" charset="0"/>
              </a:rPr>
              <a:t>des biens et des services</a:t>
            </a:r>
            <a:r>
              <a:rPr lang="fr-FR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fr-FR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26/03/2013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Norbert Perrot - Doyen du groupe STI de l'IGEN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AC5F9-CEDA-4ED3-966E-6E7BAAF25606}" type="slidenum">
              <a:rPr lang="fr-FR" smtClean="0"/>
              <a:pPr/>
              <a:t>14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658866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26/03/2013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Norbert Perrot - Doyen du groupe STI de l'IGEN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AC5F9-CEDA-4ED3-966E-6E7BAAF25606}" type="slidenum">
              <a:rPr lang="fr-FR" smtClean="0"/>
              <a:pPr/>
              <a:t>15</a:t>
            </a:fld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1331640" y="3007816"/>
            <a:ext cx="67687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solidFill>
                  <a:srgbClr val="333399"/>
                </a:solidFill>
              </a:rPr>
              <a:t>Évaluation au baccalauréat</a:t>
            </a:r>
            <a:endParaRPr lang="fr-FR" b="1" dirty="0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14774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fr-FR" sz="2800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Épreuve </a:t>
            </a:r>
            <a:r>
              <a:rPr lang="fr-FR" sz="2800" dirty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écrite nationale de 4 heures </a:t>
            </a:r>
            <a:r>
              <a:rPr lang="fr-FR" sz="2800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(3/4 de la note), qui s’appuie </a:t>
            </a:r>
            <a:r>
              <a:rPr lang="fr-FR" sz="2800" dirty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sur un support authentique - bien de consommation, bien d’équipement - représentatif des technologies actuelles et issu des différents domaines de l’ingénierie, </a:t>
            </a:r>
            <a:r>
              <a:rPr lang="fr-FR" sz="2800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y compris ceux </a:t>
            </a:r>
            <a:r>
              <a:rPr lang="fr-FR" sz="2800" dirty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des bâtiments et </a:t>
            </a:r>
            <a:r>
              <a:rPr lang="fr-FR" sz="2800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ouvrages. </a:t>
            </a:r>
            <a:endParaRPr lang="fr-FR" sz="2800" dirty="0">
              <a:solidFill>
                <a:srgbClr val="3333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26/03/2013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Norbert Perrot - Doyen du groupe STI de l'IGEN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AC5F9-CEDA-4ED3-966E-6E7BAAF25606}" type="slidenum">
              <a:rPr lang="fr-FR" smtClean="0"/>
              <a:pPr/>
              <a:t>16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845292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26/03/2013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Norbert Perrot - Doyen du groupe STI de l'IGEN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AC5F9-CEDA-4ED3-966E-6E7BAAF25606}" type="slidenum">
              <a:rPr lang="fr-FR" smtClean="0"/>
              <a:pPr/>
              <a:t>17</a:t>
            </a:fld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467544" y="1028202"/>
            <a:ext cx="828092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2800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Elle </a:t>
            </a:r>
            <a:r>
              <a:rPr lang="fr-FR" sz="2800" dirty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sera élaborée à partir de problèmes techniques réels clairement identifiés, et non inventés pour les besoins de la cause. </a:t>
            </a:r>
          </a:p>
          <a:p>
            <a:pPr algn="just">
              <a:lnSpc>
                <a:spcPct val="150000"/>
              </a:lnSpc>
            </a:pPr>
            <a:r>
              <a:rPr lang="fr-FR" sz="2800" b="1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L’approche </a:t>
            </a:r>
            <a:r>
              <a:rPr lang="fr-FR" sz="2800" b="1" dirty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disciplinaire, basée sur la restitution de connaissances, est proscrite</a:t>
            </a:r>
            <a:r>
              <a:rPr lang="fr-FR" sz="2800" dirty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. En s’appuyant sur l’intrication des champs matériaux, énergie et information, l’analyse des écarts mis en évidence </a:t>
            </a:r>
            <a:r>
              <a:rPr lang="fr-FR" sz="2800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sur  la diapositive 3 sera </a:t>
            </a:r>
            <a:r>
              <a:rPr lang="fr-FR" sz="2800" dirty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privilégiée</a:t>
            </a:r>
            <a:endParaRPr lang="fr-FR" sz="2800" dirty="0"/>
          </a:p>
        </p:txBody>
      </p:sp>
    </p:spTree>
    <p:extLst>
      <p:ext uri="{BB962C8B-B14F-4D97-AF65-F5344CB8AC3E}">
        <p14:creationId xmlns="" xmlns:p14="http://schemas.microsoft.com/office/powerpoint/2010/main" val="30464860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26/03/2013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Norbert Perrot - Doyen du groupe STI de l'IGEN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AC5F9-CEDA-4ED3-966E-6E7BAAF25606}" type="slidenum">
              <a:rPr lang="fr-FR" smtClean="0"/>
              <a:pPr/>
              <a:t>18</a:t>
            </a:fld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438994" y="1556792"/>
            <a:ext cx="8309470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fr-FR" sz="3200" b="1" dirty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Compte-tenu de ces considérations, l’évaluation </a:t>
            </a:r>
            <a:r>
              <a:rPr lang="fr-FR" sz="3200" b="1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d’une copie de </a:t>
            </a:r>
            <a:r>
              <a:rPr lang="fr-FR" sz="3200" b="1" dirty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baccalauréat ne doit pas être confiée à plusieurs correcteurs.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6071054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26/03/2013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Norbert Perrot - Doyen du groupe STI de l'IGEN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AC5F9-CEDA-4ED3-966E-6E7BAAF25606}" type="slidenum">
              <a:rPr lang="fr-FR" smtClean="0"/>
              <a:pPr/>
              <a:t>19</a:t>
            </a:fld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467544" y="986850"/>
            <a:ext cx="828092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2800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L’évaluation du projet, </a:t>
            </a:r>
            <a:r>
              <a:rPr lang="fr-FR" sz="2800" dirty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au cours de son déroulement et lors d’une </a:t>
            </a:r>
            <a:r>
              <a:rPr lang="fr-FR" sz="2800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soutenance, est plus classique. L'évaluation </a:t>
            </a:r>
            <a:r>
              <a:rPr lang="fr-FR" sz="2800" dirty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est menée par deux enseignants dont un au moins de sciences de </a:t>
            </a:r>
            <a:r>
              <a:rPr lang="fr-FR" sz="2800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l'ingénieur, ce qui veut dire qu’il </a:t>
            </a:r>
            <a:r>
              <a:rPr lang="fr-FR" sz="2800" b="1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ne peut y avoir deux enseignants de sciences de l’ingénieur dans la commission, </a:t>
            </a:r>
            <a:r>
              <a:rPr lang="fr-FR" sz="2800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compte-tenu de la définition du projet dans le BOEN spécial n° 9 du 30 septembre 2013.</a:t>
            </a:r>
            <a:endParaRPr lang="fr-FR" sz="2800" dirty="0">
              <a:solidFill>
                <a:srgbClr val="333399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70202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26/03/2013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Norbert Perrot - Doyen du groupe STI de l'IGEN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AC5F9-CEDA-4ED3-966E-6E7BAAF25606}" type="slidenum">
              <a:rPr lang="fr-FR" smtClean="0"/>
              <a:pPr/>
              <a:t>2</a:t>
            </a:fld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1331640" y="3007816"/>
            <a:ext cx="676875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solidFill>
                  <a:srgbClr val="333399"/>
                </a:solidFill>
              </a:rPr>
              <a:t>Objectifs généraux du programme</a:t>
            </a:r>
          </a:p>
          <a:p>
            <a:pPr algn="ctr"/>
            <a:r>
              <a:rPr lang="fr-FR" b="1" dirty="0" smtClean="0">
                <a:solidFill>
                  <a:srgbClr val="333399"/>
                </a:solidFill>
              </a:rPr>
              <a:t>(BOEN spécial n°9 du 30 septembre 2010)</a:t>
            </a:r>
            <a:endParaRPr lang="fr-FR" b="1" dirty="0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95006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26/03/2013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Norbert Perrot - Doyen du groupe STI de l'IGEN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AC5F9-CEDA-4ED3-966E-6E7BAAF25606}" type="slidenum">
              <a:rPr lang="fr-FR" smtClean="0"/>
              <a:pPr/>
              <a:t>20</a:t>
            </a:fld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1331640" y="3007816"/>
            <a:ext cx="67687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solidFill>
                  <a:srgbClr val="333399"/>
                </a:solidFill>
              </a:rPr>
              <a:t>Ressources humaines</a:t>
            </a:r>
            <a:endParaRPr lang="fr-FR" b="1" dirty="0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19958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26/03/2013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Norbert Perrot - Doyen du groupe STI de l'IGEN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AC5F9-CEDA-4ED3-966E-6E7BAAF25606}" type="slidenum">
              <a:rPr lang="fr-FR" smtClean="0"/>
              <a:pPr/>
              <a:t>21</a:t>
            </a:fld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467544" y="1340768"/>
            <a:ext cx="835292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2800" b="1" dirty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Comment demander aux élèves, dans une même discipline, ce que leurs professeurs ne pourraient pas faire ? Par conséquent</a:t>
            </a:r>
            <a:r>
              <a:rPr lang="fr-FR" sz="2800" dirty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fr-FR" sz="2800" b="1" dirty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le programme </a:t>
            </a:r>
            <a:r>
              <a:rPr lang="fr-FR" sz="2800" b="1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doit </a:t>
            </a:r>
            <a:r>
              <a:rPr lang="fr-FR" sz="2800" b="1" dirty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être dispensé </a:t>
            </a:r>
            <a:r>
              <a:rPr lang="fr-FR" sz="2800" b="1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par </a:t>
            </a:r>
            <a:r>
              <a:rPr lang="fr-FR" sz="2800" b="1" dirty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un seul enseignant</a:t>
            </a:r>
            <a:r>
              <a:rPr lang="fr-FR" sz="2800" dirty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. Ne pas appliquer ce principe va à l’encontre de la promotion de cet enseignement au cycle terminal du lycée.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16000227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26/03/2013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Norbert Perrot - Doyen du groupe STI de l'IGEN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AC5F9-CEDA-4ED3-966E-6E7BAAF25606}" type="slidenum">
              <a:rPr lang="fr-FR" smtClean="0"/>
              <a:pPr/>
              <a:t>22</a:t>
            </a:fld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539552" y="3007816"/>
            <a:ext cx="806489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solidFill>
                  <a:srgbClr val="333399"/>
                </a:solidFill>
              </a:rPr>
              <a:t>Implantation des sciences de l’ingénieur dans les lycées</a:t>
            </a:r>
            <a:endParaRPr lang="fr-FR" b="1" dirty="0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53575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26/03/2013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Norbert Perrot - Doyen du groupe STI de l'IGEN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AC5F9-CEDA-4ED3-966E-6E7BAAF25606}" type="slidenum">
              <a:rPr lang="fr-FR" smtClean="0"/>
              <a:pPr/>
              <a:t>23</a:t>
            </a:fld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394420" y="1041023"/>
            <a:ext cx="8496944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2800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40</a:t>
            </a:r>
            <a:r>
              <a:rPr lang="fr-FR" sz="2800" dirty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 % des bacheliers S-SVT </a:t>
            </a:r>
            <a:r>
              <a:rPr lang="fr-FR" sz="2800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poursuivent </a:t>
            </a:r>
            <a:r>
              <a:rPr lang="fr-FR" sz="2800" dirty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des études scientifiques supérieures </a:t>
            </a:r>
            <a:r>
              <a:rPr lang="fr-FR" sz="2800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(60 % à </a:t>
            </a:r>
            <a:r>
              <a:rPr lang="fr-FR" sz="2800" dirty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la fin des années </a:t>
            </a:r>
            <a:r>
              <a:rPr lang="fr-FR" sz="2800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90</a:t>
            </a:r>
            <a:r>
              <a:rPr lang="fr-FR" sz="2800" dirty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fr-FR" sz="2800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algn="just">
              <a:lnSpc>
                <a:spcPct val="150000"/>
              </a:lnSpc>
            </a:pPr>
            <a:r>
              <a:rPr lang="fr-FR" sz="2800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90 </a:t>
            </a:r>
            <a:r>
              <a:rPr lang="fr-FR" sz="2800" dirty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à 95 %, selon les années, de bacheliers S-SI qui poursuivent des études scientifiques supérieures.</a:t>
            </a:r>
          </a:p>
          <a:p>
            <a:endParaRPr lang="fr-FR" dirty="0">
              <a:solidFill>
                <a:srgbClr val="333399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fr-FR" sz="2800" b="1" dirty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fr-FR" sz="2800" b="1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l </a:t>
            </a:r>
            <a:r>
              <a:rPr lang="fr-FR" sz="2800" b="1" dirty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semble primordial de développer l’enseignement de sciences de l’ingénieur dans la série S en le proposant dans </a:t>
            </a:r>
            <a:r>
              <a:rPr lang="fr-FR" sz="2800" b="1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TOUS </a:t>
            </a:r>
            <a:r>
              <a:rPr lang="fr-FR" sz="2800" b="1" dirty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les lycées. </a:t>
            </a:r>
          </a:p>
          <a:p>
            <a:r>
              <a:rPr lang="fr-FR" dirty="0"/>
              <a:t> </a:t>
            </a:r>
          </a:p>
        </p:txBody>
      </p:sp>
    </p:spTree>
    <p:extLst>
      <p:ext uri="{BB962C8B-B14F-4D97-AF65-F5344CB8AC3E}">
        <p14:creationId xmlns="" xmlns:p14="http://schemas.microsoft.com/office/powerpoint/2010/main" val="23759368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980728"/>
            <a:ext cx="8568952" cy="4525963"/>
          </a:xfrm>
        </p:spPr>
        <p:txBody>
          <a:bodyPr/>
          <a:lstStyle/>
          <a:p>
            <a:pPr marL="0" indent="0" algn="just">
              <a:lnSpc>
                <a:spcPct val="140000"/>
              </a:lnSpc>
              <a:buNone/>
            </a:pPr>
            <a:r>
              <a:rPr lang="fr-FR" i="1" dirty="0" smtClean="0">
                <a:solidFill>
                  <a:srgbClr val="333399"/>
                </a:solidFill>
              </a:rPr>
              <a:t>«</a:t>
            </a:r>
            <a:r>
              <a:rPr lang="fr-FR" i="1" dirty="0">
                <a:solidFill>
                  <a:srgbClr val="333399"/>
                </a:solidFill>
              </a:rPr>
              <a:t> Il est plus difficile </a:t>
            </a:r>
            <a:r>
              <a:rPr lang="fr-FR" dirty="0">
                <a:solidFill>
                  <a:srgbClr val="333399"/>
                </a:solidFill>
              </a:rPr>
              <a:t>de</a:t>
            </a:r>
            <a:r>
              <a:rPr lang="fr-FR" i="1" dirty="0">
                <a:solidFill>
                  <a:srgbClr val="333399"/>
                </a:solidFill>
              </a:rPr>
              <a:t> </a:t>
            </a:r>
            <a:r>
              <a:rPr lang="fr-FR" dirty="0">
                <a:solidFill>
                  <a:srgbClr val="333399"/>
                </a:solidFill>
              </a:rPr>
              <a:t>détruire un</a:t>
            </a:r>
            <a:r>
              <a:rPr lang="fr-FR" i="1" dirty="0">
                <a:solidFill>
                  <a:srgbClr val="333399"/>
                </a:solidFill>
              </a:rPr>
              <a:t> préjugé qu'un atome </a:t>
            </a:r>
            <a:r>
              <a:rPr lang="fr-FR" dirty="0">
                <a:solidFill>
                  <a:srgbClr val="333399"/>
                </a:solidFill>
              </a:rPr>
              <a:t>»</a:t>
            </a:r>
            <a:r>
              <a:rPr lang="fr-FR" i="1" dirty="0">
                <a:solidFill>
                  <a:srgbClr val="333399"/>
                </a:solidFill>
              </a:rPr>
              <a:t> </a:t>
            </a:r>
            <a:r>
              <a:rPr lang="fr-FR" dirty="0">
                <a:solidFill>
                  <a:srgbClr val="333399"/>
                </a:solidFill>
              </a:rPr>
              <a:t>a dit Albert Einstein. </a:t>
            </a:r>
            <a:r>
              <a:rPr lang="fr-FR" dirty="0" smtClean="0">
                <a:solidFill>
                  <a:srgbClr val="333399"/>
                </a:solidFill>
              </a:rPr>
              <a:t>Pour </a:t>
            </a:r>
            <a:r>
              <a:rPr lang="fr-FR" dirty="0">
                <a:solidFill>
                  <a:srgbClr val="333399"/>
                </a:solidFill>
              </a:rPr>
              <a:t>l’enseignement de sciences de l’ingénieur dans la série S, </a:t>
            </a:r>
            <a:r>
              <a:rPr lang="fr-FR" dirty="0" smtClean="0">
                <a:solidFill>
                  <a:srgbClr val="333399"/>
                </a:solidFill>
              </a:rPr>
              <a:t>les </a:t>
            </a:r>
            <a:r>
              <a:rPr lang="fr-FR" dirty="0">
                <a:solidFill>
                  <a:srgbClr val="333399"/>
                </a:solidFill>
              </a:rPr>
              <a:t>préjugés sont souvent portés par des professeurs de sciences de l’ingénieur, des chefs de travaux et des chefs d’établissement qui souhaitent s’approprier cet enseignement et non faciliter sa diffusion. 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26/03/2013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Norbert Perrot - Doyen du groupe STI de l'IGEN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AC5F9-CEDA-4ED3-966E-6E7BAAF25606}" type="slidenum">
              <a:rPr lang="fr-FR" smtClean="0"/>
              <a:pPr/>
              <a:t>24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0549272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26/03/2013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Norbert Perrot - Doyen du groupe STI de l'IGEN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AC5F9-CEDA-4ED3-966E-6E7BAAF25606}" type="slidenum">
              <a:rPr lang="fr-FR" smtClean="0"/>
              <a:pPr/>
              <a:t>25</a:t>
            </a:fld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755576" y="1196752"/>
            <a:ext cx="777686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200" b="1" dirty="0" smtClean="0">
                <a:solidFill>
                  <a:srgbClr val="333399"/>
                </a:solidFill>
              </a:rPr>
              <a:t>Et l’ISN ?</a:t>
            </a:r>
          </a:p>
          <a:p>
            <a:pPr algn="just"/>
            <a:endParaRPr lang="fr-FR" sz="3200" b="1" dirty="0" smtClean="0">
              <a:solidFill>
                <a:srgbClr val="333399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fr-FR" sz="3200" b="1" dirty="0" smtClean="0">
                <a:solidFill>
                  <a:srgbClr val="333399"/>
                </a:solidFill>
              </a:rPr>
              <a:t>Généralisation à la rentrée 2014 avec une expérimentation à la rentrée 2013.</a:t>
            </a:r>
          </a:p>
          <a:p>
            <a:pPr algn="just"/>
            <a:endParaRPr lang="fr-FR" sz="3200" b="1" dirty="0" smtClean="0">
              <a:solidFill>
                <a:srgbClr val="333399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fr-FR" sz="3200" b="1" dirty="0" smtClean="0">
                <a:solidFill>
                  <a:srgbClr val="333399"/>
                </a:solidFill>
              </a:rPr>
              <a:t>Les professeurs </a:t>
            </a:r>
            <a:r>
              <a:rPr lang="fr-FR" sz="3200" b="1" dirty="0" smtClean="0">
                <a:solidFill>
                  <a:srgbClr val="333399"/>
                </a:solidFill>
              </a:rPr>
              <a:t>doivent </a:t>
            </a:r>
            <a:r>
              <a:rPr lang="fr-FR" sz="3200" b="1" dirty="0" smtClean="0">
                <a:solidFill>
                  <a:srgbClr val="333399"/>
                </a:solidFill>
              </a:rPr>
              <a:t>investir cet enseignement.</a:t>
            </a:r>
            <a:endParaRPr lang="fr-FR" sz="3200" b="1" dirty="0">
              <a:solidFill>
                <a:srgbClr val="333399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26/03/2013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Norbert Perrot - Doyen du groupe STI de l'IGEN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AC5F9-CEDA-4ED3-966E-6E7BAAF25606}" type="slidenum">
              <a:rPr lang="fr-FR" smtClean="0"/>
              <a:pPr/>
              <a:t>26</a:t>
            </a:fld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827584" y="3007816"/>
            <a:ext cx="69847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solidFill>
                  <a:srgbClr val="333399"/>
                </a:solidFill>
              </a:rPr>
              <a:t>Conclusion</a:t>
            </a:r>
            <a:endParaRPr lang="fr-FR" b="1" dirty="0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61708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26/03/2013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Norbert Perrot - Doyen du groupe STI de l'IGEN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AC5F9-CEDA-4ED3-966E-6E7BAAF25606}" type="slidenum">
              <a:rPr lang="fr-FR" smtClean="0"/>
              <a:pPr/>
              <a:t>27</a:t>
            </a:fld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531962" y="1988840"/>
            <a:ext cx="8352928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2800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Le programme de sciences de l’ingénieur de la série S, avec celui de la série STI2D, sont le « barycentre » du continuum de </a:t>
            </a:r>
            <a:r>
              <a:rPr lang="fr-FR" sz="2800" dirty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l’enseignement de la technologie et des sciences de l’ingénieur de la 6</a:t>
            </a:r>
            <a:r>
              <a:rPr lang="fr-FR" sz="2800" baseline="30000" dirty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e</a:t>
            </a:r>
            <a:r>
              <a:rPr lang="fr-FR" sz="2800" dirty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 à bac + </a:t>
            </a:r>
            <a:r>
              <a:rPr lang="fr-FR" sz="2800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2.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406824394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26/03/2013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Norbert Perrot - Doyen du groupe STI de l'IGEN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AC5F9-CEDA-4ED3-966E-6E7BAAF25606}" type="slidenum">
              <a:rPr lang="fr-FR" smtClean="0"/>
              <a:pPr/>
              <a:t>28</a:t>
            </a:fld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323528" y="2204864"/>
            <a:ext cx="8568952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2800" b="1" dirty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Ce programme est scientifique, conceptuel, certes mais il n’est pas exclusivement </a:t>
            </a:r>
            <a:r>
              <a:rPr lang="fr-FR" sz="2800" b="1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théorique. Les compétences déclinées dans le programme s’acquièrent aussi grâce à des activités expérimentales et la simulation.</a:t>
            </a:r>
            <a:endParaRPr lang="fr-FR" sz="2800" b="1" dirty="0">
              <a:solidFill>
                <a:srgbClr val="333399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6877640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256584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fr-FR" b="1" dirty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Pour cela, aucun temps d’adaptation ne se justifie. Les équipes pédagogiques doivent s’imprégner immédiatement des objectifs et des finalités </a:t>
            </a:r>
            <a:r>
              <a:rPr lang="fr-FR" b="1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d’un enseignement de </a:t>
            </a:r>
            <a:r>
              <a:rPr lang="fr-FR" b="1" dirty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sciences de l’ingénieur </a:t>
            </a:r>
            <a:r>
              <a:rPr lang="fr-FR" b="1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de </a:t>
            </a:r>
            <a:r>
              <a:rPr lang="fr-FR" b="1" dirty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la série S. L’à peu-près ne peut être toléré.</a:t>
            </a:r>
            <a:endParaRPr lang="fr-FR" dirty="0">
              <a:solidFill>
                <a:srgbClr val="3333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26/03/2013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Norbert Perrot - Doyen du groupe STI de l'IGEN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AC5F9-CEDA-4ED3-966E-6E7BAAF25606}" type="slidenum">
              <a:rPr lang="fr-FR" smtClean="0"/>
              <a:pPr/>
              <a:t>29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255957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26/03/2013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Norbert Perrot - Doyen du groupe STI de l'IGEN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AC5F9-CEDA-4ED3-966E-6E7BAAF25606}" type="slidenum">
              <a:rPr lang="fr-FR" smtClean="0"/>
              <a:pPr/>
              <a:t>3</a:t>
            </a:fld>
            <a:endParaRPr lang="fr-FR"/>
          </a:p>
        </p:txBody>
      </p:sp>
      <p:pic>
        <p:nvPicPr>
          <p:cNvPr id="7" name="Image 6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052736"/>
            <a:ext cx="7272808" cy="4392488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oneTexte 7"/>
          <p:cNvSpPr txBox="1"/>
          <p:nvPr/>
        </p:nvSpPr>
        <p:spPr>
          <a:xfrm>
            <a:off x="611560" y="5445224"/>
            <a:ext cx="80648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rgbClr val="333399"/>
                </a:solidFill>
              </a:rPr>
              <a:t>P</a:t>
            </a:r>
            <a:r>
              <a:rPr lang="fr-FR" sz="2800" dirty="0" smtClean="0">
                <a:solidFill>
                  <a:srgbClr val="333399"/>
                </a:solidFill>
              </a:rPr>
              <a:t>roposer </a:t>
            </a:r>
            <a:r>
              <a:rPr lang="fr-FR" sz="2800" dirty="0">
                <a:solidFill>
                  <a:srgbClr val="333399"/>
                </a:solidFill>
              </a:rPr>
              <a:t>des architectures de solutions, sous forme de schémas ou d’</a:t>
            </a:r>
            <a:r>
              <a:rPr lang="fr-FR" sz="2800" dirty="0" err="1">
                <a:solidFill>
                  <a:srgbClr val="333399"/>
                </a:solidFill>
              </a:rPr>
              <a:t>algorigramme</a:t>
            </a:r>
            <a:r>
              <a:rPr lang="fr-FR" sz="2800" dirty="0">
                <a:solidFill>
                  <a:srgbClr val="333399"/>
                </a:solidFill>
              </a:rPr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2449984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26/03/2013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Norbert Perrot - Doyen du groupe STI de l'IGEN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AC5F9-CEDA-4ED3-966E-6E7BAAF25606}" type="slidenum">
              <a:rPr lang="fr-FR" smtClean="0"/>
              <a:pPr/>
              <a:t>4</a:t>
            </a:fld>
            <a:endParaRPr lang="fr-FR"/>
          </a:p>
        </p:txBody>
      </p:sp>
      <p:sp>
        <p:nvSpPr>
          <p:cNvPr id="21" name="ZoneTexte 20"/>
          <p:cNvSpPr txBox="1"/>
          <p:nvPr/>
        </p:nvSpPr>
        <p:spPr>
          <a:xfrm>
            <a:off x="3851920" y="857648"/>
            <a:ext cx="1332148" cy="523220"/>
          </a:xfrm>
          <a:prstGeom prst="rect">
            <a:avLst/>
          </a:prstGeom>
          <a:solidFill>
            <a:srgbClr val="CCECFF"/>
          </a:solidFill>
        </p:spPr>
        <p:txBody>
          <a:bodyPr wrap="square" rtlCol="0">
            <a:spAutoFit/>
          </a:bodyPr>
          <a:lstStyle/>
          <a:p>
            <a:r>
              <a:rPr lang="fr-FR" sz="2800" b="1" dirty="0" smtClean="0">
                <a:solidFill>
                  <a:srgbClr val="333399"/>
                </a:solidFill>
              </a:rPr>
              <a:t>Série S</a:t>
            </a:r>
            <a:endParaRPr lang="fr-FR" sz="2800" b="1" dirty="0">
              <a:solidFill>
                <a:srgbClr val="333399"/>
              </a:solidFill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3804618" y="858046"/>
            <a:ext cx="1404156" cy="523220"/>
          </a:xfrm>
          <a:prstGeom prst="rect">
            <a:avLst/>
          </a:prstGeom>
          <a:solidFill>
            <a:srgbClr val="CCEC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rgbClr val="333399"/>
                </a:solidFill>
              </a:rPr>
              <a:t>PCSI-PSI</a:t>
            </a:r>
            <a:endParaRPr lang="fr-FR" sz="2800" b="1" dirty="0">
              <a:solidFill>
                <a:srgbClr val="333399"/>
              </a:solidFill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3804618" y="861407"/>
            <a:ext cx="1435788" cy="523220"/>
          </a:xfrm>
          <a:prstGeom prst="rect">
            <a:avLst/>
          </a:prstGeom>
          <a:solidFill>
            <a:srgbClr val="CCECFF"/>
          </a:solidFill>
        </p:spPr>
        <p:txBody>
          <a:bodyPr wrap="square" rtlCol="0">
            <a:spAutoFit/>
          </a:bodyPr>
          <a:lstStyle/>
          <a:p>
            <a:r>
              <a:rPr lang="fr-FR" sz="2800" b="1" dirty="0" smtClean="0">
                <a:solidFill>
                  <a:srgbClr val="333399"/>
                </a:solidFill>
              </a:rPr>
              <a:t>PTSI-PT</a:t>
            </a:r>
            <a:endParaRPr lang="fr-FR" sz="2800" b="1" dirty="0">
              <a:solidFill>
                <a:srgbClr val="333399"/>
              </a:solidFill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292357" y="5085184"/>
            <a:ext cx="87849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400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Intrication </a:t>
            </a:r>
            <a:r>
              <a:rPr lang="fr-FR" sz="2400" dirty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des champs matériaux, énergie et </a:t>
            </a:r>
            <a:r>
              <a:rPr lang="fr-FR" sz="2400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information. </a:t>
            </a:r>
          </a:p>
          <a:p>
            <a:pPr algn="just"/>
            <a:r>
              <a:rPr lang="fr-FR" sz="2400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Mise en </a:t>
            </a:r>
            <a:r>
              <a:rPr lang="fr-FR" sz="2400" dirty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évidence </a:t>
            </a:r>
            <a:r>
              <a:rPr lang="fr-FR" sz="2400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et analyse des </a:t>
            </a:r>
            <a:r>
              <a:rPr lang="fr-FR" sz="2400" dirty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écarts entre les performances souhaitées, les performances mesurées et les performances </a:t>
            </a:r>
            <a:r>
              <a:rPr lang="fr-FR" sz="2400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simulées.</a:t>
            </a:r>
            <a:endParaRPr lang="fr-FR" sz="2400" dirty="0">
              <a:solidFill>
                <a:srgbClr val="333399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036" name="Groupe 1035"/>
          <p:cNvGrpSpPr/>
          <p:nvPr/>
        </p:nvGrpSpPr>
        <p:grpSpPr>
          <a:xfrm>
            <a:off x="1655676" y="1677605"/>
            <a:ext cx="7056784" cy="2630016"/>
            <a:chOff x="1115616" y="1687344"/>
            <a:chExt cx="6408712" cy="2630016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5616" y="1687344"/>
              <a:ext cx="6408712" cy="26300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1030" name="Connecteur droit 1029"/>
            <p:cNvCxnSpPr>
              <a:stCxn id="27" idx="0"/>
              <a:endCxn id="1026" idx="0"/>
            </p:cNvCxnSpPr>
            <p:nvPr/>
          </p:nvCxnSpPr>
          <p:spPr>
            <a:xfrm flipH="1" flipV="1">
              <a:off x="4319972" y="1687344"/>
              <a:ext cx="252027" cy="52168"/>
            </a:xfrm>
            <a:prstGeom prst="line">
              <a:avLst/>
            </a:prstGeom>
            <a:ln w="19050">
              <a:solidFill>
                <a:srgbClr val="3333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2" name="Connecteur droit 1031"/>
            <p:cNvCxnSpPr>
              <a:stCxn id="27" idx="0"/>
            </p:cNvCxnSpPr>
            <p:nvPr/>
          </p:nvCxnSpPr>
          <p:spPr>
            <a:xfrm flipH="1">
              <a:off x="4348738" y="1739512"/>
              <a:ext cx="223261" cy="105312"/>
            </a:xfrm>
            <a:prstGeom prst="line">
              <a:avLst/>
            </a:prstGeom>
            <a:ln w="19050">
              <a:solidFill>
                <a:srgbClr val="3333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35" name="Groupe 1034"/>
            <p:cNvGrpSpPr/>
            <p:nvPr/>
          </p:nvGrpSpPr>
          <p:grpSpPr>
            <a:xfrm>
              <a:off x="3164224" y="1739512"/>
              <a:ext cx="2815550" cy="2536498"/>
              <a:chOff x="3164224" y="1739512"/>
              <a:chExt cx="2815550" cy="2536498"/>
            </a:xfrm>
          </p:grpSpPr>
          <p:sp>
            <p:nvSpPr>
              <p:cNvPr id="27" name="Ellipse 26"/>
              <p:cNvSpPr/>
              <p:nvPr/>
            </p:nvSpPr>
            <p:spPr>
              <a:xfrm>
                <a:off x="3164224" y="1739512"/>
                <a:ext cx="2815550" cy="252568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cxnSp>
            <p:nvCxnSpPr>
              <p:cNvPr id="41" name="Connecteur droit 40"/>
              <p:cNvCxnSpPr/>
              <p:nvPr/>
            </p:nvCxnSpPr>
            <p:spPr>
              <a:xfrm flipH="1" flipV="1">
                <a:off x="4962037" y="4223842"/>
                <a:ext cx="252027" cy="52168"/>
              </a:xfrm>
              <a:prstGeom prst="line">
                <a:avLst/>
              </a:prstGeom>
              <a:ln w="19050">
                <a:solidFill>
                  <a:srgbClr val="3333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Connecteur droit 41"/>
              <p:cNvCxnSpPr/>
              <p:nvPr/>
            </p:nvCxnSpPr>
            <p:spPr>
              <a:xfrm flipH="1">
                <a:off x="4950044" y="4005064"/>
                <a:ext cx="234024" cy="216024"/>
              </a:xfrm>
              <a:prstGeom prst="line">
                <a:avLst/>
              </a:prstGeom>
              <a:ln w="19050">
                <a:solidFill>
                  <a:srgbClr val="3333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0" name="Groupe 19"/>
          <p:cNvGrpSpPr/>
          <p:nvPr/>
        </p:nvGrpSpPr>
        <p:grpSpPr>
          <a:xfrm>
            <a:off x="1616838" y="2565911"/>
            <a:ext cx="7411227" cy="936104"/>
            <a:chOff x="809705" y="2565911"/>
            <a:chExt cx="7267413" cy="936104"/>
          </a:xfrm>
        </p:grpSpPr>
        <p:grpSp>
          <p:nvGrpSpPr>
            <p:cNvPr id="19" name="Groupe 18"/>
            <p:cNvGrpSpPr/>
            <p:nvPr/>
          </p:nvGrpSpPr>
          <p:grpSpPr>
            <a:xfrm>
              <a:off x="809705" y="2565911"/>
              <a:ext cx="2560922" cy="936104"/>
              <a:chOff x="809705" y="2565911"/>
              <a:chExt cx="2560922" cy="936104"/>
            </a:xfrm>
          </p:grpSpPr>
          <p:pic>
            <p:nvPicPr>
              <p:cNvPr id="1027" name="Picture 3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09705" y="2565911"/>
                <a:ext cx="2056866" cy="9361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cxnSp>
            <p:nvCxnSpPr>
              <p:cNvPr id="11" name="Connecteur droit 10"/>
              <p:cNvCxnSpPr/>
              <p:nvPr/>
            </p:nvCxnSpPr>
            <p:spPr>
              <a:xfrm>
                <a:off x="2866571" y="3026857"/>
                <a:ext cx="504056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18" name="Groupe 17"/>
            <p:cNvGrpSpPr/>
            <p:nvPr/>
          </p:nvGrpSpPr>
          <p:grpSpPr>
            <a:xfrm>
              <a:off x="5755233" y="2607290"/>
              <a:ext cx="2321885" cy="839133"/>
              <a:chOff x="5755233" y="2607290"/>
              <a:chExt cx="2321885" cy="839133"/>
            </a:xfrm>
          </p:grpSpPr>
          <p:pic>
            <p:nvPicPr>
              <p:cNvPr id="1028" name="Picture 4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141974" y="2607290"/>
                <a:ext cx="1935144" cy="8391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cxnSp>
            <p:nvCxnSpPr>
              <p:cNvPr id="15" name="Connecteur droit 14"/>
              <p:cNvCxnSpPr/>
              <p:nvPr/>
            </p:nvCxnSpPr>
            <p:spPr>
              <a:xfrm>
                <a:off x="5755233" y="3027630"/>
                <a:ext cx="393892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5" name="Groupe 24"/>
          <p:cNvGrpSpPr/>
          <p:nvPr/>
        </p:nvGrpSpPr>
        <p:grpSpPr>
          <a:xfrm>
            <a:off x="3489456" y="3534941"/>
            <a:ext cx="1656184" cy="1499155"/>
            <a:chOff x="2540257" y="3580778"/>
            <a:chExt cx="1656184" cy="1499155"/>
          </a:xfrm>
          <a:solidFill>
            <a:schemeClr val="bg1"/>
          </a:solidFill>
        </p:grpSpPr>
        <p:pic>
          <p:nvPicPr>
            <p:cNvPr id="1029" name="Picture 5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40257" y="4312108"/>
              <a:ext cx="1656184" cy="767825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24" name="Connecteur droit 23"/>
            <p:cNvCxnSpPr>
              <a:stCxn id="1029" idx="3"/>
            </p:cNvCxnSpPr>
            <p:nvPr/>
          </p:nvCxnSpPr>
          <p:spPr>
            <a:xfrm flipH="1" flipV="1">
              <a:off x="4196440" y="3580778"/>
              <a:ext cx="1" cy="1115243"/>
            </a:xfrm>
            <a:prstGeom prst="lin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="" xmlns:p14="http://schemas.microsoft.com/office/powerpoint/2010/main" val="3160367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30" grpId="0" animBg="1"/>
      <p:bldP spid="3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26/03/2013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Norbert Perrot - Doyen du groupe STI de l'IGEN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AC5F9-CEDA-4ED3-966E-6E7BAAF25606}" type="slidenum">
              <a:rPr lang="fr-FR" smtClean="0"/>
              <a:pPr/>
              <a:t>5</a:t>
            </a:fld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508405" y="1340768"/>
            <a:ext cx="7920880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2800" b="1" dirty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Il est impératif que la dichotomie génie électrique - génie mécanique, qui a trop prévalu jusqu’à maintenant, disparaisse au profit d’une approche mieux adaptée pour aborder les différents domaines de l’ingénierie, y compris ceux des bâtiments et des ouvrages</a:t>
            </a:r>
            <a:r>
              <a:rPr lang="fr-FR" sz="2800" dirty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2440019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5736" y="274638"/>
            <a:ext cx="6491064" cy="562074"/>
          </a:xfrm>
        </p:spPr>
        <p:txBody>
          <a:bodyPr/>
          <a:lstStyle/>
          <a:p>
            <a:r>
              <a:rPr lang="fr-FR" sz="3200" b="1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Progression pédagogique</a:t>
            </a:r>
            <a:endParaRPr lang="fr-FR" sz="3200" b="1" dirty="0">
              <a:solidFill>
                <a:srgbClr val="3333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26/03/2013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Norbert Perrot - Doyen du groupe STI de l'IGEN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AC5F9-CEDA-4ED3-966E-6E7BAAF25606}" type="slidenum">
              <a:rPr lang="fr-FR" smtClean="0"/>
              <a:pPr/>
              <a:t>6</a:t>
            </a:fld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506714" y="1268760"/>
            <a:ext cx="816974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2800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Privilégier une </a:t>
            </a:r>
            <a:r>
              <a:rPr lang="fr-FR" sz="2800" dirty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vision systémique par rapport à une étude </a:t>
            </a:r>
            <a:r>
              <a:rPr lang="fr-FR" sz="2800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analytique.</a:t>
            </a:r>
            <a:endParaRPr lang="fr-FR" sz="2800" dirty="0">
              <a:solidFill>
                <a:srgbClr val="333399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fr-FR" sz="2800" dirty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P</a:t>
            </a:r>
            <a:r>
              <a:rPr lang="fr-FR" sz="2800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rendre </a:t>
            </a:r>
            <a:r>
              <a:rPr lang="fr-FR" sz="2800" dirty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les différentes parties du programme comme objectifs pédagogiques n’est pas judicieux. </a:t>
            </a:r>
            <a:endParaRPr lang="fr-FR" sz="2800" dirty="0" smtClean="0">
              <a:solidFill>
                <a:srgbClr val="333399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fr-FR" sz="2800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Chaque </a:t>
            </a:r>
            <a:r>
              <a:rPr lang="fr-FR" sz="2800" dirty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séquence doit s’appuyer sur des compétences issues de plusieurs parties du programme. </a:t>
            </a: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2000594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124744"/>
            <a:ext cx="8507288" cy="4896544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fr-FR" b="1" dirty="0">
                <a:solidFill>
                  <a:srgbClr val="333399"/>
                </a:solidFill>
              </a:rPr>
              <a:t>L’organisation annuelle de l’emploi du temps des élèves, selon les modalités de cours, d’activités dirigées </a:t>
            </a:r>
            <a:r>
              <a:rPr lang="fr-FR" b="1" dirty="0" smtClean="0">
                <a:solidFill>
                  <a:srgbClr val="333399"/>
                </a:solidFill>
              </a:rPr>
              <a:t>ou expérimentales</a:t>
            </a:r>
            <a:r>
              <a:rPr lang="fr-FR" b="1" dirty="0">
                <a:solidFill>
                  <a:srgbClr val="333399"/>
                </a:solidFill>
              </a:rPr>
              <a:t>, devrait être pensé en termes de pertinence au regard des objectifs visés et des difficultés conceptuelles traitées.</a:t>
            </a:r>
            <a:endParaRPr lang="fr-FR" dirty="0">
              <a:solidFill>
                <a:srgbClr val="333399"/>
              </a:solidFill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26/03/2013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Norbert Perrot - Doyen du groupe STI de l'IGEN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AC5F9-CEDA-4ED3-966E-6E7BAAF25606}" type="slidenum">
              <a:rPr lang="fr-FR" smtClean="0"/>
              <a:pPr/>
              <a:t>7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415171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26/03/2013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Norbert Perrot - Doyen du groupe STI de l'IGEN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AC5F9-CEDA-4ED3-966E-6E7BAAF25606}" type="slidenum">
              <a:rPr lang="fr-FR" smtClean="0"/>
              <a:pPr/>
              <a:t>8</a:t>
            </a:fld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1331640" y="3007816"/>
            <a:ext cx="67687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solidFill>
                  <a:srgbClr val="333399"/>
                </a:solidFill>
              </a:rPr>
              <a:t>Projet interdisciplinaire</a:t>
            </a:r>
            <a:endParaRPr lang="fr-FR" b="1" dirty="0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00460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26/03/2013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Norbert Perrot - Doyen du groupe STI de l'IGEN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AC5F9-CEDA-4ED3-966E-6E7BAAF25606}" type="slidenum">
              <a:rPr lang="fr-FR" smtClean="0"/>
              <a:pPr/>
              <a:t>9</a:t>
            </a:fld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323528" y="908720"/>
            <a:ext cx="8136904" cy="4854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2000" dirty="0" smtClean="0">
              <a:solidFill>
                <a:srgbClr val="333399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fr-FR" sz="2800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Genèse de ce projet : gommer l’effet rebutant d’un horaire trop élevé en sciences de l’ingénieur, qu’il faudra bien un jour diminuer.</a:t>
            </a:r>
          </a:p>
          <a:p>
            <a:pPr algn="just">
              <a:lnSpc>
                <a:spcPct val="150000"/>
              </a:lnSpc>
            </a:pPr>
            <a:r>
              <a:rPr lang="fr-FR" sz="2800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Attirer </a:t>
            </a:r>
            <a:r>
              <a:rPr lang="fr-FR" sz="2800" dirty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les élèves en S-SI en leur donnant l’envie de choisir l’enseignement des sciences de l’ingénieur </a:t>
            </a:r>
            <a:r>
              <a:rPr lang="fr-FR" sz="2800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grâce à des projets </a:t>
            </a:r>
            <a:r>
              <a:rPr lang="fr-FR" sz="2800" dirty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encadrés par des équipes de professeurs de disciplines différentes. </a:t>
            </a: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2888366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744</TotalTime>
  <Words>1022</Words>
  <Application>Microsoft Office PowerPoint</Application>
  <PresentationFormat>Affichage à l'écran (4:3)</PresentationFormat>
  <Paragraphs>144</Paragraphs>
  <Slides>29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29</vt:i4>
      </vt:variant>
    </vt:vector>
  </HeadingPairs>
  <TitlesOfParts>
    <vt:vector size="30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Progression pédagogique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  <vt:lpstr>Diapositive 19</vt:lpstr>
      <vt:lpstr>Diapositive 20</vt:lpstr>
      <vt:lpstr>Diapositive 21</vt:lpstr>
      <vt:lpstr>Diapositive 22</vt:lpstr>
      <vt:lpstr>Diapositive 23</vt:lpstr>
      <vt:lpstr>Diapositive 24</vt:lpstr>
      <vt:lpstr>Diapositive 25</vt:lpstr>
      <vt:lpstr>Diapositive 26</vt:lpstr>
      <vt:lpstr>Diapositive 27</vt:lpstr>
      <vt:lpstr>Diapositive 28</vt:lpstr>
      <vt:lpstr>Diapositive 29</vt:lpstr>
    </vt:vector>
  </TitlesOfParts>
  <Company>MEN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MEN</dc:creator>
  <cp:lastModifiedBy>prof</cp:lastModifiedBy>
  <cp:revision>55</cp:revision>
  <dcterms:created xsi:type="dcterms:W3CDTF">2012-11-06T10:15:43Z</dcterms:created>
  <dcterms:modified xsi:type="dcterms:W3CDTF">2013-03-26T12:48:43Z</dcterms:modified>
</cp:coreProperties>
</file>