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72" r:id="rId11"/>
    <p:sldId id="264" r:id="rId12"/>
    <p:sldId id="265" r:id="rId13"/>
    <p:sldId id="283" r:id="rId14"/>
    <p:sldId id="273" r:id="rId15"/>
    <p:sldId id="266" r:id="rId16"/>
    <p:sldId id="267" r:id="rId17"/>
    <p:sldId id="274" r:id="rId18"/>
    <p:sldId id="275" r:id="rId19"/>
    <p:sldId id="276" r:id="rId20"/>
    <p:sldId id="268" r:id="rId21"/>
    <p:sldId id="269" r:id="rId22"/>
    <p:sldId id="270" r:id="rId23"/>
    <p:sldId id="277" r:id="rId24"/>
    <p:sldId id="278" r:id="rId25"/>
    <p:sldId id="285" r:id="rId26"/>
    <p:sldId id="279" r:id="rId27"/>
    <p:sldId id="280" r:id="rId28"/>
    <p:sldId id="284" r:id="rId29"/>
    <p:sldId id="281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225F7-8CA4-47D7-9B1A-A088F4CB5B9B}" type="datetimeFigureOut">
              <a:rPr lang="fr-FR" smtClean="0"/>
              <a:pPr/>
              <a:t>26/03/2013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EE559-A75D-4805-9DBB-49A82CD03F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1386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253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9144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2439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4029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1185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339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5885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5608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5037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0262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2118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4647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-30224" y="646103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771800" y="6492875"/>
            <a:ext cx="3456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995999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253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0805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05800" y="2564904"/>
            <a:ext cx="8568952" cy="307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50000"/>
              </a:spcBef>
            </a:pPr>
            <a:r>
              <a:rPr lang="fr-FR" sz="4400" b="1" dirty="0" smtClean="0">
                <a:solidFill>
                  <a:srgbClr val="333399"/>
                </a:solidFill>
                <a:latin typeface="Calibri" pitchFamily="34" charset="0"/>
                <a:ea typeface="ＭＳ Ｐゴシック"/>
                <a:cs typeface="ＭＳ Ｐゴシック"/>
              </a:rPr>
              <a:t>L’enseignement de sciences de l’ingénieur dans la série S</a:t>
            </a:r>
          </a:p>
          <a:p>
            <a:pPr algn="ctr" eaLnBrk="1" hangingPunct="1">
              <a:lnSpc>
                <a:spcPct val="130000"/>
              </a:lnSpc>
              <a:spcBef>
                <a:spcPct val="50000"/>
              </a:spcBef>
            </a:pPr>
            <a:r>
              <a:rPr lang="fr-FR" sz="4400" b="1" dirty="0" smtClean="0">
                <a:solidFill>
                  <a:srgbClr val="333399"/>
                </a:solidFill>
                <a:latin typeface="Calibri" pitchFamily="34" charset="0"/>
                <a:ea typeface="ＭＳ Ｐゴシック"/>
                <a:cs typeface="ＭＳ Ｐゴシック"/>
              </a:rPr>
              <a:t>Lycée Raspail - Paris</a:t>
            </a:r>
            <a:endParaRPr lang="fr-FR" sz="2800" b="1" dirty="0">
              <a:solidFill>
                <a:srgbClr val="333399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77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435280" cy="4525963"/>
          </a:xfrm>
        </p:spPr>
        <p:txBody>
          <a:bodyPr/>
          <a:lstStyle/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fr-FR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Tout </a:t>
            </a:r>
            <a:r>
              <a:rPr lang="fr-FR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projet qui ne présenterait pas un caractère pluridisciplinaire, tant sur le fond que dans son encadrement, ne doit pas être validé par les corps d’inspection territoriaux.</a:t>
            </a:r>
            <a:endParaRPr lang="fr-FR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6696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115616" y="3007815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333399"/>
                </a:solidFill>
              </a:rPr>
              <a:t>Laboratoire de sciences de l’ingénieur</a:t>
            </a:r>
            <a:endParaRPr lang="fr-FR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452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83568" y="1484784"/>
            <a:ext cx="79208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Le laboratoire est UNIQUE avec une organisation par îlots, organisation qui est avant tout pédagogique.</a:t>
            </a:r>
          </a:p>
          <a:p>
            <a:pPr algn="just">
              <a:lnSpc>
                <a:spcPct val="150000"/>
              </a:lnSpc>
            </a:pPr>
            <a:endParaRPr lang="fr-FR" sz="2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333399"/>
                </a:solidFill>
              </a:rPr>
              <a:t>Les activités expérimentales sont des </a:t>
            </a:r>
            <a:r>
              <a:rPr lang="fr-FR" sz="2800" b="1" dirty="0" smtClean="0">
                <a:solidFill>
                  <a:srgbClr val="333399"/>
                </a:solidFill>
              </a:rPr>
              <a:t>modalité</a:t>
            </a:r>
            <a:r>
              <a:rPr lang="fr-FR" sz="2800" dirty="0" smtClean="0">
                <a:solidFill>
                  <a:srgbClr val="333399"/>
                </a:solidFill>
              </a:rPr>
              <a:t>s pédagogiques, pour répondre aux objectifs pédagogiques du programme, </a:t>
            </a:r>
            <a:r>
              <a:rPr lang="fr-FR" sz="2800" dirty="0">
                <a:solidFill>
                  <a:srgbClr val="333399"/>
                </a:solidFill>
              </a:rPr>
              <a:t>et non </a:t>
            </a:r>
            <a:r>
              <a:rPr lang="fr-FR" sz="2800" dirty="0" smtClean="0">
                <a:solidFill>
                  <a:srgbClr val="333399"/>
                </a:solidFill>
              </a:rPr>
              <a:t>des </a:t>
            </a:r>
            <a:r>
              <a:rPr lang="fr-FR" sz="2800" b="1" dirty="0" smtClean="0">
                <a:solidFill>
                  <a:srgbClr val="333399"/>
                </a:solidFill>
              </a:rPr>
              <a:t>finalités</a:t>
            </a:r>
            <a:r>
              <a:rPr lang="fr-FR" sz="2800" dirty="0" smtClean="0">
                <a:solidFill>
                  <a:srgbClr val="333399"/>
                </a:solidFill>
              </a:rPr>
              <a:t>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865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51520" y="1556792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Le laboratoire doit </a:t>
            </a:r>
            <a:r>
              <a:rPr lang="fr-FR" sz="2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permettre des activités expérimentales  </a:t>
            </a:r>
            <a:r>
              <a:rPr lang="fr-FR" sz="2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et de simulation </a:t>
            </a:r>
            <a:r>
              <a:rPr lang="fr-FR" sz="28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multiphysique</a:t>
            </a:r>
            <a:r>
              <a:rPr lang="fr-FR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conformes aux exigences des épreuves de SI rénovées. </a:t>
            </a:r>
            <a:endParaRPr lang="fr-FR" sz="28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fr-FR" sz="2800" b="1" dirty="0" smtClean="0">
              <a:solidFill>
                <a:schemeClr val="tx2">
                  <a:lumMod val="90000"/>
                  <a:lumOff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Plus </a:t>
            </a:r>
            <a:r>
              <a:rPr lang="fr-F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rotations de TP de GE et de </a:t>
            </a:r>
            <a:r>
              <a:rPr lang="fr-F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GM.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841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fr-FR" sz="2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Supports d’enseignement </a:t>
            </a:r>
            <a:endParaRPr lang="fr-FR" sz="28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Grand public* issus de l’environnement  des élèves, </a:t>
            </a:r>
            <a:r>
              <a:rPr lang="fr-FR" sz="24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innovants,  répondant à un besoin, et permettent de couvrir la totalité du programme.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Coût </a:t>
            </a:r>
            <a:r>
              <a:rPr lang="fr-FR" sz="24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unitaire </a:t>
            </a:r>
            <a:r>
              <a:rPr lang="fr-FR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compatible </a:t>
            </a:r>
            <a:r>
              <a:rPr lang="fr-FR" sz="24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avec des achats multiples et </a:t>
            </a:r>
            <a:r>
              <a:rPr lang="fr-FR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des </a:t>
            </a:r>
            <a:r>
              <a:rPr lang="fr-FR" sz="24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renouvellements </a:t>
            </a:r>
            <a:r>
              <a:rPr lang="fr-FR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fréquents.</a:t>
            </a:r>
          </a:p>
          <a:p>
            <a:pPr marL="0" indent="0" algn="just">
              <a:buNone/>
            </a:pP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* thèmes : mobilité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sport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santé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habitat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équipements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publics,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énergie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communication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culture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et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loisirs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bionique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dématérialisation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des biens et des services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5886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331640" y="300781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333399"/>
                </a:solidFill>
              </a:rPr>
              <a:t>Évaluation au baccalauréat</a:t>
            </a:r>
            <a:endParaRPr lang="fr-FR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477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Épreuve 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écrite nationale de 4 heures </a:t>
            </a: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(3/4 de la note), qui s’appuie 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sur un support authentique - bien de consommation, bien d’équipement - représentatif des technologies actuelles et issu des différents domaines de l’ingénierie, </a:t>
            </a: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y compris ceux 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des bâtiments et </a:t>
            </a: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ouvrages. </a:t>
            </a:r>
            <a:endParaRPr lang="fr-FR" sz="2800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529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Norbert Perrot - Doyen du groupe STI de l'IGEN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67544" y="1028202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Elle 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sera élaborée à partir de problèmes techniques réels clairement identifiés, et non inventés pour les besoins de la cause. </a:t>
            </a:r>
          </a:p>
          <a:p>
            <a:pPr algn="just">
              <a:lnSpc>
                <a:spcPct val="150000"/>
              </a:lnSpc>
            </a:pPr>
            <a:r>
              <a:rPr lang="fr-FR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L’approche </a:t>
            </a:r>
            <a:r>
              <a:rPr lang="fr-FR" sz="2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disciplinaire, basée sur la restitution de connaissances, est proscrite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. En s’appuyant sur l’intrication des champs matériaux, énergie et information, l’analyse des écarts mis en évidence </a:t>
            </a: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sur  la diapositive 3 sera 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privilégiée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046486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Norbert Perrot - Doyen du groupe STI de l'IGEN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38994" y="1556792"/>
            <a:ext cx="830947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sz="32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Compte-tenu de ces considérations, l’évaluation </a:t>
            </a:r>
            <a:r>
              <a:rPr lang="fr-FR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d’une copie de </a:t>
            </a:r>
            <a:r>
              <a:rPr lang="fr-FR" sz="32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baccalauréat ne doit pas être confiée à plusieurs correcteurs.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607105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67544" y="986850"/>
            <a:ext cx="82809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L’évaluation du projet, 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au cours de son déroulement et lors d’une </a:t>
            </a: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soutenance, est plus classique. L'évaluation 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est menée par deux enseignants dont un au moins de sciences de </a:t>
            </a: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l'ingénieur, ce qui veut dire qu’il </a:t>
            </a:r>
            <a:r>
              <a:rPr lang="fr-FR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ne peut y avoir deux enseignants de sciences de l’ingénieur dans la commission, </a:t>
            </a: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compte-tenu de la définition du projet dans le BOEN spécial n° 9 du 30 septembre 2013.</a:t>
            </a:r>
            <a:endParaRPr lang="fr-FR" sz="2800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020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331640" y="3007816"/>
            <a:ext cx="67687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333399"/>
                </a:solidFill>
              </a:rPr>
              <a:t>Objectifs généraux du programme</a:t>
            </a:r>
          </a:p>
          <a:p>
            <a:pPr algn="ctr"/>
            <a:r>
              <a:rPr lang="fr-FR" b="1" dirty="0" smtClean="0">
                <a:solidFill>
                  <a:srgbClr val="333399"/>
                </a:solidFill>
              </a:rPr>
              <a:t>(BOEN spécial n°9 du 30 septembre 2010)</a:t>
            </a:r>
            <a:endParaRPr lang="fr-FR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500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331640" y="300781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333399"/>
                </a:solidFill>
              </a:rPr>
              <a:t>Ressources humaines</a:t>
            </a:r>
            <a:endParaRPr lang="fr-FR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995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67544" y="1340768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Comment demander aux élèves, dans une même discipline, ce que leurs professeurs ne pourraient pas faire ? Par conséquent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le programme </a:t>
            </a:r>
            <a:r>
              <a:rPr lang="fr-FR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doit </a:t>
            </a:r>
            <a:r>
              <a:rPr lang="fr-FR" sz="2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être dispensé </a:t>
            </a:r>
            <a:r>
              <a:rPr lang="fr-FR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par </a:t>
            </a:r>
            <a:r>
              <a:rPr lang="fr-FR" sz="2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un seul enseignant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. Ne pas appliquer ce principe va à l’encontre de la promotion de cet enseignement au cycle terminal du lycée.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600022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39552" y="3007816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333399"/>
                </a:solidFill>
              </a:rPr>
              <a:t>Implantation des sciences de l’ingénieur dans les lycées</a:t>
            </a:r>
            <a:endParaRPr lang="fr-FR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357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94420" y="1041023"/>
            <a:ext cx="849694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 % des bacheliers S-SVT </a:t>
            </a: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poursuivent 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des études scientifiques supérieures </a:t>
            </a: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(60 % à 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la fin des années </a:t>
            </a: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90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90 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à 95 %, selon les années, de bacheliers S-SI qui poursuivent des études scientifiques supérieures.</a:t>
            </a:r>
          </a:p>
          <a:p>
            <a:endParaRPr lang="fr-FR" dirty="0">
              <a:solidFill>
                <a:srgbClr val="33339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fr-FR" sz="2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fr-FR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fr-FR" sz="2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semble primordial de développer l’enseignement de sciences de l’ingénieur dans la série S en le proposant dans </a:t>
            </a:r>
            <a:r>
              <a:rPr lang="fr-FR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TOUS </a:t>
            </a:r>
            <a:r>
              <a:rPr lang="fr-FR" sz="2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les lycées. </a:t>
            </a:r>
          </a:p>
          <a:p>
            <a:r>
              <a:rPr lang="fr-FR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2375936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0728"/>
            <a:ext cx="8568952" cy="4525963"/>
          </a:xfrm>
        </p:spPr>
        <p:txBody>
          <a:bodyPr/>
          <a:lstStyle/>
          <a:p>
            <a:pPr marL="0" indent="0" algn="just">
              <a:lnSpc>
                <a:spcPct val="140000"/>
              </a:lnSpc>
              <a:buNone/>
            </a:pPr>
            <a:r>
              <a:rPr lang="fr-FR" i="1" dirty="0" smtClean="0">
                <a:solidFill>
                  <a:srgbClr val="333399"/>
                </a:solidFill>
              </a:rPr>
              <a:t>«</a:t>
            </a:r>
            <a:r>
              <a:rPr lang="fr-FR" i="1" dirty="0">
                <a:solidFill>
                  <a:srgbClr val="333399"/>
                </a:solidFill>
              </a:rPr>
              <a:t> Il est plus difficile </a:t>
            </a:r>
            <a:r>
              <a:rPr lang="fr-FR" dirty="0">
                <a:solidFill>
                  <a:srgbClr val="333399"/>
                </a:solidFill>
              </a:rPr>
              <a:t>de</a:t>
            </a:r>
            <a:r>
              <a:rPr lang="fr-FR" i="1" dirty="0">
                <a:solidFill>
                  <a:srgbClr val="333399"/>
                </a:solidFill>
              </a:rPr>
              <a:t> </a:t>
            </a:r>
            <a:r>
              <a:rPr lang="fr-FR" dirty="0">
                <a:solidFill>
                  <a:srgbClr val="333399"/>
                </a:solidFill>
              </a:rPr>
              <a:t>détruire un</a:t>
            </a:r>
            <a:r>
              <a:rPr lang="fr-FR" i="1" dirty="0">
                <a:solidFill>
                  <a:srgbClr val="333399"/>
                </a:solidFill>
              </a:rPr>
              <a:t> préjugé qu'un atome </a:t>
            </a:r>
            <a:r>
              <a:rPr lang="fr-FR" dirty="0">
                <a:solidFill>
                  <a:srgbClr val="333399"/>
                </a:solidFill>
              </a:rPr>
              <a:t>»</a:t>
            </a:r>
            <a:r>
              <a:rPr lang="fr-FR" i="1" dirty="0">
                <a:solidFill>
                  <a:srgbClr val="333399"/>
                </a:solidFill>
              </a:rPr>
              <a:t> </a:t>
            </a:r>
            <a:r>
              <a:rPr lang="fr-FR" dirty="0">
                <a:solidFill>
                  <a:srgbClr val="333399"/>
                </a:solidFill>
              </a:rPr>
              <a:t>a dit Albert Einstein. </a:t>
            </a:r>
            <a:r>
              <a:rPr lang="fr-FR" dirty="0" smtClean="0">
                <a:solidFill>
                  <a:srgbClr val="333399"/>
                </a:solidFill>
              </a:rPr>
              <a:t>Pour </a:t>
            </a:r>
            <a:r>
              <a:rPr lang="fr-FR" dirty="0">
                <a:solidFill>
                  <a:srgbClr val="333399"/>
                </a:solidFill>
              </a:rPr>
              <a:t>l’enseignement de sciences de l’ingénieur dans la série S, </a:t>
            </a:r>
            <a:r>
              <a:rPr lang="fr-FR" dirty="0" smtClean="0">
                <a:solidFill>
                  <a:srgbClr val="333399"/>
                </a:solidFill>
              </a:rPr>
              <a:t>les </a:t>
            </a:r>
            <a:r>
              <a:rPr lang="fr-FR" dirty="0">
                <a:solidFill>
                  <a:srgbClr val="333399"/>
                </a:solidFill>
              </a:rPr>
              <a:t>préjugés sont souvent portés par des professeurs de sciences de l’ingénieur, des chefs de travaux et des chefs d’établissement qui souhaitent s’approprier cet enseignement et non faciliter sa diffusion.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549272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755576" y="1196752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b="1" dirty="0" smtClean="0">
                <a:solidFill>
                  <a:srgbClr val="333399"/>
                </a:solidFill>
              </a:rPr>
              <a:t>Et l’ISN ?</a:t>
            </a:r>
          </a:p>
          <a:p>
            <a:pPr algn="just"/>
            <a:endParaRPr lang="fr-FR" sz="3200" b="1" dirty="0" smtClean="0">
              <a:solidFill>
                <a:srgbClr val="33339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fr-FR" sz="3200" b="1" dirty="0" smtClean="0">
                <a:solidFill>
                  <a:srgbClr val="333399"/>
                </a:solidFill>
              </a:rPr>
              <a:t>Généralisation à la rentrée 2014 avec une expérimentation à la rentrée 2013.</a:t>
            </a:r>
          </a:p>
          <a:p>
            <a:pPr algn="just"/>
            <a:endParaRPr lang="fr-FR" sz="3200" b="1" dirty="0" smtClean="0">
              <a:solidFill>
                <a:srgbClr val="33339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fr-FR" sz="3200" b="1" dirty="0" smtClean="0">
                <a:solidFill>
                  <a:srgbClr val="333399"/>
                </a:solidFill>
              </a:rPr>
              <a:t>Les professeurs </a:t>
            </a:r>
            <a:r>
              <a:rPr lang="fr-FR" sz="3200" b="1" dirty="0" smtClean="0">
                <a:solidFill>
                  <a:srgbClr val="333399"/>
                </a:solidFill>
              </a:rPr>
              <a:t>doivent </a:t>
            </a:r>
            <a:r>
              <a:rPr lang="fr-FR" sz="3200" b="1" dirty="0" smtClean="0">
                <a:solidFill>
                  <a:srgbClr val="333399"/>
                </a:solidFill>
              </a:rPr>
              <a:t>investir cet enseignement.</a:t>
            </a:r>
            <a:endParaRPr lang="fr-FR" sz="3200" b="1" dirty="0">
              <a:solidFill>
                <a:srgbClr val="333399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827584" y="3007816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333399"/>
                </a:solidFill>
              </a:rPr>
              <a:t>Conclusion</a:t>
            </a:r>
            <a:endParaRPr lang="fr-FR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170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31962" y="1988840"/>
            <a:ext cx="83529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Le programme de sciences de l’ingénieur de la série S, avec celui de la série STI2D, sont le « barycentre » du continuum de 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l’enseignement de la technologie et des sciences de l’ingénieur de la 6</a:t>
            </a:r>
            <a:r>
              <a:rPr lang="fr-FR" sz="2800" baseline="300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à bac + </a:t>
            </a: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2.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0682439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23528" y="2204864"/>
            <a:ext cx="85689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Ce programme est scientifique, conceptuel, certes mais il n’est pas exclusivement </a:t>
            </a:r>
            <a:r>
              <a:rPr lang="fr-FR" sz="2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théorique. Les compétences déclinées dans le programme s’acquièrent aussi grâce à des activités expérimentales et la simulation.</a:t>
            </a:r>
            <a:endParaRPr lang="fr-FR" sz="2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7764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Pour cela, aucun temps d’adaptation ne se justifie. Les équipes pédagogiques doivent s’imprégner immédiatement des objectifs et des finalités </a:t>
            </a:r>
            <a:r>
              <a:rPr lang="fr-FR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d’un enseignement de </a:t>
            </a:r>
            <a:r>
              <a:rPr lang="fr-FR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sciences de l’ingénieur </a:t>
            </a:r>
            <a:r>
              <a:rPr lang="fr-FR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fr-FR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la série S. L’à peu-près ne peut être toléré.</a:t>
            </a:r>
            <a:endParaRPr lang="fr-FR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5595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7" name="Image 6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272808" cy="43924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/>
          <p:cNvSpPr txBox="1"/>
          <p:nvPr/>
        </p:nvSpPr>
        <p:spPr>
          <a:xfrm>
            <a:off x="611560" y="5445224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333399"/>
                </a:solidFill>
              </a:rPr>
              <a:t>P</a:t>
            </a:r>
            <a:r>
              <a:rPr lang="fr-FR" sz="2800" dirty="0" smtClean="0">
                <a:solidFill>
                  <a:srgbClr val="333399"/>
                </a:solidFill>
              </a:rPr>
              <a:t>roposer </a:t>
            </a:r>
            <a:r>
              <a:rPr lang="fr-FR" sz="2800" dirty="0">
                <a:solidFill>
                  <a:srgbClr val="333399"/>
                </a:solidFill>
              </a:rPr>
              <a:t>des architectures de solutions, sous forme de schémas ou d’</a:t>
            </a:r>
            <a:r>
              <a:rPr lang="fr-FR" sz="2800" dirty="0" err="1">
                <a:solidFill>
                  <a:srgbClr val="333399"/>
                </a:solidFill>
              </a:rPr>
              <a:t>algorigramme</a:t>
            </a:r>
            <a:r>
              <a:rPr lang="fr-FR" sz="2800" dirty="0">
                <a:solidFill>
                  <a:srgbClr val="333399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44998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3851920" y="857648"/>
            <a:ext cx="1332148" cy="52322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333399"/>
                </a:solidFill>
              </a:rPr>
              <a:t>Série S</a:t>
            </a:r>
            <a:endParaRPr lang="fr-FR" sz="2800" b="1" dirty="0">
              <a:solidFill>
                <a:srgbClr val="333399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804618" y="858046"/>
            <a:ext cx="1404156" cy="52322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333399"/>
                </a:solidFill>
              </a:rPr>
              <a:t>PCSI-PSI</a:t>
            </a:r>
            <a:endParaRPr lang="fr-FR" sz="2800" b="1" dirty="0">
              <a:solidFill>
                <a:srgbClr val="333399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804618" y="861407"/>
            <a:ext cx="1435788" cy="52322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333399"/>
                </a:solidFill>
              </a:rPr>
              <a:t>PTSI-PT</a:t>
            </a:r>
            <a:endParaRPr lang="fr-FR" sz="2800" b="1" dirty="0">
              <a:solidFill>
                <a:srgbClr val="33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92357" y="5085184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Intrication </a:t>
            </a:r>
            <a:r>
              <a:rPr lang="fr-FR" sz="24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des champs matériaux, énergie et </a:t>
            </a:r>
            <a:r>
              <a:rPr lang="fr-FR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information. </a:t>
            </a:r>
          </a:p>
          <a:p>
            <a:pPr algn="just"/>
            <a:r>
              <a:rPr lang="fr-FR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Mise en </a:t>
            </a:r>
            <a:r>
              <a:rPr lang="fr-FR" sz="24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évidence </a:t>
            </a:r>
            <a:r>
              <a:rPr lang="fr-FR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et analyse des </a:t>
            </a:r>
            <a:r>
              <a:rPr lang="fr-FR" sz="24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écarts entre les performances souhaitées, les performances mesurées et les performances </a:t>
            </a:r>
            <a:r>
              <a:rPr lang="fr-FR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simulées.</a:t>
            </a:r>
            <a:endParaRPr lang="fr-FR" sz="2400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6" name="Groupe 1035"/>
          <p:cNvGrpSpPr/>
          <p:nvPr/>
        </p:nvGrpSpPr>
        <p:grpSpPr>
          <a:xfrm>
            <a:off x="1655676" y="1677605"/>
            <a:ext cx="7056784" cy="2630016"/>
            <a:chOff x="1115616" y="1687344"/>
            <a:chExt cx="6408712" cy="263001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687344"/>
              <a:ext cx="6408712" cy="2630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030" name="Connecteur droit 1029"/>
            <p:cNvCxnSpPr>
              <a:stCxn id="27" idx="0"/>
              <a:endCxn id="1026" idx="0"/>
            </p:cNvCxnSpPr>
            <p:nvPr/>
          </p:nvCxnSpPr>
          <p:spPr>
            <a:xfrm flipH="1" flipV="1">
              <a:off x="4319972" y="1687344"/>
              <a:ext cx="252027" cy="52168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2" name="Connecteur droit 1031"/>
            <p:cNvCxnSpPr>
              <a:stCxn id="27" idx="0"/>
            </p:cNvCxnSpPr>
            <p:nvPr/>
          </p:nvCxnSpPr>
          <p:spPr>
            <a:xfrm flipH="1">
              <a:off x="4348738" y="1739512"/>
              <a:ext cx="223261" cy="105312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35" name="Groupe 1034"/>
            <p:cNvGrpSpPr/>
            <p:nvPr/>
          </p:nvGrpSpPr>
          <p:grpSpPr>
            <a:xfrm>
              <a:off x="3164224" y="1739512"/>
              <a:ext cx="2815550" cy="2536498"/>
              <a:chOff x="3164224" y="1739512"/>
              <a:chExt cx="2815550" cy="2536498"/>
            </a:xfrm>
          </p:grpSpPr>
          <p:sp>
            <p:nvSpPr>
              <p:cNvPr id="27" name="Ellipse 26"/>
              <p:cNvSpPr/>
              <p:nvPr/>
            </p:nvSpPr>
            <p:spPr>
              <a:xfrm>
                <a:off x="3164224" y="1739512"/>
                <a:ext cx="2815550" cy="252568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1" name="Connecteur droit 40"/>
              <p:cNvCxnSpPr/>
              <p:nvPr/>
            </p:nvCxnSpPr>
            <p:spPr>
              <a:xfrm flipH="1" flipV="1">
                <a:off x="4962037" y="4223842"/>
                <a:ext cx="252027" cy="52168"/>
              </a:xfrm>
              <a:prstGeom prst="line">
                <a:avLst/>
              </a:prstGeom>
              <a:ln w="19050">
                <a:solidFill>
                  <a:srgbClr val="33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/>
              <p:cNvCxnSpPr/>
              <p:nvPr/>
            </p:nvCxnSpPr>
            <p:spPr>
              <a:xfrm flipH="1">
                <a:off x="4950044" y="4005064"/>
                <a:ext cx="234024" cy="216024"/>
              </a:xfrm>
              <a:prstGeom prst="line">
                <a:avLst/>
              </a:prstGeom>
              <a:ln w="19050">
                <a:solidFill>
                  <a:srgbClr val="33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e 19"/>
          <p:cNvGrpSpPr/>
          <p:nvPr/>
        </p:nvGrpSpPr>
        <p:grpSpPr>
          <a:xfrm>
            <a:off x="1616838" y="2565911"/>
            <a:ext cx="7411227" cy="936104"/>
            <a:chOff x="809705" y="2565911"/>
            <a:chExt cx="7267413" cy="936104"/>
          </a:xfrm>
        </p:grpSpPr>
        <p:grpSp>
          <p:nvGrpSpPr>
            <p:cNvPr id="19" name="Groupe 18"/>
            <p:cNvGrpSpPr/>
            <p:nvPr/>
          </p:nvGrpSpPr>
          <p:grpSpPr>
            <a:xfrm>
              <a:off x="809705" y="2565911"/>
              <a:ext cx="2560922" cy="936104"/>
              <a:chOff x="809705" y="2565911"/>
              <a:chExt cx="2560922" cy="936104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9705" y="2565911"/>
                <a:ext cx="2056866" cy="9361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11" name="Connecteur droit 10"/>
              <p:cNvCxnSpPr/>
              <p:nvPr/>
            </p:nvCxnSpPr>
            <p:spPr>
              <a:xfrm>
                <a:off x="2866571" y="3026857"/>
                <a:ext cx="5040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e 17"/>
            <p:cNvGrpSpPr/>
            <p:nvPr/>
          </p:nvGrpSpPr>
          <p:grpSpPr>
            <a:xfrm>
              <a:off x="5755233" y="2607290"/>
              <a:ext cx="2321885" cy="839133"/>
              <a:chOff x="5755233" y="2607290"/>
              <a:chExt cx="2321885" cy="839133"/>
            </a:xfrm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41974" y="2607290"/>
                <a:ext cx="1935144" cy="8391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15" name="Connecteur droit 14"/>
              <p:cNvCxnSpPr/>
              <p:nvPr/>
            </p:nvCxnSpPr>
            <p:spPr>
              <a:xfrm>
                <a:off x="5755233" y="3027630"/>
                <a:ext cx="3938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oupe 24"/>
          <p:cNvGrpSpPr/>
          <p:nvPr/>
        </p:nvGrpSpPr>
        <p:grpSpPr>
          <a:xfrm>
            <a:off x="3489456" y="3534941"/>
            <a:ext cx="1656184" cy="1499155"/>
            <a:chOff x="2540257" y="3580778"/>
            <a:chExt cx="1656184" cy="1499155"/>
          </a:xfrm>
          <a:solidFill>
            <a:schemeClr val="bg1"/>
          </a:solidFill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0257" y="4312108"/>
              <a:ext cx="1656184" cy="767825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4" name="Connecteur droit 23"/>
            <p:cNvCxnSpPr>
              <a:stCxn id="1029" idx="3"/>
            </p:cNvCxnSpPr>
            <p:nvPr/>
          </p:nvCxnSpPr>
          <p:spPr>
            <a:xfrm flipH="1" flipV="1">
              <a:off x="4196440" y="3580778"/>
              <a:ext cx="1" cy="1115243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16036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08405" y="1340768"/>
            <a:ext cx="79208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Il est impératif que la dichotomie génie électrique - génie mécanique, qui a trop prévalu jusqu’à maintenant, disparaisse au profit d’une approche mieux adaptée pour aborder les différents domaines de l’ingénierie, y compris ceux des bâtiments et des ouvrages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4400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562074"/>
          </a:xfrm>
        </p:spPr>
        <p:txBody>
          <a:bodyPr/>
          <a:lstStyle/>
          <a:p>
            <a:r>
              <a:rPr lang="fr-FR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Progression pédagogique</a:t>
            </a:r>
            <a:endParaRPr lang="fr-FR" sz="32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06714" y="1268760"/>
            <a:ext cx="81697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Privilégier une 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vision systémique par rapport à une étude </a:t>
            </a: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analytique.</a:t>
            </a:r>
            <a:endParaRPr lang="fr-FR" sz="2800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rendre 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les différentes parties du programme comme objectifs pédagogiques n’est pas judicieux. </a:t>
            </a:r>
            <a:endParaRPr lang="fr-FR" sz="2800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Chaque 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séquence doit s’appuyer sur des compétences issues de plusieurs parties du programme.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0005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507288" cy="489654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333399"/>
                </a:solidFill>
              </a:rPr>
              <a:t>L’organisation annuelle de l’emploi du temps des élèves, selon les modalités de cours, d’activités dirigées </a:t>
            </a:r>
            <a:r>
              <a:rPr lang="fr-FR" b="1" dirty="0" smtClean="0">
                <a:solidFill>
                  <a:srgbClr val="333399"/>
                </a:solidFill>
              </a:rPr>
              <a:t>ou expérimentales</a:t>
            </a:r>
            <a:r>
              <a:rPr lang="fr-FR" b="1" dirty="0">
                <a:solidFill>
                  <a:srgbClr val="333399"/>
                </a:solidFill>
              </a:rPr>
              <a:t>, devrait être pensé en termes de pertinence au regard des objectifs visés et des difficultés conceptuelles traitées.</a:t>
            </a:r>
            <a:endParaRPr lang="fr-FR" dirty="0">
              <a:solidFill>
                <a:srgbClr val="333399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1517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331640" y="300781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333399"/>
                </a:solidFill>
              </a:rPr>
              <a:t>Projet interdisciplinaire</a:t>
            </a:r>
            <a:endParaRPr lang="fr-FR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04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Norbert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23528" y="908720"/>
            <a:ext cx="8136904" cy="4854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Genèse de ce projet : gommer l’effet rebutant d’un horaire trop élevé en sciences de l’ingénieur, qu’il faudra bien un jour diminuer.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Attirer 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les élèves en S-SI en leur donnant l’envie de choisir l’enseignement des sciences de l’ingénieur </a:t>
            </a:r>
            <a:r>
              <a:rPr lang="fr-FR" sz="28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grâce à des projets </a:t>
            </a:r>
            <a:r>
              <a:rPr lang="fr-FR" sz="2800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encadrés par des équipes de professeurs de disciplines différentes.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8836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1022</Words>
  <Application>Microsoft Office PowerPoint</Application>
  <PresentationFormat>Affichage à l'écran (4:3)</PresentationFormat>
  <Paragraphs>144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Progression pédagogique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</vt:vector>
  </TitlesOfParts>
  <Company>MEN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MEN</dc:creator>
  <cp:lastModifiedBy>prof</cp:lastModifiedBy>
  <cp:revision>55</cp:revision>
  <dcterms:created xsi:type="dcterms:W3CDTF">2012-11-06T10:15:43Z</dcterms:created>
  <dcterms:modified xsi:type="dcterms:W3CDTF">2013-03-26T12:48:43Z</dcterms:modified>
</cp:coreProperties>
</file>