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52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7" name="Imag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5293440" y="4097880"/>
            <a:ext cx="2600640" cy="2075040"/>
          </a:xfrm>
          <a:prstGeom prst="rect">
            <a:avLst/>
          </a:prstGeom>
          <a:ln>
            <a:noFill/>
          </a:ln>
        </p:spPr>
      </p:pic>
      <p:pic>
        <p:nvPicPr>
          <p:cNvPr id="38" name="Imag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252440" y="4097880"/>
            <a:ext cx="2600640" cy="2075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52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6" name="Image 75"/>
          <p:cNvPicPr/>
          <p:nvPr/>
        </p:nvPicPr>
        <p:blipFill>
          <a:blip r:embed="rId2"/>
          <a:stretch>
            <a:fillRect/>
          </a:stretch>
        </p:blipFill>
        <p:spPr>
          <a:xfrm>
            <a:off x="5293440" y="4097880"/>
            <a:ext cx="2600640" cy="2075040"/>
          </a:xfrm>
          <a:prstGeom prst="rect">
            <a:avLst/>
          </a:prstGeom>
          <a:ln>
            <a:noFill/>
          </a:ln>
        </p:spPr>
      </p:pic>
      <p:pic>
        <p:nvPicPr>
          <p:cNvPr id="77" name="Image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252440" y="4097880"/>
            <a:ext cx="2600640" cy="2075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560" y="409788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560" y="1825560"/>
            <a:ext cx="384840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r-FR" sz="6000">
                <a:solidFill>
                  <a:srgbClr val="000000"/>
                </a:solidFill>
                <a:latin typeface="Calibri Light"/>
              </a:rPr>
              <a:t>Cliquez pour éditer le format du texte-titreModifiez le style du titre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16/12/2015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7EF21EF-BFC7-4405-90BA-82CFCA25606B}" type="slidenum">
              <a:rPr lang="fr-FR" sz="1200">
                <a:solidFill>
                  <a:srgbClr val="8B8B8B"/>
                </a:solidFill>
                <a:latin typeface="Calibri"/>
              </a:rPr>
              <a:t>‹N°›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4400">
                <a:solidFill>
                  <a:srgbClr val="000000"/>
                </a:solidFill>
                <a:latin typeface="Calibri Light"/>
              </a:rPr>
              <a:t>Cliquez pour éditer le format du texte-titreModifiez le style du titre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Septième niveau de planModifiez les styles du texte du masque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Deuxième niveau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fr-FR" sz="2000">
                <a:solidFill>
                  <a:srgbClr val="000000"/>
                </a:solidFill>
                <a:latin typeface="Calibri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fr-FR">
                <a:solidFill>
                  <a:srgbClr val="000000"/>
                </a:solidFill>
                <a:latin typeface="Calibri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fr-FR">
                <a:solidFill>
                  <a:srgbClr val="000000"/>
                </a:solidFill>
                <a:latin typeface="Calibri"/>
              </a:rPr>
              <a:t>Cinquième niveau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16/12/2015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B7A232E-DD23-4635-A692-950A4C5A13A1}" type="slidenum">
              <a:rPr lang="fr-FR" sz="1200">
                <a:solidFill>
                  <a:srgbClr val="8B8B8B"/>
                </a:solidFill>
                <a:latin typeface="Calibri"/>
              </a:rPr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779400" y="1860120"/>
            <a:ext cx="7221240" cy="1629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r-FR" sz="6000">
                <a:solidFill>
                  <a:srgbClr val="000000"/>
                </a:solidFill>
                <a:latin typeface="Calibri Light"/>
              </a:rPr>
              <a:t>Présentation de
2 séquences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961200" y="3787200"/>
            <a:ext cx="6857640" cy="118692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fr-FR" sz="2400">
                <a:solidFill>
                  <a:srgbClr val="000000"/>
                </a:solidFill>
                <a:latin typeface="Calibri"/>
              </a:rPr>
              <a:t>Domaine: </a:t>
            </a:r>
            <a:r>
              <a:rPr lang="fr-FR" sz="2400" b="1">
                <a:solidFill>
                  <a:srgbClr val="000000"/>
                </a:solidFill>
                <a:latin typeface="Calibri"/>
              </a:rPr>
              <a:t>L’informatique et la programmation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2400" b="1">
                <a:solidFill>
                  <a:srgbClr val="000000"/>
                </a:solidFill>
                <a:latin typeface="Calibri"/>
              </a:rPr>
              <a:t>Cycle 4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80" name="CustomShape 3"/>
          <p:cNvSpPr/>
          <p:nvPr/>
        </p:nvSpPr>
        <p:spPr>
          <a:xfrm>
            <a:off x="3144600" y="982080"/>
            <a:ext cx="2258280" cy="2959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350">
                <a:solidFill>
                  <a:srgbClr val="000000"/>
                </a:solidFill>
                <a:latin typeface="Calibri"/>
              </a:rPr>
              <a:t>Séminaire technologie collège</a:t>
            </a:r>
            <a:endParaRPr/>
          </a:p>
        </p:txBody>
      </p:sp>
      <p:sp>
        <p:nvSpPr>
          <p:cNvPr id="81" name="CustomShape 4"/>
          <p:cNvSpPr/>
          <p:nvPr/>
        </p:nvSpPr>
        <p:spPr>
          <a:xfrm>
            <a:off x="3534120" y="1351080"/>
            <a:ext cx="1479600" cy="2959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350">
                <a:solidFill>
                  <a:srgbClr val="000000"/>
                </a:solidFill>
                <a:latin typeface="Calibri"/>
              </a:rPr>
              <a:t>10 décembre 2015</a:t>
            </a:r>
            <a:endParaRPr/>
          </a:p>
        </p:txBody>
      </p:sp>
      <p:sp>
        <p:nvSpPr>
          <p:cNvPr id="82" name="CustomShape 5"/>
          <p:cNvSpPr/>
          <p:nvPr/>
        </p:nvSpPr>
        <p:spPr>
          <a:xfrm>
            <a:off x="6524280" y="6276240"/>
            <a:ext cx="1420200" cy="36468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Calibri"/>
              </a:rPr>
              <a:t>Julien Launay</a:t>
            </a:r>
            <a:endParaRPr/>
          </a:p>
        </p:txBody>
      </p:sp>
      <p:pic>
        <p:nvPicPr>
          <p:cNvPr id="8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03680" y="179640"/>
            <a:ext cx="2238120" cy="952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628560" y="365040"/>
            <a:ext cx="7886520" cy="186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4400">
                <a:solidFill>
                  <a:srgbClr val="000000"/>
                </a:solidFill>
                <a:latin typeface="Calibri Light"/>
              </a:rPr>
              <a:t>Synthèse de la séance
</a:t>
            </a:r>
            <a:r>
              <a:rPr lang="fr-FR" sz="2400">
                <a:solidFill>
                  <a:srgbClr val="000000"/>
                </a:solidFill>
                <a:latin typeface="Calibri Light"/>
              </a:rPr>
              <a:t>Manipulation d’objets informatiques
Gestion des évènements
Algorithmes</a:t>
            </a:r>
            <a:endParaRPr/>
          </a:p>
        </p:txBody>
      </p:sp>
      <p:pic>
        <p:nvPicPr>
          <p:cNvPr id="144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21560" y="2228040"/>
            <a:ext cx="8455320" cy="1625040"/>
          </a:xfrm>
          <a:prstGeom prst="rect">
            <a:avLst/>
          </a:prstGeom>
          <a:ln>
            <a:noFill/>
          </a:ln>
        </p:spPr>
      </p:pic>
      <p:sp>
        <p:nvSpPr>
          <p:cNvPr id="145" name="CustomShape 2"/>
          <p:cNvSpPr/>
          <p:nvPr/>
        </p:nvSpPr>
        <p:spPr>
          <a:xfrm>
            <a:off x="7682400" y="19440"/>
            <a:ext cx="1452240" cy="36468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Séquence n°1</a:t>
            </a:r>
            <a:endParaRPr/>
          </a:p>
        </p:txBody>
      </p:sp>
      <p:sp>
        <p:nvSpPr>
          <p:cNvPr id="146" name="CustomShape 3"/>
          <p:cNvSpPr/>
          <p:nvPr/>
        </p:nvSpPr>
        <p:spPr>
          <a:xfrm>
            <a:off x="7673760" y="388800"/>
            <a:ext cx="1469880" cy="36468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Séance n°1</a:t>
            </a:r>
            <a:endParaRPr/>
          </a:p>
        </p:txBody>
      </p:sp>
      <p:pic>
        <p:nvPicPr>
          <p:cNvPr id="147" name="Image 7"/>
          <p:cNvPicPr/>
          <p:nvPr/>
        </p:nvPicPr>
        <p:blipFill>
          <a:blip r:embed="rId3"/>
          <a:stretch>
            <a:fillRect/>
          </a:stretch>
        </p:blipFill>
        <p:spPr>
          <a:xfrm>
            <a:off x="183240" y="4395240"/>
            <a:ext cx="8931960" cy="2368800"/>
          </a:xfrm>
          <a:prstGeom prst="rect">
            <a:avLst/>
          </a:prstGeom>
          <a:ln>
            <a:noFill/>
          </a:ln>
        </p:spPr>
      </p:pic>
      <p:sp>
        <p:nvSpPr>
          <p:cNvPr id="148" name="CustomShape 4"/>
          <p:cNvSpPr/>
          <p:nvPr/>
        </p:nvSpPr>
        <p:spPr>
          <a:xfrm>
            <a:off x="522000" y="3808800"/>
            <a:ext cx="7886520" cy="5637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400">
                <a:solidFill>
                  <a:srgbClr val="000000"/>
                </a:solidFill>
                <a:latin typeface="Calibri Light"/>
              </a:rPr>
              <a:t>Flux d’informations dans une application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74120" y="886680"/>
            <a:ext cx="8209440" cy="9939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000000"/>
                </a:solidFill>
                <a:latin typeface="Calibri Light"/>
              </a:rPr>
              <a:t>Cas d’utilisation du portail coulissant commandé à distance</a:t>
            </a:r>
            <a:endParaRPr/>
          </a:p>
        </p:txBody>
      </p:sp>
      <p:pic>
        <p:nvPicPr>
          <p:cNvPr id="150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4480" y="2009160"/>
            <a:ext cx="4464360" cy="3035880"/>
          </a:xfrm>
          <a:prstGeom prst="rect">
            <a:avLst/>
          </a:prstGeom>
          <a:ln>
            <a:noFill/>
          </a:ln>
        </p:spPr>
      </p:pic>
      <p:pic>
        <p:nvPicPr>
          <p:cNvPr id="151" name="Imag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286160" y="1474560"/>
            <a:ext cx="4857480" cy="3314520"/>
          </a:xfrm>
          <a:prstGeom prst="rect">
            <a:avLst/>
          </a:prstGeom>
          <a:ln>
            <a:noFill/>
          </a:ln>
        </p:spPr>
      </p:pic>
      <p:sp>
        <p:nvSpPr>
          <p:cNvPr id="152" name="CustomShape 2"/>
          <p:cNvSpPr/>
          <p:nvPr/>
        </p:nvSpPr>
        <p:spPr>
          <a:xfrm>
            <a:off x="7682400" y="19440"/>
            <a:ext cx="1452240" cy="36468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Séquence n°1</a:t>
            </a:r>
            <a:endParaRPr/>
          </a:p>
        </p:txBody>
      </p:sp>
      <p:sp>
        <p:nvSpPr>
          <p:cNvPr id="153" name="CustomShape 3"/>
          <p:cNvSpPr/>
          <p:nvPr/>
        </p:nvSpPr>
        <p:spPr>
          <a:xfrm>
            <a:off x="7673760" y="388800"/>
            <a:ext cx="1469880" cy="36468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Séance n°2</a:t>
            </a:r>
            <a:endParaRPr/>
          </a:p>
        </p:txBody>
      </p:sp>
      <p:sp>
        <p:nvSpPr>
          <p:cNvPr id="154" name="CustomShape 4"/>
          <p:cNvSpPr/>
          <p:nvPr/>
        </p:nvSpPr>
        <p:spPr>
          <a:xfrm>
            <a:off x="501840" y="234720"/>
            <a:ext cx="6435720" cy="5169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Séance 2: Commander un portail à distance</a:t>
            </a:r>
            <a:endParaRPr/>
          </a:p>
        </p:txBody>
      </p:sp>
      <p:sp>
        <p:nvSpPr>
          <p:cNvPr id="155" name="CustomShape 5"/>
          <p:cNvSpPr/>
          <p:nvPr/>
        </p:nvSpPr>
        <p:spPr>
          <a:xfrm>
            <a:off x="296280" y="5409000"/>
            <a:ext cx="8602560" cy="1187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Calibri"/>
              </a:rPr>
              <a:t>La séance N°2 va permettre de développer des algorithmes plus complexes qui demanderont d’enchainer les structures déjà vues.</a:t>
            </a:r>
            <a:endParaRPr/>
          </a:p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Calibri"/>
              </a:rPr>
              <a:t>L’objectif est de montrer que des structures imbriquées permettent de traiter tous les cas de figure qui peuvent se présenter.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208800" y="1143720"/>
            <a:ext cx="4761720" cy="6224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400">
                <a:solidFill>
                  <a:srgbClr val="000000"/>
                </a:solidFill>
                <a:latin typeface="Calibri Light"/>
              </a:rPr>
              <a:t>Commande d’un robot à distance</a:t>
            </a:r>
            <a:endParaRPr/>
          </a:p>
        </p:txBody>
      </p:sp>
      <p:pic>
        <p:nvPicPr>
          <p:cNvPr id="157" name="Espace réservé du contenu 6"/>
          <p:cNvPicPr/>
          <p:nvPr/>
        </p:nvPicPr>
        <p:blipFill>
          <a:blip r:embed="rId2"/>
          <a:stretch>
            <a:fillRect/>
          </a:stretch>
        </p:blipFill>
        <p:spPr>
          <a:xfrm>
            <a:off x="2964960" y="1766520"/>
            <a:ext cx="4429080" cy="2148840"/>
          </a:xfrm>
          <a:prstGeom prst="rect">
            <a:avLst/>
          </a:prstGeom>
          <a:ln>
            <a:noFill/>
          </a:ln>
        </p:spPr>
      </p:pic>
      <p:pic>
        <p:nvPicPr>
          <p:cNvPr id="158" name="Image 3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766520"/>
            <a:ext cx="2449800" cy="4078800"/>
          </a:xfrm>
          <a:prstGeom prst="rect">
            <a:avLst/>
          </a:prstGeom>
          <a:ln>
            <a:noFill/>
          </a:ln>
        </p:spPr>
      </p:pic>
      <p:sp>
        <p:nvSpPr>
          <p:cNvPr id="159" name="CustomShape 2"/>
          <p:cNvSpPr/>
          <p:nvPr/>
        </p:nvSpPr>
        <p:spPr>
          <a:xfrm>
            <a:off x="7682400" y="19440"/>
            <a:ext cx="1452240" cy="36468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Séquence n°1</a:t>
            </a:r>
            <a:endParaRPr/>
          </a:p>
        </p:txBody>
      </p:sp>
      <p:sp>
        <p:nvSpPr>
          <p:cNvPr id="160" name="CustomShape 3"/>
          <p:cNvSpPr/>
          <p:nvPr/>
        </p:nvSpPr>
        <p:spPr>
          <a:xfrm>
            <a:off x="7673760" y="388800"/>
            <a:ext cx="1469880" cy="36468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Séance n°3</a:t>
            </a:r>
            <a:endParaRPr/>
          </a:p>
        </p:txBody>
      </p:sp>
      <p:sp>
        <p:nvSpPr>
          <p:cNvPr id="161" name="CustomShape 4"/>
          <p:cNvSpPr/>
          <p:nvPr/>
        </p:nvSpPr>
        <p:spPr>
          <a:xfrm>
            <a:off x="2845440" y="4303080"/>
            <a:ext cx="5641200" cy="14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Calibri"/>
              </a:rPr>
              <a:t>La séance N°3 fait apparaitre une multiplicité des boutons de commandes.</a:t>
            </a:r>
            <a:endParaRPr/>
          </a:p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Calibri"/>
              </a:rPr>
              <a:t>L’objectif est de montrer qu’il est nécessaire d’optimiser le programme en utilisant une variable associée à une nouvelle structure de programmation.</a:t>
            </a:r>
            <a:endParaRPr/>
          </a:p>
        </p:txBody>
      </p:sp>
      <p:sp>
        <p:nvSpPr>
          <p:cNvPr id="162" name="CustomShape 5"/>
          <p:cNvSpPr/>
          <p:nvPr/>
        </p:nvSpPr>
        <p:spPr>
          <a:xfrm>
            <a:off x="76680" y="234720"/>
            <a:ext cx="777564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Séance 3: Piloter un robot à l’aide d’un smartphone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Image 4"/>
          <p:cNvPicPr/>
          <p:nvPr/>
        </p:nvPicPr>
        <p:blipFill>
          <a:blip r:embed="rId2"/>
          <a:srcRect l="1710617"/>
          <a:stretch>
            <a:fillRect/>
          </a:stretch>
        </p:blipFill>
        <p:spPr>
          <a:xfrm>
            <a:off x="4900320" y="25200"/>
            <a:ext cx="4200120" cy="2975400"/>
          </a:xfrm>
          <a:prstGeom prst="rect">
            <a:avLst/>
          </a:prstGeom>
          <a:ln>
            <a:noFill/>
          </a:ln>
        </p:spPr>
      </p:pic>
      <p:sp>
        <p:nvSpPr>
          <p:cNvPr id="164" name="TextShape 1"/>
          <p:cNvSpPr txBox="1"/>
          <p:nvPr/>
        </p:nvSpPr>
        <p:spPr>
          <a:xfrm>
            <a:off x="345240" y="772560"/>
            <a:ext cx="6557400" cy="60850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3200">
                <a:solidFill>
                  <a:srgbClr val="000000"/>
                </a:solidFill>
                <a:latin typeface="Calibri"/>
              </a:rPr>
              <a:t>La synthèse de la séquence</a:t>
            </a:r>
            <a:endParaRPr/>
          </a:p>
          <a:p>
            <a:pPr>
              <a:lnSpc>
                <a:spcPct val="100000"/>
              </a:lnSpc>
            </a:pPr>
            <a:r>
              <a:rPr lang="fr-FR" sz="3200">
                <a:solidFill>
                  <a:srgbClr val="000000"/>
                </a:solidFill>
                <a:latin typeface="Calibri"/>
              </a:rPr>
              <a:t> porte sur 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Le principe de l’identification et de l’appairage pour faire communiquer deux objets entre eux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La démarche d’élaboration et d’exécution d’un programme 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Étude du cahier des charges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Proposition d’algorithmes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Traduction dans un langage adapté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Simulation et recherche d’erreurs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Chargement dans une cible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Vérification du comportement réel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Correction en fonction de l’écart avec l’attendu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07024" y="526500"/>
            <a:ext cx="2830736" cy="9939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4400" dirty="0">
                <a:solidFill>
                  <a:srgbClr val="000000"/>
                </a:solidFill>
                <a:latin typeface="Calibri Light"/>
              </a:rPr>
              <a:t>Séquence 1</a:t>
            </a:r>
            <a:endParaRPr dirty="0"/>
          </a:p>
        </p:txBody>
      </p:sp>
      <p:sp>
        <p:nvSpPr>
          <p:cNvPr id="85" name="TextShape 2"/>
          <p:cNvSpPr txBox="1"/>
          <p:nvPr/>
        </p:nvSpPr>
        <p:spPr>
          <a:xfrm>
            <a:off x="1258560" y="2025540"/>
            <a:ext cx="7101720" cy="12412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Séance </a:t>
            </a:r>
            <a:r>
              <a:rPr lang="fr-FR" sz="2400" dirty="0">
                <a:solidFill>
                  <a:srgbClr val="000000"/>
                </a:solidFill>
                <a:latin typeface="Calibri"/>
              </a:rPr>
              <a:t>1: Commander une LED avec un smartphone</a:t>
            </a:r>
            <a:endParaRPr sz="2400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 Séance </a:t>
            </a:r>
            <a:r>
              <a:rPr lang="fr-FR" sz="2400" dirty="0">
                <a:solidFill>
                  <a:srgbClr val="000000"/>
                </a:solidFill>
                <a:latin typeface="Calibri"/>
              </a:rPr>
              <a:t>2: Commander un portail à distance</a:t>
            </a:r>
            <a:endParaRPr sz="2400"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 Séance </a:t>
            </a:r>
            <a:r>
              <a:rPr lang="fr-FR" sz="2400" dirty="0">
                <a:solidFill>
                  <a:srgbClr val="000000"/>
                </a:solidFill>
                <a:latin typeface="Calibri"/>
              </a:rPr>
              <a:t>3: Piloter un robot à l’aide d’un </a:t>
            </a: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smartphone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endParaRPr dirty="0"/>
          </a:p>
        </p:txBody>
      </p:sp>
      <p:sp>
        <p:nvSpPr>
          <p:cNvPr id="86" name="CustomShape 3"/>
          <p:cNvSpPr/>
          <p:nvPr/>
        </p:nvSpPr>
        <p:spPr>
          <a:xfrm>
            <a:off x="433508" y="3266820"/>
            <a:ext cx="2830736" cy="706059"/>
          </a:xfrm>
          <a:prstGeom prst="rect">
            <a:avLst/>
          </a:prstGeom>
          <a:noFill/>
          <a:ln>
            <a:noFill/>
          </a:ln>
        </p:spPr>
        <p:txBody>
          <a:bodyPr lIns="68760" tIns="34200" rIns="68760" bIns="34200" anchor="ctr"/>
          <a:lstStyle/>
          <a:p>
            <a:pPr>
              <a:lnSpc>
                <a:spcPct val="90000"/>
              </a:lnSpc>
            </a:pPr>
            <a:r>
              <a:rPr lang="fr-FR" sz="4400" dirty="0">
                <a:solidFill>
                  <a:srgbClr val="000000"/>
                </a:solidFill>
                <a:latin typeface="Calibri Light"/>
              </a:rPr>
              <a:t>Séquence 2</a:t>
            </a:r>
            <a:endParaRPr sz="4400" dirty="0"/>
          </a:p>
        </p:txBody>
      </p:sp>
      <p:sp>
        <p:nvSpPr>
          <p:cNvPr id="87" name="CustomShape 4"/>
          <p:cNvSpPr/>
          <p:nvPr/>
        </p:nvSpPr>
        <p:spPr>
          <a:xfrm>
            <a:off x="1258560" y="4597455"/>
            <a:ext cx="7542360" cy="1693488"/>
          </a:xfrm>
          <a:prstGeom prst="rect">
            <a:avLst/>
          </a:prstGeom>
          <a:noFill/>
          <a:ln>
            <a:noFill/>
          </a:ln>
        </p:spPr>
        <p:txBody>
          <a:bodyPr lIns="68760" tIns="34200" rIns="68760" bIns="3420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 Comment </a:t>
            </a:r>
            <a:r>
              <a:rPr lang="fr-FR" sz="2400" dirty="0">
                <a:solidFill>
                  <a:srgbClr val="000000"/>
                </a:solidFill>
                <a:latin typeface="Calibri"/>
              </a:rPr>
              <a:t>communiquer des informations avec une LED?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 Comment </a:t>
            </a:r>
            <a:r>
              <a:rPr lang="fr-FR" sz="2400" dirty="0">
                <a:solidFill>
                  <a:srgbClr val="000000"/>
                </a:solidFill>
                <a:latin typeface="Calibri"/>
              </a:rPr>
              <a:t>simuler le routage d’une information sur un réseau local?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Calibri"/>
              </a:rPr>
              <a:t> Comment </a:t>
            </a:r>
            <a:r>
              <a:rPr lang="fr-FR" sz="2400" dirty="0">
                <a:solidFill>
                  <a:srgbClr val="000000"/>
                </a:solidFill>
                <a:latin typeface="Calibri"/>
              </a:rPr>
              <a:t>se déplace une information dans un réseau Internet?</a:t>
            </a:r>
            <a:endParaRPr dirty="0"/>
          </a:p>
        </p:txBody>
      </p:sp>
      <p:sp>
        <p:nvSpPr>
          <p:cNvPr id="88" name="CustomShape 5"/>
          <p:cNvSpPr/>
          <p:nvPr/>
        </p:nvSpPr>
        <p:spPr>
          <a:xfrm>
            <a:off x="307024" y="1400220"/>
            <a:ext cx="5914440" cy="39528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dirty="0">
                <a:solidFill>
                  <a:srgbClr val="000000"/>
                </a:solidFill>
                <a:latin typeface="Calibri"/>
              </a:rPr>
              <a:t>Comment piloter un objet technique avec smartphone?</a:t>
            </a:r>
            <a:endParaRPr sz="2800" dirty="0"/>
          </a:p>
        </p:txBody>
      </p:sp>
      <p:sp>
        <p:nvSpPr>
          <p:cNvPr id="89" name="CustomShape 6"/>
          <p:cNvSpPr/>
          <p:nvPr/>
        </p:nvSpPr>
        <p:spPr>
          <a:xfrm>
            <a:off x="433508" y="3972879"/>
            <a:ext cx="5819760" cy="39528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dirty="0">
                <a:solidFill>
                  <a:srgbClr val="000000"/>
                </a:solidFill>
                <a:latin typeface="Calibri"/>
              </a:rPr>
              <a:t>Comment une information se déplace dans un réseau?</a:t>
            </a:r>
            <a:endParaRPr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628560" y="394920"/>
            <a:ext cx="8418960" cy="1730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4400">
                <a:solidFill>
                  <a:srgbClr val="000000"/>
                </a:solidFill>
                <a:latin typeface="Calibri Light"/>
              </a:rPr>
              <a:t>Séquence n°1
Comment piloter un objet technique avec smartphone?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698040" y="2751120"/>
            <a:ext cx="7886520" cy="929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2800" b="1">
                <a:solidFill>
                  <a:srgbClr val="000000"/>
                </a:solidFill>
                <a:latin typeface="Calibri"/>
              </a:rPr>
              <a:t>Attendus de fin de cycle</a:t>
            </a:r>
            <a:endParaRPr/>
          </a:p>
          <a:p>
            <a:pPr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Calibri"/>
              </a:rPr>
              <a:t>Écrire, mettre au point et exécuter un programme.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2" name="CustomShape 3"/>
          <p:cNvSpPr/>
          <p:nvPr/>
        </p:nvSpPr>
        <p:spPr>
          <a:xfrm>
            <a:off x="698040" y="4780800"/>
            <a:ext cx="7886520" cy="39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000">
                <a:solidFill>
                  <a:srgbClr val="000000"/>
                </a:solidFill>
                <a:latin typeface="Calibri"/>
              </a:rPr>
              <a:t>Prérequis: séquences d'instructions, boucles, instructions conditionnelles.</a:t>
            </a:r>
            <a:endParaRPr/>
          </a:p>
        </p:txBody>
      </p:sp>
      <p:sp>
        <p:nvSpPr>
          <p:cNvPr id="93" name="CustomShape 4"/>
          <p:cNvSpPr/>
          <p:nvPr/>
        </p:nvSpPr>
        <p:spPr>
          <a:xfrm>
            <a:off x="698040" y="4062240"/>
            <a:ext cx="7535160" cy="39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000">
                <a:solidFill>
                  <a:srgbClr val="000000"/>
                </a:solidFill>
                <a:latin typeface="Calibri"/>
              </a:rPr>
              <a:t>Niveau ciblé: 4ème ou 3ème </a:t>
            </a:r>
            <a:endParaRPr/>
          </a:p>
        </p:txBody>
      </p:sp>
      <p:sp>
        <p:nvSpPr>
          <p:cNvPr id="94" name="CustomShape 5"/>
          <p:cNvSpPr/>
          <p:nvPr/>
        </p:nvSpPr>
        <p:spPr>
          <a:xfrm>
            <a:off x="698040" y="5418000"/>
            <a:ext cx="7886520" cy="700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000">
                <a:solidFill>
                  <a:srgbClr val="000000"/>
                </a:solidFill>
                <a:latin typeface="Calibri"/>
                <a:ea typeface="Times New Roman"/>
              </a:rPr>
              <a:t>Connaissances: Déclenchement d'une action par un événement, Notions d’algorithme et de programme.</a:t>
            </a:r>
            <a:endParaRPr/>
          </a:p>
        </p:txBody>
      </p:sp>
      <p:sp>
        <p:nvSpPr>
          <p:cNvPr id="95" name="CustomShape 6"/>
          <p:cNvSpPr/>
          <p:nvPr/>
        </p:nvSpPr>
        <p:spPr>
          <a:xfrm>
            <a:off x="716760" y="2198880"/>
            <a:ext cx="2704680" cy="3265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15000"/>
              </a:lnSpc>
            </a:pPr>
            <a:r>
              <a:rPr lang="fr-FR" sz="1350" b="1">
                <a:solidFill>
                  <a:srgbClr val="31849B"/>
                </a:solidFill>
                <a:latin typeface="Calibri"/>
                <a:ea typeface="Calibri"/>
              </a:rPr>
              <a:t>L’informatique et la programmation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82760" y="369360"/>
            <a:ext cx="5505840" cy="9939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4400">
                <a:solidFill>
                  <a:srgbClr val="000000"/>
                </a:solidFill>
                <a:latin typeface="Calibri Light"/>
              </a:rPr>
              <a:t>Séquence 1 / Séance 1</a:t>
            </a:r>
            <a:endParaRPr/>
          </a:p>
        </p:txBody>
      </p:sp>
      <p:pic>
        <p:nvPicPr>
          <p:cNvPr id="97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13760" y="2201400"/>
            <a:ext cx="9007920" cy="2255760"/>
          </a:xfrm>
          <a:prstGeom prst="rect">
            <a:avLst/>
          </a:prstGeom>
          <a:ln>
            <a:noFill/>
          </a:ln>
        </p:spPr>
      </p:pic>
      <p:sp>
        <p:nvSpPr>
          <p:cNvPr id="98" name="CustomShape 2"/>
          <p:cNvSpPr/>
          <p:nvPr/>
        </p:nvSpPr>
        <p:spPr>
          <a:xfrm>
            <a:off x="7682400" y="0"/>
            <a:ext cx="1452240" cy="36468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Séquence n°1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2880" y="192600"/>
            <a:ext cx="7886520" cy="5767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600">
                <a:solidFill>
                  <a:srgbClr val="000000"/>
                </a:solidFill>
                <a:latin typeface="Calibri Light"/>
              </a:rPr>
              <a:t>Utilisation d’objets connectés</a:t>
            </a:r>
            <a:endParaRPr/>
          </a:p>
        </p:txBody>
      </p:sp>
      <p:pic>
        <p:nvPicPr>
          <p:cNvPr id="100" name="Espace réservé du contenu 3"/>
          <p:cNvPicPr/>
          <p:nvPr/>
        </p:nvPicPr>
        <p:blipFill>
          <a:blip r:embed="rId2"/>
          <a:stretch>
            <a:fillRect/>
          </a:stretch>
        </p:blipFill>
        <p:spPr>
          <a:xfrm>
            <a:off x="2641680" y="2817720"/>
            <a:ext cx="974160" cy="716040"/>
          </a:xfrm>
          <a:prstGeom prst="rect">
            <a:avLst/>
          </a:prstGeom>
          <a:ln>
            <a:noFill/>
          </a:ln>
        </p:spPr>
      </p:pic>
      <p:pic>
        <p:nvPicPr>
          <p:cNvPr id="101" name="Picture 6"/>
          <p:cNvPicPr/>
          <p:nvPr/>
        </p:nvPicPr>
        <p:blipFill>
          <a:blip r:embed="rId3"/>
          <a:srcRect t="23223" b="8933"/>
          <a:stretch>
            <a:fillRect/>
          </a:stretch>
        </p:blipFill>
        <p:spPr>
          <a:xfrm>
            <a:off x="465840" y="1094760"/>
            <a:ext cx="1251360" cy="989280"/>
          </a:xfrm>
          <a:prstGeom prst="rect">
            <a:avLst/>
          </a:prstGeom>
          <a:ln>
            <a:noFill/>
          </a:ln>
        </p:spPr>
      </p:pic>
      <p:pic>
        <p:nvPicPr>
          <p:cNvPr id="102" name="Picture 6"/>
          <p:cNvPicPr/>
          <p:nvPr/>
        </p:nvPicPr>
        <p:blipFill>
          <a:blip r:embed="rId3"/>
          <a:srcRect t="23223" b="8933"/>
          <a:stretch>
            <a:fillRect/>
          </a:stretch>
        </p:blipFill>
        <p:spPr>
          <a:xfrm>
            <a:off x="2457360" y="1094760"/>
            <a:ext cx="1251360" cy="989280"/>
          </a:xfrm>
          <a:prstGeom prst="rect">
            <a:avLst/>
          </a:prstGeom>
          <a:ln>
            <a:noFill/>
          </a:ln>
        </p:spPr>
      </p:pic>
      <p:pic>
        <p:nvPicPr>
          <p:cNvPr id="103" name="Picture 2"/>
          <p:cNvPicPr/>
          <p:nvPr/>
        </p:nvPicPr>
        <p:blipFill>
          <a:blip r:embed="rId4"/>
          <a:srcRect l="32117" r="33032"/>
          <a:stretch>
            <a:fillRect/>
          </a:stretch>
        </p:blipFill>
        <p:spPr>
          <a:xfrm>
            <a:off x="771840" y="2084400"/>
            <a:ext cx="617040" cy="1221120"/>
          </a:xfrm>
          <a:prstGeom prst="rect">
            <a:avLst/>
          </a:prstGeom>
          <a:ln>
            <a:noFill/>
          </a:ln>
        </p:spPr>
      </p:pic>
      <p:pic>
        <p:nvPicPr>
          <p:cNvPr id="104" name="Picture 2"/>
          <p:cNvPicPr/>
          <p:nvPr/>
        </p:nvPicPr>
        <p:blipFill>
          <a:blip r:embed="rId5"/>
          <a:stretch>
            <a:fillRect/>
          </a:stretch>
        </p:blipFill>
        <p:spPr>
          <a:xfrm>
            <a:off x="2570040" y="2240640"/>
            <a:ext cx="1026360" cy="576720"/>
          </a:xfrm>
          <a:prstGeom prst="rect">
            <a:avLst/>
          </a:prstGeom>
          <a:ln>
            <a:noFill/>
          </a:ln>
        </p:spPr>
      </p:pic>
      <p:sp>
        <p:nvSpPr>
          <p:cNvPr id="105" name="CustomShape 2"/>
          <p:cNvSpPr/>
          <p:nvPr/>
        </p:nvSpPr>
        <p:spPr>
          <a:xfrm>
            <a:off x="758160" y="816840"/>
            <a:ext cx="684000" cy="2959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350">
                <a:solidFill>
                  <a:srgbClr val="000000"/>
                </a:solidFill>
                <a:latin typeface="Calibri"/>
              </a:rPr>
              <a:t>Îlot n°1</a:t>
            </a:r>
            <a:endParaRPr/>
          </a:p>
        </p:txBody>
      </p:sp>
      <p:sp>
        <p:nvSpPr>
          <p:cNvPr id="106" name="CustomShape 3"/>
          <p:cNvSpPr/>
          <p:nvPr/>
        </p:nvSpPr>
        <p:spPr>
          <a:xfrm>
            <a:off x="2679840" y="816840"/>
            <a:ext cx="684000" cy="2959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350">
                <a:solidFill>
                  <a:srgbClr val="000000"/>
                </a:solidFill>
                <a:latin typeface="Calibri"/>
              </a:rPr>
              <a:t>Îlot n°2</a:t>
            </a:r>
            <a:endParaRPr/>
          </a:p>
        </p:txBody>
      </p:sp>
      <p:pic>
        <p:nvPicPr>
          <p:cNvPr id="107" name="Picture 6"/>
          <p:cNvPicPr/>
          <p:nvPr/>
        </p:nvPicPr>
        <p:blipFill>
          <a:blip r:embed="rId3"/>
          <a:srcRect t="23223" b="8933"/>
          <a:stretch>
            <a:fillRect/>
          </a:stretch>
        </p:blipFill>
        <p:spPr>
          <a:xfrm>
            <a:off x="4736880" y="1094760"/>
            <a:ext cx="1251360" cy="989280"/>
          </a:xfrm>
          <a:prstGeom prst="rect">
            <a:avLst/>
          </a:prstGeom>
          <a:ln>
            <a:noFill/>
          </a:ln>
        </p:spPr>
      </p:pic>
      <p:sp>
        <p:nvSpPr>
          <p:cNvPr id="108" name="CustomShape 4"/>
          <p:cNvSpPr/>
          <p:nvPr/>
        </p:nvSpPr>
        <p:spPr>
          <a:xfrm>
            <a:off x="5043600" y="816840"/>
            <a:ext cx="684000" cy="2959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350">
                <a:solidFill>
                  <a:srgbClr val="000000"/>
                </a:solidFill>
                <a:latin typeface="Calibri"/>
              </a:rPr>
              <a:t>Îlot n°3</a:t>
            </a:r>
            <a:endParaRPr/>
          </a:p>
        </p:txBody>
      </p:sp>
      <p:pic>
        <p:nvPicPr>
          <p:cNvPr id="109" name="Picture 6"/>
          <p:cNvPicPr/>
          <p:nvPr/>
        </p:nvPicPr>
        <p:blipFill>
          <a:blip r:embed="rId3"/>
          <a:srcRect t="23223" b="8933"/>
          <a:stretch>
            <a:fillRect/>
          </a:stretch>
        </p:blipFill>
        <p:spPr>
          <a:xfrm>
            <a:off x="6404400" y="1094040"/>
            <a:ext cx="1251360" cy="989280"/>
          </a:xfrm>
          <a:prstGeom prst="rect">
            <a:avLst/>
          </a:prstGeom>
          <a:ln>
            <a:noFill/>
          </a:ln>
        </p:spPr>
      </p:pic>
      <p:sp>
        <p:nvSpPr>
          <p:cNvPr id="110" name="CustomShape 5"/>
          <p:cNvSpPr/>
          <p:nvPr/>
        </p:nvSpPr>
        <p:spPr>
          <a:xfrm>
            <a:off x="6711120" y="816120"/>
            <a:ext cx="684000" cy="2959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350">
                <a:solidFill>
                  <a:srgbClr val="000000"/>
                </a:solidFill>
                <a:latin typeface="Calibri"/>
              </a:rPr>
              <a:t>Îlot n°4</a:t>
            </a:r>
            <a:endParaRPr/>
          </a:p>
        </p:txBody>
      </p:sp>
      <p:pic>
        <p:nvPicPr>
          <p:cNvPr id="111" name="Picture 4"/>
          <p:cNvPicPr/>
          <p:nvPr/>
        </p:nvPicPr>
        <p:blipFill>
          <a:blip r:embed="rId6"/>
          <a:stretch>
            <a:fillRect/>
          </a:stretch>
        </p:blipFill>
        <p:spPr>
          <a:xfrm>
            <a:off x="753120" y="3688920"/>
            <a:ext cx="1499760" cy="2664360"/>
          </a:xfrm>
          <a:prstGeom prst="rect">
            <a:avLst/>
          </a:prstGeom>
          <a:ln>
            <a:noFill/>
          </a:ln>
        </p:spPr>
      </p:pic>
      <p:sp>
        <p:nvSpPr>
          <p:cNvPr id="112" name="CustomShape 6"/>
          <p:cNvSpPr/>
          <p:nvPr/>
        </p:nvSpPr>
        <p:spPr>
          <a:xfrm>
            <a:off x="946080" y="3347640"/>
            <a:ext cx="885240" cy="2959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350">
                <a:solidFill>
                  <a:srgbClr val="000000"/>
                </a:solidFill>
                <a:latin typeface="Calibri"/>
              </a:rPr>
              <a:t>Appairage</a:t>
            </a:r>
            <a:endParaRPr/>
          </a:p>
        </p:txBody>
      </p:sp>
      <p:sp>
        <p:nvSpPr>
          <p:cNvPr id="113" name="CustomShape 7"/>
          <p:cNvSpPr/>
          <p:nvPr/>
        </p:nvSpPr>
        <p:spPr>
          <a:xfrm>
            <a:off x="234000" y="6360840"/>
            <a:ext cx="2689200" cy="501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350">
                <a:solidFill>
                  <a:srgbClr val="000000"/>
                </a:solidFill>
                <a:latin typeface="Calibri"/>
              </a:rPr>
              <a:t>Identifiant Bluetooth  de l’objet cible donné à l’îlot</a:t>
            </a:r>
            <a:endParaRPr/>
          </a:p>
        </p:txBody>
      </p:sp>
      <p:sp>
        <p:nvSpPr>
          <p:cNvPr id="114" name="CustomShape 8"/>
          <p:cNvSpPr/>
          <p:nvPr/>
        </p:nvSpPr>
        <p:spPr>
          <a:xfrm>
            <a:off x="4268520" y="2875680"/>
            <a:ext cx="4271040" cy="3505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>
                <a:solidFill>
                  <a:srgbClr val="000000"/>
                </a:solidFill>
                <a:latin typeface="Calibri"/>
              </a:rPr>
              <a:t>Situation : </a:t>
            </a:r>
            <a:endParaRPr/>
          </a:p>
          <a:p>
            <a:pPr>
              <a:lnSpc>
                <a:spcPct val="100000"/>
              </a:lnSpc>
            </a:pPr>
            <a:r>
              <a:rPr lang="fr-FR" sz="2000">
                <a:solidFill>
                  <a:srgbClr val="000000"/>
                </a:solidFill>
                <a:latin typeface="Calibri"/>
              </a:rPr>
              <a:t>Les îlots travaillent deux à deux :</a:t>
            </a:r>
            <a:endParaRPr/>
          </a:p>
          <a:p>
            <a:pPr>
              <a:lnSpc>
                <a:spcPct val="100000"/>
              </a:lnSpc>
            </a:pPr>
            <a:r>
              <a:rPr lang="fr-FR" sz="2000">
                <a:solidFill>
                  <a:srgbClr val="000000"/>
                </a:solidFill>
                <a:latin typeface="Calibri"/>
              </a:rPr>
              <a:t> un îlot émetteur, un îlot récepteur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fr-FR" sz="2000">
                <a:solidFill>
                  <a:srgbClr val="000000"/>
                </a:solidFill>
                <a:latin typeface="Calibri"/>
              </a:rPr>
              <a:t>Le premier objectif est de montrer qu’une identification de chaque appareil est nécessaire pour savoir qui communique avec qui.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fr-FR" sz="2000">
                <a:solidFill>
                  <a:srgbClr val="000000"/>
                </a:solidFill>
                <a:latin typeface="Calibri"/>
              </a:rPr>
              <a:t>Fonction appairage de la communication bluetooth</a:t>
            </a:r>
            <a:endParaRPr/>
          </a:p>
        </p:txBody>
      </p:sp>
      <p:sp>
        <p:nvSpPr>
          <p:cNvPr id="115" name="CustomShape 9"/>
          <p:cNvSpPr/>
          <p:nvPr/>
        </p:nvSpPr>
        <p:spPr>
          <a:xfrm>
            <a:off x="7682400" y="19440"/>
            <a:ext cx="1452240" cy="36468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Séquence n°1</a:t>
            </a:r>
            <a:endParaRPr/>
          </a:p>
        </p:txBody>
      </p:sp>
      <p:sp>
        <p:nvSpPr>
          <p:cNvPr id="116" name="CustomShape 10"/>
          <p:cNvSpPr/>
          <p:nvPr/>
        </p:nvSpPr>
        <p:spPr>
          <a:xfrm>
            <a:off x="7673760" y="388800"/>
            <a:ext cx="1469880" cy="36468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Séance n°1</a:t>
            </a:r>
            <a:endParaRPr/>
          </a:p>
        </p:txBody>
      </p:sp>
      <p:sp>
        <p:nvSpPr>
          <p:cNvPr id="117" name="CustomShape 11"/>
          <p:cNvSpPr/>
          <p:nvPr/>
        </p:nvSpPr>
        <p:spPr>
          <a:xfrm>
            <a:off x="1558800" y="2529360"/>
            <a:ext cx="898560" cy="360"/>
          </a:xfrm>
          <a:prstGeom prst="straightConnector1">
            <a:avLst/>
          </a:prstGeom>
          <a:noFill/>
          <a:ln w="6480">
            <a:solidFill>
              <a:srgbClr val="5B9BD5"/>
            </a:solidFill>
            <a:miter/>
            <a:headEnd type="triangle" w="med" len="med"/>
            <a:tailEnd type="triangle" w="med" len="med"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4400">
                <a:solidFill>
                  <a:srgbClr val="000000"/>
                </a:solidFill>
                <a:latin typeface="Calibri Light"/>
              </a:rPr>
              <a:t>Diagramme de cas d’utilisation
</a:t>
            </a:r>
            <a:r>
              <a:rPr lang="fr-FR" sz="3200">
                <a:solidFill>
                  <a:srgbClr val="000000"/>
                </a:solidFill>
                <a:latin typeface="Calibri Light"/>
              </a:rPr>
              <a:t>Commander un éclairage à distance</a:t>
            </a:r>
            <a:endParaRPr/>
          </a:p>
        </p:txBody>
      </p:sp>
      <p:pic>
        <p:nvPicPr>
          <p:cNvPr id="119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304280" y="1579680"/>
            <a:ext cx="7210440" cy="5014440"/>
          </a:xfrm>
          <a:prstGeom prst="rect">
            <a:avLst/>
          </a:prstGeom>
          <a:ln>
            <a:noFill/>
          </a:ln>
        </p:spPr>
      </p:pic>
      <p:sp>
        <p:nvSpPr>
          <p:cNvPr id="120" name="CustomShape 2"/>
          <p:cNvSpPr/>
          <p:nvPr/>
        </p:nvSpPr>
        <p:spPr>
          <a:xfrm>
            <a:off x="7682400" y="19440"/>
            <a:ext cx="1452240" cy="36468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Séquence n°1</a:t>
            </a:r>
            <a:endParaRPr/>
          </a:p>
        </p:txBody>
      </p:sp>
      <p:sp>
        <p:nvSpPr>
          <p:cNvPr id="121" name="CustomShape 3"/>
          <p:cNvSpPr/>
          <p:nvPr/>
        </p:nvSpPr>
        <p:spPr>
          <a:xfrm>
            <a:off x="7673760" y="388800"/>
            <a:ext cx="1469880" cy="36468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Séance n°1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Image 29"/>
          <p:cNvPicPr/>
          <p:nvPr/>
        </p:nvPicPr>
        <p:blipFill>
          <a:blip r:embed="rId2"/>
          <a:stretch>
            <a:fillRect/>
          </a:stretch>
        </p:blipFill>
        <p:spPr>
          <a:xfrm>
            <a:off x="310320" y="1429560"/>
            <a:ext cx="3247560" cy="5360760"/>
          </a:xfrm>
          <a:prstGeom prst="rect">
            <a:avLst/>
          </a:prstGeom>
          <a:ln>
            <a:noFill/>
          </a:ln>
        </p:spPr>
      </p:pic>
      <p:sp>
        <p:nvSpPr>
          <p:cNvPr id="123" name="TextShape 1"/>
          <p:cNvSpPr txBox="1"/>
          <p:nvPr/>
        </p:nvSpPr>
        <p:spPr>
          <a:xfrm>
            <a:off x="149760" y="65880"/>
            <a:ext cx="7886520" cy="691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600">
                <a:solidFill>
                  <a:srgbClr val="000000"/>
                </a:solidFill>
                <a:latin typeface="Calibri Light"/>
              </a:rPr>
              <a:t>Programmation du smartphone</a:t>
            </a:r>
            <a:endParaRPr/>
          </a:p>
        </p:txBody>
      </p:sp>
      <p:sp>
        <p:nvSpPr>
          <p:cNvPr id="124" name="CustomShape 2"/>
          <p:cNvSpPr/>
          <p:nvPr/>
        </p:nvSpPr>
        <p:spPr>
          <a:xfrm>
            <a:off x="7682400" y="19440"/>
            <a:ext cx="1452240" cy="36468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Séquence n°1</a:t>
            </a:r>
            <a:endParaRPr/>
          </a:p>
        </p:txBody>
      </p:sp>
      <p:sp>
        <p:nvSpPr>
          <p:cNvPr id="125" name="CustomShape 3"/>
          <p:cNvSpPr/>
          <p:nvPr/>
        </p:nvSpPr>
        <p:spPr>
          <a:xfrm>
            <a:off x="7673760" y="388800"/>
            <a:ext cx="1469880" cy="36468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Séance n°1</a:t>
            </a:r>
            <a:endParaRPr/>
          </a:p>
        </p:txBody>
      </p:sp>
      <p:sp>
        <p:nvSpPr>
          <p:cNvPr id="126" name="CustomShape 4"/>
          <p:cNvSpPr/>
          <p:nvPr/>
        </p:nvSpPr>
        <p:spPr>
          <a:xfrm>
            <a:off x="3799440" y="1661400"/>
            <a:ext cx="4880880" cy="4113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>
                <a:solidFill>
                  <a:srgbClr val="000000"/>
                </a:solidFill>
                <a:latin typeface="Calibri"/>
              </a:rPr>
              <a:t>Le 2ème objectif est de construire un programme dans le smartphone et un dans la cible pour répondre au cahier des charges :</a:t>
            </a:r>
            <a:endParaRPr/>
          </a:p>
          <a:p>
            <a:pPr>
              <a:lnSpc>
                <a:spcPct val="100000"/>
              </a:lnSpc>
            </a:pPr>
            <a:r>
              <a:rPr lang="fr-FR" sz="2400">
                <a:solidFill>
                  <a:srgbClr val="000000"/>
                </a:solidFill>
                <a:latin typeface="Calibri"/>
              </a:rPr>
              <a:t>Un appui sur un bouton du smartphone entraine l’éclairage d’une sortie sur la carte cible.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fr-FR" sz="2400">
                <a:solidFill>
                  <a:srgbClr val="000000"/>
                </a:solidFill>
                <a:latin typeface="Calibri"/>
              </a:rPr>
              <a:t>Les notions abordées sont les algorithmes et en particulier la structure Si… alors… sinon…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31280" y="305640"/>
            <a:ext cx="7886520" cy="7243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000000"/>
                </a:solidFill>
                <a:latin typeface="Calibri Light"/>
              </a:rPr>
              <a:t>Programme éclairage pour le smartphone
Logiciel : Appinventor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9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3640" y="1690560"/>
            <a:ext cx="8461440" cy="3868200"/>
          </a:xfrm>
          <a:prstGeom prst="rect">
            <a:avLst/>
          </a:prstGeom>
          <a:ln>
            <a:noFill/>
          </a:ln>
        </p:spPr>
      </p:pic>
      <p:pic>
        <p:nvPicPr>
          <p:cNvPr id="130" name="Image 5"/>
          <p:cNvPicPr/>
          <p:nvPr/>
        </p:nvPicPr>
        <p:blipFill>
          <a:blip r:embed="rId3"/>
          <a:stretch>
            <a:fillRect/>
          </a:stretch>
        </p:blipFill>
        <p:spPr>
          <a:xfrm>
            <a:off x="5446080" y="2332080"/>
            <a:ext cx="3620160" cy="2517480"/>
          </a:xfrm>
          <a:prstGeom prst="rect">
            <a:avLst/>
          </a:prstGeom>
          <a:ln>
            <a:noFill/>
          </a:ln>
        </p:spPr>
      </p:pic>
      <p:sp>
        <p:nvSpPr>
          <p:cNvPr id="131" name="CustomShape 3"/>
          <p:cNvSpPr/>
          <p:nvPr/>
        </p:nvSpPr>
        <p:spPr>
          <a:xfrm flipH="1">
            <a:off x="3740040" y="2762640"/>
            <a:ext cx="2555640" cy="862200"/>
          </a:xfrm>
          <a:prstGeom prst="straightConnector1">
            <a:avLst/>
          </a:prstGeom>
          <a:noFill/>
          <a:ln w="98280">
            <a:solidFill>
              <a:srgbClr val="5B9BD5"/>
            </a:solidFill>
            <a:miter/>
            <a:tailEnd type="triangle" w="med" len="med"/>
          </a:ln>
        </p:spPr>
      </p:sp>
      <p:sp>
        <p:nvSpPr>
          <p:cNvPr id="132" name="CustomShape 4"/>
          <p:cNvSpPr/>
          <p:nvPr/>
        </p:nvSpPr>
        <p:spPr>
          <a:xfrm>
            <a:off x="1849680" y="3624840"/>
            <a:ext cx="5430240" cy="1933920"/>
          </a:xfrm>
          <a:prstGeom prst="roundRect">
            <a:avLst>
              <a:gd name="adj" fmla="val 16667"/>
            </a:avLst>
          </a:prstGeom>
          <a:noFill/>
          <a:ln w="41400">
            <a:solidFill>
              <a:srgbClr val="43729D"/>
            </a:solidFill>
            <a:custDash>
              <a:ds d="345000" sp="115000"/>
            </a:custDash>
            <a:miter/>
          </a:ln>
        </p:spPr>
      </p:sp>
      <p:sp>
        <p:nvSpPr>
          <p:cNvPr id="133" name="CustomShape 5"/>
          <p:cNvSpPr/>
          <p:nvPr/>
        </p:nvSpPr>
        <p:spPr>
          <a:xfrm flipH="1" flipV="1">
            <a:off x="5621400" y="3556800"/>
            <a:ext cx="1361520" cy="775080"/>
          </a:xfrm>
          <a:prstGeom prst="straightConnector1">
            <a:avLst/>
          </a:prstGeom>
          <a:noFill/>
          <a:ln w="98280">
            <a:solidFill>
              <a:srgbClr val="5B9BD5"/>
            </a:solidFill>
            <a:miter/>
            <a:tailEnd type="triangle" w="med" len="med"/>
          </a:ln>
        </p:spPr>
      </p:sp>
      <p:sp>
        <p:nvSpPr>
          <p:cNvPr id="134" name="CustomShape 6"/>
          <p:cNvSpPr/>
          <p:nvPr/>
        </p:nvSpPr>
        <p:spPr>
          <a:xfrm>
            <a:off x="1890000" y="1623240"/>
            <a:ext cx="5430240" cy="1933920"/>
          </a:xfrm>
          <a:prstGeom prst="roundRect">
            <a:avLst>
              <a:gd name="adj" fmla="val 16667"/>
            </a:avLst>
          </a:prstGeom>
          <a:noFill/>
          <a:ln w="41400">
            <a:solidFill>
              <a:srgbClr val="43729D"/>
            </a:solidFill>
            <a:custDash>
              <a:ds d="345000" sp="115000"/>
            </a:custDash>
            <a:miter/>
          </a:ln>
        </p:spPr>
      </p:sp>
      <p:sp>
        <p:nvSpPr>
          <p:cNvPr id="135" name="CustomShape 7"/>
          <p:cNvSpPr/>
          <p:nvPr/>
        </p:nvSpPr>
        <p:spPr>
          <a:xfrm>
            <a:off x="7682400" y="19440"/>
            <a:ext cx="1452240" cy="36468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Séquence n°1</a:t>
            </a:r>
            <a:endParaRPr/>
          </a:p>
        </p:txBody>
      </p:sp>
      <p:sp>
        <p:nvSpPr>
          <p:cNvPr id="136" name="CustomShape 8"/>
          <p:cNvSpPr/>
          <p:nvPr/>
        </p:nvSpPr>
        <p:spPr>
          <a:xfrm>
            <a:off x="7673760" y="388800"/>
            <a:ext cx="1469880" cy="36468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Séance n°1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fade">
                                      <p:cBhvr additive="repl">
                                        <p:cTn id="2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20840" y="264240"/>
            <a:ext cx="7074360" cy="749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800">
                <a:solidFill>
                  <a:srgbClr val="000000"/>
                </a:solidFill>
                <a:latin typeface="Calibri Light"/>
              </a:rPr>
              <a:t>Programme coté cible :
Logiciel Ardublock pour carte Arduino</a:t>
            </a:r>
            <a:endParaRPr/>
          </a:p>
        </p:txBody>
      </p:sp>
      <p:sp>
        <p:nvSpPr>
          <p:cNvPr id="138" name="CustomShape 2"/>
          <p:cNvSpPr/>
          <p:nvPr/>
        </p:nvSpPr>
        <p:spPr>
          <a:xfrm>
            <a:off x="7682400" y="19440"/>
            <a:ext cx="1452240" cy="36468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Séquence n°1</a:t>
            </a:r>
            <a:endParaRPr/>
          </a:p>
        </p:txBody>
      </p:sp>
      <p:sp>
        <p:nvSpPr>
          <p:cNvPr id="139" name="CustomShape 3"/>
          <p:cNvSpPr/>
          <p:nvPr/>
        </p:nvSpPr>
        <p:spPr>
          <a:xfrm>
            <a:off x="7673760" y="388800"/>
            <a:ext cx="1469880" cy="36468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FFFFFF"/>
                </a:solidFill>
                <a:latin typeface="Calibri"/>
              </a:rPr>
              <a:t>Séance n°1</a:t>
            </a:r>
            <a:endParaRPr/>
          </a:p>
        </p:txBody>
      </p:sp>
      <p:pic>
        <p:nvPicPr>
          <p:cNvPr id="140" name="Imag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690560"/>
            <a:ext cx="8977320" cy="2014200"/>
          </a:xfrm>
          <a:prstGeom prst="rect">
            <a:avLst/>
          </a:prstGeom>
          <a:ln>
            <a:noFill/>
          </a:ln>
        </p:spPr>
      </p:pic>
      <p:pic>
        <p:nvPicPr>
          <p:cNvPr id="141" name="Image 8"/>
          <p:cNvPicPr/>
          <p:nvPr/>
        </p:nvPicPr>
        <p:blipFill>
          <a:blip r:embed="rId3"/>
          <a:stretch>
            <a:fillRect/>
          </a:stretch>
        </p:blipFill>
        <p:spPr>
          <a:xfrm>
            <a:off x="142920" y="3634920"/>
            <a:ext cx="9000720" cy="3266640"/>
          </a:xfrm>
          <a:prstGeom prst="rect">
            <a:avLst/>
          </a:prstGeom>
          <a:ln>
            <a:noFill/>
          </a:ln>
        </p:spPr>
      </p:pic>
      <p:sp>
        <p:nvSpPr>
          <p:cNvPr id="142" name="CustomShape 4"/>
          <p:cNvSpPr/>
          <p:nvPr/>
        </p:nvSpPr>
        <p:spPr>
          <a:xfrm>
            <a:off x="420840" y="3634920"/>
            <a:ext cx="4691160" cy="639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Calibri"/>
              </a:rPr>
              <a:t>Évolution du cahier des charges en insérant une temporisation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512</Words>
  <Application>Microsoft Office PowerPoint</Application>
  <PresentationFormat>Affichage à l'écran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DejaVu Sans</vt:lpstr>
      <vt:lpstr>StarSymbol</vt:lpstr>
      <vt:lpstr>Times New Roman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Quéruel Patrick</cp:lastModifiedBy>
  <cp:revision>1</cp:revision>
  <dcterms:modified xsi:type="dcterms:W3CDTF">2015-12-16T13:01:03Z</dcterms:modified>
</cp:coreProperties>
</file>