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10080625" cy="7559675"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02" y="-27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fr-FR" sz="1400" b="1" i="0" u="none" strike="noStrike" kern="1200">
              <a:ln>
                <a:noFill/>
              </a:ln>
              <a:solidFill>
                <a:srgbClr val="FFFFFF"/>
              </a:solidFill>
              <a:latin typeface="Arial" pitchFamily="18"/>
              <a:ea typeface="Microsoft YaHei" pitchFamily="2"/>
              <a:cs typeface="Arial" pitchFamily="2"/>
            </a:endParaRPr>
          </a:p>
        </p:txBody>
      </p:sp>
      <p:sp>
        <p:nvSpPr>
          <p:cNvPr id="3" name="Espace réservé de la date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fr-FR" sz="1400" b="1" i="0" u="none" strike="noStrike" kern="1200">
              <a:ln>
                <a:noFill/>
              </a:ln>
              <a:solidFill>
                <a:srgbClr val="FFFFFF"/>
              </a:solidFill>
              <a:latin typeface="Arial" pitchFamily="18"/>
              <a:ea typeface="Microsoft YaHei" pitchFamily="2"/>
              <a:cs typeface="Arial" pitchFamily="2"/>
            </a:endParaRPr>
          </a:p>
        </p:txBody>
      </p:sp>
      <p:sp>
        <p:nvSpPr>
          <p:cNvPr id="4" name="Espace réservé du pied de page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fr-FR" sz="1400" b="1" i="0" u="none" strike="noStrike" kern="1200">
              <a:ln>
                <a:noFill/>
              </a:ln>
              <a:solidFill>
                <a:srgbClr val="FFFFFF"/>
              </a:solidFill>
              <a:latin typeface="Arial" pitchFamily="18"/>
              <a:ea typeface="Microsoft YaHei" pitchFamily="2"/>
              <a:cs typeface="Arial" pitchFamily="2"/>
            </a:endParaRPr>
          </a:p>
        </p:txBody>
      </p:sp>
      <p:sp>
        <p:nvSpPr>
          <p:cNvPr id="5" name="Espace réservé du numéro de diapositive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0CD9C5BC-8B1E-4114-8FB6-0996A096D142}" type="slidenum">
              <a:t>‹N°›</a:t>
            </a:fld>
            <a:endParaRPr lang="fr-FR" sz="1400" b="1" i="0" u="none" strike="noStrike" kern="1200">
              <a:ln>
                <a:noFill/>
              </a:ln>
              <a:solidFill>
                <a:srgbClr val="FFFFFF"/>
              </a:solidFill>
              <a:latin typeface="Arial" pitchFamily="18"/>
              <a:ea typeface="Microsoft YaHei" pitchFamily="2"/>
              <a:cs typeface="Arial" pitchFamily="2"/>
            </a:endParaRPr>
          </a:p>
        </p:txBody>
      </p:sp>
    </p:spTree>
    <p:extLst>
      <p:ext uri="{BB962C8B-B14F-4D97-AF65-F5344CB8AC3E}">
        <p14:creationId xmlns:p14="http://schemas.microsoft.com/office/powerpoint/2010/main" val="2981457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Espace réservé des commentaire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5" name="Espace réservé de la date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6" name="Espace réservé du pied de page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fr-FR" sz="1400" kern="1200">
                <a:latin typeface="Times New Roman" pitchFamily="18"/>
                <a:ea typeface="Lucida Sans Unicode" pitchFamily="2"/>
                <a:cs typeface="Tahoma" pitchFamily="2"/>
              </a:defRPr>
            </a:lvl1pPr>
          </a:lstStyle>
          <a:p>
            <a:pPr lvl="0"/>
            <a:fld id="{F0E1E207-FD2A-4BE3-BCAC-54ACFC8CDC0E}" type="slidenum">
              <a:t>‹N°›</a:t>
            </a:fld>
            <a:endParaRPr lang="fr-FR"/>
          </a:p>
        </p:txBody>
      </p:sp>
    </p:spTree>
    <p:extLst>
      <p:ext uri="{BB962C8B-B14F-4D97-AF65-F5344CB8AC3E}">
        <p14:creationId xmlns:p14="http://schemas.microsoft.com/office/powerpoint/2010/main" val="794710801"/>
      </p:ext>
    </p:extLst>
  </p:cSld>
  <p:clrMap bg1="lt1" tx1="dk1" bg2="lt2" tx2="dk2" accent1="accent1" accent2="accent2" accent3="accent3" accent4="accent4" accent5="accent5" accent6="accent6" hlink="hlink" folHlink="folHlink"/>
  <p:notesStyle>
    <a:lvl1pPr marL="216000" marR="0" indent="0" rtl="0" hangingPunct="0">
      <a:tabLst/>
      <a:defRPr lang="fr-FR" sz="2000" b="0" i="0" u="none" strike="noStrike" kern="1200">
        <a:ln>
          <a:noFill/>
        </a:ln>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pPr lvl="0"/>
            <a:r>
              <a:rPr lang="fr-FR"/>
              <a:t>Il s'agit de rédiger les connaissances en équipe. On se met d'accord sur les terme de vocabulaire, sur les définitions, on formalise la trace écrite qui servira de bilan à l'élève.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pPr lvl="0"/>
            <a:r>
              <a:rPr lang="fr-FR"/>
              <a:t>On pourra évidemment s'échapper du schéma formalisé que l'on voit ici.</a:t>
            </a:r>
          </a:p>
          <a:p>
            <a:pPr lvl="0"/>
            <a:endParaRPr lang="fr-FR"/>
          </a:p>
          <a:p>
            <a:pPr lvl="0"/>
            <a:r>
              <a:rPr lang="fr-FR"/>
              <a:t>Le cahier d'expérience suit l'élève tout au long du cycle. On y trouve des essais, des dessins, des brouillon au crayon à papier, des bilans à l'encre bleue et des conseils en vert.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p:txBody>
          <a:bodyPr>
            <a:spAutoFit/>
          </a:bodyPr>
          <a:lstStyle/>
          <a:p>
            <a:pPr lvl="0"/>
            <a:r>
              <a:rPr lang="fr-FR"/>
              <a:t>Et sur des critères communs élaborés en équipe et avec les élèves (métacognition) sous forme d'échelle. Un premier niveau très accessible pour encourager l'élève et un dernier niveau exigent pour les meilleurs.</a:t>
            </a:r>
          </a:p>
          <a:p>
            <a:pPr lvl="0"/>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Modifiez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FA8E847-8937-415A-B9E6-FB8B0EB5C07A}" type="slidenum">
              <a:t>‹N°›</a:t>
            </a:fld>
            <a:endParaRPr lang="fr-FR"/>
          </a:p>
        </p:txBody>
      </p:sp>
    </p:spTree>
    <p:extLst>
      <p:ext uri="{BB962C8B-B14F-4D97-AF65-F5344CB8AC3E}">
        <p14:creationId xmlns:p14="http://schemas.microsoft.com/office/powerpoint/2010/main" val="3154308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1DE9163-56CF-418E-BF0D-83C03E0067CA}" type="slidenum">
              <a:t>‹N°›</a:t>
            </a:fld>
            <a:endParaRPr lang="fr-FR"/>
          </a:p>
        </p:txBody>
      </p:sp>
    </p:spTree>
    <p:extLst>
      <p:ext uri="{BB962C8B-B14F-4D97-AF65-F5344CB8AC3E}">
        <p14:creationId xmlns:p14="http://schemas.microsoft.com/office/powerpoint/2010/main" val="373800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850" y="301625"/>
            <a:ext cx="226695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03238" y="301625"/>
            <a:ext cx="6653212"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3E036DD9-E739-47CF-840B-1AC9B63DFB7F}" type="slidenum">
              <a:t>‹N°›</a:t>
            </a:fld>
            <a:endParaRPr lang="fr-FR"/>
          </a:p>
        </p:txBody>
      </p:sp>
    </p:spTree>
    <p:extLst>
      <p:ext uri="{BB962C8B-B14F-4D97-AF65-F5344CB8AC3E}">
        <p14:creationId xmlns:p14="http://schemas.microsoft.com/office/powerpoint/2010/main" val="5061765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D12D784F-EC6F-4F66-8B7E-C15DDF632A7C}" type="slidenum">
              <a:t>‹N°›</a:t>
            </a:fld>
            <a:endParaRPr lang="fr-FR"/>
          </a:p>
        </p:txBody>
      </p:sp>
    </p:spTree>
    <p:extLst>
      <p:ext uri="{BB962C8B-B14F-4D97-AF65-F5344CB8AC3E}">
        <p14:creationId xmlns:p14="http://schemas.microsoft.com/office/powerpoint/2010/main" val="39513303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EA84459-83B9-4DF8-821A-F8D6CD9331BF}" type="slidenum">
              <a:t>‹N°›</a:t>
            </a:fld>
            <a:endParaRPr lang="fr-FR"/>
          </a:p>
        </p:txBody>
      </p:sp>
    </p:spTree>
    <p:extLst>
      <p:ext uri="{BB962C8B-B14F-4D97-AF65-F5344CB8AC3E}">
        <p14:creationId xmlns:p14="http://schemas.microsoft.com/office/powerpoint/2010/main" val="20834588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03238" y="1768475"/>
            <a:ext cx="4459287"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14925" y="1768475"/>
            <a:ext cx="44608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126A0EC7-82A1-4F1E-95AD-2CEA70A2D5E7}" type="slidenum">
              <a:t>‹N°›</a:t>
            </a:fld>
            <a:endParaRPr lang="fr-FR"/>
          </a:p>
        </p:txBody>
      </p:sp>
    </p:spTree>
    <p:extLst>
      <p:ext uri="{BB962C8B-B14F-4D97-AF65-F5344CB8AC3E}">
        <p14:creationId xmlns:p14="http://schemas.microsoft.com/office/powerpoint/2010/main" val="1792189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lvl="0"/>
            <a:endParaRPr lang="fr-FR"/>
          </a:p>
        </p:txBody>
      </p:sp>
      <p:sp>
        <p:nvSpPr>
          <p:cNvPr id="8" name="Espace réservé du pied de page 7"/>
          <p:cNvSpPr>
            <a:spLocks noGrp="1"/>
          </p:cNvSpPr>
          <p:nvPr>
            <p:ph type="ftr" sz="quarter" idx="11"/>
          </p:nvPr>
        </p:nvSpPr>
        <p:spPr/>
        <p:txBody>
          <a:bodyPr/>
          <a:lstStyle/>
          <a:p>
            <a:pPr lvl="0"/>
            <a:endParaRPr lang="fr-FR"/>
          </a:p>
        </p:txBody>
      </p:sp>
      <p:sp>
        <p:nvSpPr>
          <p:cNvPr id="9" name="Espace réservé du numéro de diapositive 8"/>
          <p:cNvSpPr>
            <a:spLocks noGrp="1"/>
          </p:cNvSpPr>
          <p:nvPr>
            <p:ph type="sldNum" sz="quarter" idx="12"/>
          </p:nvPr>
        </p:nvSpPr>
        <p:spPr/>
        <p:txBody>
          <a:bodyPr/>
          <a:lstStyle/>
          <a:p>
            <a:pPr lvl="0"/>
            <a:fld id="{5D13652B-83C5-4ED7-B34A-E1AD3ED889A9}" type="slidenum">
              <a:t>‹N°›</a:t>
            </a:fld>
            <a:endParaRPr lang="fr-FR"/>
          </a:p>
        </p:txBody>
      </p:sp>
    </p:spTree>
    <p:extLst>
      <p:ext uri="{BB962C8B-B14F-4D97-AF65-F5344CB8AC3E}">
        <p14:creationId xmlns:p14="http://schemas.microsoft.com/office/powerpoint/2010/main" val="29966500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lvl="0"/>
            <a:endParaRPr lang="fr-FR"/>
          </a:p>
        </p:txBody>
      </p:sp>
      <p:sp>
        <p:nvSpPr>
          <p:cNvPr id="4" name="Espace réservé du pied de page 3"/>
          <p:cNvSpPr>
            <a:spLocks noGrp="1"/>
          </p:cNvSpPr>
          <p:nvPr>
            <p:ph type="ftr" sz="quarter" idx="11"/>
          </p:nvPr>
        </p:nvSpPr>
        <p:spPr/>
        <p:txBody>
          <a:bodyPr/>
          <a:lstStyle/>
          <a:p>
            <a:pPr lvl="0"/>
            <a:endParaRPr lang="fr-FR"/>
          </a:p>
        </p:txBody>
      </p:sp>
      <p:sp>
        <p:nvSpPr>
          <p:cNvPr id="5" name="Espace réservé du numéro de diapositive 4"/>
          <p:cNvSpPr>
            <a:spLocks noGrp="1"/>
          </p:cNvSpPr>
          <p:nvPr>
            <p:ph type="sldNum" sz="quarter" idx="12"/>
          </p:nvPr>
        </p:nvSpPr>
        <p:spPr/>
        <p:txBody>
          <a:bodyPr/>
          <a:lstStyle/>
          <a:p>
            <a:pPr lvl="0"/>
            <a:fld id="{8F733308-5470-4824-8205-1C661B7958D0}" type="slidenum">
              <a:t>‹N°›</a:t>
            </a:fld>
            <a:endParaRPr lang="fr-FR"/>
          </a:p>
        </p:txBody>
      </p:sp>
    </p:spTree>
    <p:extLst>
      <p:ext uri="{BB962C8B-B14F-4D97-AF65-F5344CB8AC3E}">
        <p14:creationId xmlns:p14="http://schemas.microsoft.com/office/powerpoint/2010/main" val="30826686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fr-FR"/>
          </a:p>
        </p:txBody>
      </p:sp>
      <p:sp>
        <p:nvSpPr>
          <p:cNvPr id="3" name="Espace réservé du pied de page 2"/>
          <p:cNvSpPr>
            <a:spLocks noGrp="1"/>
          </p:cNvSpPr>
          <p:nvPr>
            <p:ph type="ftr" sz="quarter" idx="11"/>
          </p:nvPr>
        </p:nvSpPr>
        <p:spPr/>
        <p:txBody>
          <a:bodyPr/>
          <a:lstStyle/>
          <a:p>
            <a:pPr lvl="0"/>
            <a:endParaRPr lang="fr-FR"/>
          </a:p>
        </p:txBody>
      </p:sp>
      <p:sp>
        <p:nvSpPr>
          <p:cNvPr id="4" name="Espace réservé du numéro de diapositive 3"/>
          <p:cNvSpPr>
            <a:spLocks noGrp="1"/>
          </p:cNvSpPr>
          <p:nvPr>
            <p:ph type="sldNum" sz="quarter" idx="12"/>
          </p:nvPr>
        </p:nvSpPr>
        <p:spPr/>
        <p:txBody>
          <a:bodyPr/>
          <a:lstStyle/>
          <a:p>
            <a:pPr lvl="0"/>
            <a:fld id="{39249ED5-6F91-4745-B254-657FBCADF9D2}" type="slidenum">
              <a:t>‹N°›</a:t>
            </a:fld>
            <a:endParaRPr lang="fr-FR"/>
          </a:p>
        </p:txBody>
      </p:sp>
    </p:spTree>
    <p:extLst>
      <p:ext uri="{BB962C8B-B14F-4D97-AF65-F5344CB8AC3E}">
        <p14:creationId xmlns:p14="http://schemas.microsoft.com/office/powerpoint/2010/main" val="1689908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BD3443E3-96A7-4BC9-A85D-95CC3CF35EDF}" type="slidenum">
              <a:t>‹N°›</a:t>
            </a:fld>
            <a:endParaRPr lang="fr-FR"/>
          </a:p>
        </p:txBody>
      </p:sp>
    </p:spTree>
    <p:extLst>
      <p:ext uri="{BB962C8B-B14F-4D97-AF65-F5344CB8AC3E}">
        <p14:creationId xmlns:p14="http://schemas.microsoft.com/office/powerpoint/2010/main" val="37511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39D1733B-E31E-42D0-9BAF-C864D6900987}" type="slidenum">
              <a:t>‹N°›</a:t>
            </a:fld>
            <a:endParaRPr lang="fr-FR"/>
          </a:p>
        </p:txBody>
      </p:sp>
    </p:spTree>
    <p:extLst>
      <p:ext uri="{BB962C8B-B14F-4D97-AF65-F5344CB8AC3E}">
        <p14:creationId xmlns:p14="http://schemas.microsoft.com/office/powerpoint/2010/main" val="3205518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u titre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fr-FR"/>
          </a:p>
        </p:txBody>
      </p:sp>
      <p:sp>
        <p:nvSpPr>
          <p:cNvPr id="3" name="Espace réservé du texte 2"/>
          <p:cNvSpPr txBox="1">
            <a:spLocks noGrp="1"/>
          </p:cNvSpPr>
          <p:nvPr>
            <p:ph type="body" idx="1"/>
          </p:nvPr>
        </p:nvSpPr>
        <p:spPr>
          <a:xfrm>
            <a:off x="503999" y="1769040"/>
            <a:ext cx="9071640" cy="438480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5" name="Espace réservé du pied de page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6" name="Espace réservé du numéro de diapositive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Lucida Sans Unicode" pitchFamily="2"/>
                <a:cs typeface="Tahoma" pitchFamily="2"/>
              </a:defRPr>
            </a:lvl1pPr>
          </a:lstStyle>
          <a:p>
            <a:pPr lvl="0"/>
            <a:fld id="{3D7578C2-B819-4993-B802-0A1E9C4E4AD0}"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fr-FR" sz="4400" b="0" i="0" u="none" strike="noStrike" kern="1200">
          <a:ln>
            <a:noFill/>
          </a:ln>
          <a:latin typeface="Arial" pitchFamily="18"/>
          <a:ea typeface="Microsoft YaHei" pitchFamily="2"/>
          <a:cs typeface="Arial" pitchFamily="2"/>
        </a:defRPr>
      </a:lvl1pPr>
    </p:titleStyle>
    <p:bodyStyle>
      <a:lvl1pPr rtl="0" hangingPunct="0">
        <a:spcBef>
          <a:spcPts val="0"/>
        </a:spcBef>
        <a:spcAft>
          <a:spcPts val="1417"/>
        </a:spcAft>
        <a:tabLst/>
        <a:defRPr lang="fr-FR" sz="3200" b="0" i="0" u="none" strike="noStrike" kern="1200">
          <a:ln>
            <a:noFill/>
          </a:ln>
          <a:latin typeface="Arial" pitchFamily="18"/>
          <a:ea typeface="Microsoft YaHei" pitchFamily="2"/>
          <a:cs typeface="Arial"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Rectangle 1"/>
          <p:cNvSpPr/>
          <p:nvPr/>
        </p:nvSpPr>
        <p:spPr>
          <a:xfrm>
            <a:off x="4608000" y="1080000"/>
            <a:ext cx="468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 Collège Marcelle Baron HERIC</a:t>
            </a:r>
          </a:p>
        </p:txBody>
      </p:sp>
      <p:sp>
        <p:nvSpPr>
          <p:cNvPr id="3" name="Rectangle 2"/>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400" b="1" i="0" u="none" strike="noStrike" kern="1200">
                <a:ln>
                  <a:noFill/>
                </a:ln>
                <a:solidFill>
                  <a:srgbClr val="FFFFFF"/>
                </a:solidFill>
                <a:latin typeface="Arial" pitchFamily="18"/>
                <a:ea typeface="Microsoft YaHei" pitchFamily="2"/>
                <a:cs typeface="Arial" pitchFamily="2"/>
              </a:rPr>
              <a:t>Démarche pour un enseignement cohérent</a:t>
            </a:r>
          </a:p>
        </p:txBody>
      </p:sp>
      <p:sp>
        <p:nvSpPr>
          <p:cNvPr id="4" name="Forme libre 3"/>
          <p:cNvSpPr/>
          <p:nvPr/>
        </p:nvSpPr>
        <p:spPr>
          <a:xfrm>
            <a:off x="1512000" y="2951999"/>
            <a:ext cx="3888000" cy="1584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Des connaissances</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convergentes</a:t>
            </a:r>
          </a:p>
        </p:txBody>
      </p:sp>
      <p:sp>
        <p:nvSpPr>
          <p:cNvPr id="5" name="Forme libre 4"/>
          <p:cNvSpPr/>
          <p:nvPr/>
        </p:nvSpPr>
        <p:spPr>
          <a:xfrm>
            <a:off x="360000" y="1655999"/>
            <a:ext cx="3888000" cy="1584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Des projets</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interdisciplinaires</a:t>
            </a:r>
          </a:p>
        </p:txBody>
      </p:sp>
      <p:sp>
        <p:nvSpPr>
          <p:cNvPr id="6" name="Forme libre 5"/>
          <p:cNvSpPr/>
          <p:nvPr/>
        </p:nvSpPr>
        <p:spPr>
          <a:xfrm>
            <a:off x="5184000" y="5112000"/>
            <a:ext cx="3888000" cy="1584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Un système d'évaluation</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commun</a:t>
            </a:r>
          </a:p>
        </p:txBody>
      </p:sp>
      <p:sp>
        <p:nvSpPr>
          <p:cNvPr id="7" name="Forme libre 6"/>
          <p:cNvSpPr/>
          <p:nvPr/>
        </p:nvSpPr>
        <p:spPr>
          <a:xfrm>
            <a:off x="4320000" y="3780000"/>
            <a:ext cx="3888000" cy="1584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Des séquences</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formalisées</a:t>
            </a:r>
          </a:p>
        </p:txBody>
      </p:sp>
      <p:sp>
        <p:nvSpPr>
          <p:cNvPr id="8" name="Forme libre 7"/>
          <p:cNvSpPr/>
          <p:nvPr/>
        </p:nvSpPr>
        <p:spPr>
          <a:xfrm>
            <a:off x="360000" y="1728000"/>
            <a:ext cx="576000" cy="576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1</a:t>
            </a:r>
          </a:p>
        </p:txBody>
      </p:sp>
      <p:sp>
        <p:nvSpPr>
          <p:cNvPr id="9" name="Forme libre 8"/>
          <p:cNvSpPr/>
          <p:nvPr/>
        </p:nvSpPr>
        <p:spPr>
          <a:xfrm>
            <a:off x="1224000" y="3671999"/>
            <a:ext cx="576000" cy="576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2</a:t>
            </a:r>
          </a:p>
        </p:txBody>
      </p:sp>
      <p:sp>
        <p:nvSpPr>
          <p:cNvPr id="10" name="Forme libre 9"/>
          <p:cNvSpPr/>
          <p:nvPr/>
        </p:nvSpPr>
        <p:spPr>
          <a:xfrm>
            <a:off x="4031999" y="4608000"/>
            <a:ext cx="576000" cy="576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3</a:t>
            </a:r>
          </a:p>
        </p:txBody>
      </p:sp>
      <p:sp>
        <p:nvSpPr>
          <p:cNvPr id="11" name="Forme libre 10"/>
          <p:cNvSpPr/>
          <p:nvPr/>
        </p:nvSpPr>
        <p:spPr>
          <a:xfrm>
            <a:off x="5472000" y="6192000"/>
            <a:ext cx="576000" cy="576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4</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Rectangle 1"/>
          <p:cNvSpPr/>
          <p:nvPr/>
        </p:nvSpPr>
        <p:spPr>
          <a:xfrm>
            <a:off x="4248000" y="1080000"/>
            <a:ext cx="504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Pour créer un environnement commun de travail</a:t>
            </a:r>
          </a:p>
        </p:txBody>
      </p:sp>
      <p:sp>
        <p:nvSpPr>
          <p:cNvPr id="3" name="Forme libre 2"/>
          <p:cNvSpPr/>
          <p:nvPr/>
        </p:nvSpPr>
        <p:spPr>
          <a:xfrm>
            <a:off x="7020000" y="5076000"/>
            <a:ext cx="2304000" cy="151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Faire du pain</a:t>
            </a:r>
          </a:p>
        </p:txBody>
      </p:sp>
      <p:sp>
        <p:nvSpPr>
          <p:cNvPr id="4" name="Rectangle 3"/>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800" b="1" i="0" u="none" strike="noStrike" kern="1200">
                <a:ln>
                  <a:noFill/>
                </a:ln>
                <a:solidFill>
                  <a:srgbClr val="FFFFFF"/>
                </a:solidFill>
                <a:latin typeface="Arial" pitchFamily="18"/>
                <a:ea typeface="Microsoft YaHei" pitchFamily="2"/>
                <a:cs typeface="Arial" pitchFamily="2"/>
              </a:rPr>
              <a:t>Des projets interdisciplinaires</a:t>
            </a:r>
          </a:p>
        </p:txBody>
      </p:sp>
      <p:sp>
        <p:nvSpPr>
          <p:cNvPr id="5" name="Forme libre 4"/>
          <p:cNvSpPr/>
          <p:nvPr/>
        </p:nvSpPr>
        <p:spPr>
          <a:xfrm>
            <a:off x="936000" y="4644000"/>
            <a:ext cx="2304000" cy="151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Un véhicule</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solaire sur</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Mars</a:t>
            </a:r>
          </a:p>
        </p:txBody>
      </p:sp>
      <p:sp>
        <p:nvSpPr>
          <p:cNvPr id="6" name="Forme libre 5"/>
          <p:cNvSpPr/>
          <p:nvPr/>
        </p:nvSpPr>
        <p:spPr>
          <a:xfrm>
            <a:off x="4824000" y="2628000"/>
            <a:ext cx="2304000" cy="151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Filtrer l'eau par</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les plantes</a:t>
            </a:r>
          </a:p>
        </p:txBody>
      </p:sp>
      <p:sp>
        <p:nvSpPr>
          <p:cNvPr id="7" name="Forme libre 6"/>
          <p:cNvSpPr/>
          <p:nvPr/>
        </p:nvSpPr>
        <p:spPr>
          <a:xfrm>
            <a:off x="576000" y="3708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SVT</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Le vivant</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La matière</a:t>
            </a:r>
          </a:p>
        </p:txBody>
      </p:sp>
      <p:sp>
        <p:nvSpPr>
          <p:cNvPr id="8" name="Forme libre 7"/>
          <p:cNvSpPr/>
          <p:nvPr/>
        </p:nvSpPr>
        <p:spPr>
          <a:xfrm>
            <a:off x="3024000" y="522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Techno</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L'énergie</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Contraintes</a:t>
            </a:r>
          </a:p>
        </p:txBody>
      </p:sp>
      <p:sp>
        <p:nvSpPr>
          <p:cNvPr id="9" name="Forme libre 8"/>
          <p:cNvSpPr/>
          <p:nvPr/>
        </p:nvSpPr>
        <p:spPr>
          <a:xfrm>
            <a:off x="576000" y="594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SPC</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Système solaire</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L'air</a:t>
            </a:r>
          </a:p>
        </p:txBody>
      </p:sp>
      <p:sp>
        <p:nvSpPr>
          <p:cNvPr id="10" name="Forme libre 9"/>
          <p:cNvSpPr/>
          <p:nvPr/>
        </p:nvSpPr>
        <p:spPr>
          <a:xfrm>
            <a:off x="3384000" y="2556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SVT</a:t>
            </a:r>
          </a:p>
          <a:p>
            <a:pPr marL="0" marR="0" lvl="0" indent="0" algn="ctr" rtl="0" hangingPunct="0">
              <a:lnSpc>
                <a:spcPct val="100000"/>
              </a:lnSpc>
              <a:spcBef>
                <a:spcPts val="0"/>
              </a:spcBef>
              <a:spcAft>
                <a:spcPts val="0"/>
              </a:spcAft>
              <a:buNone/>
              <a:tabLst/>
            </a:pPr>
            <a:r>
              <a:rPr lang="fr-FR" sz="1500" b="1" i="0" u="none" strike="noStrike" kern="1200">
                <a:ln>
                  <a:noFill/>
                </a:ln>
                <a:solidFill>
                  <a:srgbClr val="FFFFFF"/>
                </a:solidFill>
                <a:latin typeface="Arial" pitchFamily="18"/>
                <a:ea typeface="Microsoft YaHei" pitchFamily="2"/>
                <a:cs typeface="Arial" pitchFamily="2"/>
              </a:rPr>
              <a:t>La cellule</a:t>
            </a:r>
          </a:p>
          <a:p>
            <a:pPr marL="0" marR="0" lvl="0" indent="0" algn="ctr" rtl="0" hangingPunct="0">
              <a:lnSpc>
                <a:spcPct val="100000"/>
              </a:lnSpc>
              <a:spcBef>
                <a:spcPts val="0"/>
              </a:spcBef>
              <a:spcAft>
                <a:spcPts val="0"/>
              </a:spcAft>
              <a:buNone/>
              <a:tabLst/>
            </a:pPr>
            <a:r>
              <a:rPr lang="fr-FR" sz="1300" b="1" i="0" u="none" strike="noStrike" kern="1200">
                <a:ln>
                  <a:noFill/>
                </a:ln>
                <a:solidFill>
                  <a:srgbClr val="FFFFFF"/>
                </a:solidFill>
                <a:latin typeface="Arial" pitchFamily="18"/>
                <a:ea typeface="Microsoft YaHei" pitchFamily="2"/>
                <a:cs typeface="Arial" pitchFamily="2"/>
              </a:rPr>
              <a:t>Les micro</a:t>
            </a:r>
          </a:p>
          <a:p>
            <a:pPr marL="0" marR="0" lvl="0" indent="0" algn="ctr" rtl="0" hangingPunct="0">
              <a:lnSpc>
                <a:spcPct val="100000"/>
              </a:lnSpc>
              <a:spcBef>
                <a:spcPts val="0"/>
              </a:spcBef>
              <a:spcAft>
                <a:spcPts val="0"/>
              </a:spcAft>
              <a:buNone/>
              <a:tabLst/>
            </a:pPr>
            <a:r>
              <a:rPr lang="fr-FR" sz="1300" b="1" i="0" u="none" strike="noStrike" kern="1200">
                <a:ln>
                  <a:noFill/>
                </a:ln>
                <a:solidFill>
                  <a:srgbClr val="FFFFFF"/>
                </a:solidFill>
                <a:latin typeface="Arial" pitchFamily="18"/>
                <a:ea typeface="Microsoft YaHei" pitchFamily="2"/>
                <a:cs typeface="Arial" pitchFamily="2"/>
              </a:rPr>
              <a:t>organismes</a:t>
            </a:r>
          </a:p>
          <a:p>
            <a:pPr marL="0" marR="0" lvl="0" indent="0" algn="ctr" rtl="0" hangingPunct="0">
              <a:lnSpc>
                <a:spcPct val="100000"/>
              </a:lnSpc>
              <a:spcBef>
                <a:spcPts val="0"/>
              </a:spcBef>
              <a:spcAft>
                <a:spcPts val="0"/>
              </a:spcAft>
              <a:buNone/>
              <a:tabLst/>
            </a:pPr>
            <a:endParaRPr lang="fr-FR" sz="1500" b="1" i="0" u="none" strike="noStrike" kern="1200">
              <a:ln>
                <a:noFill/>
              </a:ln>
              <a:solidFill>
                <a:srgbClr val="FFFFFF"/>
              </a:solidFill>
              <a:latin typeface="Arial" pitchFamily="18"/>
              <a:ea typeface="Microsoft YaHei" pitchFamily="2"/>
              <a:cs typeface="Arial" pitchFamily="2"/>
            </a:endParaRPr>
          </a:p>
        </p:txBody>
      </p:sp>
      <p:sp>
        <p:nvSpPr>
          <p:cNvPr id="11" name="Forme libre 10"/>
          <p:cNvSpPr/>
          <p:nvPr/>
        </p:nvSpPr>
        <p:spPr>
          <a:xfrm>
            <a:off x="4680000" y="3924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Techno</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Les fonctions</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Matériaux</a:t>
            </a:r>
          </a:p>
        </p:txBody>
      </p:sp>
      <p:sp>
        <p:nvSpPr>
          <p:cNvPr id="12" name="Forme libre 11"/>
          <p:cNvSpPr/>
          <p:nvPr/>
        </p:nvSpPr>
        <p:spPr>
          <a:xfrm>
            <a:off x="6623999" y="2124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SPC</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Filtration</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Eaux</a:t>
            </a:r>
          </a:p>
        </p:txBody>
      </p:sp>
      <p:sp>
        <p:nvSpPr>
          <p:cNvPr id="13" name="Forme libre 12"/>
          <p:cNvSpPr/>
          <p:nvPr/>
        </p:nvSpPr>
        <p:spPr>
          <a:xfrm>
            <a:off x="5760000" y="5832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Techno</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Matériaux</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Énergie</a:t>
            </a:r>
          </a:p>
        </p:txBody>
      </p:sp>
      <p:sp>
        <p:nvSpPr>
          <p:cNvPr id="14" name="Forme libre 13"/>
          <p:cNvSpPr/>
          <p:nvPr/>
        </p:nvSpPr>
        <p:spPr>
          <a:xfrm>
            <a:off x="7632000" y="4176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SVT</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Condition</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de vie,</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Graine</a:t>
            </a:r>
          </a:p>
        </p:txBody>
      </p:sp>
      <p:sp>
        <p:nvSpPr>
          <p:cNvPr id="15" name="Forme libre 14"/>
          <p:cNvSpPr/>
          <p:nvPr/>
        </p:nvSpPr>
        <p:spPr>
          <a:xfrm>
            <a:off x="8063999" y="6336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sng" strike="noStrike" kern="1200">
                <a:ln>
                  <a:noFill/>
                </a:ln>
                <a:solidFill>
                  <a:srgbClr val="FFFFFF"/>
                </a:solidFill>
                <a:uFillTx/>
                <a:latin typeface="Arial" pitchFamily="18"/>
                <a:ea typeface="Microsoft YaHei" pitchFamily="2"/>
                <a:cs typeface="Arial" pitchFamily="2"/>
              </a:rPr>
              <a:t>SPC</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Réaction</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Mesure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Rectangle 1"/>
          <p:cNvSpPr/>
          <p:nvPr/>
        </p:nvSpPr>
        <p:spPr>
          <a:xfrm>
            <a:off x="4896000" y="1080000"/>
            <a:ext cx="468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Pour comprendre des grandes notions</a:t>
            </a:r>
          </a:p>
        </p:txBody>
      </p:sp>
      <p:sp>
        <p:nvSpPr>
          <p:cNvPr id="3" name="Rectangle 2"/>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800" b="1" i="0" u="none" strike="noStrike" kern="1200">
                <a:ln>
                  <a:noFill/>
                </a:ln>
                <a:solidFill>
                  <a:srgbClr val="FFFFFF"/>
                </a:solidFill>
                <a:latin typeface="Arial" pitchFamily="18"/>
                <a:ea typeface="Microsoft YaHei" pitchFamily="2"/>
                <a:cs typeface="Arial" pitchFamily="2"/>
              </a:rPr>
              <a:t>Des connaissances convergentes</a:t>
            </a:r>
          </a:p>
        </p:txBody>
      </p:sp>
      <p:sp>
        <p:nvSpPr>
          <p:cNvPr id="4" name="Forme libre 3"/>
          <p:cNvSpPr/>
          <p:nvPr/>
        </p:nvSpPr>
        <p:spPr>
          <a:xfrm>
            <a:off x="576000" y="522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L'ENERGIE</a:t>
            </a:r>
          </a:p>
        </p:txBody>
      </p:sp>
      <p:sp>
        <p:nvSpPr>
          <p:cNvPr id="5" name="Forme libre 4"/>
          <p:cNvSpPr/>
          <p:nvPr/>
        </p:nvSpPr>
        <p:spPr>
          <a:xfrm>
            <a:off x="936000" y="2268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LA MATIERE</a:t>
            </a:r>
          </a:p>
        </p:txBody>
      </p:sp>
      <p:sp>
        <p:nvSpPr>
          <p:cNvPr id="6" name="Forme libre 5"/>
          <p:cNvSpPr/>
          <p:nvPr/>
        </p:nvSpPr>
        <p:spPr>
          <a:xfrm>
            <a:off x="7445519" y="4824000"/>
            <a:ext cx="198648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LE MOUVEMENT</a:t>
            </a:r>
          </a:p>
        </p:txBody>
      </p:sp>
      <p:sp>
        <p:nvSpPr>
          <p:cNvPr id="7" name="Forme libre 6"/>
          <p:cNvSpPr/>
          <p:nvPr/>
        </p:nvSpPr>
        <p:spPr>
          <a:xfrm>
            <a:off x="6983999" y="2088000"/>
            <a:ext cx="208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L'INFORMATION</a:t>
            </a:r>
          </a:p>
        </p:txBody>
      </p:sp>
      <p:sp>
        <p:nvSpPr>
          <p:cNvPr id="8" name="Forme libre 7"/>
          <p:cNvSpPr/>
          <p:nvPr/>
        </p:nvSpPr>
        <p:spPr>
          <a:xfrm>
            <a:off x="4392000" y="4464000"/>
            <a:ext cx="1368000" cy="72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TECHNO</a:t>
            </a:r>
          </a:p>
        </p:txBody>
      </p:sp>
      <p:sp>
        <p:nvSpPr>
          <p:cNvPr id="9" name="Forme libre 8"/>
          <p:cNvSpPr/>
          <p:nvPr/>
        </p:nvSpPr>
        <p:spPr>
          <a:xfrm>
            <a:off x="3240000" y="3744000"/>
            <a:ext cx="1368000" cy="72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SVT</a:t>
            </a:r>
          </a:p>
        </p:txBody>
      </p:sp>
      <p:sp>
        <p:nvSpPr>
          <p:cNvPr id="10" name="Forme libre 9"/>
          <p:cNvSpPr/>
          <p:nvPr/>
        </p:nvSpPr>
        <p:spPr>
          <a:xfrm>
            <a:off x="4680000" y="3456000"/>
            <a:ext cx="1440000" cy="72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SPC</a:t>
            </a:r>
          </a:p>
        </p:txBody>
      </p:sp>
      <p:sp>
        <p:nvSpPr>
          <p:cNvPr id="11" name="Forme libre 10"/>
          <p:cNvSpPr/>
          <p:nvPr/>
        </p:nvSpPr>
        <p:spPr>
          <a:xfrm>
            <a:off x="5040000" y="5976000"/>
            <a:ext cx="2592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L'ENVIRONNEMENT</a:t>
            </a:r>
          </a:p>
        </p:txBody>
      </p:sp>
      <p:sp>
        <p:nvSpPr>
          <p:cNvPr id="12" name="Forme libre 11"/>
          <p:cNvSpPr/>
          <p:nvPr/>
        </p:nvSpPr>
        <p:spPr>
          <a:xfrm>
            <a:off x="2951999" y="2920680"/>
            <a:ext cx="3816000" cy="2736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noFill/>
          <a:ln w="36000">
            <a:solidFill>
              <a:srgbClr val="808080"/>
            </a:solidFill>
            <a:prstDash val="solid"/>
          </a:ln>
        </p:spPr>
        <p:txBody>
          <a:bodyPr vert="horz" wrap="none" lIns="108000" tIns="63000" rIns="108000" bIns="63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3" name="Connecteur droit 12"/>
          <p:cNvSpPr/>
          <p:nvPr/>
        </p:nvSpPr>
        <p:spPr>
          <a:xfrm flipH="1">
            <a:off x="2160000" y="4824000"/>
            <a:ext cx="936000" cy="64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4" name="Connecteur droit 13"/>
          <p:cNvSpPr/>
          <p:nvPr/>
        </p:nvSpPr>
        <p:spPr>
          <a:xfrm flipH="1" flipV="1">
            <a:off x="2592000" y="3096000"/>
            <a:ext cx="648000" cy="46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5" name="Connecteur droit 14"/>
          <p:cNvSpPr/>
          <p:nvPr/>
        </p:nvSpPr>
        <p:spPr>
          <a:xfrm flipV="1">
            <a:off x="6336000" y="2880000"/>
            <a:ext cx="720000" cy="504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6" name="Connecteur droit 15"/>
          <p:cNvSpPr/>
          <p:nvPr/>
        </p:nvSpPr>
        <p:spPr>
          <a:xfrm>
            <a:off x="6552000" y="4968000"/>
            <a:ext cx="936000" cy="28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7" name="Connecteur droit 16"/>
          <p:cNvSpPr/>
          <p:nvPr/>
        </p:nvSpPr>
        <p:spPr>
          <a:xfrm>
            <a:off x="5976000" y="5400000"/>
            <a:ext cx="216000" cy="576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8" name="Forme libre 17"/>
          <p:cNvSpPr/>
          <p:nvPr/>
        </p:nvSpPr>
        <p:spPr>
          <a:xfrm>
            <a:off x="360000" y="3744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LE VIVANT</a:t>
            </a:r>
          </a:p>
        </p:txBody>
      </p:sp>
      <p:sp>
        <p:nvSpPr>
          <p:cNvPr id="19" name="Forme libre 18"/>
          <p:cNvSpPr/>
          <p:nvPr/>
        </p:nvSpPr>
        <p:spPr>
          <a:xfrm>
            <a:off x="2664000" y="6048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LES OBJETS</a:t>
            </a:r>
          </a:p>
        </p:txBody>
      </p:sp>
      <p:sp>
        <p:nvSpPr>
          <p:cNvPr id="20" name="Forme libre 19"/>
          <p:cNvSpPr/>
          <p:nvPr/>
        </p:nvSpPr>
        <p:spPr>
          <a:xfrm>
            <a:off x="7703999" y="3384000"/>
            <a:ext cx="1655999"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LA TERRE</a:t>
            </a:r>
          </a:p>
        </p:txBody>
      </p:sp>
      <p:sp>
        <p:nvSpPr>
          <p:cNvPr id="21" name="Forme libre 20"/>
          <p:cNvSpPr/>
          <p:nvPr/>
        </p:nvSpPr>
        <p:spPr>
          <a:xfrm>
            <a:off x="2844000" y="1475999"/>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L'HOMME</a:t>
            </a:r>
          </a:p>
        </p:txBody>
      </p:sp>
      <p:sp>
        <p:nvSpPr>
          <p:cNvPr id="22" name="Connecteur droit 21"/>
          <p:cNvSpPr/>
          <p:nvPr/>
        </p:nvSpPr>
        <p:spPr>
          <a:xfrm flipH="1" flipV="1">
            <a:off x="3960000" y="2592000"/>
            <a:ext cx="144000" cy="432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23" name="Connecteur droit 22"/>
          <p:cNvSpPr/>
          <p:nvPr/>
        </p:nvSpPr>
        <p:spPr>
          <a:xfrm flipH="1">
            <a:off x="2088000" y="4284000"/>
            <a:ext cx="863999" cy="36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24" name="Connecteur droit 23"/>
          <p:cNvSpPr/>
          <p:nvPr/>
        </p:nvSpPr>
        <p:spPr>
          <a:xfrm flipH="1">
            <a:off x="3671999" y="5472000"/>
            <a:ext cx="206640" cy="576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25" name="Connecteur droit 24"/>
          <p:cNvSpPr/>
          <p:nvPr/>
        </p:nvSpPr>
        <p:spPr>
          <a:xfrm flipV="1">
            <a:off x="6768000" y="4031999"/>
            <a:ext cx="935999" cy="72001"/>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Rectangle 1"/>
          <p:cNvSpPr/>
          <p:nvPr/>
        </p:nvSpPr>
        <p:spPr>
          <a:xfrm>
            <a:off x="4896000" y="1080000"/>
            <a:ext cx="468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Pour comprendre des grandes notions</a:t>
            </a:r>
          </a:p>
        </p:txBody>
      </p:sp>
      <p:sp>
        <p:nvSpPr>
          <p:cNvPr id="3" name="Rectangle 2"/>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800" b="1" i="0" u="none" strike="noStrike" kern="1200">
                <a:ln>
                  <a:noFill/>
                </a:ln>
                <a:solidFill>
                  <a:srgbClr val="FFFFFF"/>
                </a:solidFill>
                <a:latin typeface="Arial" pitchFamily="18"/>
                <a:ea typeface="Microsoft YaHei" pitchFamily="2"/>
                <a:cs typeface="Arial" pitchFamily="2"/>
              </a:rPr>
              <a:t>Des connaissances convergentes</a:t>
            </a:r>
          </a:p>
        </p:txBody>
      </p:sp>
      <p:sp>
        <p:nvSpPr>
          <p:cNvPr id="4" name="Connecteur droit 3"/>
          <p:cNvSpPr/>
          <p:nvPr/>
        </p:nvSpPr>
        <p:spPr>
          <a:xfrm flipH="1">
            <a:off x="3024000" y="4608000"/>
            <a:ext cx="1080000" cy="648000"/>
          </a:xfrm>
          <a:prstGeom prst="line">
            <a:avLst/>
          </a:prstGeom>
          <a:noFill/>
          <a:ln w="36000">
            <a:solidFill>
              <a:srgbClr val="000000"/>
            </a:solidFill>
            <a:prstDash val="solid"/>
            <a:tailEnd type="arrow"/>
          </a:ln>
        </p:spPr>
        <p:txBody>
          <a:bodyPr vert="horz" wrap="none" lIns="108000" tIns="63000" rIns="108000" bIns="63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5" name="Forme libre 4"/>
          <p:cNvSpPr/>
          <p:nvPr/>
        </p:nvSpPr>
        <p:spPr>
          <a:xfrm>
            <a:off x="1188000" y="2664000"/>
            <a:ext cx="1944000" cy="108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En changeant</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d'état</a:t>
            </a:r>
          </a:p>
        </p:txBody>
      </p:sp>
      <p:sp>
        <p:nvSpPr>
          <p:cNvPr id="6" name="Forme libre 5"/>
          <p:cNvSpPr/>
          <p:nvPr/>
        </p:nvSpPr>
        <p:spPr>
          <a:xfrm>
            <a:off x="1224000" y="4968000"/>
            <a:ext cx="1872000" cy="1007999"/>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Par réaction</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chimique</a:t>
            </a:r>
          </a:p>
        </p:txBody>
      </p:sp>
      <p:sp>
        <p:nvSpPr>
          <p:cNvPr id="7" name="Forme libre 6"/>
          <p:cNvSpPr/>
          <p:nvPr/>
        </p:nvSpPr>
        <p:spPr>
          <a:xfrm>
            <a:off x="5832000" y="4968000"/>
            <a:ext cx="1944000" cy="108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Dans le</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corps</a:t>
            </a:r>
          </a:p>
        </p:txBody>
      </p:sp>
      <p:sp>
        <p:nvSpPr>
          <p:cNvPr id="8" name="Forme libre 7"/>
          <p:cNvSpPr/>
          <p:nvPr/>
        </p:nvSpPr>
        <p:spPr>
          <a:xfrm>
            <a:off x="5976000" y="2808000"/>
            <a:ext cx="1944000" cy="1080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Par des</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procédés</a:t>
            </a:r>
          </a:p>
        </p:txBody>
      </p:sp>
      <p:sp>
        <p:nvSpPr>
          <p:cNvPr id="9" name="Connecteur droit 8"/>
          <p:cNvSpPr/>
          <p:nvPr/>
        </p:nvSpPr>
        <p:spPr>
          <a:xfrm flipH="1" flipV="1">
            <a:off x="3024000" y="3456000"/>
            <a:ext cx="1007999" cy="575999"/>
          </a:xfrm>
          <a:prstGeom prst="line">
            <a:avLst/>
          </a:prstGeom>
          <a:noFill/>
          <a:ln w="36000">
            <a:solidFill>
              <a:srgbClr val="000000"/>
            </a:solidFill>
            <a:prstDash val="solid"/>
            <a:tailEnd type="arrow"/>
          </a:ln>
        </p:spPr>
        <p:txBody>
          <a:bodyPr vert="horz" wrap="none" lIns="108000" tIns="63000" rIns="108000" bIns="63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0" name="Connecteur droit 9"/>
          <p:cNvSpPr/>
          <p:nvPr/>
        </p:nvSpPr>
        <p:spPr>
          <a:xfrm flipV="1">
            <a:off x="5472000" y="3600000"/>
            <a:ext cx="576000" cy="360000"/>
          </a:xfrm>
          <a:prstGeom prst="line">
            <a:avLst/>
          </a:prstGeom>
          <a:noFill/>
          <a:ln w="36000">
            <a:solidFill>
              <a:srgbClr val="000000"/>
            </a:solidFill>
            <a:prstDash val="solid"/>
            <a:tailEnd type="arrow"/>
          </a:ln>
        </p:spPr>
        <p:txBody>
          <a:bodyPr vert="horz" wrap="none" lIns="108000" tIns="63000" rIns="108000" bIns="63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1" name="Connecteur droit 10"/>
          <p:cNvSpPr/>
          <p:nvPr/>
        </p:nvSpPr>
        <p:spPr>
          <a:xfrm>
            <a:off x="5400000" y="4752000"/>
            <a:ext cx="576000" cy="432000"/>
          </a:xfrm>
          <a:prstGeom prst="line">
            <a:avLst/>
          </a:prstGeom>
          <a:noFill/>
          <a:ln w="36000">
            <a:solidFill>
              <a:srgbClr val="000000"/>
            </a:solidFill>
            <a:prstDash val="solid"/>
            <a:tailEnd type="arrow"/>
          </a:ln>
        </p:spPr>
        <p:txBody>
          <a:bodyPr vert="horz" wrap="none" lIns="108000" tIns="63000" rIns="108000" bIns="63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2" name="Forme libre 11"/>
          <p:cNvSpPr/>
          <p:nvPr/>
        </p:nvSpPr>
        <p:spPr>
          <a:xfrm>
            <a:off x="648000" y="2304000"/>
            <a:ext cx="2951999" cy="3780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noFill/>
          <a:ln w="0">
            <a:solidFill>
              <a:srgbClr val="808080"/>
            </a:solidFill>
            <a:prstDash val="solid"/>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3" name="Forme libre 12"/>
          <p:cNvSpPr/>
          <p:nvPr/>
        </p:nvSpPr>
        <p:spPr>
          <a:xfrm>
            <a:off x="1116000" y="4644000"/>
            <a:ext cx="7343999" cy="1728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noFill/>
          <a:ln w="0">
            <a:solidFill>
              <a:srgbClr val="808080"/>
            </a:solidFill>
            <a:prstDash val="solid"/>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4" name="Forme libre 13"/>
          <p:cNvSpPr/>
          <p:nvPr/>
        </p:nvSpPr>
        <p:spPr>
          <a:xfrm rot="1200000">
            <a:off x="36952" y="5572667"/>
            <a:ext cx="7486199" cy="260892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noFill/>
          <a:ln w="0">
            <a:solidFill>
              <a:srgbClr val="808080"/>
            </a:solidFill>
            <a:prstDash val="solid"/>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5" name="ZoneTexte 14"/>
          <p:cNvSpPr txBox="1"/>
          <p:nvPr/>
        </p:nvSpPr>
        <p:spPr>
          <a:xfrm>
            <a:off x="1584000" y="2014919"/>
            <a:ext cx="2664000" cy="35388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En SPC</a:t>
            </a:r>
          </a:p>
        </p:txBody>
      </p:sp>
      <p:sp>
        <p:nvSpPr>
          <p:cNvPr id="16" name="ZoneTexte 15"/>
          <p:cNvSpPr txBox="1"/>
          <p:nvPr/>
        </p:nvSpPr>
        <p:spPr>
          <a:xfrm>
            <a:off x="6120000" y="2196000"/>
            <a:ext cx="2664000" cy="35388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En Technologie</a:t>
            </a:r>
          </a:p>
        </p:txBody>
      </p:sp>
      <p:sp>
        <p:nvSpPr>
          <p:cNvPr id="17" name="ZoneTexte 16"/>
          <p:cNvSpPr txBox="1"/>
          <p:nvPr/>
        </p:nvSpPr>
        <p:spPr>
          <a:xfrm>
            <a:off x="4320000" y="6336000"/>
            <a:ext cx="2664000" cy="35388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En SVT</a:t>
            </a:r>
          </a:p>
        </p:txBody>
      </p:sp>
      <p:sp>
        <p:nvSpPr>
          <p:cNvPr id="18" name="Forme libre 17"/>
          <p:cNvSpPr/>
          <p:nvPr/>
        </p:nvSpPr>
        <p:spPr>
          <a:xfrm>
            <a:off x="3960000" y="3744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La matière</a:t>
            </a:r>
          </a:p>
          <a:p>
            <a:pPr marL="0" marR="0" lvl="0" indent="0" algn="ctr" rtl="0" hangingPunct="0">
              <a:lnSpc>
                <a:spcPct val="100000"/>
              </a:lnSpc>
              <a:spcBef>
                <a:spcPts val="0"/>
              </a:spcBef>
              <a:spcAft>
                <a:spcPts val="0"/>
              </a:spcAft>
              <a:buNone/>
              <a:tabLst/>
            </a:pPr>
            <a:r>
              <a:rPr lang="fr-FR" sz="1800" b="1" i="1" u="none" strike="noStrike" kern="1200">
                <a:ln>
                  <a:noFill/>
                </a:ln>
                <a:solidFill>
                  <a:srgbClr val="FFFFFF"/>
                </a:solidFill>
                <a:latin typeface="Arial" pitchFamily="18"/>
                <a:ea typeface="Microsoft YaHei" pitchFamily="2"/>
                <a:cs typeface="Arial" pitchFamily="2"/>
              </a:rPr>
              <a:t>se transforme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Rectangle 1"/>
          <p:cNvSpPr/>
          <p:nvPr/>
        </p:nvSpPr>
        <p:spPr>
          <a:xfrm>
            <a:off x="4248000" y="1080000"/>
            <a:ext cx="504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Pour des démarche communes</a:t>
            </a:r>
          </a:p>
        </p:txBody>
      </p:sp>
      <p:sp>
        <p:nvSpPr>
          <p:cNvPr id="3" name="Rectangle 2"/>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800" b="1" i="0" u="none" strike="noStrike" kern="1200">
                <a:ln>
                  <a:noFill/>
                </a:ln>
                <a:solidFill>
                  <a:srgbClr val="FFFFFF"/>
                </a:solidFill>
                <a:latin typeface="Arial" pitchFamily="18"/>
                <a:ea typeface="Microsoft YaHei" pitchFamily="2"/>
                <a:cs typeface="Arial" pitchFamily="2"/>
              </a:rPr>
              <a:t>Des séquences formalisées</a:t>
            </a:r>
          </a:p>
        </p:txBody>
      </p:sp>
      <p:sp>
        <p:nvSpPr>
          <p:cNvPr id="4" name="Forme libre 3"/>
          <p:cNvSpPr/>
          <p:nvPr/>
        </p:nvSpPr>
        <p:spPr>
          <a:xfrm>
            <a:off x="864000" y="4968000"/>
            <a:ext cx="2304000" cy="151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Des évaluations</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formatives</a:t>
            </a:r>
          </a:p>
        </p:txBody>
      </p:sp>
      <p:sp>
        <p:nvSpPr>
          <p:cNvPr id="5" name="Forme libre 4"/>
          <p:cNvSpPr/>
          <p:nvPr/>
        </p:nvSpPr>
        <p:spPr>
          <a:xfrm>
            <a:off x="432000" y="1584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Un projet par</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période</a:t>
            </a:r>
          </a:p>
        </p:txBody>
      </p:sp>
      <p:sp>
        <p:nvSpPr>
          <p:cNvPr id="6" name="Forme libre 5"/>
          <p:cNvSpPr/>
          <p:nvPr/>
        </p:nvSpPr>
        <p:spPr>
          <a:xfrm>
            <a:off x="2448000" y="2448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Un problème</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par semaine</a:t>
            </a:r>
          </a:p>
        </p:txBody>
      </p:sp>
      <p:sp>
        <p:nvSpPr>
          <p:cNvPr id="7" name="Forme libre 6"/>
          <p:cNvSpPr/>
          <p:nvPr/>
        </p:nvSpPr>
        <p:spPr>
          <a:xfrm>
            <a:off x="3456000" y="396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500" b="1" i="0" u="none" strike="noStrike" kern="1200">
                <a:ln>
                  <a:noFill/>
                </a:ln>
                <a:solidFill>
                  <a:srgbClr val="FFFFFF"/>
                </a:solidFill>
                <a:latin typeface="Arial" pitchFamily="18"/>
                <a:ea typeface="Microsoft YaHei" pitchFamily="2"/>
                <a:cs typeface="Arial" pitchFamily="2"/>
              </a:rPr>
              <a:t>Des</a:t>
            </a:r>
          </a:p>
          <a:p>
            <a:pPr marL="0" marR="0" lvl="0" indent="0" algn="ctr" rtl="0" hangingPunct="0">
              <a:lnSpc>
                <a:spcPct val="100000"/>
              </a:lnSpc>
              <a:spcBef>
                <a:spcPts val="0"/>
              </a:spcBef>
              <a:spcAft>
                <a:spcPts val="0"/>
              </a:spcAft>
              <a:buNone/>
              <a:tabLst/>
            </a:pPr>
            <a:r>
              <a:rPr lang="fr-FR" sz="1500" b="1" i="0" u="none" strike="noStrike" kern="1200">
                <a:ln>
                  <a:noFill/>
                </a:ln>
                <a:solidFill>
                  <a:srgbClr val="FFFFFF"/>
                </a:solidFill>
                <a:latin typeface="Arial" pitchFamily="18"/>
                <a:ea typeface="Microsoft YaHei" pitchFamily="2"/>
                <a:cs typeface="Arial" pitchFamily="2"/>
              </a:rPr>
              <a:t>démarches</a:t>
            </a:r>
          </a:p>
          <a:p>
            <a:pPr marL="0" marR="0" lvl="0" indent="0" algn="ctr" rtl="0" hangingPunct="0">
              <a:lnSpc>
                <a:spcPct val="100000"/>
              </a:lnSpc>
              <a:spcBef>
                <a:spcPts val="0"/>
              </a:spcBef>
              <a:spcAft>
                <a:spcPts val="0"/>
              </a:spcAft>
              <a:buNone/>
              <a:tabLst/>
            </a:pPr>
            <a:r>
              <a:rPr lang="fr-FR" sz="1500" b="1" i="0" u="none" strike="noStrike" kern="1200">
                <a:ln>
                  <a:noFill/>
                </a:ln>
                <a:solidFill>
                  <a:srgbClr val="FFFFFF"/>
                </a:solidFill>
                <a:latin typeface="Arial" pitchFamily="18"/>
                <a:ea typeface="Microsoft YaHei" pitchFamily="2"/>
                <a:cs typeface="Arial" pitchFamily="2"/>
              </a:rPr>
              <a:t>pour résoudre</a:t>
            </a:r>
          </a:p>
          <a:p>
            <a:pPr marL="0" marR="0" lvl="0" indent="0" algn="ctr" rtl="0" hangingPunct="0">
              <a:lnSpc>
                <a:spcPct val="100000"/>
              </a:lnSpc>
              <a:spcBef>
                <a:spcPts val="0"/>
              </a:spcBef>
              <a:spcAft>
                <a:spcPts val="0"/>
              </a:spcAft>
              <a:buNone/>
              <a:tabLst/>
            </a:pPr>
            <a:r>
              <a:rPr lang="fr-FR" sz="1500" b="1" i="0" u="none" strike="noStrike" kern="1200">
                <a:ln>
                  <a:noFill/>
                </a:ln>
                <a:solidFill>
                  <a:srgbClr val="FFFFFF"/>
                </a:solidFill>
                <a:latin typeface="Arial" pitchFamily="18"/>
                <a:ea typeface="Microsoft YaHei" pitchFamily="2"/>
                <a:cs typeface="Arial" pitchFamily="2"/>
              </a:rPr>
              <a:t>le problème</a:t>
            </a:r>
          </a:p>
        </p:txBody>
      </p:sp>
      <p:sp>
        <p:nvSpPr>
          <p:cNvPr id="8" name="Forme libre 7"/>
          <p:cNvSpPr/>
          <p:nvPr/>
        </p:nvSpPr>
        <p:spPr>
          <a:xfrm>
            <a:off x="5544000" y="4248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Un bilan</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Construit par</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 les élèves</a:t>
            </a:r>
          </a:p>
        </p:txBody>
      </p:sp>
      <p:sp>
        <p:nvSpPr>
          <p:cNvPr id="9" name="Forme libre 8"/>
          <p:cNvSpPr/>
          <p:nvPr/>
        </p:nvSpPr>
        <p:spPr>
          <a:xfrm>
            <a:off x="7992000" y="5976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Une évaluation</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sommative</a:t>
            </a:r>
          </a:p>
        </p:txBody>
      </p:sp>
      <p:sp>
        <p:nvSpPr>
          <p:cNvPr id="10" name="Forme libre 9"/>
          <p:cNvSpPr/>
          <p:nvPr/>
        </p:nvSpPr>
        <p:spPr>
          <a:xfrm>
            <a:off x="6192000" y="5472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Une séance</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de remédiation</a:t>
            </a:r>
          </a:p>
        </p:txBody>
      </p:sp>
      <p:sp>
        <p:nvSpPr>
          <p:cNvPr id="11" name="Forme libre 10"/>
          <p:cNvSpPr/>
          <p:nvPr/>
        </p:nvSpPr>
        <p:spPr>
          <a:xfrm>
            <a:off x="7056000" y="2592000"/>
            <a:ext cx="2304000" cy="151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De l'aide</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personnalisée</a:t>
            </a:r>
          </a:p>
        </p:txBody>
      </p:sp>
      <p:sp>
        <p:nvSpPr>
          <p:cNvPr id="12" name="Connecteur droit 11"/>
          <p:cNvSpPr/>
          <p:nvPr/>
        </p:nvSpPr>
        <p:spPr>
          <a:xfrm flipV="1">
            <a:off x="3024000" y="4896000"/>
            <a:ext cx="576000" cy="432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3" name="Connecteur droit 12"/>
          <p:cNvSpPr/>
          <p:nvPr/>
        </p:nvSpPr>
        <p:spPr>
          <a:xfrm flipV="1">
            <a:off x="3168000" y="5112000"/>
            <a:ext cx="2520000" cy="64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4" name="Connecteur droit 13"/>
          <p:cNvSpPr/>
          <p:nvPr/>
        </p:nvSpPr>
        <p:spPr>
          <a:xfrm>
            <a:off x="3096000" y="6048000"/>
            <a:ext cx="3096000" cy="72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5" name="Connecteur droit 14"/>
          <p:cNvSpPr/>
          <p:nvPr/>
        </p:nvSpPr>
        <p:spPr>
          <a:xfrm flipH="1" flipV="1">
            <a:off x="4176000" y="2951999"/>
            <a:ext cx="2952000" cy="216001"/>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6" name="Connecteur droit 15"/>
          <p:cNvSpPr/>
          <p:nvPr/>
        </p:nvSpPr>
        <p:spPr>
          <a:xfrm flipH="1">
            <a:off x="5184000" y="3600000"/>
            <a:ext cx="1872000" cy="64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7" name="Connecteur droit 16"/>
          <p:cNvSpPr/>
          <p:nvPr/>
        </p:nvSpPr>
        <p:spPr>
          <a:xfrm flipH="1">
            <a:off x="7128000" y="4031999"/>
            <a:ext cx="432000" cy="432001"/>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8" name="Connecteur droit 17"/>
          <p:cNvSpPr/>
          <p:nvPr/>
        </p:nvSpPr>
        <p:spPr>
          <a:xfrm flipH="1">
            <a:off x="7632000" y="4104000"/>
            <a:ext cx="504000" cy="1512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9" name="Connecteur droit 18"/>
          <p:cNvSpPr/>
          <p:nvPr/>
        </p:nvSpPr>
        <p:spPr>
          <a:xfrm flipV="1">
            <a:off x="2160000" y="3600000"/>
            <a:ext cx="791999" cy="1368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pic>
        <p:nvPicPr>
          <p:cNvPr id="20" name=""/>
          <p:cNvPicPr>
            <a:picLocks noChangeAspect="1"/>
          </p:cNvPicPr>
          <p:nvPr/>
        </p:nvPicPr>
        <p:blipFill>
          <a:blip r:embed="rId3">
            <a:lum/>
            <a:alphaModFix/>
          </a:blip>
          <a:srcRect/>
          <a:stretch>
            <a:fillRect/>
          </a:stretch>
        </p:blipFill>
        <p:spPr>
          <a:xfrm>
            <a:off x="432000" y="3240000"/>
            <a:ext cx="1726920" cy="1120319"/>
          </a:xfrm>
          <a:prstGeom prst="rect">
            <a:avLst/>
          </a:prstGeom>
          <a:noFill/>
          <a:ln>
            <a:noFill/>
          </a:ln>
        </p:spPr>
      </p:pic>
      <p:sp>
        <p:nvSpPr>
          <p:cNvPr id="21" name="Forme libre 20"/>
          <p:cNvSpPr/>
          <p:nvPr/>
        </p:nvSpPr>
        <p:spPr>
          <a:xfrm>
            <a:off x="288000" y="2304000"/>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1</a:t>
            </a:r>
          </a:p>
        </p:txBody>
      </p:sp>
      <p:sp>
        <p:nvSpPr>
          <p:cNvPr id="22" name="Forme libre 21"/>
          <p:cNvSpPr/>
          <p:nvPr/>
        </p:nvSpPr>
        <p:spPr>
          <a:xfrm>
            <a:off x="3024000" y="2088000"/>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2</a:t>
            </a:r>
          </a:p>
        </p:txBody>
      </p:sp>
      <p:sp>
        <p:nvSpPr>
          <p:cNvPr id="23" name="Forme libre 22"/>
          <p:cNvSpPr/>
          <p:nvPr/>
        </p:nvSpPr>
        <p:spPr>
          <a:xfrm>
            <a:off x="3168000" y="4031999"/>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3</a:t>
            </a:r>
          </a:p>
        </p:txBody>
      </p:sp>
      <p:sp>
        <p:nvSpPr>
          <p:cNvPr id="24" name="Forme libre 23"/>
          <p:cNvSpPr/>
          <p:nvPr/>
        </p:nvSpPr>
        <p:spPr>
          <a:xfrm>
            <a:off x="5688000" y="5184000"/>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4</a:t>
            </a:r>
          </a:p>
        </p:txBody>
      </p:sp>
      <p:sp>
        <p:nvSpPr>
          <p:cNvPr id="25" name="Forme libre 24"/>
          <p:cNvSpPr/>
          <p:nvPr/>
        </p:nvSpPr>
        <p:spPr>
          <a:xfrm>
            <a:off x="6623999" y="6480000"/>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5</a:t>
            </a:r>
          </a:p>
        </p:txBody>
      </p:sp>
      <p:sp>
        <p:nvSpPr>
          <p:cNvPr id="26" name="Forme libre 25"/>
          <p:cNvSpPr/>
          <p:nvPr/>
        </p:nvSpPr>
        <p:spPr>
          <a:xfrm>
            <a:off x="8640000" y="5688000"/>
            <a:ext cx="432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6</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Rectangle 1"/>
          <p:cNvSpPr/>
          <p:nvPr/>
        </p:nvSpPr>
        <p:spPr>
          <a:xfrm>
            <a:off x="4248000" y="1080000"/>
            <a:ext cx="5040000" cy="936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Pour progresser dans chaque compétence</a:t>
            </a:r>
          </a:p>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sur tout le cycle à son rythme</a:t>
            </a:r>
          </a:p>
        </p:txBody>
      </p:sp>
      <p:sp>
        <p:nvSpPr>
          <p:cNvPr id="3" name="Rectangle 2"/>
          <p:cNvSpPr/>
          <p:nvPr/>
        </p:nvSpPr>
        <p:spPr>
          <a:xfrm>
            <a:off x="720000" y="432000"/>
            <a:ext cx="7128000" cy="864000"/>
          </a:xfrm>
          <a:prstGeom prst="rect">
            <a:avLst/>
          </a:pr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2800" b="1" i="0" u="none" strike="noStrike" kern="1200">
                <a:ln>
                  <a:noFill/>
                </a:ln>
                <a:solidFill>
                  <a:srgbClr val="FFFFFF"/>
                </a:solidFill>
                <a:latin typeface="Arial" pitchFamily="18"/>
                <a:ea typeface="Microsoft YaHei" pitchFamily="2"/>
                <a:cs typeface="Arial" pitchFamily="2"/>
              </a:rPr>
              <a:t>Un système d'évaluation commun</a:t>
            </a:r>
          </a:p>
        </p:txBody>
      </p:sp>
      <p:sp>
        <p:nvSpPr>
          <p:cNvPr id="4" name="Forme libre 3"/>
          <p:cNvSpPr/>
          <p:nvPr/>
        </p:nvSpPr>
        <p:spPr>
          <a:xfrm>
            <a:off x="432000" y="2736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S'exprimer</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à l'écrit</a:t>
            </a:r>
          </a:p>
        </p:txBody>
      </p:sp>
      <p:sp>
        <p:nvSpPr>
          <p:cNvPr id="5" name="Forme libre 4"/>
          <p:cNvSpPr/>
          <p:nvPr/>
        </p:nvSpPr>
        <p:spPr>
          <a:xfrm>
            <a:off x="2015999" y="360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S'informer</a:t>
            </a:r>
          </a:p>
        </p:txBody>
      </p:sp>
      <p:sp>
        <p:nvSpPr>
          <p:cNvPr id="6" name="Forme libre 5"/>
          <p:cNvSpPr/>
          <p:nvPr/>
        </p:nvSpPr>
        <p:spPr>
          <a:xfrm>
            <a:off x="1224000" y="5832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Pratiquer des</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démarches</a:t>
            </a:r>
          </a:p>
        </p:txBody>
      </p:sp>
      <p:sp>
        <p:nvSpPr>
          <p:cNvPr id="7" name="Forme libre 6"/>
          <p:cNvSpPr/>
          <p:nvPr/>
        </p:nvSpPr>
        <p:spPr>
          <a:xfrm>
            <a:off x="3311999" y="4752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S'exprimer à</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l'oral</a:t>
            </a:r>
          </a:p>
        </p:txBody>
      </p:sp>
      <p:sp>
        <p:nvSpPr>
          <p:cNvPr id="8" name="Forme libre 7"/>
          <p:cNvSpPr/>
          <p:nvPr/>
        </p:nvSpPr>
        <p:spPr>
          <a:xfrm>
            <a:off x="288000" y="4392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Calculer</a:t>
            </a:r>
          </a:p>
        </p:txBody>
      </p:sp>
      <p:sp>
        <p:nvSpPr>
          <p:cNvPr id="9" name="Forme libre 8"/>
          <p:cNvSpPr/>
          <p:nvPr/>
        </p:nvSpPr>
        <p:spPr>
          <a:xfrm>
            <a:off x="3384000" y="6120000"/>
            <a:ext cx="1728000" cy="115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993366"/>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Utiliser des</a:t>
            </a:r>
          </a:p>
          <a:p>
            <a:pPr marL="0" marR="0" lvl="0" indent="0" algn="ctr" rtl="0" hangingPunct="0">
              <a:lnSpc>
                <a:spcPct val="100000"/>
              </a:lnSpc>
              <a:spcBef>
                <a:spcPts val="0"/>
              </a:spcBef>
              <a:spcAft>
                <a:spcPts val="0"/>
              </a:spcAft>
              <a:buNone/>
              <a:tabLst/>
            </a:pPr>
            <a:r>
              <a:rPr lang="fr-FR" sz="1600" b="1" i="0" u="none" strike="noStrike" kern="1200">
                <a:ln>
                  <a:noFill/>
                </a:ln>
                <a:solidFill>
                  <a:srgbClr val="FFFFFF"/>
                </a:solidFill>
                <a:latin typeface="Arial" pitchFamily="18"/>
                <a:ea typeface="Microsoft YaHei" pitchFamily="2"/>
                <a:cs typeface="Arial" pitchFamily="2"/>
              </a:rPr>
              <a:t>langages</a:t>
            </a:r>
          </a:p>
        </p:txBody>
      </p:sp>
      <p:pic>
        <p:nvPicPr>
          <p:cNvPr id="10" name=""/>
          <p:cNvPicPr>
            <a:picLocks noChangeAspect="1"/>
          </p:cNvPicPr>
          <p:nvPr/>
        </p:nvPicPr>
        <p:blipFill>
          <a:blip r:embed="rId3">
            <a:lum/>
            <a:alphaModFix/>
          </a:blip>
          <a:srcRect/>
          <a:stretch>
            <a:fillRect/>
          </a:stretch>
        </p:blipFill>
        <p:spPr>
          <a:xfrm>
            <a:off x="7173720" y="2808000"/>
            <a:ext cx="2114280" cy="3024000"/>
          </a:xfrm>
          <a:prstGeom prst="rect">
            <a:avLst/>
          </a:prstGeom>
          <a:noFill/>
          <a:ln>
            <a:noFill/>
          </a:ln>
        </p:spPr>
      </p:pic>
      <p:sp>
        <p:nvSpPr>
          <p:cNvPr id="11" name="Forme libre 10"/>
          <p:cNvSpPr/>
          <p:nvPr/>
        </p:nvSpPr>
        <p:spPr>
          <a:xfrm>
            <a:off x="7992000" y="5616000"/>
            <a:ext cx="1440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Débutant</a:t>
            </a:r>
          </a:p>
        </p:txBody>
      </p:sp>
      <p:sp>
        <p:nvSpPr>
          <p:cNvPr id="12" name="Forme libre 11"/>
          <p:cNvSpPr/>
          <p:nvPr/>
        </p:nvSpPr>
        <p:spPr>
          <a:xfrm>
            <a:off x="6983999" y="2448000"/>
            <a:ext cx="1440000" cy="432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Expert</a:t>
            </a:r>
          </a:p>
        </p:txBody>
      </p:sp>
      <p:sp>
        <p:nvSpPr>
          <p:cNvPr id="13" name="Connecteur droit 12"/>
          <p:cNvSpPr/>
          <p:nvPr/>
        </p:nvSpPr>
        <p:spPr>
          <a:xfrm flipV="1">
            <a:off x="4320000" y="2736000"/>
            <a:ext cx="2520000" cy="1440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4" name="Connecteur droit 13"/>
          <p:cNvSpPr/>
          <p:nvPr/>
        </p:nvSpPr>
        <p:spPr>
          <a:xfrm>
            <a:off x="5400000" y="5328000"/>
            <a:ext cx="2448000" cy="432000"/>
          </a:xfrm>
          <a:prstGeom prst="line">
            <a:avLst/>
          </a:prstGeom>
          <a:noFill/>
          <a:ln w="0">
            <a:solidFill>
              <a:srgbClr val="000000"/>
            </a:solidFill>
            <a:prstDash val="solid"/>
            <a:tailEnd type="arrow"/>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fr-FR" sz="1800" b="1" i="0" u="none" strike="noStrike" kern="1200">
              <a:ln>
                <a:noFill/>
              </a:ln>
              <a:solidFill>
                <a:srgbClr val="FFFFFF"/>
              </a:solidFill>
              <a:latin typeface="Arial" pitchFamily="18"/>
              <a:ea typeface="Microsoft YaHei" pitchFamily="2"/>
              <a:cs typeface="Arial" pitchFamily="2"/>
            </a:endParaRPr>
          </a:p>
        </p:txBody>
      </p:sp>
      <p:sp>
        <p:nvSpPr>
          <p:cNvPr id="15" name="Forme libre 14"/>
          <p:cNvSpPr/>
          <p:nvPr/>
        </p:nvSpPr>
        <p:spPr>
          <a:xfrm>
            <a:off x="6480000" y="3311999"/>
            <a:ext cx="864000" cy="503999"/>
          </a:xfrm>
          <a:custGeom>
            <a:avLst>
              <a:gd name="f0" fmla="val 28122"/>
              <a:gd name="f1" fmla="val 7677"/>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ERIC</a:t>
            </a:r>
          </a:p>
        </p:txBody>
      </p:sp>
      <p:sp>
        <p:nvSpPr>
          <p:cNvPr id="16" name="Forme libre 15"/>
          <p:cNvSpPr/>
          <p:nvPr/>
        </p:nvSpPr>
        <p:spPr>
          <a:xfrm>
            <a:off x="6120000" y="3960000"/>
            <a:ext cx="864000" cy="503999"/>
          </a:xfrm>
          <a:custGeom>
            <a:avLst>
              <a:gd name="f0" fmla="val 41490"/>
              <a:gd name="f1" fmla="val 6506"/>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ADEL</a:t>
            </a:r>
          </a:p>
        </p:txBody>
      </p:sp>
      <p:sp>
        <p:nvSpPr>
          <p:cNvPr id="17" name="Forme libre 16"/>
          <p:cNvSpPr/>
          <p:nvPr/>
        </p:nvSpPr>
        <p:spPr>
          <a:xfrm>
            <a:off x="6623999" y="4752000"/>
            <a:ext cx="864000" cy="503999"/>
          </a:xfrm>
          <a:custGeom>
            <a:avLst>
              <a:gd name="f0" fmla="val 31252"/>
              <a:gd name="f1" fmla="val -6413"/>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fr-FR" sz="1800" b="1" i="0" u="none" strike="noStrike" kern="1200">
                <a:ln>
                  <a:noFill/>
                </a:ln>
                <a:solidFill>
                  <a:srgbClr val="FFFFFF"/>
                </a:solidFill>
                <a:latin typeface="Arial" pitchFamily="18"/>
                <a:ea typeface="Microsoft YaHei" pitchFamily="2"/>
                <a:cs typeface="Arial" pitchFamily="2"/>
              </a:rPr>
              <a:t>NADIA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345</Words>
  <Application>Microsoft Office PowerPoint</Application>
  <PresentationFormat>Affichage à l'écran (4:3)</PresentationFormat>
  <Paragraphs>130</Paragraphs>
  <Slides>6</Slides>
  <Notes>6</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Standard</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dc:creator>
  <cp:lastModifiedBy>Utilisateur</cp:lastModifiedBy>
  <cp:revision>13</cp:revision>
  <dcterms:created xsi:type="dcterms:W3CDTF">2015-12-08T08:20:34Z</dcterms:created>
  <dcterms:modified xsi:type="dcterms:W3CDTF">2015-12-18T08:53:42Z</dcterms:modified>
</cp:coreProperties>
</file>