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8" r:id="rId5"/>
    <p:sldId id="266" r:id="rId6"/>
    <p:sldId id="267" r:id="rId7"/>
    <p:sldId id="265" r:id="rId8"/>
    <p:sldId id="261" r:id="rId9"/>
    <p:sldId id="260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80" d="100"/>
          <a:sy n="80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12/8/2015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12/8/2015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12/8/2015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12/8/2015</a:t>
            </a:fld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12/8/2015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12/8/2015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12/8/2015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12/8/2015</a:t>
            </a:fld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12/8/2015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12/8/2015</a:t>
            </a:fld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12/8/2015</a:t>
            </a:fld>
            <a:endParaRPr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12/8/2015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ation-lamap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1628800"/>
            <a:ext cx="6172200" cy="1606330"/>
          </a:xfrm>
        </p:spPr>
        <p:txBody>
          <a:bodyPr>
            <a:noAutofit/>
          </a:bodyPr>
          <a:lstStyle/>
          <a:p>
            <a:r>
              <a:rPr lang="fr-FR" sz="4800" dirty="0" smtClean="0"/>
              <a:t>Une expérience  en EIST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Collège Condorcet à St Philbert de Grand 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8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/>
          <a:lstStyle/>
          <a:p>
            <a:r>
              <a:rPr lang="fr-FR" dirty="0" smtClean="0"/>
              <a:t>Mes conclusions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340968"/>
          </a:xfrm>
        </p:spPr>
        <p:txBody>
          <a:bodyPr>
            <a:normAutofit/>
          </a:bodyPr>
          <a:lstStyle/>
          <a:p>
            <a:r>
              <a:rPr lang="fr-FR" dirty="0" smtClean="0"/>
              <a:t>Pour les élèves</a:t>
            </a:r>
          </a:p>
          <a:p>
            <a:pPr lvl="1"/>
            <a:r>
              <a:rPr lang="fr-FR" dirty="0" smtClean="0"/>
              <a:t>1 seul </a:t>
            </a:r>
            <a:r>
              <a:rPr lang="fr-FR" smtClean="0"/>
              <a:t>référent </a:t>
            </a:r>
            <a:r>
              <a:rPr lang="fr-FR" smtClean="0"/>
              <a:t>Sciences/Technologie</a:t>
            </a:r>
            <a:endParaRPr lang="fr-FR" dirty="0" smtClean="0"/>
          </a:p>
          <a:p>
            <a:pPr lvl="1"/>
            <a:r>
              <a:rPr lang="fr-FR" dirty="0" smtClean="0"/>
              <a:t>Excellent retour (enfants/familles)</a:t>
            </a:r>
          </a:p>
          <a:p>
            <a:pPr lvl="1"/>
            <a:r>
              <a:rPr lang="fr-FR" dirty="0" smtClean="0"/>
              <a:t>Différence significative dans la confiance en soi et le droit de se tromper !</a:t>
            </a:r>
          </a:p>
          <a:p>
            <a:pPr lvl="1"/>
            <a:r>
              <a:rPr lang="fr-FR" dirty="0" smtClean="0"/>
              <a:t>Elèves plus libres dans l’expérimentation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204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van\Dropbox\Chargements appareil photo\2015-03-10 11.23.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95">
            <a:off x="2156788" y="4290889"/>
            <a:ext cx="2414053" cy="18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D’autres exemples de Thèmes abordés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 rot="20680158">
            <a:off x="181870" y="4062764"/>
            <a:ext cx="4330824" cy="60466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matière de quoi s’agit-il ?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 rot="1128635">
            <a:off x="4605010" y="1588467"/>
            <a:ext cx="4330824" cy="60466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fr-FR" dirty="0" smtClean="0"/>
              <a:t>Comment l’homme utilise-t-il la matière à son profit ?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 rot="20721753">
            <a:off x="271938" y="1588467"/>
            <a:ext cx="4330824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fr-FR" dirty="0" smtClean="0"/>
              <a:t>Qu’y a-t-il autour de nous ?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 rot="1153160">
            <a:off x="4483645" y="4444618"/>
            <a:ext cx="4330824" cy="60466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fr-FR" dirty="0" smtClean="0"/>
              <a:t>La matière peut-elle changer au cours du temps ?</a:t>
            </a:r>
            <a:endParaRPr lang="fr-FR" dirty="0"/>
          </a:p>
        </p:txBody>
      </p:sp>
      <p:pic>
        <p:nvPicPr>
          <p:cNvPr id="2051" name="Picture 3" descr="C:\Users\stevan\Dropbox\Chargements appareil photo\2015-03-09 10.52.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376">
            <a:off x="5117985" y="4909215"/>
            <a:ext cx="2148616" cy="16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evan\Dropbox\Chargements appareil photo\2015-01-29 14.50.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216">
            <a:off x="634455" y="4857162"/>
            <a:ext cx="1399847" cy="18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evan\Dropbox\Chargements appareil photo\2015-03-05 15.53.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090">
            <a:off x="4831723" y="2273700"/>
            <a:ext cx="2346619" cy="17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489">
            <a:off x="994812" y="2162421"/>
            <a:ext cx="2499762" cy="18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Générale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 Classes sélectionnées :</a:t>
            </a:r>
          </a:p>
          <a:p>
            <a:pPr lvl="1"/>
            <a:r>
              <a:rPr lang="fr-FR" dirty="0" smtClean="0"/>
              <a:t>3 groupes de </a:t>
            </a:r>
            <a:r>
              <a:rPr lang="fr-FR" dirty="0" smtClean="0"/>
              <a:t>Sciences </a:t>
            </a:r>
            <a:r>
              <a:rPr lang="fr-FR" dirty="0" smtClean="0"/>
              <a:t>et Technologie (20 élèves)</a:t>
            </a:r>
          </a:p>
          <a:p>
            <a:r>
              <a:rPr lang="fr-FR" dirty="0" smtClean="0"/>
              <a:t>2 séances par semaines :</a:t>
            </a:r>
          </a:p>
          <a:p>
            <a:pPr lvl="1"/>
            <a:r>
              <a:rPr lang="fr-FR" dirty="0" smtClean="0"/>
              <a:t>Mardi 2h</a:t>
            </a:r>
          </a:p>
          <a:p>
            <a:pPr lvl="1"/>
            <a:r>
              <a:rPr lang="fr-FR" dirty="0" smtClean="0"/>
              <a:t>Vendredi 1h30</a:t>
            </a:r>
            <a:endParaRPr lang="fr-FR" dirty="0"/>
          </a:p>
          <a:p>
            <a:r>
              <a:rPr lang="fr-FR" dirty="0"/>
              <a:t>3 enseignants :</a:t>
            </a:r>
          </a:p>
          <a:p>
            <a:pPr lvl="1"/>
            <a:r>
              <a:rPr lang="fr-FR" dirty="0" smtClean="0"/>
              <a:t>SVT</a:t>
            </a:r>
            <a:endParaRPr lang="fr-FR" dirty="0"/>
          </a:p>
          <a:p>
            <a:pPr lvl="1"/>
            <a:r>
              <a:rPr lang="fr-FR" dirty="0" smtClean="0"/>
              <a:t>SPC</a:t>
            </a:r>
            <a:endParaRPr lang="fr-FR" dirty="0"/>
          </a:p>
          <a:p>
            <a:pPr lvl="1"/>
            <a:r>
              <a:rPr lang="fr-FR" dirty="0" smtClean="0"/>
              <a:t>Technologie</a:t>
            </a:r>
          </a:p>
          <a:p>
            <a:r>
              <a:rPr lang="fr-FR" dirty="0" smtClean="0"/>
              <a:t>1 cours commun :</a:t>
            </a:r>
          </a:p>
          <a:p>
            <a:pPr lvl="1"/>
            <a:r>
              <a:rPr lang="fr-FR" dirty="0" smtClean="0"/>
              <a:t>Résultat d’une concertation</a:t>
            </a:r>
            <a:endParaRPr lang="fr-FR" dirty="0"/>
          </a:p>
        </p:txBody>
      </p:sp>
      <p:pic>
        <p:nvPicPr>
          <p:cNvPr id="4" name="Picture 3" descr="C:\Users\stevan\Desktop\Blog EIST\Archives\Blog du 22 sept\Sciences et techn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648">
            <a:off x="5485040" y="3366534"/>
            <a:ext cx="2808312" cy="21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façon de travailler au travers d’un 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r>
              <a:rPr lang="fr-FR" dirty="0"/>
              <a:t>Brainstorming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des idées :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Un thème de départ : ??? / Suivi du guide EIST pour notre première année : </a:t>
            </a: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www.fondation-lamap.org</a:t>
            </a:r>
            <a:endParaRPr lang="fr-FR" dirty="0" smtClean="0"/>
          </a:p>
          <a:p>
            <a:r>
              <a:rPr lang="fr-FR" dirty="0" smtClean="0"/>
              <a:t>Recherche d’un déroulé cohérent en terme d’apport de connaissances et de compétences</a:t>
            </a:r>
            <a:r>
              <a:rPr lang="fr-FR" dirty="0"/>
              <a:t> </a:t>
            </a:r>
            <a:r>
              <a:rPr lang="fr-FR" dirty="0" smtClean="0"/>
              <a:t>: un scénario </a:t>
            </a:r>
          </a:p>
          <a:p>
            <a:r>
              <a:rPr lang="fr-FR" dirty="0" smtClean="0"/>
              <a:t>Rédaction plus précise des activités : des bilans et des documents d’accompagnement </a:t>
            </a:r>
          </a:p>
          <a:p>
            <a:r>
              <a:rPr lang="fr-FR" dirty="0"/>
              <a:t>Concertation </a:t>
            </a:r>
            <a:r>
              <a:rPr lang="fr-FR" dirty="0" smtClean="0"/>
              <a:t>sur les modalités d’évaluation et les points à évaluer.</a:t>
            </a:r>
            <a:endParaRPr lang="fr-FR" dirty="0"/>
          </a:p>
          <a:p>
            <a:r>
              <a:rPr lang="fr-FR" dirty="0" smtClean="0"/>
              <a:t>« Formation » des collègues sur certains points, sur la mise en œuvre de certaines </a:t>
            </a:r>
            <a:r>
              <a:rPr lang="fr-FR" dirty="0" smtClean="0"/>
              <a:t>expérimentations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789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La </a:t>
            </a:r>
            <a:r>
              <a:rPr lang="fr-FR" dirty="0"/>
              <a:t>COP 21 : différence entre météo et climat, la répartition des êtres vivants, faire des mesures (</a:t>
            </a:r>
            <a:r>
              <a:rPr lang="fr-FR" dirty="0" err="1"/>
              <a:t>temp</a:t>
            </a:r>
            <a:r>
              <a:rPr lang="fr-FR" dirty="0"/>
              <a:t>/</a:t>
            </a:r>
            <a:r>
              <a:rPr lang="fr-FR" dirty="0" err="1"/>
              <a:t>lum</a:t>
            </a:r>
            <a:r>
              <a:rPr lang="fr-FR" dirty="0"/>
              <a:t>/</a:t>
            </a:r>
            <a:r>
              <a:rPr lang="fr-FR" dirty="0" err="1"/>
              <a:t>hygro</a:t>
            </a:r>
            <a:r>
              <a:rPr lang="fr-FR" dirty="0"/>
              <a:t>),… : </a:t>
            </a:r>
            <a:endParaRPr lang="fr-FR" dirty="0" smtClean="0"/>
          </a:p>
          <a:p>
            <a:pPr marL="365760" lvl="1" indent="0">
              <a:buNone/>
            </a:pPr>
            <a:r>
              <a:rPr lang="fr-FR" b="1" dirty="0" smtClean="0"/>
              <a:t>NOTRE </a:t>
            </a:r>
            <a:r>
              <a:rPr lang="fr-FR" b="1" dirty="0"/>
              <a:t>ENVIRONNEMENT CHANGE </a:t>
            </a:r>
          </a:p>
          <a:p>
            <a:r>
              <a:rPr lang="fr-FR" dirty="0" smtClean="0"/>
              <a:t>Mise en situation : Observation dans le jardin d’êtres vivants avec relevés de mesures (SVT)</a:t>
            </a:r>
          </a:p>
          <a:p>
            <a:r>
              <a:rPr lang="fr-FR" dirty="0" smtClean="0"/>
              <a:t>Activité 1 : Changement au cours de la journée : Comprendre l’alternance jour/nuit (</a:t>
            </a:r>
            <a:r>
              <a:rPr lang="fr-FR" dirty="0" smtClean="0"/>
              <a:t>SPC)</a:t>
            </a:r>
            <a:endParaRPr lang="fr-FR" dirty="0" smtClean="0"/>
          </a:p>
          <a:p>
            <a:r>
              <a:rPr lang="fr-FR" dirty="0" smtClean="0"/>
              <a:t>Activité 2 : Changement au cours des saisons (SPC)</a:t>
            </a:r>
          </a:p>
          <a:p>
            <a:r>
              <a:rPr lang="fr-FR" dirty="0" smtClean="0"/>
              <a:t>Activité 3 : La différence entre météo et climat (SPC)</a:t>
            </a:r>
          </a:p>
          <a:p>
            <a:r>
              <a:rPr lang="fr-FR" dirty="0" smtClean="0"/>
              <a:t> Activité 4 : Fabrication d’un thermomètre pour mesurer les changements (Technologie)</a:t>
            </a:r>
          </a:p>
          <a:p>
            <a:pPr marL="0" indent="0">
              <a:buFont typeface="Wingdings"/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Un exemple de travail : </a:t>
            </a:r>
            <a:br>
              <a:rPr lang="fr-FR" dirty="0" smtClean="0"/>
            </a:br>
            <a:r>
              <a:rPr lang="fr-FR" dirty="0" smtClean="0"/>
              <a:t>Notre environnement change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8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Zoom sur la Technologie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Prise </a:t>
            </a:r>
            <a:r>
              <a:rPr lang="fr-FR" dirty="0"/>
              <a:t>de mesure </a:t>
            </a:r>
            <a:r>
              <a:rPr lang="fr-FR" dirty="0" smtClean="0"/>
              <a:t>= Objets techniques</a:t>
            </a:r>
          </a:p>
          <a:p>
            <a:pPr lvl="1"/>
            <a:r>
              <a:rPr lang="fr-FR" dirty="0" smtClean="0"/>
              <a:t>Besoin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Fonction d’usage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Fonction d’estime</a:t>
            </a:r>
          </a:p>
          <a:p>
            <a:pPr marL="365760" lvl="1" indent="0">
              <a:buNone/>
            </a:pPr>
            <a:r>
              <a:rPr lang="fr-FR" dirty="0" smtClean="0"/>
              <a:t>FABRICATION </a:t>
            </a:r>
            <a:r>
              <a:rPr lang="fr-FR" dirty="0"/>
              <a:t>D’UN THERMOMETRE</a:t>
            </a:r>
          </a:p>
          <a:p>
            <a:r>
              <a:rPr lang="fr-FR" dirty="0" smtClean="0"/>
              <a:t>Réalisation d’un thermomètre très simple :</a:t>
            </a:r>
          </a:p>
          <a:p>
            <a:pPr lvl="1"/>
            <a:r>
              <a:rPr lang="fr-FR" dirty="0" smtClean="0"/>
              <a:t>Présentation de l’atelier (dès le premier trimestre de </a:t>
            </a:r>
            <a:r>
              <a:rPr lang="fr-FR" dirty="0" smtClean="0"/>
              <a:t>6</a:t>
            </a:r>
            <a:r>
              <a:rPr lang="fr-FR" baseline="30000" dirty="0" smtClean="0"/>
              <a:t>e</a:t>
            </a:r>
            <a:r>
              <a:rPr lang="fr-FR" dirty="0" smtClean="0"/>
              <a:t>)</a:t>
            </a:r>
          </a:p>
          <a:p>
            <a:pPr lvl="2"/>
            <a:r>
              <a:rPr lang="fr-FR" sz="2100" dirty="0" smtClean="0"/>
              <a:t>Quelles </a:t>
            </a:r>
            <a:r>
              <a:rPr lang="fr-FR" sz="2100" dirty="0"/>
              <a:t>règles de sécurité ?</a:t>
            </a:r>
          </a:p>
          <a:p>
            <a:pPr lvl="2"/>
            <a:r>
              <a:rPr lang="fr-FR" sz="2100" dirty="0"/>
              <a:t>Les outils /</a:t>
            </a:r>
            <a:r>
              <a:rPr lang="fr-FR" sz="2100" dirty="0" smtClean="0"/>
              <a:t> </a:t>
            </a:r>
            <a:r>
              <a:rPr lang="fr-FR" sz="2100" dirty="0"/>
              <a:t>les </a:t>
            </a:r>
            <a:r>
              <a:rPr lang="fr-FR" sz="2100" dirty="0" smtClean="0"/>
              <a:t>matériaux</a:t>
            </a:r>
          </a:p>
          <a:p>
            <a:pPr lvl="1"/>
            <a:r>
              <a:rPr lang="fr-FR" sz="2000" dirty="0" smtClean="0"/>
              <a:t>Suivi d’une gamme de montage</a:t>
            </a:r>
            <a:endParaRPr lang="fr-FR" sz="2000" dirty="0"/>
          </a:p>
          <a:p>
            <a:pPr marL="91440" indent="0">
              <a:buNone/>
            </a:pPr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30418"/>
            <a:ext cx="2376264" cy="177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d’investigation mise en œuvre dans un autre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- Imaginer une expérience (protocole) permettant de tester des propriétés de la matière. (une propriété par groupe</a:t>
            </a:r>
            <a:r>
              <a:rPr lang="fr-FR" dirty="0" smtClean="0"/>
              <a:t>) 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onduction </a:t>
            </a:r>
            <a:r>
              <a:rPr lang="fr-FR" dirty="0"/>
              <a:t>de </a:t>
            </a:r>
            <a:r>
              <a:rPr lang="fr-FR" dirty="0" smtClean="0"/>
              <a:t>chaleur</a:t>
            </a:r>
          </a:p>
          <a:p>
            <a:pPr lvl="1"/>
            <a:r>
              <a:rPr lang="fr-FR" dirty="0" smtClean="0"/>
              <a:t>Dureté</a:t>
            </a:r>
          </a:p>
          <a:p>
            <a:pPr lvl="1"/>
            <a:r>
              <a:rPr lang="fr-FR" dirty="0" smtClean="0"/>
              <a:t>Conduction d'électricité</a:t>
            </a:r>
          </a:p>
          <a:p>
            <a:pPr lvl="1"/>
            <a:r>
              <a:rPr lang="fr-FR" dirty="0" smtClean="0"/>
              <a:t>Corrosion</a:t>
            </a:r>
          </a:p>
          <a:p>
            <a:pPr lvl="1"/>
            <a:endParaRPr lang="fr-FR" dirty="0"/>
          </a:p>
          <a:p>
            <a:r>
              <a:rPr lang="fr-FR" dirty="0" smtClean="0"/>
              <a:t>Présenter oralement son </a:t>
            </a:r>
          </a:p>
          <a:p>
            <a:pPr marL="0" indent="0">
              <a:buNone/>
            </a:pPr>
            <a:r>
              <a:rPr lang="fr-FR" dirty="0" smtClean="0"/>
              <a:t>Travail à la classe</a:t>
            </a:r>
            <a:endParaRPr lang="fr-FR" dirty="0"/>
          </a:p>
          <a:p>
            <a:endParaRPr lang="fr-FR" dirty="0"/>
          </a:p>
        </p:txBody>
      </p:sp>
      <p:pic>
        <p:nvPicPr>
          <p:cNvPr id="4098" name="Picture 2" descr="C:\Users\stevan\Dropbox\Chargements appareil photo\2015-03-10 11.18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799">
            <a:off x="4692778" y="323983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outil de travail pour l’élève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SON CLASSEUR</a:t>
            </a:r>
            <a:endParaRPr lang="fr-FR" b="1" dirty="0"/>
          </a:p>
          <a:p>
            <a:r>
              <a:rPr lang="fr-FR" dirty="0" smtClean="0"/>
              <a:t>1 </a:t>
            </a:r>
            <a:r>
              <a:rPr lang="fr-FR" dirty="0"/>
              <a:t>Organisation </a:t>
            </a:r>
            <a:r>
              <a:rPr lang="fr-FR" dirty="0" smtClean="0"/>
              <a:t>commune aux 3 enseignants :</a:t>
            </a:r>
            <a:endParaRPr lang="fr-FR" dirty="0"/>
          </a:p>
          <a:p>
            <a:pPr lvl="1"/>
            <a:r>
              <a:rPr lang="fr-FR" dirty="0" smtClean="0"/>
              <a:t>Structure simple façon cahier du </a:t>
            </a:r>
            <a:r>
              <a:rPr lang="fr-FR" dirty="0"/>
              <a:t>chercheur : </a:t>
            </a:r>
          </a:p>
          <a:p>
            <a:pPr lvl="2"/>
            <a:r>
              <a:rPr lang="fr-FR" dirty="0"/>
              <a:t>1 espace </a:t>
            </a:r>
            <a:r>
              <a:rPr lang="fr-FR" dirty="0" smtClean="0"/>
              <a:t>consignes / bilans</a:t>
            </a:r>
            <a:endParaRPr lang="fr-FR" dirty="0"/>
          </a:p>
          <a:p>
            <a:pPr lvl="2"/>
            <a:r>
              <a:rPr lang="fr-FR" dirty="0"/>
              <a:t>1 espace </a:t>
            </a:r>
            <a:r>
              <a:rPr lang="fr-FR" dirty="0" smtClean="0"/>
              <a:t>recherches </a:t>
            </a:r>
            <a:r>
              <a:rPr lang="fr-FR" dirty="0"/>
              <a:t>( avec date et </a:t>
            </a:r>
            <a:r>
              <a:rPr lang="fr-FR" dirty="0" smtClean="0"/>
              <a:t>titre de la recherche)</a:t>
            </a:r>
          </a:p>
          <a:p>
            <a:pPr lvl="2"/>
            <a:r>
              <a:rPr lang="fr-FR" dirty="0" smtClean="0"/>
              <a:t>1 espace fiches méthode + évaluations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 descr="C:\Users\stevan\Dropbox\Chargements appareil photo\2015-04-27 10.31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74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van\Dropbox\Chargements appareil photo\2015-04-27 10.30.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74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difficultés rencontrées / Les solutions apportées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Problème de temps de concertation : </a:t>
            </a:r>
          </a:p>
          <a:p>
            <a:pPr lvl="1"/>
            <a:r>
              <a:rPr lang="fr-FR" dirty="0" smtClean="0"/>
              <a:t>Première année </a:t>
            </a:r>
            <a:r>
              <a:rPr lang="fr-FR" dirty="0"/>
              <a:t>difficile : 1h seulement </a:t>
            </a:r>
            <a:endParaRPr lang="fr-FR" dirty="0" smtClean="0"/>
          </a:p>
          <a:p>
            <a:pPr lvl="1"/>
            <a:r>
              <a:rPr lang="fr-FR" dirty="0" smtClean="0"/>
              <a:t>Puis 2 heures inscrites dans l’emploi du temps pour travailler ensemble sur notre demande</a:t>
            </a:r>
          </a:p>
          <a:p>
            <a:pPr marL="365760" lvl="1" indent="0">
              <a:buNone/>
            </a:pPr>
            <a:endParaRPr lang="fr-FR" dirty="0"/>
          </a:p>
          <a:p>
            <a:r>
              <a:rPr lang="fr-FR" dirty="0"/>
              <a:t>Difficultés </a:t>
            </a:r>
            <a:r>
              <a:rPr lang="fr-FR" dirty="0" smtClean="0"/>
              <a:t>matérielles, logistiques, de </a:t>
            </a:r>
          </a:p>
          <a:p>
            <a:pPr marL="0" indent="0">
              <a:buNone/>
            </a:pPr>
            <a:r>
              <a:rPr lang="fr-FR" dirty="0" smtClean="0"/>
              <a:t>communication :</a:t>
            </a:r>
          </a:p>
          <a:p>
            <a:pPr lvl="1"/>
            <a:r>
              <a:rPr lang="fr-FR" dirty="0" smtClean="0"/>
              <a:t>Système D / Récupération : petits pots de </a:t>
            </a:r>
          </a:p>
          <a:p>
            <a:pPr marL="365760" lvl="1" indent="0">
              <a:buNone/>
            </a:pPr>
            <a:r>
              <a:rPr lang="fr-FR" dirty="0" smtClean="0"/>
              <a:t>verre / bouteilles plastiques…</a:t>
            </a:r>
          </a:p>
          <a:p>
            <a:pPr lvl="1"/>
            <a:r>
              <a:rPr lang="fr-FR" dirty="0" smtClean="0"/>
              <a:t>Beaucoup de manutention</a:t>
            </a:r>
          </a:p>
          <a:p>
            <a:pPr lvl="1"/>
            <a:r>
              <a:rPr lang="fr-FR" dirty="0" smtClean="0"/>
              <a:t>Achat de petit matériel (balances / éprouvettes…) </a:t>
            </a:r>
          </a:p>
          <a:p>
            <a:pPr lvl="1"/>
            <a:r>
              <a:rPr lang="fr-FR" dirty="0"/>
              <a:t>Mise en place d’outil d’échange (exemple : cloud)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C:\Users\stevan\Desktop\Blog EIST\Archives\Blog du 22 sept\Photos 22 sept\P1060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55" y="3284984"/>
            <a:ext cx="2184243" cy="16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/>
          <a:lstStyle/>
          <a:p>
            <a:r>
              <a:rPr lang="fr-FR" dirty="0" smtClean="0"/>
              <a:t>Mes 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992888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Pour nous les enseignants :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dirty="0"/>
              <a:t>Accepter de se mettre « en danger » avec une méconnaissance </a:t>
            </a:r>
            <a:r>
              <a:rPr lang="fr-FR" dirty="0" smtClean="0"/>
              <a:t>des </a:t>
            </a:r>
            <a:r>
              <a:rPr lang="fr-FR" dirty="0"/>
              <a:t>domaines travaillés.</a:t>
            </a:r>
          </a:p>
          <a:p>
            <a:r>
              <a:rPr lang="fr-FR" dirty="0"/>
              <a:t>Accepter de travailler en équipe malgré nos différences et les difficultés d’organisation.</a:t>
            </a:r>
          </a:p>
          <a:p>
            <a:r>
              <a:rPr lang="fr-FR" dirty="0" smtClean="0"/>
              <a:t>Très riche d’un point de vue personnel (connaissances) et professionnel (échange de méthodes – remise en question de notre enseignement)</a:t>
            </a:r>
          </a:p>
          <a:p>
            <a:r>
              <a:rPr lang="fr-FR" dirty="0" smtClean="0"/>
              <a:t> Limite de l’interdisciplinarité au niveau </a:t>
            </a:r>
            <a:r>
              <a:rPr lang="fr-FR" dirty="0" smtClean="0"/>
              <a:t>6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 smtClean="0"/>
              <a:t>	Importance ensuite « d’être spécialisé »</a:t>
            </a:r>
          </a:p>
          <a:p>
            <a:r>
              <a:rPr lang="fr-FR" dirty="0" smtClean="0"/>
              <a:t>Impossible de généraliser la méthode d’investigation à tous les sujets (chronophage,…)</a:t>
            </a:r>
            <a:endParaRPr lang="fr-FR" dirty="0"/>
          </a:p>
        </p:txBody>
      </p:sp>
      <p:pic>
        <p:nvPicPr>
          <p:cNvPr id="2050" name="Picture 2" descr="C:\Users\stevan\Desktop\Blog EIST\Archives\Photo 13 oct\test AgNO3 (Evian- Hepar)\P1060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096665" cy="15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931</TotalTime>
  <Words>525</Words>
  <Application>Microsoft Office PowerPoint</Application>
  <PresentationFormat>Affichage à l'écran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Oriel</vt:lpstr>
      <vt:lpstr>Une expérience  en EIST</vt:lpstr>
      <vt:lpstr>Organisation Générale</vt:lpstr>
      <vt:lpstr>Notre façon de travailler au travers d’un exemple</vt:lpstr>
      <vt:lpstr>Présentation PowerPoint</vt:lpstr>
      <vt:lpstr>Zoom sur la Technologie ?</vt:lpstr>
      <vt:lpstr>La démarche d’investigation mise en œuvre dans un autre projet</vt:lpstr>
      <vt:lpstr>Un outil de travail pour l’élève</vt:lpstr>
      <vt:lpstr>Quelques difficultés rencontrées / Les solutions apportées</vt:lpstr>
      <vt:lpstr>Mes conclusions</vt:lpstr>
      <vt:lpstr>Mes conclusions (suite)</vt:lpstr>
      <vt:lpstr>D’autres exemples de Thèmes abordés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expérience  en EIST</dc:title>
  <dc:creator>stevan</dc:creator>
  <cp:lastModifiedBy>Rectorat</cp:lastModifiedBy>
  <cp:revision>53</cp:revision>
  <dcterms:created xsi:type="dcterms:W3CDTF">2015-11-30T13:10:47Z</dcterms:created>
  <dcterms:modified xsi:type="dcterms:W3CDTF">2015-12-08T20:56:27Z</dcterms:modified>
</cp:coreProperties>
</file>