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31" autoAdjust="0"/>
    <p:restoredTop sz="94660"/>
  </p:normalViewPr>
  <p:slideViewPr>
    <p:cSldViewPr>
      <p:cViewPr varScale="1">
        <p:scale>
          <a:sx n="81" d="100"/>
          <a:sy n="81" d="100"/>
        </p:scale>
        <p:origin x="-3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1D5827-2919-414F-AFD1-09E36F7C48FA}" type="datetimeFigureOut">
              <a:rPr lang="fr-FR" smtClean="0"/>
              <a:t>09/12/2015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305E0-1832-47C7-806A-15729F706E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3498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Interdisciplinarité : 3 couleurs primaires donnent un camembert couleur</a:t>
            </a:r>
          </a:p>
          <a:p>
            <a:r>
              <a:rPr lang="fr-FR" dirty="0" err="1" smtClean="0"/>
              <a:t>Pluridsiciplinarité</a:t>
            </a:r>
            <a:r>
              <a:rPr lang="fr-FR" dirty="0" smtClean="0"/>
              <a:t> : 3 couleurs primaires</a:t>
            </a:r>
            <a:r>
              <a:rPr lang="fr-FR" baseline="0" dirty="0" smtClean="0"/>
              <a:t> donnent un camembert avec ces 3 couleurs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05E0-1832-47C7-806A-15729F706E7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887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Interdisciplinarité : 3 couleurs primaires donnent un camembert couleur</a:t>
            </a:r>
          </a:p>
          <a:p>
            <a:r>
              <a:rPr lang="fr-FR" dirty="0" err="1" smtClean="0"/>
              <a:t>Pluridsiciplinarité</a:t>
            </a:r>
            <a:r>
              <a:rPr lang="fr-FR" dirty="0" smtClean="0"/>
              <a:t> : 3 couleurs primaires</a:t>
            </a:r>
            <a:r>
              <a:rPr lang="fr-FR" baseline="0" dirty="0" smtClean="0"/>
              <a:t> donnent un camembert avec ces 3 couleurs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05E0-1832-47C7-806A-15729F706E7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887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D1C72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Circulaire Bulletin officiel n°26 du 30 juin 2011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Le cadre réglementaire de l'EIST est celui de l'article 34 relatif à l'expérimentation de la loi d'orientation et de programme pour l'avenir de l'école</a:t>
            </a:r>
            <a:endParaRPr kumimoji="0" lang="fr-FR" altLang="fr-F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05E0-1832-47C7-806A-15729F706E7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5632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C’est le projet et les besoins qui guident la </a:t>
            </a:r>
            <a:r>
              <a:rPr lang="fr-FR" smtClean="0"/>
              <a:t>répartition horaire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05E0-1832-47C7-806A-15729F706E7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732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sz="1200" dirty="0" smtClean="0">
                <a:solidFill>
                  <a:srgbClr val="000000"/>
                </a:solidFill>
                <a:effectLst/>
                <a:latin typeface="Arial"/>
                <a:ea typeface="Calibri"/>
              </a:rPr>
              <a:t>L'interdisciplinarité suppose un dialogue et l'échange de connaissances, d'analyses, de méthodes entre deux ou plusieurs disciplines. Elle implique qu'il y ait des interactions et un enrichissement mutuel entre plusieurs spécialistes. </a:t>
            </a:r>
            <a:br>
              <a:rPr lang="fr-FR" sz="1200" dirty="0" smtClean="0">
                <a:solidFill>
                  <a:srgbClr val="000000"/>
                </a:solidFill>
                <a:effectLst/>
                <a:latin typeface="Arial"/>
                <a:ea typeface="Calibri"/>
              </a:rPr>
            </a:br>
            <a:endParaRPr lang="fr-FR" altLang="fr-FR" dirty="0" smtClean="0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A127EC-D77E-4051-8F92-88D0F054FF22}" type="slidenum">
              <a:rPr lang="fr-FR" altLang="fr-FR">
                <a:solidFill>
                  <a:prstClr val="black"/>
                </a:solidFill>
              </a:rPr>
              <a:pPr/>
              <a:t>7</a:t>
            </a:fld>
            <a:endParaRPr lang="fr-FR" alt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3B10-C0D3-4C15-BFEF-9333AE47AA26}" type="datetimeFigureOut">
              <a:rPr lang="fr-FR" smtClean="0"/>
              <a:t>09/12/2015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2AF5-0CA9-4C08-BF90-D6AD836C06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3B10-C0D3-4C15-BFEF-9333AE47AA26}" type="datetimeFigureOut">
              <a:rPr lang="fr-FR" smtClean="0"/>
              <a:t>09/12/2015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2AF5-0CA9-4C08-BF90-D6AD836C06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3B10-C0D3-4C15-BFEF-9333AE47AA26}" type="datetimeFigureOut">
              <a:rPr lang="fr-FR" smtClean="0"/>
              <a:t>09/12/2015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2AF5-0CA9-4C08-BF90-D6AD836C06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3B10-C0D3-4C15-BFEF-9333AE47AA26}" type="datetimeFigureOut">
              <a:rPr lang="fr-FR" smtClean="0"/>
              <a:t>09/12/2015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2AF5-0CA9-4C08-BF90-D6AD836C06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3B10-C0D3-4C15-BFEF-9333AE47AA26}" type="datetimeFigureOut">
              <a:rPr lang="fr-FR" smtClean="0"/>
              <a:t>09/12/2015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2AF5-0CA9-4C08-BF90-D6AD836C06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3B10-C0D3-4C15-BFEF-9333AE47AA26}" type="datetimeFigureOut">
              <a:rPr lang="fr-FR" smtClean="0"/>
              <a:t>09/12/2015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2AF5-0CA9-4C08-BF90-D6AD836C06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3B10-C0D3-4C15-BFEF-9333AE47AA26}" type="datetimeFigureOut">
              <a:rPr lang="fr-FR" smtClean="0"/>
              <a:t>09/12/2015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2AF5-0CA9-4C08-BF90-D6AD836C06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3B10-C0D3-4C15-BFEF-9333AE47AA26}" type="datetimeFigureOut">
              <a:rPr lang="fr-FR" smtClean="0"/>
              <a:t>09/12/2015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2AF5-0CA9-4C08-BF90-D6AD836C06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3B10-C0D3-4C15-BFEF-9333AE47AA26}" type="datetimeFigureOut">
              <a:rPr lang="fr-FR" smtClean="0"/>
              <a:t>09/12/2015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2AF5-0CA9-4C08-BF90-D6AD836C06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3B10-C0D3-4C15-BFEF-9333AE47AA26}" type="datetimeFigureOut">
              <a:rPr lang="fr-FR" smtClean="0"/>
              <a:t>09/12/2015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C2AF5-0CA9-4C08-BF90-D6AD836C06C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3B10-C0D3-4C15-BFEF-9333AE47AA26}" type="datetimeFigureOut">
              <a:rPr lang="fr-FR" smtClean="0"/>
              <a:t>09/12/2015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1C2AF5-0CA9-4C08-BF90-D6AD836C06C0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51C2AF5-0CA9-4C08-BF90-D6AD836C06C0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8C93B10-C0D3-4C15-BFEF-9333AE47AA26}" type="datetimeFigureOut">
              <a:rPr lang="fr-FR" smtClean="0"/>
              <a:t>09/12/2015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59632" y="764704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15616" y="2652881"/>
            <a:ext cx="485043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dirty="0">
              <a:latin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 quoi parle t–on 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8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Comment la mettre en œuvre ? </a:t>
            </a:r>
            <a:b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fr-FR" alt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051720" y="1556792"/>
            <a:ext cx="3456384" cy="5847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L’interdisciplinarité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590203" y="6237312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Réforme du Collège – Paris – 10 décembre 2015</a:t>
            </a:r>
            <a:endParaRPr lang="fr-FR" dirty="0"/>
          </a:p>
        </p:txBody>
      </p:sp>
      <p:pic>
        <p:nvPicPr>
          <p:cNvPr id="8" name="Picture 2" descr="D:\Mes documents\Année 13 14\charte graphique avril 2014\Logos2014\acadq20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4861"/>
            <a:ext cx="1590203" cy="165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023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33182" y="692696"/>
            <a:ext cx="8127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Contexte : cycle 3 – enseignement de Sciences et Technologie</a:t>
            </a:r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467545" y="3068960"/>
            <a:ext cx="79928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fr-FR" sz="2400" dirty="0" smtClean="0"/>
              <a:t>L’ interdisciplinarité : de quoi parle-on ? </a:t>
            </a:r>
          </a:p>
          <a:p>
            <a:pPr marL="285750" indent="-285750">
              <a:buFont typeface="Arial" charset="0"/>
              <a:buChar char="•"/>
            </a:pPr>
            <a:r>
              <a:rPr lang="fr-FR" sz="2400" dirty="0" smtClean="0"/>
              <a:t>Des témoignages d’enseignants impliqués dans l’EIST</a:t>
            </a:r>
          </a:p>
          <a:p>
            <a:r>
              <a:rPr lang="fr-FR" sz="2400" dirty="0" smtClean="0"/>
              <a:t>( démarche de construction de projets interdisciplinaires, analyse)</a:t>
            </a:r>
          </a:p>
          <a:p>
            <a:pPr marL="285750" indent="-285750">
              <a:buFont typeface="Arial" charset="0"/>
              <a:buChar char="•"/>
            </a:pPr>
            <a:r>
              <a:rPr lang="fr-FR" sz="2400" dirty="0" smtClean="0"/>
              <a:t> Mise en perspective – Réforme du collège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333182" y="2204864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Présentation :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02296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979712" y="240486"/>
            <a:ext cx="3244232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De quoi parle-t-on ?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9512" y="1556792"/>
            <a:ext cx="81369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252525"/>
                </a:solidFill>
                <a:effectLst/>
                <a:ea typeface="Calibri"/>
              </a:rPr>
              <a:t>La pluridisciplinarité:</a:t>
            </a:r>
          </a:p>
          <a:p>
            <a:endParaRPr lang="fr-FR" sz="2000" b="1" dirty="0">
              <a:solidFill>
                <a:srgbClr val="252525"/>
              </a:solidFill>
              <a:ea typeface="Calibri"/>
            </a:endParaRPr>
          </a:p>
          <a:p>
            <a:endParaRPr lang="fr-FR" sz="2000" b="1" dirty="0" smtClean="0">
              <a:solidFill>
                <a:srgbClr val="252525"/>
              </a:solidFill>
              <a:effectLst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fr-FR" sz="2000" dirty="0" smtClean="0">
                <a:ea typeface="Times New Roman"/>
              </a:rPr>
              <a:t>« </a:t>
            </a:r>
            <a:r>
              <a:rPr lang="fr-FR" sz="2000" b="1" dirty="0" smtClean="0">
                <a:ea typeface="Times New Roman"/>
              </a:rPr>
              <a:t>La </a:t>
            </a:r>
            <a:r>
              <a:rPr lang="fr-FR" sz="2000" b="1" dirty="0">
                <a:ea typeface="Times New Roman"/>
              </a:rPr>
              <a:t>pluridisciplinarité est la juxtaposition, sans concertation, autour d’un projet commun</a:t>
            </a:r>
            <a:r>
              <a:rPr lang="fr-FR" sz="2000" b="1" dirty="0" smtClean="0">
                <a:ea typeface="Times New Roman"/>
              </a:rPr>
              <a:t>. » JY Daniel IGEN</a:t>
            </a:r>
          </a:p>
          <a:p>
            <a:pPr algn="just">
              <a:spcAft>
                <a:spcPts val="0"/>
              </a:spcAft>
            </a:pPr>
            <a:endParaRPr lang="fr-FR" sz="2000" b="1" dirty="0"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fr-FR" sz="2000" dirty="0">
              <a:ea typeface="Times New Roman"/>
            </a:endParaRPr>
          </a:p>
          <a:p>
            <a:r>
              <a:rPr lang="fr-FR" sz="2000" dirty="0" smtClean="0">
                <a:solidFill>
                  <a:srgbClr val="252525"/>
                </a:solidFill>
                <a:effectLst/>
                <a:ea typeface="Calibri"/>
              </a:rPr>
              <a:t>Travail autour d’un thème commun entre plusieurs disciplines</a:t>
            </a:r>
          </a:p>
          <a:p>
            <a:r>
              <a:rPr lang="fr-FR" sz="2000" dirty="0" smtClean="0">
                <a:solidFill>
                  <a:srgbClr val="252525"/>
                </a:solidFill>
                <a:ea typeface="Calibri"/>
              </a:rPr>
              <a:t>Approches parallèles</a:t>
            </a:r>
          </a:p>
          <a:p>
            <a:r>
              <a:rPr lang="fr-FR" sz="2000" dirty="0" smtClean="0">
                <a:solidFill>
                  <a:srgbClr val="252525"/>
                </a:solidFill>
                <a:effectLst/>
                <a:ea typeface="Calibri"/>
              </a:rPr>
              <a:t>Addition des contributions de chaque discipline </a:t>
            </a:r>
          </a:p>
          <a:p>
            <a:endParaRPr lang="fr-FR" sz="2000" dirty="0" smtClean="0">
              <a:solidFill>
                <a:srgbClr val="252525"/>
              </a:solidFill>
              <a:effectLst/>
              <a:ea typeface="Calibri"/>
            </a:endParaRPr>
          </a:p>
          <a:p>
            <a:r>
              <a:rPr lang="fr-FR" sz="2000" dirty="0" smtClean="0">
                <a:solidFill>
                  <a:srgbClr val="252525"/>
                </a:solidFill>
              </a:rPr>
              <a:t>Exemple : un séminaire sur le développement durable, où biologistes, historiens et ingénieurs  additionneraient des exposés.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662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979712" y="240486"/>
            <a:ext cx="3244232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De quoi parle-t-on ?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13497" y="1052736"/>
            <a:ext cx="7983497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b="1" dirty="0" smtClean="0">
                <a:solidFill>
                  <a:srgbClr val="252525"/>
                </a:solidFill>
                <a:ea typeface="Calibri"/>
              </a:rPr>
              <a:t>L’interdisciplinarité:</a:t>
            </a:r>
          </a:p>
          <a:p>
            <a:pPr lvl="0"/>
            <a:endParaRPr lang="fr-FR" sz="2000" b="1" dirty="0" smtClean="0">
              <a:solidFill>
                <a:srgbClr val="252525"/>
              </a:solidFill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fr-FR" sz="2000" b="1" dirty="0" smtClean="0">
                <a:ea typeface="Times New Roman"/>
              </a:rPr>
              <a:t>« Elle est mise </a:t>
            </a:r>
            <a:r>
              <a:rPr lang="fr-FR" sz="2000" b="1" dirty="0">
                <a:ea typeface="Times New Roman"/>
              </a:rPr>
              <a:t>en commun, dans la concertation, voire le croisement des interventions, qui gardent cependant leur spécificité disciplinaire</a:t>
            </a:r>
            <a:r>
              <a:rPr lang="fr-FR" sz="2000" b="1" dirty="0" smtClean="0">
                <a:ea typeface="Times New Roman"/>
              </a:rPr>
              <a:t>. »</a:t>
            </a:r>
          </a:p>
          <a:p>
            <a:pPr algn="just">
              <a:spcAft>
                <a:spcPts val="0"/>
              </a:spcAft>
            </a:pPr>
            <a:r>
              <a:rPr lang="fr-FR" sz="2000" b="1" dirty="0" smtClean="0">
                <a:ea typeface="Times New Roman"/>
              </a:rPr>
              <a:t> JY Daniel IGEN</a:t>
            </a:r>
          </a:p>
          <a:p>
            <a:endParaRPr lang="fr-FR" sz="2000" dirty="0" smtClean="0"/>
          </a:p>
          <a:p>
            <a:r>
              <a:rPr lang="fr-FR" sz="2000" dirty="0" smtClean="0"/>
              <a:t>Travail entre personnes de disciplines différentes</a:t>
            </a:r>
          </a:p>
          <a:p>
            <a:r>
              <a:rPr lang="fr-FR" sz="2000" dirty="0" smtClean="0"/>
              <a:t>But commun</a:t>
            </a:r>
          </a:p>
          <a:p>
            <a:pPr lvl="0"/>
            <a:r>
              <a:rPr lang="fr-FR" sz="2000" dirty="0">
                <a:solidFill>
                  <a:prstClr val="black"/>
                </a:solidFill>
              </a:rPr>
              <a:t>Interaction</a:t>
            </a:r>
          </a:p>
          <a:p>
            <a:r>
              <a:rPr lang="fr-FR" sz="2000" dirty="0" smtClean="0"/>
              <a:t>Confrontation des démarches</a:t>
            </a:r>
          </a:p>
          <a:p>
            <a:r>
              <a:rPr lang="fr-FR" sz="2000" dirty="0" smtClean="0"/>
              <a:t>Echanges de connaissances , d’analyses  et de méthodes</a:t>
            </a:r>
          </a:p>
          <a:p>
            <a:r>
              <a:rPr lang="fr-FR" sz="2000" dirty="0" smtClean="0"/>
              <a:t>Enrichissement mutuel</a:t>
            </a:r>
          </a:p>
          <a:p>
            <a:endParaRPr lang="fr-FR" sz="2000" dirty="0" smtClean="0"/>
          </a:p>
          <a:p>
            <a:r>
              <a:rPr lang="fr-FR" sz="2000" dirty="0" smtClean="0"/>
              <a:t>Exemple : un séminaire sur le développement durable où </a:t>
            </a:r>
            <a:r>
              <a:rPr lang="fr-FR" sz="2000" dirty="0" smtClean="0">
                <a:ea typeface="Times New Roman"/>
              </a:rPr>
              <a:t>historiens, biologistes et ingénieurs </a:t>
            </a:r>
            <a:r>
              <a:rPr lang="fr-FR" sz="2000" dirty="0">
                <a:ea typeface="Times New Roman"/>
              </a:rPr>
              <a:t>feraient des interventions concertées, voire communes autour d’un objectif partagé </a:t>
            </a:r>
            <a:r>
              <a:rPr lang="fr-FR" sz="2000" dirty="0" smtClean="0">
                <a:ea typeface="Times New Roman"/>
              </a:rPr>
              <a:t> comme la </a:t>
            </a:r>
            <a:r>
              <a:rPr lang="fr-FR" sz="2000" dirty="0">
                <a:ea typeface="Times New Roman"/>
              </a:rPr>
              <a:t>préservation d’un patrimoine naturel menacé par la </a:t>
            </a:r>
            <a:r>
              <a:rPr lang="fr-FR" sz="2000" dirty="0" smtClean="0">
                <a:ea typeface="Times New Roman"/>
              </a:rPr>
              <a:t>pollution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343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1268760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Deux exemples de mise en œuvre :   EIST en 6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pPr marL="285750" indent="-285750">
              <a:buFont typeface="Arial" charset="0"/>
              <a:buChar char="•"/>
            </a:pPr>
            <a:r>
              <a:rPr lang="fr-FR" dirty="0" err="1" smtClean="0"/>
              <a:t>Stevan</a:t>
            </a:r>
            <a:r>
              <a:rPr lang="fr-FR" dirty="0" smtClean="0"/>
              <a:t> Guitton – Professeur de Technologie au collège  Condorcet à Saint </a:t>
            </a:r>
            <a:r>
              <a:rPr lang="fr-FR" dirty="0" err="1" smtClean="0"/>
              <a:t>Philbert</a:t>
            </a:r>
            <a:r>
              <a:rPr lang="fr-FR" dirty="0" smtClean="0"/>
              <a:t> de Grand </a:t>
            </a:r>
            <a:r>
              <a:rPr lang="fr-FR" dirty="0" smtClean="0"/>
              <a:t>Lieu.</a:t>
            </a:r>
            <a:endParaRPr lang="fr-FR" dirty="0"/>
          </a:p>
          <a:p>
            <a:pPr marL="285750" indent="-285750">
              <a:buFont typeface="Arial" charset="0"/>
              <a:buChar char="•"/>
            </a:pPr>
            <a:r>
              <a:rPr lang="fr-FR" dirty="0" smtClean="0"/>
              <a:t>Pierre Mahé – Professeur de Technologie au collège Marcelle Baron à </a:t>
            </a:r>
            <a:r>
              <a:rPr lang="fr-FR" dirty="0" err="1" smtClean="0"/>
              <a:t>Héric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323528" y="3269685"/>
            <a:ext cx="7776864" cy="886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fr-FR" altLang="fr-FR" dirty="0">
                <a:solidFill>
                  <a:prstClr val="black"/>
                </a:solidFill>
                <a:cs typeface="Times New Roman" pitchFamily="18" charset="0"/>
              </a:rPr>
              <a:t>L’expérimentation EIST existe depuis 2006 et concerne cette année </a:t>
            </a:r>
            <a:r>
              <a:rPr lang="fr-FR" altLang="fr-FR" b="1" dirty="0">
                <a:solidFill>
                  <a:prstClr val="black"/>
                </a:solidFill>
                <a:cs typeface="Times New Roman" pitchFamily="18" charset="0"/>
              </a:rPr>
              <a:t>169 collèges sur l’ensemble du territoire national</a:t>
            </a:r>
            <a:r>
              <a:rPr lang="fr-FR" altLang="fr-FR" dirty="0">
                <a:solidFill>
                  <a:prstClr val="black"/>
                </a:solidFill>
                <a:cs typeface="Times New Roman" pitchFamily="18" charset="0"/>
              </a:rPr>
              <a:t>, essentiellement au niveau </a:t>
            </a:r>
            <a:r>
              <a:rPr lang="fr-FR" altLang="fr-FR" dirty="0" smtClean="0">
                <a:solidFill>
                  <a:prstClr val="black"/>
                </a:solidFill>
                <a:cs typeface="Times New Roman" pitchFamily="18" charset="0"/>
              </a:rPr>
              <a:t>6</a:t>
            </a:r>
            <a:r>
              <a:rPr lang="fr-FR" altLang="fr-FR" baseline="30000" dirty="0" smtClean="0">
                <a:solidFill>
                  <a:prstClr val="black"/>
                </a:solidFill>
                <a:cs typeface="Times New Roman" pitchFamily="18" charset="0"/>
              </a:rPr>
              <a:t>e</a:t>
            </a:r>
            <a:r>
              <a:rPr lang="fr-FR" altLang="fr-FR" dirty="0" smtClean="0">
                <a:solidFill>
                  <a:prstClr val="black"/>
                </a:solidFill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fr-FR" altLang="fr-FR" baseline="300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endParaRPr lang="fr-FR" altLang="fr-FR" baseline="30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4169859"/>
            <a:ext cx="79928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b="1" dirty="0">
                <a:solidFill>
                  <a:prstClr val="black"/>
                </a:solidFill>
                <a:cs typeface="Arial" panose="020B0604020202020204" pitchFamily="34" charset="0"/>
              </a:rPr>
              <a:t>Objectifs</a:t>
            </a:r>
            <a:r>
              <a:rPr lang="fr-FR" dirty="0">
                <a:solidFill>
                  <a:prstClr val="black"/>
                </a:solidFill>
                <a:cs typeface="Arial" panose="020B0604020202020204" pitchFamily="34" charset="0"/>
              </a:rPr>
              <a:t> : </a:t>
            </a:r>
            <a:r>
              <a:rPr lang="fr-FR" dirty="0">
                <a:solidFill>
                  <a:srgbClr val="474747"/>
                </a:solidFill>
                <a:cs typeface="Arial" panose="020B0604020202020204" pitchFamily="34" charset="0"/>
              </a:rPr>
              <a:t> </a:t>
            </a:r>
          </a:p>
          <a:p>
            <a:pPr marL="285750" lvl="0" indent="-28575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srgbClr val="474747"/>
                </a:solidFill>
                <a:cs typeface="Arial" panose="020B0604020202020204" pitchFamily="34" charset="0"/>
              </a:rPr>
              <a:t>stimuler </a:t>
            </a:r>
            <a:r>
              <a:rPr lang="fr-FR" dirty="0">
                <a:solidFill>
                  <a:srgbClr val="474747"/>
                </a:solidFill>
              </a:rPr>
              <a:t>la curiosité et développer </a:t>
            </a:r>
            <a:r>
              <a:rPr lang="fr-FR" b="1" dirty="0">
                <a:solidFill>
                  <a:srgbClr val="474747"/>
                </a:solidFill>
              </a:rPr>
              <a:t>le goût des sciences</a:t>
            </a:r>
            <a:r>
              <a:rPr lang="fr-FR" dirty="0">
                <a:solidFill>
                  <a:srgbClr val="474747"/>
                </a:solidFill>
              </a:rPr>
              <a:t> des élèves ;</a:t>
            </a:r>
          </a:p>
          <a:p>
            <a:pPr lvl="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fr-FR" dirty="0">
                <a:solidFill>
                  <a:srgbClr val="474747"/>
                </a:solidFill>
              </a:rPr>
              <a:t>   faciliter </a:t>
            </a:r>
            <a:r>
              <a:rPr lang="fr-FR" b="1" dirty="0">
                <a:solidFill>
                  <a:srgbClr val="474747"/>
                </a:solidFill>
              </a:rPr>
              <a:t>la transition</a:t>
            </a:r>
            <a:r>
              <a:rPr lang="fr-FR" dirty="0">
                <a:solidFill>
                  <a:srgbClr val="474747"/>
                </a:solidFill>
              </a:rPr>
              <a:t> entre l'école élémentaire et le collège ;</a:t>
            </a:r>
          </a:p>
          <a:p>
            <a:pPr marL="285750" lvl="0" indent="-28575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srgbClr val="474747"/>
                </a:solidFill>
              </a:rPr>
              <a:t>donner </a:t>
            </a:r>
            <a:r>
              <a:rPr lang="fr-FR" b="1" dirty="0">
                <a:solidFill>
                  <a:srgbClr val="474747"/>
                </a:solidFill>
              </a:rPr>
              <a:t>une cohérence entre les disciplines</a:t>
            </a:r>
            <a:r>
              <a:rPr lang="fr-FR" dirty="0">
                <a:solidFill>
                  <a:srgbClr val="474747"/>
                </a:solidFill>
              </a:rPr>
              <a:t> scientifiques et </a:t>
            </a:r>
            <a:r>
              <a:rPr lang="fr-FR" dirty="0" smtClean="0">
                <a:solidFill>
                  <a:srgbClr val="474747"/>
                </a:solidFill>
              </a:rPr>
              <a:t>technologiques </a:t>
            </a:r>
            <a:endParaRPr lang="fr-FR" dirty="0">
              <a:solidFill>
                <a:srgbClr val="474747"/>
              </a:solidFill>
            </a:endParaRPr>
          </a:p>
          <a:p>
            <a:pPr lvl="0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dirty="0" smtClean="0">
                <a:solidFill>
                  <a:srgbClr val="474747"/>
                </a:solidFill>
              </a:rPr>
              <a:t>(</a:t>
            </a:r>
            <a:r>
              <a:rPr lang="fr-FR" dirty="0">
                <a:solidFill>
                  <a:srgbClr val="000000"/>
                </a:solidFill>
              </a:rPr>
              <a:t>mise en relation à partir de thématiques communes et transversales, </a:t>
            </a:r>
            <a:r>
              <a:rPr lang="fr-FR" dirty="0" smtClean="0">
                <a:solidFill>
                  <a:srgbClr val="000000"/>
                </a:solidFill>
              </a:rPr>
              <a:t>         décloisonnement </a:t>
            </a:r>
            <a:r>
              <a:rPr lang="fr-FR" dirty="0">
                <a:solidFill>
                  <a:srgbClr val="000000"/>
                </a:solidFill>
              </a:rPr>
              <a:t>des disciplines</a:t>
            </a:r>
            <a:r>
              <a:rPr lang="fr-FR" dirty="0">
                <a:solidFill>
                  <a:prstClr val="black"/>
                </a:solidFill>
              </a:rPr>
              <a:t> )</a:t>
            </a:r>
          </a:p>
          <a:p>
            <a:pPr lvl="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fr-FR" dirty="0">
                <a:solidFill>
                  <a:srgbClr val="474747"/>
                </a:solidFill>
              </a:rPr>
              <a:t>   pratiquer </a:t>
            </a:r>
            <a:r>
              <a:rPr lang="fr-FR" b="1" dirty="0">
                <a:solidFill>
                  <a:srgbClr val="474747"/>
                </a:solidFill>
              </a:rPr>
              <a:t>la démarche d'investigation</a:t>
            </a:r>
            <a:r>
              <a:rPr lang="fr-FR" dirty="0">
                <a:solidFill>
                  <a:srgbClr val="474747"/>
                </a:solidFill>
              </a:rPr>
              <a:t>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43608" y="260648"/>
            <a:ext cx="4896544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altLang="fr-FR" sz="2800" b="1" dirty="0">
                <a:solidFill>
                  <a:schemeClr val="bg1"/>
                </a:solidFill>
              </a:rPr>
              <a:t>Comment la mettre en œuvre ?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65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504" y="764704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t</a:t>
            </a:r>
            <a:r>
              <a:rPr lang="fr-FR" dirty="0" smtClean="0"/>
              <a:t>ravailler </a:t>
            </a:r>
            <a:r>
              <a:rPr lang="fr-FR" dirty="0" smtClean="0"/>
              <a:t>en </a:t>
            </a:r>
            <a:r>
              <a:rPr lang="fr-FR" dirty="0" smtClean="0"/>
              <a:t>équipe;</a:t>
            </a:r>
            <a:endParaRPr lang="fr-FR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prstClr val="black"/>
                </a:solidFill>
              </a:rPr>
              <a:t>partir </a:t>
            </a:r>
            <a:r>
              <a:rPr lang="fr-FR" dirty="0">
                <a:solidFill>
                  <a:prstClr val="black"/>
                </a:solidFill>
              </a:rPr>
              <a:t>d’un projet à réaliser, d’une </a:t>
            </a:r>
            <a:r>
              <a:rPr lang="fr-FR" dirty="0" smtClean="0">
                <a:solidFill>
                  <a:prstClr val="black"/>
                </a:solidFill>
              </a:rPr>
              <a:t>problématique;</a:t>
            </a:r>
            <a:endParaRPr lang="fr-FR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prstClr val="black"/>
                </a:solidFill>
              </a:rPr>
              <a:t>dépasser les querelles entre disciplines;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d</a:t>
            </a:r>
            <a:r>
              <a:rPr lang="fr-FR" dirty="0" smtClean="0"/>
              <a:t>écloisonner </a:t>
            </a:r>
            <a:r>
              <a:rPr lang="fr-FR" dirty="0" smtClean="0"/>
              <a:t>les </a:t>
            </a:r>
            <a:r>
              <a:rPr lang="fr-FR" dirty="0" smtClean="0"/>
              <a:t>disciplines;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prstClr val="black"/>
                </a:solidFill>
              </a:rPr>
              <a:t>rechercher </a:t>
            </a:r>
            <a:r>
              <a:rPr lang="fr-FR" dirty="0">
                <a:solidFill>
                  <a:prstClr val="black"/>
                </a:solidFill>
              </a:rPr>
              <a:t>les interactions et complémentarité des </a:t>
            </a:r>
            <a:r>
              <a:rPr lang="fr-FR" dirty="0" smtClean="0">
                <a:solidFill>
                  <a:prstClr val="black"/>
                </a:solidFill>
              </a:rPr>
              <a:t>savoirs;</a:t>
            </a:r>
            <a:endParaRPr lang="fr-FR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prstClr val="black"/>
                </a:solidFill>
              </a:rPr>
              <a:t>échanger </a:t>
            </a:r>
            <a:r>
              <a:rPr lang="fr-FR" dirty="0">
                <a:solidFill>
                  <a:prstClr val="black"/>
                </a:solidFill>
              </a:rPr>
              <a:t>et collaborer (sur ses savoirs, ses méthodes</a:t>
            </a:r>
            <a:r>
              <a:rPr lang="fr-FR" dirty="0" smtClean="0">
                <a:solidFill>
                  <a:prstClr val="black"/>
                </a:solidFill>
              </a:rPr>
              <a:t>);</a:t>
            </a:r>
            <a:endParaRPr lang="fr-FR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s</a:t>
            </a:r>
            <a:r>
              <a:rPr lang="fr-FR" dirty="0" smtClean="0"/>
              <a:t>e </a:t>
            </a:r>
            <a:r>
              <a:rPr lang="fr-FR" dirty="0" smtClean="0"/>
              <a:t>mettre d’accord sur un cadre </a:t>
            </a:r>
            <a:r>
              <a:rPr lang="fr-FR" dirty="0" smtClean="0"/>
              <a:t>commun;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</a:t>
            </a:r>
            <a:r>
              <a:rPr lang="fr-FR" dirty="0" smtClean="0"/>
              <a:t>voir </a:t>
            </a:r>
            <a:r>
              <a:rPr lang="fr-FR" dirty="0" smtClean="0"/>
              <a:t>une approche </a:t>
            </a:r>
            <a:r>
              <a:rPr lang="fr-FR" dirty="0" smtClean="0"/>
              <a:t>systémique;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v</a:t>
            </a:r>
            <a:r>
              <a:rPr lang="fr-FR" dirty="0" smtClean="0"/>
              <a:t>iser </a:t>
            </a:r>
            <a:r>
              <a:rPr lang="fr-FR" dirty="0" smtClean="0"/>
              <a:t>l’acquisition de compétences transversales ( celles des Sciences et Technologie</a:t>
            </a:r>
            <a:r>
              <a:rPr lang="fr-FR" dirty="0" smtClean="0"/>
              <a:t>);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ê</a:t>
            </a:r>
            <a:r>
              <a:rPr lang="fr-FR" dirty="0" smtClean="0"/>
              <a:t>tre </a:t>
            </a:r>
            <a:r>
              <a:rPr lang="fr-FR" dirty="0" smtClean="0"/>
              <a:t>ouvert à l’imprévu, accepter de ne pas tout maitriser devant les </a:t>
            </a:r>
            <a:r>
              <a:rPr lang="fr-FR" dirty="0" smtClean="0"/>
              <a:t>élèves;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p</a:t>
            </a:r>
            <a:r>
              <a:rPr lang="fr-FR" dirty="0" smtClean="0"/>
              <a:t>rendre </a:t>
            </a:r>
            <a:r>
              <a:rPr lang="fr-FR" dirty="0" smtClean="0"/>
              <a:t>en compte les suggestions des </a:t>
            </a:r>
            <a:r>
              <a:rPr lang="fr-FR" dirty="0" smtClean="0"/>
              <a:t>élèves.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Mais aussi :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p</a:t>
            </a:r>
            <a:r>
              <a:rPr lang="fr-FR" dirty="0" smtClean="0"/>
              <a:t>rendre </a:t>
            </a:r>
            <a:r>
              <a:rPr lang="fr-FR" dirty="0" smtClean="0"/>
              <a:t>quelques liberté P/R au </a:t>
            </a:r>
            <a:r>
              <a:rPr lang="fr-FR" dirty="0" smtClean="0"/>
              <a:t>programme;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n</a:t>
            </a:r>
            <a:r>
              <a:rPr lang="fr-FR" dirty="0" smtClean="0"/>
              <a:t>e </a:t>
            </a:r>
            <a:r>
              <a:rPr lang="fr-FR" dirty="0" smtClean="0"/>
              <a:t>pas chercher systématiquement une place égale entre les </a:t>
            </a:r>
            <a:r>
              <a:rPr lang="fr-FR" dirty="0" smtClean="0"/>
              <a:t>disciplines;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p</a:t>
            </a:r>
            <a:r>
              <a:rPr lang="fr-FR" dirty="0" smtClean="0"/>
              <a:t>rendre </a:t>
            </a:r>
            <a:r>
              <a:rPr lang="fr-FR" dirty="0" smtClean="0"/>
              <a:t>du temps pour se </a:t>
            </a:r>
            <a:r>
              <a:rPr lang="fr-FR" dirty="0" smtClean="0"/>
              <a:t>concerter;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n</a:t>
            </a:r>
            <a:r>
              <a:rPr lang="fr-FR" dirty="0" smtClean="0"/>
              <a:t>e </a:t>
            </a:r>
            <a:r>
              <a:rPr lang="fr-FR" dirty="0" smtClean="0"/>
              <a:t>pas se laisser enfermer dans une répartition horaire entre les disciplines </a:t>
            </a:r>
            <a:r>
              <a:rPr lang="fr-FR" dirty="0" smtClean="0"/>
              <a:t>.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763688" y="332656"/>
            <a:ext cx="4176464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L’interdisciplinarité c’est donc :</a:t>
            </a:r>
            <a:endParaRPr lang="fr-FR" sz="2400" b="1" dirty="0">
              <a:solidFill>
                <a:schemeClr val="bg1"/>
              </a:solidFill>
            </a:endParaRPr>
          </a:p>
        </p:txBody>
      </p:sp>
      <p:pic>
        <p:nvPicPr>
          <p:cNvPr id="9" name="Image 8" descr="Afficher l'image d'origine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00" t="10059" r="4400" b="11243"/>
          <a:stretch/>
        </p:blipFill>
        <p:spPr bwMode="auto">
          <a:xfrm>
            <a:off x="7236296" y="4797152"/>
            <a:ext cx="441201" cy="4815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mage 10" descr="Afficher l'image d'origine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00" t="10059" r="4400" b="11243"/>
          <a:stretch/>
        </p:blipFill>
        <p:spPr bwMode="auto">
          <a:xfrm>
            <a:off x="7627647" y="5066354"/>
            <a:ext cx="441201" cy="4815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Image 11" descr="Afficher l'image d'origine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00" t="10059" r="4400" b="11243"/>
          <a:stretch/>
        </p:blipFill>
        <p:spPr bwMode="auto">
          <a:xfrm>
            <a:off x="8028384" y="5342728"/>
            <a:ext cx="441201" cy="4815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Image 12" descr="Afficher l'image d'origine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00" t="10059" r="4400" b="11243"/>
          <a:stretch/>
        </p:blipFill>
        <p:spPr bwMode="auto">
          <a:xfrm>
            <a:off x="4243387" y="1764850"/>
            <a:ext cx="441201" cy="4815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Image 13" descr="Afficher l'image d'origine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00" t="10059" r="4400" b="11243"/>
          <a:stretch/>
        </p:blipFill>
        <p:spPr bwMode="auto">
          <a:xfrm>
            <a:off x="7571384" y="3501008"/>
            <a:ext cx="441201" cy="4815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6110467" y="869376"/>
            <a:ext cx="23591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Et pour la mise en œuvre en septembre 2016 ?</a:t>
            </a:r>
            <a:endParaRPr lang="fr-FR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396480" y="5824281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L’EIST sera -t-il encore considéré comme une expérimentation ?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91434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898650" y="1512888"/>
            <a:ext cx="2266950" cy="1037153"/>
          </a:xfrm>
          <a:prstGeom prst="snip1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F79646">
                    <a:lumMod val="50000"/>
                  </a:srgbClr>
                </a:solidFill>
                <a:latin typeface="Arial" pitchFamily="34" charset="0"/>
                <a:cs typeface="Arial" panose="020B0604020202020204" pitchFamily="34" charset="0"/>
              </a:rPr>
              <a:t>Quels sont les organismes vivants 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F79646">
                    <a:lumMod val="50000"/>
                  </a:srgbClr>
                </a:solidFill>
                <a:latin typeface="Arial" pitchFamily="34" charset="0"/>
                <a:cs typeface="Arial" panose="020B0604020202020204" pitchFamily="34" charset="0"/>
              </a:rPr>
              <a:t>dans la cour du collège ?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898650" y="2987675"/>
            <a:ext cx="2459038" cy="1037153"/>
          </a:xfrm>
          <a:prstGeom prst="snip1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F79646">
                    <a:lumMod val="50000"/>
                  </a:srgbClr>
                </a:solidFill>
                <a:latin typeface="Arial" charset="0"/>
              </a:rPr>
              <a:t>Recherche des interactions des organismes avec l’environnement</a:t>
            </a:r>
          </a:p>
        </p:txBody>
      </p:sp>
      <p:cxnSp>
        <p:nvCxnSpPr>
          <p:cNvPr id="8" name="Connecteur droit avec flèche 7"/>
          <p:cNvCxnSpPr>
            <a:endCxn id="20" idx="2"/>
          </p:cNvCxnSpPr>
          <p:nvPr/>
        </p:nvCxnSpPr>
        <p:spPr>
          <a:xfrm flipV="1">
            <a:off x="4219575" y="1784569"/>
            <a:ext cx="1408113" cy="3788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6105525" y="2081213"/>
            <a:ext cx="19399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>
                <a:solidFill>
                  <a:prstClr val="black"/>
                </a:solidFill>
                <a:latin typeface="Arial" pitchFamily="34" charset="0"/>
              </a:rPr>
              <a:t>Formulation d’hypothèses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>
                <a:solidFill>
                  <a:prstClr val="black"/>
                </a:solidFill>
                <a:latin typeface="Arial" pitchFamily="34" charset="0"/>
              </a:rPr>
              <a:t>(Température, lumière) </a:t>
            </a:r>
            <a:br>
              <a:rPr lang="fr-FR" altLang="fr-FR" sz="1200">
                <a:solidFill>
                  <a:prstClr val="black"/>
                </a:solidFill>
                <a:latin typeface="Arial" pitchFamily="34" charset="0"/>
              </a:rPr>
            </a:br>
            <a:endParaRPr lang="fr-FR" altLang="fr-FR" sz="1200">
              <a:solidFill>
                <a:prstClr val="black"/>
              </a:solidFill>
              <a:latin typeface="Arial" pitchFamily="34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200">
              <a:solidFill>
                <a:prstClr val="black"/>
              </a:solidFill>
              <a:latin typeface="Arial" pitchFamily="34" charset="0"/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 flipV="1">
            <a:off x="4357688" y="1924050"/>
            <a:ext cx="1270000" cy="15176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3808413" y="4419600"/>
            <a:ext cx="2008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>
                <a:solidFill>
                  <a:prstClr val="black"/>
                </a:solidFill>
                <a:latin typeface="Arial" pitchFamily="34" charset="0"/>
              </a:rPr>
              <a:t>Tests et validation – 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>
                <a:solidFill>
                  <a:prstClr val="black"/>
                </a:solidFill>
                <a:latin typeface="Arial" pitchFamily="34" charset="0"/>
              </a:rPr>
              <a:t>infirmation des hypothèses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954463" y="4048125"/>
            <a:ext cx="1893976" cy="334566"/>
          </a:xfrm>
          <a:prstGeom prst="snip1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F79646">
                    <a:lumMod val="50000"/>
                  </a:srgbClr>
                </a:solidFill>
                <a:latin typeface="Arial" charset="0"/>
              </a:rPr>
              <a:t>Besoin de </a:t>
            </a:r>
            <a:r>
              <a:rPr lang="fr-FR" sz="1400" b="1" dirty="0" smtClean="0">
                <a:solidFill>
                  <a:srgbClr val="F79646">
                    <a:lumMod val="50000"/>
                  </a:srgbClr>
                </a:solidFill>
                <a:latin typeface="Arial" charset="0"/>
              </a:rPr>
              <a:t>mesures </a:t>
            </a:r>
            <a:endParaRPr lang="fr-FR" sz="1400" b="1" dirty="0">
              <a:solidFill>
                <a:srgbClr val="F79646">
                  <a:lumMod val="50000"/>
                </a:srgbClr>
              </a:solidFill>
              <a:latin typeface="Arial" charset="0"/>
            </a:endParaRP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6027738" y="4114800"/>
            <a:ext cx="26677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 smtClean="0">
                <a:solidFill>
                  <a:srgbClr val="C00000"/>
                </a:solidFill>
                <a:latin typeface="Arial" pitchFamily="34" charset="0"/>
              </a:rPr>
              <a:t>Thermomètre (réalisation), </a:t>
            </a:r>
            <a:r>
              <a:rPr lang="fr-FR" altLang="fr-FR" sz="1200" dirty="0">
                <a:solidFill>
                  <a:srgbClr val="C00000"/>
                </a:solidFill>
                <a:latin typeface="Arial" pitchFamily="34" charset="0"/>
              </a:rPr>
              <a:t>luxmètre</a:t>
            </a: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5848350" y="4370388"/>
            <a:ext cx="31527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 smtClean="0">
                <a:solidFill>
                  <a:prstClr val="black"/>
                </a:solidFill>
                <a:latin typeface="Arial" pitchFamily="34" charset="0"/>
              </a:rPr>
              <a:t>Fonctions  de service, fonctions techniques, solutions technologiques, choix </a:t>
            </a:r>
            <a:r>
              <a:rPr lang="fr-FR" altLang="fr-FR" sz="1200" dirty="0">
                <a:solidFill>
                  <a:prstClr val="black"/>
                </a:solidFill>
                <a:latin typeface="Arial" pitchFamily="34" charset="0"/>
              </a:rPr>
              <a:t>de </a:t>
            </a:r>
            <a:r>
              <a:rPr lang="fr-FR" altLang="fr-FR" sz="1200" dirty="0" smtClean="0">
                <a:solidFill>
                  <a:prstClr val="black"/>
                </a:solidFill>
                <a:latin typeface="Arial" pitchFamily="34" charset="0"/>
              </a:rPr>
              <a:t>matériaux, identifier un signal</a:t>
            </a:r>
            <a:endParaRPr lang="fr-FR" altLang="fr-FR" sz="1200" dirty="0">
              <a:solidFill>
                <a:prstClr val="black"/>
              </a:solidFill>
              <a:latin typeface="Arial" pitchFamily="34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>
                <a:solidFill>
                  <a:prstClr val="black"/>
                </a:solidFill>
                <a:latin typeface="Arial" pitchFamily="34" charset="0"/>
              </a:rPr>
              <a:t>Évolution des appareils de mesure…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976849" y="5886450"/>
            <a:ext cx="3656529" cy="802958"/>
          </a:xfrm>
          <a:prstGeom prst="snip1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F79646">
                    <a:lumMod val="50000"/>
                  </a:srgbClr>
                </a:solidFill>
                <a:latin typeface="Arial" charset="0"/>
              </a:rPr>
              <a:t>Etude des modifications du peuplement 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F79646">
                    <a:lumMod val="50000"/>
                  </a:srgbClr>
                </a:solidFill>
                <a:latin typeface="Arial" charset="0"/>
              </a:rPr>
              <a:t>en fonction 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F79646">
                    <a:lumMod val="50000"/>
                  </a:srgbClr>
                </a:solidFill>
                <a:latin typeface="Arial" charset="0"/>
              </a:rPr>
              <a:t>des conditions physiques du milieu</a:t>
            </a:r>
          </a:p>
        </p:txBody>
      </p:sp>
      <p:sp>
        <p:nvSpPr>
          <p:cNvPr id="19" name="Rectangle 18"/>
          <p:cNvSpPr/>
          <p:nvPr/>
        </p:nvSpPr>
        <p:spPr>
          <a:xfrm>
            <a:off x="-33338" y="2325688"/>
            <a:ext cx="1854201" cy="922337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b="1" dirty="0">
                <a:solidFill>
                  <a:srgbClr val="C00000"/>
                </a:solidFill>
                <a:latin typeface="Arial" charset="0"/>
              </a:rPr>
              <a:t>Notre environnement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b="1" dirty="0">
                <a:solidFill>
                  <a:srgbClr val="C00000"/>
                </a:solidFill>
                <a:latin typeface="Arial" charset="0"/>
              </a:rPr>
              <a:t>change</a:t>
            </a:r>
          </a:p>
        </p:txBody>
      </p:sp>
      <p:sp>
        <p:nvSpPr>
          <p:cNvPr id="20" name="Rogner un rectangle à un seul coin 19"/>
          <p:cNvSpPr/>
          <p:nvPr/>
        </p:nvSpPr>
        <p:spPr>
          <a:xfrm>
            <a:off x="5627688" y="1500188"/>
            <a:ext cx="3285891" cy="568762"/>
          </a:xfrm>
          <a:prstGeom prst="snip1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srgbClr val="F79646">
                    <a:lumMod val="50000"/>
                  </a:srgbClr>
                </a:solidFill>
                <a:latin typeface="Arial" charset="0"/>
              </a:rPr>
              <a:t> </a:t>
            </a:r>
            <a:r>
              <a:rPr lang="fr-FR" sz="1400" b="1" dirty="0">
                <a:solidFill>
                  <a:srgbClr val="F79646">
                    <a:lumMod val="50000"/>
                  </a:srgbClr>
                </a:solidFill>
                <a:latin typeface="Arial" charset="0"/>
              </a:rPr>
              <a:t>Recherche des facteurs influençant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F79646">
                    <a:lumMod val="50000"/>
                  </a:srgbClr>
                </a:solidFill>
                <a:latin typeface="Arial" charset="0"/>
              </a:rPr>
              <a:t>la répartition des êtres vivants</a:t>
            </a:r>
          </a:p>
        </p:txBody>
      </p:sp>
      <p:sp>
        <p:nvSpPr>
          <p:cNvPr id="22" name="ZoneTexte 21"/>
          <p:cNvSpPr txBox="1">
            <a:spLocks noChangeArrowheads="1"/>
          </p:cNvSpPr>
          <p:nvPr/>
        </p:nvSpPr>
        <p:spPr bwMode="auto">
          <a:xfrm>
            <a:off x="-141287" y="5006181"/>
            <a:ext cx="24003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dirty="0">
                <a:solidFill>
                  <a:srgbClr val="C00000"/>
                </a:solidFill>
                <a:latin typeface="Arial" pitchFamily="34" charset="0"/>
              </a:rPr>
              <a:t>Et la suite de l’année ?</a:t>
            </a:r>
          </a:p>
        </p:txBody>
      </p:sp>
      <p:sp>
        <p:nvSpPr>
          <p:cNvPr id="23" name="ZoneTexte 22"/>
          <p:cNvSpPr txBox="1">
            <a:spLocks noChangeArrowheads="1"/>
          </p:cNvSpPr>
          <p:nvPr/>
        </p:nvSpPr>
        <p:spPr bwMode="auto">
          <a:xfrm>
            <a:off x="2411413" y="2538413"/>
            <a:ext cx="1787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>
                <a:solidFill>
                  <a:srgbClr val="C00000"/>
                </a:solidFill>
                <a:latin typeface="Arial" pitchFamily="34" charset="0"/>
              </a:rPr>
              <a:t>Un milieu de vie - sortie</a:t>
            </a:r>
          </a:p>
        </p:txBody>
      </p:sp>
      <p:cxnSp>
        <p:nvCxnSpPr>
          <p:cNvPr id="29" name="Connecteur droit avec flèche 28"/>
          <p:cNvCxnSpPr/>
          <p:nvPr/>
        </p:nvCxnSpPr>
        <p:spPr>
          <a:xfrm>
            <a:off x="2259013" y="5175250"/>
            <a:ext cx="663575" cy="622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10" idx="1"/>
          </p:cNvCxnSpPr>
          <p:nvPr/>
        </p:nvCxnSpPr>
        <p:spPr>
          <a:xfrm flipH="1">
            <a:off x="5078413" y="2497138"/>
            <a:ext cx="1027112" cy="15097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>
            <a:spLocks noChangeArrowheads="1"/>
          </p:cNvSpPr>
          <p:nvPr/>
        </p:nvSpPr>
        <p:spPr bwMode="auto">
          <a:xfrm>
            <a:off x="1125538" y="4670425"/>
            <a:ext cx="179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>
                <a:solidFill>
                  <a:srgbClr val="C00000"/>
                </a:solidFill>
                <a:latin typeface="Arial" pitchFamily="34" charset="0"/>
              </a:rPr>
              <a:t>Suivi des sites de sortie</a:t>
            </a:r>
          </a:p>
        </p:txBody>
      </p:sp>
      <p:sp>
        <p:nvSpPr>
          <p:cNvPr id="37" name="ZoneTexte 36"/>
          <p:cNvSpPr txBox="1">
            <a:spLocks noChangeArrowheads="1"/>
          </p:cNvSpPr>
          <p:nvPr/>
        </p:nvSpPr>
        <p:spPr bwMode="auto">
          <a:xfrm>
            <a:off x="481013" y="5418138"/>
            <a:ext cx="1289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dirty="0">
                <a:solidFill>
                  <a:srgbClr val="C00000"/>
                </a:solidFill>
                <a:latin typeface="Arial" pitchFamily="34" charset="0"/>
              </a:rPr>
              <a:t>Station météo</a:t>
            </a:r>
          </a:p>
        </p:txBody>
      </p:sp>
      <p:cxnSp>
        <p:nvCxnSpPr>
          <p:cNvPr id="38" name="Connecteur droit avec flèche 37"/>
          <p:cNvCxnSpPr/>
          <p:nvPr/>
        </p:nvCxnSpPr>
        <p:spPr>
          <a:xfrm>
            <a:off x="2941638" y="5018088"/>
            <a:ext cx="1563687" cy="70802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4665663" y="5524500"/>
            <a:ext cx="2060682" cy="334566"/>
          </a:xfrm>
          <a:prstGeom prst="snip1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F79646">
                    <a:lumMod val="50000"/>
                  </a:srgbClr>
                </a:solidFill>
                <a:latin typeface="Arial" charset="0"/>
              </a:rPr>
              <a:t>Influence des saisons</a:t>
            </a:r>
          </a:p>
        </p:txBody>
      </p:sp>
      <p:sp>
        <p:nvSpPr>
          <p:cNvPr id="31766" name="ZoneTexte 40"/>
          <p:cNvSpPr txBox="1">
            <a:spLocks noChangeArrowheads="1"/>
          </p:cNvSpPr>
          <p:nvPr/>
        </p:nvSpPr>
        <p:spPr bwMode="auto">
          <a:xfrm>
            <a:off x="5775325" y="6237288"/>
            <a:ext cx="46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2" name="ZoneTexte 41"/>
          <p:cNvSpPr txBox="1">
            <a:spLocks noChangeArrowheads="1"/>
          </p:cNvSpPr>
          <p:nvPr/>
        </p:nvSpPr>
        <p:spPr bwMode="auto">
          <a:xfrm>
            <a:off x="6591300" y="5221288"/>
            <a:ext cx="24098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>
                <a:solidFill>
                  <a:srgbClr val="C00000"/>
                </a:solidFill>
                <a:latin typeface="Arial" pitchFamily="34" charset="0"/>
              </a:rPr>
              <a:t>Modélisation 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>
                <a:solidFill>
                  <a:srgbClr val="C00000"/>
                </a:solidFill>
                <a:latin typeface="Arial" pitchFamily="34" charset="0"/>
              </a:rPr>
              <a:t>du mouvement de la terre autour</a:t>
            </a:r>
            <a:br>
              <a:rPr lang="fr-FR" altLang="fr-FR" sz="1200" dirty="0">
                <a:solidFill>
                  <a:srgbClr val="C00000"/>
                </a:solidFill>
                <a:latin typeface="Arial" pitchFamily="34" charset="0"/>
              </a:rPr>
            </a:br>
            <a:r>
              <a:rPr lang="fr-FR" altLang="fr-FR" sz="1200" dirty="0">
                <a:solidFill>
                  <a:srgbClr val="C00000"/>
                </a:solidFill>
                <a:latin typeface="Arial" pitchFamily="34" charset="0"/>
              </a:rPr>
              <a:t> du soleil</a:t>
            </a:r>
          </a:p>
        </p:txBody>
      </p:sp>
      <p:sp>
        <p:nvSpPr>
          <p:cNvPr id="43" name="ZoneTexte 42"/>
          <p:cNvSpPr txBox="1">
            <a:spLocks noChangeArrowheads="1"/>
          </p:cNvSpPr>
          <p:nvPr/>
        </p:nvSpPr>
        <p:spPr bwMode="auto">
          <a:xfrm>
            <a:off x="6965950" y="5843588"/>
            <a:ext cx="14700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>
                <a:solidFill>
                  <a:prstClr val="black"/>
                </a:solidFill>
                <a:latin typeface="Arial" pitchFamily="34" charset="0"/>
              </a:rPr>
              <a:t>Critique du modèle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6203950" y="6089650"/>
            <a:ext cx="963613" cy="30003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351" dirty="0">
                <a:solidFill>
                  <a:prstClr val="black"/>
                </a:solidFill>
                <a:latin typeface="Arial" pitchFamily="34" charset="0"/>
                <a:cs typeface="Arial" panose="020B0604020202020204" pitchFamily="34" charset="0"/>
              </a:rPr>
              <a:t>ENERGIE</a:t>
            </a:r>
          </a:p>
        </p:txBody>
      </p:sp>
      <p:cxnSp>
        <p:nvCxnSpPr>
          <p:cNvPr id="56" name="Connecteur droit avec flèche 55"/>
          <p:cNvCxnSpPr/>
          <p:nvPr/>
        </p:nvCxnSpPr>
        <p:spPr>
          <a:xfrm>
            <a:off x="7535863" y="3168650"/>
            <a:ext cx="644525" cy="4699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ZoneTexte 57"/>
          <p:cNvSpPr txBox="1">
            <a:spLocks noChangeArrowheads="1"/>
          </p:cNvSpPr>
          <p:nvPr/>
        </p:nvSpPr>
        <p:spPr bwMode="auto">
          <a:xfrm>
            <a:off x="8335963" y="3422650"/>
            <a:ext cx="671512" cy="3683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>
                <a:solidFill>
                  <a:prstClr val="black"/>
                </a:solidFill>
                <a:latin typeface="Arial" pitchFamily="34" charset="0"/>
              </a:rPr>
              <a:t>EDD</a:t>
            </a: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6734175" y="2649538"/>
            <a:ext cx="1577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>
                <a:solidFill>
                  <a:prstClr val="black"/>
                </a:solidFill>
                <a:latin typeface="Arial" pitchFamily="34" charset="0"/>
              </a:rPr>
              <a:t>Effet de l’homme </a:t>
            </a: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>
                <a:solidFill>
                  <a:prstClr val="black"/>
                </a:solidFill>
                <a:latin typeface="Arial" pitchFamily="34" charset="0"/>
              </a:rPr>
              <a:t>sur la biodiversité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611560" y="147484"/>
            <a:ext cx="7187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solidFill>
                  <a:prstClr val="black"/>
                </a:solidFill>
                <a:latin typeface="Arial" pitchFamily="34" charset="0"/>
              </a:rPr>
              <a:t>Exemple de projet interdisciplinaire</a:t>
            </a: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>
                <a:solidFill>
                  <a:prstClr val="black"/>
                </a:solidFill>
                <a:latin typeface="Arial" pitchFamily="34" charset="0"/>
              </a:rPr>
              <a:t>d</a:t>
            </a:r>
            <a:r>
              <a:rPr lang="fr-FR" sz="2400" dirty="0" smtClean="0">
                <a:solidFill>
                  <a:prstClr val="black"/>
                </a:solidFill>
                <a:latin typeface="Arial" pitchFamily="34" charset="0"/>
              </a:rPr>
              <a:t>e Sciences et Technologie à la rentrée 2016</a:t>
            </a:r>
            <a:endParaRPr lang="fr-FR" sz="2400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18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/>
      <p:bldP spid="14" grpId="0"/>
      <p:bldP spid="15" grpId="0" animBg="1"/>
      <p:bldP spid="16" grpId="0"/>
      <p:bldP spid="17" grpId="0"/>
      <p:bldP spid="18" grpId="0" animBg="1"/>
      <p:bldP spid="20" grpId="0" animBg="1"/>
      <p:bldP spid="22" grpId="0"/>
      <p:bldP spid="23" grpId="0"/>
      <p:bldP spid="35" grpId="0"/>
      <p:bldP spid="37" grpId="0"/>
      <p:bldP spid="40" grpId="0" animBg="1"/>
      <p:bldP spid="42" grpId="0"/>
      <p:bldP spid="43" grpId="0"/>
      <p:bldP spid="53" grpId="0" animBg="1"/>
      <p:bldP spid="58" grpId="0" animBg="1"/>
      <p:bldP spid="5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</TotalTime>
  <Words>566</Words>
  <Application>Microsoft Office PowerPoint</Application>
  <PresentationFormat>Affichage à l'écran (4:3)</PresentationFormat>
  <Paragraphs>119</Paragraphs>
  <Slides>7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Contiguïté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Rectorat</dc:creator>
  <cp:lastModifiedBy>Rectorat</cp:lastModifiedBy>
  <cp:revision>30</cp:revision>
  <dcterms:created xsi:type="dcterms:W3CDTF">2015-12-08T09:46:40Z</dcterms:created>
  <dcterms:modified xsi:type="dcterms:W3CDTF">2015-12-09T22:56:58Z</dcterms:modified>
</cp:coreProperties>
</file>