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  <p:sldMasterId id="2147483691" r:id="rId3"/>
  </p:sldMasterIdLst>
  <p:notesMasterIdLst>
    <p:notesMasterId r:id="rId18"/>
  </p:notesMasterIdLst>
  <p:handoutMasterIdLst>
    <p:handoutMasterId r:id="rId19"/>
  </p:handoutMasterIdLst>
  <p:sldIdLst>
    <p:sldId id="313" r:id="rId4"/>
    <p:sldId id="318" r:id="rId5"/>
    <p:sldId id="319" r:id="rId6"/>
    <p:sldId id="324" r:id="rId7"/>
    <p:sldId id="325" r:id="rId8"/>
    <p:sldId id="320" r:id="rId9"/>
    <p:sldId id="321" r:id="rId10"/>
    <p:sldId id="292" r:id="rId11"/>
    <p:sldId id="326" r:id="rId12"/>
    <p:sldId id="322" r:id="rId13"/>
    <p:sldId id="317" r:id="rId14"/>
    <p:sldId id="290" r:id="rId15"/>
    <p:sldId id="291" r:id="rId16"/>
    <p:sldId id="268" r:id="rId17"/>
  </p:sldIdLst>
  <p:sldSz cx="9906000" cy="6858000" type="A4"/>
  <p:notesSz cx="6858000" cy="9144000"/>
  <p:defaultTextStyle>
    <a:defPPr>
      <a:defRPr lang="fr-FR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BBC"/>
    <a:srgbClr val="DBEDED"/>
    <a:srgbClr val="6B5086"/>
    <a:srgbClr val="00C057"/>
    <a:srgbClr val="005782"/>
    <a:srgbClr val="007A37"/>
    <a:srgbClr val="009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5" autoAdjust="0"/>
  </p:normalViewPr>
  <p:slideViewPr>
    <p:cSldViewPr snapToGrid="0">
      <p:cViewPr>
        <p:scale>
          <a:sx n="70" d="100"/>
          <a:sy n="70" d="100"/>
        </p:scale>
        <p:origin x="-1914" y="-86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68" y="-96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D542-B890-4AA4-A7B3-CE467D64AB7F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3E677-5BF8-4477-8F05-D5FC00217B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12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78B93-C121-403F-A87E-AEA41A717BFE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58BA5-280F-49AD-B1D8-458B8E3FEC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27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4D4D7-1776-476A-85E0-4D0B04F095B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52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4D4D7-1776-476A-85E0-4D0B04F095B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616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4D4D7-1776-476A-85E0-4D0B04F095B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2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 lIns="107287" tIns="53643" rIns="107287" bIns="53643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6433" indent="0" algn="ctr">
              <a:buNone/>
              <a:defRPr/>
            </a:lvl2pPr>
            <a:lvl3pPr marL="1072866" indent="0" algn="ctr">
              <a:buNone/>
              <a:defRPr/>
            </a:lvl3pPr>
            <a:lvl4pPr marL="1609298" indent="0" algn="ctr">
              <a:buNone/>
              <a:defRPr/>
            </a:lvl4pPr>
            <a:lvl5pPr marL="2145731" indent="0" algn="ctr">
              <a:buNone/>
              <a:defRPr/>
            </a:lvl5pPr>
            <a:lvl6pPr marL="2682164" indent="0" algn="ctr">
              <a:buNone/>
              <a:defRPr/>
            </a:lvl6pPr>
            <a:lvl7pPr marL="3218597" indent="0" algn="ctr">
              <a:buNone/>
              <a:defRPr/>
            </a:lvl7pPr>
            <a:lvl8pPr marL="3755029" indent="0" algn="ctr">
              <a:buNone/>
              <a:defRPr/>
            </a:lvl8pPr>
            <a:lvl9pPr marL="4291462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341" y="115889"/>
            <a:ext cx="8903361" cy="1225551"/>
          </a:xfrm>
          <a:prstGeom prst="rect">
            <a:avLst/>
          </a:prstGeom>
        </p:spPr>
        <p:txBody>
          <a:bodyPr lIns="107287" tIns="53643" rIns="107287" bIns="53643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115888"/>
            <a:ext cx="2228850" cy="5410200"/>
          </a:xfrm>
          <a:prstGeom prst="rect">
            <a:avLst/>
          </a:prstGeom>
        </p:spPr>
        <p:txBody>
          <a:bodyPr vert="eaVert" lIns="107287" tIns="53643" rIns="107287" bIns="53643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15888"/>
            <a:ext cx="652145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341" y="115889"/>
            <a:ext cx="8903361" cy="1225551"/>
          </a:xfrm>
          <a:prstGeom prst="rect">
            <a:avLst/>
          </a:prstGeom>
        </p:spPr>
        <p:txBody>
          <a:bodyPr lIns="107287" tIns="53643" rIns="107287" bIns="53643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495302" y="1773237"/>
            <a:ext cx="8748581" cy="3752851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 SmartArt</a:t>
            </a:r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341" y="115889"/>
            <a:ext cx="8903361" cy="1225551"/>
          </a:xfrm>
          <a:prstGeom prst="rect">
            <a:avLst/>
          </a:prstGeom>
        </p:spPr>
        <p:txBody>
          <a:bodyPr lIns="107287" tIns="53643" rIns="107287" bIns="53643"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5073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1231" y="131763"/>
            <a:ext cx="8423540" cy="135255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0523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50730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341" y="115889"/>
            <a:ext cx="8903361" cy="122555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495302" y="1773237"/>
            <a:ext cx="8748581" cy="3752851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fr-FR" noProof="0" smtClean="0"/>
              <a:t>Cliquez sur l'icône pour ajouter un graphique SmartArt</a:t>
            </a:r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fr-FR"/>
              <a:t>&gt;</a:t>
            </a:r>
            <a:r>
              <a:rPr lang="fr-FR" b="1"/>
              <a:t> </a:t>
            </a:r>
            <a:fld id="{F847E929-CBCA-4873-8E64-DB479EF87817}" type="slidenum">
              <a:rPr lang="fr-FR" b="1"/>
              <a:pPr>
                <a:defRPr/>
              </a:pPr>
              <a:t>‹N°›</a:t>
            </a:fld>
            <a:endParaRPr lang="fr-FR" b="1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2" y="1773237"/>
            <a:ext cx="8748581" cy="3752851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fr-FR"/>
              <a:t>&gt;</a:t>
            </a:r>
            <a:r>
              <a:rPr lang="fr-FR" b="1"/>
              <a:t> </a:t>
            </a:r>
            <a:fld id="{7A043810-06AA-4924-89CB-B87AA96D0378}" type="slidenum">
              <a:rPr lang="fr-FR" b="1"/>
              <a:pPr>
                <a:defRPr/>
              </a:pPr>
              <a:t>‹N°›</a:t>
            </a:fld>
            <a:endParaRPr lang="fr-FR" b="1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50730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341" y="115889"/>
            <a:ext cx="8903361" cy="122555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495302" y="1773237"/>
            <a:ext cx="8748581" cy="3752851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fr-FR" noProof="0" smtClean="0"/>
              <a:t>Cliquez sur l'icône pour ajouter un graphique SmartArt</a:t>
            </a:r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fr-FR"/>
              <a:t>&gt;</a:t>
            </a:r>
            <a:r>
              <a:rPr lang="fr-FR" b="1"/>
              <a:t> </a:t>
            </a:r>
            <a:fld id="{F847E929-CBCA-4873-8E64-DB479EF87817}" type="slidenum">
              <a:rPr lang="fr-FR" b="1"/>
              <a:pPr>
                <a:defRPr/>
              </a:pPr>
              <a:t>‹N°›</a:t>
            </a:fld>
            <a:endParaRPr lang="fr-FR" b="1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2" y="1773237"/>
            <a:ext cx="8748581" cy="3752851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fr-FR"/>
              <a:t>&gt;</a:t>
            </a:r>
            <a:r>
              <a:rPr lang="fr-FR" b="1"/>
              <a:t> </a:t>
            </a:r>
            <a:fld id="{7A043810-06AA-4924-89CB-B87AA96D0378}" type="slidenum">
              <a:rPr lang="fr-FR" b="1"/>
              <a:pPr>
                <a:defRPr/>
              </a:pPr>
              <a:t>‹N°›</a:t>
            </a:fld>
            <a:endParaRPr lang="fr-FR" b="1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lIns="107287" tIns="53643" rIns="107287" bIns="53643" anchor="t"/>
          <a:lstStyle>
            <a:lvl1pPr algn="l">
              <a:defRPr sz="47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/>
            </a:lvl1pPr>
            <a:lvl2pPr marL="536433" indent="0">
              <a:buNone/>
              <a:defRPr sz="2100"/>
            </a:lvl2pPr>
            <a:lvl3pPr marL="1072866" indent="0">
              <a:buNone/>
              <a:defRPr sz="1900"/>
            </a:lvl3pPr>
            <a:lvl4pPr marL="1609298" indent="0">
              <a:buNone/>
              <a:defRPr sz="1600"/>
            </a:lvl4pPr>
            <a:lvl5pPr marL="2145731" indent="0">
              <a:buNone/>
              <a:defRPr sz="1600"/>
            </a:lvl5pPr>
            <a:lvl6pPr marL="2682164" indent="0">
              <a:buNone/>
              <a:defRPr sz="1600"/>
            </a:lvl6pPr>
            <a:lvl7pPr marL="3218597" indent="0">
              <a:buNone/>
              <a:defRPr sz="1600"/>
            </a:lvl7pPr>
            <a:lvl8pPr marL="3755029" indent="0">
              <a:buNone/>
              <a:defRPr sz="1600"/>
            </a:lvl8pPr>
            <a:lvl9pPr marL="4291462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341" y="115889"/>
            <a:ext cx="8903361" cy="1225551"/>
          </a:xfrm>
          <a:prstGeom prst="rect">
            <a:avLst/>
          </a:prstGeom>
        </p:spPr>
        <p:txBody>
          <a:bodyPr lIns="107287" tIns="53643" rIns="107287" bIns="53643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2" y="1773237"/>
            <a:ext cx="4290881" cy="375285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1281" y="1773237"/>
            <a:ext cx="4292600" cy="375285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341" y="115889"/>
            <a:ext cx="8903361" cy="1225551"/>
          </a:xfrm>
          <a:prstGeom prst="rect">
            <a:avLst/>
          </a:prstGeom>
        </p:spPr>
        <p:txBody>
          <a:bodyPr lIns="107287" tIns="53643" rIns="107287" bIns="53643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49"/>
            <a:ext cx="3259006" cy="1162051"/>
          </a:xfrm>
          <a:prstGeom prst="rect">
            <a:avLst/>
          </a:prstGeom>
        </p:spPr>
        <p:txBody>
          <a:bodyPr lIns="107287" tIns="53643" rIns="107287" bIns="53643"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9"/>
          </a:xfrm>
          <a:prstGeom prst="rect">
            <a:avLst/>
          </a:prstGeom>
        </p:spPr>
        <p:txBody>
          <a:bodyPr lIns="107287" tIns="53643" rIns="107287" bIns="53643"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8306595" y="6396039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C3A042C-4403-4AF2-B843-26BEF77852CD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90304" y="6372226"/>
            <a:ext cx="3302000" cy="2968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hyperlink" Target="http://eduscol.education.fr/colleges-rentree-2015" TargetMode="Externa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hyperlink" Target="http://eduscol.education.fr/colleges-rentree-2015" TargetMode="Externa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4"/>
          <p:cNvSpPr>
            <a:spLocks/>
          </p:cNvSpPr>
          <p:nvPr/>
        </p:nvSpPr>
        <p:spPr bwMode="gray">
          <a:xfrm>
            <a:off x="560512" y="95252"/>
            <a:ext cx="9084526" cy="805170"/>
          </a:xfrm>
          <a:custGeom>
            <a:avLst/>
            <a:gdLst>
              <a:gd name="T0" fmla="*/ 2147483647 w 5760"/>
              <a:gd name="T1" fmla="*/ 0 h 966"/>
              <a:gd name="T2" fmla="*/ 0 w 5760"/>
              <a:gd name="T3" fmla="*/ 0 h 966"/>
              <a:gd name="T4" fmla="*/ 0 w 5760"/>
              <a:gd name="T5" fmla="*/ 2147483647 h 966"/>
              <a:gd name="T6" fmla="*/ 2147483647 w 5760"/>
              <a:gd name="T7" fmla="*/ 2147483647 h 966"/>
              <a:gd name="T8" fmla="*/ 2147483647 w 5760"/>
              <a:gd name="T9" fmla="*/ 2147483647 h 966"/>
              <a:gd name="T10" fmla="*/ 2147483647 w 5760"/>
              <a:gd name="T11" fmla="*/ 0 h 9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60" h="966">
                <a:moveTo>
                  <a:pt x="5760" y="0"/>
                </a:moveTo>
                <a:lnTo>
                  <a:pt x="0" y="0"/>
                </a:lnTo>
                <a:lnTo>
                  <a:pt x="0" y="966"/>
                </a:lnTo>
                <a:lnTo>
                  <a:pt x="4834" y="966"/>
                </a:lnTo>
                <a:lnTo>
                  <a:pt x="5760" y="434"/>
                </a:lnTo>
                <a:lnTo>
                  <a:pt x="5760" y="0"/>
                </a:lnTo>
              </a:path>
            </a:pathLst>
          </a:custGeom>
          <a:noFill/>
          <a:ln w="9525">
            <a:solidFill>
              <a:srgbClr val="78BBBC"/>
            </a:solidFill>
            <a:round/>
            <a:headEnd/>
            <a:tailEnd/>
          </a:ln>
        </p:spPr>
        <p:txBody>
          <a:bodyPr lIns="107287" tIns="53643" rIns="107287" bIns="53643"/>
          <a:lstStyle/>
          <a:p>
            <a:pPr>
              <a:defRPr/>
            </a:pPr>
            <a:endParaRPr lang="fr-FR" i="1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5943600" y="76201"/>
            <a:ext cx="3236648" cy="47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7287" tIns="53643" rIns="107287" bIns="53643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endParaRPr lang="fr-FR" b="0" smtClean="0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773237"/>
            <a:ext cx="8748581" cy="3752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 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96" r:id="rId14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2pPr>
      <a:lvl3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3pPr>
      <a:lvl4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4pPr>
      <a:lvl5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5pPr>
      <a:lvl6pPr marL="1266577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6pPr>
      <a:lvl7pPr marL="1803010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7pPr>
      <a:lvl8pPr marL="2339443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8pPr>
      <a:lvl9pPr marL="2875876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9pPr>
    </p:titleStyle>
    <p:bodyStyle>
      <a:lvl1pPr marL="402325" indent="-402325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 b="1">
          <a:solidFill>
            <a:srgbClr val="78BBBC"/>
          </a:solidFill>
          <a:latin typeface="+mn-lt"/>
          <a:ea typeface="+mn-ea"/>
          <a:cs typeface="+mn-cs"/>
        </a:defRPr>
      </a:lvl1pPr>
      <a:lvl2pPr marL="610937" indent="-402325" algn="l" rtl="0" eaLnBrk="1" fontAlgn="base" hangingPunct="1">
        <a:spcBef>
          <a:spcPct val="20000"/>
        </a:spcBef>
        <a:spcAft>
          <a:spcPct val="0"/>
        </a:spcAft>
        <a:buClr>
          <a:srgbClr val="BFBFBF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  <a:ea typeface="+mn-ea"/>
          <a:cs typeface="+mn-cs"/>
        </a:defRPr>
      </a:lvl2pPr>
      <a:lvl3pPr marL="953658" indent="-223514" algn="l" rtl="0" eaLnBrk="1" fontAlgn="base" hangingPunct="1">
        <a:spcBef>
          <a:spcPct val="20000"/>
        </a:spcBef>
        <a:spcAft>
          <a:spcPct val="0"/>
        </a:spcAft>
        <a:buClr>
          <a:srgbClr val="BFBFBF"/>
        </a:buClr>
        <a:buFont typeface="Arial" charset="0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2983907" indent="-312919" algn="l" rtl="0" eaLnBrk="1" fontAlgn="base" hangingPunct="1">
        <a:spcBef>
          <a:spcPct val="20000"/>
        </a:spcBef>
        <a:spcAft>
          <a:spcPct val="0"/>
        </a:spcAft>
        <a:buClr>
          <a:srgbClr val="A6A6A6"/>
        </a:buClr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3417897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3954330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4490762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5027195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5563628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4"/>
          <p:cNvSpPr>
            <a:spLocks/>
          </p:cNvSpPr>
          <p:nvPr/>
        </p:nvSpPr>
        <p:spPr bwMode="gray">
          <a:xfrm>
            <a:off x="116946" y="95250"/>
            <a:ext cx="9672108" cy="3405759"/>
          </a:xfrm>
          <a:custGeom>
            <a:avLst/>
            <a:gdLst>
              <a:gd name="T0" fmla="*/ 2147483647 w 5760"/>
              <a:gd name="T1" fmla="*/ 0 h 966"/>
              <a:gd name="T2" fmla="*/ 0 w 5760"/>
              <a:gd name="T3" fmla="*/ 0 h 966"/>
              <a:gd name="T4" fmla="*/ 0 w 5760"/>
              <a:gd name="T5" fmla="*/ 2147483647 h 966"/>
              <a:gd name="T6" fmla="*/ 2147483647 w 5760"/>
              <a:gd name="T7" fmla="*/ 2147483647 h 966"/>
              <a:gd name="T8" fmla="*/ 2147483647 w 5760"/>
              <a:gd name="T9" fmla="*/ 2147483647 h 966"/>
              <a:gd name="T10" fmla="*/ 2147483647 w 5760"/>
              <a:gd name="T11" fmla="*/ 0 h 9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60" h="966">
                <a:moveTo>
                  <a:pt x="5760" y="0"/>
                </a:moveTo>
                <a:lnTo>
                  <a:pt x="0" y="0"/>
                </a:lnTo>
                <a:lnTo>
                  <a:pt x="0" y="966"/>
                </a:lnTo>
                <a:lnTo>
                  <a:pt x="4834" y="966"/>
                </a:lnTo>
                <a:lnTo>
                  <a:pt x="5760" y="434"/>
                </a:lnTo>
                <a:lnTo>
                  <a:pt x="5760" y="0"/>
                </a:lnTo>
              </a:path>
            </a:pathLst>
          </a:custGeom>
          <a:solidFill>
            <a:srgbClr val="78BBBC"/>
          </a:solidFill>
          <a:ln w="9525">
            <a:noFill/>
            <a:round/>
            <a:headEnd/>
            <a:tailEnd/>
          </a:ln>
        </p:spPr>
        <p:txBody>
          <a:bodyPr lIns="107287" tIns="53643" rIns="107287" bIns="53643"/>
          <a:lstStyle/>
          <a:p>
            <a:pPr>
              <a:defRPr/>
            </a:pPr>
            <a:endParaRPr lang="fr-FR" i="1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5943600" y="76201"/>
            <a:ext cx="3236648" cy="47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7287" tIns="53643" rIns="107287" bIns="53643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endParaRPr lang="fr-FR" b="0" smtClean="0">
              <a:solidFill>
                <a:srgbClr val="000000"/>
              </a:solidFill>
              <a:latin typeface="Lucida Grande" charset="0"/>
            </a:endParaRPr>
          </a:p>
        </p:txBody>
      </p:sp>
      <p:cxnSp>
        <p:nvCxnSpPr>
          <p:cNvPr id="1028" name="Connecteur droit 3"/>
          <p:cNvCxnSpPr>
            <a:cxnSpLocks noChangeShapeType="1"/>
          </p:cNvCxnSpPr>
          <p:nvPr/>
        </p:nvCxnSpPr>
        <p:spPr bwMode="auto">
          <a:xfrm>
            <a:off x="1676798" y="6308725"/>
            <a:ext cx="7567083" cy="0"/>
          </a:xfrm>
          <a:prstGeom prst="line">
            <a:avLst/>
          </a:prstGeom>
          <a:noFill/>
          <a:ln w="9525">
            <a:solidFill>
              <a:srgbClr val="78BBBC"/>
            </a:solidFill>
            <a:round/>
            <a:headEnd/>
            <a:tailEnd/>
          </a:ln>
        </p:spPr>
      </p:cxnSp>
      <p:sp>
        <p:nvSpPr>
          <p:cNvPr id="1030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501321" y="1051322"/>
            <a:ext cx="8903361" cy="122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Titre de la partie </a:t>
            </a:r>
          </a:p>
        </p:txBody>
      </p:sp>
      <p:pic>
        <p:nvPicPr>
          <p:cNvPr id="1033" name="Image 12"/>
          <p:cNvPicPr>
            <a:picLocks noChangeAspect="1"/>
          </p:cNvPicPr>
          <p:nvPr/>
        </p:nvPicPr>
        <p:blipFill>
          <a:blip r:embed="rId6"/>
          <a:srcRect t="16887" b="17810"/>
          <a:stretch>
            <a:fillRect/>
          </a:stretch>
        </p:blipFill>
        <p:spPr bwMode="auto">
          <a:xfrm>
            <a:off x="103189" y="6324602"/>
            <a:ext cx="1537494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pied de page 2"/>
          <p:cNvSpPr txBox="1">
            <a:spLocks noGrp="1"/>
          </p:cNvSpPr>
          <p:nvPr/>
        </p:nvSpPr>
        <p:spPr bwMode="auto">
          <a:xfrm>
            <a:off x="1790304" y="6372226"/>
            <a:ext cx="7687199" cy="485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7287" tIns="53643" rIns="107287" bIns="53643"/>
          <a:lstStyle/>
          <a:p>
            <a:pPr eaLnBrk="0" hangingPunct="0"/>
            <a:r>
              <a:rPr lang="fr-FR" altLang="fr-FR" sz="1200" dirty="0">
                <a:solidFill>
                  <a:srgbClr val="000000"/>
                </a:solidFill>
                <a:latin typeface="Calibri" pitchFamily="34" charset="0"/>
              </a:rPr>
              <a:t>Ministère de </a:t>
            </a:r>
            <a:r>
              <a:rPr lang="fr-FR" altLang="fr-FR" sz="1200" dirty="0" smtClean="0">
                <a:solidFill>
                  <a:srgbClr val="000000"/>
                </a:solidFill>
                <a:latin typeface="Calibri" pitchFamily="34" charset="0"/>
              </a:rPr>
              <a:t>l’Éducation </a:t>
            </a:r>
            <a:r>
              <a:rPr lang="fr-FR" altLang="fr-FR" sz="1200" dirty="0">
                <a:solidFill>
                  <a:srgbClr val="000000"/>
                </a:solidFill>
                <a:latin typeface="Calibri" pitchFamily="34" charset="0"/>
              </a:rPr>
              <a:t>nationale, de </a:t>
            </a:r>
            <a:r>
              <a:rPr lang="fr-FR" altLang="fr-FR" sz="1200" dirty="0" smtClean="0">
                <a:solidFill>
                  <a:srgbClr val="000000"/>
                </a:solidFill>
                <a:latin typeface="Calibri" pitchFamily="34" charset="0"/>
              </a:rPr>
              <a:t>l’Enseignement </a:t>
            </a:r>
            <a:r>
              <a:rPr lang="fr-FR" altLang="fr-FR" sz="1200" dirty="0">
                <a:solidFill>
                  <a:srgbClr val="000000"/>
                </a:solidFill>
                <a:latin typeface="Calibri" pitchFamily="34" charset="0"/>
              </a:rPr>
              <a:t>supérieur et de la </a:t>
            </a:r>
            <a:r>
              <a:rPr lang="fr-FR" altLang="fr-FR" sz="1200" dirty="0" smtClean="0">
                <a:solidFill>
                  <a:srgbClr val="000000"/>
                </a:solidFill>
                <a:latin typeface="Calibri" pitchFamily="34" charset="0"/>
              </a:rPr>
              <a:t>Recherche </a:t>
            </a:r>
            <a:r>
              <a:rPr lang="fr-FR" altLang="fr-FR" sz="1200" dirty="0">
                <a:solidFill>
                  <a:srgbClr val="000000"/>
                </a:solidFill>
                <a:latin typeface="Calibri" pitchFamily="34" charset="0"/>
              </a:rPr>
              <a:t>– DGESCO</a:t>
            </a:r>
          </a:p>
          <a:p>
            <a:pPr marL="0" marR="0" indent="0" algn="l" defTabSz="107286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25372" algn="r"/>
              </a:tabLst>
              <a:defRPr/>
            </a:pPr>
            <a:r>
              <a:rPr lang="fr-FR" altLang="fr-FR" sz="1200" dirty="0">
                <a:latin typeface="Calibri" pitchFamily="34" charset="0"/>
                <a:hlinkClick r:id="rId7"/>
              </a:rPr>
              <a:t>http://</a:t>
            </a:r>
            <a:r>
              <a:rPr lang="fr-FR" altLang="fr-FR" sz="1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hlinkClick r:id="rId7"/>
              </a:rPr>
              <a:t>eduscol.education.fr/colleges-rentree-2015</a:t>
            </a:r>
            <a:r>
              <a:rPr lang="fr-FR" altLang="fr-FR" sz="1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  <a:endParaRPr lang="fr-FR" altLang="fr-FR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55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730145" indent="-730145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bg1"/>
          </a:solidFill>
          <a:latin typeface="+mj-lt"/>
          <a:ea typeface="+mj-ea"/>
          <a:cs typeface="+mj-cs"/>
        </a:defRPr>
      </a:lvl1pPr>
      <a:lvl2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2pPr>
      <a:lvl3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3pPr>
      <a:lvl4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4pPr>
      <a:lvl5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5pPr>
      <a:lvl6pPr marL="1266577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6pPr>
      <a:lvl7pPr marL="1803010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7pPr>
      <a:lvl8pPr marL="2339443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8pPr>
      <a:lvl9pPr marL="2875876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9pPr>
    </p:titleStyle>
    <p:bodyStyle>
      <a:lvl1pPr marL="402325" indent="-402325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 b="1">
          <a:solidFill>
            <a:srgbClr val="78BBBC"/>
          </a:solidFill>
          <a:latin typeface="+mn-lt"/>
          <a:ea typeface="+mn-ea"/>
          <a:cs typeface="+mn-cs"/>
        </a:defRPr>
      </a:lvl1pPr>
      <a:lvl2pPr marL="610937" indent="-402325" algn="l" rtl="0" eaLnBrk="1" fontAlgn="base" hangingPunct="1">
        <a:spcBef>
          <a:spcPct val="20000"/>
        </a:spcBef>
        <a:spcAft>
          <a:spcPct val="0"/>
        </a:spcAft>
        <a:buClr>
          <a:srgbClr val="BFBFBF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  <a:ea typeface="+mn-ea"/>
          <a:cs typeface="+mn-cs"/>
        </a:defRPr>
      </a:lvl2pPr>
      <a:lvl3pPr marL="953658" indent="-223514" algn="l" rtl="0" eaLnBrk="1" fontAlgn="base" hangingPunct="1">
        <a:spcBef>
          <a:spcPct val="20000"/>
        </a:spcBef>
        <a:spcAft>
          <a:spcPct val="0"/>
        </a:spcAft>
        <a:buClr>
          <a:srgbClr val="BFBFBF"/>
        </a:buClr>
        <a:buFont typeface="Arial" charset="0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2983907" indent="-312919" algn="l" rtl="0" eaLnBrk="1" fontAlgn="base" hangingPunct="1">
        <a:spcBef>
          <a:spcPct val="20000"/>
        </a:spcBef>
        <a:spcAft>
          <a:spcPct val="0"/>
        </a:spcAft>
        <a:buClr>
          <a:srgbClr val="A6A6A6"/>
        </a:buClr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3417897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3954330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4490762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5027195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5563628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4"/>
          <p:cNvSpPr>
            <a:spLocks/>
          </p:cNvSpPr>
          <p:nvPr/>
        </p:nvSpPr>
        <p:spPr bwMode="gray">
          <a:xfrm>
            <a:off x="116946" y="95250"/>
            <a:ext cx="9672108" cy="3405759"/>
          </a:xfrm>
          <a:custGeom>
            <a:avLst/>
            <a:gdLst>
              <a:gd name="T0" fmla="*/ 2147483647 w 5760"/>
              <a:gd name="T1" fmla="*/ 0 h 966"/>
              <a:gd name="T2" fmla="*/ 0 w 5760"/>
              <a:gd name="T3" fmla="*/ 0 h 966"/>
              <a:gd name="T4" fmla="*/ 0 w 5760"/>
              <a:gd name="T5" fmla="*/ 2147483647 h 966"/>
              <a:gd name="T6" fmla="*/ 2147483647 w 5760"/>
              <a:gd name="T7" fmla="*/ 2147483647 h 966"/>
              <a:gd name="T8" fmla="*/ 2147483647 w 5760"/>
              <a:gd name="T9" fmla="*/ 2147483647 h 966"/>
              <a:gd name="T10" fmla="*/ 2147483647 w 5760"/>
              <a:gd name="T11" fmla="*/ 0 h 9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60" h="966">
                <a:moveTo>
                  <a:pt x="5760" y="0"/>
                </a:moveTo>
                <a:lnTo>
                  <a:pt x="0" y="0"/>
                </a:lnTo>
                <a:lnTo>
                  <a:pt x="0" y="966"/>
                </a:lnTo>
                <a:lnTo>
                  <a:pt x="4834" y="966"/>
                </a:lnTo>
                <a:lnTo>
                  <a:pt x="5760" y="434"/>
                </a:lnTo>
                <a:lnTo>
                  <a:pt x="5760" y="0"/>
                </a:lnTo>
              </a:path>
            </a:pathLst>
          </a:custGeom>
          <a:solidFill>
            <a:srgbClr val="78BBBC"/>
          </a:solidFill>
          <a:ln w="9525">
            <a:noFill/>
            <a:round/>
            <a:headEnd/>
            <a:tailEnd/>
          </a:ln>
        </p:spPr>
        <p:txBody>
          <a:bodyPr lIns="107287" tIns="53643" rIns="107287" bIns="53643"/>
          <a:lstStyle/>
          <a:p>
            <a:pPr>
              <a:defRPr/>
            </a:pPr>
            <a:endParaRPr lang="fr-FR" i="1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5943600" y="76201"/>
            <a:ext cx="3236648" cy="47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7287" tIns="53643" rIns="107287" bIns="53643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endParaRPr lang="fr-FR" b="0" smtClean="0">
              <a:solidFill>
                <a:srgbClr val="000000"/>
              </a:solidFill>
              <a:latin typeface="Lucida Grande" charset="0"/>
            </a:endParaRPr>
          </a:p>
        </p:txBody>
      </p:sp>
      <p:cxnSp>
        <p:nvCxnSpPr>
          <p:cNvPr id="1028" name="Connecteur droit 3"/>
          <p:cNvCxnSpPr>
            <a:cxnSpLocks noChangeShapeType="1"/>
          </p:cNvCxnSpPr>
          <p:nvPr/>
        </p:nvCxnSpPr>
        <p:spPr bwMode="auto">
          <a:xfrm>
            <a:off x="1676798" y="6308725"/>
            <a:ext cx="7567083" cy="0"/>
          </a:xfrm>
          <a:prstGeom prst="line">
            <a:avLst/>
          </a:prstGeom>
          <a:noFill/>
          <a:ln w="9525">
            <a:solidFill>
              <a:srgbClr val="78BBBC"/>
            </a:solidFill>
            <a:round/>
            <a:headEnd/>
            <a:tailEnd/>
          </a:ln>
        </p:spPr>
      </p:cxnSp>
      <p:sp>
        <p:nvSpPr>
          <p:cNvPr id="1030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501321" y="1051322"/>
            <a:ext cx="8903361" cy="122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Titre de la partie </a:t>
            </a:r>
          </a:p>
        </p:txBody>
      </p:sp>
      <p:pic>
        <p:nvPicPr>
          <p:cNvPr id="1033" name="Image 12"/>
          <p:cNvPicPr>
            <a:picLocks noChangeAspect="1"/>
          </p:cNvPicPr>
          <p:nvPr/>
        </p:nvPicPr>
        <p:blipFill>
          <a:blip r:embed="rId6"/>
          <a:srcRect t="16887" b="17810"/>
          <a:stretch>
            <a:fillRect/>
          </a:stretch>
        </p:blipFill>
        <p:spPr bwMode="auto">
          <a:xfrm>
            <a:off x="103189" y="6324602"/>
            <a:ext cx="1537494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pied de page 2"/>
          <p:cNvSpPr txBox="1">
            <a:spLocks noGrp="1"/>
          </p:cNvSpPr>
          <p:nvPr/>
        </p:nvSpPr>
        <p:spPr bwMode="auto">
          <a:xfrm>
            <a:off x="1790304" y="6372226"/>
            <a:ext cx="7687199" cy="485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7287" tIns="53643" rIns="107287" bIns="53643"/>
          <a:lstStyle/>
          <a:p>
            <a:pPr eaLnBrk="0" hangingPunct="0"/>
            <a:r>
              <a:rPr lang="fr-FR" altLang="fr-FR" sz="1200" dirty="0">
                <a:solidFill>
                  <a:srgbClr val="000000"/>
                </a:solidFill>
                <a:latin typeface="Calibri" pitchFamily="34" charset="0"/>
              </a:rPr>
              <a:t>Ministère de </a:t>
            </a:r>
            <a:r>
              <a:rPr lang="fr-FR" altLang="fr-FR" sz="1200" dirty="0" smtClean="0">
                <a:solidFill>
                  <a:srgbClr val="000000"/>
                </a:solidFill>
                <a:latin typeface="Calibri" pitchFamily="34" charset="0"/>
              </a:rPr>
              <a:t>l’Éducation </a:t>
            </a:r>
            <a:r>
              <a:rPr lang="fr-FR" altLang="fr-FR" sz="1200" dirty="0">
                <a:solidFill>
                  <a:srgbClr val="000000"/>
                </a:solidFill>
                <a:latin typeface="Calibri" pitchFamily="34" charset="0"/>
              </a:rPr>
              <a:t>nationale, de </a:t>
            </a:r>
            <a:r>
              <a:rPr lang="fr-FR" altLang="fr-FR" sz="1200" dirty="0" smtClean="0">
                <a:solidFill>
                  <a:srgbClr val="000000"/>
                </a:solidFill>
                <a:latin typeface="Calibri" pitchFamily="34" charset="0"/>
              </a:rPr>
              <a:t>l’Enseignement </a:t>
            </a:r>
            <a:r>
              <a:rPr lang="fr-FR" altLang="fr-FR" sz="1200" dirty="0">
                <a:solidFill>
                  <a:srgbClr val="000000"/>
                </a:solidFill>
                <a:latin typeface="Calibri" pitchFamily="34" charset="0"/>
              </a:rPr>
              <a:t>supérieur et de la </a:t>
            </a:r>
            <a:r>
              <a:rPr lang="fr-FR" altLang="fr-FR" sz="1200" dirty="0" smtClean="0">
                <a:solidFill>
                  <a:srgbClr val="000000"/>
                </a:solidFill>
                <a:latin typeface="Calibri" pitchFamily="34" charset="0"/>
              </a:rPr>
              <a:t>Recherche </a:t>
            </a:r>
            <a:r>
              <a:rPr lang="fr-FR" altLang="fr-FR" sz="1200" dirty="0">
                <a:solidFill>
                  <a:srgbClr val="000000"/>
                </a:solidFill>
                <a:latin typeface="Calibri" pitchFamily="34" charset="0"/>
              </a:rPr>
              <a:t>– DGESCO</a:t>
            </a:r>
          </a:p>
          <a:p>
            <a:pPr marL="0" marR="0" indent="0" algn="l" defTabSz="107286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25372" algn="r"/>
              </a:tabLst>
              <a:defRPr/>
            </a:pPr>
            <a:r>
              <a:rPr lang="fr-FR" altLang="fr-FR" sz="1200" dirty="0">
                <a:latin typeface="Calibri" pitchFamily="34" charset="0"/>
                <a:hlinkClick r:id="rId7"/>
              </a:rPr>
              <a:t>http://</a:t>
            </a:r>
            <a:r>
              <a:rPr lang="fr-FR" altLang="fr-FR" sz="1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hlinkClick r:id="rId7"/>
              </a:rPr>
              <a:t>eduscol.education.fr/colleges-rentree-2015</a:t>
            </a:r>
            <a:r>
              <a:rPr lang="fr-FR" altLang="fr-FR" sz="1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  <a:endParaRPr lang="fr-FR" altLang="fr-FR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55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730145" indent="-730145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bg1"/>
          </a:solidFill>
          <a:latin typeface="+mj-lt"/>
          <a:ea typeface="+mj-ea"/>
          <a:cs typeface="+mj-cs"/>
        </a:defRPr>
      </a:lvl1pPr>
      <a:lvl2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2pPr>
      <a:lvl3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3pPr>
      <a:lvl4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4pPr>
      <a:lvl5pPr marL="730145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5pPr>
      <a:lvl6pPr marL="1266577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6pPr>
      <a:lvl7pPr marL="1803010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7pPr>
      <a:lvl8pPr marL="2339443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8pPr>
      <a:lvl9pPr marL="2875876" indent="-730145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Calibri" pitchFamily="34" charset="0"/>
          <a:ea typeface="ＭＳ Ｐゴシック" pitchFamily="34" charset="-128"/>
          <a:cs typeface="Calibri" pitchFamily="34" charset="0"/>
        </a:defRPr>
      </a:lvl9pPr>
    </p:titleStyle>
    <p:bodyStyle>
      <a:lvl1pPr marL="402325" indent="-402325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 b="1">
          <a:solidFill>
            <a:srgbClr val="78BBBC"/>
          </a:solidFill>
          <a:latin typeface="+mn-lt"/>
          <a:ea typeface="+mn-ea"/>
          <a:cs typeface="+mn-cs"/>
        </a:defRPr>
      </a:lvl1pPr>
      <a:lvl2pPr marL="610937" indent="-402325" algn="l" rtl="0" eaLnBrk="1" fontAlgn="base" hangingPunct="1">
        <a:spcBef>
          <a:spcPct val="20000"/>
        </a:spcBef>
        <a:spcAft>
          <a:spcPct val="0"/>
        </a:spcAft>
        <a:buClr>
          <a:srgbClr val="BFBFBF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  <a:ea typeface="+mn-ea"/>
          <a:cs typeface="+mn-cs"/>
        </a:defRPr>
      </a:lvl2pPr>
      <a:lvl3pPr marL="953658" indent="-223514" algn="l" rtl="0" eaLnBrk="1" fontAlgn="base" hangingPunct="1">
        <a:spcBef>
          <a:spcPct val="20000"/>
        </a:spcBef>
        <a:spcAft>
          <a:spcPct val="0"/>
        </a:spcAft>
        <a:buClr>
          <a:srgbClr val="BFBFBF"/>
        </a:buClr>
        <a:buFont typeface="Arial" charset="0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2983907" indent="-312919" algn="l" rtl="0" eaLnBrk="1" fontAlgn="base" hangingPunct="1">
        <a:spcBef>
          <a:spcPct val="20000"/>
        </a:spcBef>
        <a:spcAft>
          <a:spcPct val="0"/>
        </a:spcAft>
        <a:buClr>
          <a:srgbClr val="A6A6A6"/>
        </a:buClr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3417897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3954330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4490762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5027195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5563628" indent="-22351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04528" y="2924944"/>
            <a:ext cx="8530530" cy="713606"/>
          </a:xfrm>
        </p:spPr>
        <p:txBody>
          <a:bodyPr/>
          <a:lstStyle/>
          <a:p>
            <a:pPr algn="ctr"/>
            <a:r>
              <a:rPr lang="fr-FR" sz="3200" i="1" dirty="0" smtClean="0">
                <a:solidFill>
                  <a:schemeClr val="tx1"/>
                </a:solidFill>
              </a:rPr>
              <a:t>Les programmes</a:t>
            </a:r>
            <a:endParaRPr lang="fr-FR" sz="3200" i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2693" y="3547863"/>
            <a:ext cx="6934200" cy="936105"/>
          </a:xfrm>
        </p:spPr>
        <p:txBody>
          <a:bodyPr/>
          <a:lstStyle/>
          <a:p>
            <a:r>
              <a:rPr lang="fr-FR" sz="1800" b="0" i="1" dirty="0" smtClean="0">
                <a:solidFill>
                  <a:schemeClr val="tx1"/>
                </a:solidFill>
              </a:rPr>
              <a:t>Un double défi interdisciplinaire et </a:t>
            </a:r>
            <a:r>
              <a:rPr lang="fr-FR" sz="1800" b="0" i="1" dirty="0" err="1" smtClean="0">
                <a:solidFill>
                  <a:schemeClr val="tx1"/>
                </a:solidFill>
              </a:rPr>
              <a:t>interdegré</a:t>
            </a:r>
            <a:endParaRPr lang="fr-FR" sz="1800" b="0" i="1" dirty="0">
              <a:solidFill>
                <a:schemeClr val="tx1"/>
              </a:solidFill>
            </a:endParaRPr>
          </a:p>
        </p:txBody>
      </p:sp>
      <p:sp>
        <p:nvSpPr>
          <p:cNvPr id="4" name="AutoShape 2" descr="Résultat de recherche d'images pour &quot;bonhomme blanc ordinateu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Résultat de recherche d'images pour &quot;bonhomme blanc ordinateur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6765" y="6334548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D. PETRELLA – IA-IPR STI – Versailles – Décembre 2015</a:t>
            </a: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1153369" y="2379001"/>
            <a:ext cx="7632848" cy="723887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Sciences et technologie au cycle</a:t>
            </a:r>
            <a:r>
              <a:rPr lang="fr-FR" sz="4000" b="1" baseline="0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fr-FR" sz="40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12774" y="160337"/>
            <a:ext cx="92932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78BBBC"/>
                </a:solidFill>
              </a:rPr>
              <a:t>PNF du 10-12-15 Lycée Jean ZAY Paris - Accompagnement des nouveaux programmes en sciences et technologie cycle 2, 3, 4 </a:t>
            </a:r>
            <a:endParaRPr lang="fr-FR" b="1" dirty="0">
              <a:solidFill>
                <a:srgbClr val="78BBBC"/>
              </a:solidFill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0"/>
          </p:nvPr>
        </p:nvSpPr>
        <p:spPr>
          <a:xfrm>
            <a:off x="8687595" y="6259836"/>
            <a:ext cx="1014677" cy="457200"/>
          </a:xfrm>
        </p:spPr>
        <p:txBody>
          <a:bodyPr/>
          <a:lstStyle/>
          <a:p>
            <a:pPr algn="ctr"/>
            <a:fld id="{2C3A042C-4403-4AF2-B843-26BEF77852CD}" type="slidenum">
              <a:rPr lang="fr-FR" sz="1600" smtClean="0"/>
              <a:pPr algn="ctr"/>
              <a:t>1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359047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114091"/>
              </p:ext>
            </p:extLst>
          </p:nvPr>
        </p:nvGraphicFramePr>
        <p:xfrm>
          <a:off x="236474" y="1773238"/>
          <a:ext cx="9383776" cy="146304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172972"/>
                <a:gridCol w="1172972"/>
                <a:gridCol w="1172972"/>
                <a:gridCol w="1172972"/>
                <a:gridCol w="1172972"/>
                <a:gridCol w="1172972"/>
                <a:gridCol w="1172972"/>
                <a:gridCol w="1172972"/>
              </a:tblGrid>
              <a:tr h="0"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</a:p>
                    <a:p>
                      <a:pPr marL="0" algn="ctr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Questionner le monde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états de la</a:t>
                      </a:r>
                      <a:r>
                        <a:rPr lang="fr-FR" sz="12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matière</a:t>
                      </a:r>
                      <a:endParaRPr lang="fr-FR" sz="12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Changement d’état de la matière</a:t>
                      </a:r>
                      <a:endParaRPr lang="fr-FR" sz="12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Caractéristiques du monde vivant, interactions, diversité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n-lt"/>
                        </a:rPr>
                        <a:t>-</a:t>
                      </a:r>
                      <a:endParaRPr lang="fr-FR" sz="120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Comportements favorisant la santé</a:t>
                      </a:r>
                      <a:endParaRPr lang="fr-FR" sz="12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 repérer</a:t>
                      </a:r>
                      <a:r>
                        <a:rPr lang="fr-FR" sz="12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dans l’espace et le représenter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Situer 1 lieu sur une carte</a:t>
                      </a:r>
                      <a:endParaRPr lang="fr-FR" sz="12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 repérer</a:t>
                      </a:r>
                      <a:r>
                        <a:rPr lang="fr-FR" sz="12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dans le temps et le représenter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Repérer quelques évènements dans un temps long</a:t>
                      </a:r>
                      <a:endParaRPr lang="fr-FR" sz="12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Comparer des modes de vie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Organisation d’un espace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140478"/>
              </p:ext>
            </p:extLst>
          </p:nvPr>
        </p:nvGraphicFramePr>
        <p:xfrm>
          <a:off x="219074" y="3501232"/>
          <a:ext cx="9401176" cy="146304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175147"/>
                <a:gridCol w="1175147"/>
                <a:gridCol w="1175147"/>
                <a:gridCol w="1175147"/>
                <a:gridCol w="1175147"/>
                <a:gridCol w="1175147"/>
                <a:gridCol w="1175147"/>
                <a:gridCol w="117514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C3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 </a:t>
                      </a:r>
                      <a:r>
                        <a:rPr lang="fr-FR" sz="1600" dirty="0" smtClean="0">
                          <a:effectLst/>
                        </a:rPr>
                        <a:t>Sciences</a:t>
                      </a:r>
                      <a:r>
                        <a:rPr lang="fr-FR" sz="1600" baseline="0" dirty="0" smtClean="0">
                          <a:effectLst/>
                        </a:rPr>
                        <a:t> &amp; technologie</a:t>
                      </a:r>
                      <a:endParaRPr lang="fr-FR" sz="1600" dirty="0" smtClean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Etat physique d’un</a:t>
                      </a:r>
                      <a:r>
                        <a:rPr lang="fr-FR" sz="12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échantillon de matière</a:t>
                      </a:r>
                      <a:endParaRPr lang="fr-FR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Unité, diversité des organismes vivants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Origine de la matière organique et son devenir</a:t>
                      </a:r>
                      <a:endParaRPr lang="fr-FR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Différents type de</a:t>
                      </a:r>
                      <a:r>
                        <a:rPr lang="fr-FR" sz="12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mouvements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Sources et conversion d’énergie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Signal et information</a:t>
                      </a:r>
                      <a:endParaRPr lang="fr-FR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Les fonctions de nutrition</a:t>
                      </a:r>
                      <a:endParaRPr lang="fr-FR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 planète terre dans le système solaire</a:t>
                      </a:r>
                      <a:endParaRPr lang="fr-FR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Conditions de la vie terrestre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Paysages, géologie locale, météo,</a:t>
                      </a:r>
                      <a:r>
                        <a:rPr lang="fr-FR" sz="12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climat, volcan, tremblements de terre</a:t>
                      </a:r>
                      <a:endParaRPr lang="fr-FR" sz="12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988790"/>
              </p:ext>
            </p:extLst>
          </p:nvPr>
        </p:nvGraphicFramePr>
        <p:xfrm>
          <a:off x="238122" y="5229225"/>
          <a:ext cx="9382128" cy="146304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172766"/>
                <a:gridCol w="1172766"/>
                <a:gridCol w="1172766"/>
                <a:gridCol w="1172766"/>
                <a:gridCol w="1172766"/>
                <a:gridCol w="1172766"/>
                <a:gridCol w="1172766"/>
                <a:gridCol w="117276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C4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SVT</a:t>
                      </a:r>
                      <a:r>
                        <a:rPr lang="fr-FR" sz="240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</a:rPr>
                        <a:t>PC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Constitution et état de la matière</a:t>
                      </a:r>
                    </a:p>
                    <a:p>
                      <a:pPr marL="0" marR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Transformations chimiques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Organisation de la matière dan l’univers</a:t>
                      </a: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Le vivant et son évolution</a:t>
                      </a:r>
                      <a:endParaRPr lang="fr-FR" sz="12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Mouvement et interaction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L’énergie et ses conversions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Des signaux pour observer et communiquer</a:t>
                      </a: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Le corps humain et la santé</a:t>
                      </a:r>
                      <a:endParaRPr lang="fr-FR" sz="12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 planète terre</a:t>
                      </a:r>
                      <a:endParaRPr lang="fr-FR" sz="12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L’environnement l’action humaine</a:t>
                      </a:r>
                      <a:endParaRPr lang="fr-FR" sz="12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Double flèche verticale 5"/>
          <p:cNvSpPr/>
          <p:nvPr/>
        </p:nvSpPr>
        <p:spPr bwMode="auto">
          <a:xfrm>
            <a:off x="695325" y="3124200"/>
            <a:ext cx="266700" cy="457200"/>
          </a:xfrm>
          <a:prstGeom prst="upDown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Double flèche verticale 8"/>
          <p:cNvSpPr/>
          <p:nvPr/>
        </p:nvSpPr>
        <p:spPr bwMode="auto">
          <a:xfrm>
            <a:off x="695325" y="4838700"/>
            <a:ext cx="266700" cy="457200"/>
          </a:xfrm>
          <a:prstGeom prst="upDown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9087" y="173593"/>
            <a:ext cx="9031163" cy="60077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32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Cohérences entre les cycles</a:t>
            </a:r>
            <a:endParaRPr lang="fr-FR" sz="32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720853"/>
              </p:ext>
            </p:extLst>
          </p:nvPr>
        </p:nvGraphicFramePr>
        <p:xfrm>
          <a:off x="226950" y="1182688"/>
          <a:ext cx="9393304" cy="64008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174163"/>
                <a:gridCol w="1174163"/>
                <a:gridCol w="1174163"/>
                <a:gridCol w="1174163"/>
                <a:gridCol w="1174163"/>
                <a:gridCol w="1174163"/>
                <a:gridCol w="1174163"/>
                <a:gridCol w="1174163"/>
              </a:tblGrid>
              <a:tr h="0"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thèmes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B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La matière</a:t>
                      </a:r>
                      <a:endParaRPr lang="fr-FR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Le vivant</a:t>
                      </a:r>
                      <a:endParaRPr lang="fr-F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l’énergie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L’information</a:t>
                      </a:r>
                      <a:endParaRPr lang="fr-F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santé</a:t>
                      </a:r>
                      <a:endParaRPr lang="fr-F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L’espace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Le temps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Les organisations du monde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BBC"/>
                    </a:solidFill>
                  </a:tcPr>
                </a:tc>
              </a:tr>
            </a:tbl>
          </a:graphicData>
        </a:graphic>
      </p:graphicFrame>
      <p:sp>
        <p:nvSpPr>
          <p:cNvPr id="15" name="Espace réservé du numéro de diapositive 9"/>
          <p:cNvSpPr txBox="1">
            <a:spLocks/>
          </p:cNvSpPr>
          <p:nvPr/>
        </p:nvSpPr>
        <p:spPr>
          <a:xfrm>
            <a:off x="8687595" y="6259836"/>
            <a:ext cx="1014677" cy="4572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C3A042C-4403-4AF2-B843-26BEF77852CD}" type="slidenum">
              <a:rPr lang="fr-FR" sz="1600" smtClean="0"/>
              <a:pPr algn="ctr"/>
              <a:t>10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393939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32519" y="151282"/>
            <a:ext cx="8120955" cy="60077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32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classe de 6</a:t>
            </a:r>
            <a:r>
              <a:rPr lang="fr-FR" sz="3200" b="1" baseline="30000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32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 cycle 3</a:t>
            </a:r>
            <a:endParaRPr lang="fr-FR" sz="32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38236" y="2072030"/>
            <a:ext cx="120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/>
              <a:t>Cycle 3</a:t>
            </a:r>
            <a:endParaRPr lang="fr-FR" sz="18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983404" y="2051820"/>
            <a:ext cx="1200224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800" dirty="0" smtClean="0"/>
              <a:t>Cycle 4</a:t>
            </a:r>
            <a:endParaRPr lang="fr-FR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38236" y="3325393"/>
            <a:ext cx="1424284" cy="1006773"/>
          </a:xfrm>
          <a:custGeom>
            <a:avLst/>
            <a:gdLst>
              <a:gd name="connsiteX0" fmla="*/ 0 w 1424284"/>
              <a:gd name="connsiteY0" fmla="*/ 0 h 792088"/>
              <a:gd name="connsiteX1" fmla="*/ 1424284 w 1424284"/>
              <a:gd name="connsiteY1" fmla="*/ 0 h 792088"/>
              <a:gd name="connsiteX2" fmla="*/ 1424284 w 1424284"/>
              <a:gd name="connsiteY2" fmla="*/ 792088 h 792088"/>
              <a:gd name="connsiteX3" fmla="*/ 0 w 1424284"/>
              <a:gd name="connsiteY3" fmla="*/ 792088 h 792088"/>
              <a:gd name="connsiteX4" fmla="*/ 0 w 1424284"/>
              <a:gd name="connsiteY4" fmla="*/ 0 h 792088"/>
              <a:gd name="connsiteX0" fmla="*/ 0 w 1424284"/>
              <a:gd name="connsiteY0" fmla="*/ 103367 h 895455"/>
              <a:gd name="connsiteX1" fmla="*/ 1424284 w 1424284"/>
              <a:gd name="connsiteY1" fmla="*/ 0 h 895455"/>
              <a:gd name="connsiteX2" fmla="*/ 1424284 w 1424284"/>
              <a:gd name="connsiteY2" fmla="*/ 895455 h 895455"/>
              <a:gd name="connsiteX3" fmla="*/ 0 w 1424284"/>
              <a:gd name="connsiteY3" fmla="*/ 895455 h 895455"/>
              <a:gd name="connsiteX4" fmla="*/ 0 w 1424284"/>
              <a:gd name="connsiteY4" fmla="*/ 103367 h 895455"/>
              <a:gd name="connsiteX0" fmla="*/ 0 w 1424284"/>
              <a:gd name="connsiteY0" fmla="*/ 103367 h 1006773"/>
              <a:gd name="connsiteX1" fmla="*/ 1424284 w 1424284"/>
              <a:gd name="connsiteY1" fmla="*/ 0 h 1006773"/>
              <a:gd name="connsiteX2" fmla="*/ 1424284 w 1424284"/>
              <a:gd name="connsiteY2" fmla="*/ 1006773 h 1006773"/>
              <a:gd name="connsiteX3" fmla="*/ 0 w 1424284"/>
              <a:gd name="connsiteY3" fmla="*/ 895455 h 1006773"/>
              <a:gd name="connsiteX4" fmla="*/ 0 w 1424284"/>
              <a:gd name="connsiteY4" fmla="*/ 103367 h 1006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284" h="1006773">
                <a:moveTo>
                  <a:pt x="0" y="103367"/>
                </a:moveTo>
                <a:lnTo>
                  <a:pt x="1424284" y="0"/>
                </a:lnTo>
                <a:lnTo>
                  <a:pt x="1424284" y="1006773"/>
                </a:lnTo>
                <a:lnTo>
                  <a:pt x="0" y="895455"/>
                </a:lnTo>
                <a:lnTo>
                  <a:pt x="0" y="103367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CM1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056804" y="3210099"/>
            <a:ext cx="1440160" cy="1237362"/>
          </a:xfrm>
          <a:custGeom>
            <a:avLst/>
            <a:gdLst>
              <a:gd name="connsiteX0" fmla="*/ 0 w 1440160"/>
              <a:gd name="connsiteY0" fmla="*/ 0 h 792088"/>
              <a:gd name="connsiteX1" fmla="*/ 1440160 w 1440160"/>
              <a:gd name="connsiteY1" fmla="*/ 0 h 792088"/>
              <a:gd name="connsiteX2" fmla="*/ 1440160 w 1440160"/>
              <a:gd name="connsiteY2" fmla="*/ 792088 h 792088"/>
              <a:gd name="connsiteX3" fmla="*/ 0 w 1440160"/>
              <a:gd name="connsiteY3" fmla="*/ 792088 h 792088"/>
              <a:gd name="connsiteX4" fmla="*/ 0 w 1440160"/>
              <a:gd name="connsiteY4" fmla="*/ 0 h 792088"/>
              <a:gd name="connsiteX0" fmla="*/ 0 w 1440160"/>
              <a:gd name="connsiteY0" fmla="*/ 0 h 1006773"/>
              <a:gd name="connsiteX1" fmla="*/ 1440160 w 1440160"/>
              <a:gd name="connsiteY1" fmla="*/ 0 h 1006773"/>
              <a:gd name="connsiteX2" fmla="*/ 1440160 w 1440160"/>
              <a:gd name="connsiteY2" fmla="*/ 792088 h 1006773"/>
              <a:gd name="connsiteX3" fmla="*/ 0 w 1440160"/>
              <a:gd name="connsiteY3" fmla="*/ 1006773 h 1006773"/>
              <a:gd name="connsiteX4" fmla="*/ 0 w 1440160"/>
              <a:gd name="connsiteY4" fmla="*/ 0 h 1006773"/>
              <a:gd name="connsiteX0" fmla="*/ 0 w 1440160"/>
              <a:gd name="connsiteY0" fmla="*/ 119270 h 1126043"/>
              <a:gd name="connsiteX1" fmla="*/ 1440160 w 1440160"/>
              <a:gd name="connsiteY1" fmla="*/ 0 h 1126043"/>
              <a:gd name="connsiteX2" fmla="*/ 1440160 w 1440160"/>
              <a:gd name="connsiteY2" fmla="*/ 911358 h 1126043"/>
              <a:gd name="connsiteX3" fmla="*/ 0 w 1440160"/>
              <a:gd name="connsiteY3" fmla="*/ 1126043 h 1126043"/>
              <a:gd name="connsiteX4" fmla="*/ 0 w 1440160"/>
              <a:gd name="connsiteY4" fmla="*/ 119270 h 1126043"/>
              <a:gd name="connsiteX0" fmla="*/ 0 w 1440160"/>
              <a:gd name="connsiteY0" fmla="*/ 119270 h 1237362"/>
              <a:gd name="connsiteX1" fmla="*/ 1440160 w 1440160"/>
              <a:gd name="connsiteY1" fmla="*/ 0 h 1237362"/>
              <a:gd name="connsiteX2" fmla="*/ 1432209 w 1440160"/>
              <a:gd name="connsiteY2" fmla="*/ 1237362 h 1237362"/>
              <a:gd name="connsiteX3" fmla="*/ 0 w 1440160"/>
              <a:gd name="connsiteY3" fmla="*/ 1126043 h 1237362"/>
              <a:gd name="connsiteX4" fmla="*/ 0 w 1440160"/>
              <a:gd name="connsiteY4" fmla="*/ 119270 h 123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160" h="1237362">
                <a:moveTo>
                  <a:pt x="0" y="119270"/>
                </a:moveTo>
                <a:lnTo>
                  <a:pt x="1440160" y="0"/>
                </a:lnTo>
                <a:cubicBezTo>
                  <a:pt x="1437510" y="412454"/>
                  <a:pt x="1434859" y="824908"/>
                  <a:pt x="1432209" y="1237362"/>
                </a:cubicBezTo>
                <a:lnTo>
                  <a:pt x="0" y="1126043"/>
                </a:lnTo>
                <a:lnTo>
                  <a:pt x="0" y="11927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19050" cap="flat" cmpd="sng" algn="ctr">
            <a:solidFill>
              <a:srgbClr val="6B5086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CM2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481060" y="3090447"/>
            <a:ext cx="1456063" cy="1475346"/>
          </a:xfrm>
          <a:custGeom>
            <a:avLst/>
            <a:gdLst>
              <a:gd name="connsiteX0" fmla="*/ 0 w 1440160"/>
              <a:gd name="connsiteY0" fmla="*/ 0 h 792088"/>
              <a:gd name="connsiteX1" fmla="*/ 1440160 w 1440160"/>
              <a:gd name="connsiteY1" fmla="*/ 0 h 792088"/>
              <a:gd name="connsiteX2" fmla="*/ 1440160 w 1440160"/>
              <a:gd name="connsiteY2" fmla="*/ 792088 h 792088"/>
              <a:gd name="connsiteX3" fmla="*/ 0 w 1440160"/>
              <a:gd name="connsiteY3" fmla="*/ 792088 h 792088"/>
              <a:gd name="connsiteX4" fmla="*/ 0 w 1440160"/>
              <a:gd name="connsiteY4" fmla="*/ 0 h 792088"/>
              <a:gd name="connsiteX0" fmla="*/ 0 w 1440160"/>
              <a:gd name="connsiteY0" fmla="*/ 328474 h 1120562"/>
              <a:gd name="connsiteX1" fmla="*/ 1440160 w 1440160"/>
              <a:gd name="connsiteY1" fmla="*/ 0 h 1120562"/>
              <a:gd name="connsiteX2" fmla="*/ 1440160 w 1440160"/>
              <a:gd name="connsiteY2" fmla="*/ 1120562 h 1120562"/>
              <a:gd name="connsiteX3" fmla="*/ 0 w 1440160"/>
              <a:gd name="connsiteY3" fmla="*/ 1120562 h 1120562"/>
              <a:gd name="connsiteX4" fmla="*/ 0 w 1440160"/>
              <a:gd name="connsiteY4" fmla="*/ 328474 h 1120562"/>
              <a:gd name="connsiteX0" fmla="*/ 0 w 1449037"/>
              <a:gd name="connsiteY0" fmla="*/ 328474 h 1475669"/>
              <a:gd name="connsiteX1" fmla="*/ 1440160 w 1449037"/>
              <a:gd name="connsiteY1" fmla="*/ 0 h 1475669"/>
              <a:gd name="connsiteX2" fmla="*/ 1449037 w 1449037"/>
              <a:gd name="connsiteY2" fmla="*/ 1475669 h 1475669"/>
              <a:gd name="connsiteX3" fmla="*/ 0 w 1449037"/>
              <a:gd name="connsiteY3" fmla="*/ 1120562 h 1475669"/>
              <a:gd name="connsiteX4" fmla="*/ 0 w 1449037"/>
              <a:gd name="connsiteY4" fmla="*/ 328474 h 1475669"/>
              <a:gd name="connsiteX0" fmla="*/ 0 w 1449037"/>
              <a:gd name="connsiteY0" fmla="*/ 351431 h 1475669"/>
              <a:gd name="connsiteX1" fmla="*/ 1440160 w 1449037"/>
              <a:gd name="connsiteY1" fmla="*/ 0 h 1475669"/>
              <a:gd name="connsiteX2" fmla="*/ 1449037 w 1449037"/>
              <a:gd name="connsiteY2" fmla="*/ 1475669 h 1475669"/>
              <a:gd name="connsiteX3" fmla="*/ 0 w 1449037"/>
              <a:gd name="connsiteY3" fmla="*/ 1120562 h 1475669"/>
              <a:gd name="connsiteX4" fmla="*/ 0 w 1449037"/>
              <a:gd name="connsiteY4" fmla="*/ 351431 h 1475669"/>
              <a:gd name="connsiteX0" fmla="*/ 0 w 1465038"/>
              <a:gd name="connsiteY0" fmla="*/ 149015 h 1475669"/>
              <a:gd name="connsiteX1" fmla="*/ 1456161 w 1465038"/>
              <a:gd name="connsiteY1" fmla="*/ 0 h 1475669"/>
              <a:gd name="connsiteX2" fmla="*/ 1465038 w 1465038"/>
              <a:gd name="connsiteY2" fmla="*/ 1475669 h 1475669"/>
              <a:gd name="connsiteX3" fmla="*/ 16001 w 1465038"/>
              <a:gd name="connsiteY3" fmla="*/ 1120562 h 1475669"/>
              <a:gd name="connsiteX4" fmla="*/ 0 w 1465038"/>
              <a:gd name="connsiteY4" fmla="*/ 149015 h 1475669"/>
              <a:gd name="connsiteX0" fmla="*/ 0 w 1465038"/>
              <a:gd name="connsiteY0" fmla="*/ 149015 h 1475669"/>
              <a:gd name="connsiteX1" fmla="*/ 1456161 w 1465038"/>
              <a:gd name="connsiteY1" fmla="*/ 0 h 1475669"/>
              <a:gd name="connsiteX2" fmla="*/ 1465038 w 1465038"/>
              <a:gd name="connsiteY2" fmla="*/ 1475669 h 1475669"/>
              <a:gd name="connsiteX3" fmla="*/ 8001 w 1465038"/>
              <a:gd name="connsiteY3" fmla="*/ 1361903 h 1475669"/>
              <a:gd name="connsiteX4" fmla="*/ 0 w 1465038"/>
              <a:gd name="connsiteY4" fmla="*/ 149015 h 1475669"/>
              <a:gd name="connsiteX0" fmla="*/ 0 w 1465038"/>
              <a:gd name="connsiteY0" fmla="*/ 117874 h 1444528"/>
              <a:gd name="connsiteX1" fmla="*/ 1448160 w 1465038"/>
              <a:gd name="connsiteY1" fmla="*/ 0 h 1444528"/>
              <a:gd name="connsiteX2" fmla="*/ 1465038 w 1465038"/>
              <a:gd name="connsiteY2" fmla="*/ 1444528 h 1444528"/>
              <a:gd name="connsiteX3" fmla="*/ 8001 w 1465038"/>
              <a:gd name="connsiteY3" fmla="*/ 1330762 h 1444528"/>
              <a:gd name="connsiteX4" fmla="*/ 0 w 1465038"/>
              <a:gd name="connsiteY4" fmla="*/ 117874 h 1444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5038" h="1444528">
                <a:moveTo>
                  <a:pt x="0" y="117874"/>
                </a:moveTo>
                <a:lnTo>
                  <a:pt x="1448160" y="0"/>
                </a:lnTo>
                <a:lnTo>
                  <a:pt x="1465038" y="1444528"/>
                </a:lnTo>
                <a:lnTo>
                  <a:pt x="8001" y="1330762"/>
                </a:lnTo>
                <a:lnTo>
                  <a:pt x="0" y="11787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19050" cap="flat" cmpd="sng" algn="ctr">
            <a:solidFill>
              <a:srgbClr val="6B5086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928535" y="2971177"/>
            <a:ext cx="1456063" cy="1702831"/>
          </a:xfrm>
          <a:custGeom>
            <a:avLst/>
            <a:gdLst>
              <a:gd name="connsiteX0" fmla="*/ 0 w 1440160"/>
              <a:gd name="connsiteY0" fmla="*/ 0 h 1512000"/>
              <a:gd name="connsiteX1" fmla="*/ 1440160 w 1440160"/>
              <a:gd name="connsiteY1" fmla="*/ 0 h 1512000"/>
              <a:gd name="connsiteX2" fmla="*/ 1440160 w 1440160"/>
              <a:gd name="connsiteY2" fmla="*/ 1512000 h 1512000"/>
              <a:gd name="connsiteX3" fmla="*/ 0 w 1440160"/>
              <a:gd name="connsiteY3" fmla="*/ 1512000 h 1512000"/>
              <a:gd name="connsiteX4" fmla="*/ 0 w 1440160"/>
              <a:gd name="connsiteY4" fmla="*/ 0 h 1512000"/>
              <a:gd name="connsiteX0" fmla="*/ 0 w 1440160"/>
              <a:gd name="connsiteY0" fmla="*/ 0 h 1512000"/>
              <a:gd name="connsiteX1" fmla="*/ 1440160 w 1440160"/>
              <a:gd name="connsiteY1" fmla="*/ 0 h 1512000"/>
              <a:gd name="connsiteX2" fmla="*/ 1440160 w 1440160"/>
              <a:gd name="connsiteY2" fmla="*/ 1512000 h 1512000"/>
              <a:gd name="connsiteX3" fmla="*/ 0 w 1440160"/>
              <a:gd name="connsiteY3" fmla="*/ 1464292 h 1512000"/>
              <a:gd name="connsiteX4" fmla="*/ 0 w 1440160"/>
              <a:gd name="connsiteY4" fmla="*/ 0 h 1512000"/>
              <a:gd name="connsiteX0" fmla="*/ 0 w 1440160"/>
              <a:gd name="connsiteY0" fmla="*/ 119270 h 1631270"/>
              <a:gd name="connsiteX1" fmla="*/ 1440160 w 1440160"/>
              <a:gd name="connsiteY1" fmla="*/ 0 h 1631270"/>
              <a:gd name="connsiteX2" fmla="*/ 1440160 w 1440160"/>
              <a:gd name="connsiteY2" fmla="*/ 1631270 h 1631270"/>
              <a:gd name="connsiteX3" fmla="*/ 0 w 1440160"/>
              <a:gd name="connsiteY3" fmla="*/ 1583562 h 1631270"/>
              <a:gd name="connsiteX4" fmla="*/ 0 w 1440160"/>
              <a:gd name="connsiteY4" fmla="*/ 119270 h 1631270"/>
              <a:gd name="connsiteX0" fmla="*/ 0 w 1456063"/>
              <a:gd name="connsiteY0" fmla="*/ 119270 h 1702831"/>
              <a:gd name="connsiteX1" fmla="*/ 1440160 w 1456063"/>
              <a:gd name="connsiteY1" fmla="*/ 0 h 1702831"/>
              <a:gd name="connsiteX2" fmla="*/ 1456063 w 1456063"/>
              <a:gd name="connsiteY2" fmla="*/ 1702831 h 1702831"/>
              <a:gd name="connsiteX3" fmla="*/ 0 w 1456063"/>
              <a:gd name="connsiteY3" fmla="*/ 1583562 h 1702831"/>
              <a:gd name="connsiteX4" fmla="*/ 0 w 1456063"/>
              <a:gd name="connsiteY4" fmla="*/ 119270 h 1702831"/>
              <a:gd name="connsiteX0" fmla="*/ 0 w 1456063"/>
              <a:gd name="connsiteY0" fmla="*/ 119270 h 1702831"/>
              <a:gd name="connsiteX1" fmla="*/ 1456062 w 1456063"/>
              <a:gd name="connsiteY1" fmla="*/ 0 h 1702831"/>
              <a:gd name="connsiteX2" fmla="*/ 1456063 w 1456063"/>
              <a:gd name="connsiteY2" fmla="*/ 1702831 h 1702831"/>
              <a:gd name="connsiteX3" fmla="*/ 0 w 1456063"/>
              <a:gd name="connsiteY3" fmla="*/ 1583562 h 1702831"/>
              <a:gd name="connsiteX4" fmla="*/ 0 w 1456063"/>
              <a:gd name="connsiteY4" fmla="*/ 119270 h 1702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6063" h="1702831">
                <a:moveTo>
                  <a:pt x="0" y="119270"/>
                </a:moveTo>
                <a:lnTo>
                  <a:pt x="1456062" y="0"/>
                </a:lnTo>
                <a:cubicBezTo>
                  <a:pt x="1456062" y="567610"/>
                  <a:pt x="1456063" y="1135221"/>
                  <a:pt x="1456063" y="1702831"/>
                </a:cubicBezTo>
                <a:lnTo>
                  <a:pt x="0" y="1583562"/>
                </a:lnTo>
                <a:lnTo>
                  <a:pt x="0" y="11927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9050" cap="flat" cmpd="sng" algn="ctr">
            <a:solidFill>
              <a:srgbClr val="6B5086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384598" y="2856255"/>
            <a:ext cx="1440160" cy="1941371"/>
          </a:xfrm>
          <a:custGeom>
            <a:avLst/>
            <a:gdLst>
              <a:gd name="connsiteX0" fmla="*/ 0 w 1440160"/>
              <a:gd name="connsiteY0" fmla="*/ 0 h 1512000"/>
              <a:gd name="connsiteX1" fmla="*/ 1440160 w 1440160"/>
              <a:gd name="connsiteY1" fmla="*/ 0 h 1512000"/>
              <a:gd name="connsiteX2" fmla="*/ 1440160 w 1440160"/>
              <a:gd name="connsiteY2" fmla="*/ 1512000 h 1512000"/>
              <a:gd name="connsiteX3" fmla="*/ 0 w 1440160"/>
              <a:gd name="connsiteY3" fmla="*/ 1512000 h 1512000"/>
              <a:gd name="connsiteX4" fmla="*/ 0 w 1440160"/>
              <a:gd name="connsiteY4" fmla="*/ 0 h 1512000"/>
              <a:gd name="connsiteX0" fmla="*/ 0 w 1440160"/>
              <a:gd name="connsiteY0" fmla="*/ 111319 h 1623319"/>
              <a:gd name="connsiteX1" fmla="*/ 1440160 w 1440160"/>
              <a:gd name="connsiteY1" fmla="*/ 0 h 1623319"/>
              <a:gd name="connsiteX2" fmla="*/ 1440160 w 1440160"/>
              <a:gd name="connsiteY2" fmla="*/ 1623319 h 1623319"/>
              <a:gd name="connsiteX3" fmla="*/ 0 w 1440160"/>
              <a:gd name="connsiteY3" fmla="*/ 1623319 h 1623319"/>
              <a:gd name="connsiteX4" fmla="*/ 0 w 1440160"/>
              <a:gd name="connsiteY4" fmla="*/ 111319 h 1623319"/>
              <a:gd name="connsiteX0" fmla="*/ 0 w 1440160"/>
              <a:gd name="connsiteY0" fmla="*/ 111319 h 1806199"/>
              <a:gd name="connsiteX1" fmla="*/ 1440160 w 1440160"/>
              <a:gd name="connsiteY1" fmla="*/ 0 h 1806199"/>
              <a:gd name="connsiteX2" fmla="*/ 1440160 w 1440160"/>
              <a:gd name="connsiteY2" fmla="*/ 1623319 h 1806199"/>
              <a:gd name="connsiteX3" fmla="*/ 0 w 1440160"/>
              <a:gd name="connsiteY3" fmla="*/ 1806199 h 1806199"/>
              <a:gd name="connsiteX4" fmla="*/ 0 w 1440160"/>
              <a:gd name="connsiteY4" fmla="*/ 111319 h 1806199"/>
              <a:gd name="connsiteX0" fmla="*/ 0 w 1440160"/>
              <a:gd name="connsiteY0" fmla="*/ 111319 h 1941371"/>
              <a:gd name="connsiteX1" fmla="*/ 1440160 w 1440160"/>
              <a:gd name="connsiteY1" fmla="*/ 0 h 1941371"/>
              <a:gd name="connsiteX2" fmla="*/ 1432208 w 1440160"/>
              <a:gd name="connsiteY2" fmla="*/ 1941371 h 1941371"/>
              <a:gd name="connsiteX3" fmla="*/ 0 w 1440160"/>
              <a:gd name="connsiteY3" fmla="*/ 1806199 h 1941371"/>
              <a:gd name="connsiteX4" fmla="*/ 0 w 1440160"/>
              <a:gd name="connsiteY4" fmla="*/ 111319 h 1941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160" h="1941371">
                <a:moveTo>
                  <a:pt x="0" y="111319"/>
                </a:moveTo>
                <a:lnTo>
                  <a:pt x="1440160" y="0"/>
                </a:lnTo>
                <a:cubicBezTo>
                  <a:pt x="1437509" y="647124"/>
                  <a:pt x="1434859" y="1294247"/>
                  <a:pt x="1432208" y="1941371"/>
                </a:cubicBezTo>
                <a:lnTo>
                  <a:pt x="0" y="1806199"/>
                </a:lnTo>
                <a:lnTo>
                  <a:pt x="0" y="11131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9050" cap="flat" cmpd="sng" algn="ctr">
            <a:solidFill>
              <a:srgbClr val="6B5086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824759" y="2729034"/>
            <a:ext cx="1508795" cy="2171958"/>
          </a:xfrm>
          <a:custGeom>
            <a:avLst/>
            <a:gdLst>
              <a:gd name="connsiteX0" fmla="*/ 0 w 1500079"/>
              <a:gd name="connsiteY0" fmla="*/ 0 h 1512000"/>
              <a:gd name="connsiteX1" fmla="*/ 1500079 w 1500079"/>
              <a:gd name="connsiteY1" fmla="*/ 0 h 1512000"/>
              <a:gd name="connsiteX2" fmla="*/ 1500079 w 1500079"/>
              <a:gd name="connsiteY2" fmla="*/ 1512000 h 1512000"/>
              <a:gd name="connsiteX3" fmla="*/ 0 w 1500079"/>
              <a:gd name="connsiteY3" fmla="*/ 1512000 h 1512000"/>
              <a:gd name="connsiteX4" fmla="*/ 0 w 1500079"/>
              <a:gd name="connsiteY4" fmla="*/ 0 h 1512000"/>
              <a:gd name="connsiteX0" fmla="*/ 0 w 1508030"/>
              <a:gd name="connsiteY0" fmla="*/ 127221 h 1639221"/>
              <a:gd name="connsiteX1" fmla="*/ 1508030 w 1508030"/>
              <a:gd name="connsiteY1" fmla="*/ 0 h 1639221"/>
              <a:gd name="connsiteX2" fmla="*/ 1500079 w 1508030"/>
              <a:gd name="connsiteY2" fmla="*/ 1639221 h 1639221"/>
              <a:gd name="connsiteX3" fmla="*/ 0 w 1508030"/>
              <a:gd name="connsiteY3" fmla="*/ 1639221 h 1639221"/>
              <a:gd name="connsiteX4" fmla="*/ 0 w 1508030"/>
              <a:gd name="connsiteY4" fmla="*/ 127221 h 1639221"/>
              <a:gd name="connsiteX0" fmla="*/ 0 w 1508795"/>
              <a:gd name="connsiteY0" fmla="*/ 127221 h 2171958"/>
              <a:gd name="connsiteX1" fmla="*/ 1508030 w 1508795"/>
              <a:gd name="connsiteY1" fmla="*/ 0 h 2171958"/>
              <a:gd name="connsiteX2" fmla="*/ 1508031 w 1508795"/>
              <a:gd name="connsiteY2" fmla="*/ 2171958 h 2171958"/>
              <a:gd name="connsiteX3" fmla="*/ 0 w 1508795"/>
              <a:gd name="connsiteY3" fmla="*/ 1639221 h 2171958"/>
              <a:gd name="connsiteX4" fmla="*/ 0 w 1508795"/>
              <a:gd name="connsiteY4" fmla="*/ 127221 h 2171958"/>
              <a:gd name="connsiteX0" fmla="*/ 0 w 1508795"/>
              <a:gd name="connsiteY0" fmla="*/ 127221 h 2171958"/>
              <a:gd name="connsiteX1" fmla="*/ 1508030 w 1508795"/>
              <a:gd name="connsiteY1" fmla="*/ 0 h 2171958"/>
              <a:gd name="connsiteX2" fmla="*/ 1508031 w 1508795"/>
              <a:gd name="connsiteY2" fmla="*/ 2171958 h 2171958"/>
              <a:gd name="connsiteX3" fmla="*/ 0 w 1508795"/>
              <a:gd name="connsiteY3" fmla="*/ 2060640 h 2171958"/>
              <a:gd name="connsiteX4" fmla="*/ 0 w 1508795"/>
              <a:gd name="connsiteY4" fmla="*/ 127221 h 2171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8795" h="2171958">
                <a:moveTo>
                  <a:pt x="0" y="127221"/>
                </a:moveTo>
                <a:lnTo>
                  <a:pt x="1508030" y="0"/>
                </a:lnTo>
                <a:cubicBezTo>
                  <a:pt x="1505380" y="546407"/>
                  <a:pt x="1510681" y="1625551"/>
                  <a:pt x="1508031" y="2171958"/>
                </a:cubicBezTo>
                <a:lnTo>
                  <a:pt x="0" y="2060640"/>
                </a:lnTo>
                <a:lnTo>
                  <a:pt x="0" y="12722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9050" cap="flat" cmpd="sng" algn="ctr">
            <a:solidFill>
              <a:srgbClr val="6B5086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937124" y="4098448"/>
            <a:ext cx="4428874" cy="1152806"/>
          </a:xfrm>
          <a:custGeom>
            <a:avLst/>
            <a:gdLst>
              <a:gd name="connsiteX0" fmla="*/ 0 w 4405020"/>
              <a:gd name="connsiteY0" fmla="*/ 0 h 468000"/>
              <a:gd name="connsiteX1" fmla="*/ 4405020 w 4405020"/>
              <a:gd name="connsiteY1" fmla="*/ 0 h 468000"/>
              <a:gd name="connsiteX2" fmla="*/ 4405020 w 4405020"/>
              <a:gd name="connsiteY2" fmla="*/ 468000 h 468000"/>
              <a:gd name="connsiteX3" fmla="*/ 0 w 4405020"/>
              <a:gd name="connsiteY3" fmla="*/ 468000 h 468000"/>
              <a:gd name="connsiteX4" fmla="*/ 0 w 4405020"/>
              <a:gd name="connsiteY4" fmla="*/ 0 h 468000"/>
              <a:gd name="connsiteX0" fmla="*/ 0 w 4420923"/>
              <a:gd name="connsiteY0" fmla="*/ 0 h 809906"/>
              <a:gd name="connsiteX1" fmla="*/ 4405020 w 4420923"/>
              <a:gd name="connsiteY1" fmla="*/ 0 h 809906"/>
              <a:gd name="connsiteX2" fmla="*/ 4420923 w 4420923"/>
              <a:gd name="connsiteY2" fmla="*/ 809906 h 809906"/>
              <a:gd name="connsiteX3" fmla="*/ 0 w 4420923"/>
              <a:gd name="connsiteY3" fmla="*/ 468000 h 809906"/>
              <a:gd name="connsiteX4" fmla="*/ 0 w 4420923"/>
              <a:gd name="connsiteY4" fmla="*/ 0 h 809906"/>
              <a:gd name="connsiteX0" fmla="*/ 0 w 4428874"/>
              <a:gd name="connsiteY0" fmla="*/ 0 h 809906"/>
              <a:gd name="connsiteX1" fmla="*/ 4428874 w 4428874"/>
              <a:gd name="connsiteY1" fmla="*/ 119270 h 809906"/>
              <a:gd name="connsiteX2" fmla="*/ 4420923 w 4428874"/>
              <a:gd name="connsiteY2" fmla="*/ 809906 h 809906"/>
              <a:gd name="connsiteX3" fmla="*/ 0 w 4428874"/>
              <a:gd name="connsiteY3" fmla="*/ 468000 h 809906"/>
              <a:gd name="connsiteX4" fmla="*/ 0 w 4428874"/>
              <a:gd name="connsiteY4" fmla="*/ 0 h 809906"/>
              <a:gd name="connsiteX0" fmla="*/ 0 w 4428874"/>
              <a:gd name="connsiteY0" fmla="*/ 0 h 1028981"/>
              <a:gd name="connsiteX1" fmla="*/ 4428874 w 4428874"/>
              <a:gd name="connsiteY1" fmla="*/ 119270 h 1028981"/>
              <a:gd name="connsiteX2" fmla="*/ 4411398 w 4428874"/>
              <a:gd name="connsiteY2" fmla="*/ 1028981 h 1028981"/>
              <a:gd name="connsiteX3" fmla="*/ 0 w 4428874"/>
              <a:gd name="connsiteY3" fmla="*/ 468000 h 1028981"/>
              <a:gd name="connsiteX4" fmla="*/ 0 w 4428874"/>
              <a:gd name="connsiteY4" fmla="*/ 0 h 1028981"/>
              <a:gd name="connsiteX0" fmla="*/ 0 w 4428874"/>
              <a:gd name="connsiteY0" fmla="*/ 0 h 1152806"/>
              <a:gd name="connsiteX1" fmla="*/ 4428874 w 4428874"/>
              <a:gd name="connsiteY1" fmla="*/ 119270 h 1152806"/>
              <a:gd name="connsiteX2" fmla="*/ 4420923 w 4428874"/>
              <a:gd name="connsiteY2" fmla="*/ 1152806 h 1152806"/>
              <a:gd name="connsiteX3" fmla="*/ 0 w 4428874"/>
              <a:gd name="connsiteY3" fmla="*/ 468000 h 1152806"/>
              <a:gd name="connsiteX4" fmla="*/ 0 w 4428874"/>
              <a:gd name="connsiteY4" fmla="*/ 0 h 115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28874" h="1152806">
                <a:moveTo>
                  <a:pt x="0" y="0"/>
                </a:moveTo>
                <a:lnTo>
                  <a:pt x="4428874" y="119270"/>
                </a:lnTo>
                <a:cubicBezTo>
                  <a:pt x="4426224" y="349482"/>
                  <a:pt x="4423573" y="922594"/>
                  <a:pt x="4420923" y="1152806"/>
                </a:cubicBezTo>
                <a:lnTo>
                  <a:pt x="0" y="46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rgbClr val="6B5086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PC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920582" y="3290972"/>
            <a:ext cx="4448561" cy="1061668"/>
          </a:xfrm>
          <a:custGeom>
            <a:avLst/>
            <a:gdLst>
              <a:gd name="connsiteX0" fmla="*/ 0 w 4413609"/>
              <a:gd name="connsiteY0" fmla="*/ 0 h 504000"/>
              <a:gd name="connsiteX1" fmla="*/ 4413609 w 4413609"/>
              <a:gd name="connsiteY1" fmla="*/ 0 h 504000"/>
              <a:gd name="connsiteX2" fmla="*/ 4413609 w 4413609"/>
              <a:gd name="connsiteY2" fmla="*/ 504000 h 504000"/>
              <a:gd name="connsiteX3" fmla="*/ 0 w 4413609"/>
              <a:gd name="connsiteY3" fmla="*/ 504000 h 504000"/>
              <a:gd name="connsiteX4" fmla="*/ 0 w 4413609"/>
              <a:gd name="connsiteY4" fmla="*/ 0 h 504000"/>
              <a:gd name="connsiteX0" fmla="*/ 0 w 4413609"/>
              <a:gd name="connsiteY0" fmla="*/ 103367 h 607367"/>
              <a:gd name="connsiteX1" fmla="*/ 4413609 w 4413609"/>
              <a:gd name="connsiteY1" fmla="*/ 0 h 607367"/>
              <a:gd name="connsiteX2" fmla="*/ 4413609 w 4413609"/>
              <a:gd name="connsiteY2" fmla="*/ 607367 h 607367"/>
              <a:gd name="connsiteX3" fmla="*/ 0 w 4413609"/>
              <a:gd name="connsiteY3" fmla="*/ 607367 h 607367"/>
              <a:gd name="connsiteX4" fmla="*/ 0 w 4413609"/>
              <a:gd name="connsiteY4" fmla="*/ 103367 h 607367"/>
              <a:gd name="connsiteX0" fmla="*/ 0 w 4421560"/>
              <a:gd name="connsiteY0" fmla="*/ 103367 h 718685"/>
              <a:gd name="connsiteX1" fmla="*/ 4413609 w 4421560"/>
              <a:gd name="connsiteY1" fmla="*/ 0 h 718685"/>
              <a:gd name="connsiteX2" fmla="*/ 4421560 w 4421560"/>
              <a:gd name="connsiteY2" fmla="*/ 718685 h 718685"/>
              <a:gd name="connsiteX3" fmla="*/ 0 w 4421560"/>
              <a:gd name="connsiteY3" fmla="*/ 607367 h 718685"/>
              <a:gd name="connsiteX4" fmla="*/ 0 w 4421560"/>
              <a:gd name="connsiteY4" fmla="*/ 103367 h 718685"/>
              <a:gd name="connsiteX0" fmla="*/ 0 w 4421560"/>
              <a:gd name="connsiteY0" fmla="*/ 151075 h 766393"/>
              <a:gd name="connsiteX1" fmla="*/ 4405658 w 4421560"/>
              <a:gd name="connsiteY1" fmla="*/ 0 h 766393"/>
              <a:gd name="connsiteX2" fmla="*/ 4421560 w 4421560"/>
              <a:gd name="connsiteY2" fmla="*/ 766393 h 766393"/>
              <a:gd name="connsiteX3" fmla="*/ 0 w 4421560"/>
              <a:gd name="connsiteY3" fmla="*/ 655075 h 766393"/>
              <a:gd name="connsiteX4" fmla="*/ 0 w 4421560"/>
              <a:gd name="connsiteY4" fmla="*/ 151075 h 766393"/>
              <a:gd name="connsiteX0" fmla="*/ 0 w 4429511"/>
              <a:gd name="connsiteY0" fmla="*/ 127221 h 766393"/>
              <a:gd name="connsiteX1" fmla="*/ 4413609 w 4429511"/>
              <a:gd name="connsiteY1" fmla="*/ 0 h 766393"/>
              <a:gd name="connsiteX2" fmla="*/ 4429511 w 4429511"/>
              <a:gd name="connsiteY2" fmla="*/ 766393 h 766393"/>
              <a:gd name="connsiteX3" fmla="*/ 7951 w 4429511"/>
              <a:gd name="connsiteY3" fmla="*/ 655075 h 766393"/>
              <a:gd name="connsiteX4" fmla="*/ 0 w 4429511"/>
              <a:gd name="connsiteY4" fmla="*/ 127221 h 766393"/>
              <a:gd name="connsiteX0" fmla="*/ 0 w 4448561"/>
              <a:gd name="connsiteY0" fmla="*/ 127221 h 909268"/>
              <a:gd name="connsiteX1" fmla="*/ 4413609 w 4448561"/>
              <a:gd name="connsiteY1" fmla="*/ 0 h 909268"/>
              <a:gd name="connsiteX2" fmla="*/ 4448561 w 4448561"/>
              <a:gd name="connsiteY2" fmla="*/ 909268 h 909268"/>
              <a:gd name="connsiteX3" fmla="*/ 7951 w 4448561"/>
              <a:gd name="connsiteY3" fmla="*/ 655075 h 909268"/>
              <a:gd name="connsiteX4" fmla="*/ 0 w 4448561"/>
              <a:gd name="connsiteY4" fmla="*/ 127221 h 909268"/>
              <a:gd name="connsiteX0" fmla="*/ 0 w 4448561"/>
              <a:gd name="connsiteY0" fmla="*/ 279621 h 1061668"/>
              <a:gd name="connsiteX1" fmla="*/ 4413609 w 4448561"/>
              <a:gd name="connsiteY1" fmla="*/ 0 h 1061668"/>
              <a:gd name="connsiteX2" fmla="*/ 4448561 w 4448561"/>
              <a:gd name="connsiteY2" fmla="*/ 1061668 h 1061668"/>
              <a:gd name="connsiteX3" fmla="*/ 7951 w 4448561"/>
              <a:gd name="connsiteY3" fmla="*/ 807475 h 1061668"/>
              <a:gd name="connsiteX4" fmla="*/ 0 w 4448561"/>
              <a:gd name="connsiteY4" fmla="*/ 279621 h 106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8561" h="1061668">
                <a:moveTo>
                  <a:pt x="0" y="279621"/>
                </a:moveTo>
                <a:lnTo>
                  <a:pt x="4413609" y="0"/>
                </a:lnTo>
                <a:cubicBezTo>
                  <a:pt x="4416259" y="239562"/>
                  <a:pt x="4445911" y="822106"/>
                  <a:pt x="4448561" y="1061668"/>
                </a:cubicBezTo>
                <a:lnTo>
                  <a:pt x="7951" y="807475"/>
                </a:lnTo>
                <a:lnTo>
                  <a:pt x="0" y="27962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19050" cap="flat" cmpd="sng" algn="ctr">
            <a:solidFill>
              <a:srgbClr val="6B5086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TECHNOLOGIE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28534" y="2381786"/>
            <a:ext cx="4439973" cy="1188806"/>
          </a:xfrm>
          <a:custGeom>
            <a:avLst/>
            <a:gdLst>
              <a:gd name="connsiteX0" fmla="*/ 0 w 4405021"/>
              <a:gd name="connsiteY0" fmla="*/ 0 h 504000"/>
              <a:gd name="connsiteX1" fmla="*/ 4405021 w 4405021"/>
              <a:gd name="connsiteY1" fmla="*/ 0 h 504000"/>
              <a:gd name="connsiteX2" fmla="*/ 4405021 w 4405021"/>
              <a:gd name="connsiteY2" fmla="*/ 504000 h 504000"/>
              <a:gd name="connsiteX3" fmla="*/ 0 w 4405021"/>
              <a:gd name="connsiteY3" fmla="*/ 504000 h 504000"/>
              <a:gd name="connsiteX4" fmla="*/ 0 w 4405021"/>
              <a:gd name="connsiteY4" fmla="*/ 0 h 504000"/>
              <a:gd name="connsiteX0" fmla="*/ 0 w 4420924"/>
              <a:gd name="connsiteY0" fmla="*/ 365760 h 869760"/>
              <a:gd name="connsiteX1" fmla="*/ 4420924 w 4420924"/>
              <a:gd name="connsiteY1" fmla="*/ 0 h 869760"/>
              <a:gd name="connsiteX2" fmla="*/ 4405021 w 4420924"/>
              <a:gd name="connsiteY2" fmla="*/ 869760 h 869760"/>
              <a:gd name="connsiteX3" fmla="*/ 0 w 4420924"/>
              <a:gd name="connsiteY3" fmla="*/ 869760 h 869760"/>
              <a:gd name="connsiteX4" fmla="*/ 0 w 4420924"/>
              <a:gd name="connsiteY4" fmla="*/ 365760 h 869760"/>
              <a:gd name="connsiteX0" fmla="*/ 0 w 4444777"/>
              <a:gd name="connsiteY0" fmla="*/ 365760 h 869760"/>
              <a:gd name="connsiteX1" fmla="*/ 4420924 w 4444777"/>
              <a:gd name="connsiteY1" fmla="*/ 0 h 869760"/>
              <a:gd name="connsiteX2" fmla="*/ 4444777 w 4444777"/>
              <a:gd name="connsiteY2" fmla="*/ 567610 h 869760"/>
              <a:gd name="connsiteX3" fmla="*/ 0 w 4444777"/>
              <a:gd name="connsiteY3" fmla="*/ 869760 h 869760"/>
              <a:gd name="connsiteX4" fmla="*/ 0 w 4444777"/>
              <a:gd name="connsiteY4" fmla="*/ 365760 h 869760"/>
              <a:gd name="connsiteX0" fmla="*/ 0 w 4420924"/>
              <a:gd name="connsiteY0" fmla="*/ 365760 h 869760"/>
              <a:gd name="connsiteX1" fmla="*/ 4420924 w 4420924"/>
              <a:gd name="connsiteY1" fmla="*/ 0 h 869760"/>
              <a:gd name="connsiteX2" fmla="*/ 4420923 w 4420924"/>
              <a:gd name="connsiteY2" fmla="*/ 647123 h 869760"/>
              <a:gd name="connsiteX3" fmla="*/ 0 w 4420924"/>
              <a:gd name="connsiteY3" fmla="*/ 869760 h 869760"/>
              <a:gd name="connsiteX4" fmla="*/ 0 w 4420924"/>
              <a:gd name="connsiteY4" fmla="*/ 365760 h 869760"/>
              <a:gd name="connsiteX0" fmla="*/ 0 w 4420924"/>
              <a:gd name="connsiteY0" fmla="*/ 365760 h 869760"/>
              <a:gd name="connsiteX1" fmla="*/ 4420924 w 4420924"/>
              <a:gd name="connsiteY1" fmla="*/ 0 h 869760"/>
              <a:gd name="connsiteX2" fmla="*/ 4420923 w 4420924"/>
              <a:gd name="connsiteY2" fmla="*/ 710734 h 869760"/>
              <a:gd name="connsiteX3" fmla="*/ 0 w 4420924"/>
              <a:gd name="connsiteY3" fmla="*/ 869760 h 869760"/>
              <a:gd name="connsiteX4" fmla="*/ 0 w 4420924"/>
              <a:gd name="connsiteY4" fmla="*/ 365760 h 869760"/>
              <a:gd name="connsiteX0" fmla="*/ 0 w 4420924"/>
              <a:gd name="connsiteY0" fmla="*/ 365760 h 845906"/>
              <a:gd name="connsiteX1" fmla="*/ 4420924 w 4420924"/>
              <a:gd name="connsiteY1" fmla="*/ 0 h 845906"/>
              <a:gd name="connsiteX2" fmla="*/ 4420923 w 4420924"/>
              <a:gd name="connsiteY2" fmla="*/ 710734 h 845906"/>
              <a:gd name="connsiteX3" fmla="*/ 7951 w 4420924"/>
              <a:gd name="connsiteY3" fmla="*/ 845906 h 845906"/>
              <a:gd name="connsiteX4" fmla="*/ 0 w 4420924"/>
              <a:gd name="connsiteY4" fmla="*/ 365760 h 845906"/>
              <a:gd name="connsiteX0" fmla="*/ 0 w 4420924"/>
              <a:gd name="connsiteY0" fmla="*/ 584835 h 1064981"/>
              <a:gd name="connsiteX1" fmla="*/ 4420924 w 4420924"/>
              <a:gd name="connsiteY1" fmla="*/ 0 h 1064981"/>
              <a:gd name="connsiteX2" fmla="*/ 4420923 w 4420924"/>
              <a:gd name="connsiteY2" fmla="*/ 929809 h 1064981"/>
              <a:gd name="connsiteX3" fmla="*/ 7951 w 4420924"/>
              <a:gd name="connsiteY3" fmla="*/ 1064981 h 1064981"/>
              <a:gd name="connsiteX4" fmla="*/ 0 w 4420924"/>
              <a:gd name="connsiteY4" fmla="*/ 584835 h 1064981"/>
              <a:gd name="connsiteX0" fmla="*/ 0 w 4420924"/>
              <a:gd name="connsiteY0" fmla="*/ 708660 h 1188806"/>
              <a:gd name="connsiteX1" fmla="*/ 4420924 w 4420924"/>
              <a:gd name="connsiteY1" fmla="*/ 0 h 1188806"/>
              <a:gd name="connsiteX2" fmla="*/ 4420923 w 4420924"/>
              <a:gd name="connsiteY2" fmla="*/ 1053634 h 1188806"/>
              <a:gd name="connsiteX3" fmla="*/ 7951 w 4420924"/>
              <a:gd name="connsiteY3" fmla="*/ 1188806 h 1188806"/>
              <a:gd name="connsiteX4" fmla="*/ 0 w 4420924"/>
              <a:gd name="connsiteY4" fmla="*/ 708660 h 1188806"/>
              <a:gd name="connsiteX0" fmla="*/ 0 w 4420924"/>
              <a:gd name="connsiteY0" fmla="*/ 708660 h 1188806"/>
              <a:gd name="connsiteX1" fmla="*/ 4420924 w 4420924"/>
              <a:gd name="connsiteY1" fmla="*/ 0 h 1188806"/>
              <a:gd name="connsiteX2" fmla="*/ 4420923 w 4420924"/>
              <a:gd name="connsiteY2" fmla="*/ 1053634 h 1188806"/>
              <a:gd name="connsiteX3" fmla="*/ 7951 w 4420924"/>
              <a:gd name="connsiteY3" fmla="*/ 1188806 h 1188806"/>
              <a:gd name="connsiteX4" fmla="*/ 0 w 4420924"/>
              <a:gd name="connsiteY4" fmla="*/ 708660 h 1188806"/>
              <a:gd name="connsiteX0" fmla="*/ 0 w 4420924"/>
              <a:gd name="connsiteY0" fmla="*/ 708660 h 1188806"/>
              <a:gd name="connsiteX1" fmla="*/ 4420924 w 4420924"/>
              <a:gd name="connsiteY1" fmla="*/ 0 h 1188806"/>
              <a:gd name="connsiteX2" fmla="*/ 4420923 w 4420924"/>
              <a:gd name="connsiteY2" fmla="*/ 920284 h 1188806"/>
              <a:gd name="connsiteX3" fmla="*/ 7951 w 4420924"/>
              <a:gd name="connsiteY3" fmla="*/ 1188806 h 1188806"/>
              <a:gd name="connsiteX4" fmla="*/ 0 w 4420924"/>
              <a:gd name="connsiteY4" fmla="*/ 708660 h 1188806"/>
              <a:gd name="connsiteX0" fmla="*/ 0 w 4439973"/>
              <a:gd name="connsiteY0" fmla="*/ 708660 h 1188806"/>
              <a:gd name="connsiteX1" fmla="*/ 4420924 w 4439973"/>
              <a:gd name="connsiteY1" fmla="*/ 0 h 1188806"/>
              <a:gd name="connsiteX2" fmla="*/ 4439973 w 4439973"/>
              <a:gd name="connsiteY2" fmla="*/ 882184 h 1188806"/>
              <a:gd name="connsiteX3" fmla="*/ 7951 w 4439973"/>
              <a:gd name="connsiteY3" fmla="*/ 1188806 h 1188806"/>
              <a:gd name="connsiteX4" fmla="*/ 0 w 4439973"/>
              <a:gd name="connsiteY4" fmla="*/ 708660 h 1188806"/>
              <a:gd name="connsiteX0" fmla="*/ 0 w 4439973"/>
              <a:gd name="connsiteY0" fmla="*/ 708660 h 1188806"/>
              <a:gd name="connsiteX1" fmla="*/ 4420924 w 4439973"/>
              <a:gd name="connsiteY1" fmla="*/ 0 h 1188806"/>
              <a:gd name="connsiteX2" fmla="*/ 4439973 w 4439973"/>
              <a:gd name="connsiteY2" fmla="*/ 920284 h 1188806"/>
              <a:gd name="connsiteX3" fmla="*/ 7951 w 4439973"/>
              <a:gd name="connsiteY3" fmla="*/ 1188806 h 1188806"/>
              <a:gd name="connsiteX4" fmla="*/ 0 w 4439973"/>
              <a:gd name="connsiteY4" fmla="*/ 708660 h 1188806"/>
              <a:gd name="connsiteX0" fmla="*/ 0 w 4478073"/>
              <a:gd name="connsiteY0" fmla="*/ 699135 h 1188806"/>
              <a:gd name="connsiteX1" fmla="*/ 4459024 w 4478073"/>
              <a:gd name="connsiteY1" fmla="*/ 0 h 1188806"/>
              <a:gd name="connsiteX2" fmla="*/ 4478073 w 4478073"/>
              <a:gd name="connsiteY2" fmla="*/ 920284 h 1188806"/>
              <a:gd name="connsiteX3" fmla="*/ 46051 w 4478073"/>
              <a:gd name="connsiteY3" fmla="*/ 1188806 h 1188806"/>
              <a:gd name="connsiteX4" fmla="*/ 0 w 4478073"/>
              <a:gd name="connsiteY4" fmla="*/ 699135 h 1188806"/>
              <a:gd name="connsiteX0" fmla="*/ 0 w 4478073"/>
              <a:gd name="connsiteY0" fmla="*/ 699135 h 1188806"/>
              <a:gd name="connsiteX1" fmla="*/ 4459024 w 4478073"/>
              <a:gd name="connsiteY1" fmla="*/ 0 h 1188806"/>
              <a:gd name="connsiteX2" fmla="*/ 4478073 w 4478073"/>
              <a:gd name="connsiteY2" fmla="*/ 920284 h 1188806"/>
              <a:gd name="connsiteX3" fmla="*/ 46051 w 4478073"/>
              <a:gd name="connsiteY3" fmla="*/ 1188806 h 1188806"/>
              <a:gd name="connsiteX4" fmla="*/ 0 w 4478073"/>
              <a:gd name="connsiteY4" fmla="*/ 699135 h 1188806"/>
              <a:gd name="connsiteX0" fmla="*/ 0 w 4439973"/>
              <a:gd name="connsiteY0" fmla="*/ 699135 h 1188806"/>
              <a:gd name="connsiteX1" fmla="*/ 4420924 w 4439973"/>
              <a:gd name="connsiteY1" fmla="*/ 0 h 1188806"/>
              <a:gd name="connsiteX2" fmla="*/ 4439973 w 4439973"/>
              <a:gd name="connsiteY2" fmla="*/ 920284 h 1188806"/>
              <a:gd name="connsiteX3" fmla="*/ 7951 w 4439973"/>
              <a:gd name="connsiteY3" fmla="*/ 1188806 h 1188806"/>
              <a:gd name="connsiteX4" fmla="*/ 0 w 4439973"/>
              <a:gd name="connsiteY4" fmla="*/ 699135 h 118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9973" h="1188806">
                <a:moveTo>
                  <a:pt x="0" y="699135"/>
                </a:moveTo>
                <a:cubicBezTo>
                  <a:pt x="1464116" y="491490"/>
                  <a:pt x="2975858" y="217170"/>
                  <a:pt x="4420924" y="0"/>
                </a:cubicBezTo>
                <a:cubicBezTo>
                  <a:pt x="4420924" y="215708"/>
                  <a:pt x="4439973" y="704576"/>
                  <a:pt x="4439973" y="920284"/>
                </a:cubicBezTo>
                <a:lnTo>
                  <a:pt x="7951" y="1188806"/>
                </a:lnTo>
                <a:cubicBezTo>
                  <a:pt x="5301" y="1028757"/>
                  <a:pt x="2650" y="859184"/>
                  <a:pt x="0" y="69913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9050" cap="flat" cmpd="sng" algn="ctr">
            <a:solidFill>
              <a:srgbClr val="6B5086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SVT</a:t>
            </a: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624595" y="2054586"/>
            <a:ext cx="4303939" cy="3562350"/>
          </a:xfrm>
          <a:prstGeom prst="roundRect">
            <a:avLst>
              <a:gd name="adj" fmla="val 5203"/>
            </a:avLst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 bwMode="auto">
          <a:xfrm>
            <a:off x="4937123" y="2047875"/>
            <a:ext cx="4411353" cy="3562350"/>
          </a:xfrm>
          <a:prstGeom prst="roundRect">
            <a:avLst>
              <a:gd name="adj" fmla="val 5203"/>
            </a:avLst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Ellipse 23"/>
          <p:cNvSpPr/>
          <p:nvPr/>
        </p:nvSpPr>
        <p:spPr bwMode="auto">
          <a:xfrm>
            <a:off x="3212327" y="2722752"/>
            <a:ext cx="2107096" cy="2700217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38236" y="1352550"/>
            <a:ext cx="86953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La classe de 6</a:t>
            </a:r>
            <a:r>
              <a:rPr lang="fr-FR" baseline="30000" dirty="0" smtClean="0"/>
              <a:t>e</a:t>
            </a:r>
            <a:r>
              <a:rPr lang="fr-FR" dirty="0" smtClean="0"/>
              <a:t> une classe d’articulation et d’approche des 3 disciplines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778878" y="4411904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 professeur</a:t>
            </a:r>
            <a:endParaRPr lang="fr-FR" sz="1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122038" y="4489849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 professeur</a:t>
            </a:r>
            <a:endParaRPr lang="fr-FR" sz="1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3496964" y="4515773"/>
            <a:ext cx="1423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3</a:t>
            </a:r>
            <a:r>
              <a:rPr lang="fr-FR" sz="1600" b="1" dirty="0" smtClean="0"/>
              <a:t> professeurs coordonnés</a:t>
            </a:r>
          </a:p>
          <a:p>
            <a:pPr algn="ctr"/>
            <a:r>
              <a:rPr lang="fr-FR" sz="1600" b="1" dirty="0" smtClean="0"/>
              <a:t>Sur 4H/s</a:t>
            </a:r>
            <a:endParaRPr lang="fr-FR" sz="1600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6004561" y="5223793"/>
            <a:ext cx="2276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3</a:t>
            </a:r>
            <a:r>
              <a:rPr lang="fr-FR" sz="1400" dirty="0" smtClean="0"/>
              <a:t> professeurs</a:t>
            </a:r>
            <a:endParaRPr lang="fr-FR" sz="1400" dirty="0"/>
          </a:p>
        </p:txBody>
      </p:sp>
      <p:sp>
        <p:nvSpPr>
          <p:cNvPr id="22" name="Espace réservé du numéro de diapositive 9"/>
          <p:cNvSpPr txBox="1">
            <a:spLocks/>
          </p:cNvSpPr>
          <p:nvPr/>
        </p:nvSpPr>
        <p:spPr>
          <a:xfrm>
            <a:off x="8687595" y="6259836"/>
            <a:ext cx="1014677" cy="4572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C3A042C-4403-4AF2-B843-26BEF77852CD}" type="slidenum">
              <a:rPr lang="fr-FR" sz="1600" smtClean="0"/>
              <a:pPr algn="ctr"/>
              <a:t>11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366536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32519" y="151282"/>
            <a:ext cx="8120955" cy="60077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32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Didactique et démarches d’enseignement</a:t>
            </a:r>
            <a:endParaRPr lang="fr-FR" sz="32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46793" y="1276350"/>
            <a:ext cx="87972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L’enseignement en sciences et technologie au cycle 3 poursuit l’acquisition de concepts et compétences scientifiques en sollicitant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/>
              <a:t>La démarche d’investigation </a:t>
            </a:r>
            <a:r>
              <a:rPr lang="fr-FR" sz="2400" dirty="0" smtClean="0"/>
              <a:t>: Contextualisation, problématique, formulation hypothèses, expériences, essais, observations, représentations ou modélisations simples, restitution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/>
              <a:t>La démarche de projet </a:t>
            </a:r>
            <a:r>
              <a:rPr lang="fr-FR" sz="2400" dirty="0" smtClean="0"/>
              <a:t>: conception et réalisation tout ou partie d’objet technique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La mise en évidence et en perspective </a:t>
            </a:r>
            <a:r>
              <a:rPr lang="fr-FR" sz="2400" b="1" dirty="0" smtClean="0"/>
              <a:t>des évolutions  </a:t>
            </a:r>
            <a:r>
              <a:rPr lang="fr-FR" sz="2400" dirty="0" smtClean="0"/>
              <a:t>: objet, organisme…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/>
              <a:t>La classification </a:t>
            </a:r>
            <a:r>
              <a:rPr lang="fr-FR" sz="2400" dirty="0" smtClean="0"/>
              <a:t>de matières et de matériaux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/>
              <a:t>L’utilisation progressive des outils numériques </a:t>
            </a:r>
            <a:r>
              <a:rPr lang="fr-FR" sz="2400" dirty="0" smtClean="0"/>
              <a:t>pour s’informer et pour produire de l’information. </a:t>
            </a:r>
            <a:endParaRPr lang="fr-FR" sz="2400" dirty="0"/>
          </a:p>
        </p:txBody>
      </p:sp>
      <p:sp>
        <p:nvSpPr>
          <p:cNvPr id="4" name="Espace réservé du numéro de diapositive 9"/>
          <p:cNvSpPr txBox="1">
            <a:spLocks/>
          </p:cNvSpPr>
          <p:nvPr/>
        </p:nvSpPr>
        <p:spPr>
          <a:xfrm>
            <a:off x="8687595" y="6259836"/>
            <a:ext cx="1014677" cy="4572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C3A042C-4403-4AF2-B843-26BEF77852CD}" type="slidenum">
              <a:rPr lang="fr-FR" sz="1600" smtClean="0"/>
              <a:pPr algn="ctr"/>
              <a:t>12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840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32519" y="151282"/>
            <a:ext cx="8120955" cy="60077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32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Thématiques d’appui possibles</a:t>
            </a:r>
            <a:endParaRPr lang="fr-FR" sz="32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32518" y="2009775"/>
            <a:ext cx="8835331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L’environnement  familier des élèves : habiter, se déplacer, se nourrir, s’informer, faire du sport…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Les préoccupations environnementales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L’histoire des sciences et des techniques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Le respect des valeurs citoyennes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400" dirty="0"/>
          </a:p>
        </p:txBody>
      </p:sp>
      <p:sp>
        <p:nvSpPr>
          <p:cNvPr id="4" name="Espace réservé du numéro de diapositive 9"/>
          <p:cNvSpPr txBox="1">
            <a:spLocks/>
          </p:cNvSpPr>
          <p:nvPr/>
        </p:nvSpPr>
        <p:spPr>
          <a:xfrm>
            <a:off x="8687595" y="6259836"/>
            <a:ext cx="1014677" cy="4572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C3A042C-4403-4AF2-B843-26BEF77852CD}" type="slidenum">
              <a:rPr lang="fr-FR" sz="1600" smtClean="0"/>
              <a:pPr algn="ctr"/>
              <a:t>13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253788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60375" y="7937"/>
            <a:ext cx="9445625" cy="10112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6765" y="6334548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D. PETRELLA – IA-IPR STI – Versailles – Décembre 2015</a:t>
            </a: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7937"/>
            <a:ext cx="9906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PNF du 10-12-15 Lycée Jean ZAY Paris - Accompagnement des nouveaux programmes </a:t>
            </a:r>
          </a:p>
          <a:p>
            <a:pPr algn="ctr"/>
            <a:r>
              <a:rPr lang="fr-FR" dirty="0" smtClean="0"/>
              <a:t>en sciences et technologie cycle 2, 3, 4 </a:t>
            </a:r>
            <a:endParaRPr lang="fr-FR" dirty="0"/>
          </a:p>
        </p:txBody>
      </p:sp>
      <p:sp>
        <p:nvSpPr>
          <p:cNvPr id="9" name="Espace réservé du numéro de diapositive 9"/>
          <p:cNvSpPr txBox="1">
            <a:spLocks/>
          </p:cNvSpPr>
          <p:nvPr/>
        </p:nvSpPr>
        <p:spPr>
          <a:xfrm>
            <a:off x="8687595" y="6259836"/>
            <a:ext cx="1014677" cy="457200"/>
          </a:xfrm>
          <a:prstGeom prst="rect">
            <a:avLst/>
          </a:prstGeom>
        </p:spPr>
        <p:txBody>
          <a:bodyPr lIns="107287" tIns="53643" rIns="107287" bIns="53643"/>
          <a:lstStyle>
            <a:defPPr>
              <a:defRPr lang="fr-FR"/>
            </a:defPPr>
            <a:lvl1pPr marL="0" algn="l" defTabSz="1072866" rtl="0" eaLnBrk="1" fontAlgn="auto" latinLnBrk="0" hangingPunct="1">
              <a:spcBef>
                <a:spcPts val="0"/>
              </a:spcBef>
              <a:spcAft>
                <a:spcPts val="0"/>
              </a:spcAft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C3A042C-4403-4AF2-B843-26BEF77852CD}" type="slidenum">
              <a:rPr lang="fr-FR" sz="1600" smtClean="0"/>
              <a:pPr algn="ctr"/>
              <a:t>14</a:t>
            </a:fld>
            <a:endParaRPr lang="fr-FR" sz="1600"/>
          </a:p>
        </p:txBody>
      </p:sp>
      <p:sp>
        <p:nvSpPr>
          <p:cNvPr id="10" name="ZoneTexte 9"/>
          <p:cNvSpPr txBox="1"/>
          <p:nvPr/>
        </p:nvSpPr>
        <p:spPr>
          <a:xfrm>
            <a:off x="796627" y="2980207"/>
            <a:ext cx="8120955" cy="47766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 de présentation</a:t>
            </a:r>
            <a:endParaRPr lang="fr-FR" sz="24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389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32520" y="151282"/>
            <a:ext cx="7632848" cy="662332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36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Généralités</a:t>
            </a:r>
            <a:endParaRPr lang="fr-FR" sz="36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Rectangle à coins arrondis 34"/>
          <p:cNvSpPr/>
          <p:nvPr/>
        </p:nvSpPr>
        <p:spPr bwMode="auto">
          <a:xfrm>
            <a:off x="295275" y="1222276"/>
            <a:ext cx="9266237" cy="3835499"/>
          </a:xfrm>
          <a:prstGeom prst="roundRect">
            <a:avLst>
              <a:gd name="adj" fmla="val 5203"/>
            </a:avLst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Ellipse 8"/>
          <p:cNvSpPr/>
          <p:nvPr/>
        </p:nvSpPr>
        <p:spPr>
          <a:xfrm>
            <a:off x="468874" y="1223627"/>
            <a:ext cx="9145015" cy="63977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" tIns="15240" rIns="15240" bIns="1524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400" b="1" kern="1200" dirty="0" smtClean="0">
                <a:solidFill>
                  <a:schemeClr val="tx1"/>
                </a:solidFill>
              </a:rPr>
              <a:t>Socle commun de connaissances de compétences et de culture</a:t>
            </a:r>
            <a:endParaRPr lang="fr-FR" sz="2400" b="1" kern="1200" dirty="0">
              <a:solidFill>
                <a:schemeClr val="tx1"/>
              </a:solidFill>
            </a:endParaRPr>
          </a:p>
        </p:txBody>
      </p:sp>
      <p:sp>
        <p:nvSpPr>
          <p:cNvPr id="37" name="Ellipse 14"/>
          <p:cNvSpPr/>
          <p:nvPr/>
        </p:nvSpPr>
        <p:spPr>
          <a:xfrm>
            <a:off x="677261" y="4395334"/>
            <a:ext cx="8496944" cy="82579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400" b="1" kern="1200" dirty="0" smtClean="0">
                <a:solidFill>
                  <a:schemeClr val="tx1"/>
                </a:solidFill>
              </a:rPr>
              <a:t>Interdisciplinarité – Education scientifique et technologique</a:t>
            </a:r>
            <a:endParaRPr lang="fr-FR" sz="2400" b="1" kern="1200" dirty="0">
              <a:solidFill>
                <a:schemeClr val="tx1"/>
              </a:solidFill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3741040" y="2334976"/>
            <a:ext cx="1872000" cy="1476000"/>
            <a:chOff x="3265324" y="2161842"/>
            <a:chExt cx="1190017" cy="1190017"/>
          </a:xfrm>
          <a:solidFill>
            <a:schemeClr val="bg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0" name="Ellipse 25"/>
            <p:cNvSpPr/>
            <p:nvPr/>
          </p:nvSpPr>
          <p:spPr>
            <a:xfrm>
              <a:off x="3265324" y="2161842"/>
              <a:ext cx="1190017" cy="1190017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sp>
        <p:sp>
          <p:nvSpPr>
            <p:cNvPr id="41" name="Ellipse 4"/>
            <p:cNvSpPr/>
            <p:nvPr/>
          </p:nvSpPr>
          <p:spPr>
            <a:xfrm>
              <a:off x="3390828" y="2479614"/>
              <a:ext cx="953556" cy="594999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800" b="1" i="1" dirty="0" smtClean="0">
                  <a:solidFill>
                    <a:schemeClr val="tx1"/>
                  </a:solidFill>
                </a:rPr>
                <a:t>Sciences et technologie</a:t>
              </a:r>
              <a:endParaRPr lang="fr-FR" sz="1800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Flèche droite 16"/>
          <p:cNvSpPr/>
          <p:nvPr/>
        </p:nvSpPr>
        <p:spPr>
          <a:xfrm>
            <a:off x="2130968" y="2703339"/>
            <a:ext cx="1610072" cy="739274"/>
          </a:xfrm>
          <a:prstGeom prst="leftRight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0" tIns="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tx1"/>
                </a:solidFill>
              </a:rPr>
              <a:t>Cohérence et progression</a:t>
            </a:r>
          </a:p>
        </p:txBody>
      </p:sp>
      <p:sp>
        <p:nvSpPr>
          <p:cNvPr id="46" name="Flèche droite 16"/>
          <p:cNvSpPr/>
          <p:nvPr/>
        </p:nvSpPr>
        <p:spPr>
          <a:xfrm>
            <a:off x="5613040" y="2703339"/>
            <a:ext cx="1540235" cy="739274"/>
          </a:xfrm>
          <a:prstGeom prst="leftRight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36000" tIns="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tx1"/>
                </a:solidFill>
              </a:rPr>
              <a:t>Cohérence et progression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28488" y="5217625"/>
            <a:ext cx="91330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dirty="0"/>
              <a:t>Au </a:t>
            </a:r>
            <a:r>
              <a:rPr lang="fr-FR" sz="1800" dirty="0" smtClean="0"/>
              <a:t>cycle </a:t>
            </a:r>
            <a:r>
              <a:rPr lang="fr-FR" sz="1800" dirty="0"/>
              <a:t>2, l’élève </a:t>
            </a:r>
            <a:r>
              <a:rPr lang="fr-FR" sz="1800" dirty="0" smtClean="0"/>
              <a:t>explore, observe, expérimente, questionne </a:t>
            </a:r>
            <a:r>
              <a:rPr lang="fr-FR" sz="1800" dirty="0"/>
              <a:t>le monde qui l’entoure. </a:t>
            </a:r>
            <a:endParaRPr lang="fr-FR" sz="1800" dirty="0" smtClean="0"/>
          </a:p>
          <a:p>
            <a:r>
              <a:rPr lang="fr-FR" sz="1800" dirty="0" smtClean="0"/>
              <a:t>Au </a:t>
            </a:r>
            <a:r>
              <a:rPr lang="fr-FR" sz="1800" dirty="0"/>
              <a:t>cycle 3, les notions déjà abordées sont revisitées pour progresser vers plus de généralisation et d’abstraction, en prenant toujours soin de partir du concret et des représentations de l’élève</a:t>
            </a:r>
            <a:r>
              <a:rPr lang="fr-FR" sz="1800" dirty="0" smtClean="0"/>
              <a:t>.</a:t>
            </a:r>
          </a:p>
          <a:p>
            <a:r>
              <a:rPr lang="fr-FR" sz="1800" dirty="0" smtClean="0"/>
              <a:t>Au cycle 4, les trois disciplines permettent la consolidation et l’extension des compétences acquises</a:t>
            </a:r>
            <a:r>
              <a:rPr lang="fr-FR" sz="1800" dirty="0"/>
              <a:t>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810000" y="3840902"/>
            <a:ext cx="1803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Cycle de consolidation</a:t>
            </a:r>
            <a:endParaRPr lang="fr-FR" sz="1400" dirty="0"/>
          </a:p>
        </p:txBody>
      </p:sp>
      <p:grpSp>
        <p:nvGrpSpPr>
          <p:cNvPr id="5" name="Groupe 4"/>
          <p:cNvGrpSpPr/>
          <p:nvPr/>
        </p:nvGrpSpPr>
        <p:grpSpPr>
          <a:xfrm>
            <a:off x="430586" y="2181886"/>
            <a:ext cx="1803040" cy="2214874"/>
            <a:chOff x="430586" y="2181886"/>
            <a:chExt cx="1803040" cy="2214874"/>
          </a:xfrm>
        </p:grpSpPr>
        <p:grpSp>
          <p:nvGrpSpPr>
            <p:cNvPr id="43" name="Groupe 42"/>
            <p:cNvGrpSpPr/>
            <p:nvPr/>
          </p:nvGrpSpPr>
          <p:grpSpPr>
            <a:xfrm>
              <a:off x="533245" y="2496976"/>
              <a:ext cx="1597723" cy="1152000"/>
              <a:chOff x="1217032" y="2115401"/>
              <a:chExt cx="1381699" cy="1282898"/>
            </a:xfrm>
            <a:solidFill>
              <a:schemeClr val="accent3">
                <a:lumMod val="60000"/>
                <a:lumOff val="4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44" name="Ellipse 11"/>
              <p:cNvSpPr/>
              <p:nvPr/>
            </p:nvSpPr>
            <p:spPr>
              <a:xfrm>
                <a:off x="1217032" y="2115401"/>
                <a:ext cx="1381699" cy="1282898"/>
              </a:xfrm>
              <a:prstGeom prst="round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</p:sp>
          <p:sp>
            <p:nvSpPr>
              <p:cNvPr id="45" name="Ellipse 18"/>
              <p:cNvSpPr/>
              <p:nvPr/>
            </p:nvSpPr>
            <p:spPr>
              <a:xfrm>
                <a:off x="1302885" y="2377944"/>
                <a:ext cx="1295846" cy="907146"/>
              </a:xfrm>
              <a:prstGeom prst="round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1800" b="1" i="1" dirty="0" smtClean="0">
                    <a:solidFill>
                      <a:schemeClr val="tx1"/>
                    </a:solidFill>
                  </a:rPr>
                  <a:t>Questionner le monde</a:t>
                </a:r>
                <a:endParaRPr lang="fr-FR" sz="18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" name="ZoneTexte 19"/>
            <p:cNvSpPr txBox="1"/>
            <p:nvPr/>
          </p:nvSpPr>
          <p:spPr>
            <a:xfrm>
              <a:off x="430586" y="3658096"/>
              <a:ext cx="18030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Cycle des apprentissages fondamentaux</a:t>
              </a:r>
              <a:endParaRPr lang="fr-FR" sz="1400" dirty="0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771525" y="2181886"/>
              <a:ext cx="11620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C 2</a:t>
              </a:r>
              <a:endParaRPr lang="fr-FR" sz="1600" dirty="0"/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4096015" y="2008924"/>
            <a:ext cx="1162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C 3</a:t>
            </a:r>
            <a:endParaRPr lang="fr-FR" sz="1600" dirty="0"/>
          </a:p>
        </p:txBody>
      </p:sp>
      <p:grpSp>
        <p:nvGrpSpPr>
          <p:cNvPr id="6" name="Groupe 5"/>
          <p:cNvGrpSpPr/>
          <p:nvPr/>
        </p:nvGrpSpPr>
        <p:grpSpPr>
          <a:xfrm>
            <a:off x="7153275" y="1762422"/>
            <a:ext cx="2157830" cy="2817144"/>
            <a:chOff x="7153275" y="1762422"/>
            <a:chExt cx="2157830" cy="2817144"/>
          </a:xfrm>
        </p:grpSpPr>
        <p:grpSp>
          <p:nvGrpSpPr>
            <p:cNvPr id="47" name="Groupe 46"/>
            <p:cNvGrpSpPr/>
            <p:nvPr/>
          </p:nvGrpSpPr>
          <p:grpSpPr>
            <a:xfrm>
              <a:off x="7153275" y="2100976"/>
              <a:ext cx="2091475" cy="1944000"/>
              <a:chOff x="5076103" y="2013090"/>
              <a:chExt cx="1473360" cy="1487521"/>
            </a:xfrm>
            <a:solidFill>
              <a:schemeClr val="accent6">
                <a:lumMod val="60000"/>
                <a:lumOff val="4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48" name="Ellipse 19"/>
              <p:cNvSpPr/>
              <p:nvPr/>
            </p:nvSpPr>
            <p:spPr>
              <a:xfrm>
                <a:off x="5076103" y="2013090"/>
                <a:ext cx="1473360" cy="1487521"/>
              </a:xfrm>
              <a:prstGeom prst="round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</p:sp>
          <p:sp>
            <p:nvSpPr>
              <p:cNvPr id="49" name="Ellipse 10"/>
              <p:cNvSpPr/>
              <p:nvPr/>
            </p:nvSpPr>
            <p:spPr>
              <a:xfrm>
                <a:off x="5170043" y="2362120"/>
                <a:ext cx="1329724" cy="806324"/>
              </a:xfrm>
              <a:prstGeom prst="round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1600" b="1" i="1" dirty="0" smtClean="0">
                    <a:solidFill>
                      <a:schemeClr val="tx1"/>
                    </a:solidFill>
                  </a:rPr>
                  <a:t>SVT</a:t>
                </a:r>
                <a:endParaRPr lang="fr-FR" sz="1600" b="1" i="1" dirty="0">
                  <a:solidFill>
                    <a:schemeClr val="tx1"/>
                  </a:solidFill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1600" b="1" i="1" dirty="0" smtClean="0">
                    <a:solidFill>
                      <a:schemeClr val="tx1"/>
                    </a:solidFill>
                  </a:rPr>
                  <a:t>TECHNOLOGIE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1600" b="1" i="1" dirty="0" smtClean="0"/>
                  <a:t>PHYSIQUE-CHIMIE</a:t>
                </a:r>
                <a:endParaRPr lang="fr-FR" sz="16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ZoneTexte 20"/>
            <p:cNvSpPr txBox="1"/>
            <p:nvPr/>
          </p:nvSpPr>
          <p:spPr>
            <a:xfrm>
              <a:off x="7219630" y="4056346"/>
              <a:ext cx="20914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Cycle des approfondissements</a:t>
              </a:r>
              <a:endParaRPr lang="fr-FR" sz="14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7617987" y="1762422"/>
              <a:ext cx="11620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C 4</a:t>
              </a:r>
              <a:endParaRPr lang="fr-FR" sz="1600" dirty="0"/>
            </a:p>
          </p:txBody>
        </p:sp>
      </p:grpSp>
      <p:sp>
        <p:nvSpPr>
          <p:cNvPr id="25" name="Espace réservé du numéro de diapositive 9"/>
          <p:cNvSpPr txBox="1">
            <a:spLocks/>
          </p:cNvSpPr>
          <p:nvPr/>
        </p:nvSpPr>
        <p:spPr>
          <a:xfrm>
            <a:off x="8687595" y="6259836"/>
            <a:ext cx="1014677" cy="4572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C3A042C-4403-4AF2-B843-26BEF77852CD}" type="slidenum">
              <a:rPr lang="fr-FR" sz="1600" smtClean="0"/>
              <a:pPr algn="ctr"/>
              <a:t>2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105695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/>
      <p:bldP spid="42" grpId="0" animBg="1"/>
      <p:bldP spid="46" grpId="0" animBg="1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61523" y="179857"/>
            <a:ext cx="8244916" cy="539221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28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compétences intégrées aux 5 domaines du SCCC</a:t>
            </a:r>
            <a:endParaRPr lang="fr-FR" sz="28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3" name="Groupe 42"/>
          <p:cNvGrpSpPr/>
          <p:nvPr/>
        </p:nvGrpSpPr>
        <p:grpSpPr>
          <a:xfrm>
            <a:off x="3588338" y="1231630"/>
            <a:ext cx="1732860" cy="1202667"/>
            <a:chOff x="3265324" y="2161842"/>
            <a:chExt cx="1190017" cy="1190017"/>
          </a:xfrm>
          <a:solidFill>
            <a:schemeClr val="bg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4" name="Ellipse 25"/>
            <p:cNvSpPr/>
            <p:nvPr/>
          </p:nvSpPr>
          <p:spPr>
            <a:xfrm>
              <a:off x="3265324" y="2161842"/>
              <a:ext cx="1190017" cy="1190017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sp>
        <p:sp>
          <p:nvSpPr>
            <p:cNvPr id="45" name="Ellipse 4"/>
            <p:cNvSpPr/>
            <p:nvPr/>
          </p:nvSpPr>
          <p:spPr>
            <a:xfrm>
              <a:off x="3390828" y="2337188"/>
              <a:ext cx="953556" cy="841469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i="1" dirty="0">
                  <a:solidFill>
                    <a:schemeClr val="tx1"/>
                  </a:solidFill>
                </a:rPr>
                <a:t>Programmes de S&amp;T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i="1" dirty="0">
                  <a:solidFill>
                    <a:schemeClr val="tx1"/>
                  </a:solidFill>
                </a:rPr>
                <a:t>Cycle C3</a:t>
              </a:r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6207336" y="1040963"/>
            <a:ext cx="1806005" cy="1584000"/>
            <a:chOff x="4665460" y="2013089"/>
            <a:chExt cx="1374416" cy="1487521"/>
          </a:xfrm>
          <a:solidFill>
            <a:schemeClr val="accent6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7" name="Ellipse 19"/>
            <p:cNvSpPr/>
            <p:nvPr/>
          </p:nvSpPr>
          <p:spPr>
            <a:xfrm>
              <a:off x="4665460" y="2013089"/>
              <a:ext cx="1374416" cy="1487521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sp>
        <p:sp>
          <p:nvSpPr>
            <p:cNvPr id="48" name="Ellipse 10"/>
            <p:cNvSpPr/>
            <p:nvPr/>
          </p:nvSpPr>
          <p:spPr>
            <a:xfrm>
              <a:off x="4766361" y="2091021"/>
              <a:ext cx="1205909" cy="1297003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i="1" dirty="0">
                  <a:solidFill>
                    <a:schemeClr val="tx1"/>
                  </a:solidFill>
                </a:rPr>
                <a:t>Programmes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i="1" dirty="0">
                  <a:solidFill>
                    <a:schemeClr val="tx1"/>
                  </a:solidFill>
                </a:rPr>
                <a:t>SVT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i="1" dirty="0">
                  <a:solidFill>
                    <a:schemeClr val="tx1"/>
                  </a:solidFill>
                </a:rPr>
                <a:t>PC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i="1" dirty="0">
                  <a:solidFill>
                    <a:schemeClr val="tx1"/>
                  </a:solidFill>
                </a:rPr>
                <a:t>TECHNO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i="1" dirty="0">
                  <a:solidFill>
                    <a:schemeClr val="tx1"/>
                  </a:solidFill>
                </a:rPr>
                <a:t> Cycle 4</a:t>
              </a:r>
            </a:p>
          </p:txBody>
        </p:sp>
      </p:grpSp>
      <p:sp>
        <p:nvSpPr>
          <p:cNvPr id="49" name="Flèche droite 16"/>
          <p:cNvSpPr/>
          <p:nvPr/>
        </p:nvSpPr>
        <p:spPr>
          <a:xfrm>
            <a:off x="2733675" y="1531778"/>
            <a:ext cx="854663" cy="602371"/>
          </a:xfrm>
          <a:prstGeom prst="leftRight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1400" b="1" dirty="0">
              <a:solidFill>
                <a:schemeClr val="tx1"/>
              </a:solidFill>
            </a:endParaRPr>
          </a:p>
        </p:txBody>
      </p:sp>
      <p:grpSp>
        <p:nvGrpSpPr>
          <p:cNvPr id="50" name="Groupe 49"/>
          <p:cNvGrpSpPr/>
          <p:nvPr/>
        </p:nvGrpSpPr>
        <p:grpSpPr>
          <a:xfrm>
            <a:off x="1219348" y="1364713"/>
            <a:ext cx="1478970" cy="938667"/>
            <a:chOff x="1777924" y="2116881"/>
            <a:chExt cx="1381699" cy="1282898"/>
          </a:xfrm>
          <a:solidFill>
            <a:schemeClr val="accent3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1" name="Ellipse 11"/>
            <p:cNvSpPr/>
            <p:nvPr/>
          </p:nvSpPr>
          <p:spPr>
            <a:xfrm>
              <a:off x="1777924" y="2116881"/>
              <a:ext cx="1381699" cy="1282898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sp>
        <p:sp>
          <p:nvSpPr>
            <p:cNvPr id="52" name="Ellipse 18"/>
            <p:cNvSpPr/>
            <p:nvPr/>
          </p:nvSpPr>
          <p:spPr>
            <a:xfrm>
              <a:off x="1853426" y="2356830"/>
              <a:ext cx="1279499" cy="907146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i="1" dirty="0">
                  <a:solidFill>
                    <a:schemeClr val="tx1"/>
                  </a:solidFill>
                </a:rPr>
                <a:t>Programmes Cycle 2</a:t>
              </a:r>
            </a:p>
          </p:txBody>
        </p:sp>
      </p:grpSp>
      <p:sp>
        <p:nvSpPr>
          <p:cNvPr id="53" name="Flèche droite 16"/>
          <p:cNvSpPr/>
          <p:nvPr/>
        </p:nvSpPr>
        <p:spPr>
          <a:xfrm>
            <a:off x="5321199" y="1531778"/>
            <a:ext cx="870054" cy="602371"/>
          </a:xfrm>
          <a:prstGeom prst="leftRight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1400" b="1" dirty="0">
              <a:solidFill>
                <a:schemeClr val="tx1"/>
              </a:solidFill>
            </a:endParaRPr>
          </a:p>
        </p:txBody>
      </p:sp>
      <p:grpSp>
        <p:nvGrpSpPr>
          <p:cNvPr id="58" name="Groupe 57"/>
          <p:cNvGrpSpPr/>
          <p:nvPr/>
        </p:nvGrpSpPr>
        <p:grpSpPr>
          <a:xfrm>
            <a:off x="400050" y="3352798"/>
            <a:ext cx="1476375" cy="1990727"/>
            <a:chOff x="400050" y="3352798"/>
            <a:chExt cx="1476375" cy="1990727"/>
          </a:xfrm>
        </p:grpSpPr>
        <p:grpSp>
          <p:nvGrpSpPr>
            <p:cNvPr id="22" name="Groupe 21"/>
            <p:cNvGrpSpPr/>
            <p:nvPr/>
          </p:nvGrpSpPr>
          <p:grpSpPr>
            <a:xfrm>
              <a:off x="400050" y="3352798"/>
              <a:ext cx="1476375" cy="1990725"/>
              <a:chOff x="3656" y="-4"/>
              <a:chExt cx="1515120" cy="249321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Organigramme : Opération manuelle 40"/>
              <p:cNvSpPr/>
              <p:nvPr/>
            </p:nvSpPr>
            <p:spPr>
              <a:xfrm rot="5400000" flipH="1">
                <a:off x="-446295" y="528145"/>
                <a:ext cx="2493217" cy="1436919"/>
              </a:xfrm>
              <a:prstGeom prst="flowChartManualOperation">
                <a:avLst/>
              </a:prstGeom>
              <a:solidFill>
                <a:srgbClr val="78BBBC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Organigramme : Opération manuelle 4"/>
              <p:cNvSpPr/>
              <p:nvPr/>
            </p:nvSpPr>
            <p:spPr>
              <a:xfrm rot="21600000">
                <a:off x="3656" y="498642"/>
                <a:ext cx="1515120" cy="1495931"/>
              </a:xfrm>
              <a:prstGeom prst="rect">
                <a:avLst/>
              </a:prstGeom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6000" tIns="0" rIns="36000" bIns="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anose="020B0606020202030204" pitchFamily="34" charset="0"/>
                  </a:rPr>
                  <a:t>Pratiquer des démarches scientifiques et technologiques </a:t>
                </a:r>
                <a:endParaRPr lang="fr-FR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4" name="Arrondir un rectangle avec un coin diagonal 3"/>
            <p:cNvSpPr/>
            <p:nvPr/>
          </p:nvSpPr>
          <p:spPr bwMode="auto">
            <a:xfrm>
              <a:off x="761523" y="4942070"/>
              <a:ext cx="648072" cy="401455"/>
            </a:xfrm>
            <a:prstGeom prst="round2Diag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D4</a:t>
              </a:r>
            </a:p>
          </p:txBody>
        </p:sp>
      </p:grpSp>
      <p:grpSp>
        <p:nvGrpSpPr>
          <p:cNvPr id="59" name="Groupe 58"/>
          <p:cNvGrpSpPr/>
          <p:nvPr/>
        </p:nvGrpSpPr>
        <p:grpSpPr>
          <a:xfrm>
            <a:off x="1952625" y="3352799"/>
            <a:ext cx="1086591" cy="1999874"/>
            <a:chOff x="1952625" y="3352799"/>
            <a:chExt cx="1086591" cy="1999874"/>
          </a:xfrm>
        </p:grpSpPr>
        <p:grpSp>
          <p:nvGrpSpPr>
            <p:cNvPr id="23" name="Groupe 22"/>
            <p:cNvGrpSpPr/>
            <p:nvPr/>
          </p:nvGrpSpPr>
          <p:grpSpPr>
            <a:xfrm>
              <a:off x="1952625" y="3352799"/>
              <a:ext cx="1086591" cy="1990725"/>
              <a:chOff x="1596464" y="-2"/>
              <a:chExt cx="1162496" cy="249321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9" name="Organigramme : Opération manuelle 38"/>
              <p:cNvSpPr/>
              <p:nvPr/>
            </p:nvSpPr>
            <p:spPr>
              <a:xfrm rot="5400000" flipH="1">
                <a:off x="931104" y="665359"/>
                <a:ext cx="2493217" cy="1162495"/>
              </a:xfrm>
              <a:prstGeom prst="flowChartManualOperation">
                <a:avLst/>
              </a:prstGeom>
              <a:solidFill>
                <a:srgbClr val="78BBB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</p:sp>
          <p:sp>
            <p:nvSpPr>
              <p:cNvPr id="40" name="Organigramme : Opération manuelle 6"/>
              <p:cNvSpPr/>
              <p:nvPr/>
            </p:nvSpPr>
            <p:spPr>
              <a:xfrm>
                <a:off x="1596464" y="703826"/>
                <a:ext cx="1162495" cy="129074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anose="020B0606020202030204" pitchFamily="34" charset="0"/>
                  </a:rPr>
                  <a:t>Concevoir, créer, réaliser </a:t>
                </a:r>
              </a:p>
            </p:txBody>
          </p:sp>
        </p:grpSp>
        <p:sp>
          <p:nvSpPr>
            <p:cNvPr id="5" name="Arrondir un rectangle avec un coin diagonal 4"/>
            <p:cNvSpPr/>
            <p:nvPr/>
          </p:nvSpPr>
          <p:spPr bwMode="auto">
            <a:xfrm>
              <a:off x="2111766" y="4992633"/>
              <a:ext cx="792088" cy="360040"/>
            </a:xfrm>
            <a:prstGeom prst="round2Diag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D4, D5</a:t>
              </a: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3161006" y="3352800"/>
            <a:ext cx="1234253" cy="1999873"/>
            <a:chOff x="3080792" y="3352800"/>
            <a:chExt cx="1314467" cy="1999873"/>
          </a:xfrm>
        </p:grpSpPr>
        <p:grpSp>
          <p:nvGrpSpPr>
            <p:cNvPr id="24" name="Groupe 23"/>
            <p:cNvGrpSpPr/>
            <p:nvPr/>
          </p:nvGrpSpPr>
          <p:grpSpPr>
            <a:xfrm>
              <a:off x="3080792" y="3352800"/>
              <a:ext cx="1314467" cy="1990725"/>
              <a:chOff x="2836649" y="-1"/>
              <a:chExt cx="1278355" cy="249321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7" name="Organigramme : Opération manuelle 36"/>
              <p:cNvSpPr/>
              <p:nvPr/>
            </p:nvSpPr>
            <p:spPr>
              <a:xfrm rot="5400000" flipH="1">
                <a:off x="2229218" y="607430"/>
                <a:ext cx="2493217" cy="1278355"/>
              </a:xfrm>
              <a:prstGeom prst="flowChartManualOperation">
                <a:avLst/>
              </a:prstGeom>
              <a:solidFill>
                <a:srgbClr val="78BBBC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8" name="Organigramme : Opération manuelle 8"/>
              <p:cNvSpPr/>
              <p:nvPr/>
            </p:nvSpPr>
            <p:spPr>
              <a:xfrm rot="21600000">
                <a:off x="2836649" y="498642"/>
                <a:ext cx="1278355" cy="1495931"/>
              </a:xfrm>
              <a:prstGeom prst="rect">
                <a:avLst/>
              </a:prstGeom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6000" tIns="0" rIns="36000" bIns="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anose="020B0606020202030204" pitchFamily="34" charset="0"/>
                  </a:rPr>
                  <a:t>S'approprier des outils et des méthodes </a:t>
                </a:r>
                <a:endParaRPr lang="fr-FR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6" name="Arrondir un rectangle avec un coin diagonal 5"/>
            <p:cNvSpPr/>
            <p:nvPr/>
          </p:nvSpPr>
          <p:spPr bwMode="auto">
            <a:xfrm>
              <a:off x="3493635" y="4992633"/>
              <a:ext cx="648072" cy="360040"/>
            </a:xfrm>
            <a:prstGeom prst="round2Diag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D2</a:t>
              </a:r>
            </a:p>
          </p:txBody>
        </p:sp>
      </p:grpSp>
      <p:grpSp>
        <p:nvGrpSpPr>
          <p:cNvPr id="61" name="Groupe 60"/>
          <p:cNvGrpSpPr/>
          <p:nvPr/>
        </p:nvGrpSpPr>
        <p:grpSpPr>
          <a:xfrm>
            <a:off x="4472949" y="3352801"/>
            <a:ext cx="1128125" cy="1990995"/>
            <a:chOff x="4472949" y="3352801"/>
            <a:chExt cx="1128125" cy="1990995"/>
          </a:xfrm>
        </p:grpSpPr>
        <p:grpSp>
          <p:nvGrpSpPr>
            <p:cNvPr id="25" name="Groupe 24"/>
            <p:cNvGrpSpPr/>
            <p:nvPr/>
          </p:nvGrpSpPr>
          <p:grpSpPr>
            <a:xfrm>
              <a:off x="4472949" y="3352801"/>
              <a:ext cx="1128125" cy="1990725"/>
              <a:chOff x="4192693" y="0"/>
              <a:chExt cx="1225818" cy="249321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5" name="Organigramme : Opération manuelle 34"/>
              <p:cNvSpPr/>
              <p:nvPr/>
            </p:nvSpPr>
            <p:spPr>
              <a:xfrm rot="5400000" flipH="1">
                <a:off x="3558994" y="633700"/>
                <a:ext cx="2493217" cy="1225817"/>
              </a:xfrm>
              <a:prstGeom prst="flowChartManualOperation">
                <a:avLst/>
              </a:prstGeom>
              <a:solidFill>
                <a:srgbClr val="78BBBC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Organigramme : Opération manuelle 10"/>
              <p:cNvSpPr/>
              <p:nvPr/>
            </p:nvSpPr>
            <p:spPr>
              <a:xfrm rot="21600000">
                <a:off x="4192693" y="498642"/>
                <a:ext cx="1225817" cy="1495931"/>
              </a:xfrm>
              <a:prstGeom prst="rect">
                <a:avLst/>
              </a:prstGeom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600" tIns="0" rIns="101600" bIns="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600" b="1" kern="120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Pratiquer des langages </a:t>
                </a:r>
                <a:endParaRPr lang="fr-FR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7" name="Arrondir un rectangle avec un coin diagonal 6"/>
            <p:cNvSpPr/>
            <p:nvPr/>
          </p:nvSpPr>
          <p:spPr bwMode="auto">
            <a:xfrm>
              <a:off x="4766537" y="4983756"/>
              <a:ext cx="648072" cy="360040"/>
            </a:xfrm>
            <a:prstGeom prst="round2Diag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D1</a:t>
              </a:r>
            </a:p>
          </p:txBody>
        </p:sp>
      </p:grpSp>
      <p:grpSp>
        <p:nvGrpSpPr>
          <p:cNvPr id="62" name="Groupe 61"/>
          <p:cNvGrpSpPr/>
          <p:nvPr/>
        </p:nvGrpSpPr>
        <p:grpSpPr>
          <a:xfrm>
            <a:off x="5698766" y="3352800"/>
            <a:ext cx="1130660" cy="2013208"/>
            <a:chOff x="5698765" y="3352800"/>
            <a:chExt cx="1198451" cy="2013208"/>
          </a:xfrm>
        </p:grpSpPr>
        <p:grpSp>
          <p:nvGrpSpPr>
            <p:cNvPr id="26" name="Groupe 25"/>
            <p:cNvGrpSpPr/>
            <p:nvPr/>
          </p:nvGrpSpPr>
          <p:grpSpPr>
            <a:xfrm>
              <a:off x="5698765" y="3352800"/>
              <a:ext cx="1198451" cy="1990725"/>
              <a:chOff x="5496199" y="-1"/>
              <a:chExt cx="1258675" cy="249321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Organigramme : Opération manuelle 32"/>
              <p:cNvSpPr/>
              <p:nvPr/>
            </p:nvSpPr>
            <p:spPr>
              <a:xfrm rot="5400000" flipH="1">
                <a:off x="4878928" y="617271"/>
                <a:ext cx="2493217" cy="1258674"/>
              </a:xfrm>
              <a:prstGeom prst="flowChartManualOperation">
                <a:avLst/>
              </a:prstGeom>
              <a:solidFill>
                <a:srgbClr val="78BBBC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4" name="Organigramme : Opération manuelle 12"/>
              <p:cNvSpPr/>
              <p:nvPr/>
            </p:nvSpPr>
            <p:spPr>
              <a:xfrm rot="21600000">
                <a:off x="5496199" y="498643"/>
                <a:ext cx="1258674" cy="1495931"/>
              </a:xfrm>
              <a:prstGeom prst="rect">
                <a:avLst/>
              </a:prstGeom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anose="020B0606020202030204" pitchFamily="34" charset="0"/>
                  </a:rPr>
                  <a:t>Mobiliser des outils numériques </a:t>
                </a:r>
                <a:endParaRPr lang="fr-FR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8" name="Arrondir un rectangle avec un coin diagonal 7"/>
            <p:cNvSpPr/>
            <p:nvPr/>
          </p:nvSpPr>
          <p:spPr bwMode="auto">
            <a:xfrm>
              <a:off x="6091256" y="5005968"/>
              <a:ext cx="648072" cy="360040"/>
            </a:xfrm>
            <a:prstGeom prst="round2Diag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D5</a:t>
              </a:r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6930776" y="3352800"/>
            <a:ext cx="1237840" cy="2026543"/>
            <a:chOff x="7013656" y="3352800"/>
            <a:chExt cx="1320721" cy="2026543"/>
          </a:xfrm>
        </p:grpSpPr>
        <p:grpSp>
          <p:nvGrpSpPr>
            <p:cNvPr id="27" name="Groupe 26"/>
            <p:cNvGrpSpPr/>
            <p:nvPr/>
          </p:nvGrpSpPr>
          <p:grpSpPr>
            <a:xfrm>
              <a:off x="7013656" y="3352800"/>
              <a:ext cx="1320721" cy="1990725"/>
              <a:chOff x="6832563" y="-1"/>
              <a:chExt cx="1395730" cy="249321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1" name="Organigramme : Opération manuelle 30"/>
              <p:cNvSpPr/>
              <p:nvPr/>
            </p:nvSpPr>
            <p:spPr>
              <a:xfrm rot="5400000" flipH="1">
                <a:off x="6283820" y="548744"/>
                <a:ext cx="2493217" cy="1395728"/>
              </a:xfrm>
              <a:prstGeom prst="flowChartManualOperation">
                <a:avLst/>
              </a:prstGeom>
              <a:solidFill>
                <a:srgbClr val="78BBBC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Organigramme : Opération manuelle 14"/>
              <p:cNvSpPr/>
              <p:nvPr/>
            </p:nvSpPr>
            <p:spPr>
              <a:xfrm rot="21600000">
                <a:off x="6832563" y="498643"/>
                <a:ext cx="1395728" cy="1495931"/>
              </a:xfrm>
              <a:prstGeom prst="rect">
                <a:avLst/>
              </a:prstGeom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anose="020B0606020202030204" pitchFamily="34" charset="0"/>
                  </a:rPr>
                  <a:t>Adopter un comportement éthique et responsable </a:t>
                </a:r>
                <a:endParaRPr lang="fr-FR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9" name="Arrondir un rectangle avec un coin diagonal 8"/>
            <p:cNvSpPr/>
            <p:nvPr/>
          </p:nvSpPr>
          <p:spPr bwMode="auto">
            <a:xfrm>
              <a:off x="7351396" y="5019303"/>
              <a:ext cx="900100" cy="360040"/>
            </a:xfrm>
            <a:prstGeom prst="round2Diag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D3,</a:t>
              </a:r>
              <a:r>
                <a:rPr kumimoji="0" lang="fr-FR" sz="1600" b="1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D5</a:t>
              </a:r>
              <a:endParaRPr kumimoji="0" lang="fr-F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8264021" y="3352800"/>
            <a:ext cx="1045377" cy="2021319"/>
            <a:chOff x="8411294" y="3352800"/>
            <a:chExt cx="1045377" cy="2021319"/>
          </a:xfrm>
        </p:grpSpPr>
        <p:grpSp>
          <p:nvGrpSpPr>
            <p:cNvPr id="28" name="Groupe 27"/>
            <p:cNvGrpSpPr/>
            <p:nvPr/>
          </p:nvGrpSpPr>
          <p:grpSpPr>
            <a:xfrm>
              <a:off x="8411294" y="3352800"/>
              <a:ext cx="1045377" cy="1990725"/>
              <a:chOff x="8213747" y="-1"/>
              <a:chExt cx="1045377" cy="249321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9" name="Organigramme : Opération manuelle 28"/>
              <p:cNvSpPr/>
              <p:nvPr/>
            </p:nvSpPr>
            <p:spPr>
              <a:xfrm rot="5400000" flipH="1">
                <a:off x="7485064" y="728682"/>
                <a:ext cx="2493217" cy="1035852"/>
              </a:xfrm>
              <a:prstGeom prst="flowChartManualOperation">
                <a:avLst/>
              </a:prstGeom>
              <a:solidFill>
                <a:srgbClr val="78BBBC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Organigramme : Opération manuelle 16"/>
              <p:cNvSpPr/>
              <p:nvPr/>
            </p:nvSpPr>
            <p:spPr>
              <a:xfrm>
                <a:off x="8223272" y="498644"/>
                <a:ext cx="1035852" cy="1495931"/>
              </a:xfrm>
              <a:prstGeom prst="rect">
                <a:avLst/>
              </a:prstGeom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600" tIns="0" rIns="101600" bIns="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Se situer dans l'espace et dans le temps </a:t>
                </a:r>
                <a:endParaRPr lang="fr-FR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0" name="Arrondir un rectangle avec un coin diagonal 9"/>
            <p:cNvSpPr/>
            <p:nvPr/>
          </p:nvSpPr>
          <p:spPr bwMode="auto">
            <a:xfrm>
              <a:off x="8682403" y="5014079"/>
              <a:ext cx="648072" cy="360040"/>
            </a:xfrm>
            <a:prstGeom prst="round2Diag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D5</a:t>
              </a: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542924" y="5657850"/>
            <a:ext cx="3852335" cy="781050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R="0" indent="0" algn="ctr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b="1" i="1" u="none" strike="noStrike" cap="none" normalizeH="0" baseline="0">
                <a:ln>
                  <a:noFill/>
                </a:ln>
                <a:effectLst/>
              </a:defRPr>
            </a:lvl1pPr>
          </a:lstStyle>
          <a:p>
            <a:pPr algn="l"/>
            <a:r>
              <a:rPr lang="fr-FR" sz="1400" i="0" dirty="0"/>
              <a:t>D1 = Des langages pour penser et communiquer</a:t>
            </a:r>
          </a:p>
          <a:p>
            <a:pPr algn="l"/>
            <a:r>
              <a:rPr lang="fr-FR" sz="1400" i="0" dirty="0"/>
              <a:t>D2 = Les méthodes et outils pour apprendre</a:t>
            </a:r>
          </a:p>
          <a:p>
            <a:pPr algn="l"/>
            <a:r>
              <a:rPr lang="fr-FR" sz="1400" i="0" dirty="0"/>
              <a:t>D3 = La formation de la personne et du citoyen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4545607" y="5755987"/>
            <a:ext cx="4754266" cy="584775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R="0" indent="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b="0" i="0" u="none" strike="noStrike" cap="none" normalizeH="0" baseline="0">
                <a:ln>
                  <a:noFill/>
                </a:ln>
                <a:effectLst/>
              </a:defRPr>
            </a:lvl1pPr>
          </a:lstStyle>
          <a:p>
            <a:r>
              <a:rPr lang="fr-FR" sz="1400" b="1" dirty="0"/>
              <a:t>D4 = Des systèmes naturels et des systèmes techniques</a:t>
            </a:r>
          </a:p>
          <a:p>
            <a:r>
              <a:rPr lang="fr-FR" sz="1400" b="1" dirty="0"/>
              <a:t>D5 = Les représentations du monde et de l’activité humaines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400050" y="2689493"/>
            <a:ext cx="9056621" cy="47766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algn="ctr"/>
            <a:r>
              <a:rPr lang="fr-FR" sz="2400" b="1" dirty="0" smtClean="0"/>
              <a:t>7 compétences communes aux 3 cycles</a:t>
            </a:r>
            <a:endParaRPr lang="fr-FR" sz="2400" b="1" dirty="0"/>
          </a:p>
        </p:txBody>
      </p:sp>
      <p:sp>
        <p:nvSpPr>
          <p:cNvPr id="57" name="Espace réservé du numéro de diapositive 9"/>
          <p:cNvSpPr txBox="1">
            <a:spLocks/>
          </p:cNvSpPr>
          <p:nvPr/>
        </p:nvSpPr>
        <p:spPr>
          <a:xfrm>
            <a:off x="8687595" y="6259836"/>
            <a:ext cx="1014677" cy="4572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C3A042C-4403-4AF2-B843-26BEF77852CD}" type="slidenum">
              <a:rPr lang="fr-FR" sz="1600" smtClean="0"/>
              <a:pPr algn="ctr"/>
              <a:t>3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305632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1498" y="194085"/>
            <a:ext cx="8244916" cy="539221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28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compétences intégrées aux 5 domaines du SCCC</a:t>
            </a:r>
            <a:endParaRPr lang="fr-FR" sz="28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201902"/>
              </p:ext>
            </p:extLst>
          </p:nvPr>
        </p:nvGraphicFramePr>
        <p:xfrm>
          <a:off x="323515" y="1131572"/>
          <a:ext cx="9458660" cy="54565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15710"/>
                <a:gridCol w="742950"/>
              </a:tblGrid>
              <a:tr h="940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  <a:latin typeface="+mn-lt"/>
                        </a:rPr>
                        <a:t>Pratiquer des démarches scientifiques et technologiques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fr-FR" sz="1400" dirty="0">
                          <a:effectLst/>
                        </a:rPr>
                        <a:t>Proposer, avec l’aide du professeur, une démarche pour résoudre un problème ou répondre à une question de nature scientifique ou technologique :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formuler une question ou une problématique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scientifique ou technologique simple ;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proposer une ou des hypothèses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répondre à une question ou un problème ;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proposer des expériences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simples pour tester une hypothèse ;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interpréter un résultat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en tirer une conclusion ;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ormaliser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partie de sa recherche sous une forme écrite ou orale.</a:t>
                      </a:r>
                    </a:p>
                  </a:txBody>
                  <a:tcPr marL="14839" marR="14839" marT="14839" marB="148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effectLst/>
                        </a:rPr>
                        <a:t>4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839" marR="14839" marT="14839" marB="148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15976">
                <a:tc>
                  <a:txBody>
                    <a:bodyPr/>
                    <a:lstStyle/>
                    <a:p>
                      <a:pPr marL="0" algn="l" defTabSz="1072866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Concevoir, créer, réaliser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Identifier les évolutions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des besoins et des objets techniques dans leur contexte.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Identifier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les principales familles de matériaux.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Décrire le fonctionnement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d’objets techniques, leurs fonctions et leurs composants.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Réaliser en équipe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tout ou une partie d’un objet technique répondant à un besoin.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Repérer et comprendre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la communication et la gestion de l’information</a:t>
                      </a:r>
                      <a:r>
                        <a:rPr lang="fr-FR" sz="1400" dirty="0" smtClean="0">
                          <a:effectLst/>
                          <a:latin typeface="+mn-lt"/>
                        </a:rPr>
                        <a:t>.</a:t>
                      </a:r>
                      <a:endParaRPr lang="fr-FR" sz="1400" dirty="0">
                        <a:effectLst/>
                        <a:latin typeface="+mn-lt"/>
                      </a:endParaRPr>
                    </a:p>
                  </a:txBody>
                  <a:tcPr marL="14839" marR="14839" marT="14839" marB="14839">
                    <a:solidFill>
                      <a:srgbClr val="DB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>
                          <a:effectLst/>
                        </a:rPr>
                        <a:t>4,5</a:t>
                      </a:r>
                      <a:endParaRPr lang="fr-FR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839" marR="14839" marT="14839" marB="14839" anchor="ctr">
                    <a:solidFill>
                      <a:srgbClr val="DBEDED"/>
                    </a:solidFill>
                  </a:tcPr>
                </a:tc>
              </a:tr>
              <a:tr h="1033087">
                <a:tc>
                  <a:txBody>
                    <a:bodyPr/>
                    <a:lstStyle/>
                    <a:p>
                      <a:pPr marL="0" algn="l" defTabSz="1072866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S’approprier des outils et des méthodes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Choisir ou utiliser le matériel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adapté pour mener une observation, effectuer une mesure, réaliser une expérience ou une production. 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Faire le lien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entre la mesure réalisée, les unités et l’outil utilisés.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Garder une trace écrite ou numérique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des recherches, des observations et des expériences réalisées.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Organiser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seul ou en groupe un espace de réalisation expérimentale.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Effectuer des recherches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bibliographiques simples et ciblées. Extraire les informations pertinentes d’un document et les mettre en relation pour répondre à une question.</a:t>
                      </a:r>
                    </a:p>
                    <a:p>
                      <a:pPr marL="342900" lvl="0" indent="-1619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dirty="0">
                          <a:effectLst/>
                          <a:latin typeface="+mn-lt"/>
                        </a:rPr>
                        <a:t>Utiliser les outils mathématiques 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adaptés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.</a:t>
                      </a:r>
                      <a:endParaRPr lang="fr-FR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4839" marR="14839" marT="14839" marB="148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effectLst/>
                        </a:rPr>
                        <a:t>2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839" marR="14839" marT="14839" marB="148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81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324285"/>
              </p:ext>
            </p:extLst>
          </p:nvPr>
        </p:nvGraphicFramePr>
        <p:xfrm>
          <a:off x="295275" y="1277938"/>
          <a:ext cx="9458660" cy="51601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63000"/>
                <a:gridCol w="695660"/>
              </a:tblGrid>
              <a:tr h="663338">
                <a:tc>
                  <a:txBody>
                    <a:bodyPr/>
                    <a:lstStyle/>
                    <a:p>
                      <a:pPr marL="0" algn="l" defTabSz="1072866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Pratiquer des langages 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Rendre compte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 observations, expériences, hypothèses, conclusions en utilisant un vocabulaire précis.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Exploiter un document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constitué de divers supports (texte, schéma, graphique, tableau, algorithme simple).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Utiliser différents modes de représentation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formalisés (schéma, dessin, croquis, tableau, graphique, texte). 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Expliquer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phénomène à l’oral et à l’écrit.</a:t>
                      </a:r>
                    </a:p>
                  </a:txBody>
                  <a:tcPr marL="14839" marR="14839" marT="14839" marB="14839">
                    <a:solidFill>
                      <a:srgbClr val="DB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effectLst/>
                        </a:rPr>
                        <a:t>1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839" marR="14839" marT="14839" marB="14839" anchor="ctr">
                    <a:solidFill>
                      <a:srgbClr val="DBEDED"/>
                    </a:solidFill>
                  </a:tcPr>
                </a:tc>
              </a:tr>
              <a:tr h="848213">
                <a:tc>
                  <a:txBody>
                    <a:bodyPr/>
                    <a:lstStyle/>
                    <a:p>
                      <a:pPr marL="0" algn="l" defTabSz="1072866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Mobiliser des outils numériques 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Utiliser des outils numériques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 :</a:t>
                      </a:r>
                    </a:p>
                    <a:p>
                      <a:pPr marL="542925" lvl="0" indent="-18097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communiquer des résultats ;</a:t>
                      </a:r>
                    </a:p>
                    <a:p>
                      <a:pPr marL="542925" lvl="0" indent="-18097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traiter des données ;</a:t>
                      </a:r>
                    </a:p>
                    <a:p>
                      <a:pPr marL="542925" lvl="0" indent="-18097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simuler des phénomènes ;</a:t>
                      </a:r>
                    </a:p>
                    <a:p>
                      <a:pPr marL="542925" lvl="0" indent="-18097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représenter des objets techniques.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Identifier des sources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d’informations fiables.</a:t>
                      </a:r>
                    </a:p>
                  </a:txBody>
                  <a:tcPr marL="14839" marR="14839" marT="14839" marB="148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effectLst/>
                        </a:rPr>
                        <a:t>2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839" marR="14839" marT="14839" marB="148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3338">
                <a:tc>
                  <a:txBody>
                    <a:bodyPr/>
                    <a:lstStyle/>
                    <a:p>
                      <a:pPr marL="0" algn="l" defTabSz="1072866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Adopter un comportement éthique et responsable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Relier des connaissances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acquises en sciences et technologie à des questions de santé, de sécurité et d’environnement.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Mettre en œuvre une action responsable et citoyenne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individuellement ou collectivement, en et hors milieu scolaire, et en témoigner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4839" marR="14839" marT="14839" marB="14839">
                    <a:solidFill>
                      <a:srgbClr val="DB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>
                          <a:effectLst/>
                        </a:rPr>
                        <a:t>3, 5</a:t>
                      </a:r>
                      <a:endParaRPr lang="fr-FR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839" marR="14839" marT="14839" marB="14839" anchor="ctr">
                    <a:solidFill>
                      <a:srgbClr val="DBEDED"/>
                    </a:solidFill>
                  </a:tcPr>
                </a:tc>
              </a:tr>
              <a:tr h="812348">
                <a:tc>
                  <a:txBody>
                    <a:bodyPr/>
                    <a:lstStyle/>
                    <a:p>
                      <a:pPr marL="0" algn="l" defTabSz="1072866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situer dans l’espace et dans le temps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Replacer des évolutions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scientifiques et technologiques dans un contexte historique, géographique, économique et culturel.</a:t>
                      </a:r>
                    </a:p>
                    <a:p>
                      <a:pPr marL="342900" lvl="0" indent="-161925" algn="l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situer dans l’environnement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maitriser les notions d’échelle.</a:t>
                      </a:r>
                    </a:p>
                  </a:txBody>
                  <a:tcPr marL="14839" marR="14839" marT="14839" marB="148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effectLst/>
                        </a:rPr>
                        <a:t>5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839" marR="14839" marT="14839" marB="148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09600" y="179857"/>
            <a:ext cx="9010649" cy="539221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28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compétences intégrées aux 5 domaines du SCCC</a:t>
            </a:r>
            <a:endParaRPr lang="fr-FR" sz="28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572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32519" y="151282"/>
            <a:ext cx="8120955" cy="60077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32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Généralités sur les programmes S&amp;T</a:t>
            </a:r>
            <a:endParaRPr lang="fr-FR" sz="32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2519" y="937885"/>
            <a:ext cx="881628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dirty="0" smtClean="0"/>
              <a:t>L’objectif de ces programmes au cycle 3 est : </a:t>
            </a:r>
            <a:endParaRPr lang="fr-FR" sz="1800" dirty="0"/>
          </a:p>
          <a:p>
            <a:pPr marL="285750" indent="-285750" algn="just">
              <a:buFontTx/>
              <a:buChar char="-"/>
            </a:pPr>
            <a:r>
              <a:rPr lang="fr-FR" sz="1800" dirty="0" smtClean="0"/>
              <a:t>De faire acquérir une </a:t>
            </a:r>
            <a:r>
              <a:rPr lang="fr-FR" sz="1800" dirty="0"/>
              <a:t>première </a:t>
            </a:r>
            <a:r>
              <a:rPr lang="fr-FR" sz="1800" b="1" dirty="0"/>
              <a:t>culture scientifique et </a:t>
            </a:r>
            <a:r>
              <a:rPr lang="fr-FR" sz="1800" b="1" dirty="0" smtClean="0"/>
              <a:t>technique indispensable à la description et la compréhension du monde </a:t>
            </a:r>
            <a:endParaRPr lang="fr-FR" sz="1800" b="1" dirty="0"/>
          </a:p>
          <a:p>
            <a:pPr marL="285750" indent="-285750" algn="just">
              <a:buFontTx/>
              <a:buChar char="-"/>
            </a:pPr>
            <a:r>
              <a:rPr lang="fr-FR" sz="1800" dirty="0"/>
              <a:t>adopter une approche rationnelle du monde en proposant des </a:t>
            </a:r>
            <a:r>
              <a:rPr lang="fr-FR" sz="1800" b="1" dirty="0"/>
              <a:t>explications et des solutions à des problèmes</a:t>
            </a:r>
            <a:r>
              <a:rPr lang="fr-FR" sz="1800" dirty="0"/>
              <a:t> d’ordre scientifique et </a:t>
            </a:r>
            <a:r>
              <a:rPr lang="fr-FR" sz="1800" dirty="0" smtClean="0"/>
              <a:t>technique</a:t>
            </a:r>
            <a:endParaRPr lang="fr-FR" sz="1800" dirty="0"/>
          </a:p>
          <a:p>
            <a:pPr marL="285750" indent="-285750" algn="just">
              <a:buFontTx/>
              <a:buChar char="-"/>
            </a:pPr>
            <a:r>
              <a:rPr lang="fr-FR" sz="1800" dirty="0" smtClean="0"/>
              <a:t>Acquérir les techniques et la connaissance des règles dans </a:t>
            </a:r>
            <a:r>
              <a:rPr lang="fr-FR" sz="1800" b="1" dirty="0" smtClean="0"/>
              <a:t>l’utilisation des outils numériques.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632519" y="3201115"/>
            <a:ext cx="87305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dirty="0"/>
              <a:t>Le cycle 3 installe les éléments qui permettent de </a:t>
            </a:r>
            <a:r>
              <a:rPr lang="fr-FR" sz="1800" dirty="0" smtClean="0"/>
              <a:t>découvrir, </a:t>
            </a:r>
            <a:r>
              <a:rPr lang="fr-FR" sz="1800" b="1" dirty="0" smtClean="0"/>
              <a:t>observer, décrire, manipuler, caractériser la réalité du monde </a:t>
            </a:r>
            <a:r>
              <a:rPr lang="fr-FR" sz="1800" dirty="0" smtClean="0"/>
              <a:t>qui entoure l’élève. Il vise à :</a:t>
            </a:r>
          </a:p>
          <a:p>
            <a:pPr marL="285750" indent="-285750" algn="just">
              <a:buFontTx/>
              <a:buChar char="-"/>
            </a:pPr>
            <a:r>
              <a:rPr lang="fr-FR" sz="1800" b="1" dirty="0" smtClean="0"/>
              <a:t>acquérir </a:t>
            </a:r>
            <a:r>
              <a:rPr lang="fr-FR" sz="1800" b="1" dirty="0"/>
              <a:t>les bases de langages scientifiques </a:t>
            </a:r>
            <a:r>
              <a:rPr lang="fr-FR" sz="1800" dirty="0"/>
              <a:t>qui lui permettent de formuler et de résoudre des problèmes, de traiter des </a:t>
            </a:r>
            <a:r>
              <a:rPr lang="fr-FR" sz="1800" dirty="0" smtClean="0"/>
              <a:t>données </a:t>
            </a:r>
            <a:endParaRPr lang="fr-FR" sz="1800" dirty="0"/>
          </a:p>
          <a:p>
            <a:pPr marL="285750" indent="-285750" algn="just">
              <a:buFontTx/>
              <a:buChar char="-"/>
            </a:pPr>
            <a:r>
              <a:rPr lang="fr-FR" sz="1800" b="1" dirty="0"/>
              <a:t>u</a:t>
            </a:r>
            <a:r>
              <a:rPr lang="fr-FR" sz="1800" b="1" dirty="0" smtClean="0"/>
              <a:t>tiliser </a:t>
            </a:r>
            <a:r>
              <a:rPr lang="fr-FR" sz="1800" b="1" dirty="0"/>
              <a:t>des représentations variées </a:t>
            </a:r>
            <a:r>
              <a:rPr lang="fr-FR" sz="1800" dirty="0"/>
              <a:t>d’objets, d’expériences, de phénomènes naturels </a:t>
            </a:r>
          </a:p>
          <a:p>
            <a:pPr marL="285750" indent="-285750" algn="just">
              <a:buFontTx/>
              <a:buChar char="-"/>
            </a:pPr>
            <a:r>
              <a:rPr lang="fr-FR" sz="1800" b="1" dirty="0"/>
              <a:t>organiser des données </a:t>
            </a:r>
            <a:r>
              <a:rPr lang="fr-FR" sz="1800" dirty="0" smtClean="0"/>
              <a:t>que l’élève est capable </a:t>
            </a:r>
            <a:r>
              <a:rPr lang="fr-FR" sz="1800" dirty="0"/>
              <a:t>de produire et </a:t>
            </a:r>
            <a:r>
              <a:rPr lang="fr-FR" sz="1800" dirty="0" smtClean="0"/>
              <a:t>d’exploiter</a:t>
            </a:r>
            <a:endParaRPr lang="fr-FR" sz="1800" dirty="0"/>
          </a:p>
          <a:p>
            <a:pPr marL="285750" indent="-285750" algn="just">
              <a:buFontTx/>
              <a:buChar char="-"/>
            </a:pPr>
            <a:r>
              <a:rPr lang="fr-FR" sz="1800" b="1" dirty="0"/>
              <a:t>développer</a:t>
            </a:r>
            <a:r>
              <a:rPr lang="fr-FR" sz="1800" dirty="0"/>
              <a:t> simultanément la curiosité, la </a:t>
            </a:r>
            <a:r>
              <a:rPr lang="fr-FR" sz="1800" b="1" dirty="0"/>
              <a:t>créativité</a:t>
            </a:r>
            <a:r>
              <a:rPr lang="fr-FR" sz="1800" dirty="0"/>
              <a:t>, la rigueur, l’esprit critique, </a:t>
            </a:r>
            <a:r>
              <a:rPr lang="fr-FR" sz="1800" b="1" dirty="0"/>
              <a:t>l’habileté manuelle </a:t>
            </a:r>
            <a:r>
              <a:rPr lang="fr-FR" sz="1800" dirty="0"/>
              <a:t>et expérimentale, la mémorisation, la </a:t>
            </a:r>
            <a:r>
              <a:rPr lang="fr-FR" sz="1800" b="1" dirty="0"/>
              <a:t>collaboration</a:t>
            </a:r>
            <a:r>
              <a:rPr lang="fr-FR" sz="1800" dirty="0"/>
              <a:t> pour mieux vivre ensemble et le </a:t>
            </a:r>
            <a:r>
              <a:rPr lang="fr-FR" sz="1800" b="1" dirty="0"/>
              <a:t>goût d’apprendre</a:t>
            </a:r>
            <a:r>
              <a:rPr lang="fr-FR" sz="1800" dirty="0"/>
              <a:t>. </a:t>
            </a:r>
          </a:p>
          <a:p>
            <a:pPr marL="285750" indent="-285750" algn="just">
              <a:buFontTx/>
              <a:buChar char="-"/>
            </a:pPr>
            <a:endParaRPr lang="fr-FR" sz="1800" dirty="0"/>
          </a:p>
        </p:txBody>
      </p:sp>
      <p:sp>
        <p:nvSpPr>
          <p:cNvPr id="5" name="Espace réservé du numéro de diapositive 9"/>
          <p:cNvSpPr txBox="1">
            <a:spLocks/>
          </p:cNvSpPr>
          <p:nvPr/>
        </p:nvSpPr>
        <p:spPr>
          <a:xfrm>
            <a:off x="8687595" y="6259836"/>
            <a:ext cx="1014677" cy="4572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C3A042C-4403-4AF2-B843-26BEF77852CD}" type="slidenum">
              <a:rPr lang="fr-FR" sz="1600" smtClean="0"/>
              <a:pPr algn="ctr"/>
              <a:t>6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99580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5582873" y="4819079"/>
            <a:ext cx="3942127" cy="1810850"/>
            <a:chOff x="5342951" y="3848058"/>
            <a:chExt cx="3645473" cy="1810850"/>
          </a:xfr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Rectangle à coins arrondis 28"/>
            <p:cNvSpPr/>
            <p:nvPr/>
          </p:nvSpPr>
          <p:spPr>
            <a:xfrm>
              <a:off x="5342951" y="3848058"/>
              <a:ext cx="3645473" cy="181085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6566163" y="3848058"/>
              <a:ext cx="2422261" cy="181085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Evolution du besoin et des objets</a:t>
              </a:r>
              <a:endParaRPr lang="fr-FR" sz="1600" i="1" kern="1200" dirty="0"/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Fonctionnement, fonction</a:t>
              </a:r>
              <a:endParaRPr lang="fr-FR" sz="1600" i="1" kern="1200" dirty="0"/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Familles de matériaux</a:t>
              </a:r>
              <a:endParaRPr lang="fr-FR" sz="1600" i="1" kern="1200" dirty="0"/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Concevoir et produire 1 OT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Communication et gestion de l’information</a:t>
              </a:r>
              <a:endParaRPr lang="fr-FR" sz="1600" i="1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657226" y="4819079"/>
            <a:ext cx="3137384" cy="1810850"/>
            <a:chOff x="759186" y="3848058"/>
            <a:chExt cx="2795501" cy="1810850"/>
          </a:xfr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" name="Rectangle à coins arrondis 26"/>
            <p:cNvSpPr/>
            <p:nvPr/>
          </p:nvSpPr>
          <p:spPr>
            <a:xfrm>
              <a:off x="759186" y="3848058"/>
              <a:ext cx="2795501" cy="181085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798964" y="4117342"/>
              <a:ext cx="1998619" cy="127858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800" i="1" kern="1200" dirty="0" smtClean="0"/>
                <a:t>La terre dans le système solaire</a:t>
              </a:r>
              <a:endParaRPr lang="fr-FR" sz="1800" i="1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800" i="1" kern="1200" dirty="0" smtClean="0"/>
                <a:t>Conditions de la vie sur terre</a:t>
              </a:r>
              <a:endParaRPr lang="fr-FR" sz="1800" i="1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5562997" y="971021"/>
            <a:ext cx="3962003" cy="1810850"/>
            <a:chOff x="5323075" y="0"/>
            <a:chExt cx="3665349" cy="1810850"/>
          </a:xfr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5" name="Rectangle à coins arrondis 24"/>
            <p:cNvSpPr/>
            <p:nvPr/>
          </p:nvSpPr>
          <p:spPr>
            <a:xfrm>
              <a:off x="5323075" y="0"/>
              <a:ext cx="3665349" cy="181085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6485867" y="39779"/>
              <a:ext cx="2462779" cy="12785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Organismes, liens de parenté, évolution des organismes</a:t>
              </a:r>
              <a:endParaRPr lang="fr-FR" sz="1600" i="1" kern="1200" dirty="0"/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Besoin en alimentation</a:t>
              </a:r>
              <a:endParaRPr lang="fr-FR" sz="1600" i="1" kern="1200" dirty="0"/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Transformation et conservation des aliments</a:t>
              </a:r>
              <a:endParaRPr lang="fr-FR" sz="1600" i="1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r-FR" sz="1600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447675" y="971021"/>
            <a:ext cx="3668389" cy="1810850"/>
            <a:chOff x="437732" y="0"/>
            <a:chExt cx="3438410" cy="1810850"/>
          </a:xfr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Rectangle à coins arrondis 22"/>
            <p:cNvSpPr/>
            <p:nvPr/>
          </p:nvSpPr>
          <p:spPr>
            <a:xfrm>
              <a:off x="437732" y="0"/>
              <a:ext cx="3438410" cy="181085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ectangle 23"/>
            <p:cNvSpPr/>
            <p:nvPr/>
          </p:nvSpPr>
          <p:spPr>
            <a:xfrm>
              <a:off x="477511" y="39779"/>
              <a:ext cx="2924269" cy="12785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Etat et constitution de la matière</a:t>
              </a:r>
              <a:endParaRPr lang="fr-FR" sz="1600" i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Différents types de mouvements</a:t>
              </a:r>
              <a:endParaRPr lang="fr-FR" sz="1600" i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Sources et conversions d’énergie</a:t>
              </a:r>
              <a:endParaRPr lang="fr-FR" sz="1600" i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600" i="1" kern="1200" dirty="0" smtClean="0"/>
                <a:t>Signal et information</a:t>
              </a:r>
              <a:endParaRPr lang="fr-FR" sz="1600" i="1" kern="1200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2227237" y="1293578"/>
            <a:ext cx="2450307" cy="2450307"/>
            <a:chOff x="1987315" y="322557"/>
            <a:chExt cx="2450307" cy="24503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" name="Secteurs 20"/>
            <p:cNvSpPr/>
            <p:nvPr/>
          </p:nvSpPr>
          <p:spPr>
            <a:xfrm>
              <a:off x="1987315" y="322557"/>
              <a:ext cx="2450307" cy="2450307"/>
            </a:xfrm>
            <a:prstGeom prst="pieWedge">
              <a:avLst/>
            </a:pr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Secteurs 12"/>
            <p:cNvSpPr/>
            <p:nvPr/>
          </p:nvSpPr>
          <p:spPr>
            <a:xfrm>
              <a:off x="2704993" y="1040235"/>
              <a:ext cx="1732629" cy="173262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Matière, mouvement, énergie, information</a:t>
              </a:r>
              <a:endParaRPr lang="fr-FR" sz="2000" kern="1200" dirty="0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4790723" y="1293578"/>
            <a:ext cx="2450307" cy="2450307"/>
            <a:chOff x="4550801" y="322557"/>
            <a:chExt cx="2450307" cy="24503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Secteurs 18"/>
            <p:cNvSpPr/>
            <p:nvPr/>
          </p:nvSpPr>
          <p:spPr>
            <a:xfrm rot="5400000">
              <a:off x="4550801" y="322557"/>
              <a:ext cx="2450307" cy="2450307"/>
            </a:xfrm>
            <a:prstGeom prst="pieWedge">
              <a:avLst/>
            </a:pr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Secteurs 14"/>
            <p:cNvSpPr/>
            <p:nvPr/>
          </p:nvSpPr>
          <p:spPr>
            <a:xfrm>
              <a:off x="4550801" y="870469"/>
              <a:ext cx="1732629" cy="173262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le vivant, sa diversité et les fonctions qui le caractérisent </a:t>
              </a:r>
              <a:endParaRPr lang="fr-FR" sz="2000" kern="1200" dirty="0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4790723" y="3857064"/>
            <a:ext cx="2450307" cy="2450307"/>
            <a:chOff x="4550801" y="2886043"/>
            <a:chExt cx="2450307" cy="24503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Secteurs 16"/>
            <p:cNvSpPr/>
            <p:nvPr/>
          </p:nvSpPr>
          <p:spPr>
            <a:xfrm rot="10800000">
              <a:off x="4550801" y="2886043"/>
              <a:ext cx="2450307" cy="2450307"/>
            </a:xfrm>
            <a:prstGeom prst="pieWedge">
              <a:avLst/>
            </a:pr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Secteurs 16"/>
            <p:cNvSpPr/>
            <p:nvPr/>
          </p:nvSpPr>
          <p:spPr>
            <a:xfrm rot="21600000">
              <a:off x="4550801" y="2886043"/>
              <a:ext cx="1732629" cy="173262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Matériaux et objets techniques</a:t>
              </a:r>
              <a:endParaRPr lang="fr-FR" sz="2000" kern="1200" dirty="0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2227237" y="3857064"/>
            <a:ext cx="2450308" cy="2450307"/>
            <a:chOff x="1987315" y="2886043"/>
            <a:chExt cx="2450308" cy="24503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Secteurs 14"/>
            <p:cNvSpPr/>
            <p:nvPr/>
          </p:nvSpPr>
          <p:spPr>
            <a:xfrm rot="16200000">
              <a:off x="1987315" y="2886043"/>
              <a:ext cx="2450307" cy="2450307"/>
            </a:xfrm>
            <a:prstGeom prst="pieWedge">
              <a:avLst/>
            </a:pr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Secteurs 18"/>
            <p:cNvSpPr/>
            <p:nvPr/>
          </p:nvSpPr>
          <p:spPr>
            <a:xfrm>
              <a:off x="2503279" y="2886043"/>
              <a:ext cx="1934344" cy="173262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 planète Terre, les êtres vivants dans leur environnement </a:t>
              </a:r>
              <a:endParaRPr lang="fr-FR" sz="2000" kern="1200" dirty="0"/>
            </a:p>
          </p:txBody>
        </p:sp>
      </p:grpSp>
      <p:sp>
        <p:nvSpPr>
          <p:cNvPr id="13" name="Flèche en arc 12"/>
          <p:cNvSpPr/>
          <p:nvPr/>
        </p:nvSpPr>
        <p:spPr>
          <a:xfrm>
            <a:off x="4311131" y="3291173"/>
            <a:ext cx="846006" cy="735658"/>
          </a:xfrm>
          <a:prstGeom prst="circularArrow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lèche en arc 13"/>
          <p:cNvSpPr/>
          <p:nvPr/>
        </p:nvSpPr>
        <p:spPr>
          <a:xfrm rot="10800000">
            <a:off x="4311131" y="3574119"/>
            <a:ext cx="846006" cy="735658"/>
          </a:xfrm>
          <a:prstGeom prst="circularArrow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Rectangle 30"/>
          <p:cNvSpPr/>
          <p:nvPr/>
        </p:nvSpPr>
        <p:spPr>
          <a:xfrm>
            <a:off x="657226" y="173593"/>
            <a:ext cx="8572820" cy="60077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3200" b="1" dirty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des programmes de </a:t>
            </a:r>
            <a:r>
              <a:rPr lang="fr-FR" sz="32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&amp; T</a:t>
            </a:r>
            <a:endParaRPr lang="fr-FR" sz="32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21745" y="3475036"/>
            <a:ext cx="8824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Les 3 disciplines SVT-technologie-physique/chimie concourent à la construction d’une première représentation globale, rationnelle et cohérente du monde.</a:t>
            </a:r>
            <a:endParaRPr lang="fr-FR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3" name="Espace réservé du numéro de diapositive 9"/>
          <p:cNvSpPr txBox="1">
            <a:spLocks/>
          </p:cNvSpPr>
          <p:nvPr/>
        </p:nvSpPr>
        <p:spPr>
          <a:xfrm>
            <a:off x="8687595" y="6259836"/>
            <a:ext cx="1014677" cy="4572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C3A042C-4403-4AF2-B843-26BEF77852CD}" type="slidenum">
              <a:rPr lang="fr-FR" sz="1600" smtClean="0"/>
              <a:pPr algn="ctr"/>
              <a:t>7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165210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414606"/>
              </p:ext>
            </p:extLst>
          </p:nvPr>
        </p:nvGraphicFramePr>
        <p:xfrm>
          <a:off x="236474" y="1773238"/>
          <a:ext cx="9431401" cy="134112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733550"/>
                <a:gridCol w="1397050"/>
                <a:gridCol w="1724216"/>
                <a:gridCol w="2928527"/>
                <a:gridCol w="1648058"/>
              </a:tblGrid>
              <a:tr h="0"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</a:p>
                    <a:p>
                      <a:pPr marL="0" algn="ctr" defTabSz="1072866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OT, qu’est-ce que c’est ? A quels besoins répondent-ils? Comment fonctionnent-ils?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Comprendre la fonction et le fonctionnement d’objets techniques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Réaliser quelques objets et circuits électriques simples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Commencer à s’approprier un environnement numérique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89087" y="173593"/>
            <a:ext cx="9031163" cy="539221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28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Cohérences entre les cycles pour la technologie</a:t>
            </a:r>
            <a:endParaRPr lang="fr-FR" sz="28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482165"/>
              </p:ext>
            </p:extLst>
          </p:nvPr>
        </p:nvGraphicFramePr>
        <p:xfrm>
          <a:off x="238125" y="1142653"/>
          <a:ext cx="9431401" cy="48768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733550"/>
                <a:gridCol w="1397050"/>
                <a:gridCol w="1724216"/>
                <a:gridCol w="2928527"/>
                <a:gridCol w="164805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0" i="1" dirty="0" smtClean="0">
                          <a:effectLst/>
                        </a:rPr>
                        <a:t>Cycle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i="1" dirty="0">
                          <a:effectLst/>
                        </a:rPr>
                        <a:t>Culture technologique</a:t>
                      </a:r>
                      <a:endParaRPr lang="fr-FR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i="1" dirty="0" smtClean="0">
                          <a:effectLst/>
                        </a:rPr>
                        <a:t>Analyse du fonctionnement</a:t>
                      </a:r>
                      <a:endParaRPr lang="fr-FR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i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conception- réalisation</a:t>
                      </a:r>
                      <a:endParaRPr lang="fr-FR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i="1" dirty="0">
                          <a:effectLst/>
                        </a:rPr>
                        <a:t>Numérique</a:t>
                      </a:r>
                      <a:endParaRPr lang="fr-FR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767373"/>
              </p:ext>
            </p:extLst>
          </p:nvPr>
        </p:nvGraphicFramePr>
        <p:xfrm>
          <a:off x="219074" y="3409553"/>
          <a:ext cx="9440100" cy="109728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752601"/>
                <a:gridCol w="1400175"/>
                <a:gridCol w="1714500"/>
                <a:gridCol w="1449500"/>
                <a:gridCol w="1484200"/>
                <a:gridCol w="163912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C3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Matériaux et objets techniques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Principales évolutions </a:t>
                      </a:r>
                      <a:r>
                        <a:rPr lang="fr-FR" sz="1400" b="0" dirty="0">
                          <a:effectLst/>
                        </a:rPr>
                        <a:t>des besoins et des objets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Fonctionnement des objets </a:t>
                      </a:r>
                      <a:r>
                        <a:rPr lang="fr-FR" sz="1400" b="0" dirty="0" smtClean="0">
                          <a:effectLst/>
                        </a:rPr>
                        <a:t>techniques, fonctions, constitution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baseline="0" dirty="0">
                          <a:effectLst/>
                        </a:rPr>
                        <a:t> </a:t>
                      </a:r>
                      <a:r>
                        <a:rPr lang="fr-FR" sz="1400" b="0" baseline="0" dirty="0" smtClean="0">
                          <a:effectLst/>
                        </a:rPr>
                        <a:t>Principales f</a:t>
                      </a:r>
                      <a:r>
                        <a:rPr lang="fr-FR" sz="1400" b="0" dirty="0" smtClean="0">
                          <a:effectLst/>
                        </a:rPr>
                        <a:t>amilles </a:t>
                      </a:r>
                      <a:r>
                        <a:rPr lang="fr-FR" sz="1400" b="0" dirty="0">
                          <a:effectLst/>
                        </a:rPr>
                        <a:t>de matériaux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Concevoir et produire tout ou partie d’un objet </a:t>
                      </a:r>
                      <a:r>
                        <a:rPr lang="fr-FR" sz="1400" b="0" dirty="0">
                          <a:effectLst/>
                        </a:rPr>
                        <a:t>technique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La communication et gestion de l’information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377774"/>
              </p:ext>
            </p:extLst>
          </p:nvPr>
        </p:nvGraphicFramePr>
        <p:xfrm>
          <a:off x="131794" y="6221730"/>
          <a:ext cx="9506774" cy="21336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800224"/>
                <a:gridCol w="3143250"/>
                <a:gridCol w="2902071"/>
                <a:gridCol w="166122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Démarche d’investigation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Projet technologique</a:t>
                      </a:r>
                      <a:endParaRPr lang="fr-FR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Usage des TICE</a:t>
                      </a:r>
                      <a:endParaRPr lang="fr-FR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18973"/>
              </p:ext>
            </p:extLst>
          </p:nvPr>
        </p:nvGraphicFramePr>
        <p:xfrm>
          <a:off x="238125" y="4876403"/>
          <a:ext cx="9382125" cy="128016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724025"/>
                <a:gridCol w="1400175"/>
                <a:gridCol w="1743075"/>
                <a:gridCol w="2914650"/>
                <a:gridCol w="16002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C4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Technologie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Objets</a:t>
                      </a:r>
                      <a:r>
                        <a:rPr lang="fr-FR" sz="1400" b="0" baseline="0" dirty="0" smtClean="0">
                          <a:effectLst/>
                        </a:rPr>
                        <a:t> techniques, services </a:t>
                      </a:r>
                      <a:r>
                        <a:rPr lang="fr-FR" sz="1400" b="0" dirty="0" smtClean="0">
                          <a:effectLst/>
                        </a:rPr>
                        <a:t>et </a:t>
                      </a:r>
                      <a:r>
                        <a:rPr lang="fr-FR" sz="1400" b="0" dirty="0">
                          <a:effectLst/>
                        </a:rPr>
                        <a:t>les changements induits dans la société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Modélisation et </a:t>
                      </a:r>
                      <a:r>
                        <a:rPr lang="fr-FR" sz="1400" b="0" dirty="0" smtClean="0">
                          <a:effectLst/>
                        </a:rPr>
                        <a:t>simulation des objets et systèmes</a:t>
                      </a:r>
                      <a:r>
                        <a:rPr lang="fr-FR" sz="1400" b="0" baseline="0" dirty="0" smtClean="0">
                          <a:effectLst/>
                        </a:rPr>
                        <a:t> techniques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Design, innovation et créativité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Informatique et programmation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Double flèche verticale 2"/>
          <p:cNvSpPr/>
          <p:nvPr/>
        </p:nvSpPr>
        <p:spPr bwMode="auto">
          <a:xfrm>
            <a:off x="2543175" y="4467225"/>
            <a:ext cx="266700" cy="457200"/>
          </a:xfrm>
          <a:prstGeom prst="upDown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Double flèche verticale 10"/>
          <p:cNvSpPr/>
          <p:nvPr/>
        </p:nvSpPr>
        <p:spPr bwMode="auto">
          <a:xfrm>
            <a:off x="8734425" y="4467225"/>
            <a:ext cx="266700" cy="457200"/>
          </a:xfrm>
          <a:prstGeom prst="upDown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Double flèche verticale 11"/>
          <p:cNvSpPr/>
          <p:nvPr/>
        </p:nvSpPr>
        <p:spPr bwMode="auto">
          <a:xfrm>
            <a:off x="6410325" y="4467225"/>
            <a:ext cx="266700" cy="457200"/>
          </a:xfrm>
          <a:prstGeom prst="upDown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Double flèche verticale 12"/>
          <p:cNvSpPr/>
          <p:nvPr/>
        </p:nvSpPr>
        <p:spPr bwMode="auto">
          <a:xfrm>
            <a:off x="4095750" y="4467225"/>
            <a:ext cx="266700" cy="457200"/>
          </a:xfrm>
          <a:prstGeom prst="upDown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Double flèche verticale 13"/>
          <p:cNvSpPr/>
          <p:nvPr/>
        </p:nvSpPr>
        <p:spPr bwMode="auto">
          <a:xfrm>
            <a:off x="4095750" y="3000375"/>
            <a:ext cx="266700" cy="457200"/>
          </a:xfrm>
          <a:prstGeom prst="upDown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Double flèche verticale 14"/>
          <p:cNvSpPr/>
          <p:nvPr/>
        </p:nvSpPr>
        <p:spPr bwMode="auto">
          <a:xfrm>
            <a:off x="6410325" y="3000375"/>
            <a:ext cx="266700" cy="457200"/>
          </a:xfrm>
          <a:prstGeom prst="upDown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Double flèche verticale 15"/>
          <p:cNvSpPr/>
          <p:nvPr/>
        </p:nvSpPr>
        <p:spPr bwMode="auto">
          <a:xfrm>
            <a:off x="8734425" y="3019425"/>
            <a:ext cx="266700" cy="457200"/>
          </a:xfrm>
          <a:prstGeom prst="upDownArrow">
            <a:avLst/>
          </a:prstGeom>
          <a:solidFill>
            <a:srgbClr val="78BB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3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9087" y="268843"/>
            <a:ext cx="9031163" cy="47766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fr-FR" sz="2400" b="1" dirty="0" smtClean="0">
                <a:solidFill>
                  <a:srgbClr val="78BB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Comparaison avec le précédent programme de TECHNOLOGIE </a:t>
            </a:r>
            <a:endParaRPr lang="fr-FR" sz="2400" b="1" dirty="0">
              <a:solidFill>
                <a:srgbClr val="78BB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378617"/>
              </p:ext>
            </p:extLst>
          </p:nvPr>
        </p:nvGraphicFramePr>
        <p:xfrm>
          <a:off x="180150" y="1895078"/>
          <a:ext cx="9440100" cy="109728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752601"/>
                <a:gridCol w="1400175"/>
                <a:gridCol w="1714500"/>
                <a:gridCol w="1449500"/>
                <a:gridCol w="1484200"/>
                <a:gridCol w="163912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C3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Matériaux et objets techniques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Principales évolutions </a:t>
                      </a:r>
                      <a:r>
                        <a:rPr lang="fr-FR" sz="1400" b="0" dirty="0">
                          <a:effectLst/>
                        </a:rPr>
                        <a:t>des besoins et des objets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Fonctionnement des objets </a:t>
                      </a:r>
                      <a:r>
                        <a:rPr lang="fr-FR" sz="1400" b="0" dirty="0" smtClean="0">
                          <a:effectLst/>
                        </a:rPr>
                        <a:t>techniques, fonctions, constitution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baseline="0" dirty="0">
                          <a:effectLst/>
                        </a:rPr>
                        <a:t> </a:t>
                      </a:r>
                      <a:r>
                        <a:rPr lang="fr-FR" sz="1400" b="0" baseline="0" dirty="0" smtClean="0">
                          <a:effectLst/>
                        </a:rPr>
                        <a:t>Principales f</a:t>
                      </a:r>
                      <a:r>
                        <a:rPr lang="fr-FR" sz="1400" b="0" dirty="0" smtClean="0">
                          <a:effectLst/>
                        </a:rPr>
                        <a:t>amilles </a:t>
                      </a:r>
                      <a:r>
                        <a:rPr lang="fr-FR" sz="1400" b="0" dirty="0">
                          <a:effectLst/>
                        </a:rPr>
                        <a:t>de matériaux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Concevoir et produire tout ou partie d’un objet </a:t>
                      </a:r>
                      <a:r>
                        <a:rPr lang="fr-FR" sz="1400" b="0" dirty="0">
                          <a:effectLst/>
                        </a:rPr>
                        <a:t>technique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La communication et gestion de l’information</a:t>
                      </a:r>
                      <a:endParaRPr lang="fr-F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371850" y="2981325"/>
            <a:ext cx="1600200" cy="1650206"/>
          </a:xfrm>
          <a:prstGeom prst="upArrowCallou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L’analyse du fonctionnement d’un objet technique</a:t>
            </a:r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4972050" y="2981325"/>
            <a:ext cx="1600200" cy="1650206"/>
          </a:xfrm>
          <a:prstGeom prst="upArrowCallou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Les matériaux utilisés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6572250" y="2981325"/>
            <a:ext cx="1419225" cy="1650206"/>
          </a:xfrm>
          <a:prstGeom prst="upArrowCallou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Les processus de réalisation d’un objet technique</a:t>
            </a:r>
            <a:endParaRPr lang="fr-FR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1771650" y="2981325"/>
            <a:ext cx="1600200" cy="1650206"/>
          </a:xfrm>
          <a:prstGeom prst="upArrowCallou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fr-FR" sz="1600" dirty="0" smtClean="0"/>
              <a:t>L’évolution de l’objet technique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7991475" y="2981325"/>
            <a:ext cx="1600200" cy="1650206"/>
          </a:xfrm>
          <a:prstGeom prst="upArrowCallou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La communication et la gestion de l’information</a:t>
            </a:r>
            <a:endParaRPr lang="fr-FR" sz="1600" dirty="0"/>
          </a:p>
        </p:txBody>
      </p:sp>
      <p:sp>
        <p:nvSpPr>
          <p:cNvPr id="10" name="ZoneTexte 9"/>
          <p:cNvSpPr txBox="1"/>
          <p:nvPr/>
        </p:nvSpPr>
        <p:spPr>
          <a:xfrm>
            <a:off x="171450" y="2981325"/>
            <a:ext cx="1600200" cy="1650206"/>
          </a:xfrm>
          <a:prstGeom prst="upArrowCallou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t">
            <a:spAutoFit/>
          </a:bodyPr>
          <a:lstStyle/>
          <a:p>
            <a:pPr algn="ctr"/>
            <a:r>
              <a:rPr lang="fr-FR" sz="1600" dirty="0" smtClean="0"/>
              <a:t>Approche de l’objet technique</a:t>
            </a:r>
          </a:p>
          <a:p>
            <a:pPr algn="ctr"/>
            <a:r>
              <a:rPr lang="fr-FR" sz="1600" dirty="0" smtClean="0"/>
              <a:t>(programme de 6e de 2008)</a:t>
            </a:r>
            <a:endParaRPr lang="fr-FR" sz="1600" dirty="0"/>
          </a:p>
        </p:txBody>
      </p:sp>
      <p:sp>
        <p:nvSpPr>
          <p:cNvPr id="3" name="ZoneTexte 2"/>
          <p:cNvSpPr txBox="1"/>
          <p:nvPr/>
        </p:nvSpPr>
        <p:spPr>
          <a:xfrm>
            <a:off x="1700213" y="5248275"/>
            <a:ext cx="65436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La notion d’énergie n’est plus abordée au travers d’un OT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5969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" grpId="0"/>
    </p:bldLst>
  </p:timing>
</p:sld>
</file>

<file path=ppt/theme/theme1.xml><?xml version="1.0" encoding="utf-8"?>
<a:theme xmlns:a="http://schemas.openxmlformats.org/drawingml/2006/main" name="ThèmeDGESC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Diapo de titre">
      <a:majorFont>
        <a:latin typeface="Calibri"/>
        <a:ea typeface="ＭＳ Ｐゴシック"/>
        <a:cs typeface="Calibri"/>
      </a:majorFont>
      <a:minorFont>
        <a:latin typeface="Calibri"/>
        <a:ea typeface="ＭＳ Ｐゴシック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iapo de tit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age de titre">
  <a:themeElements>
    <a:clrScheme name="3_Diapo de tit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iapo de titre">
      <a:majorFont>
        <a:latin typeface="Calibri"/>
        <a:ea typeface="ＭＳ Ｐゴシック"/>
        <a:cs typeface="Calibri"/>
      </a:majorFont>
      <a:minorFont>
        <a:latin typeface="Calibri"/>
        <a:ea typeface="ＭＳ Ｐゴシック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iapo de tit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age de titre">
  <a:themeElements>
    <a:clrScheme name="3_Diapo de tit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iapo de titre">
      <a:majorFont>
        <a:latin typeface="Calibri"/>
        <a:ea typeface="ＭＳ Ｐゴシック"/>
        <a:cs typeface="Calibri"/>
      </a:majorFont>
      <a:minorFont>
        <a:latin typeface="Calibri"/>
        <a:ea typeface="ＭＳ Ｐゴシック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iapo de tit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apo de titr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apo de titr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ThèmeDGESCO</Template>
  <TotalTime>3390</TotalTime>
  <Words>1574</Words>
  <Application>Microsoft Office PowerPoint</Application>
  <PresentationFormat>Format A4 (210 x 297 mm)</PresentationFormat>
  <Paragraphs>268</Paragraphs>
  <Slides>14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ThèmeDGESCO</vt:lpstr>
      <vt:lpstr>1_page de titre</vt:lpstr>
      <vt:lpstr>2_page de titre</vt:lpstr>
      <vt:lpstr>Les programmes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DSI-Rectorat de Versailles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Petrella</dc:creator>
  <cp:lastModifiedBy>Dominique Petrella</cp:lastModifiedBy>
  <cp:revision>138</cp:revision>
  <dcterms:created xsi:type="dcterms:W3CDTF">2015-09-19T09:22:07Z</dcterms:created>
  <dcterms:modified xsi:type="dcterms:W3CDTF">2015-12-10T17:53:21Z</dcterms:modified>
</cp:coreProperties>
</file>