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59" r:id="rId2"/>
    <p:sldMasterId id="2147483661" r:id="rId3"/>
  </p:sldMasterIdLst>
  <p:notesMasterIdLst>
    <p:notesMasterId r:id="rId30"/>
  </p:notesMasterIdLst>
  <p:handoutMasterIdLst>
    <p:handoutMasterId r:id="rId31"/>
  </p:handoutMasterIdLst>
  <p:sldIdLst>
    <p:sldId id="271" r:id="rId4"/>
    <p:sldId id="316" r:id="rId5"/>
    <p:sldId id="317" r:id="rId6"/>
    <p:sldId id="318" r:id="rId7"/>
    <p:sldId id="319" r:id="rId8"/>
    <p:sldId id="320" r:id="rId9"/>
    <p:sldId id="321" r:id="rId10"/>
    <p:sldId id="324" r:id="rId11"/>
    <p:sldId id="325" r:id="rId12"/>
    <p:sldId id="326" r:id="rId13"/>
    <p:sldId id="327" r:id="rId14"/>
    <p:sldId id="328" r:id="rId15"/>
    <p:sldId id="329" r:id="rId16"/>
    <p:sldId id="344" r:id="rId17"/>
    <p:sldId id="331" r:id="rId18"/>
    <p:sldId id="343" r:id="rId19"/>
    <p:sldId id="301" r:id="rId20"/>
    <p:sldId id="302" r:id="rId21"/>
    <p:sldId id="303" r:id="rId22"/>
    <p:sldId id="345" r:id="rId23"/>
    <p:sldId id="305" r:id="rId24"/>
    <p:sldId id="306" r:id="rId25"/>
    <p:sldId id="307" r:id="rId26"/>
    <p:sldId id="308" r:id="rId27"/>
    <p:sldId id="309" r:id="rId28"/>
    <p:sldId id="311" r:id="rId29"/>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0000FF"/>
    <a:srgbClr val="683086"/>
    <a:srgbClr val="1A86D0"/>
    <a:srgbClr val="1FA1E5"/>
    <a:srgbClr val="9B008A"/>
    <a:srgbClr val="99FF99"/>
    <a:srgbClr val="BDDEFF"/>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4" autoAdjust="0"/>
    <p:restoredTop sz="94660"/>
  </p:normalViewPr>
  <p:slideViewPr>
    <p:cSldViewPr snapToGrid="0" snapToObjects="1">
      <p:cViewPr>
        <p:scale>
          <a:sx n="59" d="100"/>
          <a:sy n="59" d="100"/>
        </p:scale>
        <p:origin x="-1368"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22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5DB4F4A-5FEF-48F6-8E12-64533141F013}" type="datetimeFigureOut">
              <a:rPr lang="fr-FR"/>
              <a:pPr>
                <a:defRPr/>
              </a:pPr>
              <a:t>10/12/2015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5AF94BD-BFCB-42FA-B3A2-0D6429EC8C66}" type="slidenum">
              <a:rPr lang="fr-FR"/>
              <a:pPr>
                <a:defRPr/>
              </a:pPr>
              <a:t>‹#›</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52D4F1D-09B3-40AF-94DB-95F19BB32F43}" type="datetimeFigureOut">
              <a:rPr lang="fr-FR"/>
              <a:pPr>
                <a:defRPr/>
              </a:pPr>
              <a:t>10/12/2015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6D2A235-0A5C-483F-BCAF-EBB678C95666}" type="slidenum">
              <a:rPr lang="fr-FR"/>
              <a:pPr>
                <a:defRPr/>
              </a:pPr>
              <a:t>‹#›</a:t>
            </a:fld>
            <a:endParaRPr 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u numéro de diapositive 5"/>
          <p:cNvSpPr>
            <a:spLocks noGrp="1"/>
          </p:cNvSpPr>
          <p:nvPr>
            <p:ph type="sldNum" sz="quarter" idx="14"/>
          </p:nvPr>
        </p:nvSpPr>
        <p:spPr/>
        <p:txBody>
          <a:bodyPr/>
          <a:lstStyle>
            <a:lvl1pPr>
              <a:defRPr/>
            </a:lvl1pPr>
          </a:lstStyle>
          <a:p>
            <a:pPr>
              <a:defRPr/>
            </a:pPr>
            <a:fld id="{FA6559A2-489F-40CA-A704-53558F7CB44F}" type="slidenum">
              <a:rPr lang="fr-FR"/>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fld id="{084E5694-6840-40B7-9D64-AA44D90CACDE}"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375" y="698500"/>
            <a:ext cx="7781925" cy="2006600"/>
          </a:xfrm>
        </p:spPr>
        <p:txBody>
          <a:bodyPr/>
          <a:lstStyle/>
          <a:p>
            <a:r>
              <a:rPr lang="en-US"/>
              <a:t>Click to edit Master title style</a:t>
            </a:r>
            <a:endParaRPr lang="fr-FR"/>
          </a:p>
        </p:txBody>
      </p:sp>
      <p:sp>
        <p:nvSpPr>
          <p:cNvPr id="3" name="Content Placeholder 2"/>
          <p:cNvSpPr>
            <a:spLocks noGrp="1"/>
          </p:cNvSpPr>
          <p:nvPr>
            <p:ph idx="1"/>
          </p:nvPr>
        </p:nvSpPr>
        <p:spPr>
          <a:xfrm>
            <a:off x="1095375" y="2705100"/>
            <a:ext cx="7781925" cy="117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5"/>
          <p:cNvSpPr>
            <a:spLocks noGrp="1"/>
          </p:cNvSpPr>
          <p:nvPr>
            <p:ph type="sldNum" sz="quarter" idx="10"/>
          </p:nvPr>
        </p:nvSpPr>
        <p:spPr/>
        <p:txBody>
          <a:bodyPr/>
          <a:lstStyle>
            <a:lvl1pPr>
              <a:defRPr/>
            </a:lvl1pPr>
          </a:lstStyle>
          <a:p>
            <a:pPr>
              <a:defRPr/>
            </a:pPr>
            <a:fld id="{F6179ACB-4777-433A-A932-CBEA31626273}"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u numéro de diapositive 5"/>
          <p:cNvSpPr>
            <a:spLocks noGrp="1"/>
          </p:cNvSpPr>
          <p:nvPr>
            <p:ph type="sldNum" sz="quarter" idx="10"/>
          </p:nvPr>
        </p:nvSpPr>
        <p:spPr/>
        <p:txBody>
          <a:bodyPr/>
          <a:lstStyle>
            <a:lvl1pPr>
              <a:defRPr/>
            </a:lvl1pPr>
          </a:lstStyle>
          <a:p>
            <a:pPr>
              <a:defRPr/>
            </a:pPr>
            <a:fld id="{8FEFCF8F-4900-43E2-9643-3A28AE47EE6A}"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6"/>
          <p:cNvSpPr>
            <a:spLocks noGrp="1"/>
          </p:cNvSpPr>
          <p:nvPr>
            <p:ph type="body" sz="quarter" idx="13"/>
          </p:nvPr>
        </p:nvSpPr>
        <p:spPr>
          <a:xfrm>
            <a:off x="804863" y="1469378"/>
            <a:ext cx="7881937" cy="4397375"/>
          </a:xfrm>
        </p:spPr>
        <p:txBody>
          <a:bodyPr/>
          <a:lstStyle>
            <a:lvl1pPr>
              <a:buClr>
                <a:srgbClr val="683086"/>
              </a:buClr>
              <a:defRPr>
                <a:solidFill>
                  <a:srgbClr val="000000"/>
                </a:solidFill>
              </a:defRPr>
            </a:lvl1pPr>
          </a:lstStyle>
          <a:p>
            <a:pPr lvl="0"/>
            <a:r>
              <a:rPr lang="en-US" dirty="0" smtClean="0"/>
              <a:t>Click to edit Master text styles</a:t>
            </a:r>
          </a:p>
        </p:txBody>
      </p:sp>
      <p:sp>
        <p:nvSpPr>
          <p:cNvPr id="4" name="Espace réservé du numéro de diapositive 5"/>
          <p:cNvSpPr>
            <a:spLocks noGrp="1"/>
          </p:cNvSpPr>
          <p:nvPr>
            <p:ph type="sldNum" sz="quarter" idx="14"/>
          </p:nvPr>
        </p:nvSpPr>
        <p:spPr/>
        <p:txBody>
          <a:bodyPr/>
          <a:lstStyle>
            <a:lvl1pPr>
              <a:defRPr/>
            </a:lvl1pPr>
          </a:lstStyle>
          <a:p>
            <a:pPr>
              <a:defRPr/>
            </a:pPr>
            <a:fld id="{8E1BD7B9-9405-4F5F-B9A6-8F9A8D91C54B}"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5"/>
          <p:cNvSpPr>
            <a:spLocks noGrp="1"/>
          </p:cNvSpPr>
          <p:nvPr>
            <p:ph type="sldNum" sz="quarter" idx="10"/>
          </p:nvPr>
        </p:nvSpPr>
        <p:spPr/>
        <p:txBody>
          <a:bodyPr/>
          <a:lstStyle>
            <a:lvl1pPr>
              <a:defRPr/>
            </a:lvl1pPr>
          </a:lstStyle>
          <a:p>
            <a:pPr>
              <a:defRPr/>
            </a:pPr>
            <a:fld id="{8D47A265-36B6-4E7B-BB9D-C5EEB1550577}"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p:nvPr>
        </p:nvSpPr>
        <p:spPr>
          <a:xfrm>
            <a:off x="1090609" y="976320"/>
            <a:ext cx="7894637" cy="2433895"/>
          </a:xfrm>
        </p:spPr>
        <p:txBody>
          <a:bodyPr/>
          <a:lstStyle/>
          <a:p>
            <a:r>
              <a:rPr lang="en-US" dirty="0" smtClean="0"/>
              <a:t>Click to edit Master title style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u numéro de diapositive 5"/>
          <p:cNvSpPr>
            <a:spLocks noGrp="1"/>
          </p:cNvSpPr>
          <p:nvPr>
            <p:ph type="sldNum" sz="quarter" idx="10"/>
          </p:nvPr>
        </p:nvSpPr>
        <p:spPr/>
        <p:txBody>
          <a:bodyPr/>
          <a:lstStyle>
            <a:lvl1pPr>
              <a:defRPr/>
            </a:lvl1pPr>
          </a:lstStyle>
          <a:p>
            <a:pPr>
              <a:defRPr/>
            </a:pPr>
            <a:fld id="{D86E155B-08A5-4778-8BDB-8CDA28F73107}"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p:nvPr>
        </p:nvSpPr>
        <p:spPr>
          <a:xfrm>
            <a:off x="1097486" y="3283200"/>
            <a:ext cx="5897726" cy="2108160"/>
          </a:xfrm>
        </p:spPr>
        <p:txBody>
          <a:bodyPr anchor="t">
            <a:normAutofit/>
          </a:bodyPr>
          <a:lstStyle>
            <a:lvl1pPr>
              <a:defRPr sz="1500" baseline="0"/>
            </a:lvl1pPr>
          </a:lstStyle>
          <a:p>
            <a:r>
              <a:rPr lang="en-US" dirty="0" smtClean="0"/>
              <a:t>Click to edit Master title style</a:t>
            </a:r>
            <a:endParaRPr lang="fr-FR" dirty="0"/>
          </a:p>
        </p:txBody>
      </p:sp>
      <p:sp>
        <p:nvSpPr>
          <p:cNvPr id="3" name="Espace réservé du numéro de diapositive 5"/>
          <p:cNvSpPr>
            <a:spLocks noGrp="1"/>
          </p:cNvSpPr>
          <p:nvPr>
            <p:ph type="sldNum" sz="quarter" idx="10"/>
          </p:nvPr>
        </p:nvSpPr>
        <p:spPr/>
        <p:txBody>
          <a:bodyPr/>
          <a:lstStyle>
            <a:lvl1pPr>
              <a:defRPr/>
            </a:lvl1pPr>
          </a:lstStyle>
          <a:p>
            <a:pPr>
              <a:defRPr/>
            </a:pPr>
            <a:fld id="{A294DD10-80C3-44FD-8213-0C8683DD5F44}"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fld id="{8E38F3B8-5932-4C10-9CC3-9F9850861EBE}"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96963" y="915988"/>
            <a:ext cx="7983537" cy="379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3" name="Espace réservé du numéro de diapositive 5"/>
          <p:cNvSpPr>
            <a:spLocks noGrp="1"/>
          </p:cNvSpPr>
          <p:nvPr>
            <p:ph type="sldNum" sz="quarter" idx="10"/>
          </p:nvPr>
        </p:nvSpPr>
        <p:spPr/>
        <p:txBody>
          <a:bodyPr/>
          <a:lstStyle>
            <a:lvl1pPr>
              <a:defRPr/>
            </a:lvl1pPr>
          </a:lstStyle>
          <a:p>
            <a:pPr>
              <a:defRPr/>
            </a:pPr>
            <a:fld id="{2A12E494-962F-4E9A-894C-0CC7E4E33EC8}"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5" name="Espace réservé du numéro de diapositive 5"/>
          <p:cNvSpPr>
            <a:spLocks noGrp="1"/>
          </p:cNvSpPr>
          <p:nvPr>
            <p:ph type="sldNum" sz="quarter" idx="15"/>
          </p:nvPr>
        </p:nvSpPr>
        <p:spPr/>
        <p:txBody>
          <a:bodyPr/>
          <a:lstStyle>
            <a:lvl1pPr>
              <a:defRPr/>
            </a:lvl1pPr>
          </a:lstStyle>
          <a:p>
            <a:pPr>
              <a:defRPr/>
            </a:pPr>
            <a:fld id="{B1FA3F07-B804-4A15-9A00-9847F956D8B6}"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4863" y="0"/>
            <a:ext cx="7881937" cy="128746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1027" name="Espace réservé du texte 2"/>
          <p:cNvSpPr>
            <a:spLocks noGrp="1"/>
          </p:cNvSpPr>
          <p:nvPr>
            <p:ph type="body" idx="1"/>
          </p:nvPr>
        </p:nvSpPr>
        <p:spPr bwMode="auto">
          <a:xfrm>
            <a:off x="804863" y="1476375"/>
            <a:ext cx="78819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 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 name="Espace réservé du numéro de diapositive 5"/>
          <p:cNvSpPr>
            <a:spLocks noGrp="1"/>
          </p:cNvSpPr>
          <p:nvPr>
            <p:ph type="sldNum" sz="quarter" idx="4"/>
          </p:nvPr>
        </p:nvSpPr>
        <p:spPr>
          <a:xfrm>
            <a:off x="8150225" y="6391275"/>
            <a:ext cx="450850" cy="365125"/>
          </a:xfrm>
          <a:prstGeom prst="rect">
            <a:avLst/>
          </a:prstGeom>
        </p:spPr>
        <p:txBody>
          <a:bodyPr vert="horz" lIns="91440" tIns="45720" rIns="91440" bIns="45720" rtlCol="0" anchor="ctr"/>
          <a:lstStyle>
            <a:lvl1pPr algn="r" fontAlgn="auto">
              <a:spcBef>
                <a:spcPts val="0"/>
              </a:spcBef>
              <a:spcAft>
                <a:spcPts val="0"/>
              </a:spcAft>
              <a:defRPr sz="1000" b="1">
                <a:solidFill>
                  <a:srgbClr val="404040"/>
                </a:solidFill>
                <a:latin typeface="+mn-lt"/>
              </a:defRPr>
            </a:lvl1pPr>
          </a:lstStyle>
          <a:p>
            <a:pPr>
              <a:defRPr/>
            </a:pPr>
            <a:fld id="{8264E874-2125-43CE-8E4E-18A864FC92B9}" type="slidenum">
              <a:rPr lang="fr-FR"/>
              <a:pPr>
                <a:defRPr/>
              </a:pPr>
              <a:t>‹#›</a:t>
            </a:fld>
            <a:endParaRPr lang="fr-FR" dirty="0"/>
          </a:p>
        </p:txBody>
      </p:sp>
      <p:pic>
        <p:nvPicPr>
          <p:cNvPr id="1029" name="Image 11" descr="2014_MENESRlogo_horizontal.jpg"/>
          <p:cNvPicPr>
            <a:picLocks noChangeAspect="1"/>
          </p:cNvPicPr>
          <p:nvPr userDrawn="1"/>
        </p:nvPicPr>
        <p:blipFill>
          <a:blip r:embed="rId6"/>
          <a:srcRect/>
          <a:stretch>
            <a:fillRect/>
          </a:stretch>
        </p:blipFill>
        <p:spPr bwMode="auto">
          <a:xfrm>
            <a:off x="660400" y="6180138"/>
            <a:ext cx="1655763" cy="463550"/>
          </a:xfrm>
          <a:prstGeom prst="rect">
            <a:avLst/>
          </a:prstGeom>
          <a:noFill/>
          <a:ln w="9525">
            <a:noFill/>
            <a:miter lim="800000"/>
            <a:headEnd/>
            <a:tailEnd/>
          </a:ln>
        </p:spPr>
      </p:pic>
      <p:cxnSp>
        <p:nvCxnSpPr>
          <p:cNvPr id="13" name="Connecteur droit 12"/>
          <p:cNvCxnSpPr/>
          <p:nvPr userDrawn="1"/>
        </p:nvCxnSpPr>
        <p:spPr>
          <a:xfrm>
            <a:off x="698500" y="1295400"/>
            <a:ext cx="717391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413" y="873125"/>
            <a:ext cx="642937" cy="41910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500" y="0"/>
            <a:ext cx="0" cy="128746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r>
              <a:rPr lang="fr-FR" dirty="0" smtClean="0">
                <a:solidFill>
                  <a:schemeClr val="tx1">
                    <a:lumMod val="75000"/>
                    <a:lumOff val="25000"/>
                  </a:schemeClr>
                </a:solidFill>
              </a:rPr>
              <a:t>JJ/MM/AAAA</a:t>
            </a:r>
          </a:p>
          <a:p>
            <a:pPr>
              <a:defRPr/>
            </a:pPr>
            <a:endParaRPr lang="fr-FR" dirty="0"/>
          </a:p>
        </p:txBody>
      </p:sp>
      <p:sp>
        <p:nvSpPr>
          <p:cNvPr id="14" name="Espace réservé du pied de page 4"/>
          <p:cNvSpPr txBox="1">
            <a:spLocks/>
          </p:cNvSpPr>
          <p:nvPr userDrawn="1"/>
        </p:nvSpPr>
        <p:spPr>
          <a:xfrm>
            <a:off x="2357438" y="6146800"/>
            <a:ext cx="3121025"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pPr>
              <a:defRPr/>
            </a:pPr>
            <a:endParaRPr lang="fr-FR"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3000" kern="1200" cap="all">
          <a:solidFill>
            <a:srgbClr val="404040"/>
          </a:solidFill>
          <a:latin typeface="+mj-lt"/>
          <a:ea typeface="+mj-ea"/>
          <a:cs typeface="+mj-cs"/>
        </a:defRPr>
      </a:lvl1pPr>
      <a:lvl2pPr algn="l" defTabSz="457200" rtl="0" eaLnBrk="0" fontAlgn="base" hangingPunct="0">
        <a:spcBef>
          <a:spcPct val="0"/>
        </a:spcBef>
        <a:spcAft>
          <a:spcPct val="0"/>
        </a:spcAft>
        <a:defRPr sz="3000">
          <a:solidFill>
            <a:srgbClr val="404040"/>
          </a:solidFill>
          <a:latin typeface="Calibri" pitchFamily="34" charset="0"/>
        </a:defRPr>
      </a:lvl2pPr>
      <a:lvl3pPr algn="l" defTabSz="457200" rtl="0" eaLnBrk="0" fontAlgn="base" hangingPunct="0">
        <a:spcBef>
          <a:spcPct val="0"/>
        </a:spcBef>
        <a:spcAft>
          <a:spcPct val="0"/>
        </a:spcAft>
        <a:defRPr sz="3000">
          <a:solidFill>
            <a:srgbClr val="404040"/>
          </a:solidFill>
          <a:latin typeface="Calibri" pitchFamily="34" charset="0"/>
        </a:defRPr>
      </a:lvl3pPr>
      <a:lvl4pPr algn="l" defTabSz="457200" rtl="0" eaLnBrk="0" fontAlgn="base" hangingPunct="0">
        <a:spcBef>
          <a:spcPct val="0"/>
        </a:spcBef>
        <a:spcAft>
          <a:spcPct val="0"/>
        </a:spcAft>
        <a:defRPr sz="3000">
          <a:solidFill>
            <a:srgbClr val="404040"/>
          </a:solidFill>
          <a:latin typeface="Calibri" pitchFamily="34" charset="0"/>
        </a:defRPr>
      </a:lvl4pPr>
      <a:lvl5pPr algn="l" defTabSz="457200" rtl="0" eaLnBrk="0" fontAlgn="base" hangingPunct="0">
        <a:spcBef>
          <a:spcPct val="0"/>
        </a:spcBef>
        <a:spcAft>
          <a:spcPct val="0"/>
        </a:spcAft>
        <a:defRPr sz="3000">
          <a:solidFill>
            <a:srgbClr val="404040"/>
          </a:solidFill>
          <a:latin typeface="Calibri" pitchFamily="34" charset="0"/>
        </a:defRPr>
      </a:lvl5pPr>
      <a:lvl6pPr marL="457200" algn="l" defTabSz="457200" rtl="0" fontAlgn="base">
        <a:spcBef>
          <a:spcPct val="0"/>
        </a:spcBef>
        <a:spcAft>
          <a:spcPct val="0"/>
        </a:spcAft>
        <a:defRPr sz="3000">
          <a:solidFill>
            <a:srgbClr val="404040"/>
          </a:solidFill>
          <a:latin typeface="Calibri" pitchFamily="34" charset="0"/>
        </a:defRPr>
      </a:lvl6pPr>
      <a:lvl7pPr marL="914400" algn="l" defTabSz="457200" rtl="0" fontAlgn="base">
        <a:spcBef>
          <a:spcPct val="0"/>
        </a:spcBef>
        <a:spcAft>
          <a:spcPct val="0"/>
        </a:spcAft>
        <a:defRPr sz="3000">
          <a:solidFill>
            <a:srgbClr val="404040"/>
          </a:solidFill>
          <a:latin typeface="Calibri" pitchFamily="34" charset="0"/>
        </a:defRPr>
      </a:lvl7pPr>
      <a:lvl8pPr marL="1371600" algn="l" defTabSz="457200" rtl="0" fontAlgn="base">
        <a:spcBef>
          <a:spcPct val="0"/>
        </a:spcBef>
        <a:spcAft>
          <a:spcPct val="0"/>
        </a:spcAft>
        <a:defRPr sz="3000">
          <a:solidFill>
            <a:srgbClr val="404040"/>
          </a:solidFill>
          <a:latin typeface="Calibri" pitchFamily="34" charset="0"/>
        </a:defRPr>
      </a:lvl8pPr>
      <a:lvl9pPr marL="1828800" algn="l" defTabSz="457200" rtl="0" fontAlgn="base">
        <a:spcBef>
          <a:spcPct val="0"/>
        </a:spcBef>
        <a:spcAft>
          <a:spcPct val="0"/>
        </a:spcAft>
        <a:defRPr sz="3000">
          <a:solidFill>
            <a:srgbClr val="404040"/>
          </a:solidFill>
          <a:latin typeface="Calibri" pitchFamily="34" charset="0"/>
        </a:defRPr>
      </a:lvl9pPr>
    </p:titleStyle>
    <p:bodyStyle>
      <a:lvl1pPr marL="177800" indent="-177800" algn="l" defTabSz="457200" rtl="0" eaLnBrk="0" fontAlgn="base" hangingPunct="0">
        <a:spcBef>
          <a:spcPct val="20000"/>
        </a:spcBef>
        <a:spcAft>
          <a:spcPct val="0"/>
        </a:spcAft>
        <a:buSzPct val="100000"/>
        <a:buFont typeface="Arial" charset="0"/>
        <a:buChar char="■"/>
        <a:defRPr sz="2000" kern="1200">
          <a:solidFill>
            <a:srgbClr val="683086"/>
          </a:solidFill>
          <a:latin typeface="+mn-lt"/>
          <a:ea typeface="+mn-ea"/>
          <a:cs typeface="+mn-cs"/>
        </a:defRPr>
      </a:lvl1pPr>
      <a:lvl2pPr marL="627063" indent="-169863" algn="l" defTabSz="457200" rtl="0" eaLnBrk="0" fontAlgn="base" hangingPunct="0">
        <a:spcBef>
          <a:spcPct val="20000"/>
        </a:spcBef>
        <a:spcAft>
          <a:spcPct val="0"/>
        </a:spcAft>
        <a:buClr>
          <a:srgbClr val="683086"/>
        </a:buClr>
        <a:buFont typeface="Arial Italic"/>
        <a:buChar char="■"/>
        <a:defRPr sz="1500" kern="1200">
          <a:solidFill>
            <a:schemeClr val="tx1"/>
          </a:solidFill>
          <a:latin typeface="+mn-lt"/>
          <a:ea typeface="+mn-ea"/>
          <a:cs typeface="+mn-cs"/>
        </a:defRPr>
      </a:lvl2pPr>
      <a:lvl3pPr marL="627063" algn="l" defTabSz="457200" rtl="0" eaLnBrk="0" fontAlgn="base" hangingPunct="0">
        <a:spcBef>
          <a:spcPct val="20000"/>
        </a:spcBef>
        <a:spcAft>
          <a:spcPct val="0"/>
        </a:spcAft>
        <a:buFont typeface="Arial" charset="0"/>
        <a:defRPr sz="1500" kern="1200">
          <a:solidFill>
            <a:schemeClr val="tx1"/>
          </a:solidFill>
          <a:latin typeface="+mn-lt"/>
          <a:ea typeface="+mn-ea"/>
          <a:cs typeface="+mn-cs"/>
        </a:defRPr>
      </a:lvl3pPr>
      <a:lvl4pPr marL="627063" indent="177800" algn="l" defTabSz="457200" rtl="0" eaLnBrk="0" fontAlgn="base" hangingPunct="0">
        <a:spcBef>
          <a:spcPct val="20000"/>
        </a:spcBef>
        <a:spcAft>
          <a:spcPct val="0"/>
        </a:spcAft>
        <a:buClr>
          <a:srgbClr val="683086"/>
        </a:buClr>
        <a:buFont typeface="Arial" charset="0"/>
        <a:buChar char="–"/>
        <a:defRPr sz="1100" kern="1200">
          <a:solidFill>
            <a:schemeClr val="tx1"/>
          </a:solidFill>
          <a:latin typeface="+mn-lt"/>
          <a:ea typeface="+mn-ea"/>
          <a:cs typeface="+mn-cs"/>
        </a:defRPr>
      </a:lvl4pPr>
      <a:lvl5pPr marL="806450" algn="l" defTabSz="457200" rtl="0" eaLnBrk="0" fontAlgn="base" hangingPunct="0">
        <a:spcBef>
          <a:spcPct val="20000"/>
        </a:spcBef>
        <a:spcAft>
          <a:spcPct val="0"/>
        </a:spcAft>
        <a:buFont typeface="Arial" charset="0"/>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1096963" y="915988"/>
            <a:ext cx="7983537" cy="2549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a:t>
            </a:r>
            <a:br>
              <a:rPr lang="fr-FR" smtClean="0"/>
            </a:br>
            <a:r>
              <a:rPr lang="fr-FR" smtClean="0"/>
              <a:t>LE TITRE</a:t>
            </a:r>
          </a:p>
        </p:txBody>
      </p:sp>
      <p:sp>
        <p:nvSpPr>
          <p:cNvPr id="6147" name="Espace réservé du texte 2"/>
          <p:cNvSpPr>
            <a:spLocks noGrp="1"/>
          </p:cNvSpPr>
          <p:nvPr>
            <p:ph type="body" idx="1"/>
          </p:nvPr>
        </p:nvSpPr>
        <p:spPr bwMode="auto">
          <a:xfrm>
            <a:off x="1096963" y="3465513"/>
            <a:ext cx="7589837" cy="124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p:txBody>
      </p:sp>
      <p:sp>
        <p:nvSpPr>
          <p:cNvPr id="6" name="Espace réservé du numéro de diapositive 5"/>
          <p:cNvSpPr>
            <a:spLocks noGrp="1"/>
          </p:cNvSpPr>
          <p:nvPr>
            <p:ph type="sldNum" sz="quarter" idx="4"/>
          </p:nvPr>
        </p:nvSpPr>
        <p:spPr>
          <a:xfrm>
            <a:off x="8197850" y="6391275"/>
            <a:ext cx="403225" cy="365125"/>
          </a:xfrm>
          <a:prstGeom prst="rect">
            <a:avLst/>
          </a:prstGeom>
        </p:spPr>
        <p:txBody>
          <a:bodyPr vert="horz" lIns="91440" tIns="45720" rIns="91440" bIns="45720" rtlCol="0" anchor="ctr"/>
          <a:lstStyle>
            <a:lvl1pPr algn="r" fontAlgn="auto">
              <a:spcBef>
                <a:spcPts val="0"/>
              </a:spcBef>
              <a:spcAft>
                <a:spcPts val="0"/>
              </a:spcAft>
              <a:defRPr sz="1000" b="1">
                <a:solidFill>
                  <a:srgbClr val="404040"/>
                </a:solidFill>
                <a:latin typeface="+mn-lt"/>
              </a:defRPr>
            </a:lvl1pPr>
          </a:lstStyle>
          <a:p>
            <a:pPr>
              <a:defRPr/>
            </a:pPr>
            <a:fld id="{0AEDDD68-0D71-47B0-A3CA-5468DFE6995F}" type="slidenum">
              <a:rPr lang="fr-FR"/>
              <a:pPr>
                <a:defRPr/>
              </a:pPr>
              <a:t>‹#›</a:t>
            </a:fld>
            <a:endParaRPr lang="fr-FR" dirty="0"/>
          </a:p>
        </p:txBody>
      </p:sp>
      <p:pic>
        <p:nvPicPr>
          <p:cNvPr id="6149" name="Image 11" descr="2014_MENESRlogo_horizontal.jpg"/>
          <p:cNvPicPr>
            <a:picLocks noChangeAspect="1"/>
          </p:cNvPicPr>
          <p:nvPr userDrawn="1"/>
        </p:nvPicPr>
        <p:blipFill>
          <a:blip r:embed="rId6"/>
          <a:srcRect/>
          <a:stretch>
            <a:fillRect/>
          </a:stretch>
        </p:blipFill>
        <p:spPr bwMode="auto">
          <a:xfrm>
            <a:off x="660400" y="6180138"/>
            <a:ext cx="1655763" cy="463550"/>
          </a:xfrm>
          <a:prstGeom prst="rect">
            <a:avLst/>
          </a:prstGeom>
          <a:noFill/>
          <a:ln w="9525">
            <a:noFill/>
            <a:miter lim="800000"/>
            <a:headEnd/>
            <a:tailEnd/>
          </a:ln>
        </p:spPr>
      </p:pic>
      <p:cxnSp>
        <p:nvCxnSpPr>
          <p:cNvPr id="16" name="Connecteur droit 15"/>
          <p:cNvCxnSpPr/>
          <p:nvPr userDrawn="1"/>
        </p:nvCxnSpPr>
        <p:spPr>
          <a:xfrm>
            <a:off x="698500" y="5859463"/>
            <a:ext cx="629126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4525" y="4832350"/>
            <a:ext cx="1520825" cy="1023938"/>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500" y="342900"/>
            <a:ext cx="0" cy="550862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3570288" y="6305550"/>
            <a:ext cx="4397375" cy="361950"/>
          </a:xfrm>
          <a:prstGeom prst="rect">
            <a:avLst/>
          </a:prstGeom>
        </p:spPr>
        <p:txBody>
          <a:bodyPr anchor="ctr"/>
          <a:lstStyle/>
          <a:p>
            <a:pPr>
              <a:defRPr/>
            </a:pPr>
            <a:endParaRPr lang="fr-FR" sz="1000" dirty="0">
              <a:solidFill>
                <a:srgbClr val="7B00AC"/>
              </a:solidFill>
            </a:endParaRPr>
          </a:p>
          <a:p>
            <a:pPr>
              <a:lnSpc>
                <a:spcPts val="1325"/>
              </a:lnSpc>
              <a:defRPr/>
            </a:pPr>
            <a:r>
              <a:rPr lang="fr-FR" altLang="fr-FR" sz="1000" dirty="0">
                <a:solidFill>
                  <a:srgbClr val="7B00AC"/>
                </a:solidFill>
              </a:rPr>
              <a:t>               Norbert Perrot et Samuel Viollin – IGEN STI– 10 décembre 2015 </a:t>
            </a:r>
            <a:endParaRPr lang="fr-FR" sz="1000" dirty="0">
              <a:solidFill>
                <a:srgbClr val="404040"/>
              </a:solidFill>
              <a:latin typeface="Calibri" pitchFamily="34" charset="0"/>
            </a:endParaRPr>
          </a:p>
          <a:p>
            <a:pPr>
              <a:defRPr/>
            </a:pPr>
            <a:endParaRPr lang="fr-FR" sz="1000" dirty="0">
              <a:solidFill>
                <a:srgbClr val="898989"/>
              </a:solidFill>
              <a:latin typeface="Calibri" pitchFamily="34" charset="0"/>
            </a:endParaRPr>
          </a:p>
        </p:txBody>
      </p:sp>
      <p:pic>
        <p:nvPicPr>
          <p:cNvPr id="6154" name="Image 3" descr="logoIGEN.jpg"/>
          <p:cNvPicPr>
            <a:picLocks noChangeAspect="1"/>
          </p:cNvPicPr>
          <p:nvPr userDrawn="1"/>
        </p:nvPicPr>
        <p:blipFill>
          <a:blip r:embed="rId7"/>
          <a:srcRect/>
          <a:stretch>
            <a:fillRect/>
          </a:stretch>
        </p:blipFill>
        <p:spPr bwMode="auto">
          <a:xfrm>
            <a:off x="2611438" y="6062663"/>
            <a:ext cx="1481137" cy="604837"/>
          </a:xfrm>
          <a:prstGeom prst="rect">
            <a:avLst/>
          </a:prstGeom>
          <a:noFill/>
          <a:ln w="9525">
            <a:noFill/>
            <a:miter lim="800000"/>
            <a:headEnd/>
            <a:tailEnd/>
          </a:ln>
        </p:spPr>
      </p:pic>
      <p:sp>
        <p:nvSpPr>
          <p:cNvPr id="2" name="Espace réservé du numéro de diapositive 5"/>
          <p:cNvSpPr>
            <a:spLocks/>
          </p:cNvSpPr>
          <p:nvPr userDrawn="1"/>
        </p:nvSpPr>
        <p:spPr bwMode="auto">
          <a:xfrm>
            <a:off x="8194675" y="6388100"/>
            <a:ext cx="403225" cy="365125"/>
          </a:xfrm>
          <a:prstGeom prst="rect">
            <a:avLst/>
          </a:prstGeom>
          <a:noFill/>
          <a:ln w="9525">
            <a:noFill/>
            <a:miter lim="800000"/>
            <a:headEnd/>
            <a:tailEnd/>
          </a:ln>
        </p:spPr>
        <p:txBody>
          <a:bodyPr anchor="ctr"/>
          <a:lstStyle>
            <a:lvl1pPr algn="r" fontAlgn="auto">
              <a:spcBef>
                <a:spcPts val="0"/>
              </a:spcBef>
              <a:spcAft>
                <a:spcPts val="0"/>
              </a:spcAft>
              <a:defRPr sz="1000" b="1">
                <a:solidFill>
                  <a:srgbClr val="404040"/>
                </a:solidFill>
                <a:latin typeface="+mn-lt"/>
              </a:defRPr>
            </a:lvl1pPr>
          </a:lstStyle>
          <a:p>
            <a:pPr>
              <a:defRPr/>
            </a:pPr>
            <a:fld id="{A518D5D4-B5E9-473F-BDEB-21999B30AE63}"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hdr="0"/>
  <p:txStyles>
    <p:titleStyle>
      <a:lvl1pPr algn="l" defTabSz="457200" rtl="0" eaLnBrk="0" fontAlgn="base" hangingPunct="0">
        <a:spcBef>
          <a:spcPct val="0"/>
        </a:spcBef>
        <a:spcAft>
          <a:spcPct val="0"/>
        </a:spcAft>
        <a:defRPr sz="5000" kern="1200">
          <a:solidFill>
            <a:srgbClr val="404040"/>
          </a:solidFill>
          <a:latin typeface="+mj-lt"/>
          <a:ea typeface="+mj-ea"/>
          <a:cs typeface="+mj-cs"/>
        </a:defRPr>
      </a:lvl1pPr>
      <a:lvl2pPr algn="l" defTabSz="457200" rtl="0" eaLnBrk="0" fontAlgn="base" hangingPunct="0">
        <a:spcBef>
          <a:spcPct val="0"/>
        </a:spcBef>
        <a:spcAft>
          <a:spcPct val="0"/>
        </a:spcAft>
        <a:defRPr sz="5000">
          <a:solidFill>
            <a:srgbClr val="404040"/>
          </a:solidFill>
          <a:latin typeface="Calibri" pitchFamily="34" charset="0"/>
        </a:defRPr>
      </a:lvl2pPr>
      <a:lvl3pPr algn="l" defTabSz="457200" rtl="0" eaLnBrk="0" fontAlgn="base" hangingPunct="0">
        <a:spcBef>
          <a:spcPct val="0"/>
        </a:spcBef>
        <a:spcAft>
          <a:spcPct val="0"/>
        </a:spcAft>
        <a:defRPr sz="5000">
          <a:solidFill>
            <a:srgbClr val="404040"/>
          </a:solidFill>
          <a:latin typeface="Calibri" pitchFamily="34" charset="0"/>
        </a:defRPr>
      </a:lvl3pPr>
      <a:lvl4pPr algn="l" defTabSz="457200" rtl="0" eaLnBrk="0" fontAlgn="base" hangingPunct="0">
        <a:spcBef>
          <a:spcPct val="0"/>
        </a:spcBef>
        <a:spcAft>
          <a:spcPct val="0"/>
        </a:spcAft>
        <a:defRPr sz="5000">
          <a:solidFill>
            <a:srgbClr val="404040"/>
          </a:solidFill>
          <a:latin typeface="Calibri" pitchFamily="34" charset="0"/>
        </a:defRPr>
      </a:lvl4pPr>
      <a:lvl5pPr algn="l" defTabSz="457200" rtl="0" eaLnBrk="0" fontAlgn="base" hangingPunct="0">
        <a:spcBef>
          <a:spcPct val="0"/>
        </a:spcBef>
        <a:spcAft>
          <a:spcPct val="0"/>
        </a:spcAft>
        <a:defRPr sz="5000">
          <a:solidFill>
            <a:srgbClr val="404040"/>
          </a:solidFill>
          <a:latin typeface="Calibri" pitchFamily="34" charset="0"/>
        </a:defRPr>
      </a:lvl5pPr>
      <a:lvl6pPr marL="457200" algn="l" defTabSz="457200" rtl="0" fontAlgn="base">
        <a:spcBef>
          <a:spcPct val="0"/>
        </a:spcBef>
        <a:spcAft>
          <a:spcPct val="0"/>
        </a:spcAft>
        <a:defRPr sz="5000">
          <a:solidFill>
            <a:srgbClr val="404040"/>
          </a:solidFill>
          <a:latin typeface="Calibri" pitchFamily="34" charset="0"/>
        </a:defRPr>
      </a:lvl6pPr>
      <a:lvl7pPr marL="914400" algn="l" defTabSz="457200" rtl="0" fontAlgn="base">
        <a:spcBef>
          <a:spcPct val="0"/>
        </a:spcBef>
        <a:spcAft>
          <a:spcPct val="0"/>
        </a:spcAft>
        <a:defRPr sz="5000">
          <a:solidFill>
            <a:srgbClr val="404040"/>
          </a:solidFill>
          <a:latin typeface="Calibri" pitchFamily="34" charset="0"/>
        </a:defRPr>
      </a:lvl7pPr>
      <a:lvl8pPr marL="1371600" algn="l" defTabSz="457200" rtl="0" fontAlgn="base">
        <a:spcBef>
          <a:spcPct val="0"/>
        </a:spcBef>
        <a:spcAft>
          <a:spcPct val="0"/>
        </a:spcAft>
        <a:defRPr sz="5000">
          <a:solidFill>
            <a:srgbClr val="404040"/>
          </a:solidFill>
          <a:latin typeface="Calibri" pitchFamily="34" charset="0"/>
        </a:defRPr>
      </a:lvl8pPr>
      <a:lvl9pPr marL="1828800" algn="l" defTabSz="457200" rtl="0" fontAlgn="base">
        <a:spcBef>
          <a:spcPct val="0"/>
        </a:spcBef>
        <a:spcAft>
          <a:spcPct val="0"/>
        </a:spcAft>
        <a:defRPr sz="5000">
          <a:solidFill>
            <a:srgbClr val="404040"/>
          </a:solidFill>
          <a:latin typeface="Calibri" pitchFamily="34" charset="0"/>
        </a:defRPr>
      </a:lvl9pPr>
    </p:titleStyle>
    <p:bodyStyle>
      <a:lvl1pPr algn="l" defTabSz="457200" rtl="0" eaLnBrk="0" fontAlgn="base" hangingPunct="0">
        <a:spcBef>
          <a:spcPct val="20000"/>
        </a:spcBef>
        <a:spcAft>
          <a:spcPct val="0"/>
        </a:spcAft>
        <a:buFont typeface="Arial" charset="0"/>
        <a:defRPr sz="3200" kern="1200">
          <a:solidFill>
            <a:srgbClr val="683086"/>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Espace réservé du titre 1"/>
          <p:cNvSpPr>
            <a:spLocks noGrp="1"/>
          </p:cNvSpPr>
          <p:nvPr>
            <p:ph type="title"/>
          </p:nvPr>
        </p:nvSpPr>
        <p:spPr bwMode="auto">
          <a:xfrm>
            <a:off x="1095375" y="698500"/>
            <a:ext cx="7781925" cy="200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1267" name="Espace réservé du texte 2"/>
          <p:cNvSpPr>
            <a:spLocks noGrp="1"/>
          </p:cNvSpPr>
          <p:nvPr>
            <p:ph type="body" idx="1"/>
          </p:nvPr>
        </p:nvSpPr>
        <p:spPr bwMode="auto">
          <a:xfrm>
            <a:off x="1095375" y="2705100"/>
            <a:ext cx="7781925" cy="1179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a:t>
            </a:r>
            <a:br>
              <a:rPr lang="fr-FR" smtClean="0"/>
            </a:br>
            <a:r>
              <a:rPr lang="fr-FR" smtClean="0"/>
              <a:t>les styles du texte du masque</a:t>
            </a:r>
          </a:p>
          <a:p>
            <a:pPr lvl="0"/>
            <a:endParaRPr lang="fr-FR" smtClean="0"/>
          </a:p>
        </p:txBody>
      </p:sp>
      <p:sp>
        <p:nvSpPr>
          <p:cNvPr id="6" name="Espace réservé du numéro de diapositive 5"/>
          <p:cNvSpPr>
            <a:spLocks noGrp="1"/>
          </p:cNvSpPr>
          <p:nvPr>
            <p:ph type="sldNum" sz="quarter" idx="4"/>
          </p:nvPr>
        </p:nvSpPr>
        <p:spPr>
          <a:xfrm>
            <a:off x="8250238" y="6391275"/>
            <a:ext cx="350837" cy="365125"/>
          </a:xfrm>
          <a:prstGeom prst="rect">
            <a:avLst/>
          </a:prstGeom>
        </p:spPr>
        <p:txBody>
          <a:bodyPr vert="horz" lIns="91440" tIns="45720" rIns="91440" bIns="45720" rtlCol="0" anchor="ctr"/>
          <a:lstStyle>
            <a:lvl1pPr algn="r" fontAlgn="auto">
              <a:spcBef>
                <a:spcPts val="0"/>
              </a:spcBef>
              <a:spcAft>
                <a:spcPts val="0"/>
              </a:spcAft>
              <a:defRPr sz="1000" b="1">
                <a:solidFill>
                  <a:srgbClr val="000000"/>
                </a:solidFill>
                <a:latin typeface="+mn-lt"/>
              </a:defRPr>
            </a:lvl1pPr>
          </a:lstStyle>
          <a:p>
            <a:pPr>
              <a:defRPr/>
            </a:pPr>
            <a:fld id="{0250F63F-14A4-4807-8269-695309F95306}" type="slidenum">
              <a:rPr lang="fr-FR"/>
              <a:pPr>
                <a:defRPr/>
              </a:pPr>
              <a:t>‹#›</a:t>
            </a:fld>
            <a:endParaRPr lang="fr-FR" dirty="0"/>
          </a:p>
        </p:txBody>
      </p:sp>
      <p:pic>
        <p:nvPicPr>
          <p:cNvPr id="11269" name="Image 11" descr="2014_MENESRlogo_horizontal.jpg"/>
          <p:cNvPicPr>
            <a:picLocks noChangeAspect="1"/>
          </p:cNvPicPr>
          <p:nvPr userDrawn="1"/>
        </p:nvPicPr>
        <p:blipFill>
          <a:blip r:embed="rId5"/>
          <a:srcRect/>
          <a:stretch>
            <a:fillRect/>
          </a:stretch>
        </p:blipFill>
        <p:spPr bwMode="auto">
          <a:xfrm>
            <a:off x="660400" y="6180138"/>
            <a:ext cx="1655763" cy="463550"/>
          </a:xfrm>
          <a:prstGeom prst="rect">
            <a:avLst/>
          </a:prstGeom>
          <a:noFill/>
          <a:ln w="9525">
            <a:noFill/>
            <a:miter lim="800000"/>
            <a:headEnd/>
            <a:tailEnd/>
          </a:ln>
        </p:spPr>
      </p:pic>
      <p:cxnSp>
        <p:nvCxnSpPr>
          <p:cNvPr id="15" name="Connecteur droit 14"/>
          <p:cNvCxnSpPr/>
          <p:nvPr userDrawn="1"/>
        </p:nvCxnSpPr>
        <p:spPr>
          <a:xfrm>
            <a:off x="698500" y="3894138"/>
            <a:ext cx="629126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V="1">
            <a:off x="6994525" y="2865438"/>
            <a:ext cx="1520825" cy="102552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H="1" flipV="1">
            <a:off x="698500" y="0"/>
            <a:ext cx="0" cy="388461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r>
              <a:rPr lang="fr-FR" dirty="0" smtClean="0">
                <a:solidFill>
                  <a:schemeClr val="tx1">
                    <a:lumMod val="75000"/>
                    <a:lumOff val="25000"/>
                  </a:schemeClr>
                </a:solidFill>
              </a:rPr>
              <a:t>JJ/MM/AAAA</a:t>
            </a:r>
          </a:p>
          <a:p>
            <a:pPr>
              <a:defRPr/>
            </a:pPr>
            <a:endParaRPr lang="fr-FR" dirty="0"/>
          </a:p>
        </p:txBody>
      </p:sp>
      <p:sp>
        <p:nvSpPr>
          <p:cNvPr id="12" name="Espace réservé du pied de page 4"/>
          <p:cNvSpPr txBox="1">
            <a:spLocks/>
          </p:cNvSpPr>
          <p:nvPr userDrawn="1"/>
        </p:nvSpPr>
        <p:spPr>
          <a:xfrm>
            <a:off x="2357438" y="6146800"/>
            <a:ext cx="3121025"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pPr>
              <a:defRPr/>
            </a:pPr>
            <a:endParaRPr lang="fr-FR"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hf hdr="0"/>
  <p:txStyles>
    <p:titleStyle>
      <a:lvl1pPr algn="l" defTabSz="457200" rtl="0" eaLnBrk="0" fontAlgn="base" hangingPunct="0">
        <a:spcBef>
          <a:spcPct val="0"/>
        </a:spcBef>
        <a:spcAft>
          <a:spcPct val="0"/>
        </a:spcAft>
        <a:defRPr sz="4400" kern="1200">
          <a:solidFill>
            <a:srgbClr val="683086"/>
          </a:solidFill>
          <a:latin typeface="+mj-lt"/>
          <a:ea typeface="+mj-ea"/>
          <a:cs typeface="+mj-cs"/>
        </a:defRPr>
      </a:lvl1pPr>
      <a:lvl2pPr algn="l" defTabSz="457200" rtl="0" eaLnBrk="0" fontAlgn="base" hangingPunct="0">
        <a:spcBef>
          <a:spcPct val="0"/>
        </a:spcBef>
        <a:spcAft>
          <a:spcPct val="0"/>
        </a:spcAft>
        <a:defRPr sz="4400">
          <a:solidFill>
            <a:srgbClr val="683086"/>
          </a:solidFill>
          <a:latin typeface="Calibri" pitchFamily="34" charset="0"/>
        </a:defRPr>
      </a:lvl2pPr>
      <a:lvl3pPr algn="l" defTabSz="457200" rtl="0" eaLnBrk="0" fontAlgn="base" hangingPunct="0">
        <a:spcBef>
          <a:spcPct val="0"/>
        </a:spcBef>
        <a:spcAft>
          <a:spcPct val="0"/>
        </a:spcAft>
        <a:defRPr sz="4400">
          <a:solidFill>
            <a:srgbClr val="683086"/>
          </a:solidFill>
          <a:latin typeface="Calibri" pitchFamily="34" charset="0"/>
        </a:defRPr>
      </a:lvl3pPr>
      <a:lvl4pPr algn="l" defTabSz="457200" rtl="0" eaLnBrk="0" fontAlgn="base" hangingPunct="0">
        <a:spcBef>
          <a:spcPct val="0"/>
        </a:spcBef>
        <a:spcAft>
          <a:spcPct val="0"/>
        </a:spcAft>
        <a:defRPr sz="4400">
          <a:solidFill>
            <a:srgbClr val="683086"/>
          </a:solidFill>
          <a:latin typeface="Calibri" pitchFamily="34" charset="0"/>
        </a:defRPr>
      </a:lvl4pPr>
      <a:lvl5pPr algn="l" defTabSz="457200" rtl="0" eaLnBrk="0" fontAlgn="base" hangingPunct="0">
        <a:spcBef>
          <a:spcPct val="0"/>
        </a:spcBef>
        <a:spcAft>
          <a:spcPct val="0"/>
        </a:spcAft>
        <a:defRPr sz="4400">
          <a:solidFill>
            <a:srgbClr val="683086"/>
          </a:solidFill>
          <a:latin typeface="Calibri" pitchFamily="34" charset="0"/>
        </a:defRPr>
      </a:lvl5pPr>
      <a:lvl6pPr marL="457200" algn="l" defTabSz="457200" rtl="0" fontAlgn="base">
        <a:spcBef>
          <a:spcPct val="0"/>
        </a:spcBef>
        <a:spcAft>
          <a:spcPct val="0"/>
        </a:spcAft>
        <a:defRPr sz="4400">
          <a:solidFill>
            <a:srgbClr val="683086"/>
          </a:solidFill>
          <a:latin typeface="Calibri" pitchFamily="34" charset="0"/>
        </a:defRPr>
      </a:lvl6pPr>
      <a:lvl7pPr marL="914400" algn="l" defTabSz="457200" rtl="0" fontAlgn="base">
        <a:spcBef>
          <a:spcPct val="0"/>
        </a:spcBef>
        <a:spcAft>
          <a:spcPct val="0"/>
        </a:spcAft>
        <a:defRPr sz="4400">
          <a:solidFill>
            <a:srgbClr val="683086"/>
          </a:solidFill>
          <a:latin typeface="Calibri" pitchFamily="34" charset="0"/>
        </a:defRPr>
      </a:lvl7pPr>
      <a:lvl8pPr marL="1371600" algn="l" defTabSz="457200" rtl="0" fontAlgn="base">
        <a:spcBef>
          <a:spcPct val="0"/>
        </a:spcBef>
        <a:spcAft>
          <a:spcPct val="0"/>
        </a:spcAft>
        <a:defRPr sz="4400">
          <a:solidFill>
            <a:srgbClr val="683086"/>
          </a:solidFill>
          <a:latin typeface="Calibri" pitchFamily="34" charset="0"/>
        </a:defRPr>
      </a:lvl8pPr>
      <a:lvl9pPr marL="1828800" algn="l" defTabSz="457200" rtl="0" fontAlgn="base">
        <a:spcBef>
          <a:spcPct val="0"/>
        </a:spcBef>
        <a:spcAft>
          <a:spcPct val="0"/>
        </a:spcAft>
        <a:defRPr sz="4400">
          <a:solidFill>
            <a:srgbClr val="683086"/>
          </a:solidFill>
          <a:latin typeface="Calibri" pitchFamily="34" charset="0"/>
        </a:defRPr>
      </a:lvl9pPr>
    </p:titleStyle>
    <p:bodyStyle>
      <a:lvl1pPr algn="l" defTabSz="457200" rtl="0" eaLnBrk="0" fontAlgn="base" hangingPunct="0">
        <a:spcBef>
          <a:spcPct val="20000"/>
        </a:spcBef>
        <a:spcAft>
          <a:spcPct val="0"/>
        </a:spcAft>
        <a:buFont typeface="Arial" charset="0"/>
        <a:defRPr sz="3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Espace réservé du numéro de diapositive 4"/>
          <p:cNvSpPr>
            <a:spLocks noGrp="1"/>
          </p:cNvSpPr>
          <p:nvPr>
            <p:ph type="sldNum" sz="quarter" idx="10"/>
          </p:nvPr>
        </p:nvSpPr>
        <p:spPr bwMode="auto">
          <a:xfrm>
            <a:off x="8250238" y="6391275"/>
            <a:ext cx="350837"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632B5B2-3B6F-459E-B287-1119A79CADBF}" type="slidenum">
              <a:rPr lang="fr-FR"/>
              <a:pPr fontAlgn="base">
                <a:spcBef>
                  <a:spcPct val="0"/>
                </a:spcBef>
                <a:spcAft>
                  <a:spcPct val="0"/>
                </a:spcAft>
                <a:defRPr/>
              </a:pPr>
              <a:t>1</a:t>
            </a:fld>
            <a:endParaRPr lang="fr-FR"/>
          </a:p>
        </p:txBody>
      </p:sp>
      <p:sp>
        <p:nvSpPr>
          <p:cNvPr id="17410" name="Rectangle 3"/>
          <p:cNvSpPr txBox="1">
            <a:spLocks noChangeArrowheads="1"/>
          </p:cNvSpPr>
          <p:nvPr/>
        </p:nvSpPr>
        <p:spPr bwMode="auto">
          <a:xfrm>
            <a:off x="684213" y="2492375"/>
            <a:ext cx="7920037" cy="1079500"/>
          </a:xfrm>
          <a:prstGeom prst="rect">
            <a:avLst/>
          </a:prstGeom>
          <a:noFill/>
          <a:ln w="9525">
            <a:noFill/>
            <a:miter lim="800000"/>
            <a:headEnd/>
            <a:tailEnd/>
          </a:ln>
        </p:spPr>
        <p:txBody>
          <a:bodyPr/>
          <a:lstStyle/>
          <a:p>
            <a:pPr algn="ctr"/>
            <a:r>
              <a:rPr lang="fr-FR" altLang="fr-FR" sz="3600" b="1">
                <a:solidFill>
                  <a:srgbClr val="404040"/>
                </a:solidFill>
                <a:latin typeface="Calibri" pitchFamily="34" charset="0"/>
                <a:ea typeface="ＭＳ Ｐゴシック"/>
                <a:cs typeface="ＭＳ Ｐゴシック"/>
              </a:rPr>
              <a:t>Réforme du collège :</a:t>
            </a:r>
          </a:p>
          <a:p>
            <a:pPr algn="ctr"/>
            <a:r>
              <a:rPr lang="fr-FR" altLang="fr-FR" sz="3600" b="1">
                <a:solidFill>
                  <a:srgbClr val="404040"/>
                </a:solidFill>
                <a:latin typeface="Calibri" pitchFamily="34" charset="0"/>
                <a:ea typeface="ＭＳ Ｐゴシック"/>
                <a:cs typeface="ＭＳ Ｐゴシック"/>
              </a:rPr>
              <a:t>une ambition pédagogique</a:t>
            </a:r>
          </a:p>
        </p:txBody>
      </p:sp>
      <p:sp>
        <p:nvSpPr>
          <p:cNvPr id="17411" name="Rectangle 4"/>
          <p:cNvSpPr txBox="1">
            <a:spLocks noChangeArrowheads="1"/>
          </p:cNvSpPr>
          <p:nvPr/>
        </p:nvSpPr>
        <p:spPr bwMode="auto">
          <a:xfrm>
            <a:off x="1841500" y="4652963"/>
            <a:ext cx="5603875" cy="601662"/>
          </a:xfrm>
          <a:prstGeom prst="rect">
            <a:avLst/>
          </a:prstGeom>
          <a:noFill/>
          <a:ln w="9525">
            <a:noFill/>
            <a:miter lim="800000"/>
            <a:headEnd/>
            <a:tailEnd/>
          </a:ln>
        </p:spPr>
        <p:txBody>
          <a:bodyPr/>
          <a:lstStyle/>
          <a:p>
            <a:pPr>
              <a:spcBef>
                <a:spcPct val="20000"/>
              </a:spcBef>
              <a:buFont typeface="Wingdings" pitchFamily="2" charset="2"/>
              <a:buNone/>
            </a:pPr>
            <a:r>
              <a:rPr lang="fr-FR" altLang="fr-FR" sz="2400">
                <a:solidFill>
                  <a:srgbClr val="0000FF"/>
                </a:solidFill>
                <a:latin typeface="Calibri" pitchFamily="34" charset="0"/>
                <a:ea typeface="ＭＳ Ｐゴシック"/>
                <a:cs typeface="ＭＳ Ｐゴシック"/>
              </a:rPr>
              <a:t>Lycée Jean Zay – Paris – 10 décembre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ZoneTexte 3"/>
          <p:cNvSpPr txBox="1">
            <a:spLocks noChangeArrowheads="1"/>
          </p:cNvSpPr>
          <p:nvPr/>
        </p:nvSpPr>
        <p:spPr bwMode="auto">
          <a:xfrm>
            <a:off x="1116013" y="2924175"/>
            <a:ext cx="7388225" cy="946150"/>
          </a:xfrm>
          <a:prstGeom prst="rect">
            <a:avLst/>
          </a:prstGeom>
          <a:noFill/>
          <a:ln w="9525">
            <a:noFill/>
            <a:miter lim="800000"/>
            <a:headEnd/>
            <a:tailEnd/>
          </a:ln>
        </p:spPr>
        <p:txBody>
          <a:bodyPr>
            <a:spAutoFit/>
          </a:bodyPr>
          <a:lstStyle/>
          <a:p>
            <a:pPr algn="ctr" defTabSz="914400"/>
            <a:r>
              <a:rPr lang="fr-FR" sz="2800" b="1">
                <a:solidFill>
                  <a:srgbClr val="0000FF"/>
                </a:solidFill>
                <a:ea typeface="ＭＳ Ｐゴシック"/>
                <a:cs typeface="ＭＳ Ｐゴシック"/>
              </a:rPr>
              <a:t>Le programme de technologie au cycle 3</a:t>
            </a:r>
          </a:p>
          <a:p>
            <a:pPr algn="ctr" defTabSz="914400"/>
            <a:r>
              <a:rPr lang="fr-FR" sz="2800" b="1">
                <a:solidFill>
                  <a:srgbClr val="0000FF"/>
                </a:solidFill>
                <a:ea typeface="ＭＳ Ｐゴシック"/>
                <a:cs typeface="ＭＳ Ｐゴシック"/>
              </a:rPr>
              <a:t>CM1 - CM2 - 6</a:t>
            </a:r>
            <a:r>
              <a:rPr lang="fr-FR" sz="2800" b="1" baseline="30000">
                <a:solidFill>
                  <a:srgbClr val="0000FF"/>
                </a:solidFill>
                <a:ea typeface="ＭＳ Ｐゴシック"/>
                <a:cs typeface="ＭＳ Ｐゴシック"/>
              </a:rPr>
              <a: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6"/>
          <p:cNvSpPr>
            <a:spLocks noChangeArrowheads="1"/>
          </p:cNvSpPr>
          <p:nvPr/>
        </p:nvSpPr>
        <p:spPr bwMode="auto">
          <a:xfrm>
            <a:off x="1889125" y="4679950"/>
            <a:ext cx="5413375" cy="581025"/>
          </a:xfrm>
          <a:prstGeom prst="rect">
            <a:avLst/>
          </a:prstGeom>
          <a:solidFill>
            <a:schemeClr val="bg1"/>
          </a:solidFill>
          <a:ln w="9525" algn="ctr">
            <a:noFill/>
            <a:miter lim="800000"/>
            <a:headEnd/>
            <a:tailEnd/>
          </a:ln>
        </p:spPr>
        <p:txBody>
          <a:bodyPr>
            <a:spAutoFit/>
          </a:bodyPr>
          <a:lstStyle/>
          <a:p>
            <a:pPr algn="ctr" defTabSz="914400"/>
            <a:r>
              <a:rPr lang="fr-FR" sz="1600" b="1" i="1">
                <a:solidFill>
                  <a:srgbClr val="0000FF"/>
                </a:solidFill>
              </a:rPr>
              <a:t>Domaine 5</a:t>
            </a:r>
          </a:p>
          <a:p>
            <a:pPr algn="ctr" defTabSz="914400"/>
            <a:r>
              <a:rPr lang="fr-FR" sz="1600" i="1">
                <a:solidFill>
                  <a:srgbClr val="0000FF"/>
                </a:solidFill>
              </a:rPr>
              <a:t>Les représentations du monde et l’activité humaine</a:t>
            </a:r>
          </a:p>
        </p:txBody>
      </p:sp>
      <p:sp>
        <p:nvSpPr>
          <p:cNvPr id="37890" name="Rectangle 17"/>
          <p:cNvSpPr>
            <a:spLocks noChangeArrowheads="1"/>
          </p:cNvSpPr>
          <p:nvPr/>
        </p:nvSpPr>
        <p:spPr bwMode="auto">
          <a:xfrm>
            <a:off x="1889125" y="2341563"/>
            <a:ext cx="5413375" cy="581025"/>
          </a:xfrm>
          <a:prstGeom prst="rect">
            <a:avLst/>
          </a:prstGeom>
          <a:solidFill>
            <a:schemeClr val="bg1"/>
          </a:solidFill>
          <a:ln w="9525">
            <a:noFill/>
            <a:miter lim="800000"/>
            <a:headEnd/>
            <a:tailEnd/>
          </a:ln>
        </p:spPr>
        <p:txBody>
          <a:bodyPr>
            <a:spAutoFit/>
          </a:bodyPr>
          <a:lstStyle/>
          <a:p>
            <a:pPr algn="ctr" defTabSz="914400"/>
            <a:r>
              <a:rPr lang="fr-FR" sz="1600" b="1" i="1">
                <a:solidFill>
                  <a:srgbClr val="0000FF"/>
                </a:solidFill>
                <a:ea typeface="MS Mincho"/>
                <a:cs typeface="MS Mincho"/>
              </a:rPr>
              <a:t>Domaine</a:t>
            </a:r>
            <a:r>
              <a:rPr lang="fr-FR" sz="1600" b="1" i="1">
                <a:solidFill>
                  <a:srgbClr val="0000FF"/>
                </a:solidFill>
              </a:rPr>
              <a:t> 2</a:t>
            </a:r>
          </a:p>
          <a:p>
            <a:pPr algn="ctr" defTabSz="914400"/>
            <a:r>
              <a:rPr lang="fr-FR" sz="1600" i="1">
                <a:solidFill>
                  <a:srgbClr val="0000FF"/>
                </a:solidFill>
              </a:rPr>
              <a:t>Les méthodes et outils pour apprendre</a:t>
            </a:r>
          </a:p>
        </p:txBody>
      </p:sp>
      <p:sp>
        <p:nvSpPr>
          <p:cNvPr id="37891" name="Rectangle 18"/>
          <p:cNvSpPr>
            <a:spLocks noChangeArrowheads="1"/>
          </p:cNvSpPr>
          <p:nvPr/>
        </p:nvSpPr>
        <p:spPr bwMode="auto">
          <a:xfrm>
            <a:off x="1889125" y="3049588"/>
            <a:ext cx="5413375" cy="581025"/>
          </a:xfrm>
          <a:prstGeom prst="rect">
            <a:avLst/>
          </a:prstGeom>
          <a:solidFill>
            <a:schemeClr val="bg1"/>
          </a:solidFill>
          <a:ln w="9525" algn="ctr">
            <a:noFill/>
            <a:miter lim="800000"/>
            <a:headEnd/>
            <a:tailEnd/>
          </a:ln>
        </p:spPr>
        <p:txBody>
          <a:bodyPr>
            <a:spAutoFit/>
          </a:bodyPr>
          <a:lstStyle/>
          <a:p>
            <a:pPr algn="ctr" defTabSz="914400"/>
            <a:r>
              <a:rPr lang="fr-FR" sz="1600" b="1" i="1">
                <a:solidFill>
                  <a:srgbClr val="0000FF"/>
                </a:solidFill>
              </a:rPr>
              <a:t>Domaine 3</a:t>
            </a:r>
          </a:p>
          <a:p>
            <a:pPr algn="ctr" defTabSz="914400"/>
            <a:r>
              <a:rPr lang="fr-FR" sz="1600" i="1">
                <a:solidFill>
                  <a:srgbClr val="0000FF"/>
                </a:solidFill>
              </a:rPr>
              <a:t>La formation de la personne et du citoyen</a:t>
            </a:r>
          </a:p>
        </p:txBody>
      </p:sp>
      <p:sp>
        <p:nvSpPr>
          <p:cNvPr id="37892" name="Rectangle 19"/>
          <p:cNvSpPr>
            <a:spLocks noChangeArrowheads="1"/>
          </p:cNvSpPr>
          <p:nvPr/>
        </p:nvSpPr>
        <p:spPr bwMode="auto">
          <a:xfrm>
            <a:off x="1889125" y="3886200"/>
            <a:ext cx="5413375" cy="581025"/>
          </a:xfrm>
          <a:prstGeom prst="rect">
            <a:avLst/>
          </a:prstGeom>
          <a:solidFill>
            <a:schemeClr val="bg1"/>
          </a:solidFill>
          <a:ln w="9525" algn="ctr">
            <a:noFill/>
            <a:miter lim="800000"/>
            <a:headEnd/>
            <a:tailEnd/>
          </a:ln>
        </p:spPr>
        <p:txBody>
          <a:bodyPr>
            <a:spAutoFit/>
          </a:bodyPr>
          <a:lstStyle/>
          <a:p>
            <a:pPr algn="ctr" defTabSz="914400"/>
            <a:r>
              <a:rPr lang="fr-FR" sz="1600" b="1" i="1">
                <a:solidFill>
                  <a:srgbClr val="0000FF"/>
                </a:solidFill>
              </a:rPr>
              <a:t>Domaine 4</a:t>
            </a:r>
          </a:p>
          <a:p>
            <a:pPr algn="ctr" defTabSz="914400"/>
            <a:r>
              <a:rPr lang="fr-FR" sz="1600" i="1">
                <a:solidFill>
                  <a:srgbClr val="0000FF"/>
                </a:solidFill>
              </a:rPr>
              <a:t>Les systèmes naturels et les systèmes techniques</a:t>
            </a:r>
          </a:p>
        </p:txBody>
      </p:sp>
      <p:sp>
        <p:nvSpPr>
          <p:cNvPr id="37893" name="Rectangle 22"/>
          <p:cNvSpPr>
            <a:spLocks noChangeArrowheads="1"/>
          </p:cNvSpPr>
          <p:nvPr/>
        </p:nvSpPr>
        <p:spPr bwMode="auto">
          <a:xfrm>
            <a:off x="1889125" y="1590675"/>
            <a:ext cx="5413375" cy="581025"/>
          </a:xfrm>
          <a:prstGeom prst="rect">
            <a:avLst/>
          </a:prstGeom>
          <a:solidFill>
            <a:schemeClr val="bg1"/>
          </a:solidFill>
          <a:ln w="9525" algn="ctr">
            <a:noFill/>
            <a:miter lim="800000"/>
            <a:headEnd/>
            <a:tailEnd/>
          </a:ln>
        </p:spPr>
        <p:txBody>
          <a:bodyPr>
            <a:spAutoFit/>
          </a:bodyPr>
          <a:lstStyle/>
          <a:p>
            <a:pPr algn="ctr" defTabSz="914400"/>
            <a:r>
              <a:rPr lang="fr-FR" sz="1600" b="1" i="1">
                <a:solidFill>
                  <a:srgbClr val="0000FF"/>
                </a:solidFill>
              </a:rPr>
              <a:t>Domaine 1</a:t>
            </a:r>
          </a:p>
          <a:p>
            <a:pPr algn="ctr" defTabSz="914400"/>
            <a:r>
              <a:rPr lang="fr-FR" sz="1600" i="1">
                <a:solidFill>
                  <a:srgbClr val="0000FF"/>
                </a:solidFill>
              </a:rPr>
              <a:t>Les langages pour penser et communiquer</a:t>
            </a:r>
          </a:p>
        </p:txBody>
      </p:sp>
      <p:sp>
        <p:nvSpPr>
          <p:cNvPr id="37894" name="Rectangle 23"/>
          <p:cNvSpPr>
            <a:spLocks noChangeArrowheads="1"/>
          </p:cNvSpPr>
          <p:nvPr/>
        </p:nvSpPr>
        <p:spPr bwMode="auto">
          <a:xfrm>
            <a:off x="319088" y="898525"/>
            <a:ext cx="8534400" cy="366713"/>
          </a:xfrm>
          <a:prstGeom prst="rect">
            <a:avLst/>
          </a:prstGeom>
          <a:solidFill>
            <a:schemeClr val="bg1"/>
          </a:solidFill>
          <a:ln w="9525">
            <a:noFill/>
            <a:miter lim="800000"/>
            <a:headEnd/>
            <a:tailEnd/>
          </a:ln>
        </p:spPr>
        <p:txBody>
          <a:bodyPr anchor="ctr">
            <a:spAutoFit/>
          </a:bodyPr>
          <a:lstStyle/>
          <a:p>
            <a:r>
              <a:rPr lang="fr-FR" sz="1600" b="1">
                <a:solidFill>
                  <a:srgbClr val="7B00AC"/>
                </a:solidFill>
              </a:rPr>
              <a:t>Volet 2 : Contributions essentielles des différents enseignements au socle commun</a:t>
            </a:r>
            <a:r>
              <a:rPr lang="fr-FR"/>
              <a:t> </a:t>
            </a:r>
          </a:p>
        </p:txBody>
      </p:sp>
      <p:sp>
        <p:nvSpPr>
          <p:cNvPr id="37895" name="Rectangle 25"/>
          <p:cNvSpPr>
            <a:spLocks noChangeArrowheads="1"/>
          </p:cNvSpPr>
          <p:nvPr/>
        </p:nvSpPr>
        <p:spPr bwMode="auto">
          <a:xfrm>
            <a:off x="3135313" y="303213"/>
            <a:ext cx="3802062" cy="336550"/>
          </a:xfrm>
          <a:prstGeom prst="rect">
            <a:avLst/>
          </a:prstGeom>
          <a:solidFill>
            <a:schemeClr val="bg1"/>
          </a:solidFill>
          <a:ln w="9525">
            <a:noFill/>
            <a:miter lim="800000"/>
            <a:headEnd/>
            <a:tailEnd/>
          </a:ln>
        </p:spPr>
        <p:txBody>
          <a:bodyPr anchor="ctr">
            <a:spAutoFit/>
          </a:bodyPr>
          <a:lstStyle/>
          <a:p>
            <a:r>
              <a:rPr lang="fr-FR" sz="1600" b="1"/>
              <a:t>ORGANISATION DU PROGRAMME</a:t>
            </a: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2"/>
          <p:cNvSpPr>
            <a:spLocks noChangeArrowheads="1"/>
          </p:cNvSpPr>
          <p:nvPr/>
        </p:nvSpPr>
        <p:spPr bwMode="auto">
          <a:xfrm>
            <a:off x="984250" y="4595813"/>
            <a:ext cx="6546850" cy="1069975"/>
          </a:xfrm>
          <a:prstGeom prst="rect">
            <a:avLst/>
          </a:prstGeom>
          <a:noFill/>
          <a:ln w="9525">
            <a:noFill/>
            <a:miter lim="800000"/>
            <a:headEnd/>
            <a:tailEnd/>
          </a:ln>
        </p:spPr>
        <p:txBody>
          <a:bodyPr anchor="ctr">
            <a:spAutoFit/>
          </a:bodyPr>
          <a:lstStyle/>
          <a:p>
            <a:pPr algn="just"/>
            <a:r>
              <a:rPr lang="fr-FR" sz="1600" i="1">
                <a:solidFill>
                  <a:schemeClr val="hlink"/>
                </a:solidFill>
              </a:rPr>
              <a:t>Chacun de ces thèmes permet de construire des concepts ou notions qui trouvent leur application dans l’éducation au développement durable. Le concept d’énergie, progressivement construit, est présent dans chaque thème et les relie</a:t>
            </a:r>
            <a:r>
              <a:rPr lang="fr-FR" sz="1600" i="1"/>
              <a:t>.</a:t>
            </a:r>
          </a:p>
        </p:txBody>
      </p:sp>
      <p:sp>
        <p:nvSpPr>
          <p:cNvPr id="39938" name="Rectangle 8"/>
          <p:cNvSpPr>
            <a:spLocks noChangeArrowheads="1"/>
          </p:cNvSpPr>
          <p:nvPr/>
        </p:nvSpPr>
        <p:spPr bwMode="auto">
          <a:xfrm>
            <a:off x="3135313" y="303213"/>
            <a:ext cx="3802062" cy="336550"/>
          </a:xfrm>
          <a:prstGeom prst="rect">
            <a:avLst/>
          </a:prstGeom>
          <a:solidFill>
            <a:schemeClr val="bg1"/>
          </a:solidFill>
          <a:ln w="9525">
            <a:noFill/>
            <a:miter lim="800000"/>
            <a:headEnd/>
            <a:tailEnd/>
          </a:ln>
        </p:spPr>
        <p:txBody>
          <a:bodyPr anchor="ctr">
            <a:spAutoFit/>
          </a:bodyPr>
          <a:lstStyle/>
          <a:p>
            <a:r>
              <a:rPr lang="fr-FR" sz="1600" b="1"/>
              <a:t>ORGANISATION DU PROGRAMME</a:t>
            </a:r>
            <a:endParaRPr lang="fr-FR"/>
          </a:p>
        </p:txBody>
      </p:sp>
      <p:sp>
        <p:nvSpPr>
          <p:cNvPr id="39939" name="Rectangle 10"/>
          <p:cNvSpPr>
            <a:spLocks noChangeArrowheads="1"/>
          </p:cNvSpPr>
          <p:nvPr/>
        </p:nvSpPr>
        <p:spPr bwMode="auto">
          <a:xfrm>
            <a:off x="319088" y="798513"/>
            <a:ext cx="6618287" cy="366712"/>
          </a:xfrm>
          <a:prstGeom prst="rect">
            <a:avLst/>
          </a:prstGeom>
          <a:solidFill>
            <a:schemeClr val="bg1"/>
          </a:solidFill>
          <a:ln w="9525">
            <a:noFill/>
            <a:miter lim="800000"/>
            <a:headEnd/>
            <a:tailEnd/>
          </a:ln>
        </p:spPr>
        <p:txBody>
          <a:bodyPr anchor="ctr">
            <a:spAutoFit/>
          </a:bodyPr>
          <a:lstStyle/>
          <a:p>
            <a:r>
              <a:rPr lang="fr-FR" sz="1600" b="1">
                <a:solidFill>
                  <a:srgbClr val="7B00AC"/>
                </a:solidFill>
              </a:rPr>
              <a:t>Volet 3 : les enseignements. </a:t>
            </a:r>
            <a:r>
              <a:rPr lang="fr-FR" altLang="zh-CN" sz="1600" b="1">
                <a:solidFill>
                  <a:srgbClr val="7B00AC"/>
                </a:solidFill>
                <a:cs typeface="宋体"/>
              </a:rPr>
              <a:t>Sciences et technologie</a:t>
            </a:r>
            <a:r>
              <a:rPr lang="fr-FR"/>
              <a:t> : </a:t>
            </a:r>
            <a:r>
              <a:rPr lang="fr-FR" sz="1600" b="1">
                <a:solidFill>
                  <a:srgbClr val="7B00AC"/>
                </a:solidFill>
              </a:rPr>
              <a:t>4 thèmes</a:t>
            </a:r>
          </a:p>
        </p:txBody>
      </p:sp>
      <p:sp>
        <p:nvSpPr>
          <p:cNvPr id="39940" name="Rectangle 17"/>
          <p:cNvSpPr>
            <a:spLocks noChangeArrowheads="1"/>
          </p:cNvSpPr>
          <p:nvPr/>
        </p:nvSpPr>
        <p:spPr bwMode="auto">
          <a:xfrm>
            <a:off x="984250" y="1604963"/>
            <a:ext cx="7486650" cy="2273300"/>
          </a:xfrm>
          <a:prstGeom prst="rect">
            <a:avLst/>
          </a:prstGeom>
          <a:noFill/>
          <a:ln w="9525">
            <a:noFill/>
            <a:miter lim="800000"/>
            <a:headEnd/>
            <a:tailEnd/>
          </a:ln>
        </p:spPr>
        <p:txBody>
          <a:bodyPr>
            <a:spAutoFit/>
          </a:bodyPr>
          <a:lstStyle/>
          <a:p>
            <a:pPr marL="342900" indent="-342900" algn="just" defTabSz="914400">
              <a:spcBef>
                <a:spcPct val="100000"/>
              </a:spcBef>
              <a:spcAft>
                <a:spcPct val="5000"/>
              </a:spcAft>
              <a:buFontTx/>
              <a:buAutoNum type="arabicPeriod"/>
            </a:pPr>
            <a:r>
              <a:rPr lang="fr-FR" sz="2000" b="1">
                <a:solidFill>
                  <a:srgbClr val="0000FF"/>
                </a:solidFill>
              </a:rPr>
              <a:t>Matière, mouvement, énergie, information  </a:t>
            </a:r>
          </a:p>
          <a:p>
            <a:pPr marL="342900" indent="-342900" algn="just" defTabSz="914400">
              <a:spcBef>
                <a:spcPct val="100000"/>
              </a:spcBef>
              <a:spcAft>
                <a:spcPct val="5000"/>
              </a:spcAft>
              <a:buFontTx/>
              <a:buAutoNum type="arabicPeriod"/>
            </a:pPr>
            <a:r>
              <a:rPr lang="fr-FR" sz="2000" b="1">
                <a:solidFill>
                  <a:srgbClr val="0000FF"/>
                </a:solidFill>
              </a:rPr>
              <a:t>Le vivant, sa diversité et les fonctions qui le caractérisent </a:t>
            </a:r>
          </a:p>
          <a:p>
            <a:pPr marL="342900" indent="-342900" algn="just" defTabSz="914400">
              <a:spcBef>
                <a:spcPct val="100000"/>
              </a:spcBef>
              <a:spcAft>
                <a:spcPct val="5000"/>
              </a:spcAft>
              <a:buFontTx/>
              <a:buAutoNum type="arabicPeriod"/>
            </a:pPr>
            <a:r>
              <a:rPr lang="fr-FR" sz="2000" b="1">
                <a:solidFill>
                  <a:srgbClr val="0000FF"/>
                </a:solidFill>
              </a:rPr>
              <a:t>Matériaux et objets techniques </a:t>
            </a:r>
          </a:p>
          <a:p>
            <a:pPr marL="342900" indent="-342900" algn="just" defTabSz="914400">
              <a:spcBef>
                <a:spcPct val="100000"/>
              </a:spcBef>
              <a:spcAft>
                <a:spcPct val="5000"/>
              </a:spcAft>
              <a:buFontTx/>
              <a:buAutoNum type="arabicPeriod"/>
            </a:pPr>
            <a:r>
              <a:rPr lang="fr-FR" sz="2000" b="1">
                <a:solidFill>
                  <a:srgbClr val="0000FF"/>
                </a:solidFill>
              </a:rPr>
              <a:t>La planète Terre, lieu de vie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ChangeArrowheads="1"/>
          </p:cNvSpPr>
          <p:nvPr/>
        </p:nvSpPr>
        <p:spPr bwMode="auto">
          <a:xfrm>
            <a:off x="3424238" y="439738"/>
            <a:ext cx="1901825" cy="581025"/>
          </a:xfrm>
          <a:prstGeom prst="rect">
            <a:avLst/>
          </a:prstGeom>
          <a:solidFill>
            <a:schemeClr val="bg1"/>
          </a:solidFill>
          <a:ln w="9525">
            <a:noFill/>
            <a:miter lim="800000"/>
            <a:headEnd/>
            <a:tailEnd/>
          </a:ln>
        </p:spPr>
        <p:txBody>
          <a:bodyPr anchor="ctr">
            <a:spAutoFit/>
          </a:bodyPr>
          <a:lstStyle/>
          <a:p>
            <a:r>
              <a:rPr lang="fr-FR" sz="1600" b="1"/>
              <a:t>ORGANISATION </a:t>
            </a:r>
          </a:p>
          <a:p>
            <a:r>
              <a:rPr lang="fr-FR" sz="1600" b="1"/>
              <a:t>DU PROGRAMME</a:t>
            </a:r>
            <a:endParaRPr lang="fr-FR"/>
          </a:p>
        </p:txBody>
      </p:sp>
      <p:graphicFrame>
        <p:nvGraphicFramePr>
          <p:cNvPr id="134332" name="Group 188"/>
          <p:cNvGraphicFramePr>
            <a:graphicFrameLocks noGrp="1"/>
          </p:cNvGraphicFramePr>
          <p:nvPr>
            <p:ph/>
          </p:nvPr>
        </p:nvGraphicFramePr>
        <p:xfrm>
          <a:off x="1727200" y="1830388"/>
          <a:ext cx="7112000" cy="4222750"/>
        </p:xfrm>
        <a:graphic>
          <a:graphicData uri="http://schemas.openxmlformats.org/drawingml/2006/table">
            <a:tbl>
              <a:tblPr/>
              <a:tblGrid>
                <a:gridCol w="1190625"/>
                <a:gridCol w="3105150"/>
                <a:gridCol w="871538"/>
                <a:gridCol w="1944687"/>
              </a:tblGrid>
              <a:tr h="120650">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9B008A"/>
                          </a:solidFill>
                          <a:effectLst/>
                          <a:latin typeface="Arial" charset="0"/>
                          <a:ea typeface="MS Mincho" charset="-128"/>
                          <a:cs typeface="Arial" charset="0"/>
                        </a:rPr>
                        <a:t>Programmes actuels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Programmes rénovés 2016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DEFF"/>
                    </a:solidFill>
                  </a:tcPr>
                </a:tc>
                <a:tc hMerge="1">
                  <a:txBody>
                    <a:bodyPr/>
                    <a:lstStyle/>
                    <a:p>
                      <a:endParaRPr lang="fr-FR"/>
                    </a:p>
                  </a:txBody>
                  <a:tcPr/>
                </a:tc>
              </a:tr>
              <a:tr h="254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9B008A"/>
                          </a:solidFill>
                          <a:effectLst/>
                          <a:latin typeface="Arial" charset="0"/>
                          <a:ea typeface="MS Mincho" charset="-128"/>
                          <a:cs typeface="Arial" charset="0"/>
                        </a:rPr>
                        <a:t>CE2/CM1/CM2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9B008A"/>
                          </a:solidFill>
                          <a:effectLst/>
                          <a:latin typeface="Arial" charset="0"/>
                          <a:ea typeface="MS Mincho" charset="-128"/>
                          <a:cs typeface="Arial" charset="0"/>
                        </a:rPr>
                        <a:t>Sciences expérimentales et technologie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Cycle 3 :</a:t>
                      </a:r>
                      <a:endParaRPr kumimoji="0" lang="fr-FR" sz="1000" b="0" i="0" u="none" strike="noStrike" cap="none" normalizeH="0" baseline="0" smtClean="0">
                        <a:ln>
                          <a:noFill/>
                        </a:ln>
                        <a:solidFill>
                          <a:schemeClr val="tx1"/>
                        </a:solidFill>
                        <a:effectLst/>
                        <a:latin typeface="Arial" charset="0"/>
                        <a:ea typeface="MS Mincho" charset="-128"/>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CM1, CM2, </a:t>
                      </a: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78 heures annuelles,</a:t>
                      </a:r>
                    </a:p>
                    <a:p>
                      <a:pPr marL="0" marR="0" lvl="0" indent="0" algn="l" defTabSz="4572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a typeface="MS Mincho" charset="-128"/>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6em</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4 heures globalisées avec les PC et SVT</a:t>
                      </a:r>
                      <a:endParaRPr kumimoji="0" lang="fr-FR"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D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EE0060"/>
                          </a:solidFill>
                          <a:effectLst/>
                          <a:latin typeface="Arial" charset="0"/>
                          <a:ea typeface="MS Mincho" charset="-128"/>
                          <a:cs typeface="Arial" charset="0"/>
                        </a:rPr>
                        <a:t>Sciences et technologie</a:t>
                      </a:r>
                      <a:endParaRPr kumimoji="0" lang="fr-FR" sz="1000" b="0" i="0" u="none" strike="noStrike" cap="none" normalizeH="0" baseline="0" smtClean="0">
                        <a:ln>
                          <a:noFill/>
                        </a:ln>
                        <a:solidFill>
                          <a:schemeClr val="tx1"/>
                        </a:solidFill>
                        <a:effectLst/>
                        <a:latin typeface="Arial" charset="0"/>
                        <a:ea typeface="MS Mincho" charset="-128"/>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DEFF"/>
                    </a:solidFill>
                  </a:tcPr>
                </a:tc>
              </a:tr>
              <a:tr h="12715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Horaire annualisé de 78 heures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Le ciel et la terre </a:t>
                      </a:r>
                      <a:endParaRPr kumimoji="0" lang="fr-FR" sz="1000" b="0" i="0" u="none" strike="noStrike" cap="none" normalizeH="0" baseline="0" smtClean="0">
                        <a:ln>
                          <a:noFill/>
                        </a:ln>
                        <a:solidFill>
                          <a:schemeClr val="tx1"/>
                        </a:solidFill>
                        <a:effectLst/>
                        <a:latin typeface="Arial" charset="0"/>
                        <a:ea typeface="MS Mincho" charset="-128"/>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La matière.</a:t>
                      </a:r>
                      <a:endParaRPr kumimoji="0" lang="fr-FR" sz="1000" b="0" i="0" u="none" strike="noStrike" cap="none" normalizeH="0" baseline="0" smtClean="0">
                        <a:ln>
                          <a:noFill/>
                        </a:ln>
                        <a:solidFill>
                          <a:schemeClr val="tx1"/>
                        </a:solidFill>
                        <a:effectLst/>
                        <a:latin typeface="Arial" charset="0"/>
                        <a:ea typeface="MS Mincho" charset="-128"/>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L’énergie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L’unité et la diversité du vivant</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Le fonctionnement du vivant, </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Le fonctionnement du corps humain et la santé, </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Les êtres vivants dans leur environnement, </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Les objets techniques, </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Environnement et développement durable</a:t>
                      </a:r>
                      <a:endParaRPr kumimoji="0" lang="fr-FR"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fr-FR"/>
                    </a:p>
                  </a:txBody>
                  <a:tcPr/>
                </a:tc>
                <a:tc row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Matière, mouvement, énergie, informations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a typeface="MS Mincho" charset="-128"/>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altLang="ja-JP" sz="1000" b="0" i="0" u="none" strike="noStrike" cap="none" normalizeH="0" baseline="0" smtClean="0">
                          <a:ln>
                            <a:noFill/>
                          </a:ln>
                          <a:solidFill>
                            <a:schemeClr val="tx1"/>
                          </a:solidFill>
                          <a:effectLst/>
                          <a:latin typeface="Arial" charset="0"/>
                          <a:ea typeface="MS Mincho" charset="-128"/>
                          <a:cs typeface="Arial" charset="0"/>
                        </a:rPr>
                        <a:t>Le vivant, sa diversité et les fonctions qui le caractérisent</a:t>
                      </a:r>
                    </a:p>
                    <a:p>
                      <a:pPr marL="0" marR="0" lvl="0" indent="0" algn="l" defTabSz="457200" rtl="0" eaLnBrk="0" fontAlgn="base" latinLnBrk="0" hangingPunct="0">
                        <a:lnSpc>
                          <a:spcPct val="100000"/>
                        </a:lnSpc>
                        <a:spcBef>
                          <a:spcPct val="0"/>
                        </a:spcBef>
                        <a:spcAft>
                          <a:spcPct val="0"/>
                        </a:spcAft>
                        <a:buClrTx/>
                        <a:buSzTx/>
                        <a:buFontTx/>
                        <a:buNone/>
                        <a:tabLst/>
                      </a:pPr>
                      <a:endParaRPr kumimoji="0" lang="fr-FR" altLang="ja-JP" sz="1000" b="0" i="0" u="none" strike="noStrike" cap="none" normalizeH="0" baseline="0" smtClean="0">
                        <a:ln>
                          <a:noFill/>
                        </a:ln>
                        <a:solidFill>
                          <a:schemeClr val="tx1"/>
                        </a:solidFill>
                        <a:effectLst/>
                        <a:latin typeface="Arial" charset="0"/>
                        <a:ea typeface="MS Mincho" charset="-128"/>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altLang="ja-JP" sz="1000" b="0" i="0" u="none" strike="noStrike" cap="none" normalizeH="0" baseline="0" smtClean="0">
                          <a:ln>
                            <a:noFill/>
                          </a:ln>
                          <a:solidFill>
                            <a:schemeClr val="tx1"/>
                          </a:solidFill>
                          <a:effectLst/>
                          <a:latin typeface="Arial" charset="0"/>
                          <a:ea typeface="MS Mincho" charset="-128"/>
                          <a:cs typeface="Arial" charset="0"/>
                        </a:rPr>
                        <a:t>Matériaux et objets techniques</a:t>
                      </a:r>
                    </a:p>
                    <a:p>
                      <a:pPr marL="0" marR="0" lvl="0" indent="0" algn="l" defTabSz="457200" rtl="0" eaLnBrk="0" fontAlgn="base" latinLnBrk="0" hangingPunct="0">
                        <a:lnSpc>
                          <a:spcPct val="100000"/>
                        </a:lnSpc>
                        <a:spcBef>
                          <a:spcPct val="0"/>
                        </a:spcBef>
                        <a:spcAft>
                          <a:spcPct val="0"/>
                        </a:spcAft>
                        <a:buClrTx/>
                        <a:buSzTx/>
                        <a:buFontTx/>
                        <a:buNone/>
                        <a:tabLst/>
                      </a:pPr>
                      <a:endParaRPr kumimoji="0" lang="fr-FR" altLang="ja-JP" sz="1000" b="0" i="0" u="none" strike="noStrike" cap="none" normalizeH="0" baseline="0" smtClean="0">
                        <a:ln>
                          <a:noFill/>
                        </a:ln>
                        <a:solidFill>
                          <a:schemeClr val="tx1"/>
                        </a:solidFill>
                        <a:effectLst/>
                        <a:latin typeface="Arial" charset="0"/>
                        <a:ea typeface="MS Mincho" charset="-128"/>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altLang="ja-JP" sz="1000" b="0" i="0" u="none" strike="noStrike" cap="none" normalizeH="0" baseline="0" smtClean="0">
                          <a:ln>
                            <a:noFill/>
                          </a:ln>
                          <a:solidFill>
                            <a:schemeClr val="tx1"/>
                          </a:solidFill>
                          <a:effectLst/>
                          <a:latin typeface="Arial" charset="0"/>
                          <a:ea typeface="MS Mincho" charset="-128"/>
                          <a:cs typeface="Arial" charset="0"/>
                        </a:rPr>
                        <a:t>La planète Terre. Les êtres vivants dans leur environnement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DEFF"/>
                    </a:solidFill>
                  </a:tcPr>
                </a:tc>
              </a:tr>
              <a:tr h="250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6em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fr-FR" sz="800" b="0" i="0" u="none" strike="noStrike" cap="none" normalizeH="0" baseline="0" smtClean="0">
                        <a:ln>
                          <a:noFill/>
                        </a:ln>
                        <a:solidFill>
                          <a:srgbClr val="683086"/>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fr-FR"/>
                    </a:p>
                  </a:txBody>
                  <a:tcPr/>
                </a:tc>
                <a:tc vMerge="1">
                  <a:txBody>
                    <a:bodyPr/>
                    <a:lstStyle/>
                    <a:p>
                      <a:endParaRPr lang="fr-FR"/>
                    </a:p>
                  </a:txBody>
                  <a:tcPr/>
                </a:tc>
              </a:tr>
              <a:tr h="863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SVT</a:t>
                      </a:r>
                      <a:endParaRPr kumimoji="0" lang="fr-FR" sz="1000" b="0" i="0" u="none" strike="noStrike" cap="none" normalizeH="0" baseline="0" smtClean="0">
                        <a:ln>
                          <a:noFill/>
                        </a:ln>
                        <a:solidFill>
                          <a:schemeClr val="tx1"/>
                        </a:solidFill>
                        <a:effectLst/>
                        <a:latin typeface="Arial" charset="0"/>
                        <a:ea typeface="MS Mincho" charset="-128"/>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1h30 (dont 30 minutes en effectifs allégés)</a:t>
                      </a:r>
                      <a:endParaRPr kumimoji="0" lang="fr-FR"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Caractéristiques de l’environnement proche et répartition des êtres vivants</a:t>
                      </a:r>
                      <a:endParaRPr kumimoji="0" lang="fr-FR" sz="1000" b="0" i="0" u="none" strike="noStrike" cap="none" normalizeH="0" baseline="0" smtClean="0">
                        <a:ln>
                          <a:noFill/>
                        </a:ln>
                        <a:solidFill>
                          <a:schemeClr val="tx1"/>
                        </a:solidFill>
                        <a:effectLst/>
                        <a:latin typeface="Arial" charset="0"/>
                        <a:ea typeface="MS Mincho" charset="-128"/>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Le peuplement d’un milieu</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Origine de la matière des êtres vivants </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Des pratiques au service de l’alimentation humaine </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Diversité, parentés et unité des êtres vivants </a:t>
                      </a:r>
                      <a:endParaRPr kumimoji="0" lang="fr-FR" sz="10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fr-FR"/>
                    </a:p>
                  </a:txBody>
                  <a:tcPr/>
                </a:tc>
                <a:tc vMerge="1">
                  <a:txBody>
                    <a:bodyPr/>
                    <a:lstStyle/>
                    <a:p>
                      <a:endParaRPr lang="fr-FR"/>
                    </a:p>
                  </a:txBody>
                  <a:tcPr/>
                </a:tc>
              </a:tr>
              <a:tr h="9667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Technologie</a:t>
                      </a:r>
                      <a:endParaRPr kumimoji="0" lang="fr-FR" sz="1000" b="0" i="0" u="none" strike="noStrike" cap="none" normalizeH="0" baseline="0" smtClean="0">
                        <a:ln>
                          <a:noFill/>
                        </a:ln>
                        <a:solidFill>
                          <a:schemeClr val="tx1"/>
                        </a:solidFill>
                        <a:effectLst/>
                        <a:latin typeface="Arial" charset="0"/>
                        <a:ea typeface="MS Mincho" charset="-128"/>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1h30 (dont 30 minutes en effectifs allégés)</a:t>
                      </a:r>
                      <a:endParaRPr kumimoji="0" lang="fr-FR"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L’analyse du fonctionnement d’un objet technique,</a:t>
                      </a:r>
                      <a:endParaRPr kumimoji="0" lang="fr-FR" sz="1000" b="0" i="0" u="none" strike="noStrike" cap="none" normalizeH="0" baseline="0" smtClean="0">
                        <a:ln>
                          <a:noFill/>
                        </a:ln>
                        <a:solidFill>
                          <a:schemeClr val="tx1"/>
                        </a:solidFill>
                        <a:effectLst/>
                        <a:latin typeface="Arial" charset="0"/>
                        <a:ea typeface="MS Mincho" charset="-128"/>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cs typeface="Arial" charset="0"/>
                        </a:rPr>
                        <a:t>Les matériaux utilisés,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Les énergies mises en œuvre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L’évolution des objets techniques,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La communication et la gestion de l’information</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MS Mincho" charset="-128"/>
                        </a:rPr>
                        <a:t>Les processus de réalisation d’un objet technique</a:t>
                      </a:r>
                      <a:endParaRPr kumimoji="0" lang="fr-FR" sz="1000" b="0" i="0" u="none" strike="noStrike" cap="none" normalizeH="0" baseline="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fr-FR"/>
                    </a:p>
                  </a:txBody>
                  <a:tcPr/>
                </a:tc>
                <a:tc vMerge="1">
                  <a:txBody>
                    <a:bodyPr/>
                    <a:lstStyle/>
                    <a:p>
                      <a:endParaRPr lang="fr-FR"/>
                    </a:p>
                  </a:txBody>
                  <a:tcPr/>
                </a:tc>
              </a:tr>
            </a:tbl>
          </a:graphicData>
        </a:graphic>
      </p:graphicFrame>
      <p:sp>
        <p:nvSpPr>
          <p:cNvPr id="42015" name="AutoShape 174"/>
          <p:cNvSpPr>
            <a:spLocks noChangeArrowheads="1"/>
          </p:cNvSpPr>
          <p:nvPr/>
        </p:nvSpPr>
        <p:spPr bwMode="auto">
          <a:xfrm>
            <a:off x="254000" y="150813"/>
            <a:ext cx="3170238" cy="1681162"/>
          </a:xfrm>
          <a:prstGeom prst="wedgeRoundRectCallout">
            <a:avLst>
              <a:gd name="adj1" fmla="val 30921"/>
              <a:gd name="adj2" fmla="val 61426"/>
              <a:gd name="adj3" fmla="val 16667"/>
            </a:avLst>
          </a:prstGeom>
          <a:solidFill>
            <a:schemeClr val="folHlink"/>
          </a:solidFill>
          <a:ln w="9525">
            <a:solidFill>
              <a:schemeClr val="tx1"/>
            </a:solidFill>
            <a:miter lim="800000"/>
            <a:headEnd/>
            <a:tailEnd/>
          </a:ln>
        </p:spPr>
        <p:txBody>
          <a:bodyPr/>
          <a:lstStyle/>
          <a:p>
            <a:pPr algn="ctr" defTabSz="914400"/>
            <a:endParaRPr lang="fr-FR">
              <a:solidFill>
                <a:schemeClr val="bg1"/>
              </a:solidFill>
            </a:endParaRPr>
          </a:p>
        </p:txBody>
      </p:sp>
      <p:sp>
        <p:nvSpPr>
          <p:cNvPr id="42016" name="Text Box 183"/>
          <p:cNvSpPr txBox="1">
            <a:spLocks noChangeArrowheads="1"/>
          </p:cNvSpPr>
          <p:nvPr/>
        </p:nvSpPr>
        <p:spPr bwMode="auto">
          <a:xfrm>
            <a:off x="254000" y="196850"/>
            <a:ext cx="3489325" cy="1581150"/>
          </a:xfrm>
          <a:prstGeom prst="rect">
            <a:avLst/>
          </a:prstGeom>
          <a:noFill/>
          <a:ln w="9525">
            <a:noFill/>
            <a:miter lim="800000"/>
            <a:headEnd/>
            <a:tailEnd/>
          </a:ln>
        </p:spPr>
        <p:txBody>
          <a:bodyPr>
            <a:spAutoFit/>
          </a:bodyPr>
          <a:lstStyle/>
          <a:p>
            <a:pPr defTabSz="914400">
              <a:spcBef>
                <a:spcPct val="50000"/>
              </a:spcBef>
            </a:pPr>
            <a:r>
              <a:rPr lang="fr-FR" sz="1400" b="1">
                <a:solidFill>
                  <a:schemeClr val="bg1"/>
                </a:solidFill>
              </a:rPr>
              <a:t>Cycle d’approfondissement CE2,CM1,CM2 .</a:t>
            </a:r>
          </a:p>
          <a:p>
            <a:pPr defTabSz="914400">
              <a:spcBef>
                <a:spcPct val="50000"/>
              </a:spcBef>
            </a:pPr>
            <a:r>
              <a:rPr lang="fr-FR" sz="1400" b="1">
                <a:solidFill>
                  <a:schemeClr val="bg1"/>
                </a:solidFill>
              </a:rPr>
              <a:t>6em: cycle d’adaptation au collège .</a:t>
            </a:r>
          </a:p>
          <a:p>
            <a:pPr defTabSz="914400">
              <a:spcBef>
                <a:spcPct val="50000"/>
              </a:spcBef>
            </a:pPr>
            <a:r>
              <a:rPr lang="fr-FR" sz="1400" b="1">
                <a:solidFill>
                  <a:schemeClr val="bg1"/>
                </a:solidFill>
              </a:rPr>
              <a:t>Le programme définit des enseignements séparément pour chaque classe</a:t>
            </a:r>
          </a:p>
        </p:txBody>
      </p:sp>
      <p:sp>
        <p:nvSpPr>
          <p:cNvPr id="42017" name="AutoShape 184"/>
          <p:cNvSpPr>
            <a:spLocks noChangeArrowheads="1"/>
          </p:cNvSpPr>
          <p:nvPr/>
        </p:nvSpPr>
        <p:spPr bwMode="auto">
          <a:xfrm>
            <a:off x="5884863" y="196850"/>
            <a:ext cx="2663825" cy="1460500"/>
          </a:xfrm>
          <a:prstGeom prst="wedgeRoundRectCallout">
            <a:avLst>
              <a:gd name="adj1" fmla="val 3815"/>
              <a:gd name="adj2" fmla="val 60106"/>
              <a:gd name="adj3" fmla="val 16667"/>
            </a:avLst>
          </a:prstGeom>
          <a:solidFill>
            <a:srgbClr val="BDDEFF"/>
          </a:solidFill>
          <a:ln w="9525">
            <a:solidFill>
              <a:schemeClr val="tx1"/>
            </a:solidFill>
            <a:miter lim="800000"/>
            <a:headEnd/>
            <a:tailEnd/>
          </a:ln>
        </p:spPr>
        <p:txBody>
          <a:bodyPr/>
          <a:lstStyle/>
          <a:p>
            <a:pPr algn="ctr" defTabSz="914400"/>
            <a:endParaRPr lang="fr-FR"/>
          </a:p>
        </p:txBody>
      </p:sp>
      <p:sp>
        <p:nvSpPr>
          <p:cNvPr id="42018" name="Text Box 185"/>
          <p:cNvSpPr txBox="1">
            <a:spLocks noChangeArrowheads="1"/>
          </p:cNvSpPr>
          <p:nvPr/>
        </p:nvSpPr>
        <p:spPr bwMode="auto">
          <a:xfrm>
            <a:off x="5970588" y="244475"/>
            <a:ext cx="2460625" cy="1384300"/>
          </a:xfrm>
          <a:prstGeom prst="rect">
            <a:avLst/>
          </a:prstGeom>
          <a:noFill/>
          <a:ln w="9525">
            <a:noFill/>
            <a:miter lim="800000"/>
            <a:headEnd/>
            <a:tailEnd/>
          </a:ln>
        </p:spPr>
        <p:txBody>
          <a:bodyPr>
            <a:spAutoFit/>
          </a:bodyPr>
          <a:lstStyle/>
          <a:p>
            <a:pPr defTabSz="914400"/>
            <a:r>
              <a:rPr lang="fr-FR" sz="1400" b="1">
                <a:solidFill>
                  <a:schemeClr val="hlink"/>
                </a:solidFill>
              </a:rPr>
              <a:t>CM1-CM2-6</a:t>
            </a:r>
            <a:r>
              <a:rPr lang="fr-FR" sz="1400" b="1" baseline="30000">
                <a:solidFill>
                  <a:schemeClr val="hlink"/>
                </a:solidFill>
              </a:rPr>
              <a:t>e</a:t>
            </a:r>
            <a:r>
              <a:rPr lang="fr-FR" sz="1400" b="1">
                <a:solidFill>
                  <a:schemeClr val="hlink"/>
                </a:solidFill>
              </a:rPr>
              <a:t> Cycle 3 de consolidation:</a:t>
            </a:r>
          </a:p>
          <a:p>
            <a:pPr defTabSz="914400"/>
            <a:r>
              <a:rPr lang="fr-FR" sz="1400" b="1">
                <a:solidFill>
                  <a:schemeClr val="hlink"/>
                </a:solidFill>
              </a:rPr>
              <a:t>le programme définit globalement les contenus et précise les attendus de fin de  cycle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D2CCF5EF-08D5-45C7-9A5E-11BC70164A43}" type="slidenum">
              <a:rPr lang="fr-FR" smtClean="0"/>
              <a:pPr>
                <a:defRPr/>
              </a:pPr>
              <a:t>14</a:t>
            </a:fld>
            <a:endParaRPr lang="fr-FR" dirty="0"/>
          </a:p>
        </p:txBody>
      </p:sp>
      <p:sp>
        <p:nvSpPr>
          <p:cNvPr id="44034" name="ZoneTexte 3"/>
          <p:cNvSpPr txBox="1">
            <a:spLocks noChangeArrowheads="1"/>
          </p:cNvSpPr>
          <p:nvPr/>
        </p:nvSpPr>
        <p:spPr bwMode="auto">
          <a:xfrm>
            <a:off x="796925" y="584200"/>
            <a:ext cx="7804150" cy="5378450"/>
          </a:xfrm>
          <a:prstGeom prst="rect">
            <a:avLst/>
          </a:prstGeom>
          <a:noFill/>
          <a:ln w="9525">
            <a:noFill/>
            <a:miter lim="800000"/>
            <a:headEnd/>
            <a:tailEnd/>
          </a:ln>
        </p:spPr>
        <p:txBody>
          <a:bodyPr>
            <a:spAutoFit/>
          </a:bodyPr>
          <a:lstStyle/>
          <a:p>
            <a:pPr algn="just" defTabSz="914400">
              <a:lnSpc>
                <a:spcPct val="150000"/>
              </a:lnSpc>
              <a:spcBef>
                <a:spcPct val="50000"/>
              </a:spcBef>
            </a:pPr>
            <a:r>
              <a:rPr lang="fr-FR">
                <a:solidFill>
                  <a:srgbClr val="0000FF"/>
                </a:solidFill>
              </a:rPr>
              <a:t> </a:t>
            </a:r>
            <a:r>
              <a:rPr lang="fr-FR" sz="2400">
                <a:solidFill>
                  <a:srgbClr val="0000FF"/>
                </a:solidFill>
              </a:rPr>
              <a:t>Pour aider les enseignants dans cette nouvelle logique de cycle, il convient de :</a:t>
            </a:r>
          </a:p>
          <a:p>
            <a:pPr algn="just" defTabSz="914400">
              <a:lnSpc>
                <a:spcPct val="150000"/>
              </a:lnSpc>
              <a:spcBef>
                <a:spcPct val="50000"/>
              </a:spcBef>
            </a:pPr>
            <a:r>
              <a:rPr lang="fr-FR" sz="2400">
                <a:solidFill>
                  <a:srgbClr val="0000FF"/>
                </a:solidFill>
              </a:rPr>
              <a:t>- créer les conditions d’échanges entre les différents professeurs intervenant sur le cycle pour en garantir la continuité pédagogique. Ce travail est à engager avec les IEN 1</a:t>
            </a:r>
            <a:r>
              <a:rPr lang="fr-FR" sz="2400" baseline="30000">
                <a:solidFill>
                  <a:srgbClr val="0000FF"/>
                </a:solidFill>
              </a:rPr>
              <a:t>er</a:t>
            </a:r>
            <a:r>
              <a:rPr lang="fr-FR" sz="2400">
                <a:solidFill>
                  <a:srgbClr val="0000FF"/>
                </a:solidFill>
              </a:rPr>
              <a:t> degré ;</a:t>
            </a:r>
          </a:p>
          <a:p>
            <a:pPr algn="just" defTabSz="914400">
              <a:lnSpc>
                <a:spcPct val="150000"/>
              </a:lnSpc>
              <a:spcBef>
                <a:spcPct val="50000"/>
              </a:spcBef>
            </a:pPr>
            <a:r>
              <a:rPr lang="fr-FR" sz="2400">
                <a:solidFill>
                  <a:srgbClr val="0000FF"/>
                </a:solidFill>
              </a:rPr>
              <a:t>   - les accompagner pour établir une progression pédagogique sur le cycle, compatible avec les progression annuelles de classe.</a:t>
            </a:r>
            <a:endParaRPr lang="fr-FR" sz="2400"/>
          </a:p>
        </p:txBody>
      </p:sp>
      <p:sp>
        <p:nvSpPr>
          <p:cNvPr id="44035" name="Rectangle 2"/>
          <p:cNvSpPr>
            <a:spLocks noChangeArrowheads="1"/>
          </p:cNvSpPr>
          <p:nvPr/>
        </p:nvSpPr>
        <p:spPr bwMode="auto">
          <a:xfrm>
            <a:off x="2032000" y="107950"/>
            <a:ext cx="5543550" cy="457200"/>
          </a:xfrm>
          <a:prstGeom prst="rect">
            <a:avLst/>
          </a:prstGeom>
          <a:solidFill>
            <a:schemeClr val="bg1"/>
          </a:solidFill>
          <a:ln w="9525">
            <a:noFill/>
            <a:miter lim="800000"/>
            <a:headEnd/>
            <a:tailEnd/>
          </a:ln>
        </p:spPr>
        <p:txBody>
          <a:bodyPr anchor="ctr">
            <a:spAutoFit/>
          </a:bodyPr>
          <a:lstStyle/>
          <a:p>
            <a:r>
              <a:rPr lang="fr-FR" sz="2400" b="1"/>
              <a:t>Organisation des enseignements</a:t>
            </a:r>
            <a:endParaRPr lang="fr-F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ChangeArrowheads="1"/>
          </p:cNvSpPr>
          <p:nvPr/>
        </p:nvSpPr>
        <p:spPr bwMode="auto">
          <a:xfrm>
            <a:off x="1566863" y="533400"/>
            <a:ext cx="6981825" cy="457200"/>
          </a:xfrm>
          <a:prstGeom prst="rect">
            <a:avLst/>
          </a:prstGeom>
          <a:solidFill>
            <a:schemeClr val="bg1"/>
          </a:solidFill>
          <a:ln w="9525">
            <a:noFill/>
            <a:miter lim="800000"/>
            <a:headEnd/>
            <a:tailEnd/>
          </a:ln>
        </p:spPr>
        <p:txBody>
          <a:bodyPr anchor="ctr">
            <a:spAutoFit/>
          </a:bodyPr>
          <a:lstStyle/>
          <a:p>
            <a:r>
              <a:rPr lang="fr-FR" sz="2400" b="1"/>
              <a:t>Rédaction de ressources pour faire la classe</a:t>
            </a:r>
            <a:endParaRPr lang="fr-FR" sz="2400"/>
          </a:p>
        </p:txBody>
      </p:sp>
      <p:sp>
        <p:nvSpPr>
          <p:cNvPr id="45058" name="Text Box 7"/>
          <p:cNvSpPr txBox="1">
            <a:spLocks noChangeArrowheads="1"/>
          </p:cNvSpPr>
          <p:nvPr/>
        </p:nvSpPr>
        <p:spPr bwMode="auto">
          <a:xfrm>
            <a:off x="914400" y="1479550"/>
            <a:ext cx="7634288" cy="1685925"/>
          </a:xfrm>
          <a:prstGeom prst="rect">
            <a:avLst/>
          </a:prstGeom>
          <a:noFill/>
          <a:ln w="9525">
            <a:noFill/>
            <a:miter lim="800000"/>
            <a:headEnd/>
            <a:tailEnd/>
          </a:ln>
        </p:spPr>
        <p:txBody>
          <a:bodyPr>
            <a:spAutoFit/>
          </a:bodyPr>
          <a:lstStyle/>
          <a:p>
            <a:pPr defTabSz="914400">
              <a:lnSpc>
                <a:spcPct val="150000"/>
              </a:lnSpc>
            </a:pPr>
            <a:r>
              <a:rPr lang="fr-FR" sz="2400">
                <a:solidFill>
                  <a:srgbClr val="0000FF"/>
                </a:solidFill>
              </a:rPr>
              <a:t>La DGESCO et l’IGEN pilotent des groupes d’experts en vu de produire des ressources pour la classe pour les nouveaux enseignements de collège.</a:t>
            </a:r>
          </a:p>
        </p:txBody>
      </p:sp>
      <p:sp>
        <p:nvSpPr>
          <p:cNvPr id="45059" name="Rectangle 10"/>
          <p:cNvSpPr>
            <a:spLocks noChangeArrowheads="1"/>
          </p:cNvSpPr>
          <p:nvPr/>
        </p:nvSpPr>
        <p:spPr bwMode="auto">
          <a:xfrm>
            <a:off x="4425950" y="3425825"/>
            <a:ext cx="3919538" cy="1570038"/>
          </a:xfrm>
          <a:prstGeom prst="rect">
            <a:avLst/>
          </a:prstGeom>
          <a:solidFill>
            <a:srgbClr val="FFCCCC"/>
          </a:solidFill>
          <a:ln w="9525">
            <a:noFill/>
            <a:miter lim="800000"/>
            <a:headEnd/>
            <a:tailEnd/>
          </a:ln>
        </p:spPr>
        <p:txBody>
          <a:bodyPr>
            <a:spAutoFit/>
          </a:bodyPr>
          <a:lstStyle/>
          <a:p>
            <a:pPr defTabSz="914400"/>
            <a:r>
              <a:rPr lang="fr-FR" sz="2400"/>
              <a:t>IEN 1</a:t>
            </a:r>
            <a:r>
              <a:rPr lang="fr-FR" sz="2400" baseline="30000"/>
              <a:t>er</a:t>
            </a:r>
            <a:r>
              <a:rPr lang="fr-FR" sz="2400"/>
              <a:t> degré</a:t>
            </a:r>
          </a:p>
          <a:p>
            <a:pPr defTabSz="914400"/>
            <a:r>
              <a:rPr lang="fr-FR" sz="2400"/>
              <a:t>IPR des académies de :</a:t>
            </a:r>
          </a:p>
          <a:p>
            <a:pPr defTabSz="914400">
              <a:buFontTx/>
              <a:buChar char="•"/>
            </a:pPr>
            <a:r>
              <a:rPr lang="fr-FR" sz="2400"/>
              <a:t> Limoges (SPC) ,</a:t>
            </a:r>
          </a:p>
          <a:p>
            <a:pPr defTabSz="914400">
              <a:buFontTx/>
              <a:buChar char="•"/>
            </a:pPr>
            <a:r>
              <a:rPr lang="fr-FR" sz="2400"/>
              <a:t> Caen (SVT et STI).</a:t>
            </a:r>
          </a:p>
        </p:txBody>
      </p:sp>
      <p:sp>
        <p:nvSpPr>
          <p:cNvPr id="45060" name="Rectangle 11"/>
          <p:cNvSpPr>
            <a:spLocks noChangeArrowheads="1"/>
          </p:cNvSpPr>
          <p:nvPr/>
        </p:nvSpPr>
        <p:spPr bwMode="auto">
          <a:xfrm>
            <a:off x="1014413" y="3454400"/>
            <a:ext cx="2678112" cy="1187450"/>
          </a:xfrm>
          <a:prstGeom prst="rect">
            <a:avLst/>
          </a:prstGeom>
          <a:solidFill>
            <a:srgbClr val="FFCCCC"/>
          </a:solidFill>
          <a:ln w="9525">
            <a:noFill/>
            <a:miter lim="800000"/>
            <a:headEnd/>
            <a:tailEnd/>
          </a:ln>
        </p:spPr>
        <p:txBody>
          <a:bodyPr>
            <a:spAutoFit/>
          </a:bodyPr>
          <a:lstStyle/>
          <a:p>
            <a:pPr defTabSz="914400"/>
            <a:r>
              <a:rPr lang="fr-FR" sz="2400"/>
              <a:t>Le cycle 2 : piloté par le groupe primaire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1566863" y="533400"/>
            <a:ext cx="6981825" cy="457200"/>
          </a:xfrm>
          <a:prstGeom prst="rect">
            <a:avLst/>
          </a:prstGeom>
          <a:solidFill>
            <a:schemeClr val="bg1"/>
          </a:solidFill>
          <a:ln w="9525">
            <a:noFill/>
            <a:miter lim="800000"/>
            <a:headEnd/>
            <a:tailEnd/>
          </a:ln>
        </p:spPr>
        <p:txBody>
          <a:bodyPr anchor="ctr">
            <a:spAutoFit/>
          </a:bodyPr>
          <a:lstStyle/>
          <a:p>
            <a:r>
              <a:rPr lang="fr-FR" sz="2400" b="1"/>
              <a:t>Rédaction de ressources pour faire la classe</a:t>
            </a:r>
            <a:endParaRPr lang="fr-FR" sz="2400"/>
          </a:p>
        </p:txBody>
      </p:sp>
      <p:sp>
        <p:nvSpPr>
          <p:cNvPr id="47106" name="Rectangle 8"/>
          <p:cNvSpPr>
            <a:spLocks noChangeArrowheads="1"/>
          </p:cNvSpPr>
          <p:nvPr/>
        </p:nvSpPr>
        <p:spPr bwMode="auto">
          <a:xfrm>
            <a:off x="1044575" y="1169988"/>
            <a:ext cx="3275013" cy="1006475"/>
          </a:xfrm>
          <a:prstGeom prst="rect">
            <a:avLst/>
          </a:prstGeom>
          <a:solidFill>
            <a:srgbClr val="BDDEFF"/>
          </a:solidFill>
          <a:ln w="9525">
            <a:noFill/>
            <a:miter lim="800000"/>
            <a:headEnd/>
            <a:tailEnd/>
          </a:ln>
        </p:spPr>
        <p:txBody>
          <a:bodyPr>
            <a:spAutoFit/>
          </a:bodyPr>
          <a:lstStyle/>
          <a:p>
            <a:r>
              <a:rPr lang="fr-FR" sz="2000">
                <a:solidFill>
                  <a:srgbClr val="0000FF"/>
                </a:solidFill>
              </a:rPr>
              <a:t>Le cycle 3 : conjointement piloté par les IGEN PC, STI, SVT et premier degré.</a:t>
            </a:r>
          </a:p>
        </p:txBody>
      </p:sp>
      <p:sp>
        <p:nvSpPr>
          <p:cNvPr id="47107" name="Rectangle 9"/>
          <p:cNvSpPr>
            <a:spLocks noChangeArrowheads="1"/>
          </p:cNvSpPr>
          <p:nvPr/>
        </p:nvSpPr>
        <p:spPr bwMode="auto">
          <a:xfrm>
            <a:off x="4556125" y="1184275"/>
            <a:ext cx="4006850" cy="1006475"/>
          </a:xfrm>
          <a:prstGeom prst="rect">
            <a:avLst/>
          </a:prstGeom>
          <a:solidFill>
            <a:srgbClr val="BDDEFF"/>
          </a:solidFill>
          <a:ln w="9525">
            <a:noFill/>
            <a:miter lim="800000"/>
            <a:headEnd/>
            <a:tailEnd/>
          </a:ln>
        </p:spPr>
        <p:txBody>
          <a:bodyPr>
            <a:spAutoFit/>
          </a:bodyPr>
          <a:lstStyle/>
          <a:p>
            <a:r>
              <a:rPr lang="fr-FR" sz="2000">
                <a:solidFill>
                  <a:srgbClr val="0000FF"/>
                </a:solidFill>
              </a:rPr>
              <a:t>3 IA-IPR spécialité SPS, STI, SVT ;</a:t>
            </a:r>
          </a:p>
          <a:p>
            <a:r>
              <a:rPr lang="fr-FR" sz="2000">
                <a:solidFill>
                  <a:srgbClr val="0000FF"/>
                </a:solidFill>
              </a:rPr>
              <a:t>2 IEN du 1er degré</a:t>
            </a:r>
          </a:p>
        </p:txBody>
      </p:sp>
      <p:sp>
        <p:nvSpPr>
          <p:cNvPr id="47108" name="Rectangle 10"/>
          <p:cNvSpPr>
            <a:spLocks noChangeArrowheads="1"/>
          </p:cNvSpPr>
          <p:nvPr/>
        </p:nvSpPr>
        <p:spPr bwMode="auto">
          <a:xfrm>
            <a:off x="854075" y="2328863"/>
            <a:ext cx="6178550" cy="366712"/>
          </a:xfrm>
          <a:prstGeom prst="rect">
            <a:avLst/>
          </a:prstGeom>
          <a:noFill/>
          <a:ln w="9525">
            <a:noFill/>
            <a:miter lim="800000"/>
            <a:headEnd/>
            <a:tailEnd/>
          </a:ln>
        </p:spPr>
        <p:txBody>
          <a:bodyPr wrap="none">
            <a:spAutoFit/>
          </a:bodyPr>
          <a:lstStyle/>
          <a:p>
            <a:pPr defTabSz="914400"/>
            <a:r>
              <a:rPr lang="fr-FR" b="1"/>
              <a:t>Quatre académies sont en charge chacune d’un thème.</a:t>
            </a:r>
          </a:p>
        </p:txBody>
      </p:sp>
      <p:sp>
        <p:nvSpPr>
          <p:cNvPr id="47109" name="Rectangle 11"/>
          <p:cNvSpPr>
            <a:spLocks noChangeArrowheads="1"/>
          </p:cNvSpPr>
          <p:nvPr/>
        </p:nvSpPr>
        <p:spPr bwMode="auto">
          <a:xfrm>
            <a:off x="1044575" y="2906713"/>
            <a:ext cx="2994025" cy="1190625"/>
          </a:xfrm>
          <a:prstGeom prst="rect">
            <a:avLst/>
          </a:prstGeom>
          <a:noFill/>
          <a:ln w="9525">
            <a:noFill/>
            <a:miter lim="800000"/>
            <a:headEnd/>
            <a:tailEnd/>
          </a:ln>
        </p:spPr>
        <p:txBody>
          <a:bodyPr>
            <a:spAutoFit/>
          </a:bodyPr>
          <a:lstStyle/>
          <a:p>
            <a:pPr defTabSz="914400"/>
            <a:r>
              <a:rPr lang="fr-FR">
                <a:solidFill>
                  <a:srgbClr val="0000FF"/>
                </a:solidFill>
              </a:rPr>
              <a:t>Académie de Versailles Thème 1 - matière, mouvement, énergie, information</a:t>
            </a:r>
          </a:p>
        </p:txBody>
      </p:sp>
      <p:sp>
        <p:nvSpPr>
          <p:cNvPr id="47110" name="Rectangle 12"/>
          <p:cNvSpPr>
            <a:spLocks noChangeArrowheads="1"/>
          </p:cNvSpPr>
          <p:nvPr/>
        </p:nvSpPr>
        <p:spPr bwMode="auto">
          <a:xfrm>
            <a:off x="5351463" y="2935288"/>
            <a:ext cx="3005137" cy="1190625"/>
          </a:xfrm>
          <a:prstGeom prst="rect">
            <a:avLst/>
          </a:prstGeom>
          <a:noFill/>
          <a:ln w="9525">
            <a:noFill/>
            <a:miter lim="800000"/>
            <a:headEnd/>
            <a:tailEnd/>
          </a:ln>
        </p:spPr>
        <p:txBody>
          <a:bodyPr>
            <a:spAutoFit/>
          </a:bodyPr>
          <a:lstStyle/>
          <a:p>
            <a:pPr defTabSz="914400"/>
            <a:r>
              <a:rPr lang="fr-FR">
                <a:solidFill>
                  <a:srgbClr val="0000FF"/>
                </a:solidFill>
              </a:rPr>
              <a:t>Académie de Nancy-Metz  Thème 2 - « le vivant, sa diversité et les fonctions qui le caractérisent » </a:t>
            </a:r>
          </a:p>
        </p:txBody>
      </p:sp>
      <p:sp>
        <p:nvSpPr>
          <p:cNvPr id="47111" name="Rectangle 13"/>
          <p:cNvSpPr>
            <a:spLocks noChangeArrowheads="1"/>
          </p:cNvSpPr>
          <p:nvPr/>
        </p:nvSpPr>
        <p:spPr bwMode="auto">
          <a:xfrm>
            <a:off x="1044575" y="4344988"/>
            <a:ext cx="2714625" cy="923925"/>
          </a:xfrm>
          <a:prstGeom prst="rect">
            <a:avLst/>
          </a:prstGeom>
          <a:noFill/>
          <a:ln w="9525">
            <a:noFill/>
            <a:miter lim="800000"/>
            <a:headEnd/>
            <a:tailEnd/>
          </a:ln>
        </p:spPr>
        <p:txBody>
          <a:bodyPr>
            <a:spAutoFit/>
          </a:bodyPr>
          <a:lstStyle/>
          <a:p>
            <a:pPr defTabSz="914400"/>
            <a:r>
              <a:rPr lang="fr-FR">
                <a:solidFill>
                  <a:srgbClr val="0000FF"/>
                </a:solidFill>
              </a:rPr>
              <a:t>Académie de Grenoble Thème 3 - « matériaux et objets techniques »</a:t>
            </a:r>
            <a:r>
              <a:rPr lang="fr-FR" b="1">
                <a:solidFill>
                  <a:srgbClr val="0000FF"/>
                </a:solidFill>
              </a:rPr>
              <a:t> </a:t>
            </a:r>
          </a:p>
        </p:txBody>
      </p:sp>
      <p:sp>
        <p:nvSpPr>
          <p:cNvPr id="47112" name="Rectangle 14"/>
          <p:cNvSpPr>
            <a:spLocks noChangeArrowheads="1"/>
          </p:cNvSpPr>
          <p:nvPr/>
        </p:nvSpPr>
        <p:spPr bwMode="auto">
          <a:xfrm>
            <a:off x="5349875" y="4344988"/>
            <a:ext cx="3198813" cy="1190625"/>
          </a:xfrm>
          <a:prstGeom prst="rect">
            <a:avLst/>
          </a:prstGeom>
          <a:solidFill>
            <a:schemeClr val="bg1"/>
          </a:solidFill>
          <a:ln w="9525">
            <a:noFill/>
            <a:miter lim="800000"/>
            <a:headEnd/>
            <a:tailEnd/>
          </a:ln>
        </p:spPr>
        <p:txBody>
          <a:bodyPr>
            <a:spAutoFit/>
          </a:bodyPr>
          <a:lstStyle/>
          <a:p>
            <a:pPr defTabSz="914400"/>
            <a:r>
              <a:rPr lang="fr-FR">
                <a:solidFill>
                  <a:srgbClr val="0000FF"/>
                </a:solidFill>
              </a:rPr>
              <a:t>Académie de Toulouse Thème 4 - « la planète Terre, l’action humaine sur son environnement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ZoneTexte 3"/>
          <p:cNvSpPr txBox="1">
            <a:spLocks noChangeArrowheads="1"/>
          </p:cNvSpPr>
          <p:nvPr/>
        </p:nvSpPr>
        <p:spPr bwMode="auto">
          <a:xfrm>
            <a:off x="1116013" y="2924175"/>
            <a:ext cx="7388225" cy="523875"/>
          </a:xfrm>
          <a:prstGeom prst="rect">
            <a:avLst/>
          </a:prstGeom>
          <a:noFill/>
          <a:ln w="9525">
            <a:noFill/>
            <a:miter lim="800000"/>
            <a:headEnd/>
            <a:tailEnd/>
          </a:ln>
        </p:spPr>
        <p:txBody>
          <a:bodyPr>
            <a:spAutoFit/>
          </a:bodyPr>
          <a:lstStyle/>
          <a:p>
            <a:pPr defTabSz="914400"/>
            <a:r>
              <a:rPr lang="fr-FR" sz="2800" b="1">
                <a:solidFill>
                  <a:srgbClr val="0000FF"/>
                </a:solidFill>
                <a:ea typeface="ＭＳ Ｐゴシック"/>
                <a:cs typeface="ＭＳ Ｐゴシック"/>
              </a:rPr>
              <a:t>Le programme de technologie au cycle 4</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ZoneTexte 3"/>
          <p:cNvSpPr txBox="1">
            <a:spLocks noChangeArrowheads="1"/>
          </p:cNvSpPr>
          <p:nvPr/>
        </p:nvSpPr>
        <p:spPr bwMode="auto">
          <a:xfrm>
            <a:off x="800100" y="1341438"/>
            <a:ext cx="7488238" cy="2862262"/>
          </a:xfrm>
          <a:prstGeom prst="rect">
            <a:avLst/>
          </a:prstGeom>
          <a:noFill/>
          <a:ln w="9525">
            <a:noFill/>
            <a:miter lim="800000"/>
            <a:headEnd/>
            <a:tailEnd/>
          </a:ln>
        </p:spPr>
        <p:txBody>
          <a:bodyPr>
            <a:spAutoFit/>
          </a:bodyPr>
          <a:lstStyle/>
          <a:p>
            <a:pPr algn="just" defTabSz="914400">
              <a:lnSpc>
                <a:spcPct val="150000"/>
              </a:lnSpc>
            </a:pPr>
            <a:r>
              <a:rPr lang="fr-FR" sz="2400">
                <a:solidFill>
                  <a:srgbClr val="0000FF"/>
                </a:solidFill>
                <a:ea typeface="ＭＳ Ｐゴシック"/>
                <a:cs typeface="ＭＳ Ｐゴシック"/>
              </a:rPr>
              <a:t>Le programme de technologie au cycle 4 est écrit selon 3 dimensions :</a:t>
            </a:r>
          </a:p>
          <a:p>
            <a:pPr algn="just" defTabSz="914400">
              <a:lnSpc>
                <a:spcPct val="150000"/>
              </a:lnSpc>
            </a:pPr>
            <a:r>
              <a:rPr lang="fr-FR" sz="2400">
                <a:solidFill>
                  <a:srgbClr val="0000FF"/>
                </a:solidFill>
                <a:ea typeface="ＭＳ Ｐゴシック"/>
                <a:cs typeface="ＭＳ Ｐゴシック"/>
              </a:rPr>
              <a:t>   - une dimension d’ingénierie ;</a:t>
            </a:r>
          </a:p>
          <a:p>
            <a:pPr algn="just" defTabSz="914400">
              <a:lnSpc>
                <a:spcPct val="150000"/>
              </a:lnSpc>
            </a:pPr>
            <a:r>
              <a:rPr lang="fr-FR" sz="2400">
                <a:solidFill>
                  <a:srgbClr val="0000FF"/>
                </a:solidFill>
                <a:ea typeface="ＭＳ Ｐゴシック"/>
                <a:cs typeface="ＭＳ Ｐゴシック"/>
              </a:rPr>
              <a:t>   - une dimension socio-culturelle ;</a:t>
            </a:r>
          </a:p>
          <a:p>
            <a:pPr algn="just" defTabSz="914400">
              <a:lnSpc>
                <a:spcPct val="150000"/>
              </a:lnSpc>
            </a:pPr>
            <a:r>
              <a:rPr lang="fr-FR" sz="2400">
                <a:solidFill>
                  <a:srgbClr val="0000FF"/>
                </a:solidFill>
                <a:ea typeface="ＭＳ Ｐゴシック"/>
                <a:cs typeface="ＭＳ Ｐゴシック"/>
              </a:rPr>
              <a:t>   - une dimension scientifique.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ZoneTexte 3"/>
          <p:cNvSpPr txBox="1">
            <a:spLocks noChangeArrowheads="1"/>
          </p:cNvSpPr>
          <p:nvPr/>
        </p:nvSpPr>
        <p:spPr bwMode="auto">
          <a:xfrm>
            <a:off x="534988" y="188913"/>
            <a:ext cx="8135937" cy="5021262"/>
          </a:xfrm>
          <a:prstGeom prst="rect">
            <a:avLst/>
          </a:prstGeom>
          <a:solidFill>
            <a:schemeClr val="bg1"/>
          </a:solidFill>
          <a:ln w="9525">
            <a:noFill/>
            <a:miter lim="800000"/>
            <a:headEnd/>
            <a:tailEnd/>
          </a:ln>
        </p:spPr>
        <p:txBody>
          <a:bodyPr>
            <a:spAutoFit/>
          </a:bodyPr>
          <a:lstStyle/>
          <a:p>
            <a:pPr defTabSz="914400">
              <a:lnSpc>
                <a:spcPct val="150000"/>
              </a:lnSpc>
            </a:pPr>
            <a:r>
              <a:rPr lang="fr-FR" sz="2400">
                <a:solidFill>
                  <a:srgbClr val="0000FF"/>
                </a:solidFill>
                <a:ea typeface="ＭＳ Ｐゴシック"/>
                <a:cs typeface="ＭＳ Ｐゴシック"/>
              </a:rPr>
              <a:t>Il est organisé en 3 thématiques :</a:t>
            </a:r>
          </a:p>
          <a:p>
            <a:pPr defTabSz="914400">
              <a:lnSpc>
                <a:spcPct val="150000"/>
              </a:lnSpc>
            </a:pPr>
            <a:r>
              <a:rPr lang="fr-FR" sz="2400">
                <a:solidFill>
                  <a:srgbClr val="0000FF"/>
                </a:solidFill>
                <a:ea typeface="ＭＳ Ｐゴシック"/>
                <a:cs typeface="ＭＳ Ｐゴシック"/>
              </a:rPr>
              <a:t>   - design, innovation et créativité ;</a:t>
            </a:r>
          </a:p>
          <a:p>
            <a:pPr defTabSz="914400">
              <a:lnSpc>
                <a:spcPct val="150000"/>
              </a:lnSpc>
            </a:pPr>
            <a:r>
              <a:rPr lang="fr-FR" sz="2400">
                <a:solidFill>
                  <a:srgbClr val="0000FF"/>
                </a:solidFill>
                <a:ea typeface="ＭＳ Ｐゴシック"/>
                <a:cs typeface="ＭＳ Ｐゴシック"/>
              </a:rPr>
              <a:t>   - les objets techniques, les services et les changements induits dans la société ; </a:t>
            </a:r>
          </a:p>
          <a:p>
            <a:pPr defTabSz="914400">
              <a:lnSpc>
                <a:spcPct val="150000"/>
              </a:lnSpc>
            </a:pPr>
            <a:r>
              <a:rPr lang="fr-FR" sz="2400">
                <a:solidFill>
                  <a:srgbClr val="0000FF"/>
                </a:solidFill>
                <a:ea typeface="ＭＳ Ｐゴシック"/>
                <a:cs typeface="ＭＳ Ｐゴシック"/>
              </a:rPr>
              <a:t>   - la modélisation et la simulation des objets et systèmes techniques.</a:t>
            </a:r>
          </a:p>
          <a:p>
            <a:pPr algn="just" defTabSz="914400">
              <a:lnSpc>
                <a:spcPct val="150000"/>
              </a:lnSpc>
            </a:pPr>
            <a:r>
              <a:rPr lang="fr-FR" sz="2400">
                <a:solidFill>
                  <a:srgbClr val="0000FF"/>
                </a:solidFill>
                <a:ea typeface="ＭＳ Ｐゴシック"/>
                <a:cs typeface="ＭＳ Ｐゴシック"/>
              </a:rPr>
              <a:t>Ces trois thématiques doivent être abordées chaque année du cycle 4, et même à chaque séquence si possible, car elles sont indissociables</a:t>
            </a:r>
            <a:r>
              <a:rPr lang="fr-FR" sz="2400">
                <a:ea typeface="ＭＳ Ｐゴシック"/>
                <a:cs typeface="ＭＳ Ｐゴシック"/>
              </a:rPr>
              <a:t>.</a:t>
            </a:r>
            <a:endParaRPr lang="fr-FR" sz="2400">
              <a:solidFill>
                <a:srgbClr val="0000FF"/>
              </a:solidFill>
              <a:ea typeface="ＭＳ Ｐゴシック"/>
              <a:cs typeface="ＭＳ Ｐゴシック"/>
            </a:endParaRPr>
          </a:p>
        </p:txBody>
      </p:sp>
      <p:sp>
        <p:nvSpPr>
          <p:cNvPr id="5" name="ZoneTexte 4"/>
          <p:cNvSpPr txBox="1">
            <a:spLocks noChangeArrowheads="1"/>
          </p:cNvSpPr>
          <p:nvPr/>
        </p:nvSpPr>
        <p:spPr bwMode="auto">
          <a:xfrm>
            <a:off x="534988" y="5157788"/>
            <a:ext cx="7632700" cy="1462087"/>
          </a:xfrm>
          <a:prstGeom prst="rect">
            <a:avLst/>
          </a:prstGeom>
          <a:solidFill>
            <a:schemeClr val="bg1"/>
          </a:solidFill>
          <a:ln w="9525">
            <a:noFill/>
            <a:miter lim="800000"/>
            <a:headEnd/>
            <a:tailEnd/>
          </a:ln>
        </p:spPr>
        <p:txBody>
          <a:bodyPr>
            <a:spAutoFit/>
          </a:bodyPr>
          <a:lstStyle/>
          <a:p>
            <a:pPr algn="just" defTabSz="914400">
              <a:lnSpc>
                <a:spcPct val="150000"/>
              </a:lnSpc>
            </a:pPr>
            <a:r>
              <a:rPr lang="fr-FR" sz="2400">
                <a:solidFill>
                  <a:srgbClr val="0000FF"/>
                </a:solidFill>
                <a:ea typeface="ＭＳ Ｐゴシック"/>
                <a:cs typeface="ＭＳ Ｐゴシック"/>
              </a:rPr>
              <a:t>Il apparaît une 4</a:t>
            </a:r>
            <a:r>
              <a:rPr lang="fr-FR" sz="2400" baseline="30000">
                <a:solidFill>
                  <a:srgbClr val="0000FF"/>
                </a:solidFill>
                <a:ea typeface="ＭＳ Ｐゴシック"/>
                <a:cs typeface="ＭＳ Ｐゴシック"/>
              </a:rPr>
              <a:t>e</a:t>
            </a:r>
            <a:r>
              <a:rPr lang="fr-FR" sz="2400">
                <a:solidFill>
                  <a:srgbClr val="0000FF"/>
                </a:solidFill>
                <a:ea typeface="ＭＳ Ｐゴシック"/>
                <a:cs typeface="ＭＳ Ｐゴシック"/>
              </a:rPr>
              <a:t> thématique : l’informatique et la programmation.</a:t>
            </a:r>
          </a:p>
          <a:p>
            <a:pPr defTabSz="914400"/>
            <a:endParaRPr lang="fr-FR">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ZoneTexte 3"/>
          <p:cNvSpPr txBox="1">
            <a:spLocks noChangeArrowheads="1"/>
          </p:cNvSpPr>
          <p:nvPr/>
        </p:nvSpPr>
        <p:spPr bwMode="auto">
          <a:xfrm>
            <a:off x="846138" y="1047750"/>
            <a:ext cx="8064500" cy="4473575"/>
          </a:xfrm>
          <a:prstGeom prst="rect">
            <a:avLst/>
          </a:prstGeom>
          <a:solidFill>
            <a:schemeClr val="bg1"/>
          </a:solidFill>
          <a:ln w="9525">
            <a:noFill/>
            <a:miter lim="800000"/>
            <a:headEnd/>
            <a:tailEnd/>
          </a:ln>
        </p:spPr>
        <p:txBody>
          <a:bodyPr>
            <a:spAutoFit/>
          </a:bodyPr>
          <a:lstStyle/>
          <a:p>
            <a:pPr defTabSz="914400">
              <a:lnSpc>
                <a:spcPct val="150000"/>
              </a:lnSpc>
            </a:pPr>
            <a:r>
              <a:rPr lang="fr-FR" sz="2400" b="1">
                <a:solidFill>
                  <a:srgbClr val="0000FF"/>
                </a:solidFill>
                <a:ea typeface="ＭＳ Ｐゴシック"/>
                <a:cs typeface="ＭＳ Ｐゴシック"/>
              </a:rPr>
              <a:t>Pourquoi ?</a:t>
            </a:r>
            <a:endParaRPr lang="fr-FR" sz="2400">
              <a:solidFill>
                <a:srgbClr val="0000FF"/>
              </a:solidFill>
              <a:ea typeface="ＭＳ Ｐゴシック"/>
              <a:cs typeface="ＭＳ Ｐゴシック"/>
            </a:endParaRPr>
          </a:p>
          <a:p>
            <a:pPr defTabSz="914400">
              <a:lnSpc>
                <a:spcPct val="150000"/>
              </a:lnSpc>
            </a:pPr>
            <a:r>
              <a:rPr lang="fr-FR" sz="2400">
                <a:solidFill>
                  <a:srgbClr val="0000FF"/>
                </a:solidFill>
                <a:ea typeface="ＭＳ Ｐゴシック"/>
                <a:cs typeface="ＭＳ Ｐゴシック"/>
              </a:rPr>
              <a:t>Grande hétérogénéité des élèves au collège.</a:t>
            </a:r>
          </a:p>
          <a:p>
            <a:pPr defTabSz="914400">
              <a:lnSpc>
                <a:spcPct val="150000"/>
              </a:lnSpc>
            </a:pPr>
            <a:r>
              <a:rPr lang="fr-FR" sz="2400">
                <a:solidFill>
                  <a:srgbClr val="0000FF"/>
                </a:solidFill>
                <a:ea typeface="ＭＳ Ｐゴシック"/>
                <a:cs typeface="ＭＳ Ｐゴシック"/>
              </a:rPr>
              <a:t>Résultats aux évaluations internationales des collégiens français ne sont pas dans une dynamique positive.</a:t>
            </a:r>
          </a:p>
          <a:p>
            <a:pPr defTabSz="914400">
              <a:lnSpc>
                <a:spcPct val="150000"/>
              </a:lnSpc>
            </a:pPr>
            <a:r>
              <a:rPr lang="fr-FR" sz="2400">
                <a:solidFill>
                  <a:srgbClr val="0000FF"/>
                </a:solidFill>
                <a:ea typeface="ＭＳ Ｐゴシック"/>
                <a:cs typeface="Arial" charset="0"/>
              </a:rPr>
              <a:t>É</a:t>
            </a:r>
            <a:r>
              <a:rPr lang="fr-FR" sz="2400">
                <a:solidFill>
                  <a:srgbClr val="0000FF"/>
                </a:solidFill>
                <a:ea typeface="ＭＳ Ｐゴシック"/>
                <a:cs typeface="ＭＳ Ｐゴシック"/>
              </a:rPr>
              <a:t>carts de plus en plus importants entre les plus faibles et les plus performants.</a:t>
            </a:r>
          </a:p>
          <a:p>
            <a:pPr defTabSz="914400">
              <a:lnSpc>
                <a:spcPct val="150000"/>
              </a:lnSpc>
            </a:pPr>
            <a:r>
              <a:rPr lang="fr-FR" sz="2400">
                <a:solidFill>
                  <a:srgbClr val="0000FF"/>
                </a:solidFill>
                <a:ea typeface="ＭＳ Ｐゴシック"/>
                <a:cs typeface="ＭＳ Ｐゴシック"/>
              </a:rPr>
              <a:t>Nombre de décrocheurs et de sorties du système éducatif sans diplôme toujours aussi important.</a:t>
            </a:r>
            <a:endParaRPr lang="fr-FR">
              <a:ea typeface="ＭＳ Ｐゴシック"/>
              <a:cs typeface="ＭＳ Ｐゴシック"/>
            </a:endParaRPr>
          </a:p>
        </p:txBody>
      </p:sp>
      <p:sp>
        <p:nvSpPr>
          <p:cNvPr id="19458" name="Rectangle 3"/>
          <p:cNvSpPr>
            <a:spLocks noChangeArrowheads="1"/>
          </p:cNvSpPr>
          <p:nvPr/>
        </p:nvSpPr>
        <p:spPr bwMode="auto">
          <a:xfrm>
            <a:off x="1600200" y="406400"/>
            <a:ext cx="6132513" cy="396875"/>
          </a:xfrm>
          <a:prstGeom prst="rect">
            <a:avLst/>
          </a:prstGeom>
          <a:noFill/>
          <a:ln w="9525">
            <a:noFill/>
            <a:miter lim="800000"/>
            <a:headEnd/>
            <a:tailEnd/>
          </a:ln>
        </p:spPr>
        <p:txBody>
          <a:bodyPr>
            <a:spAutoFit/>
          </a:bodyPr>
          <a:lstStyle/>
          <a:p>
            <a:pPr defTabSz="914400"/>
            <a:r>
              <a:rPr lang="fr-FR" altLang="fr-FR" sz="2000" b="1">
                <a:solidFill>
                  <a:srgbClr val="9B008A"/>
                </a:solidFill>
              </a:rPr>
              <a:t>Réforme du collège : une ambition pédagogique</a:t>
            </a:r>
            <a:endParaRPr lang="fr-FR" sz="2000" b="1">
              <a:solidFill>
                <a:srgbClr val="9B008A"/>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Image 7"/>
          <p:cNvPicPr>
            <a:picLocks noChangeAspect="1"/>
          </p:cNvPicPr>
          <p:nvPr/>
        </p:nvPicPr>
        <p:blipFill>
          <a:blip r:embed="rId3"/>
          <a:srcRect/>
          <a:stretch>
            <a:fillRect/>
          </a:stretch>
        </p:blipFill>
        <p:spPr bwMode="auto">
          <a:xfrm>
            <a:off x="946150" y="320675"/>
            <a:ext cx="3186113" cy="6015038"/>
          </a:xfrm>
          <a:prstGeom prst="rect">
            <a:avLst/>
          </a:prstGeom>
          <a:noFill/>
          <a:ln w="9525">
            <a:noFill/>
            <a:miter lim="800000"/>
            <a:headEnd/>
            <a:tailEnd/>
          </a:ln>
        </p:spPr>
      </p:pic>
      <p:sp>
        <p:nvSpPr>
          <p:cNvPr id="9" name="Bulle ronde 8"/>
          <p:cNvSpPr/>
          <p:nvPr/>
        </p:nvSpPr>
        <p:spPr>
          <a:xfrm>
            <a:off x="5097463" y="692150"/>
            <a:ext cx="2706687" cy="1489075"/>
          </a:xfrm>
          <a:prstGeom prst="wedgeEllipseCallout">
            <a:avLst>
              <a:gd name="adj1" fmla="val -144574"/>
              <a:gd name="adj2" fmla="val -5398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dirty="0"/>
              <a:t>7 </a:t>
            </a:r>
            <a:r>
              <a:rPr lang="fr-FR" dirty="0"/>
              <a:t>compétences principales</a:t>
            </a:r>
            <a:endParaRPr lang="fr-FR" dirty="0"/>
          </a:p>
        </p:txBody>
      </p:sp>
      <p:sp>
        <p:nvSpPr>
          <p:cNvPr id="11" name="Pensées 10"/>
          <p:cNvSpPr/>
          <p:nvPr/>
        </p:nvSpPr>
        <p:spPr>
          <a:xfrm>
            <a:off x="4660900" y="3917950"/>
            <a:ext cx="3813175" cy="2449513"/>
          </a:xfrm>
          <a:prstGeom prst="cloudCallout">
            <a:avLst>
              <a:gd name="adj1" fmla="val -70297"/>
              <a:gd name="adj2" fmla="val -41313"/>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dirty="0"/>
              <a:t>Mais </a:t>
            </a:r>
            <a:r>
              <a:rPr lang="fr-FR" dirty="0"/>
              <a:t>2 </a:t>
            </a:r>
            <a:r>
              <a:rPr lang="fr-FR" dirty="0"/>
              <a:t>compétences </a:t>
            </a:r>
            <a:r>
              <a:rPr lang="fr-FR" dirty="0"/>
              <a:t>principale et </a:t>
            </a:r>
            <a:r>
              <a:rPr lang="fr-FR" dirty="0"/>
              <a:t>5</a:t>
            </a:r>
            <a:r>
              <a:rPr lang="fr-FR" dirty="0"/>
              <a:t> </a:t>
            </a:r>
            <a:r>
              <a:rPr lang="fr-FR" dirty="0"/>
              <a:t>compétences « secondaires » </a:t>
            </a:r>
            <a:r>
              <a:rPr lang="fr-FR" dirty="0"/>
              <a:t>dont 3 relatives </a:t>
            </a:r>
            <a:r>
              <a:rPr lang="fr-FR" dirty="0"/>
              <a:t>à la partie informatique n’apparaissent pas</a:t>
            </a:r>
          </a:p>
        </p:txBody>
      </p:sp>
      <p:sp>
        <p:nvSpPr>
          <p:cNvPr id="12" name="Étoile à 6 branches 11"/>
          <p:cNvSpPr/>
          <p:nvPr/>
        </p:nvSpPr>
        <p:spPr>
          <a:xfrm>
            <a:off x="350838" y="1035050"/>
            <a:ext cx="3286125" cy="3952875"/>
          </a:xfrm>
          <a:prstGeom prst="star6">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dirty="0"/>
              <a:t>Légères différences entre </a:t>
            </a:r>
            <a:r>
              <a:rPr lang="fr-FR" dirty="0"/>
              <a:t>les compétences </a:t>
            </a:r>
            <a:r>
              <a:rPr lang="fr-FR" dirty="0"/>
              <a:t>« secondaires » de ce résumé et celles déclinées dans le corps du programme</a:t>
            </a:r>
          </a:p>
        </p:txBody>
      </p:sp>
      <p:sp>
        <p:nvSpPr>
          <p:cNvPr id="16" name="Bulle ronde 15"/>
          <p:cNvSpPr/>
          <p:nvPr/>
        </p:nvSpPr>
        <p:spPr>
          <a:xfrm>
            <a:off x="4368800" y="303213"/>
            <a:ext cx="3860800" cy="3425825"/>
          </a:xfrm>
          <a:prstGeom prst="wedgeEllipseCallout">
            <a:avLst>
              <a:gd name="adj1" fmla="val -53921"/>
              <a:gd name="adj2" fmla="val -45942"/>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grpSp>
        <p:nvGrpSpPr>
          <p:cNvPr id="2" name="Groupe 1"/>
          <p:cNvGrpSpPr>
            <a:grpSpLocks/>
          </p:cNvGrpSpPr>
          <p:nvPr/>
        </p:nvGrpSpPr>
        <p:grpSpPr bwMode="auto">
          <a:xfrm>
            <a:off x="3830638" y="1560513"/>
            <a:ext cx="3873500" cy="1689100"/>
            <a:chOff x="3830683" y="1561012"/>
            <a:chExt cx="3873852" cy="1689011"/>
          </a:xfrm>
        </p:grpSpPr>
        <p:sp>
          <p:nvSpPr>
            <p:cNvPr id="10" name="Bulle ronde 9"/>
            <p:cNvSpPr/>
            <p:nvPr/>
          </p:nvSpPr>
          <p:spPr>
            <a:xfrm>
              <a:off x="5111911" y="2315034"/>
              <a:ext cx="2592624" cy="934989"/>
            </a:xfrm>
            <a:prstGeom prst="wedgeEllipseCallout">
              <a:avLst>
                <a:gd name="adj1" fmla="val -87729"/>
                <a:gd name="adj2" fmla="val -2568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dirty="0"/>
                <a:t>26 compétences « secondaires »</a:t>
              </a:r>
            </a:p>
          </p:txBody>
        </p:sp>
        <p:sp>
          <p:nvSpPr>
            <p:cNvPr id="17" name="Accolade fermante 16"/>
            <p:cNvSpPr/>
            <p:nvPr/>
          </p:nvSpPr>
          <p:spPr>
            <a:xfrm>
              <a:off x="3830683" y="1561012"/>
              <a:ext cx="185754" cy="1201674"/>
            </a:xfrm>
            <a:prstGeom prst="rightBrace">
              <a:avLst>
                <a:gd name="adj1" fmla="val 8333"/>
                <a:gd name="adj2" fmla="val 79891"/>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P spid="16" grpId="0" animBg="1"/>
      <p:bldP spid="1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ZoneTexte 3"/>
          <p:cNvSpPr txBox="1">
            <a:spLocks noChangeArrowheads="1"/>
          </p:cNvSpPr>
          <p:nvPr/>
        </p:nvSpPr>
        <p:spPr bwMode="auto">
          <a:xfrm>
            <a:off x="684213" y="404813"/>
            <a:ext cx="7632700" cy="2862262"/>
          </a:xfrm>
          <a:prstGeom prst="rect">
            <a:avLst/>
          </a:prstGeom>
          <a:noFill/>
          <a:ln w="9525">
            <a:noFill/>
            <a:miter lim="800000"/>
            <a:headEnd/>
            <a:tailEnd/>
          </a:ln>
        </p:spPr>
        <p:txBody>
          <a:bodyPr>
            <a:spAutoFit/>
          </a:bodyPr>
          <a:lstStyle/>
          <a:p>
            <a:pPr algn="just" defTabSz="914400">
              <a:lnSpc>
                <a:spcPct val="150000"/>
              </a:lnSpc>
            </a:pPr>
            <a:r>
              <a:rPr lang="fr-FR" sz="2400">
                <a:solidFill>
                  <a:srgbClr val="0000FF"/>
                </a:solidFill>
                <a:ea typeface="ＭＳ Ｐゴシック"/>
                <a:cs typeface="ＭＳ Ｐゴシック"/>
              </a:rPr>
              <a:t>Le programme est décliné en compétences, les connaissances associées ne sont pas détaillées et leurs limites ne sont pas précisées. Elles sont « mélangées » aux compétences dans la présentation du programme</a:t>
            </a:r>
          </a:p>
        </p:txBody>
      </p:sp>
      <p:graphicFrame>
        <p:nvGraphicFramePr>
          <p:cNvPr id="61451" name="Group 11"/>
          <p:cNvGraphicFramePr>
            <a:graphicFrameLocks noGrp="1"/>
          </p:cNvGraphicFramePr>
          <p:nvPr/>
        </p:nvGraphicFramePr>
        <p:xfrm>
          <a:off x="684213" y="3429000"/>
          <a:ext cx="7991475" cy="2270125"/>
        </p:xfrm>
        <a:graphic>
          <a:graphicData uri="http://schemas.openxmlformats.org/drawingml/2006/table">
            <a:tbl>
              <a:tblPr/>
              <a:tblGrid>
                <a:gridCol w="7991475"/>
              </a:tblGrid>
              <a:tr h="9382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2000" b="0" i="0" u="none" strike="noStrike" cap="none" normalizeH="0" baseline="0" dirty="0" smtClean="0">
                          <a:ln>
                            <a:noFill/>
                          </a:ln>
                          <a:solidFill>
                            <a:srgbClr val="00000A"/>
                          </a:solidFill>
                          <a:effectLst/>
                          <a:latin typeface="Calibri" pitchFamily="34" charset="0"/>
                          <a:ea typeface="ＭＳ Ｐゴシック"/>
                          <a:cs typeface="ＭＳ Ｐゴシック"/>
                        </a:rPr>
                        <a:t>Imaginer, synthétiser et formaliser une procédure, un protocole.</a:t>
                      </a:r>
                      <a:endPar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fr-FR" sz="2000" b="0" i="0" u="none" strike="noStrike" cap="none" normalizeH="0" baseline="0" dirty="0" smtClean="0">
                          <a:ln>
                            <a:noFill/>
                          </a:ln>
                          <a:solidFill>
                            <a:schemeClr val="tx1"/>
                          </a:solidFill>
                          <a:effectLst/>
                          <a:latin typeface="Calibri" pitchFamily="34" charset="0"/>
                        </a:rPr>
                        <a:t>Outils numériques de présentation.</a:t>
                      </a:r>
                      <a:endParaRPr kumimoji="0" lang="fr-FR" sz="2000" b="0" i="0" u="none" strike="noStrike" cap="none" normalizeH="0" baseline="0" dirty="0" smtClean="0">
                        <a:ln>
                          <a:noFill/>
                        </a:ln>
                        <a:solidFill>
                          <a:schemeClr val="tx1"/>
                        </a:solidFill>
                        <a:effectLst/>
                        <a:latin typeface="Calibri" pitchFamily="34" charset="0"/>
                        <a:ea typeface="ＭＳ Ｐゴシック"/>
                        <a:cs typeface="ＭＳ Ｐゴシック"/>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fr-FR" sz="2000" b="0" i="0" u="none" strike="noStrike" cap="none" normalizeH="0" baseline="0" dirty="0" smtClean="0">
                          <a:ln>
                            <a:noFill/>
                          </a:ln>
                          <a:solidFill>
                            <a:schemeClr val="tx1"/>
                          </a:solidFill>
                          <a:effectLst/>
                          <a:latin typeface="Calibri" pitchFamily="34" charset="0"/>
                          <a:ea typeface="ＭＳ Ｐゴシック"/>
                          <a:cs typeface="ＭＳ Ｐゴシック"/>
                        </a:rPr>
                        <a:t>Charte graphique.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56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2000" b="0" i="0" u="none" strike="noStrike" cap="none" normalizeH="0" baseline="0" dirty="0" smtClean="0">
                          <a:ln>
                            <a:noFill/>
                          </a:ln>
                          <a:solidFill>
                            <a:srgbClr val="00000A"/>
                          </a:solidFill>
                          <a:effectLst/>
                          <a:latin typeface="Calibri" pitchFamily="34" charset="0"/>
                          <a:ea typeface="ＭＳ Ｐゴシック"/>
                          <a:cs typeface="ＭＳ Ｐゴシック"/>
                        </a:rPr>
                        <a:t>Participer à l’organisation de projets, la définition des rôles, la planification (se projeter et anticiper) et aux revues de projet.</a:t>
                      </a:r>
                      <a:endPar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fr-FR" sz="2000" b="0" i="0" u="none" strike="noStrike" cap="none" normalizeH="0" baseline="0" dirty="0" smtClean="0">
                          <a:ln>
                            <a:noFill/>
                          </a:ln>
                          <a:solidFill>
                            <a:schemeClr val="tx1"/>
                          </a:solidFill>
                          <a:effectLst/>
                          <a:latin typeface="Calibri" pitchFamily="34" charset="0"/>
                        </a:rPr>
                        <a:t>Organisation d’un groupe de projet, rôle des participants, planning, revue de projets.</a:t>
                      </a:r>
                      <a:endParaRPr kumimoji="0" lang="fr-FR" sz="2000" b="0" i="0" u="none" strike="noStrike" cap="none" normalizeH="0" baseline="0" dirty="0" smtClean="0">
                        <a:ln>
                          <a:noFill/>
                        </a:ln>
                        <a:solidFill>
                          <a:schemeClr val="tx1"/>
                        </a:solidFill>
                        <a:effectLst/>
                        <a:latin typeface="Calibri" pitchFamily="34" charset="0"/>
                        <a:ea typeface="ＭＳ Ｐゴシック"/>
                        <a:cs typeface="ＭＳ Ｐゴシック"/>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ZoneTexte 3"/>
          <p:cNvSpPr txBox="1">
            <a:spLocks noChangeArrowheads="1"/>
          </p:cNvSpPr>
          <p:nvPr/>
        </p:nvSpPr>
        <p:spPr bwMode="auto">
          <a:xfrm>
            <a:off x="825500" y="692150"/>
            <a:ext cx="7634288" cy="2862263"/>
          </a:xfrm>
          <a:prstGeom prst="rect">
            <a:avLst/>
          </a:prstGeom>
          <a:noFill/>
          <a:ln w="9525">
            <a:noFill/>
            <a:miter lim="800000"/>
            <a:headEnd/>
            <a:tailEnd/>
          </a:ln>
        </p:spPr>
        <p:txBody>
          <a:bodyPr>
            <a:spAutoFit/>
          </a:bodyPr>
          <a:lstStyle/>
          <a:p>
            <a:pPr defTabSz="914400">
              <a:lnSpc>
                <a:spcPct val="150000"/>
              </a:lnSpc>
            </a:pPr>
            <a:r>
              <a:rPr lang="fr-FR" sz="2400">
                <a:solidFill>
                  <a:srgbClr val="0000FF"/>
                </a:solidFill>
                <a:ea typeface="ＭＳ Ｐゴシック"/>
                <a:cs typeface="ＭＳ Ｐゴシック"/>
              </a:rPr>
              <a:t>Les supports retenus sont issus des domaines :</a:t>
            </a:r>
          </a:p>
          <a:p>
            <a:pPr defTabSz="914400">
              <a:lnSpc>
                <a:spcPct val="150000"/>
              </a:lnSpc>
            </a:pPr>
            <a:r>
              <a:rPr lang="fr-FR" sz="2400">
                <a:solidFill>
                  <a:srgbClr val="0000FF"/>
                </a:solidFill>
                <a:ea typeface="ＭＳ Ｐゴシック"/>
                <a:cs typeface="ＭＳ Ｐゴシック"/>
              </a:rPr>
              <a:t>   - moyens de transport ;</a:t>
            </a:r>
          </a:p>
          <a:p>
            <a:pPr defTabSz="914400">
              <a:lnSpc>
                <a:spcPct val="150000"/>
              </a:lnSpc>
            </a:pPr>
            <a:r>
              <a:rPr lang="fr-FR" sz="2400">
                <a:solidFill>
                  <a:srgbClr val="0000FF"/>
                </a:solidFill>
                <a:ea typeface="ＭＳ Ｐゴシック"/>
                <a:cs typeface="ＭＳ Ｐゴシック"/>
              </a:rPr>
              <a:t>   - habitat et ouvrages ;</a:t>
            </a:r>
          </a:p>
          <a:p>
            <a:pPr defTabSz="914400">
              <a:lnSpc>
                <a:spcPct val="150000"/>
              </a:lnSpc>
            </a:pPr>
            <a:r>
              <a:rPr lang="fr-FR" sz="2400">
                <a:solidFill>
                  <a:srgbClr val="0000FF"/>
                </a:solidFill>
                <a:ea typeface="ＭＳ Ｐゴシック"/>
                <a:cs typeface="ＭＳ Ｐゴシック"/>
              </a:rPr>
              <a:t>   - confort et domotique ;</a:t>
            </a:r>
          </a:p>
          <a:p>
            <a:pPr defTabSz="914400">
              <a:lnSpc>
                <a:spcPct val="150000"/>
              </a:lnSpc>
            </a:pPr>
            <a:r>
              <a:rPr lang="fr-FR" sz="2400">
                <a:solidFill>
                  <a:srgbClr val="0000FF"/>
                </a:solidFill>
                <a:ea typeface="ＭＳ Ｐゴシック"/>
                <a:cs typeface="ＭＳ Ｐゴシック"/>
              </a:rPr>
              <a:t>   - autres (sports, biotechnologies…).</a:t>
            </a:r>
          </a:p>
        </p:txBody>
      </p:sp>
      <p:sp>
        <p:nvSpPr>
          <p:cNvPr id="5" name="ZoneTexte 4"/>
          <p:cNvSpPr txBox="1">
            <a:spLocks noChangeArrowheads="1"/>
          </p:cNvSpPr>
          <p:nvPr/>
        </p:nvSpPr>
        <p:spPr bwMode="auto">
          <a:xfrm>
            <a:off x="825500" y="4076700"/>
            <a:ext cx="7634288" cy="1304925"/>
          </a:xfrm>
          <a:prstGeom prst="rect">
            <a:avLst/>
          </a:prstGeom>
          <a:noFill/>
          <a:ln w="9525">
            <a:noFill/>
            <a:miter lim="800000"/>
            <a:headEnd/>
            <a:tailEnd/>
          </a:ln>
        </p:spPr>
        <p:txBody>
          <a:bodyPr>
            <a:spAutoFit/>
          </a:bodyPr>
          <a:lstStyle/>
          <a:p>
            <a:pPr algn="just" defTabSz="914400">
              <a:lnSpc>
                <a:spcPct val="150000"/>
              </a:lnSpc>
            </a:pPr>
            <a:r>
              <a:rPr lang="fr-FR" sz="2800" b="1">
                <a:solidFill>
                  <a:srgbClr val="0000FF"/>
                </a:solidFill>
                <a:ea typeface="ＭＳ Ｐゴシック"/>
                <a:cs typeface="ＭＳ Ｐゴシック"/>
              </a:rPr>
              <a:t>Mais aucun domaine n’est rattaché à une année.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ZoneTexte 4"/>
          <p:cNvSpPr txBox="1">
            <a:spLocks noChangeArrowheads="1"/>
          </p:cNvSpPr>
          <p:nvPr/>
        </p:nvSpPr>
        <p:spPr bwMode="auto">
          <a:xfrm>
            <a:off x="611188" y="908050"/>
            <a:ext cx="8350250" cy="4524375"/>
          </a:xfrm>
          <a:prstGeom prst="rect">
            <a:avLst/>
          </a:prstGeom>
          <a:noFill/>
          <a:ln w="9525">
            <a:noFill/>
            <a:miter lim="800000"/>
            <a:headEnd/>
            <a:tailEnd/>
          </a:ln>
        </p:spPr>
        <p:txBody>
          <a:bodyPr>
            <a:spAutoFit/>
          </a:bodyPr>
          <a:lstStyle/>
          <a:p>
            <a:pPr algn="just" defTabSz="914400">
              <a:lnSpc>
                <a:spcPct val="150000"/>
              </a:lnSpc>
            </a:pPr>
            <a:r>
              <a:rPr lang="fr-FR" sz="2400">
                <a:solidFill>
                  <a:srgbClr val="0000FF"/>
                </a:solidFill>
                <a:ea typeface="ＭＳ Ｐゴシック"/>
                <a:cs typeface="ＭＳ Ｐゴシック"/>
              </a:rPr>
              <a:t>Pour aider les enseignants à s’approprier ce cadre nouveau, des ressources pédagogiques devraient proposer : </a:t>
            </a:r>
          </a:p>
          <a:p>
            <a:pPr algn="just" defTabSz="914400">
              <a:lnSpc>
                <a:spcPct val="150000"/>
              </a:lnSpc>
            </a:pPr>
            <a:r>
              <a:rPr lang="fr-FR" sz="2400">
                <a:solidFill>
                  <a:srgbClr val="0000FF"/>
                </a:solidFill>
                <a:ea typeface="ＭＳ Ｐゴシック"/>
                <a:cs typeface="ＭＳ Ｐゴシック"/>
              </a:rPr>
              <a:t>   - un ou plusieurs exemples de progression pédagogique sur le cycle ; </a:t>
            </a:r>
          </a:p>
          <a:p>
            <a:pPr algn="just" defTabSz="914400">
              <a:lnSpc>
                <a:spcPct val="150000"/>
              </a:lnSpc>
            </a:pPr>
            <a:r>
              <a:rPr lang="fr-FR" sz="2400">
                <a:solidFill>
                  <a:srgbClr val="0000FF"/>
                </a:solidFill>
                <a:ea typeface="ＭＳ Ｐゴシック"/>
                <a:cs typeface="ＭＳ Ｐゴシック"/>
              </a:rPr>
              <a:t>   - des contenus qui s’inscrivent dans la </a:t>
            </a:r>
            <a:r>
              <a:rPr lang="fr-FR" sz="2400" b="1">
                <a:solidFill>
                  <a:srgbClr val="0000FF"/>
                </a:solidFill>
                <a:ea typeface="ＭＳ Ｐゴシック"/>
                <a:cs typeface="ＭＳ Ｐゴシック"/>
              </a:rPr>
              <a:t>spécificité du cycle </a:t>
            </a:r>
            <a:r>
              <a:rPr lang="fr-FR" sz="2400">
                <a:solidFill>
                  <a:srgbClr val="0000FF"/>
                </a:solidFill>
                <a:ea typeface="ＭＳ Ｐゴシック"/>
                <a:cs typeface="ＭＳ Ｐゴシック"/>
              </a:rPr>
              <a:t>; </a:t>
            </a:r>
          </a:p>
          <a:p>
            <a:pPr algn="just" defTabSz="914400">
              <a:lnSpc>
                <a:spcPct val="150000"/>
              </a:lnSpc>
            </a:pPr>
            <a:r>
              <a:rPr lang="fr-FR" sz="2400">
                <a:solidFill>
                  <a:srgbClr val="0000FF"/>
                </a:solidFill>
                <a:ea typeface="ＭＳ Ｐゴシック"/>
                <a:cs typeface="ＭＳ Ｐゴシック"/>
              </a:rPr>
              <a:t>   - des pistes pour expliciter la contribution des enseignements au </a:t>
            </a:r>
            <a:r>
              <a:rPr lang="fr-FR" sz="2400" b="1">
                <a:solidFill>
                  <a:srgbClr val="0000FF"/>
                </a:solidFill>
                <a:ea typeface="ＭＳ Ｐゴシック"/>
                <a:cs typeface="ＭＳ Ｐゴシック"/>
              </a:rPr>
              <a:t>socle commun</a:t>
            </a:r>
            <a:r>
              <a:rPr lang="fr-FR" sz="2400">
                <a:solidFill>
                  <a:srgbClr val="0000FF"/>
                </a:solidFill>
                <a:ea typeface="ＭＳ Ｐゴシック"/>
                <a:cs typeface="ＭＳ Ｐゴシック"/>
              </a:rPr>
              <a:t> ;    </a:t>
            </a:r>
            <a:endParaRPr lang="fr-FR">
              <a:ea typeface="ＭＳ Ｐゴシック"/>
              <a:cs typeface="ＭＳ Ｐゴシック"/>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ZoneTexte 3"/>
          <p:cNvSpPr txBox="1">
            <a:spLocks noChangeArrowheads="1"/>
          </p:cNvSpPr>
          <p:nvPr/>
        </p:nvSpPr>
        <p:spPr bwMode="auto">
          <a:xfrm>
            <a:off x="755650" y="1052513"/>
            <a:ext cx="7704138" cy="3694112"/>
          </a:xfrm>
          <a:prstGeom prst="rect">
            <a:avLst/>
          </a:prstGeom>
          <a:noFill/>
          <a:ln w="9525">
            <a:noFill/>
            <a:miter lim="800000"/>
            <a:headEnd/>
            <a:tailEnd/>
          </a:ln>
        </p:spPr>
        <p:txBody>
          <a:bodyPr>
            <a:spAutoFit/>
          </a:bodyPr>
          <a:lstStyle/>
          <a:p>
            <a:pPr algn="just" defTabSz="914400">
              <a:lnSpc>
                <a:spcPct val="150000"/>
              </a:lnSpc>
            </a:pPr>
            <a:r>
              <a:rPr lang="fr-FR" sz="2400">
                <a:solidFill>
                  <a:srgbClr val="0000FF"/>
                </a:solidFill>
                <a:ea typeface="ＭＳ Ｐゴシック"/>
                <a:cs typeface="ＭＳ Ｐゴシック"/>
              </a:rPr>
              <a:t>   - des exemples de « </a:t>
            </a:r>
            <a:r>
              <a:rPr lang="fr-FR" sz="2400" b="1">
                <a:solidFill>
                  <a:srgbClr val="0000FF"/>
                </a:solidFill>
                <a:ea typeface="ＭＳ Ｐゴシック"/>
                <a:cs typeface="ＭＳ Ｐゴシック"/>
              </a:rPr>
              <a:t>croisements disciplinaires</a:t>
            </a:r>
            <a:r>
              <a:rPr lang="fr-FR" sz="2400">
                <a:solidFill>
                  <a:srgbClr val="0000FF"/>
                </a:solidFill>
                <a:ea typeface="ＭＳ Ｐゴシック"/>
                <a:cs typeface="ＭＳ Ｐゴシック"/>
              </a:rPr>
              <a:t> » qui, sur un temps donné, peuvent donner plus de sens aux apprentissages ;</a:t>
            </a:r>
          </a:p>
          <a:p>
            <a:pPr algn="just" defTabSz="914400">
              <a:lnSpc>
                <a:spcPct val="150000"/>
              </a:lnSpc>
            </a:pPr>
            <a:r>
              <a:rPr lang="fr-FR" sz="2400">
                <a:solidFill>
                  <a:srgbClr val="0000FF"/>
                </a:solidFill>
                <a:ea typeface="ＭＳ Ｐゴシック"/>
                <a:cs typeface="ＭＳ Ｐゴシック"/>
              </a:rPr>
              <a:t>  - des pistes pour contribuer aux parcours citoyen, d’avenir et d’enseignement artistique et culturel, au parcours d’éducation à la santé.</a:t>
            </a:r>
            <a:endParaRPr lang="fr-FR" sz="2400">
              <a:ea typeface="ＭＳ Ｐゴシック"/>
              <a:cs typeface="ＭＳ Ｐゴシック"/>
            </a:endParaRPr>
          </a:p>
          <a:p>
            <a:pPr defTabSz="914400"/>
            <a:endParaRPr lang="fr-FR">
              <a:ea typeface="ＭＳ Ｐゴシック"/>
              <a:cs typeface="ＭＳ Ｐゴシック"/>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ZoneTexte 3"/>
          <p:cNvSpPr txBox="1">
            <a:spLocks noChangeArrowheads="1"/>
          </p:cNvSpPr>
          <p:nvPr/>
        </p:nvSpPr>
        <p:spPr bwMode="auto">
          <a:xfrm>
            <a:off x="755650" y="449263"/>
            <a:ext cx="7993063" cy="1463675"/>
          </a:xfrm>
          <a:prstGeom prst="rect">
            <a:avLst/>
          </a:prstGeom>
          <a:noFill/>
          <a:ln w="9525">
            <a:noFill/>
            <a:miter lim="800000"/>
            <a:headEnd/>
            <a:tailEnd/>
          </a:ln>
        </p:spPr>
        <p:txBody>
          <a:bodyPr>
            <a:spAutoFit/>
          </a:bodyPr>
          <a:lstStyle/>
          <a:p>
            <a:pPr algn="just" defTabSz="914400">
              <a:lnSpc>
                <a:spcPct val="150000"/>
              </a:lnSpc>
            </a:pPr>
            <a:r>
              <a:rPr lang="fr-FR" sz="2000">
                <a:solidFill>
                  <a:srgbClr val="0000FF"/>
                </a:solidFill>
                <a:ea typeface="ＭＳ Ｐゴシック"/>
                <a:cs typeface="ＭＳ Ｐゴシック"/>
              </a:rPr>
              <a:t>L’élaboration du document ressources en technologie, comme pour les autres disciplines, est décentralisée sous le regard du MEN.</a:t>
            </a:r>
          </a:p>
          <a:p>
            <a:pPr defTabSz="914400">
              <a:lnSpc>
                <a:spcPct val="150000"/>
              </a:lnSpc>
            </a:pPr>
            <a:r>
              <a:rPr lang="fr-FR" sz="2000">
                <a:solidFill>
                  <a:srgbClr val="0000FF"/>
                </a:solidFill>
                <a:ea typeface="ＭＳ Ｐゴシック"/>
                <a:cs typeface="ＭＳ Ｐゴシック"/>
              </a:rPr>
              <a:t>Pour le cycle 4, quatre académies ont été sollicitées.</a:t>
            </a:r>
          </a:p>
        </p:txBody>
      </p:sp>
      <p:graphicFrame>
        <p:nvGraphicFramePr>
          <p:cNvPr id="69660" name="Group 28"/>
          <p:cNvGraphicFramePr>
            <a:graphicFrameLocks noGrp="1"/>
          </p:cNvGraphicFramePr>
          <p:nvPr/>
        </p:nvGraphicFramePr>
        <p:xfrm>
          <a:off x="1804988" y="2128838"/>
          <a:ext cx="6096000" cy="1485900"/>
        </p:xfrm>
        <a:graphic>
          <a:graphicData uri="http://schemas.openxmlformats.org/drawingml/2006/table">
            <a:tbl>
              <a:tblPr/>
              <a:tblGrid>
                <a:gridCol w="2741930"/>
                <a:gridCol w="335407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FFFFFF"/>
                          </a:solidFill>
                          <a:effectLst/>
                          <a:latin typeface="Arial" charset="0"/>
                          <a:ea typeface="ＭＳ Ｐゴシック"/>
                          <a:cs typeface="Arial" charset="0"/>
                        </a:rPr>
                        <a:t>Dijon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FFFF"/>
                          </a:solidFill>
                          <a:effectLst/>
                          <a:latin typeface="Arial" charset="0"/>
                          <a:ea typeface="ＭＳ Ｐゴシック"/>
                          <a:cs typeface="Arial" charset="0"/>
                        </a:rPr>
                        <a:t>Alain Dupuis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FF"/>
                          </a:solidFill>
                          <a:effectLst/>
                          <a:latin typeface="Arial" charset="0"/>
                          <a:ea typeface="ＭＳ Ｐゴシック"/>
                          <a:cs typeface="Arial" charset="0"/>
                        </a:rPr>
                        <a:t>Lille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FF"/>
                          </a:solidFill>
                          <a:effectLst/>
                          <a:latin typeface="Arial" charset="0"/>
                          <a:ea typeface="ＭＳ Ｐゴシック"/>
                          <a:cs typeface="Arial" charset="0"/>
                        </a:rPr>
                        <a:t>Christophe Lasson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FF"/>
                          </a:solidFill>
                          <a:effectLst/>
                          <a:latin typeface="Arial" charset="0"/>
                          <a:ea typeface="ＭＳ Ｐゴシック"/>
                          <a:cs typeface="Arial" charset="0"/>
                        </a:rPr>
                        <a:t>Poitiers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FF"/>
                          </a:solidFill>
                          <a:effectLst/>
                          <a:latin typeface="Arial" charset="0"/>
                          <a:ea typeface="ＭＳ Ｐゴシック"/>
                          <a:cs typeface="Arial" charset="0"/>
                        </a:rPr>
                        <a:t>Patrick Potier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FF"/>
                          </a:solidFill>
                          <a:effectLst/>
                          <a:latin typeface="Arial" charset="0"/>
                          <a:ea typeface="ＭＳ Ｐゴシック"/>
                          <a:cs typeface="Arial" charset="0"/>
                        </a:rPr>
                        <a:t>Lyon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FF"/>
                          </a:solidFill>
                          <a:effectLst/>
                          <a:latin typeface="Arial" charset="0"/>
                          <a:ea typeface="ＭＳ Ｐゴシック"/>
                          <a:cs typeface="Arial" charset="0"/>
                        </a:rPr>
                        <a:t>Noël Morel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r>
            </a:tbl>
          </a:graphicData>
        </a:graphic>
      </p:graphicFrame>
      <p:sp>
        <p:nvSpPr>
          <p:cNvPr id="65555" name="ZoneTexte 7"/>
          <p:cNvSpPr txBox="1">
            <a:spLocks noChangeArrowheads="1"/>
          </p:cNvSpPr>
          <p:nvPr/>
        </p:nvSpPr>
        <p:spPr bwMode="auto">
          <a:xfrm>
            <a:off x="857250" y="4478338"/>
            <a:ext cx="7993063" cy="1006475"/>
          </a:xfrm>
          <a:prstGeom prst="rect">
            <a:avLst/>
          </a:prstGeom>
          <a:solidFill>
            <a:schemeClr val="bg1"/>
          </a:solidFill>
          <a:ln w="9525">
            <a:noFill/>
            <a:miter lim="800000"/>
            <a:headEnd/>
            <a:tailEnd/>
          </a:ln>
        </p:spPr>
        <p:txBody>
          <a:bodyPr>
            <a:spAutoFit/>
          </a:bodyPr>
          <a:lstStyle/>
          <a:p>
            <a:pPr algn="just" defTabSz="914400">
              <a:lnSpc>
                <a:spcPct val="150000"/>
              </a:lnSpc>
            </a:pPr>
            <a:r>
              <a:rPr lang="fr-FR" sz="2000">
                <a:solidFill>
                  <a:srgbClr val="0000FF"/>
                </a:solidFill>
                <a:ea typeface="ＭＳ Ｐゴシック"/>
                <a:cs typeface="ＭＳ Ｐゴシック"/>
              </a:rPr>
              <a:t>Les travaux des quatre groupes ne pourront pas être indépendants les uns des autres.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5" name="Groupe 4"/>
          <p:cNvGrpSpPr>
            <a:grpSpLocks/>
          </p:cNvGrpSpPr>
          <p:nvPr/>
        </p:nvGrpSpPr>
        <p:grpSpPr bwMode="auto">
          <a:xfrm>
            <a:off x="684213" y="1341438"/>
            <a:ext cx="8208962" cy="4205287"/>
            <a:chOff x="683568" y="1340768"/>
            <a:chExt cx="8208912" cy="4205184"/>
          </a:xfrm>
        </p:grpSpPr>
        <p:pic>
          <p:nvPicPr>
            <p:cNvPr id="67586" name="Image 1"/>
            <p:cNvPicPr>
              <a:picLocks noChangeAspect="1" noChangeArrowheads="1"/>
            </p:cNvPicPr>
            <p:nvPr/>
          </p:nvPicPr>
          <p:blipFill>
            <a:blip r:embed="rId3"/>
            <a:srcRect/>
            <a:stretch>
              <a:fillRect/>
            </a:stretch>
          </p:blipFill>
          <p:spPr bwMode="auto">
            <a:xfrm>
              <a:off x="5004048" y="3021977"/>
              <a:ext cx="2551711" cy="2523975"/>
            </a:xfrm>
            <a:prstGeom prst="rect">
              <a:avLst/>
            </a:prstGeom>
            <a:noFill/>
            <a:ln w="9525">
              <a:noFill/>
              <a:miter lim="800000"/>
              <a:headEnd/>
              <a:tailEnd/>
            </a:ln>
          </p:spPr>
        </p:pic>
        <p:sp>
          <p:nvSpPr>
            <p:cNvPr id="67587" name="ZoneTexte 3"/>
            <p:cNvSpPr txBox="1">
              <a:spLocks noChangeArrowheads="1"/>
            </p:cNvSpPr>
            <p:nvPr/>
          </p:nvSpPr>
          <p:spPr bwMode="auto">
            <a:xfrm>
              <a:off x="683568" y="1340768"/>
              <a:ext cx="8208912" cy="3093154"/>
            </a:xfrm>
            <a:prstGeom prst="rect">
              <a:avLst/>
            </a:prstGeom>
            <a:noFill/>
            <a:ln w="9525">
              <a:noFill/>
              <a:miter lim="800000"/>
              <a:headEnd/>
              <a:tailEnd/>
            </a:ln>
          </p:spPr>
          <p:txBody>
            <a:bodyPr>
              <a:spAutoFit/>
            </a:bodyPr>
            <a:lstStyle/>
            <a:p>
              <a:pPr defTabSz="914400">
                <a:lnSpc>
                  <a:spcPct val="150000"/>
                </a:lnSpc>
              </a:pPr>
              <a:r>
                <a:rPr lang="fr-FR" b="1">
                  <a:ea typeface="ＭＳ Ｐゴシック"/>
                  <a:cs typeface="ＭＳ Ｐゴシック"/>
                </a:rPr>
                <a:t> </a:t>
              </a:r>
              <a:endParaRPr lang="fr-FR">
                <a:ea typeface="ＭＳ Ｐゴシック"/>
                <a:cs typeface="ＭＳ Ｐゴシック"/>
              </a:endParaRPr>
            </a:p>
            <a:p>
              <a:pPr defTabSz="914400">
                <a:lnSpc>
                  <a:spcPct val="150000"/>
                </a:lnSpc>
              </a:pPr>
              <a:r>
                <a:rPr lang="fr-FR" sz="2800" b="1">
                  <a:solidFill>
                    <a:srgbClr val="0000FF"/>
                  </a:solidFill>
                  <a:latin typeface="Calibri" pitchFamily="34" charset="0"/>
                  <a:ea typeface="ＭＳ Ｐゴシック"/>
                  <a:cs typeface="ＭＳ Ｐゴシック"/>
                </a:rPr>
                <a:t>Il vaut mieux attraper un torticolis en visant trop haut que devenir voûté en regardant trop bas.</a:t>
              </a:r>
              <a:endParaRPr lang="fr-FR" sz="2800">
                <a:solidFill>
                  <a:srgbClr val="0000FF"/>
                </a:solidFill>
                <a:latin typeface="Calibri" pitchFamily="34" charset="0"/>
                <a:ea typeface="ＭＳ Ｐゴシック"/>
                <a:cs typeface="ＭＳ Ｐゴシック"/>
              </a:endParaRPr>
            </a:p>
            <a:p>
              <a:pPr defTabSz="914400">
                <a:lnSpc>
                  <a:spcPct val="150000"/>
                </a:lnSpc>
              </a:pPr>
              <a:endParaRPr lang="fr-FR" sz="2800">
                <a:solidFill>
                  <a:srgbClr val="0000FF"/>
                </a:solidFill>
                <a:latin typeface="Calibri" pitchFamily="34" charset="0"/>
                <a:ea typeface="ＭＳ Ｐゴシック"/>
                <a:cs typeface="ＭＳ Ｐゴシック"/>
              </a:endParaRPr>
            </a:p>
            <a:p>
              <a:pPr defTabSz="914400">
                <a:lnSpc>
                  <a:spcPct val="150000"/>
                </a:lnSpc>
              </a:pPr>
              <a:r>
                <a:rPr lang="fr-FR" sz="2800">
                  <a:solidFill>
                    <a:srgbClr val="0000FF"/>
                  </a:solidFill>
                  <a:latin typeface="Calibri" pitchFamily="34" charset="0"/>
                  <a:ea typeface="ＭＳ Ｐゴシック"/>
                  <a:cs typeface="ＭＳ Ｐゴシック"/>
                </a:rPr>
                <a:t>Jacques Chancel</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ZoneTexte 3"/>
          <p:cNvSpPr txBox="1">
            <a:spLocks noChangeArrowheads="1"/>
          </p:cNvSpPr>
          <p:nvPr/>
        </p:nvSpPr>
        <p:spPr bwMode="auto">
          <a:xfrm>
            <a:off x="846138" y="812800"/>
            <a:ext cx="7935912" cy="1006475"/>
          </a:xfrm>
          <a:prstGeom prst="rect">
            <a:avLst/>
          </a:prstGeom>
          <a:solidFill>
            <a:schemeClr val="bg1"/>
          </a:solidFill>
          <a:ln w="9525">
            <a:noFill/>
            <a:miter lim="800000"/>
            <a:headEnd/>
            <a:tailEnd/>
          </a:ln>
        </p:spPr>
        <p:txBody>
          <a:bodyPr>
            <a:spAutoFit/>
          </a:bodyPr>
          <a:lstStyle/>
          <a:p>
            <a:pPr defTabSz="914400">
              <a:lnSpc>
                <a:spcPct val="150000"/>
              </a:lnSpc>
            </a:pPr>
            <a:r>
              <a:rPr lang="fr-FR" sz="2000" b="1">
                <a:solidFill>
                  <a:srgbClr val="0000FF"/>
                </a:solidFill>
                <a:ea typeface="ＭＳ Ｐゴシック"/>
                <a:cs typeface="ＭＳ Ｐゴシック"/>
              </a:rPr>
              <a:t>Un poids des origines sociales déterminant qui perdure au collège. </a:t>
            </a:r>
          </a:p>
        </p:txBody>
      </p:sp>
      <p:sp>
        <p:nvSpPr>
          <p:cNvPr id="21506" name="Espace réservé du pied de page 3"/>
          <p:cNvSpPr txBox="1">
            <a:spLocks noGrp="1"/>
          </p:cNvSpPr>
          <p:nvPr/>
        </p:nvSpPr>
        <p:spPr bwMode="auto">
          <a:xfrm>
            <a:off x="3876675" y="5978525"/>
            <a:ext cx="5033963" cy="257175"/>
          </a:xfrm>
          <a:prstGeom prst="rect">
            <a:avLst/>
          </a:prstGeom>
          <a:noFill/>
          <a:ln w="9525">
            <a:noFill/>
            <a:miter lim="800000"/>
            <a:headEnd/>
            <a:tailEnd/>
          </a:ln>
        </p:spPr>
        <p:txBody>
          <a:bodyPr anchor="ctr"/>
          <a:lstStyle/>
          <a:p>
            <a:pPr defTabSz="914400">
              <a:spcBef>
                <a:spcPct val="50000"/>
              </a:spcBef>
            </a:pPr>
            <a:r>
              <a:rPr lang="sv-SE" altLang="fr-FR" sz="1000">
                <a:solidFill>
                  <a:srgbClr val="002060"/>
                </a:solidFill>
                <a:latin typeface="Calibri" pitchFamily="34" charset="0"/>
                <a:cs typeface="Arial" charset="0"/>
              </a:rPr>
              <a:t>Source DEPP - IGEN 3 sept 2015</a:t>
            </a:r>
            <a:endParaRPr lang="fr-FR" altLang="fr-FR" sz="1000">
              <a:solidFill>
                <a:srgbClr val="002060"/>
              </a:solidFill>
              <a:latin typeface="Calibri" pitchFamily="34" charset="0"/>
            </a:endParaRPr>
          </a:p>
        </p:txBody>
      </p:sp>
      <p:sp>
        <p:nvSpPr>
          <p:cNvPr id="21507" name="Rectangle 4"/>
          <p:cNvSpPr>
            <a:spLocks noChangeArrowheads="1"/>
          </p:cNvSpPr>
          <p:nvPr/>
        </p:nvSpPr>
        <p:spPr bwMode="auto">
          <a:xfrm>
            <a:off x="4325938" y="5311775"/>
            <a:ext cx="1697037" cy="450850"/>
          </a:xfrm>
          <a:prstGeom prst="rect">
            <a:avLst/>
          </a:prstGeom>
          <a:solidFill>
            <a:schemeClr val="bg1"/>
          </a:solidFill>
          <a:ln w="9525">
            <a:noFill/>
            <a:miter lim="800000"/>
            <a:headEnd/>
            <a:tailEnd/>
          </a:ln>
        </p:spPr>
        <p:txBody>
          <a:bodyPr wrap="none" anchor="ctr"/>
          <a:lstStyle/>
          <a:p>
            <a:endParaRPr lang="fr-FR"/>
          </a:p>
        </p:txBody>
      </p:sp>
      <p:pic>
        <p:nvPicPr>
          <p:cNvPr id="21508" name="Graphique 7"/>
          <p:cNvPicPr>
            <a:picLocks noChangeArrowheads="1"/>
          </p:cNvPicPr>
          <p:nvPr/>
        </p:nvPicPr>
        <p:blipFill>
          <a:blip r:embed="rId3"/>
          <a:srcRect/>
          <a:stretch>
            <a:fillRect/>
          </a:stretch>
        </p:blipFill>
        <p:spPr bwMode="auto">
          <a:xfrm>
            <a:off x="1498600" y="1819275"/>
            <a:ext cx="2827338" cy="4159250"/>
          </a:xfrm>
          <a:prstGeom prst="rect">
            <a:avLst/>
          </a:prstGeom>
          <a:solidFill>
            <a:schemeClr val="bg1"/>
          </a:solidFill>
          <a:ln w="9525">
            <a:noFill/>
            <a:miter lim="800000"/>
            <a:headEnd/>
            <a:tailEnd/>
          </a:ln>
        </p:spPr>
      </p:pic>
      <p:pic>
        <p:nvPicPr>
          <p:cNvPr id="21509" name="Graphique 12"/>
          <p:cNvPicPr>
            <a:picLocks noChangeArrowheads="1"/>
          </p:cNvPicPr>
          <p:nvPr/>
        </p:nvPicPr>
        <p:blipFill>
          <a:blip r:embed="rId4"/>
          <a:srcRect/>
          <a:stretch>
            <a:fillRect/>
          </a:stretch>
        </p:blipFill>
        <p:spPr bwMode="auto">
          <a:xfrm>
            <a:off x="5521325" y="1819275"/>
            <a:ext cx="2768600" cy="4159250"/>
          </a:xfrm>
          <a:prstGeom prst="rect">
            <a:avLst/>
          </a:prstGeom>
          <a:solidFill>
            <a:schemeClr val="bg1"/>
          </a:solidFill>
          <a:ln w="9525">
            <a:noFill/>
            <a:miter lim="800000"/>
            <a:headEnd/>
            <a:tailEnd/>
          </a:ln>
        </p:spPr>
      </p:pic>
      <p:sp>
        <p:nvSpPr>
          <p:cNvPr id="21510" name="Rectangle 7"/>
          <p:cNvSpPr>
            <a:spLocks noChangeArrowheads="1"/>
          </p:cNvSpPr>
          <p:nvPr/>
        </p:nvSpPr>
        <p:spPr bwMode="auto">
          <a:xfrm>
            <a:off x="1600200" y="406400"/>
            <a:ext cx="6132513" cy="396875"/>
          </a:xfrm>
          <a:prstGeom prst="rect">
            <a:avLst/>
          </a:prstGeom>
          <a:noFill/>
          <a:ln w="9525">
            <a:noFill/>
            <a:miter lim="800000"/>
            <a:headEnd/>
            <a:tailEnd/>
          </a:ln>
        </p:spPr>
        <p:txBody>
          <a:bodyPr>
            <a:spAutoFit/>
          </a:bodyPr>
          <a:lstStyle/>
          <a:p>
            <a:r>
              <a:rPr lang="fr-FR" altLang="fr-FR" sz="2000" b="1">
                <a:solidFill>
                  <a:srgbClr val="9B008A"/>
                </a:solidFill>
              </a:rPr>
              <a:t>Réforme du collège : une ambition pédagogique</a:t>
            </a:r>
            <a:endParaRPr lang="fr-FR" sz="2000" b="1">
              <a:solidFill>
                <a:srgbClr val="9B008A"/>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ZoneTexte 3"/>
          <p:cNvSpPr txBox="1">
            <a:spLocks noChangeArrowheads="1"/>
          </p:cNvSpPr>
          <p:nvPr/>
        </p:nvSpPr>
        <p:spPr bwMode="auto">
          <a:xfrm>
            <a:off x="846138" y="219075"/>
            <a:ext cx="8064500" cy="1554163"/>
          </a:xfrm>
          <a:prstGeom prst="rect">
            <a:avLst/>
          </a:prstGeom>
          <a:solidFill>
            <a:schemeClr val="bg1"/>
          </a:solidFill>
          <a:ln w="9525">
            <a:noFill/>
            <a:miter lim="800000"/>
            <a:headEnd/>
            <a:tailEnd/>
          </a:ln>
        </p:spPr>
        <p:txBody>
          <a:bodyPr>
            <a:spAutoFit/>
          </a:bodyPr>
          <a:lstStyle/>
          <a:p>
            <a:pPr defTabSz="914400">
              <a:lnSpc>
                <a:spcPct val="150000"/>
              </a:lnSpc>
            </a:pPr>
            <a:r>
              <a:rPr lang="fr-FR" sz="2400" b="1">
                <a:solidFill>
                  <a:srgbClr val="0000FF"/>
                </a:solidFill>
                <a:ea typeface="ＭＳ Ｐゴシック"/>
                <a:cs typeface="ＭＳ Ｐゴシック"/>
              </a:rPr>
              <a:t>Pourquoi ?</a:t>
            </a:r>
          </a:p>
          <a:p>
            <a:pPr defTabSz="914400">
              <a:lnSpc>
                <a:spcPct val="150000"/>
              </a:lnSpc>
            </a:pPr>
            <a:r>
              <a:rPr lang="fr-FR" sz="2000" b="1">
                <a:solidFill>
                  <a:srgbClr val="0000FF"/>
                </a:solidFill>
                <a:ea typeface="ＭＳ Ｐゴシック"/>
                <a:cs typeface="ＭＳ Ｐゴシック"/>
              </a:rPr>
              <a:t>Un poids des origines sociales déterminant qui perdure au collège. </a:t>
            </a:r>
          </a:p>
        </p:txBody>
      </p:sp>
      <p:sp>
        <p:nvSpPr>
          <p:cNvPr id="23554" name="Espace réservé du pied de page 3"/>
          <p:cNvSpPr txBox="1">
            <a:spLocks noGrp="1"/>
          </p:cNvSpPr>
          <p:nvPr/>
        </p:nvSpPr>
        <p:spPr bwMode="auto">
          <a:xfrm>
            <a:off x="3876675" y="5978525"/>
            <a:ext cx="5033963" cy="257175"/>
          </a:xfrm>
          <a:prstGeom prst="rect">
            <a:avLst/>
          </a:prstGeom>
          <a:noFill/>
          <a:ln w="9525">
            <a:noFill/>
            <a:miter lim="800000"/>
            <a:headEnd/>
            <a:tailEnd/>
          </a:ln>
        </p:spPr>
        <p:txBody>
          <a:bodyPr anchor="ctr"/>
          <a:lstStyle/>
          <a:p>
            <a:pPr defTabSz="914400">
              <a:spcBef>
                <a:spcPct val="50000"/>
              </a:spcBef>
            </a:pPr>
            <a:r>
              <a:rPr lang="sv-SE" altLang="fr-FR" sz="1000">
                <a:solidFill>
                  <a:srgbClr val="002060"/>
                </a:solidFill>
                <a:latin typeface="Calibri" pitchFamily="34" charset="0"/>
                <a:cs typeface="Arial" charset="0"/>
              </a:rPr>
              <a:t>Source DEPP - IGEN 3 sept 2015</a:t>
            </a:r>
            <a:endParaRPr lang="fr-FR" altLang="fr-FR" sz="1000">
              <a:solidFill>
                <a:srgbClr val="002060"/>
              </a:solidFill>
              <a:latin typeface="Calibri" pitchFamily="34" charset="0"/>
            </a:endParaRPr>
          </a:p>
        </p:txBody>
      </p:sp>
      <p:pic>
        <p:nvPicPr>
          <p:cNvPr id="23555" name="Graphique 8"/>
          <p:cNvPicPr>
            <a:picLocks noChangeArrowheads="1"/>
          </p:cNvPicPr>
          <p:nvPr/>
        </p:nvPicPr>
        <p:blipFill>
          <a:blip r:embed="rId3"/>
          <a:srcRect/>
          <a:stretch>
            <a:fillRect/>
          </a:stretch>
        </p:blipFill>
        <p:spPr bwMode="auto">
          <a:xfrm>
            <a:off x="5788025" y="1516063"/>
            <a:ext cx="2862263" cy="4462462"/>
          </a:xfrm>
          <a:prstGeom prst="rect">
            <a:avLst/>
          </a:prstGeom>
          <a:solidFill>
            <a:schemeClr val="bg1"/>
          </a:solidFill>
          <a:ln w="9525">
            <a:noFill/>
            <a:miter lim="800000"/>
            <a:headEnd/>
            <a:tailEnd/>
          </a:ln>
        </p:spPr>
      </p:pic>
      <p:sp>
        <p:nvSpPr>
          <p:cNvPr id="23556" name="Rectangle 5"/>
          <p:cNvSpPr>
            <a:spLocks noChangeArrowheads="1"/>
          </p:cNvSpPr>
          <p:nvPr/>
        </p:nvSpPr>
        <p:spPr bwMode="auto">
          <a:xfrm>
            <a:off x="4070350" y="5370513"/>
            <a:ext cx="1717675" cy="333375"/>
          </a:xfrm>
          <a:prstGeom prst="rect">
            <a:avLst/>
          </a:prstGeom>
          <a:solidFill>
            <a:schemeClr val="bg1"/>
          </a:solidFill>
          <a:ln w="9525">
            <a:solidFill>
              <a:schemeClr val="bg1"/>
            </a:solidFill>
            <a:miter lim="800000"/>
            <a:headEnd/>
            <a:tailEnd/>
          </a:ln>
        </p:spPr>
        <p:txBody>
          <a:bodyPr wrap="none" anchor="ctr"/>
          <a:lstStyle/>
          <a:p>
            <a:endParaRPr lang="fr-FR"/>
          </a:p>
        </p:txBody>
      </p:sp>
      <p:pic>
        <p:nvPicPr>
          <p:cNvPr id="23557" name="Graphique 6"/>
          <p:cNvPicPr>
            <a:picLocks noChangeArrowheads="1"/>
          </p:cNvPicPr>
          <p:nvPr/>
        </p:nvPicPr>
        <p:blipFill>
          <a:blip r:embed="rId4"/>
          <a:srcRect/>
          <a:stretch>
            <a:fillRect/>
          </a:stretch>
        </p:blipFill>
        <p:spPr bwMode="auto">
          <a:xfrm>
            <a:off x="2149475" y="1516063"/>
            <a:ext cx="2863850" cy="4462462"/>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ZoneTexte 3"/>
          <p:cNvSpPr txBox="1">
            <a:spLocks noChangeArrowheads="1"/>
          </p:cNvSpPr>
          <p:nvPr/>
        </p:nvSpPr>
        <p:spPr bwMode="auto">
          <a:xfrm>
            <a:off x="914400" y="549275"/>
            <a:ext cx="8012113" cy="5059363"/>
          </a:xfrm>
          <a:prstGeom prst="rect">
            <a:avLst/>
          </a:prstGeom>
          <a:solidFill>
            <a:schemeClr val="bg1"/>
          </a:solidFill>
          <a:ln w="9525">
            <a:noFill/>
            <a:miter lim="800000"/>
            <a:headEnd/>
            <a:tailEnd/>
          </a:ln>
        </p:spPr>
        <p:txBody>
          <a:bodyPr>
            <a:spAutoFit/>
          </a:bodyPr>
          <a:lstStyle/>
          <a:p>
            <a:pPr defTabSz="914400"/>
            <a:r>
              <a:rPr lang="fr-FR" sz="2400" b="1">
                <a:solidFill>
                  <a:srgbClr val="0000FF"/>
                </a:solidFill>
                <a:ea typeface="ＭＳ Ｐゴシック"/>
                <a:cs typeface="ＭＳ Ｐゴシック"/>
              </a:rPr>
              <a:t>Comment ? Une réforme pédagogique.</a:t>
            </a:r>
          </a:p>
          <a:p>
            <a:pPr defTabSz="914400"/>
            <a:endParaRPr lang="fr-FR" sz="2400">
              <a:solidFill>
                <a:srgbClr val="0000FF"/>
              </a:solidFill>
              <a:ea typeface="ＭＳ Ｐゴシック"/>
              <a:cs typeface="ＭＳ Ｐゴシック"/>
            </a:endParaRPr>
          </a:p>
          <a:p>
            <a:pPr algn="just" defTabSz="914400">
              <a:spcBef>
                <a:spcPct val="100000"/>
              </a:spcBef>
            </a:pPr>
            <a:r>
              <a:rPr lang="fr-FR" sz="2000">
                <a:solidFill>
                  <a:srgbClr val="0000FF"/>
                </a:solidFill>
                <a:ea typeface="ＭＳ Ｐゴシック"/>
                <a:cs typeface="ＭＳ Ｐゴシック"/>
              </a:rPr>
              <a:t>Accompagnement pédagogique systématique de chaque élève (AP).</a:t>
            </a:r>
          </a:p>
          <a:p>
            <a:pPr algn="just" defTabSz="914400">
              <a:spcBef>
                <a:spcPct val="100000"/>
              </a:spcBef>
            </a:pPr>
            <a:r>
              <a:rPr lang="fr-FR" sz="2000">
                <a:solidFill>
                  <a:srgbClr val="0000FF"/>
                </a:solidFill>
                <a:ea typeface="ＭＳ Ｐゴシック"/>
                <a:cs typeface="ＭＳ Ｐゴシック"/>
              </a:rPr>
              <a:t>Amélioration de la continuité pédagogique de l’école au collège.</a:t>
            </a:r>
          </a:p>
          <a:p>
            <a:pPr algn="just" defTabSz="914400">
              <a:spcBef>
                <a:spcPct val="100000"/>
              </a:spcBef>
            </a:pPr>
            <a:r>
              <a:rPr lang="fr-FR" sz="2000">
                <a:solidFill>
                  <a:srgbClr val="0000FF"/>
                </a:solidFill>
                <a:ea typeface="ＭＳ Ｐゴシック"/>
                <a:cs typeface="ＭＳ Ｐゴシック"/>
              </a:rPr>
              <a:t>Décloisonnement des disciplines (EPI).</a:t>
            </a:r>
          </a:p>
          <a:p>
            <a:pPr algn="just" defTabSz="914400">
              <a:spcBef>
                <a:spcPct val="100000"/>
              </a:spcBef>
            </a:pPr>
            <a:r>
              <a:rPr lang="fr-FR" sz="2000">
                <a:solidFill>
                  <a:srgbClr val="0000FF"/>
                </a:solidFill>
                <a:ea typeface="ＭＳ Ｐゴシック"/>
                <a:cs typeface="ＭＳ Ｐゴシック"/>
              </a:rPr>
              <a:t>Entrée dans l’ère du numérique.</a:t>
            </a:r>
          </a:p>
          <a:p>
            <a:pPr algn="just" defTabSz="914400">
              <a:spcBef>
                <a:spcPct val="100000"/>
              </a:spcBef>
            </a:pPr>
            <a:r>
              <a:rPr lang="fr-FR" sz="2000">
                <a:solidFill>
                  <a:srgbClr val="0000FF"/>
                </a:solidFill>
                <a:ea typeface="ＭＳ Ｐゴシック"/>
                <a:cs typeface="ＭＳ Ｐゴシック"/>
              </a:rPr>
              <a:t>Renforcement de l’enseignement des langues vivantes.</a:t>
            </a:r>
          </a:p>
          <a:p>
            <a:pPr algn="just" defTabSz="914400">
              <a:spcBef>
                <a:spcPct val="100000"/>
              </a:spcBef>
            </a:pPr>
            <a:r>
              <a:rPr lang="fr-FR" sz="2000">
                <a:solidFill>
                  <a:srgbClr val="0000FF"/>
                </a:solidFill>
                <a:ea typeface="ＭＳ Ｐゴシック"/>
                <a:cs typeface="ＭＳ Ｐゴシック"/>
              </a:rPr>
              <a:t>Ouverture sur le monde notamment sur les arts, la culture et le monde économique.</a:t>
            </a:r>
            <a:endParaRPr lang="fr-FR" sz="2000">
              <a:ea typeface="ＭＳ Ｐゴシック"/>
              <a:cs typeface="ＭＳ Ｐゴシック"/>
            </a:endParaRPr>
          </a:p>
          <a:p>
            <a:pPr defTabSz="914400"/>
            <a:endParaRPr lang="fr-FR">
              <a:ea typeface="ＭＳ Ｐゴシック"/>
              <a:cs typeface="ＭＳ Ｐゴシック"/>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ZoneTexte 3"/>
          <p:cNvSpPr txBox="1">
            <a:spLocks noChangeArrowheads="1"/>
          </p:cNvSpPr>
          <p:nvPr/>
        </p:nvSpPr>
        <p:spPr bwMode="auto">
          <a:xfrm>
            <a:off x="669925" y="954088"/>
            <a:ext cx="8064500" cy="5021262"/>
          </a:xfrm>
          <a:prstGeom prst="rect">
            <a:avLst/>
          </a:prstGeom>
          <a:solidFill>
            <a:schemeClr val="bg1"/>
          </a:solidFill>
          <a:ln w="9525">
            <a:noFill/>
            <a:miter lim="800000"/>
            <a:headEnd/>
            <a:tailEnd/>
          </a:ln>
        </p:spPr>
        <p:txBody>
          <a:bodyPr>
            <a:spAutoFit/>
          </a:bodyPr>
          <a:lstStyle/>
          <a:p>
            <a:pPr algn="just" defTabSz="914400">
              <a:lnSpc>
                <a:spcPct val="150000"/>
              </a:lnSpc>
            </a:pPr>
            <a:r>
              <a:rPr lang="fr-FR" sz="2400">
                <a:solidFill>
                  <a:srgbClr val="0000FF"/>
                </a:solidFill>
                <a:ea typeface="ＭＳ Ｐゴシック"/>
                <a:cs typeface="ＭＳ Ｐゴシック"/>
              </a:rPr>
              <a:t>Les programmes des nouveaux</a:t>
            </a:r>
            <a:r>
              <a:rPr lang="fr-FR" sz="2400" b="1">
                <a:solidFill>
                  <a:srgbClr val="0000FF"/>
                </a:solidFill>
                <a:ea typeface="ＭＳ Ｐゴシック"/>
                <a:cs typeface="ＭＳ Ｐゴシック"/>
              </a:rPr>
              <a:t> </a:t>
            </a:r>
            <a:r>
              <a:rPr lang="fr-FR" sz="2400">
                <a:solidFill>
                  <a:srgbClr val="0000FF"/>
                </a:solidFill>
                <a:ea typeface="ＭＳ Ｐゴシック"/>
                <a:cs typeface="ＭＳ Ｐゴシック"/>
              </a:rPr>
              <a:t>cycles 2, 3 et 4 reposent sur le </a:t>
            </a:r>
            <a:r>
              <a:rPr lang="fr-FR" sz="2400" b="1">
                <a:solidFill>
                  <a:srgbClr val="0000FF"/>
                </a:solidFill>
                <a:ea typeface="ＭＳ Ｐゴシック"/>
                <a:cs typeface="ＭＳ Ｐゴシック"/>
              </a:rPr>
              <a:t>socle commun de connaissances, de compétences et de culture. </a:t>
            </a:r>
          </a:p>
          <a:p>
            <a:pPr algn="just" defTabSz="914400">
              <a:lnSpc>
                <a:spcPct val="150000"/>
              </a:lnSpc>
            </a:pPr>
            <a:endParaRPr lang="fr-FR" sz="2400" b="1">
              <a:solidFill>
                <a:srgbClr val="0000FF"/>
              </a:solidFill>
              <a:ea typeface="ＭＳ Ｐゴシック"/>
              <a:cs typeface="ＭＳ Ｐゴシック"/>
            </a:endParaRPr>
          </a:p>
          <a:p>
            <a:pPr algn="just" defTabSz="914400">
              <a:lnSpc>
                <a:spcPct val="150000"/>
              </a:lnSpc>
            </a:pPr>
            <a:r>
              <a:rPr lang="fr-FR" sz="2400">
                <a:solidFill>
                  <a:srgbClr val="0000FF"/>
                </a:solidFill>
                <a:ea typeface="ＭＳ Ｐゴシック"/>
                <a:cs typeface="ＭＳ Ｐゴシック"/>
              </a:rPr>
              <a:t>«</a:t>
            </a:r>
            <a:r>
              <a:rPr lang="fr-FR" sz="2400" b="1">
                <a:solidFill>
                  <a:srgbClr val="0000FF"/>
                </a:solidFill>
                <a:ea typeface="ＭＳ Ｐゴシック"/>
                <a:cs typeface="ＭＳ Ｐゴシック"/>
              </a:rPr>
              <a:t> </a:t>
            </a:r>
            <a:r>
              <a:rPr lang="fr-FR" sz="2400" i="1">
                <a:solidFill>
                  <a:srgbClr val="0000FF"/>
                </a:solidFill>
                <a:ea typeface="ＭＳ Ｐゴシック"/>
                <a:cs typeface="ＭＳ Ｐゴシック"/>
              </a:rPr>
              <a:t>Le socle commun doit devenir une référence centrale pour le travail des enseignants et des acteurs du système éducatif, en ce qu'il définit les finalités de la scolarité obligatoire et qu'il a pour exigence que l'École tienne sa promesse pour tous les élèves ». </a:t>
            </a:r>
          </a:p>
        </p:txBody>
      </p:sp>
      <p:sp>
        <p:nvSpPr>
          <p:cNvPr id="27650" name="Rectangle 3"/>
          <p:cNvSpPr>
            <a:spLocks noChangeArrowheads="1"/>
          </p:cNvSpPr>
          <p:nvPr/>
        </p:nvSpPr>
        <p:spPr bwMode="auto">
          <a:xfrm>
            <a:off x="1600200" y="406400"/>
            <a:ext cx="6132513" cy="396875"/>
          </a:xfrm>
          <a:prstGeom prst="rect">
            <a:avLst/>
          </a:prstGeom>
          <a:noFill/>
          <a:ln w="9525">
            <a:noFill/>
            <a:miter lim="800000"/>
            <a:headEnd/>
            <a:tailEnd/>
          </a:ln>
        </p:spPr>
        <p:txBody>
          <a:bodyPr>
            <a:spAutoFit/>
          </a:bodyPr>
          <a:lstStyle/>
          <a:p>
            <a:r>
              <a:rPr lang="fr-FR" altLang="fr-FR" sz="2000" b="1">
                <a:solidFill>
                  <a:srgbClr val="9B008A"/>
                </a:solidFill>
              </a:rPr>
              <a:t>Réforme du collège : une ambition pédagogique</a:t>
            </a:r>
            <a:endParaRPr lang="fr-FR" sz="2000" b="1">
              <a:solidFill>
                <a:srgbClr val="9B008A"/>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ZoneTexte 4"/>
          <p:cNvSpPr txBox="1">
            <a:spLocks noChangeArrowheads="1"/>
          </p:cNvSpPr>
          <p:nvPr/>
        </p:nvSpPr>
        <p:spPr bwMode="auto">
          <a:xfrm>
            <a:off x="1060450" y="1017588"/>
            <a:ext cx="7904163" cy="3694112"/>
          </a:xfrm>
          <a:prstGeom prst="rect">
            <a:avLst/>
          </a:prstGeom>
          <a:solidFill>
            <a:schemeClr val="bg1"/>
          </a:solidFill>
          <a:ln w="9525">
            <a:noFill/>
            <a:miter lim="800000"/>
            <a:headEnd/>
            <a:tailEnd/>
          </a:ln>
        </p:spPr>
        <p:txBody>
          <a:bodyPr>
            <a:spAutoFit/>
          </a:bodyPr>
          <a:lstStyle/>
          <a:p>
            <a:pPr algn="just" defTabSz="914400">
              <a:lnSpc>
                <a:spcPct val="150000"/>
              </a:lnSpc>
            </a:pPr>
            <a:r>
              <a:rPr lang="fr-FR" sz="2400">
                <a:solidFill>
                  <a:srgbClr val="0000FF"/>
                </a:solidFill>
                <a:ea typeface="ＭＳ Ｐゴシック"/>
                <a:cs typeface="ＭＳ Ｐゴシック"/>
              </a:rPr>
              <a:t>Le S4C identifie ce qui doit être acquis à l'issue de la scolarité obligatoire.</a:t>
            </a:r>
          </a:p>
          <a:p>
            <a:pPr algn="just" defTabSz="914400">
              <a:lnSpc>
                <a:spcPct val="150000"/>
              </a:lnSpc>
            </a:pPr>
            <a:endParaRPr lang="fr-FR" sz="2400">
              <a:solidFill>
                <a:srgbClr val="0000FF"/>
              </a:solidFill>
              <a:ea typeface="ＭＳ Ｐゴシック"/>
              <a:cs typeface="ＭＳ Ｐゴシック"/>
            </a:endParaRPr>
          </a:p>
          <a:p>
            <a:pPr algn="just" defTabSz="914400">
              <a:lnSpc>
                <a:spcPct val="150000"/>
              </a:lnSpc>
            </a:pPr>
            <a:r>
              <a:rPr lang="fr-FR" sz="2400">
                <a:solidFill>
                  <a:srgbClr val="0000FF"/>
                </a:solidFill>
                <a:ea typeface="ＭＳ Ｐゴシック"/>
                <a:cs typeface="ＭＳ Ｐゴシック"/>
              </a:rPr>
              <a:t>Si le S3C constituait un « minimum », le S4C constitue le « maximum » à acquérir à la fin de la scolarité obligatoire.</a:t>
            </a:r>
          </a:p>
          <a:p>
            <a:pPr defTabSz="914400"/>
            <a:endParaRPr lang="fr-FR">
              <a:ea typeface="ＭＳ Ｐゴシック"/>
              <a:cs typeface="ＭＳ Ｐゴシック"/>
            </a:endParaRPr>
          </a:p>
        </p:txBody>
      </p:sp>
      <p:sp>
        <p:nvSpPr>
          <p:cNvPr id="29698" name="Rectangle 3"/>
          <p:cNvSpPr>
            <a:spLocks noChangeArrowheads="1"/>
          </p:cNvSpPr>
          <p:nvPr/>
        </p:nvSpPr>
        <p:spPr bwMode="auto">
          <a:xfrm>
            <a:off x="1600200" y="406400"/>
            <a:ext cx="6132513" cy="396875"/>
          </a:xfrm>
          <a:prstGeom prst="rect">
            <a:avLst/>
          </a:prstGeom>
          <a:noFill/>
          <a:ln w="9525">
            <a:noFill/>
            <a:miter lim="800000"/>
            <a:headEnd/>
            <a:tailEnd/>
          </a:ln>
        </p:spPr>
        <p:txBody>
          <a:bodyPr>
            <a:spAutoFit/>
          </a:bodyPr>
          <a:lstStyle/>
          <a:p>
            <a:r>
              <a:rPr lang="fr-FR" altLang="fr-FR" sz="2000" b="1">
                <a:solidFill>
                  <a:srgbClr val="9B008A"/>
                </a:solidFill>
              </a:rPr>
              <a:t>Réforme du collège : une ambition pédagogique</a:t>
            </a:r>
            <a:endParaRPr lang="fr-FR" sz="2000" b="1">
              <a:solidFill>
                <a:srgbClr val="9B008A"/>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ZoneTexte 3"/>
          <p:cNvSpPr txBox="1">
            <a:spLocks noChangeArrowheads="1"/>
          </p:cNvSpPr>
          <p:nvPr/>
        </p:nvSpPr>
        <p:spPr bwMode="auto">
          <a:xfrm>
            <a:off x="755650" y="1001713"/>
            <a:ext cx="7993063" cy="4178300"/>
          </a:xfrm>
          <a:prstGeom prst="rect">
            <a:avLst/>
          </a:prstGeom>
          <a:solidFill>
            <a:schemeClr val="bg1"/>
          </a:solidFill>
          <a:ln w="9525">
            <a:noFill/>
            <a:miter lim="800000"/>
            <a:headEnd/>
            <a:tailEnd/>
          </a:ln>
        </p:spPr>
        <p:txBody>
          <a:bodyPr>
            <a:spAutoFit/>
          </a:bodyPr>
          <a:lstStyle/>
          <a:p>
            <a:pPr algn="just" defTabSz="914400">
              <a:lnSpc>
                <a:spcPct val="150000"/>
              </a:lnSpc>
            </a:pPr>
            <a:r>
              <a:rPr lang="fr-FR" sz="2200">
                <a:solidFill>
                  <a:srgbClr val="0000FF"/>
                </a:solidFill>
                <a:ea typeface="ＭＳ Ｐゴシック"/>
                <a:cs typeface="ＭＳ Ｐゴシック"/>
              </a:rPr>
              <a:t>Les SEGPA et la 3</a:t>
            </a:r>
            <a:r>
              <a:rPr lang="fr-FR" sz="2200" baseline="30000">
                <a:solidFill>
                  <a:srgbClr val="0000FF"/>
                </a:solidFill>
                <a:ea typeface="ＭＳ Ｐゴシック"/>
                <a:cs typeface="ＭＳ Ｐゴシック"/>
              </a:rPr>
              <a:t>e</a:t>
            </a:r>
            <a:r>
              <a:rPr lang="fr-FR" sz="2200">
                <a:solidFill>
                  <a:srgbClr val="0000FF"/>
                </a:solidFill>
                <a:ea typeface="ＭＳ Ｐゴシック"/>
                <a:cs typeface="ＭＳ Ｐゴシック"/>
              </a:rPr>
              <a:t> prépa pro avec leurs spécificités sont intégrées dans ce dispositif. </a:t>
            </a:r>
          </a:p>
          <a:p>
            <a:pPr algn="just" defTabSz="914400">
              <a:lnSpc>
                <a:spcPct val="150000"/>
              </a:lnSpc>
            </a:pPr>
            <a:endParaRPr lang="fr-FR" sz="2200">
              <a:ea typeface="ＭＳ Ｐゴシック"/>
              <a:cs typeface="ＭＳ Ｐゴシック"/>
            </a:endParaRPr>
          </a:p>
          <a:p>
            <a:pPr algn="just" defTabSz="914400">
              <a:lnSpc>
                <a:spcPct val="150000"/>
              </a:lnSpc>
            </a:pPr>
            <a:r>
              <a:rPr lang="fr-FR" sz="2200">
                <a:solidFill>
                  <a:srgbClr val="0000FF"/>
                </a:solidFill>
                <a:ea typeface="ＭＳ Ｐゴシック"/>
                <a:cs typeface="ＭＳ Ｐゴシック"/>
              </a:rPr>
              <a:t>Le DNB comporte trois épreuves obligatoires : </a:t>
            </a:r>
          </a:p>
          <a:p>
            <a:pPr algn="just" defTabSz="914400">
              <a:lnSpc>
                <a:spcPct val="150000"/>
              </a:lnSpc>
            </a:pPr>
            <a:r>
              <a:rPr lang="fr-FR" sz="2200">
                <a:solidFill>
                  <a:srgbClr val="0000FF"/>
                </a:solidFill>
                <a:ea typeface="ＭＳ Ｐゴシック"/>
                <a:cs typeface="ＭＳ Ｐゴシック"/>
              </a:rPr>
              <a:t>   - une épreuve orale qui porte sur un des projets menés par le candidat dans le cadre des enseignements pratiques interdisciplinaires du cycle 4, du parcours Avenir, du parcours citoyen ou du parcours d’éducation artistique et culturelle </a:t>
            </a:r>
            <a:r>
              <a:rPr lang="fr-FR" sz="2300">
                <a:solidFill>
                  <a:srgbClr val="0000FF"/>
                </a:solidFill>
                <a:ea typeface="ＭＳ Ｐゴシック"/>
                <a:cs typeface="ＭＳ Ｐゴシック"/>
              </a:rPr>
              <a:t>;</a:t>
            </a:r>
          </a:p>
        </p:txBody>
      </p:sp>
      <p:sp>
        <p:nvSpPr>
          <p:cNvPr id="31746" name="ZoneTexte 4"/>
          <p:cNvSpPr txBox="1">
            <a:spLocks noChangeArrowheads="1"/>
          </p:cNvSpPr>
          <p:nvPr/>
        </p:nvSpPr>
        <p:spPr bwMode="auto">
          <a:xfrm>
            <a:off x="755650" y="1412875"/>
            <a:ext cx="184150" cy="923925"/>
          </a:xfrm>
          <a:prstGeom prst="rect">
            <a:avLst/>
          </a:prstGeom>
          <a:noFill/>
          <a:ln w="9525">
            <a:noFill/>
            <a:miter lim="800000"/>
            <a:headEnd/>
            <a:tailEnd/>
          </a:ln>
        </p:spPr>
        <p:txBody>
          <a:bodyPr wrap="none">
            <a:spAutoFit/>
          </a:bodyPr>
          <a:lstStyle/>
          <a:p>
            <a:pPr defTabSz="914400"/>
            <a:endParaRPr lang="fr-FR">
              <a:ea typeface="ＭＳ Ｐゴシック"/>
              <a:cs typeface="ＭＳ Ｐゴシック"/>
            </a:endParaRPr>
          </a:p>
          <a:p>
            <a:pPr defTabSz="914400"/>
            <a:endParaRPr lang="fr-FR">
              <a:ea typeface="ＭＳ Ｐゴシック"/>
              <a:cs typeface="ＭＳ Ｐゴシック"/>
            </a:endParaRPr>
          </a:p>
          <a:p>
            <a:pPr defTabSz="914400"/>
            <a:endParaRPr lang="fr-FR">
              <a:ea typeface="ＭＳ Ｐゴシック"/>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ZoneTexte 3"/>
          <p:cNvSpPr txBox="1">
            <a:spLocks noChangeArrowheads="1"/>
          </p:cNvSpPr>
          <p:nvPr/>
        </p:nvSpPr>
        <p:spPr bwMode="auto">
          <a:xfrm>
            <a:off x="382588" y="1416050"/>
            <a:ext cx="8351837" cy="3694113"/>
          </a:xfrm>
          <a:prstGeom prst="rect">
            <a:avLst/>
          </a:prstGeom>
          <a:solidFill>
            <a:schemeClr val="bg1"/>
          </a:solidFill>
          <a:ln w="9525">
            <a:noFill/>
            <a:miter lim="800000"/>
            <a:headEnd/>
            <a:tailEnd/>
          </a:ln>
        </p:spPr>
        <p:txBody>
          <a:bodyPr>
            <a:spAutoFit/>
          </a:bodyPr>
          <a:lstStyle/>
          <a:p>
            <a:pPr algn="just" defTabSz="914400">
              <a:lnSpc>
                <a:spcPct val="150000"/>
              </a:lnSpc>
            </a:pPr>
            <a:r>
              <a:rPr lang="fr-FR" sz="2400">
                <a:solidFill>
                  <a:srgbClr val="0000FF"/>
                </a:solidFill>
                <a:ea typeface="ＭＳ Ｐゴシック"/>
                <a:cs typeface="ＭＳ Ｐゴシック"/>
              </a:rPr>
              <a:t>   - une épreuve écrite qui porte sur les programmes de français, histoire et géographie et enseignement moral et civique ;</a:t>
            </a:r>
          </a:p>
          <a:p>
            <a:pPr algn="just" defTabSz="914400">
              <a:lnSpc>
                <a:spcPct val="150000"/>
              </a:lnSpc>
            </a:pPr>
            <a:r>
              <a:rPr lang="fr-FR" sz="2400">
                <a:solidFill>
                  <a:srgbClr val="0000FF"/>
                </a:solidFill>
                <a:ea typeface="ＭＳ Ｐゴシック"/>
                <a:cs typeface="ＭＳ Ｐゴシック"/>
              </a:rPr>
              <a:t>   - une épreuve écrite qui porte sur les programmes de mathématiques, physique-chimie, sciences de la vie et de la Terre et technologie. </a:t>
            </a:r>
          </a:p>
          <a:p>
            <a:pPr defTabSz="914400"/>
            <a:endParaRPr lang="fr-FR">
              <a:ea typeface="ＭＳ Ｐゴシック"/>
              <a:cs typeface="ＭＳ Ｐゴシック"/>
            </a:endParaRPr>
          </a:p>
        </p:txBody>
      </p:sp>
      <p:sp>
        <p:nvSpPr>
          <p:cNvPr id="33794" name="Rectangle 3"/>
          <p:cNvSpPr>
            <a:spLocks noChangeArrowheads="1"/>
          </p:cNvSpPr>
          <p:nvPr/>
        </p:nvSpPr>
        <p:spPr bwMode="auto">
          <a:xfrm>
            <a:off x="1600200" y="406400"/>
            <a:ext cx="6132513" cy="396875"/>
          </a:xfrm>
          <a:prstGeom prst="rect">
            <a:avLst/>
          </a:prstGeom>
          <a:noFill/>
          <a:ln w="9525">
            <a:noFill/>
            <a:miter lim="800000"/>
            <a:headEnd/>
            <a:tailEnd/>
          </a:ln>
        </p:spPr>
        <p:txBody>
          <a:bodyPr>
            <a:spAutoFit/>
          </a:bodyPr>
          <a:lstStyle/>
          <a:p>
            <a:r>
              <a:rPr lang="fr-FR" altLang="fr-FR" sz="2000" b="1">
                <a:solidFill>
                  <a:srgbClr val="9B008A"/>
                </a:solidFill>
              </a:rPr>
              <a:t>Réforme du collège : une ambition pédagogique</a:t>
            </a:r>
            <a:endParaRPr lang="fr-FR" sz="2000" b="1">
              <a:solidFill>
                <a:srgbClr val="9B008A"/>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4339</TotalTime>
  <Words>1312</Words>
  <Application>Microsoft Office PowerPoint</Application>
  <PresentationFormat>On-screen Show (4:3)</PresentationFormat>
  <Paragraphs>181</Paragraphs>
  <Slides>26</Slides>
  <Notes>26</Notes>
  <HiddenSlides>0</HiddenSlides>
  <MMClips>0</MMClips>
  <ScaleCrop>false</ScaleCrop>
  <HeadingPairs>
    <vt:vector size="6" baseType="variant">
      <vt:variant>
        <vt:lpstr>Polices utilisées</vt:lpstr>
      </vt:variant>
      <vt:variant>
        <vt:i4>8</vt:i4>
      </vt:variant>
      <vt:variant>
        <vt:lpstr>Modèle de conception</vt:lpstr>
      </vt:variant>
      <vt:variant>
        <vt:i4>3</vt:i4>
      </vt:variant>
      <vt:variant>
        <vt:lpstr>Titres des diapositives</vt:lpstr>
      </vt:variant>
      <vt:variant>
        <vt:i4>26</vt:i4>
      </vt:variant>
    </vt:vector>
  </HeadingPairs>
  <TitlesOfParts>
    <vt:vector size="37" baseType="lpstr">
      <vt:lpstr>Arial</vt:lpstr>
      <vt:lpstr>Calibri</vt:lpstr>
      <vt:lpstr>Arial Italic</vt:lpstr>
      <vt:lpstr>ＭＳ Ｐゴシック</vt:lpstr>
      <vt:lpstr>Wingdings</vt:lpstr>
      <vt:lpstr>MS Mincho</vt:lpstr>
      <vt:lpstr>宋体</vt:lpstr>
      <vt:lpstr>Times New Roman</vt:lpstr>
      <vt:lpstr>pages de contenus</vt:lpstr>
      <vt:lpstr>page de presentation et de partie</vt:lpstr>
      <vt:lpstr>page de sous-partie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Samuel VIOLLIN</cp:lastModifiedBy>
  <cp:revision>178</cp:revision>
  <cp:lastPrinted>2015-02-04T16:19:06Z</cp:lastPrinted>
  <dcterms:created xsi:type="dcterms:W3CDTF">2015-02-04T10:43:31Z</dcterms:created>
  <dcterms:modified xsi:type="dcterms:W3CDTF">2015-12-10T09:20:14Z</dcterms:modified>
</cp:coreProperties>
</file>