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3" r:id="rId5"/>
    <p:sldId id="259" r:id="rId6"/>
    <p:sldId id="260" r:id="rId7"/>
    <p:sldId id="264" r:id="rId8"/>
    <p:sldId id="261" r:id="rId9"/>
    <p:sldId id="262"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68384" autoAdjust="0"/>
  </p:normalViewPr>
  <p:slideViewPr>
    <p:cSldViewPr>
      <p:cViewPr>
        <p:scale>
          <a:sx n="100" d="100"/>
          <a:sy n="100" d="100"/>
        </p:scale>
        <p:origin x="-600" y="-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6" Type="http://schemas.openxmlformats.org/officeDocument/2006/relationships/image" Target="../media/image8.wmf"/><Relationship Id="rId7" Type="http://schemas.openxmlformats.org/officeDocument/2006/relationships/image" Target="../media/image9.wmf"/><Relationship Id="rId8" Type="http://schemas.openxmlformats.org/officeDocument/2006/relationships/image" Target="../media/image10.wmf"/><Relationship Id="rId9" Type="http://schemas.openxmlformats.org/officeDocument/2006/relationships/image" Target="../media/image11.wmf"/><Relationship Id="rId10" Type="http://schemas.openxmlformats.org/officeDocument/2006/relationships/image" Target="../media/image12.wmf"/><Relationship Id="rId1" Type="http://schemas.openxmlformats.org/officeDocument/2006/relationships/image" Target="../media/image3.wmf"/><Relationship Id="rId2"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9.wmf"/><Relationship Id="rId5" Type="http://schemas.openxmlformats.org/officeDocument/2006/relationships/image" Target="../media/image3.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11.wmf"/><Relationship Id="rId9" Type="http://schemas.openxmlformats.org/officeDocument/2006/relationships/image" Target="../media/image5.wmf"/><Relationship Id="rId10" Type="http://schemas.openxmlformats.org/officeDocument/2006/relationships/image" Target="../media/image6.wmf"/><Relationship Id="rId1" Type="http://schemas.openxmlformats.org/officeDocument/2006/relationships/image" Target="../media/image4.wmf"/><Relationship Id="rId2"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E7DF8D-94D1-4C08-BA5F-8698E9C173F6}" type="datetimeFigureOut">
              <a:rPr lang="fr-FR" smtClean="0"/>
              <a:pPr/>
              <a:t>25/11/15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064BF-8612-4CB6-A2F7-3294A1C990D7}" type="slidenum">
              <a:rPr lang="fr-FR" smtClean="0"/>
              <a:pPr/>
              <a:t>‹#›</a:t>
            </a:fld>
            <a:endParaRPr lang="fr-FR"/>
          </a:p>
        </p:txBody>
      </p:sp>
    </p:spTree>
    <p:extLst>
      <p:ext uri="{BB962C8B-B14F-4D97-AF65-F5344CB8AC3E}">
        <p14:creationId xmlns:p14="http://schemas.microsoft.com/office/powerpoint/2010/main" val="2571266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Nous</a:t>
            </a:r>
            <a:r>
              <a:rPr lang="fr-FR" baseline="0" dirty="0" smtClean="0"/>
              <a:t> nous proposons de vous présenter le PLM en essayant de comprendre un peu mieux ce qui se cache derrière ce terme. Ce sigle inclus un grand nombre de sous entendus et cet exposé est là pour en entrevoir les tenants et aboutissants.</a:t>
            </a:r>
          </a:p>
          <a:p>
            <a:r>
              <a:rPr lang="fr-FR" baseline="0" dirty="0" smtClean="0"/>
              <a:t>En français PLM se traduirait par la Gestion du Produit tout au long de sa vie.</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PDM participe au PLM,</a:t>
            </a:r>
            <a:r>
              <a:rPr lang="fr-FR" baseline="0" dirty="0" smtClean="0"/>
              <a:t> il entre dans la boucle de gestion des documents en gérant les documents techniques associés au produit. Dans un environnement PLM le PDM partage la même base de données; dans certains cas il possède sa propre base de données qui est synchronisée avec la base du PLM. </a:t>
            </a:r>
          </a:p>
          <a:p>
            <a:r>
              <a:rPr lang="fr-FR" baseline="0" dirty="0" smtClean="0"/>
              <a:t>Les acteurs sont gérés de la même façon avec des droits temporels qui leur sont octroyés en fonction des tâches confiées.</a:t>
            </a:r>
          </a:p>
          <a:p>
            <a:r>
              <a:rPr lang="fr-FR" baseline="0" dirty="0" smtClean="0"/>
              <a:t>La gestion des validations des documents est identiques. Le PDM ne prend pas toujours en compte la notion de gestion temporelle du projet  mais simplement la gestion structurelle.</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a:t>
            </a:r>
            <a:r>
              <a:rPr lang="fr-FR" baseline="0" dirty="0" smtClean="0"/>
              <a:t>s applications attendues en BTS vont pour la plupart se résumer à un travail autour de la brique PDM du PLM.</a:t>
            </a:r>
          </a:p>
          <a:p>
            <a:r>
              <a:rPr lang="fr-FR" baseline="0" dirty="0" smtClean="0"/>
              <a:t>Le noyau central reste l’extranet avec un accès sécurisé à une base de données unique permettant à des acteurs distants d’échanger des informations numériques en provenance d’outils différents. </a:t>
            </a:r>
          </a:p>
          <a:p>
            <a:r>
              <a:rPr lang="fr-FR" baseline="0" dirty="0" smtClean="0"/>
              <a:t>L’accessibilité multi-sites permettra la mise en œuvre d’une collaboration imageant l’entreprise étendue.</a:t>
            </a:r>
          </a:p>
          <a:p>
            <a:r>
              <a:rPr lang="fr-FR" baseline="0" dirty="0" smtClean="0"/>
              <a:t>La gestion des droits des utilisateurs leur permettra de prendre en compte la dimension délégation de responsabilité pour une tâche particulière.</a:t>
            </a:r>
          </a:p>
          <a:p>
            <a:endParaRPr lang="fr-FR" baseline="0" dirty="0" smtClean="0"/>
          </a:p>
          <a:p>
            <a:r>
              <a:rPr lang="fr-FR" baseline="0" dirty="0" smtClean="0"/>
              <a:t>La conclusion : je pense que je la laisserai </a:t>
            </a:r>
            <a:r>
              <a:rPr lang="fr-FR" baseline="0" smtClean="0"/>
              <a:t>à Michel Rage…</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Mais qu’entend-on</a:t>
            </a:r>
            <a:r>
              <a:rPr lang="fr-FR" baseline="0" dirty="0" smtClean="0"/>
              <a:t> par produit ? Au sens commun du terme nous l’assimilons facilement à un objet de la vie courante, voiture, fourchette, machine à coudre,… mais la vision industrielle d’un produit va au-delà de l’objet. Un produit est l’ensemble des documents et services ayant permis la création, la naissance, la vie série et le retrait d’un objet matériel ou immatériel répondant à un besoin.</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cycle de vie d’un produit est généralement décomposé en cinq phases que sont :</a:t>
            </a:r>
          </a:p>
          <a:p>
            <a:pPr>
              <a:buFont typeface="Arial" pitchFamily="34" charset="0"/>
              <a:buChar char="•"/>
            </a:pPr>
            <a:r>
              <a:rPr lang="fr-FR" dirty="0" smtClean="0"/>
              <a:t>La recherche et le développement, </a:t>
            </a:r>
          </a:p>
          <a:p>
            <a:pPr>
              <a:buFont typeface="Arial" pitchFamily="34" charset="0"/>
              <a:buChar char="•"/>
            </a:pPr>
            <a:r>
              <a:rPr lang="fr-FR" dirty="0" smtClean="0"/>
              <a:t>la mise sur le marché,</a:t>
            </a:r>
            <a:r>
              <a:rPr lang="fr-FR" baseline="0" dirty="0" smtClean="0"/>
              <a:t> </a:t>
            </a:r>
          </a:p>
          <a:p>
            <a:pPr>
              <a:buFont typeface="Arial" pitchFamily="34" charset="0"/>
              <a:buChar char="•"/>
            </a:pPr>
            <a:r>
              <a:rPr lang="fr-FR" baseline="0" dirty="0" smtClean="0"/>
              <a:t>la croissance, </a:t>
            </a:r>
          </a:p>
          <a:p>
            <a:pPr>
              <a:buFont typeface="Arial" pitchFamily="34" charset="0"/>
              <a:buChar char="•"/>
            </a:pPr>
            <a:r>
              <a:rPr lang="fr-FR" baseline="0" dirty="0" smtClean="0"/>
              <a:t>la maturité (qui inclue la sous phase de saturation du marché)</a:t>
            </a:r>
          </a:p>
          <a:p>
            <a:pPr>
              <a:buFont typeface="Arial" pitchFamily="34" charset="0"/>
              <a:buChar char="•"/>
            </a:pPr>
            <a:r>
              <a:rPr lang="fr-FR" baseline="0" dirty="0" smtClean="0"/>
              <a:t>le déclin (qui inclus entre autre le recyclage du produit).</a:t>
            </a:r>
          </a:p>
          <a:p>
            <a:endParaRPr lang="fr-FR" baseline="0" dirty="0" smtClean="0"/>
          </a:p>
          <a:p>
            <a:r>
              <a:rPr lang="fr-FR" baseline="0" dirty="0" smtClean="0"/>
              <a:t>Derrière chacune de ces phases se cachent des étapes que nous détaillons généralement de façon plus fine. Par exemple sur la phase de recherche développement nous avons l’habitude de mettre en évidence les diverses sous phases d’étude et d’industrialisation. Cette présentation en cinq phases principales l’est d’un point de vue économique.</a:t>
            </a:r>
          </a:p>
          <a:p>
            <a:r>
              <a:rPr lang="fr-FR" baseline="0" dirty="0" smtClean="0"/>
              <a:t>Sur un graphe faisant apparaitre la courbe des ventes en fonction du temps nous pouvons mettre en évidence ces différentes phases de vie du produit en les associant à cette évolution des ventes. </a:t>
            </a:r>
          </a:p>
          <a:p>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Parallèlement au cycle de vie, l’entreprise s’intéresse aux enjeux financiers avec la notion de pertes et de profits.</a:t>
            </a:r>
          </a:p>
          <a:p>
            <a:r>
              <a:rPr lang="fr-FR" dirty="0" smtClean="0"/>
              <a:t>Son but est d’arriver au plus tôt au point d’équilibre </a:t>
            </a:r>
            <a:r>
              <a:rPr lang="fr-FR" baseline="0" dirty="0" smtClean="0"/>
              <a:t>pour dégager les profits qui lui permettront de perdurer.</a:t>
            </a:r>
            <a:endParaRPr lang="fr-FR" dirty="0" smtClean="0"/>
          </a:p>
          <a:p>
            <a:r>
              <a:rPr lang="fr-FR" dirty="0" smtClean="0"/>
              <a:t>Pour éviter le fléchissement de la courbe des profits, le</a:t>
            </a:r>
            <a:r>
              <a:rPr lang="fr-FR" baseline="0" dirty="0" smtClean="0"/>
              <a:t> produit subit un « </a:t>
            </a:r>
            <a:r>
              <a:rPr lang="fr-FR" baseline="0" dirty="0" err="1" smtClean="0"/>
              <a:t>restyling</a:t>
            </a:r>
            <a:r>
              <a:rPr lang="fr-FR" baseline="0" dirty="0" smtClean="0"/>
              <a:t> » qui associe une mise sur le marché en phase avec le début de la saturation de l’ancienne version. Cette approche est valable tant pour des produits matériels qu’immatériels. Nous le vivons au quotidien avec l’évolution des produits de grande distribution tels que l’automobile, le téléphone portable, les ordinateurs, les logiciels…</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Tout au long du cycle de vie du produit différents acteurs</a:t>
            </a:r>
            <a:r>
              <a:rPr lang="fr-FR" baseline="0" dirty="0" smtClean="0"/>
              <a:t> interviennent.</a:t>
            </a:r>
          </a:p>
          <a:p>
            <a:r>
              <a:rPr lang="fr-FR" baseline="0" dirty="0" smtClean="0"/>
              <a:t>Des besoins exprimés par le marketing, en passant par les études, l’industrialisation , la qualité, la logistique  chaque acteur est source de création et d’utilisation de données utiles au suivi et à l’évolution du produit tout au long de sa vie.</a:t>
            </a:r>
          </a:p>
          <a:p>
            <a:r>
              <a:rPr lang="fr-FR" baseline="0" dirty="0" smtClean="0"/>
              <a:t>Quels moyens utiliser pour satisfaire ces différents besoins ?</a:t>
            </a:r>
          </a:p>
          <a:p>
            <a:r>
              <a:rPr lang="fr-FR" baseline="0" dirty="0" smtClean="0"/>
              <a:t>Nous allons tenter d’y répondre.</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La création de produit a de tout temps subit l’évolution des moyens</a:t>
            </a:r>
            <a:r>
              <a:rPr lang="fr-FR" baseline="0" dirty="0" smtClean="0"/>
              <a:t> de communication.</a:t>
            </a:r>
          </a:p>
          <a:p>
            <a:r>
              <a:rPr lang="fr-FR" baseline="0" dirty="0" smtClean="0"/>
              <a:t>Il y a plus de 150 ans seul le concepteur était capable d’interpréter ses croquis et notes. Les années passant des pratiques ont été instaurées permettant un échange entre personnes compétentes parlant le même langage : le dessin industriel était né. Il y a trente ans la naissance du Dessin Assisté par Ordinateur a amené la précision dans la définition des produits. Toutefois les erreurs d’interprétations étaient fort nombreuses (nous avons tous vécu des situations de mécompréhension sur des documents graphiques partagés). Le 2D avait ses limites; il ne permettait pas de définir des surfaces et des volumes complexes. Dans les années 1985 apparaissent les représentions volumique et surfacique qui dans un premier temps étaient réservés à de grosses entreprises (le ticket d’entrée dans ce cercle plutôt fermé était très élevé).</a:t>
            </a:r>
          </a:p>
          <a:p>
            <a:r>
              <a:rPr lang="fr-FR" baseline="0" dirty="0" smtClean="0"/>
              <a:t>La précision de définition des composants d’un produit permettait alors de réduire les délais de réalisation et de limiter les sources d’erreur.</a:t>
            </a:r>
          </a:p>
          <a:p>
            <a:r>
              <a:rPr lang="fr-FR" baseline="0" dirty="0" smtClean="0"/>
              <a:t>Dans les années 90 les premiers outils de FAO font leur apparition permettant de créer le lien entre les données numériques 3D et les systèmes de pilotage des machines à commande numérique.</a:t>
            </a:r>
          </a:p>
          <a:p>
            <a:r>
              <a:rPr lang="fr-FR" baseline="0" dirty="0" smtClean="0"/>
              <a:t>Associés à ces outils de modélisation et de FAO apparaissent les premiers logiciels de gestion de données techniques devenus nécessaires pour la réalisation de maquettes complexes. Exemple : maquette automobile plus de 10000 composants, </a:t>
            </a:r>
            <a:r>
              <a:rPr lang="fr-FR" baseline="0" dirty="0" err="1" smtClean="0"/>
              <a:t>bâteau</a:t>
            </a:r>
            <a:r>
              <a:rPr lang="fr-FR" baseline="0" dirty="0" smtClean="0"/>
              <a:t> près de 1 000 </a:t>
            </a:r>
            <a:r>
              <a:rPr lang="fr-FR" baseline="0" dirty="0" err="1" smtClean="0"/>
              <a:t>000</a:t>
            </a:r>
            <a:r>
              <a:rPr lang="fr-FR" baseline="0" dirty="0" smtClean="0"/>
              <a:t> de composants…</a:t>
            </a:r>
          </a:p>
          <a:p>
            <a:r>
              <a:rPr lang="fr-FR" baseline="0" dirty="0" smtClean="0"/>
              <a:t>En 1995 la première maquette entièrement virtuelle d’un avion verra le jour : le </a:t>
            </a:r>
            <a:r>
              <a:rPr lang="fr-FR" baseline="0" dirty="0" err="1" smtClean="0"/>
              <a:t>Boing</a:t>
            </a:r>
            <a:r>
              <a:rPr lang="fr-FR" baseline="0" dirty="0" smtClean="0"/>
              <a:t> 777 avec plus de 3 000 </a:t>
            </a:r>
            <a:r>
              <a:rPr lang="fr-FR" baseline="0" dirty="0" err="1" smtClean="0"/>
              <a:t>000</a:t>
            </a:r>
            <a:r>
              <a:rPr lang="fr-FR" baseline="0" dirty="0" smtClean="0"/>
              <a:t> de pièces, créées et par près de 900 sous traitants disséminés sur près de 17 pays répartis un peu partout sur le globe… le besoin d’échange formalisé était né et avec lui celui du PLM.</a:t>
            </a:r>
          </a:p>
          <a:p>
            <a:endParaRPr lang="fr-FR" dirty="0" smtClean="0"/>
          </a:p>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La</a:t>
            </a:r>
            <a:r>
              <a:rPr lang="fr-FR" baseline="0" dirty="0" smtClean="0"/>
              <a:t> création ou l’évolution de produit se fait dans un contexte concurrentiel de plus en plus important. L’échelle de temps de vie d’un produit se raccourcit et fait que la fenêtre de « tir » pour la mise sur le marché est de plus en plus étroite. Un glissement de quelques mois peut avoir des effets négatifs sur le volume des ventes et ne sera jamais rattrapé.</a:t>
            </a:r>
          </a:p>
          <a:p>
            <a:r>
              <a:rPr lang="fr-FR" baseline="0" dirty="0" smtClean="0"/>
              <a:t>Le besoin de réduire la phase de recherche développement nécessite la mise en place de méthodes et d’outils de travail collaboratif.</a:t>
            </a:r>
          </a:p>
          <a:p>
            <a:r>
              <a:rPr lang="fr-FR" baseline="0" dirty="0" smtClean="0"/>
              <a:t>Le cœur de ces outils doit nous permettre de gérer les différentes phases de vie du produit et ce quel que soit l’acteur concerné.</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dirty="0" smtClean="0"/>
              <a:t>Articulé autour</a:t>
            </a:r>
            <a:r>
              <a:rPr lang="fr-FR" baseline="0" dirty="0" smtClean="0"/>
              <a:t> d’une structure réseau, Intranet ou extranet le PLM fédère de multiples outils autour d’une base unique de stockage d’informations.</a:t>
            </a:r>
          </a:p>
          <a:p>
            <a:r>
              <a:rPr lang="fr-FR" baseline="0" dirty="0" smtClean="0"/>
              <a:t>Les fonctionnalités qu’il doit offrir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des documents</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Visualisation intégrée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le </a:t>
            </a:r>
            <a:r>
              <a:rPr lang="fr-FR" dirty="0" err="1" smtClean="0"/>
              <a:t>Workflow</a:t>
            </a:r>
            <a:r>
              <a:rPr lang="fr-FR" dirty="0" smtClean="0"/>
              <a:t>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baseline="0" dirty="0" smtClean="0"/>
              <a:t> la </a:t>
            </a:r>
            <a:r>
              <a:rPr lang="fr-FR" dirty="0" smtClean="0"/>
              <a:t> Collaboration répartie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baseline="0" dirty="0" smtClean="0"/>
              <a:t> la </a:t>
            </a:r>
            <a:r>
              <a:rPr lang="fr-FR" dirty="0" smtClean="0"/>
              <a:t>Gestion de données multi-CAO</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complète des nomenclatures (contenu MCAD, ECAD, logiciel dans une seule structure produit)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des modifications et des configurations</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du processus de fabrication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des exigences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la Gestion de portefeuille de programmes (PPM –</a:t>
            </a:r>
            <a:r>
              <a:rPr lang="fr-FR" dirty="0" err="1" smtClean="0"/>
              <a:t>Porfolio</a:t>
            </a:r>
            <a:r>
              <a:rPr lang="fr-FR" dirty="0" smtClean="0"/>
              <a:t> Programs</a:t>
            </a:r>
            <a:r>
              <a:rPr lang="fr-FR" baseline="0" dirty="0" smtClean="0"/>
              <a:t> Management</a:t>
            </a:r>
            <a:r>
              <a:rPr lang="fr-FR" dirty="0" smtClean="0"/>
              <a:t>)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Gestion du cycle de vie de la qualité (QLM – </a:t>
            </a:r>
            <a:r>
              <a:rPr lang="fr-FR" dirty="0" err="1" smtClean="0"/>
              <a:t>Quality</a:t>
            </a:r>
            <a:r>
              <a:rPr lang="fr-FR" dirty="0" smtClean="0"/>
              <a:t> Life Management)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 L’ Analyse du produit</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la Gestion des composants et fournisseurs (CSM – Components </a:t>
            </a:r>
            <a:r>
              <a:rPr lang="fr-FR" dirty="0" err="1" smtClean="0"/>
              <a:t>Sourcing</a:t>
            </a:r>
            <a:r>
              <a:rPr lang="fr-FR" baseline="0" dirty="0" smtClean="0"/>
              <a:t> Mangement</a:t>
            </a:r>
            <a:r>
              <a:rPr lang="fr-FR" dirty="0" smtClean="0"/>
              <a:t>) </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les Informations de service</a:t>
            </a:r>
          </a:p>
          <a:p>
            <a:pPr marL="0" marR="0" indent="0" algn="l" defTabSz="914400" rtl="0" eaLnBrk="1" fontAlgn="auto" latinLnBrk="0" hangingPunct="1">
              <a:lnSpc>
                <a:spcPct val="100000"/>
              </a:lnSpc>
              <a:spcBef>
                <a:spcPts val="0"/>
              </a:spcBef>
              <a:spcAft>
                <a:spcPts val="0"/>
              </a:spcAft>
              <a:buClrTx/>
              <a:buSzTx/>
              <a:buFontTx/>
              <a:buChar char="-"/>
              <a:tabLst/>
              <a:defRPr/>
            </a:pPr>
            <a:r>
              <a:rPr lang="fr-FR" dirty="0" smtClean="0"/>
              <a:t>La  Communautés de pratique (base de connaissances de l’entreprise – capitalisation des savoir-faire).</a:t>
            </a:r>
          </a:p>
          <a:p>
            <a:r>
              <a:rPr lang="fr-FR" dirty="0" smtClean="0"/>
              <a:t>------ autre termes utilisés sur la diapo</a:t>
            </a:r>
          </a:p>
          <a:p>
            <a:r>
              <a:rPr lang="fr-FR" dirty="0" smtClean="0"/>
              <a:t>ERP (Entreprise Ressource Planning)</a:t>
            </a:r>
          </a:p>
          <a:p>
            <a:r>
              <a:rPr lang="fr-FR" dirty="0" smtClean="0"/>
              <a:t>CRM</a:t>
            </a:r>
            <a:r>
              <a:rPr lang="fr-FR" baseline="0" dirty="0" smtClean="0"/>
              <a:t> (Customer Relationship Management)</a:t>
            </a:r>
          </a:p>
          <a:p>
            <a:r>
              <a:rPr lang="fr-FR" baseline="0" dirty="0" smtClean="0"/>
              <a:t>SCM (</a:t>
            </a:r>
            <a:r>
              <a:rPr lang="fr-FR" baseline="0" dirty="0" err="1" smtClean="0"/>
              <a:t>Supply</a:t>
            </a:r>
            <a:r>
              <a:rPr lang="fr-FR" baseline="0" dirty="0" smtClean="0"/>
              <a:t> Chain Management)</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 PLM est</a:t>
            </a:r>
            <a:r>
              <a:rPr lang="fr-FR" baseline="0" dirty="0" smtClean="0"/>
              <a:t> donc un outil qui permet de fédérer l’ensemble des acteurs de l’entreprise étendue en centralisant les informations dans une base de données unique. Ces informations proviennent d’outils fort différents mais sont stockées et identifiées de façon standard permettant à tout utilisateur, en fonction de ses droits de les visualiser, et ou de les modifier.</a:t>
            </a:r>
          </a:p>
          <a:p>
            <a:r>
              <a:rPr lang="fr-FR" baseline="0" dirty="0" smtClean="0"/>
              <a:t>Il permet de garder la mémoire de l’évolution d’un produit au travers de sa documentation. Il permet de gérer et centraliser le savoir faire de l’entreprise limitant ainsi les sources de pertes et </a:t>
            </a:r>
            <a:endParaRPr lang="fr-FR" dirty="0"/>
          </a:p>
        </p:txBody>
      </p:sp>
      <p:sp>
        <p:nvSpPr>
          <p:cNvPr id="4" name="Espace réservé du numéro de diapositive 3"/>
          <p:cNvSpPr>
            <a:spLocks noGrp="1"/>
          </p:cNvSpPr>
          <p:nvPr>
            <p:ph type="sldNum" sz="quarter" idx="10"/>
          </p:nvPr>
        </p:nvSpPr>
        <p:spPr/>
        <p:txBody>
          <a:bodyPr/>
          <a:lstStyle/>
          <a:p>
            <a:fld id="{870064BF-8612-4CB6-A2F7-3294A1C990D7}"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107504" y="6448251"/>
            <a:ext cx="2133600" cy="365125"/>
          </a:xfrm>
        </p:spPr>
        <p:txBody>
          <a:bodyPr/>
          <a:lstStyle/>
          <a:p>
            <a:r>
              <a:rPr lang="fr-FR" smtClean="0"/>
              <a:t>1 &amp; 2 octobre 2014</a:t>
            </a:r>
            <a:endParaRPr lang="fr-FR"/>
          </a:p>
        </p:txBody>
      </p:sp>
      <p:sp>
        <p:nvSpPr>
          <p:cNvPr id="5" name="Espace réservé du pied de page 4"/>
          <p:cNvSpPr>
            <a:spLocks noGrp="1"/>
          </p:cNvSpPr>
          <p:nvPr>
            <p:ph type="ftr" sz="quarter" idx="11"/>
          </p:nvPr>
        </p:nvSpPr>
        <p:spPr>
          <a:xfrm>
            <a:off x="2771800" y="6448251"/>
            <a:ext cx="3744416" cy="365125"/>
          </a:xfrm>
        </p:spPr>
        <p:txBody>
          <a:bodyPr/>
          <a:lstStyle/>
          <a:p>
            <a:r>
              <a:rPr lang="fr-FR" dirty="0" smtClean="0"/>
              <a:t>Séminaire Chefs de Travaux Inter académique </a:t>
            </a:r>
          </a:p>
          <a:p>
            <a:r>
              <a:rPr lang="fr-FR" dirty="0" smtClean="0"/>
              <a:t> Clermont-Ferrand  &amp; Limoges</a:t>
            </a:r>
            <a:endParaRPr lang="fr-FR" dirty="0"/>
          </a:p>
        </p:txBody>
      </p:sp>
      <p:sp>
        <p:nvSpPr>
          <p:cNvPr id="6" name="Espace réservé du numéro de diapositive 5"/>
          <p:cNvSpPr>
            <a:spLocks noGrp="1"/>
          </p:cNvSpPr>
          <p:nvPr>
            <p:ph type="sldNum" sz="quarter" idx="12"/>
          </p:nvPr>
        </p:nvSpPr>
        <p:spPr>
          <a:xfrm>
            <a:off x="6974904" y="6448251"/>
            <a:ext cx="2133600" cy="365125"/>
          </a:xfrm>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33945625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298024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56838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284055486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44711005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1 &amp; 2 octobre 2014</a:t>
            </a:r>
            <a:endParaRPr lang="fr-FR"/>
          </a:p>
        </p:txBody>
      </p:sp>
      <p:sp>
        <p:nvSpPr>
          <p:cNvPr id="6" name="Espace réservé du pied de page 5"/>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7" name="Espace réservé du numéro de diapositive 6"/>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309132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1 &amp; 2 octobre 2014</a:t>
            </a:r>
            <a:endParaRPr lang="fr-FR"/>
          </a:p>
        </p:txBody>
      </p:sp>
      <p:sp>
        <p:nvSpPr>
          <p:cNvPr id="8" name="Espace réservé du pied de page 7"/>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9" name="Espace réservé du numéro de diapositive 8"/>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348828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t>1 &amp; 2 octobre 2014</a:t>
            </a:r>
            <a:endParaRPr lang="fr-FR"/>
          </a:p>
        </p:txBody>
      </p:sp>
      <p:sp>
        <p:nvSpPr>
          <p:cNvPr id="4" name="Espace réservé du pied de page 3"/>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5" name="Espace réservé du numéro de diapositive 4"/>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3237941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 &amp; 2 octobre 2014</a:t>
            </a:r>
            <a:endParaRPr lang="fr-FR"/>
          </a:p>
        </p:txBody>
      </p:sp>
      <p:sp>
        <p:nvSpPr>
          <p:cNvPr id="3" name="Espace réservé du pied de page 2"/>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4" name="Espace réservé du numéro de diapositive 3"/>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77232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 &amp; 2 octobre 2014</a:t>
            </a:r>
            <a:endParaRPr lang="fr-FR"/>
          </a:p>
        </p:txBody>
      </p:sp>
      <p:sp>
        <p:nvSpPr>
          <p:cNvPr id="6" name="Espace réservé du pied de page 5"/>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7" name="Espace réservé du numéro de diapositive 6"/>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220866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 &amp; 2 octobre 2014</a:t>
            </a:r>
            <a:endParaRPr lang="fr-FR"/>
          </a:p>
        </p:txBody>
      </p:sp>
      <p:sp>
        <p:nvSpPr>
          <p:cNvPr id="6" name="Espace réservé du pied de page 5"/>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7" name="Espace réservé du numéro de diapositive 6"/>
          <p:cNvSpPr>
            <a:spLocks noGrp="1"/>
          </p:cNvSpPr>
          <p:nvPr>
            <p:ph type="sldNum" sz="quarter" idx="12"/>
          </p:nvPr>
        </p:nvSpPr>
        <p:spPr/>
        <p:txBody>
          <a:bodyPr/>
          <a:lstStyle/>
          <a:p>
            <a:fld id="{A7906553-A16B-42F0-A904-E1001828AECA}" type="slidenum">
              <a:rPr lang="fr-FR" smtClean="0"/>
              <a:pPr/>
              <a:t>‹#›</a:t>
            </a:fld>
            <a:endParaRPr lang="fr-FR"/>
          </a:p>
        </p:txBody>
      </p:sp>
    </p:spTree>
    <p:extLst>
      <p:ext uri="{BB962C8B-B14F-4D97-AF65-F5344CB8AC3E}">
        <p14:creationId xmlns:p14="http://schemas.microsoft.com/office/powerpoint/2010/main" val="15865294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331640" y="146671"/>
            <a:ext cx="6408712" cy="1046568"/>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107504" y="64482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1 &amp; 2 octobre 2014</a:t>
            </a:r>
            <a:endParaRPr lang="fr-FR" dirty="0"/>
          </a:p>
        </p:txBody>
      </p:sp>
      <p:sp>
        <p:nvSpPr>
          <p:cNvPr id="5" name="Espace réservé du pied de page 4"/>
          <p:cNvSpPr>
            <a:spLocks noGrp="1"/>
          </p:cNvSpPr>
          <p:nvPr>
            <p:ph type="ftr" sz="quarter" idx="3"/>
          </p:nvPr>
        </p:nvSpPr>
        <p:spPr>
          <a:xfrm>
            <a:off x="2771800" y="6453336"/>
            <a:ext cx="374441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Séminaire Chef de Travaux</a:t>
            </a:r>
          </a:p>
          <a:p>
            <a:r>
              <a:rPr lang="fr-FR" dirty="0" smtClean="0"/>
              <a:t>Inter académique  Clermont-Ferrand  &amp; Limoges</a:t>
            </a:r>
            <a:endParaRPr lang="fr-FR" dirty="0"/>
          </a:p>
        </p:txBody>
      </p:sp>
      <p:sp>
        <p:nvSpPr>
          <p:cNvPr id="6" name="Espace réservé du numéro de diapositive 5"/>
          <p:cNvSpPr>
            <a:spLocks noGrp="1"/>
          </p:cNvSpPr>
          <p:nvPr>
            <p:ph type="sldNum" sz="quarter" idx="4"/>
          </p:nvPr>
        </p:nvSpPr>
        <p:spPr>
          <a:xfrm>
            <a:off x="6974904" y="64482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06553-A16B-42F0-A904-E1001828AECA}" type="slidenum">
              <a:rPr lang="fr-FR" smtClean="0"/>
              <a:pPr/>
              <a:t>‹#›</a:t>
            </a:fld>
            <a:endParaRPr lang="fr-FR" dirty="0"/>
          </a:p>
        </p:txBody>
      </p:sp>
      <p:pic>
        <p:nvPicPr>
          <p:cNvPr id="7" name="Imag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8067" y="18706"/>
            <a:ext cx="1159557" cy="1174533"/>
          </a:xfrm>
          <a:prstGeom prst="rect">
            <a:avLst/>
          </a:prstGeom>
        </p:spPr>
      </p:pic>
    </p:spTree>
    <p:extLst>
      <p:ext uri="{BB962C8B-B14F-4D97-AF65-F5344CB8AC3E}">
        <p14:creationId xmlns:p14="http://schemas.microsoft.com/office/powerpoint/2010/main" val="3823383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defTabSz="914400" rtl="0" eaLnBrk="1" latinLnBrk="0" hangingPunct="1">
        <a:spcBef>
          <a:spcPct val="0"/>
        </a:spcBef>
        <a:buNone/>
        <a:defRPr sz="4400" kern="1200">
          <a:solidFill>
            <a:srgbClr val="002060"/>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206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206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Layout" Target="../slideLayouts/slideLayout1.xml"/><Relationship Id="rId5"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9" Type="http://schemas.openxmlformats.org/officeDocument/2006/relationships/image" Target="../media/image5.wmf"/><Relationship Id="rId20" Type="http://schemas.openxmlformats.org/officeDocument/2006/relationships/oleObject" Target="../embeddings/oleObject9.bin"/><Relationship Id="rId21" Type="http://schemas.openxmlformats.org/officeDocument/2006/relationships/image" Target="../media/image11.wmf"/><Relationship Id="rId22" Type="http://schemas.openxmlformats.org/officeDocument/2006/relationships/oleObject" Target="../embeddings/oleObject10.bin"/><Relationship Id="rId23" Type="http://schemas.openxmlformats.org/officeDocument/2006/relationships/image" Target="../media/image12.wmf"/><Relationship Id="rId24" Type="http://schemas.openxmlformats.org/officeDocument/2006/relationships/image" Target="../media/image13.png"/><Relationship Id="rId10" Type="http://schemas.openxmlformats.org/officeDocument/2006/relationships/oleObject" Target="../embeddings/oleObject4.bin"/><Relationship Id="rId11" Type="http://schemas.openxmlformats.org/officeDocument/2006/relationships/image" Target="../media/image6.wmf"/><Relationship Id="rId12" Type="http://schemas.openxmlformats.org/officeDocument/2006/relationships/oleObject" Target="../embeddings/oleObject5.bin"/><Relationship Id="rId13" Type="http://schemas.openxmlformats.org/officeDocument/2006/relationships/image" Target="../media/image7.wmf"/><Relationship Id="rId14" Type="http://schemas.openxmlformats.org/officeDocument/2006/relationships/oleObject" Target="../embeddings/oleObject6.bin"/><Relationship Id="rId15" Type="http://schemas.openxmlformats.org/officeDocument/2006/relationships/image" Target="../media/image8.wmf"/><Relationship Id="rId16" Type="http://schemas.openxmlformats.org/officeDocument/2006/relationships/oleObject" Target="../embeddings/oleObject7.bin"/><Relationship Id="rId17" Type="http://schemas.openxmlformats.org/officeDocument/2006/relationships/image" Target="../media/image9.wmf"/><Relationship Id="rId18" Type="http://schemas.openxmlformats.org/officeDocument/2006/relationships/oleObject" Target="../embeddings/oleObject8.bin"/><Relationship Id="rId19" Type="http://schemas.openxmlformats.org/officeDocument/2006/relationships/image" Target="../media/image10.w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3.wmf"/><Relationship Id="rId6" Type="http://schemas.openxmlformats.org/officeDocument/2006/relationships/oleObject" Target="../embeddings/oleObject2.bin"/><Relationship Id="rId7" Type="http://schemas.openxmlformats.org/officeDocument/2006/relationships/image" Target="../media/image4.wmf"/><Relationship Id="rId8"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 Id="rId7"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9" Type="http://schemas.openxmlformats.org/officeDocument/2006/relationships/oleObject" Target="../embeddings/oleObject13.bin"/><Relationship Id="rId20" Type="http://schemas.openxmlformats.org/officeDocument/2006/relationships/image" Target="../media/image11.wmf"/><Relationship Id="rId21" Type="http://schemas.openxmlformats.org/officeDocument/2006/relationships/oleObject" Target="../embeddings/oleObject19.bin"/><Relationship Id="rId22" Type="http://schemas.openxmlformats.org/officeDocument/2006/relationships/image" Target="../media/image5.wmf"/><Relationship Id="rId23" Type="http://schemas.openxmlformats.org/officeDocument/2006/relationships/oleObject" Target="../embeddings/oleObject20.bin"/><Relationship Id="rId24" Type="http://schemas.openxmlformats.org/officeDocument/2006/relationships/image" Target="../media/image6.wmf"/><Relationship Id="rId10" Type="http://schemas.openxmlformats.org/officeDocument/2006/relationships/image" Target="../media/image12.wmf"/><Relationship Id="rId11" Type="http://schemas.openxmlformats.org/officeDocument/2006/relationships/oleObject" Target="../embeddings/oleObject14.bin"/><Relationship Id="rId12" Type="http://schemas.openxmlformats.org/officeDocument/2006/relationships/image" Target="../media/image9.wmf"/><Relationship Id="rId13" Type="http://schemas.openxmlformats.org/officeDocument/2006/relationships/oleObject" Target="../embeddings/oleObject15.bin"/><Relationship Id="rId14" Type="http://schemas.openxmlformats.org/officeDocument/2006/relationships/image" Target="../media/image3.wmf"/><Relationship Id="rId15" Type="http://schemas.openxmlformats.org/officeDocument/2006/relationships/oleObject" Target="../embeddings/oleObject16.bin"/><Relationship Id="rId16" Type="http://schemas.openxmlformats.org/officeDocument/2006/relationships/image" Target="../media/image7.wmf"/><Relationship Id="rId17" Type="http://schemas.openxmlformats.org/officeDocument/2006/relationships/oleObject" Target="../embeddings/oleObject17.bin"/><Relationship Id="rId18" Type="http://schemas.openxmlformats.org/officeDocument/2006/relationships/image" Target="../media/image8.wmf"/><Relationship Id="rId19" Type="http://schemas.openxmlformats.org/officeDocument/2006/relationships/oleObject" Target="../embeddings/oleObject18.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7.xml"/><Relationship Id="rId4" Type="http://schemas.openxmlformats.org/officeDocument/2006/relationships/image" Target="../media/image19.png"/><Relationship Id="rId5" Type="http://schemas.openxmlformats.org/officeDocument/2006/relationships/oleObject" Target="../embeddings/oleObject11.bin"/><Relationship Id="rId6" Type="http://schemas.openxmlformats.org/officeDocument/2006/relationships/image" Target="../media/image4.wmf"/><Relationship Id="rId7" Type="http://schemas.openxmlformats.org/officeDocument/2006/relationships/oleObject" Target="../embeddings/oleObject12.bin"/><Relationship Id="rId8" Type="http://schemas.openxmlformats.org/officeDocument/2006/relationships/image" Target="../media/image10.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5" Type="http://schemas.openxmlformats.org/officeDocument/2006/relationships/image" Target="../media/image22.png"/><Relationship Id="rId6" Type="http://schemas.openxmlformats.org/officeDocument/2006/relationships/image" Target="../media/image23.png"/><Relationship Id="rId7" Type="http://schemas.openxmlformats.org/officeDocument/2006/relationships/image" Target="../media/image24.png"/><Relationship Id="rId8" Type="http://schemas.openxmlformats.org/officeDocument/2006/relationships/image" Target="../media/image25.png"/><Relationship Id="rId9" Type="http://schemas.openxmlformats.org/officeDocument/2006/relationships/image" Target="../media/image26.png"/><Relationship Id="rId10" Type="http://schemas.openxmlformats.org/officeDocument/2006/relationships/image" Target="../media/image27.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785786" y="1214422"/>
            <a:ext cx="7772400" cy="1470025"/>
          </a:xfrm>
        </p:spPr>
        <p:txBody>
          <a:bodyPr/>
          <a:lstStyle/>
          <a:p>
            <a:r>
              <a:rPr lang="fr-FR" dirty="0" smtClean="0"/>
              <a:t>PLM</a:t>
            </a:r>
            <a:endParaRPr lang="fr-FR" dirty="0"/>
          </a:p>
        </p:txBody>
      </p:sp>
      <p:sp>
        <p:nvSpPr>
          <p:cNvPr id="3" name="Sous-titre 2"/>
          <p:cNvSpPr>
            <a:spLocks noGrp="1"/>
          </p:cNvSpPr>
          <p:nvPr>
            <p:ph type="subTitle" idx="1"/>
            <p:custDataLst>
              <p:tags r:id="rId2"/>
            </p:custDataLst>
          </p:nvPr>
        </p:nvSpPr>
        <p:spPr>
          <a:xfrm>
            <a:off x="1403648" y="2132856"/>
            <a:ext cx="6400800" cy="1752600"/>
          </a:xfrm>
        </p:spPr>
        <p:txBody>
          <a:bodyPr>
            <a:normAutofit/>
          </a:bodyPr>
          <a:lstStyle/>
          <a:p>
            <a:r>
              <a:rPr lang="fr-FR" dirty="0" smtClean="0"/>
              <a:t> </a:t>
            </a:r>
            <a:endParaRPr lang="fr-FR" dirty="0"/>
          </a:p>
        </p:txBody>
      </p:sp>
      <p:sp>
        <p:nvSpPr>
          <p:cNvPr id="4" name="Espace réservé de la date 3"/>
          <p:cNvSpPr>
            <a:spLocks noGrp="1"/>
          </p:cNvSpPr>
          <p:nvPr>
            <p:ph type="dt" sz="half" idx="10"/>
            <p:custDataLst>
              <p:tags r:id="rId3"/>
            </p:custDataLst>
          </p:nvPr>
        </p:nvSpPr>
        <p:spPr/>
        <p:txBody>
          <a:bodyPr/>
          <a:lstStyle/>
          <a:p>
            <a:r>
              <a:rPr lang="fr-FR" smtClean="0"/>
              <a:t>1 &amp; 2 octobre 2014</a:t>
            </a:r>
            <a:endParaRPr lang="fr-FR"/>
          </a:p>
        </p:txBody>
      </p:sp>
      <p:sp>
        <p:nvSpPr>
          <p:cNvPr id="5" name="Espace réservé du numéro de diapositive 4"/>
          <p:cNvSpPr>
            <a:spLocks noGrp="1"/>
          </p:cNvSpPr>
          <p:nvPr>
            <p:ph type="sldNum" sz="quarter" idx="12"/>
          </p:nvPr>
        </p:nvSpPr>
        <p:spPr/>
        <p:txBody>
          <a:bodyPr/>
          <a:lstStyle/>
          <a:p>
            <a:fld id="{A7906553-A16B-42F0-A904-E1001828AECA}" type="slidenum">
              <a:rPr lang="fr-FR" smtClean="0"/>
              <a:pPr/>
              <a:t>1</a:t>
            </a:fld>
            <a:endParaRPr lang="fr-FR"/>
          </a:p>
        </p:txBody>
      </p:sp>
      <p:sp>
        <p:nvSpPr>
          <p:cNvPr id="6" name="Espace réservé du pied de page 5"/>
          <p:cNvSpPr>
            <a:spLocks noGrp="1"/>
          </p:cNvSpPr>
          <p:nvPr>
            <p:ph type="ftr" sz="quarter" idx="11"/>
          </p:nvPr>
        </p:nvSpPr>
        <p:spPr>
          <a:xfrm>
            <a:off x="2195736" y="6448251"/>
            <a:ext cx="5472608" cy="365125"/>
          </a:xfrm>
        </p:spPr>
        <p:txBody>
          <a:bodyPr/>
          <a:lstStyle/>
          <a:p>
            <a:r>
              <a:rPr lang="fr-FR" dirty="0" smtClean="0"/>
              <a:t>Séminaire Chef de Travaux Inter académique  Clermont-Ferrand  &amp; Limoges</a:t>
            </a:r>
            <a:endParaRPr lang="fr-FR" dirty="0"/>
          </a:p>
        </p:txBody>
      </p:sp>
      <p:sp>
        <p:nvSpPr>
          <p:cNvPr id="7" name="ZoneTexte 6"/>
          <p:cNvSpPr txBox="1"/>
          <p:nvPr/>
        </p:nvSpPr>
        <p:spPr>
          <a:xfrm>
            <a:off x="857224" y="2928934"/>
            <a:ext cx="7858180" cy="1077218"/>
          </a:xfrm>
          <a:prstGeom prst="rect">
            <a:avLst/>
          </a:prstGeom>
          <a:noFill/>
        </p:spPr>
        <p:txBody>
          <a:bodyPr wrap="square" rtlCol="0">
            <a:spAutoFit/>
          </a:bodyPr>
          <a:lstStyle/>
          <a:p>
            <a:pPr algn="ctr"/>
            <a:r>
              <a:rPr lang="fr-FR" dirty="0" smtClean="0"/>
              <a:t> </a:t>
            </a:r>
            <a:r>
              <a:rPr lang="fr-FR" sz="3200" b="1" dirty="0" smtClean="0"/>
              <a:t>Product </a:t>
            </a:r>
            <a:r>
              <a:rPr lang="fr-FR" sz="3200" b="1" dirty="0" err="1" smtClean="0"/>
              <a:t>Lifecyle</a:t>
            </a:r>
            <a:r>
              <a:rPr lang="fr-FR" sz="3200" b="1" dirty="0" smtClean="0"/>
              <a:t> Management</a:t>
            </a:r>
          </a:p>
          <a:p>
            <a:pPr algn="ctr"/>
            <a:r>
              <a:rPr lang="fr-FR" sz="3200" b="1" dirty="0" smtClean="0"/>
              <a:t>« Gestion du Produit tout au long de sa vie »</a:t>
            </a:r>
            <a:endParaRPr lang="fr-FR" sz="3200" b="1" dirty="0"/>
          </a:p>
        </p:txBody>
      </p:sp>
    </p:spTree>
    <p:extLst>
      <p:ext uri="{BB962C8B-B14F-4D97-AF65-F5344CB8AC3E}">
        <p14:creationId xmlns:p14="http://schemas.microsoft.com/office/powerpoint/2010/main" val="38377470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apports du PLM</a:t>
            </a:r>
            <a:endParaRPr lang="fr-FR" dirty="0"/>
          </a:p>
        </p:txBody>
      </p:sp>
      <p:sp>
        <p:nvSpPr>
          <p:cNvPr id="3" name="Espace réservé du contenu 2"/>
          <p:cNvSpPr>
            <a:spLocks noGrp="1"/>
          </p:cNvSpPr>
          <p:nvPr>
            <p:ph idx="1"/>
          </p:nvPr>
        </p:nvSpPr>
        <p:spPr>
          <a:xfrm>
            <a:off x="457200" y="1600200"/>
            <a:ext cx="8229600" cy="3829063"/>
          </a:xfrm>
        </p:spPr>
        <p:txBody>
          <a:bodyPr>
            <a:normAutofit/>
          </a:bodyPr>
          <a:lstStyle/>
          <a:p>
            <a:r>
              <a:rPr lang="fr-FR" sz="2000" dirty="0" smtClean="0"/>
              <a:t>Une entrée unique pour le suivi du produit</a:t>
            </a:r>
          </a:p>
          <a:p>
            <a:r>
              <a:rPr lang="fr-FR" sz="2000" dirty="0" smtClean="0"/>
              <a:t>Une architecture unique d’échange de données</a:t>
            </a:r>
          </a:p>
          <a:p>
            <a:r>
              <a:rPr lang="fr-FR" sz="2000" dirty="0" smtClean="0"/>
              <a:t>Une standardisation des informations et des pratiques qui facilitent leur réutilisation</a:t>
            </a:r>
          </a:p>
          <a:p>
            <a:r>
              <a:rPr lang="fr-FR" sz="2000" dirty="0" smtClean="0"/>
              <a:t>Un seul lieu de dépôt de données</a:t>
            </a:r>
          </a:p>
          <a:p>
            <a:r>
              <a:rPr lang="fr-FR" sz="2000" dirty="0" smtClean="0"/>
              <a:t>Un environnement unique intégrant les outils spécialisés</a:t>
            </a:r>
          </a:p>
          <a:p>
            <a:r>
              <a:rPr lang="fr-FR" sz="2000" dirty="0" smtClean="0"/>
              <a:t>Une réduction des coûts et délais de mise sur le marché</a:t>
            </a:r>
          </a:p>
          <a:p>
            <a:r>
              <a:rPr lang="fr-FR" sz="2000" dirty="0" smtClean="0"/>
              <a:t>Une réduction des coûts de gestion des documents </a:t>
            </a:r>
            <a:r>
              <a:rPr lang="fr-FR" sz="2000" dirty="0" err="1" smtClean="0"/>
              <a:t>dûe</a:t>
            </a:r>
            <a:r>
              <a:rPr lang="fr-FR" sz="2000" dirty="0" smtClean="0"/>
              <a:t> à la standardisation</a:t>
            </a:r>
          </a:p>
          <a:p>
            <a:r>
              <a:rPr lang="fr-FR" sz="2000" dirty="0" smtClean="0"/>
              <a:t>Une plateforme de collaboration temps réel</a:t>
            </a:r>
            <a:endParaRPr lang="fr-FR" sz="2000"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10</a:t>
            </a:fld>
            <a:endParaRPr lang="fr-F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 le PDM ou SGDT ?</a:t>
            </a:r>
            <a:endParaRPr lang="fr-FR" dirty="0"/>
          </a:p>
        </p:txBody>
      </p:sp>
      <p:sp>
        <p:nvSpPr>
          <p:cNvPr id="3" name="Espace réservé du contenu 2"/>
          <p:cNvSpPr>
            <a:spLocks noGrp="1"/>
          </p:cNvSpPr>
          <p:nvPr>
            <p:ph idx="1"/>
          </p:nvPr>
        </p:nvSpPr>
        <p:spPr/>
        <p:txBody>
          <a:bodyPr/>
          <a:lstStyle/>
          <a:p>
            <a:r>
              <a:rPr lang="fr-FR" dirty="0" smtClean="0"/>
              <a:t>Le PDM participe au PLM</a:t>
            </a:r>
          </a:p>
          <a:p>
            <a:r>
              <a:rPr lang="fr-FR" dirty="0" smtClean="0"/>
              <a:t>Le PDM se limite à la gestion des données techniques du produit</a:t>
            </a:r>
          </a:p>
          <a:p>
            <a:r>
              <a:rPr lang="fr-FR" dirty="0" smtClean="0"/>
              <a:t>La Gestion des utilisateurs est structurelle</a:t>
            </a:r>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11</a:t>
            </a:fld>
            <a:endParaRPr lang="fr-F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en BTS</a:t>
            </a:r>
            <a:endParaRPr lang="fr-FR" dirty="0"/>
          </a:p>
        </p:txBody>
      </p:sp>
      <p:sp>
        <p:nvSpPr>
          <p:cNvPr id="3" name="Espace réservé du contenu 2"/>
          <p:cNvSpPr>
            <a:spLocks noGrp="1"/>
          </p:cNvSpPr>
          <p:nvPr>
            <p:ph idx="1"/>
          </p:nvPr>
        </p:nvSpPr>
        <p:spPr>
          <a:xfrm>
            <a:off x="457200" y="1600201"/>
            <a:ext cx="8229600" cy="3400436"/>
          </a:xfrm>
        </p:spPr>
        <p:txBody>
          <a:bodyPr/>
          <a:lstStyle/>
          <a:p>
            <a:r>
              <a:rPr lang="fr-FR" dirty="0" smtClean="0"/>
              <a:t>Travail collaboratif entre sections</a:t>
            </a:r>
          </a:p>
          <a:p>
            <a:r>
              <a:rPr lang="fr-FR" dirty="0" smtClean="0"/>
              <a:t>Centralisation des données techniques associées à un projet</a:t>
            </a:r>
          </a:p>
          <a:p>
            <a:r>
              <a:rPr lang="fr-FR" dirty="0" smtClean="0"/>
              <a:t>Accessibilité multi-sites</a:t>
            </a:r>
          </a:p>
          <a:p>
            <a:r>
              <a:rPr lang="fr-FR" dirty="0" smtClean="0"/>
              <a:t>Prise en compte de la notion d’entreprise étendue</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12</a:t>
            </a:fld>
            <a:endParaRPr lang="fr-F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Produit</a:t>
            </a:r>
            <a:endParaRPr lang="fr-FR" dirty="0"/>
          </a:p>
        </p:txBody>
      </p:sp>
      <p:sp>
        <p:nvSpPr>
          <p:cNvPr id="3" name="Espace réservé du contenu 2"/>
          <p:cNvSpPr>
            <a:spLocks noGrp="1"/>
          </p:cNvSpPr>
          <p:nvPr>
            <p:ph idx="1"/>
          </p:nvPr>
        </p:nvSpPr>
        <p:spPr/>
        <p:txBody>
          <a:bodyPr/>
          <a:lstStyle/>
          <a:p>
            <a:r>
              <a:rPr lang="fr-FR" dirty="0" smtClean="0"/>
              <a:t>Définition industrielle du Produit :</a:t>
            </a:r>
          </a:p>
          <a:p>
            <a:endParaRPr lang="fr-FR" dirty="0" smtClean="0"/>
          </a:p>
          <a:p>
            <a:pPr algn="ctr">
              <a:buNone/>
            </a:pPr>
            <a:r>
              <a:rPr lang="fr-FR" dirty="0" smtClean="0"/>
              <a:t>« Ensemble des documents et services ayant permis la création, la naissance, la vie série et le retrait d’un objet matériel ou immatériel répondant à un besoin »</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2</a:t>
            </a:fld>
            <a:endParaRPr lang="fr-F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Cycle de vie</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3</a:t>
            </a:fld>
            <a:endParaRPr lang="fr-FR"/>
          </a:p>
        </p:txBody>
      </p:sp>
      <p:sp>
        <p:nvSpPr>
          <p:cNvPr id="22" name="Line 4"/>
          <p:cNvSpPr>
            <a:spLocks noChangeShapeType="1"/>
          </p:cNvSpPr>
          <p:nvPr/>
        </p:nvSpPr>
        <p:spPr bwMode="auto">
          <a:xfrm>
            <a:off x="1187450" y="2492375"/>
            <a:ext cx="0" cy="3168650"/>
          </a:xfrm>
          <a:prstGeom prst="line">
            <a:avLst/>
          </a:prstGeom>
          <a:noFill/>
          <a:ln w="38100">
            <a:solidFill>
              <a:schemeClr val="tx1"/>
            </a:solidFill>
            <a:round/>
            <a:headEnd/>
            <a:tailEnd/>
          </a:ln>
          <a:effectLst/>
        </p:spPr>
        <p:txBody>
          <a:bodyPr/>
          <a:lstStyle/>
          <a:p>
            <a:endParaRPr lang="fr-FR"/>
          </a:p>
        </p:txBody>
      </p:sp>
      <p:sp>
        <p:nvSpPr>
          <p:cNvPr id="23" name="Line 5"/>
          <p:cNvSpPr>
            <a:spLocks noChangeShapeType="1"/>
          </p:cNvSpPr>
          <p:nvPr/>
        </p:nvSpPr>
        <p:spPr bwMode="auto">
          <a:xfrm>
            <a:off x="1187450" y="5661025"/>
            <a:ext cx="7705725" cy="0"/>
          </a:xfrm>
          <a:prstGeom prst="line">
            <a:avLst/>
          </a:prstGeom>
          <a:noFill/>
          <a:ln w="38100">
            <a:solidFill>
              <a:schemeClr val="tx1"/>
            </a:solidFill>
            <a:round/>
            <a:headEnd/>
            <a:tailEnd/>
          </a:ln>
          <a:effectLst/>
        </p:spPr>
        <p:txBody>
          <a:bodyPr/>
          <a:lstStyle/>
          <a:p>
            <a:endParaRPr lang="fr-FR"/>
          </a:p>
        </p:txBody>
      </p:sp>
      <p:sp>
        <p:nvSpPr>
          <p:cNvPr id="24" name="Text Box 6"/>
          <p:cNvSpPr txBox="1">
            <a:spLocks noChangeArrowheads="1"/>
          </p:cNvSpPr>
          <p:nvPr/>
        </p:nvSpPr>
        <p:spPr bwMode="auto">
          <a:xfrm>
            <a:off x="158750" y="2000250"/>
            <a:ext cx="1222835" cy="461665"/>
          </a:xfrm>
          <a:prstGeom prst="rect">
            <a:avLst/>
          </a:prstGeom>
          <a:noFill/>
          <a:ln w="9525">
            <a:noFill/>
            <a:miter lim="800000"/>
            <a:headEnd/>
            <a:tailEnd/>
          </a:ln>
          <a:effectLst/>
        </p:spPr>
        <p:txBody>
          <a:bodyPr wrap="none">
            <a:spAutoFit/>
          </a:bodyPr>
          <a:lstStyle/>
          <a:p>
            <a:r>
              <a:rPr lang="en-GB" dirty="0" err="1" smtClean="0">
                <a:latin typeface="Verdana" pitchFamily="34" charset="0"/>
              </a:rPr>
              <a:t>Ventes</a:t>
            </a:r>
            <a:endParaRPr lang="en-US" dirty="0">
              <a:latin typeface="Verdana" pitchFamily="34" charset="0"/>
            </a:endParaRPr>
          </a:p>
        </p:txBody>
      </p:sp>
      <p:sp>
        <p:nvSpPr>
          <p:cNvPr id="25" name="Freeform 8"/>
          <p:cNvSpPr>
            <a:spLocks/>
          </p:cNvSpPr>
          <p:nvPr/>
        </p:nvSpPr>
        <p:spPr bwMode="auto">
          <a:xfrm>
            <a:off x="2627313" y="3500438"/>
            <a:ext cx="6121400" cy="2184400"/>
          </a:xfrm>
          <a:custGeom>
            <a:avLst/>
            <a:gdLst/>
            <a:ahLst/>
            <a:cxnLst>
              <a:cxn ang="0">
                <a:pos x="0" y="1376"/>
              </a:cxn>
              <a:cxn ang="0">
                <a:pos x="681" y="1149"/>
              </a:cxn>
              <a:cxn ang="0">
                <a:pos x="1089" y="696"/>
              </a:cxn>
              <a:cxn ang="0">
                <a:pos x="1543" y="197"/>
              </a:cxn>
              <a:cxn ang="0">
                <a:pos x="1905" y="61"/>
              </a:cxn>
              <a:cxn ang="0">
                <a:pos x="2677" y="15"/>
              </a:cxn>
              <a:cxn ang="0">
                <a:pos x="3357" y="151"/>
              </a:cxn>
              <a:cxn ang="0">
                <a:pos x="3765" y="514"/>
              </a:cxn>
            </a:cxnLst>
            <a:rect l="0" t="0" r="r" b="b"/>
            <a:pathLst>
              <a:path w="3765" h="1376">
                <a:moveTo>
                  <a:pt x="0" y="1376"/>
                </a:moveTo>
                <a:cubicBezTo>
                  <a:pt x="249" y="1319"/>
                  <a:pt x="499" y="1262"/>
                  <a:pt x="681" y="1149"/>
                </a:cubicBezTo>
                <a:cubicBezTo>
                  <a:pt x="863" y="1036"/>
                  <a:pt x="945" y="855"/>
                  <a:pt x="1089" y="696"/>
                </a:cubicBezTo>
                <a:cubicBezTo>
                  <a:pt x="1233" y="537"/>
                  <a:pt x="1407" y="303"/>
                  <a:pt x="1543" y="197"/>
                </a:cubicBezTo>
                <a:cubicBezTo>
                  <a:pt x="1679" y="91"/>
                  <a:pt x="1716" y="91"/>
                  <a:pt x="1905" y="61"/>
                </a:cubicBezTo>
                <a:cubicBezTo>
                  <a:pt x="2094" y="31"/>
                  <a:pt x="2435" y="0"/>
                  <a:pt x="2677" y="15"/>
                </a:cubicBezTo>
                <a:cubicBezTo>
                  <a:pt x="2919" y="30"/>
                  <a:pt x="3176" y="68"/>
                  <a:pt x="3357" y="151"/>
                </a:cubicBezTo>
                <a:cubicBezTo>
                  <a:pt x="3538" y="234"/>
                  <a:pt x="3697" y="454"/>
                  <a:pt x="3765" y="514"/>
                </a:cubicBezTo>
              </a:path>
            </a:pathLst>
          </a:custGeom>
          <a:noFill/>
          <a:ln w="57150" cmpd="sng">
            <a:solidFill>
              <a:srgbClr val="FFCC00"/>
            </a:solidFill>
            <a:round/>
            <a:headEnd/>
            <a:tailEnd/>
          </a:ln>
          <a:effectLst/>
        </p:spPr>
        <p:txBody>
          <a:bodyPr/>
          <a:lstStyle/>
          <a:p>
            <a:endParaRPr lang="fr-FR"/>
          </a:p>
        </p:txBody>
      </p:sp>
      <p:sp>
        <p:nvSpPr>
          <p:cNvPr id="26" name="Line 9"/>
          <p:cNvSpPr>
            <a:spLocks noChangeShapeType="1"/>
          </p:cNvSpPr>
          <p:nvPr/>
        </p:nvSpPr>
        <p:spPr bwMode="auto">
          <a:xfrm flipV="1">
            <a:off x="2627313" y="2565400"/>
            <a:ext cx="0" cy="3095625"/>
          </a:xfrm>
          <a:prstGeom prst="line">
            <a:avLst/>
          </a:prstGeom>
          <a:noFill/>
          <a:ln w="19050">
            <a:solidFill>
              <a:schemeClr val="tx1"/>
            </a:solidFill>
            <a:prstDash val="lgDash"/>
            <a:round/>
            <a:headEnd/>
            <a:tailEnd/>
          </a:ln>
          <a:effectLst/>
        </p:spPr>
        <p:txBody>
          <a:bodyPr/>
          <a:lstStyle/>
          <a:p>
            <a:endParaRPr lang="fr-FR"/>
          </a:p>
        </p:txBody>
      </p:sp>
      <p:sp>
        <p:nvSpPr>
          <p:cNvPr id="27" name="Line 10"/>
          <p:cNvSpPr>
            <a:spLocks noChangeShapeType="1"/>
          </p:cNvSpPr>
          <p:nvPr/>
        </p:nvSpPr>
        <p:spPr bwMode="auto">
          <a:xfrm flipV="1">
            <a:off x="3851275" y="2565400"/>
            <a:ext cx="0" cy="3095625"/>
          </a:xfrm>
          <a:prstGeom prst="line">
            <a:avLst/>
          </a:prstGeom>
          <a:noFill/>
          <a:ln w="19050">
            <a:solidFill>
              <a:schemeClr val="tx1"/>
            </a:solidFill>
            <a:prstDash val="lgDash"/>
            <a:round/>
            <a:headEnd/>
            <a:tailEnd/>
          </a:ln>
          <a:effectLst/>
        </p:spPr>
        <p:txBody>
          <a:bodyPr/>
          <a:lstStyle/>
          <a:p>
            <a:endParaRPr lang="fr-FR"/>
          </a:p>
        </p:txBody>
      </p:sp>
      <p:sp>
        <p:nvSpPr>
          <p:cNvPr id="28" name="Line 11"/>
          <p:cNvSpPr>
            <a:spLocks noChangeShapeType="1"/>
          </p:cNvSpPr>
          <p:nvPr/>
        </p:nvSpPr>
        <p:spPr bwMode="auto">
          <a:xfrm flipV="1">
            <a:off x="5148263" y="2565400"/>
            <a:ext cx="0" cy="3095625"/>
          </a:xfrm>
          <a:prstGeom prst="line">
            <a:avLst/>
          </a:prstGeom>
          <a:noFill/>
          <a:ln w="19050">
            <a:solidFill>
              <a:schemeClr val="tx1"/>
            </a:solidFill>
            <a:prstDash val="lgDash"/>
            <a:round/>
            <a:headEnd/>
            <a:tailEnd/>
          </a:ln>
          <a:effectLst/>
        </p:spPr>
        <p:txBody>
          <a:bodyPr/>
          <a:lstStyle/>
          <a:p>
            <a:endParaRPr lang="fr-FR"/>
          </a:p>
        </p:txBody>
      </p:sp>
      <p:sp>
        <p:nvSpPr>
          <p:cNvPr id="29" name="Line 12"/>
          <p:cNvSpPr>
            <a:spLocks noChangeShapeType="1"/>
          </p:cNvSpPr>
          <p:nvPr/>
        </p:nvSpPr>
        <p:spPr bwMode="auto">
          <a:xfrm flipV="1">
            <a:off x="6804025" y="2565400"/>
            <a:ext cx="0" cy="3095625"/>
          </a:xfrm>
          <a:prstGeom prst="line">
            <a:avLst/>
          </a:prstGeom>
          <a:noFill/>
          <a:ln w="19050">
            <a:solidFill>
              <a:schemeClr val="tx1"/>
            </a:solidFill>
            <a:prstDash val="lgDashDot"/>
            <a:round/>
            <a:headEnd/>
            <a:tailEnd/>
          </a:ln>
          <a:effectLst/>
        </p:spPr>
        <p:txBody>
          <a:bodyPr/>
          <a:lstStyle/>
          <a:p>
            <a:endParaRPr lang="fr-FR"/>
          </a:p>
        </p:txBody>
      </p:sp>
      <p:sp>
        <p:nvSpPr>
          <p:cNvPr id="30" name="Freeform 13"/>
          <p:cNvSpPr>
            <a:spLocks/>
          </p:cNvSpPr>
          <p:nvPr/>
        </p:nvSpPr>
        <p:spPr bwMode="auto">
          <a:xfrm>
            <a:off x="7878763" y="2555875"/>
            <a:ext cx="6350" cy="3106738"/>
          </a:xfrm>
          <a:custGeom>
            <a:avLst/>
            <a:gdLst/>
            <a:ahLst/>
            <a:cxnLst>
              <a:cxn ang="0">
                <a:pos x="4" y="1957"/>
              </a:cxn>
              <a:cxn ang="0">
                <a:pos x="0" y="0"/>
              </a:cxn>
            </a:cxnLst>
            <a:rect l="0" t="0" r="r" b="b"/>
            <a:pathLst>
              <a:path w="4" h="1957">
                <a:moveTo>
                  <a:pt x="4" y="1957"/>
                </a:moveTo>
                <a:lnTo>
                  <a:pt x="0" y="0"/>
                </a:lnTo>
              </a:path>
            </a:pathLst>
          </a:custGeom>
          <a:noFill/>
          <a:ln w="19050">
            <a:solidFill>
              <a:schemeClr val="tx1"/>
            </a:solidFill>
            <a:prstDash val="lgDash"/>
            <a:round/>
            <a:headEnd/>
            <a:tailEnd/>
          </a:ln>
          <a:effectLst/>
        </p:spPr>
        <p:txBody>
          <a:bodyPr/>
          <a:lstStyle/>
          <a:p>
            <a:endParaRPr lang="fr-FR"/>
          </a:p>
        </p:txBody>
      </p:sp>
      <p:sp>
        <p:nvSpPr>
          <p:cNvPr id="31" name="Freeform 14"/>
          <p:cNvSpPr>
            <a:spLocks/>
          </p:cNvSpPr>
          <p:nvPr/>
        </p:nvSpPr>
        <p:spPr bwMode="auto">
          <a:xfrm>
            <a:off x="8743950" y="2555875"/>
            <a:ext cx="4763" cy="3106738"/>
          </a:xfrm>
          <a:custGeom>
            <a:avLst/>
            <a:gdLst/>
            <a:ahLst/>
            <a:cxnLst>
              <a:cxn ang="0">
                <a:pos x="3" y="1957"/>
              </a:cxn>
              <a:cxn ang="0">
                <a:pos x="0" y="0"/>
              </a:cxn>
            </a:cxnLst>
            <a:rect l="0" t="0" r="r" b="b"/>
            <a:pathLst>
              <a:path w="3" h="1957">
                <a:moveTo>
                  <a:pt x="3" y="1957"/>
                </a:moveTo>
                <a:lnTo>
                  <a:pt x="0" y="0"/>
                </a:lnTo>
              </a:path>
            </a:pathLst>
          </a:custGeom>
          <a:noFill/>
          <a:ln w="19050">
            <a:solidFill>
              <a:schemeClr val="tx1"/>
            </a:solidFill>
            <a:prstDash val="lgDash"/>
            <a:round/>
            <a:headEnd/>
            <a:tailEnd/>
          </a:ln>
          <a:effectLst/>
        </p:spPr>
        <p:txBody>
          <a:bodyPr/>
          <a:lstStyle/>
          <a:p>
            <a:endParaRPr lang="fr-FR"/>
          </a:p>
        </p:txBody>
      </p:sp>
      <p:sp>
        <p:nvSpPr>
          <p:cNvPr id="32" name="Text Box 15"/>
          <p:cNvSpPr txBox="1">
            <a:spLocks noChangeArrowheads="1"/>
          </p:cNvSpPr>
          <p:nvPr/>
        </p:nvSpPr>
        <p:spPr bwMode="auto">
          <a:xfrm>
            <a:off x="1187450" y="2346325"/>
            <a:ext cx="1422184" cy="430887"/>
          </a:xfrm>
          <a:prstGeom prst="rect">
            <a:avLst/>
          </a:prstGeom>
          <a:noFill/>
          <a:ln w="9525">
            <a:noFill/>
            <a:miter lim="800000"/>
            <a:headEnd/>
            <a:tailEnd/>
          </a:ln>
          <a:effectLst/>
        </p:spPr>
        <p:txBody>
          <a:bodyPr wrap="none">
            <a:spAutoFit/>
          </a:bodyPr>
          <a:lstStyle/>
          <a:p>
            <a:pPr algn="ctr"/>
            <a:r>
              <a:rPr lang="en-GB" sz="1100" b="1" dirty="0" err="1" smtClean="0">
                <a:latin typeface="Verdana" pitchFamily="34" charset="0"/>
              </a:rPr>
              <a:t>Recherche</a:t>
            </a:r>
            <a:r>
              <a:rPr lang="en-GB" sz="1100" b="1" dirty="0" smtClean="0">
                <a:latin typeface="Verdana" pitchFamily="34" charset="0"/>
              </a:rPr>
              <a:t> et</a:t>
            </a:r>
          </a:p>
          <a:p>
            <a:pPr algn="ctr"/>
            <a:r>
              <a:rPr lang="en-GB" sz="1100" b="1" dirty="0" err="1" smtClean="0">
                <a:latin typeface="Verdana" pitchFamily="34" charset="0"/>
              </a:rPr>
              <a:t>Developpement</a:t>
            </a:r>
            <a:endParaRPr lang="en-US" sz="1100" b="1" dirty="0">
              <a:latin typeface="Verdana" pitchFamily="34" charset="0"/>
            </a:endParaRPr>
          </a:p>
        </p:txBody>
      </p:sp>
      <p:sp>
        <p:nvSpPr>
          <p:cNvPr id="33" name="Text Box 16"/>
          <p:cNvSpPr txBox="1">
            <a:spLocks noChangeArrowheads="1"/>
          </p:cNvSpPr>
          <p:nvPr/>
        </p:nvSpPr>
        <p:spPr bwMode="auto">
          <a:xfrm>
            <a:off x="2627313" y="2346325"/>
            <a:ext cx="1082348" cy="430887"/>
          </a:xfrm>
          <a:prstGeom prst="rect">
            <a:avLst/>
          </a:prstGeom>
          <a:noFill/>
          <a:ln w="9525">
            <a:noFill/>
            <a:miter lim="800000"/>
            <a:headEnd/>
            <a:tailEnd/>
          </a:ln>
          <a:effectLst/>
        </p:spPr>
        <p:txBody>
          <a:bodyPr wrap="none">
            <a:spAutoFit/>
          </a:bodyPr>
          <a:lstStyle/>
          <a:p>
            <a:pPr algn="ctr"/>
            <a:r>
              <a:rPr lang="en-GB" sz="1100" b="1" dirty="0" err="1" smtClean="0">
                <a:latin typeface="Verdana" pitchFamily="34" charset="0"/>
              </a:rPr>
              <a:t>Mise</a:t>
            </a:r>
            <a:r>
              <a:rPr lang="en-GB" sz="1100" b="1" dirty="0" smtClean="0">
                <a:latin typeface="Verdana" pitchFamily="34" charset="0"/>
              </a:rPr>
              <a:t> </a:t>
            </a:r>
            <a:r>
              <a:rPr lang="en-GB" sz="1100" b="1" dirty="0" err="1" smtClean="0">
                <a:latin typeface="Verdana" pitchFamily="34" charset="0"/>
              </a:rPr>
              <a:t>sur</a:t>
            </a:r>
            <a:r>
              <a:rPr lang="en-GB" sz="1100" b="1" dirty="0" smtClean="0">
                <a:latin typeface="Verdana" pitchFamily="34" charset="0"/>
              </a:rPr>
              <a:t> le </a:t>
            </a:r>
          </a:p>
          <a:p>
            <a:pPr algn="ctr"/>
            <a:r>
              <a:rPr lang="en-GB" sz="1100" b="1" dirty="0" err="1" smtClean="0">
                <a:latin typeface="Verdana" pitchFamily="34" charset="0"/>
              </a:rPr>
              <a:t>marché</a:t>
            </a:r>
            <a:endParaRPr lang="en-US" sz="1100" b="1" dirty="0">
              <a:latin typeface="Verdana" pitchFamily="34" charset="0"/>
            </a:endParaRPr>
          </a:p>
        </p:txBody>
      </p:sp>
      <p:sp>
        <p:nvSpPr>
          <p:cNvPr id="34" name="Text Box 17"/>
          <p:cNvSpPr txBox="1">
            <a:spLocks noChangeArrowheads="1"/>
          </p:cNvSpPr>
          <p:nvPr/>
        </p:nvSpPr>
        <p:spPr bwMode="auto">
          <a:xfrm>
            <a:off x="4067175" y="2346325"/>
            <a:ext cx="1040670" cy="261610"/>
          </a:xfrm>
          <a:prstGeom prst="rect">
            <a:avLst/>
          </a:prstGeom>
          <a:noFill/>
          <a:ln w="9525">
            <a:noFill/>
            <a:miter lim="800000"/>
            <a:headEnd/>
            <a:tailEnd/>
          </a:ln>
          <a:effectLst/>
        </p:spPr>
        <p:txBody>
          <a:bodyPr wrap="none">
            <a:spAutoFit/>
          </a:bodyPr>
          <a:lstStyle/>
          <a:p>
            <a:r>
              <a:rPr lang="en-GB" sz="1100" b="1" dirty="0" err="1" smtClean="0">
                <a:latin typeface="Verdana" pitchFamily="34" charset="0"/>
              </a:rPr>
              <a:t>Croissance</a:t>
            </a:r>
            <a:endParaRPr lang="en-US" sz="1100" b="1" dirty="0">
              <a:latin typeface="Verdana" pitchFamily="34" charset="0"/>
            </a:endParaRPr>
          </a:p>
        </p:txBody>
      </p:sp>
      <p:sp>
        <p:nvSpPr>
          <p:cNvPr id="35" name="Text Box 18"/>
          <p:cNvSpPr txBox="1">
            <a:spLocks noChangeArrowheads="1"/>
          </p:cNvSpPr>
          <p:nvPr/>
        </p:nvSpPr>
        <p:spPr bwMode="auto">
          <a:xfrm>
            <a:off x="5508625" y="2346325"/>
            <a:ext cx="853119" cy="261610"/>
          </a:xfrm>
          <a:prstGeom prst="rect">
            <a:avLst/>
          </a:prstGeom>
          <a:noFill/>
          <a:ln w="9525">
            <a:noFill/>
            <a:miter lim="800000"/>
            <a:headEnd/>
            <a:tailEnd/>
          </a:ln>
          <a:effectLst/>
        </p:spPr>
        <p:txBody>
          <a:bodyPr wrap="none">
            <a:spAutoFit/>
          </a:bodyPr>
          <a:lstStyle/>
          <a:p>
            <a:r>
              <a:rPr lang="en-GB" sz="1100" b="1" dirty="0" err="1" smtClean="0">
                <a:latin typeface="Verdana" pitchFamily="34" charset="0"/>
              </a:rPr>
              <a:t>Maturité</a:t>
            </a:r>
            <a:endParaRPr lang="en-US" sz="1200" b="1" dirty="0">
              <a:latin typeface="Verdana" pitchFamily="34" charset="0"/>
            </a:endParaRPr>
          </a:p>
        </p:txBody>
      </p:sp>
      <p:sp>
        <p:nvSpPr>
          <p:cNvPr id="36" name="Text Box 19"/>
          <p:cNvSpPr txBox="1">
            <a:spLocks noChangeArrowheads="1"/>
          </p:cNvSpPr>
          <p:nvPr/>
        </p:nvSpPr>
        <p:spPr bwMode="auto">
          <a:xfrm>
            <a:off x="6804025" y="2346325"/>
            <a:ext cx="1019831" cy="261610"/>
          </a:xfrm>
          <a:prstGeom prst="rect">
            <a:avLst/>
          </a:prstGeom>
          <a:noFill/>
          <a:ln w="9525">
            <a:noFill/>
            <a:miter lim="800000"/>
            <a:headEnd/>
            <a:tailEnd/>
          </a:ln>
          <a:effectLst/>
        </p:spPr>
        <p:txBody>
          <a:bodyPr wrap="none">
            <a:spAutoFit/>
          </a:bodyPr>
          <a:lstStyle/>
          <a:p>
            <a:r>
              <a:rPr lang="en-GB" sz="1100" b="1" dirty="0">
                <a:latin typeface="Verdana" pitchFamily="34" charset="0"/>
              </a:rPr>
              <a:t>Saturation</a:t>
            </a:r>
            <a:endParaRPr lang="en-US" sz="1100" b="1" dirty="0">
              <a:latin typeface="Verdana" pitchFamily="34" charset="0"/>
            </a:endParaRPr>
          </a:p>
        </p:txBody>
      </p:sp>
      <p:sp>
        <p:nvSpPr>
          <p:cNvPr id="37" name="Text Box 20"/>
          <p:cNvSpPr txBox="1">
            <a:spLocks noChangeArrowheads="1"/>
          </p:cNvSpPr>
          <p:nvPr/>
        </p:nvSpPr>
        <p:spPr bwMode="auto">
          <a:xfrm>
            <a:off x="7885113" y="2346325"/>
            <a:ext cx="720069" cy="276999"/>
          </a:xfrm>
          <a:prstGeom prst="rect">
            <a:avLst/>
          </a:prstGeom>
          <a:noFill/>
          <a:ln w="9525">
            <a:noFill/>
            <a:miter lim="800000"/>
            <a:headEnd/>
            <a:tailEnd/>
          </a:ln>
          <a:effectLst/>
        </p:spPr>
        <p:txBody>
          <a:bodyPr wrap="none">
            <a:spAutoFit/>
          </a:bodyPr>
          <a:lstStyle/>
          <a:p>
            <a:r>
              <a:rPr lang="en-GB" sz="1200" b="1" dirty="0" err="1" smtClean="0">
                <a:latin typeface="Verdana" pitchFamily="34" charset="0"/>
              </a:rPr>
              <a:t>Déclin</a:t>
            </a:r>
            <a:endParaRPr lang="en-US" sz="1200" b="1" dirty="0">
              <a:latin typeface="Verdana" pitchFamily="34" charset="0"/>
            </a:endParaRPr>
          </a:p>
        </p:txBody>
      </p:sp>
      <p:pic>
        <p:nvPicPr>
          <p:cNvPr id="1029" name="Picture 5"/>
          <p:cNvPicPr>
            <a:picLocks noChangeAspect="1" noChangeArrowheads="1"/>
          </p:cNvPicPr>
          <p:nvPr/>
        </p:nvPicPr>
        <p:blipFill>
          <a:blip r:embed="rId3"/>
          <a:srcRect/>
          <a:stretch>
            <a:fillRect/>
          </a:stretch>
        </p:blipFill>
        <p:spPr bwMode="auto">
          <a:xfrm>
            <a:off x="1214414" y="1214422"/>
            <a:ext cx="6981825" cy="4686300"/>
          </a:xfrm>
          <a:prstGeom prst="rect">
            <a:avLst/>
          </a:prstGeom>
          <a:noFill/>
          <a:ln w="9525">
            <a:noFill/>
            <a:miter lim="800000"/>
            <a:headEnd/>
            <a:tailEnd/>
          </a:ln>
          <a:effectLst/>
        </p:spPr>
      </p:pic>
      <p:sp>
        <p:nvSpPr>
          <p:cNvPr id="39" name="Text Box 6"/>
          <p:cNvSpPr txBox="1">
            <a:spLocks noChangeArrowheads="1"/>
          </p:cNvSpPr>
          <p:nvPr/>
        </p:nvSpPr>
        <p:spPr bwMode="auto">
          <a:xfrm>
            <a:off x="7572396" y="5786454"/>
            <a:ext cx="929293" cy="369332"/>
          </a:xfrm>
          <a:prstGeom prst="rect">
            <a:avLst/>
          </a:prstGeom>
          <a:noFill/>
          <a:ln w="9525">
            <a:noFill/>
            <a:miter lim="800000"/>
            <a:headEnd/>
            <a:tailEnd/>
          </a:ln>
          <a:effectLst/>
        </p:spPr>
        <p:txBody>
          <a:bodyPr wrap="none">
            <a:spAutoFit/>
          </a:bodyPr>
          <a:lstStyle/>
          <a:p>
            <a:r>
              <a:rPr lang="en-GB" dirty="0" smtClean="0">
                <a:latin typeface="Verdana" pitchFamily="34" charset="0"/>
              </a:rPr>
              <a:t>Temps</a:t>
            </a:r>
            <a:endParaRPr lang="en-US" dirty="0">
              <a:latin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additive="base">
                                        <p:cTn id="7" dur="500" fill="hold"/>
                                        <p:tgtEl>
                                          <p:spTgt spid="1029"/>
                                        </p:tgtEl>
                                        <p:attrNameLst>
                                          <p:attrName>ppt_x</p:attrName>
                                        </p:attrNameLst>
                                      </p:cBhvr>
                                      <p:tavLst>
                                        <p:tav tm="0">
                                          <p:val>
                                            <p:strVal val="#ppt_x"/>
                                          </p:val>
                                        </p:tav>
                                        <p:tav tm="100000">
                                          <p:val>
                                            <p:strVal val="#ppt_x"/>
                                          </p:val>
                                        </p:tav>
                                      </p:tavLst>
                                    </p:anim>
                                    <p:anim calcmode="lin" valueType="num">
                                      <p:cBhvr additive="base">
                                        <p:cTn id="8"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xit" presetSubtype="16" fill="hold" nodeType="clickEffect">
                                  <p:stCondLst>
                                    <p:cond delay="0"/>
                                  </p:stCondLst>
                                  <p:childTnLst>
                                    <p:animEffect transition="out" filter="box(in)">
                                      <p:cBhvr>
                                        <p:cTn id="12" dur="500"/>
                                        <p:tgtEl>
                                          <p:spTgt spid="1029"/>
                                        </p:tgtEl>
                                      </p:cBhvr>
                                    </p:animEffect>
                                    <p:set>
                                      <p:cBhvr>
                                        <p:cTn id="13" dur="1" fill="hold">
                                          <p:stCondLst>
                                            <p:cond delay="499"/>
                                          </p:stCondLst>
                                        </p:cTn>
                                        <p:tgtEl>
                                          <p:spTgt spid="1029"/>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dissolve">
                                      <p:cBhvr>
                                        <p:cTn id="18" dur="500"/>
                                        <p:tgtEl>
                                          <p:spTgt spid="2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dissolve">
                                      <p:cBhvr>
                                        <p:cTn id="24" dur="500"/>
                                        <p:tgtEl>
                                          <p:spTgt spid="39"/>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dissolve">
                                      <p:cBhvr>
                                        <p:cTn id="27" dur="500"/>
                                        <p:tgtEl>
                                          <p:spTgt spid="23"/>
                                        </p:tgtEl>
                                      </p:cBhvr>
                                    </p:animEffect>
                                  </p:childTnLst>
                                </p:cTn>
                              </p:par>
                            </p:childTnLst>
                          </p:cTn>
                        </p:par>
                        <p:par>
                          <p:cTn id="28" fill="hold">
                            <p:stCondLst>
                              <p:cond delay="500"/>
                            </p:stCondLst>
                            <p:childTnLst>
                              <p:par>
                                <p:cTn id="29" presetID="18" presetClass="entr" presetSubtype="3"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strips(upRight)">
                                      <p:cBhvr>
                                        <p:cTn id="31" dur="3000"/>
                                        <p:tgtEl>
                                          <p:spTgt spid="25"/>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dissolve">
                                      <p:cBhvr>
                                        <p:cTn id="35" dur="500"/>
                                        <p:tgtEl>
                                          <p:spTgt spid="26"/>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dissolve">
                                      <p:cBhvr>
                                        <p:cTn id="38" dur="500"/>
                                        <p:tgtEl>
                                          <p:spTgt spid="32"/>
                                        </p:tgtEl>
                                      </p:cBhvr>
                                    </p:animEffect>
                                  </p:childTnLst>
                                </p:cTn>
                              </p:par>
                            </p:childTnLst>
                          </p:cTn>
                        </p:par>
                        <p:par>
                          <p:cTn id="39" fill="hold">
                            <p:stCondLst>
                              <p:cond delay="4000"/>
                            </p:stCondLst>
                            <p:childTnLst>
                              <p:par>
                                <p:cTn id="40" presetID="9"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dissolve">
                                      <p:cBhvr>
                                        <p:cTn id="42" dur="500"/>
                                        <p:tgtEl>
                                          <p:spTgt spid="27"/>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dissolve">
                                      <p:cBhvr>
                                        <p:cTn id="45" dur="500"/>
                                        <p:tgtEl>
                                          <p:spTgt spid="33"/>
                                        </p:tgtEl>
                                      </p:cBhvr>
                                    </p:animEffect>
                                  </p:childTnLst>
                                </p:cTn>
                              </p:par>
                            </p:childTnLst>
                          </p:cTn>
                        </p:par>
                        <p:par>
                          <p:cTn id="46" fill="hold">
                            <p:stCondLst>
                              <p:cond delay="4500"/>
                            </p:stCondLst>
                            <p:childTnLst>
                              <p:par>
                                <p:cTn id="47" presetID="9" presetClass="entr" presetSubtype="0" fill="hold" grpId="0" nodeType="after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dissolve">
                                      <p:cBhvr>
                                        <p:cTn id="49" dur="500"/>
                                        <p:tgtEl>
                                          <p:spTgt spid="2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dissolve">
                                      <p:cBhvr>
                                        <p:cTn id="52" dur="500"/>
                                        <p:tgtEl>
                                          <p:spTgt spid="34"/>
                                        </p:tgtEl>
                                      </p:cBhvr>
                                    </p:animEffect>
                                  </p:childTnLst>
                                </p:cTn>
                              </p:par>
                            </p:childTnLst>
                          </p:cTn>
                        </p:par>
                        <p:par>
                          <p:cTn id="53" fill="hold">
                            <p:stCondLst>
                              <p:cond delay="5000"/>
                            </p:stCondLst>
                            <p:childTnLst>
                              <p:par>
                                <p:cTn id="54" presetID="9" presetClass="entr" presetSubtype="0"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dissolve">
                                      <p:cBhvr>
                                        <p:cTn id="56" dur="500"/>
                                        <p:tgtEl>
                                          <p:spTgt spid="29"/>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dissolve">
                                      <p:cBhvr>
                                        <p:cTn id="59" dur="500"/>
                                        <p:tgtEl>
                                          <p:spTgt spid="35"/>
                                        </p:tgtEl>
                                      </p:cBhvr>
                                    </p:animEffect>
                                  </p:childTnLst>
                                </p:cTn>
                              </p:par>
                            </p:childTnLst>
                          </p:cTn>
                        </p:par>
                        <p:par>
                          <p:cTn id="60" fill="hold">
                            <p:stCondLst>
                              <p:cond delay="5500"/>
                            </p:stCondLst>
                            <p:childTnLst>
                              <p:par>
                                <p:cTn id="61" presetID="9" presetClass="entr" presetSubtype="0"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dissolve">
                                      <p:cBhvr>
                                        <p:cTn id="63" dur="500"/>
                                        <p:tgtEl>
                                          <p:spTgt spid="30"/>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dissolve">
                                      <p:cBhvr>
                                        <p:cTn id="66" dur="500"/>
                                        <p:tgtEl>
                                          <p:spTgt spid="36"/>
                                        </p:tgtEl>
                                      </p:cBhvr>
                                    </p:animEffect>
                                  </p:childTnLst>
                                </p:cTn>
                              </p:par>
                            </p:childTnLst>
                          </p:cTn>
                        </p:par>
                        <p:par>
                          <p:cTn id="67" fill="hold">
                            <p:stCondLst>
                              <p:cond delay="6000"/>
                            </p:stCondLst>
                            <p:childTnLst>
                              <p:par>
                                <p:cTn id="68" presetID="9"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dissolve">
                                      <p:cBhvr>
                                        <p:cTn id="70" dur="500"/>
                                        <p:tgtEl>
                                          <p:spTgt spid="31"/>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dissolve">
                                      <p:cBhvr>
                                        <p:cTn id="7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P spid="25" grpId="0" animBg="1"/>
      <p:bldP spid="26" grpId="0" animBg="1"/>
      <p:bldP spid="27" grpId="0" animBg="1"/>
      <p:bldP spid="28" grpId="0" animBg="1"/>
      <p:bldP spid="29" grpId="0" animBg="1"/>
      <p:bldP spid="30" grpId="0" animBg="1"/>
      <p:bldP spid="31" grpId="0" animBg="1"/>
      <p:bldP spid="32" grpId="0"/>
      <p:bldP spid="33" grpId="0"/>
      <p:bldP spid="34" grpId="0"/>
      <p:bldP spid="35" grpId="0"/>
      <p:bldP spid="36" grpId="0"/>
      <p:bldP spid="37"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Cycle de vie</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4</a:t>
            </a:fld>
            <a:endParaRPr lang="fr-FR"/>
          </a:p>
        </p:txBody>
      </p:sp>
      <p:sp>
        <p:nvSpPr>
          <p:cNvPr id="22" name="Line 41"/>
          <p:cNvSpPr>
            <a:spLocks noChangeShapeType="1"/>
          </p:cNvSpPr>
          <p:nvPr/>
        </p:nvSpPr>
        <p:spPr bwMode="auto">
          <a:xfrm>
            <a:off x="630220" y="2609852"/>
            <a:ext cx="0" cy="3457575"/>
          </a:xfrm>
          <a:prstGeom prst="line">
            <a:avLst/>
          </a:prstGeom>
          <a:noFill/>
          <a:ln w="38100">
            <a:solidFill>
              <a:schemeClr val="tx1"/>
            </a:solidFill>
            <a:round/>
            <a:headEnd/>
            <a:tailEnd/>
          </a:ln>
          <a:effectLst/>
        </p:spPr>
        <p:txBody>
          <a:bodyPr/>
          <a:lstStyle/>
          <a:p>
            <a:endParaRPr lang="fr-FR"/>
          </a:p>
        </p:txBody>
      </p:sp>
      <p:sp>
        <p:nvSpPr>
          <p:cNvPr id="23" name="Line 42"/>
          <p:cNvSpPr>
            <a:spLocks noChangeShapeType="1"/>
          </p:cNvSpPr>
          <p:nvPr/>
        </p:nvSpPr>
        <p:spPr bwMode="auto">
          <a:xfrm>
            <a:off x="630220" y="4914902"/>
            <a:ext cx="7705725" cy="0"/>
          </a:xfrm>
          <a:prstGeom prst="line">
            <a:avLst/>
          </a:prstGeom>
          <a:noFill/>
          <a:ln w="38100">
            <a:solidFill>
              <a:schemeClr val="tx1"/>
            </a:solidFill>
            <a:round/>
            <a:headEnd/>
            <a:tailEnd/>
          </a:ln>
          <a:effectLst/>
        </p:spPr>
        <p:txBody>
          <a:bodyPr/>
          <a:lstStyle/>
          <a:p>
            <a:endParaRPr lang="fr-FR"/>
          </a:p>
        </p:txBody>
      </p:sp>
      <p:sp>
        <p:nvSpPr>
          <p:cNvPr id="24" name="Text Box 43"/>
          <p:cNvSpPr txBox="1">
            <a:spLocks noChangeArrowheads="1"/>
          </p:cNvSpPr>
          <p:nvPr/>
        </p:nvSpPr>
        <p:spPr bwMode="auto">
          <a:xfrm>
            <a:off x="0" y="1968497"/>
            <a:ext cx="1977144" cy="400110"/>
          </a:xfrm>
          <a:prstGeom prst="rect">
            <a:avLst/>
          </a:prstGeom>
          <a:noFill/>
          <a:ln w="9525">
            <a:noFill/>
            <a:miter lim="800000"/>
            <a:headEnd/>
            <a:tailEnd/>
          </a:ln>
          <a:effectLst/>
        </p:spPr>
        <p:txBody>
          <a:bodyPr wrap="none">
            <a:spAutoFit/>
          </a:bodyPr>
          <a:lstStyle/>
          <a:p>
            <a:r>
              <a:rPr lang="en-GB" sz="2000" dirty="0" err="1" smtClean="0">
                <a:latin typeface="Verdana" pitchFamily="34" charset="0"/>
              </a:rPr>
              <a:t>Ventes</a:t>
            </a:r>
            <a:r>
              <a:rPr lang="en-GB" sz="2000" dirty="0" smtClean="0">
                <a:latin typeface="Verdana" pitchFamily="34" charset="0"/>
              </a:rPr>
              <a:t>/Profits</a:t>
            </a:r>
            <a:endParaRPr lang="en-US" sz="2000" dirty="0">
              <a:latin typeface="Verdana" pitchFamily="34" charset="0"/>
            </a:endParaRPr>
          </a:p>
        </p:txBody>
      </p:sp>
      <p:sp>
        <p:nvSpPr>
          <p:cNvPr id="25" name="Text Box 44"/>
          <p:cNvSpPr txBox="1">
            <a:spLocks noChangeArrowheads="1"/>
          </p:cNvSpPr>
          <p:nvPr/>
        </p:nvSpPr>
        <p:spPr bwMode="auto">
          <a:xfrm>
            <a:off x="7543783" y="5027615"/>
            <a:ext cx="1011495" cy="400110"/>
          </a:xfrm>
          <a:prstGeom prst="rect">
            <a:avLst/>
          </a:prstGeom>
          <a:noFill/>
          <a:ln w="9525">
            <a:noFill/>
            <a:miter lim="800000"/>
            <a:headEnd/>
            <a:tailEnd/>
          </a:ln>
          <a:effectLst/>
        </p:spPr>
        <p:txBody>
          <a:bodyPr wrap="none">
            <a:spAutoFit/>
          </a:bodyPr>
          <a:lstStyle/>
          <a:p>
            <a:r>
              <a:rPr lang="en-GB" sz="2000" dirty="0" smtClean="0">
                <a:latin typeface="Verdana" pitchFamily="34" charset="0"/>
              </a:rPr>
              <a:t>Temps</a:t>
            </a:r>
            <a:endParaRPr lang="en-US" sz="2000" dirty="0">
              <a:latin typeface="Verdana" pitchFamily="34" charset="0"/>
            </a:endParaRPr>
          </a:p>
        </p:txBody>
      </p:sp>
      <p:sp>
        <p:nvSpPr>
          <p:cNvPr id="26" name="Freeform 45"/>
          <p:cNvSpPr>
            <a:spLocks/>
          </p:cNvSpPr>
          <p:nvPr/>
        </p:nvSpPr>
        <p:spPr bwMode="auto">
          <a:xfrm>
            <a:off x="2143108" y="2682877"/>
            <a:ext cx="6119812" cy="2232025"/>
          </a:xfrm>
          <a:custGeom>
            <a:avLst/>
            <a:gdLst/>
            <a:ahLst/>
            <a:cxnLst>
              <a:cxn ang="0">
                <a:pos x="0" y="1376"/>
              </a:cxn>
              <a:cxn ang="0">
                <a:pos x="681" y="1149"/>
              </a:cxn>
              <a:cxn ang="0">
                <a:pos x="1089" y="696"/>
              </a:cxn>
              <a:cxn ang="0">
                <a:pos x="1543" y="197"/>
              </a:cxn>
              <a:cxn ang="0">
                <a:pos x="1905" y="61"/>
              </a:cxn>
              <a:cxn ang="0">
                <a:pos x="2677" y="15"/>
              </a:cxn>
              <a:cxn ang="0">
                <a:pos x="3357" y="151"/>
              </a:cxn>
              <a:cxn ang="0">
                <a:pos x="3765" y="514"/>
              </a:cxn>
            </a:cxnLst>
            <a:rect l="0" t="0" r="r" b="b"/>
            <a:pathLst>
              <a:path w="3765" h="1376">
                <a:moveTo>
                  <a:pt x="0" y="1376"/>
                </a:moveTo>
                <a:cubicBezTo>
                  <a:pt x="249" y="1319"/>
                  <a:pt x="499" y="1262"/>
                  <a:pt x="681" y="1149"/>
                </a:cubicBezTo>
                <a:cubicBezTo>
                  <a:pt x="863" y="1036"/>
                  <a:pt x="945" y="855"/>
                  <a:pt x="1089" y="696"/>
                </a:cubicBezTo>
                <a:cubicBezTo>
                  <a:pt x="1233" y="537"/>
                  <a:pt x="1407" y="303"/>
                  <a:pt x="1543" y="197"/>
                </a:cubicBezTo>
                <a:cubicBezTo>
                  <a:pt x="1679" y="91"/>
                  <a:pt x="1716" y="91"/>
                  <a:pt x="1905" y="61"/>
                </a:cubicBezTo>
                <a:cubicBezTo>
                  <a:pt x="2094" y="31"/>
                  <a:pt x="2435" y="0"/>
                  <a:pt x="2677" y="15"/>
                </a:cubicBezTo>
                <a:cubicBezTo>
                  <a:pt x="2919" y="30"/>
                  <a:pt x="3176" y="68"/>
                  <a:pt x="3357" y="151"/>
                </a:cubicBezTo>
                <a:cubicBezTo>
                  <a:pt x="3538" y="234"/>
                  <a:pt x="3697" y="454"/>
                  <a:pt x="3765" y="514"/>
                </a:cubicBezTo>
              </a:path>
            </a:pathLst>
          </a:custGeom>
          <a:noFill/>
          <a:ln w="57150" cmpd="sng">
            <a:solidFill>
              <a:srgbClr val="FFCC00"/>
            </a:solidFill>
            <a:round/>
            <a:headEnd/>
            <a:tailEnd/>
          </a:ln>
          <a:effectLst/>
        </p:spPr>
        <p:txBody>
          <a:bodyPr/>
          <a:lstStyle/>
          <a:p>
            <a:endParaRPr lang="fr-FR"/>
          </a:p>
        </p:txBody>
      </p:sp>
      <p:sp>
        <p:nvSpPr>
          <p:cNvPr id="27" name="Text Box 49"/>
          <p:cNvSpPr txBox="1">
            <a:spLocks noChangeArrowheads="1"/>
          </p:cNvSpPr>
          <p:nvPr/>
        </p:nvSpPr>
        <p:spPr bwMode="auto">
          <a:xfrm>
            <a:off x="1500166" y="3111505"/>
            <a:ext cx="1910203" cy="400110"/>
          </a:xfrm>
          <a:prstGeom prst="rect">
            <a:avLst/>
          </a:prstGeom>
          <a:solidFill>
            <a:schemeClr val="accent1">
              <a:lumMod val="40000"/>
              <a:lumOff val="60000"/>
            </a:schemeClr>
          </a:solidFill>
          <a:ln w="9525">
            <a:noFill/>
            <a:miter lim="800000"/>
            <a:headEnd/>
            <a:tailEnd/>
          </a:ln>
          <a:effectLst/>
        </p:spPr>
        <p:txBody>
          <a:bodyPr wrap="none">
            <a:spAutoFit/>
          </a:bodyPr>
          <a:lstStyle/>
          <a:p>
            <a:r>
              <a:rPr lang="en-GB" sz="2000" dirty="0">
                <a:latin typeface="Verdana" pitchFamily="34" charset="0"/>
              </a:rPr>
              <a:t>PLC </a:t>
            </a:r>
            <a:r>
              <a:rPr lang="en-GB" sz="2000" dirty="0" smtClean="0">
                <a:latin typeface="Verdana" pitchFamily="34" charset="0"/>
              </a:rPr>
              <a:t>et profits</a:t>
            </a:r>
            <a:endParaRPr lang="en-US" sz="2000" dirty="0">
              <a:latin typeface="Verdana" pitchFamily="34" charset="0"/>
            </a:endParaRPr>
          </a:p>
        </p:txBody>
      </p:sp>
      <p:sp>
        <p:nvSpPr>
          <p:cNvPr id="28" name="Freeform 51"/>
          <p:cNvSpPr>
            <a:spLocks/>
          </p:cNvSpPr>
          <p:nvPr/>
        </p:nvSpPr>
        <p:spPr bwMode="auto">
          <a:xfrm>
            <a:off x="630220" y="3714752"/>
            <a:ext cx="7632700" cy="2208213"/>
          </a:xfrm>
          <a:custGeom>
            <a:avLst/>
            <a:gdLst/>
            <a:ahLst/>
            <a:cxnLst>
              <a:cxn ang="0">
                <a:pos x="0" y="1346"/>
              </a:cxn>
              <a:cxn ang="0">
                <a:pos x="1588" y="1300"/>
              </a:cxn>
              <a:cxn ang="0">
                <a:pos x="2132" y="1028"/>
              </a:cxn>
              <a:cxn ang="0">
                <a:pos x="2495" y="710"/>
              </a:cxn>
              <a:cxn ang="0">
                <a:pos x="3175" y="257"/>
              </a:cxn>
              <a:cxn ang="0">
                <a:pos x="3946" y="30"/>
              </a:cxn>
              <a:cxn ang="0">
                <a:pos x="4491" y="75"/>
              </a:cxn>
              <a:cxn ang="0">
                <a:pos x="4808" y="257"/>
              </a:cxn>
            </a:cxnLst>
            <a:rect l="0" t="0" r="r" b="b"/>
            <a:pathLst>
              <a:path w="4808" h="1353">
                <a:moveTo>
                  <a:pt x="0" y="1346"/>
                </a:moveTo>
                <a:cubicBezTo>
                  <a:pt x="616" y="1349"/>
                  <a:pt x="1233" y="1353"/>
                  <a:pt x="1588" y="1300"/>
                </a:cubicBezTo>
                <a:cubicBezTo>
                  <a:pt x="1943" y="1247"/>
                  <a:pt x="1981" y="1126"/>
                  <a:pt x="2132" y="1028"/>
                </a:cubicBezTo>
                <a:cubicBezTo>
                  <a:pt x="2283" y="930"/>
                  <a:pt x="2321" y="838"/>
                  <a:pt x="2495" y="710"/>
                </a:cubicBezTo>
                <a:cubicBezTo>
                  <a:pt x="2669" y="582"/>
                  <a:pt x="2933" y="370"/>
                  <a:pt x="3175" y="257"/>
                </a:cubicBezTo>
                <a:cubicBezTo>
                  <a:pt x="3417" y="144"/>
                  <a:pt x="3727" y="60"/>
                  <a:pt x="3946" y="30"/>
                </a:cubicBezTo>
                <a:cubicBezTo>
                  <a:pt x="4165" y="0"/>
                  <a:pt x="4347" y="37"/>
                  <a:pt x="4491" y="75"/>
                </a:cubicBezTo>
                <a:cubicBezTo>
                  <a:pt x="4635" y="113"/>
                  <a:pt x="4755" y="227"/>
                  <a:pt x="4808" y="257"/>
                </a:cubicBezTo>
              </a:path>
            </a:pathLst>
          </a:custGeom>
          <a:noFill/>
          <a:ln w="28575" cmpd="sng">
            <a:solidFill>
              <a:srgbClr val="0066FF"/>
            </a:solidFill>
            <a:round/>
            <a:headEnd/>
            <a:tailEnd/>
          </a:ln>
          <a:effectLst/>
        </p:spPr>
        <p:txBody>
          <a:bodyPr/>
          <a:lstStyle/>
          <a:p>
            <a:endParaRPr lang="fr-FR"/>
          </a:p>
        </p:txBody>
      </p:sp>
      <p:sp>
        <p:nvSpPr>
          <p:cNvPr id="29" name="Text Box 52"/>
          <p:cNvSpPr txBox="1">
            <a:spLocks noChangeArrowheads="1"/>
          </p:cNvSpPr>
          <p:nvPr/>
        </p:nvSpPr>
        <p:spPr bwMode="auto">
          <a:xfrm>
            <a:off x="1114408" y="5192715"/>
            <a:ext cx="979884" cy="400110"/>
          </a:xfrm>
          <a:prstGeom prst="rect">
            <a:avLst/>
          </a:prstGeom>
          <a:noFill/>
          <a:ln w="9525">
            <a:noFill/>
            <a:miter lim="800000"/>
            <a:headEnd/>
            <a:tailEnd/>
          </a:ln>
          <a:effectLst/>
        </p:spPr>
        <p:txBody>
          <a:bodyPr wrap="none">
            <a:spAutoFit/>
          </a:bodyPr>
          <a:lstStyle/>
          <a:p>
            <a:r>
              <a:rPr lang="en-GB" sz="2000" dirty="0" err="1" smtClean="0">
                <a:latin typeface="Verdana" pitchFamily="34" charset="0"/>
              </a:rPr>
              <a:t>Pertes</a:t>
            </a:r>
            <a:endParaRPr lang="en-US" sz="2000" dirty="0">
              <a:latin typeface="Verdana" pitchFamily="34" charset="0"/>
            </a:endParaRPr>
          </a:p>
        </p:txBody>
      </p:sp>
      <p:sp>
        <p:nvSpPr>
          <p:cNvPr id="30" name="Line 53"/>
          <p:cNvSpPr>
            <a:spLocks noChangeShapeType="1"/>
          </p:cNvSpPr>
          <p:nvPr/>
        </p:nvSpPr>
        <p:spPr bwMode="auto">
          <a:xfrm flipH="1" flipV="1">
            <a:off x="4591033" y="4986340"/>
            <a:ext cx="574675" cy="647700"/>
          </a:xfrm>
          <a:prstGeom prst="line">
            <a:avLst/>
          </a:prstGeom>
          <a:noFill/>
          <a:ln w="38100">
            <a:solidFill>
              <a:schemeClr val="tx1"/>
            </a:solidFill>
            <a:round/>
            <a:headEnd/>
            <a:tailEnd type="triangle" w="med" len="med"/>
          </a:ln>
          <a:effectLst/>
        </p:spPr>
        <p:txBody>
          <a:bodyPr/>
          <a:lstStyle/>
          <a:p>
            <a:endParaRPr lang="fr-FR"/>
          </a:p>
        </p:txBody>
      </p:sp>
      <p:sp>
        <p:nvSpPr>
          <p:cNvPr id="31" name="Text Box 54"/>
          <p:cNvSpPr txBox="1">
            <a:spLocks noChangeArrowheads="1"/>
          </p:cNvSpPr>
          <p:nvPr/>
        </p:nvSpPr>
        <p:spPr bwMode="auto">
          <a:xfrm>
            <a:off x="4786295" y="5624515"/>
            <a:ext cx="2247859" cy="400110"/>
          </a:xfrm>
          <a:prstGeom prst="rect">
            <a:avLst/>
          </a:prstGeom>
          <a:noFill/>
          <a:ln w="9525">
            <a:noFill/>
            <a:miter lim="800000"/>
            <a:headEnd/>
            <a:tailEnd/>
          </a:ln>
          <a:effectLst/>
        </p:spPr>
        <p:txBody>
          <a:bodyPr wrap="none">
            <a:spAutoFit/>
          </a:bodyPr>
          <a:lstStyle/>
          <a:p>
            <a:r>
              <a:rPr lang="en-GB" sz="2000" dirty="0" smtClean="0">
                <a:latin typeface="Verdana" pitchFamily="34" charset="0"/>
              </a:rPr>
              <a:t>Point </a:t>
            </a:r>
            <a:r>
              <a:rPr lang="en-GB" sz="2000" dirty="0" err="1" smtClean="0">
                <a:latin typeface="Verdana" pitchFamily="34" charset="0"/>
              </a:rPr>
              <a:t>d’équilibre</a:t>
            </a:r>
            <a:endParaRPr lang="en-US" sz="2000" dirty="0">
              <a:latin typeface="Verdana" pitchFamily="34" charset="0"/>
            </a:endParaRPr>
          </a:p>
        </p:txBody>
      </p:sp>
      <p:sp>
        <p:nvSpPr>
          <p:cNvPr id="32" name="Text Box 55"/>
          <p:cNvSpPr txBox="1">
            <a:spLocks noChangeArrowheads="1"/>
          </p:cNvSpPr>
          <p:nvPr/>
        </p:nvSpPr>
        <p:spPr bwMode="auto">
          <a:xfrm>
            <a:off x="5938820" y="4256090"/>
            <a:ext cx="989013" cy="396875"/>
          </a:xfrm>
          <a:prstGeom prst="rect">
            <a:avLst/>
          </a:prstGeom>
          <a:noFill/>
          <a:ln w="9525">
            <a:noFill/>
            <a:miter lim="800000"/>
            <a:headEnd/>
            <a:tailEnd/>
          </a:ln>
          <a:effectLst/>
        </p:spPr>
        <p:txBody>
          <a:bodyPr wrap="none">
            <a:spAutoFit/>
          </a:bodyPr>
          <a:lstStyle/>
          <a:p>
            <a:r>
              <a:rPr lang="en-GB" sz="2000">
                <a:latin typeface="Verdana" pitchFamily="34" charset="0"/>
              </a:rPr>
              <a:t>Profits</a:t>
            </a:r>
            <a:endParaRPr lang="en-US" sz="2000">
              <a:latin typeface="Verdana" pitchFamily="34" charset="0"/>
            </a:endParaRPr>
          </a:p>
        </p:txBody>
      </p:sp>
      <p:sp>
        <p:nvSpPr>
          <p:cNvPr id="33" name="Freeform 24"/>
          <p:cNvSpPr>
            <a:spLocks/>
          </p:cNvSpPr>
          <p:nvPr/>
        </p:nvSpPr>
        <p:spPr bwMode="auto">
          <a:xfrm>
            <a:off x="5729283" y="1903403"/>
            <a:ext cx="2771808" cy="804863"/>
          </a:xfrm>
          <a:custGeom>
            <a:avLst/>
            <a:gdLst/>
            <a:ahLst/>
            <a:cxnLst>
              <a:cxn ang="0">
                <a:pos x="0" y="462"/>
              </a:cxn>
              <a:cxn ang="0">
                <a:pos x="499" y="326"/>
              </a:cxn>
              <a:cxn ang="0">
                <a:pos x="952" y="8"/>
              </a:cxn>
              <a:cxn ang="0">
                <a:pos x="1678" y="281"/>
              </a:cxn>
            </a:cxnLst>
            <a:rect l="0" t="0" r="r" b="b"/>
            <a:pathLst>
              <a:path w="1678" h="462">
                <a:moveTo>
                  <a:pt x="0" y="462"/>
                </a:moveTo>
                <a:cubicBezTo>
                  <a:pt x="170" y="432"/>
                  <a:pt x="340" y="402"/>
                  <a:pt x="499" y="326"/>
                </a:cubicBezTo>
                <a:cubicBezTo>
                  <a:pt x="658" y="250"/>
                  <a:pt x="756" y="16"/>
                  <a:pt x="952" y="8"/>
                </a:cubicBezTo>
                <a:cubicBezTo>
                  <a:pt x="1148" y="0"/>
                  <a:pt x="1550" y="236"/>
                  <a:pt x="1678" y="281"/>
                </a:cubicBezTo>
              </a:path>
            </a:pathLst>
          </a:custGeom>
          <a:noFill/>
          <a:ln w="28575" cap="flat" cmpd="sng">
            <a:solidFill>
              <a:srgbClr val="FFCC00"/>
            </a:solidFill>
            <a:prstDash val="lgDash"/>
            <a:round/>
            <a:headEnd/>
            <a:tailEnd/>
          </a:ln>
          <a:effectLst/>
        </p:spPr>
        <p:txBody>
          <a:bodyPr/>
          <a:lstStyle/>
          <a:p>
            <a:endParaRPr lang="fr-FR"/>
          </a:p>
        </p:txBody>
      </p:sp>
      <p:sp>
        <p:nvSpPr>
          <p:cNvPr id="34" name="Freeform 26"/>
          <p:cNvSpPr>
            <a:spLocks/>
          </p:cNvSpPr>
          <p:nvPr/>
        </p:nvSpPr>
        <p:spPr bwMode="auto">
          <a:xfrm>
            <a:off x="7358082" y="1182679"/>
            <a:ext cx="1327156" cy="708025"/>
          </a:xfrm>
          <a:custGeom>
            <a:avLst/>
            <a:gdLst/>
            <a:ahLst/>
            <a:cxnLst>
              <a:cxn ang="0">
                <a:pos x="0" y="446"/>
              </a:cxn>
              <a:cxn ang="0">
                <a:pos x="272" y="310"/>
              </a:cxn>
              <a:cxn ang="0">
                <a:pos x="454" y="38"/>
              </a:cxn>
              <a:cxn ang="0">
                <a:pos x="998" y="84"/>
              </a:cxn>
              <a:cxn ang="0">
                <a:pos x="1180" y="265"/>
              </a:cxn>
              <a:cxn ang="0">
                <a:pos x="1134" y="220"/>
              </a:cxn>
            </a:cxnLst>
            <a:rect l="0" t="0" r="r" b="b"/>
            <a:pathLst>
              <a:path w="1203" h="446">
                <a:moveTo>
                  <a:pt x="0" y="446"/>
                </a:moveTo>
                <a:cubicBezTo>
                  <a:pt x="98" y="412"/>
                  <a:pt x="196" y="378"/>
                  <a:pt x="272" y="310"/>
                </a:cubicBezTo>
                <a:cubicBezTo>
                  <a:pt x="348" y="242"/>
                  <a:pt x="333" y="76"/>
                  <a:pt x="454" y="38"/>
                </a:cubicBezTo>
                <a:cubicBezTo>
                  <a:pt x="575" y="0"/>
                  <a:pt x="877" y="46"/>
                  <a:pt x="998" y="84"/>
                </a:cubicBezTo>
                <a:cubicBezTo>
                  <a:pt x="1119" y="122"/>
                  <a:pt x="1157" y="242"/>
                  <a:pt x="1180" y="265"/>
                </a:cubicBezTo>
                <a:cubicBezTo>
                  <a:pt x="1203" y="288"/>
                  <a:pt x="1168" y="254"/>
                  <a:pt x="1134" y="220"/>
                </a:cubicBezTo>
              </a:path>
            </a:pathLst>
          </a:custGeom>
          <a:noFill/>
          <a:ln w="28575" cap="flat" cmpd="sng">
            <a:solidFill>
              <a:srgbClr val="FFCC00"/>
            </a:solidFill>
            <a:prstDash val="lgDash"/>
            <a:round/>
            <a:headEnd/>
            <a:tailEnd/>
          </a:ln>
          <a:effectLst/>
        </p:spPr>
        <p:txBody>
          <a:bodyPr/>
          <a:lstStyle/>
          <a:p>
            <a:endParaRPr lang="fr-FR"/>
          </a:p>
        </p:txBody>
      </p:sp>
      <p:sp>
        <p:nvSpPr>
          <p:cNvPr id="35" name="Text Box 27"/>
          <p:cNvSpPr txBox="1">
            <a:spLocks noChangeArrowheads="1"/>
          </p:cNvSpPr>
          <p:nvPr/>
        </p:nvSpPr>
        <p:spPr bwMode="auto">
          <a:xfrm>
            <a:off x="4286248" y="1539869"/>
            <a:ext cx="2757806" cy="400110"/>
          </a:xfrm>
          <a:prstGeom prst="rect">
            <a:avLst/>
          </a:prstGeom>
          <a:solidFill>
            <a:schemeClr val="accent6">
              <a:lumMod val="60000"/>
              <a:lumOff val="40000"/>
            </a:schemeClr>
          </a:solidFill>
          <a:ln w="9525">
            <a:noFill/>
            <a:miter lim="800000"/>
            <a:headEnd/>
            <a:tailEnd/>
          </a:ln>
          <a:effectLst/>
        </p:spPr>
        <p:txBody>
          <a:bodyPr wrap="none">
            <a:spAutoFit/>
          </a:bodyPr>
          <a:lstStyle/>
          <a:p>
            <a:r>
              <a:rPr lang="en-GB" sz="2000" dirty="0" err="1" smtClean="0">
                <a:latin typeface="Verdana" pitchFamily="34" charset="0"/>
              </a:rPr>
              <a:t>Effets</a:t>
            </a:r>
            <a:r>
              <a:rPr lang="en-GB" sz="2000" dirty="0" smtClean="0">
                <a:latin typeface="Verdana" pitchFamily="34" charset="0"/>
              </a:rPr>
              <a:t> du “restyling”</a:t>
            </a:r>
            <a:endParaRPr lang="en-GB" sz="2000" dirty="0">
              <a:latin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dissolve">
                                      <p:cBhvr>
                                        <p:cTn id="13" dur="500"/>
                                        <p:tgtEl>
                                          <p:spTgt spid="2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ssolve">
                                      <p:cBhvr>
                                        <p:cTn id="16" dur="500"/>
                                        <p:tgtEl>
                                          <p:spTgt spid="2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dissolve">
                                      <p:cBhvr>
                                        <p:cTn id="19" dur="500"/>
                                        <p:tgtEl>
                                          <p:spTgt spid="27"/>
                                        </p:tgtEl>
                                      </p:cBhvr>
                                    </p:animEffect>
                                  </p:childTnLst>
                                </p:cTn>
                              </p:par>
                            </p:childTnLst>
                          </p:cTn>
                        </p:par>
                        <p:par>
                          <p:cTn id="20" fill="hold">
                            <p:stCondLst>
                              <p:cond delay="500"/>
                            </p:stCondLst>
                            <p:childTnLst>
                              <p:par>
                                <p:cTn id="21" presetID="18" presetClass="entr" presetSubtype="3"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strips(upRight)">
                                      <p:cBhvr>
                                        <p:cTn id="23" dur="3000"/>
                                        <p:tgtEl>
                                          <p:spTgt spid="26"/>
                                        </p:tgtEl>
                                      </p:cBhvr>
                                    </p:animEffect>
                                  </p:childTnLst>
                                </p:cTn>
                              </p:par>
                              <p:par>
                                <p:cTn id="24" presetID="18" presetClass="entr" presetSubtype="3"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strips(upRight)">
                                      <p:cBhvr>
                                        <p:cTn id="26" dur="3000"/>
                                        <p:tgtEl>
                                          <p:spTgt spid="28"/>
                                        </p:tgtEl>
                                      </p:cBhvr>
                                    </p:animEffect>
                                  </p:childTnLst>
                                </p:cTn>
                              </p:par>
                            </p:childTnLst>
                          </p:cTn>
                        </p:par>
                        <p:par>
                          <p:cTn id="27" fill="hold">
                            <p:stCondLst>
                              <p:cond delay="3500"/>
                            </p:stCondLst>
                            <p:childTnLst>
                              <p:par>
                                <p:cTn id="28" presetID="9" presetClass="entr" presetSubtype="0" fill="hold" grpId="0" nodeType="after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dissolve">
                                      <p:cBhvr>
                                        <p:cTn id="30" dur="500"/>
                                        <p:tgtEl>
                                          <p:spTgt spid="29"/>
                                        </p:tgtEl>
                                      </p:cBhvr>
                                    </p:animEffect>
                                  </p:childTnLst>
                                </p:cTn>
                              </p:par>
                            </p:childTnLst>
                          </p:cTn>
                        </p:par>
                        <p:par>
                          <p:cTn id="31" fill="hold">
                            <p:stCondLst>
                              <p:cond delay="4000"/>
                            </p:stCondLst>
                            <p:childTnLst>
                              <p:par>
                                <p:cTn id="32" presetID="9" presetClass="entr" presetSubtype="0" fill="hold" grpId="0"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dissolve">
                                      <p:cBhvr>
                                        <p:cTn id="37" dur="500"/>
                                        <p:tgtEl>
                                          <p:spTgt spid="31"/>
                                        </p:tgtEl>
                                      </p:cBhvr>
                                    </p:animEffect>
                                  </p:childTnLst>
                                </p:cTn>
                              </p:par>
                            </p:childTnLst>
                          </p:cTn>
                        </p:par>
                        <p:par>
                          <p:cTn id="38" fill="hold">
                            <p:stCondLst>
                              <p:cond delay="4500"/>
                            </p:stCondLst>
                            <p:childTnLst>
                              <p:par>
                                <p:cTn id="39" presetID="9" presetClass="entr" presetSubtype="0"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dissolve">
                                      <p:cBhvr>
                                        <p:cTn id="41" dur="500"/>
                                        <p:tgtEl>
                                          <p:spTgt spid="3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dissolve">
                                      <p:cBhvr>
                                        <p:cTn id="46" dur="500"/>
                                        <p:tgtEl>
                                          <p:spTgt spid="35"/>
                                        </p:tgtEl>
                                      </p:cBhvr>
                                    </p:animEffect>
                                  </p:childTnLst>
                                </p:cTn>
                              </p:par>
                              <p:par>
                                <p:cTn id="47" presetID="18" presetClass="entr" presetSubtype="3"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strips(upRight)">
                                      <p:cBhvr>
                                        <p:cTn id="49" dur="3000"/>
                                        <p:tgtEl>
                                          <p:spTgt spid="33"/>
                                        </p:tgtEl>
                                      </p:cBhvr>
                                    </p:animEffect>
                                  </p:childTnLst>
                                </p:cTn>
                              </p:par>
                            </p:childTnLst>
                          </p:cTn>
                        </p:par>
                        <p:par>
                          <p:cTn id="50" fill="hold">
                            <p:stCondLst>
                              <p:cond delay="3000"/>
                            </p:stCondLst>
                            <p:childTnLst>
                              <p:par>
                                <p:cTn id="51" presetID="18" presetClass="entr" presetSubtype="3"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strips(upRight)">
                                      <p:cBhvr>
                                        <p:cTn id="53" dur="3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P spid="25" grpId="0"/>
      <p:bldP spid="26" grpId="0" animBg="1"/>
      <p:bldP spid="27" grpId="0" animBg="1"/>
      <p:bldP spid="28" grpId="0" animBg="1"/>
      <p:bldP spid="29" grpId="0"/>
      <p:bldP spid="30" grpId="0" animBg="1"/>
      <p:bldP spid="31" grpId="0"/>
      <p:bldP spid="32" grpId="0"/>
      <p:bldP spid="33" grpId="0" animBg="1"/>
      <p:bldP spid="34"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acteurs</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5</a:t>
            </a:fld>
            <a:endParaRPr lang="fr-FR"/>
          </a:p>
        </p:txBody>
      </p:sp>
      <p:grpSp>
        <p:nvGrpSpPr>
          <p:cNvPr id="12" name="Group 7"/>
          <p:cNvGrpSpPr>
            <a:grpSpLocks/>
          </p:cNvGrpSpPr>
          <p:nvPr/>
        </p:nvGrpSpPr>
        <p:grpSpPr bwMode="auto">
          <a:xfrm>
            <a:off x="7286644" y="2000240"/>
            <a:ext cx="1131094" cy="1234194"/>
            <a:chOff x="1017" y="1872"/>
            <a:chExt cx="1025" cy="1119"/>
          </a:xfrm>
        </p:grpSpPr>
        <p:graphicFrame>
          <p:nvGraphicFramePr>
            <p:cNvPr id="13" name="Object 8"/>
            <p:cNvGraphicFramePr>
              <a:graphicFrameLocks noChangeAspect="1"/>
            </p:cNvGraphicFramePr>
            <p:nvPr/>
          </p:nvGraphicFramePr>
          <p:xfrm>
            <a:off x="1146" y="1872"/>
            <a:ext cx="896" cy="687"/>
          </p:xfrm>
          <a:graphic>
            <a:graphicData uri="http://schemas.openxmlformats.org/presentationml/2006/ole">
              <mc:AlternateContent xmlns:mc="http://schemas.openxmlformats.org/markup-compatibility/2006">
                <mc:Choice xmlns:v="urn:schemas-microsoft-com:vml" Requires="v">
                  <p:oleObj spid="_x0000_s2071" name="Clip" r:id="rId4" imgW="4519440" imgH="3466800" progId="">
                    <p:embed/>
                  </p:oleObj>
                </mc:Choice>
                <mc:Fallback>
                  <p:oleObj name="Clip" r:id="rId4" imgW="4519440" imgH="34668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6" y="1872"/>
                          <a:ext cx="896" cy="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 Box 9"/>
            <p:cNvSpPr txBox="1">
              <a:spLocks noChangeArrowheads="1"/>
            </p:cNvSpPr>
            <p:nvPr/>
          </p:nvSpPr>
          <p:spPr bwMode="auto">
            <a:xfrm>
              <a:off x="1017" y="2714"/>
              <a:ext cx="964" cy="277"/>
            </a:xfrm>
            <a:prstGeom prst="rect">
              <a:avLst/>
            </a:prstGeom>
            <a:noFill/>
            <a:ln w="9525">
              <a:noFill/>
              <a:miter lim="800000"/>
              <a:headEnd/>
              <a:tailEnd/>
            </a:ln>
            <a:effectLst/>
          </p:spPr>
          <p:txBody>
            <a:bodyPr wrap="none">
              <a:spAutoFit/>
            </a:bodyPr>
            <a:lstStyle/>
            <a:p>
              <a:pPr defTabSz="762000"/>
              <a:r>
                <a:rPr lang="fr-FR" i="0" dirty="0"/>
                <a:t>Commercial</a:t>
              </a:r>
            </a:p>
          </p:txBody>
        </p:sp>
      </p:grpSp>
      <p:grpSp>
        <p:nvGrpSpPr>
          <p:cNvPr id="15" name="Group 10"/>
          <p:cNvGrpSpPr>
            <a:grpSpLocks/>
          </p:cNvGrpSpPr>
          <p:nvPr/>
        </p:nvGrpSpPr>
        <p:grpSpPr bwMode="auto">
          <a:xfrm>
            <a:off x="1785918" y="2000240"/>
            <a:ext cx="1643516" cy="1019240"/>
            <a:chOff x="2593" y="668"/>
            <a:chExt cx="1490" cy="923"/>
          </a:xfrm>
        </p:grpSpPr>
        <p:graphicFrame>
          <p:nvGraphicFramePr>
            <p:cNvPr id="16" name="Object 11">
              <a:hlinkClick r:id="" action="ppaction://ole?verb=0"/>
            </p:cNvPr>
            <p:cNvGraphicFramePr>
              <a:graphicFrameLocks/>
            </p:cNvGraphicFramePr>
            <p:nvPr/>
          </p:nvGraphicFramePr>
          <p:xfrm>
            <a:off x="2593" y="668"/>
            <a:ext cx="1101" cy="570"/>
          </p:xfrm>
          <a:graphic>
            <a:graphicData uri="http://schemas.openxmlformats.org/presentationml/2006/ole">
              <mc:AlternateContent xmlns:mc="http://schemas.openxmlformats.org/markup-compatibility/2006">
                <mc:Choice xmlns:v="urn:schemas-microsoft-com:vml" Requires="v">
                  <p:oleObj spid="_x0000_s2072" name="Clip" r:id="rId6" imgW="5805360" imgH="3008160" progId="">
                    <p:embed/>
                  </p:oleObj>
                </mc:Choice>
                <mc:Fallback>
                  <p:oleObj name="Clip" r:id="rId6" imgW="5805360" imgH="3008160" progId="">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3" y="668"/>
                          <a:ext cx="1101" cy="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7" name="Rectangle 12"/>
            <p:cNvSpPr>
              <a:spLocks noChangeArrowheads="1"/>
            </p:cNvSpPr>
            <p:nvPr/>
          </p:nvSpPr>
          <p:spPr bwMode="auto">
            <a:xfrm>
              <a:off x="2658" y="1259"/>
              <a:ext cx="1425" cy="332"/>
            </a:xfrm>
            <a:prstGeom prst="rect">
              <a:avLst/>
            </a:prstGeom>
            <a:noFill/>
            <a:ln w="12700">
              <a:noFill/>
              <a:miter lim="800000"/>
              <a:headEnd/>
              <a:tailEnd/>
            </a:ln>
            <a:effectLst/>
          </p:spPr>
          <p:txBody>
            <a:bodyPr wrap="square" lIns="90488" tIns="44450" rIns="90488" bIns="44450">
              <a:spAutoFit/>
            </a:bodyPr>
            <a:lstStyle/>
            <a:p>
              <a:pPr defTabSz="762000"/>
              <a:r>
                <a:rPr lang="fr-FR" i="0" dirty="0"/>
                <a:t>Production</a:t>
              </a:r>
            </a:p>
          </p:txBody>
        </p:sp>
      </p:grpSp>
      <p:grpSp>
        <p:nvGrpSpPr>
          <p:cNvPr id="41" name="Groupe 40"/>
          <p:cNvGrpSpPr/>
          <p:nvPr/>
        </p:nvGrpSpPr>
        <p:grpSpPr>
          <a:xfrm>
            <a:off x="7000892" y="3571876"/>
            <a:ext cx="1604962" cy="1014423"/>
            <a:chOff x="6796088" y="1714488"/>
            <a:chExt cx="1604962" cy="1014423"/>
          </a:xfrm>
        </p:grpSpPr>
        <p:sp>
          <p:nvSpPr>
            <p:cNvPr id="7" name="Rectangle 2"/>
            <p:cNvSpPr>
              <a:spLocks noChangeArrowheads="1"/>
            </p:cNvSpPr>
            <p:nvPr/>
          </p:nvSpPr>
          <p:spPr bwMode="auto">
            <a:xfrm>
              <a:off x="6796088" y="2427286"/>
              <a:ext cx="1604962" cy="301625"/>
            </a:xfrm>
            <a:prstGeom prst="rect">
              <a:avLst/>
            </a:prstGeom>
            <a:noFill/>
            <a:ln w="12700">
              <a:noFill/>
              <a:miter lim="800000"/>
              <a:headEnd/>
              <a:tailEnd/>
            </a:ln>
            <a:effectLst/>
          </p:spPr>
          <p:txBody>
            <a:bodyPr wrap="none" lIns="90488" tIns="44450" rIns="90488" bIns="44450">
              <a:spAutoFit/>
            </a:bodyPr>
            <a:lstStyle/>
            <a:p>
              <a:pPr defTabSz="762000"/>
              <a:r>
                <a:rPr lang="fr-FR" i="0" dirty="0"/>
                <a:t>Maintenance - SAV</a:t>
              </a:r>
            </a:p>
          </p:txBody>
        </p:sp>
        <p:graphicFrame>
          <p:nvGraphicFramePr>
            <p:cNvPr id="18" name="Object 13">
              <a:hlinkClick r:id="" action="ppaction://ole?verb=0"/>
            </p:cNvPr>
            <p:cNvGraphicFramePr>
              <a:graphicFrameLocks/>
            </p:cNvGraphicFramePr>
            <p:nvPr/>
          </p:nvGraphicFramePr>
          <p:xfrm>
            <a:off x="7500958" y="1714488"/>
            <a:ext cx="581025" cy="136525"/>
          </p:xfrm>
          <a:graphic>
            <a:graphicData uri="http://schemas.openxmlformats.org/presentationml/2006/ole">
              <mc:AlternateContent xmlns:mc="http://schemas.openxmlformats.org/markup-compatibility/2006">
                <mc:Choice xmlns:v="urn:schemas-microsoft-com:vml" Requires="v">
                  <p:oleObj spid="_x0000_s2073" name="Clip" r:id="rId8" imgW="4952880" imgH="1169640" progId="">
                    <p:embed/>
                  </p:oleObj>
                </mc:Choice>
                <mc:Fallback>
                  <p:oleObj name="Clip" r:id="rId8" imgW="4952880" imgH="1169640" progId="">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00958" y="1714488"/>
                          <a:ext cx="581025"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9" name="Object 14">
              <a:hlinkClick r:id="" action="ppaction://ole?verb=0"/>
            </p:cNvPr>
            <p:cNvGraphicFramePr>
              <a:graphicFrameLocks/>
            </p:cNvGraphicFramePr>
            <p:nvPr/>
          </p:nvGraphicFramePr>
          <p:xfrm>
            <a:off x="7286644" y="1857364"/>
            <a:ext cx="979487" cy="488950"/>
          </p:xfrm>
          <a:graphic>
            <a:graphicData uri="http://schemas.openxmlformats.org/presentationml/2006/ole">
              <mc:AlternateContent xmlns:mc="http://schemas.openxmlformats.org/markup-compatibility/2006">
                <mc:Choice xmlns:v="urn:schemas-microsoft-com:vml" Requires="v">
                  <p:oleObj spid="_x0000_s2074" name="Clip" r:id="rId10" imgW="4601880" imgH="2309760" progId="">
                    <p:embed/>
                  </p:oleObj>
                </mc:Choice>
                <mc:Fallback>
                  <p:oleObj name="Clip" r:id="rId10" imgW="4601880" imgH="2309760" progId="">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86644" y="1857364"/>
                          <a:ext cx="97948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20" name="Group 15"/>
          <p:cNvGrpSpPr>
            <a:grpSpLocks/>
          </p:cNvGrpSpPr>
          <p:nvPr/>
        </p:nvGrpSpPr>
        <p:grpSpPr bwMode="auto">
          <a:xfrm>
            <a:off x="5357818" y="1571612"/>
            <a:ext cx="1655784" cy="1014529"/>
            <a:chOff x="1555" y="506"/>
            <a:chExt cx="746" cy="918"/>
          </a:xfrm>
        </p:grpSpPr>
        <p:sp>
          <p:nvSpPr>
            <p:cNvPr id="21" name="Rectangle 16"/>
            <p:cNvSpPr>
              <a:spLocks noChangeArrowheads="1"/>
            </p:cNvSpPr>
            <p:nvPr/>
          </p:nvSpPr>
          <p:spPr bwMode="auto">
            <a:xfrm>
              <a:off x="1555" y="1092"/>
              <a:ext cx="746" cy="332"/>
            </a:xfrm>
            <a:prstGeom prst="rect">
              <a:avLst/>
            </a:prstGeom>
            <a:noFill/>
            <a:ln w="12700">
              <a:noFill/>
              <a:miter lim="800000"/>
              <a:headEnd/>
              <a:tailEnd/>
            </a:ln>
            <a:effectLst/>
          </p:spPr>
          <p:txBody>
            <a:bodyPr lIns="90488" tIns="44450" rIns="90488" bIns="44450">
              <a:spAutoFit/>
            </a:bodyPr>
            <a:lstStyle/>
            <a:p>
              <a:pPr algn="ctr" defTabSz="762000"/>
              <a:r>
                <a:rPr lang="fr-FR" i="0" dirty="0"/>
                <a:t>Logistique</a:t>
              </a:r>
            </a:p>
          </p:txBody>
        </p:sp>
        <p:graphicFrame>
          <p:nvGraphicFramePr>
            <p:cNvPr id="22" name="Object 17"/>
            <p:cNvGraphicFramePr>
              <a:graphicFrameLocks noChangeAspect="1"/>
            </p:cNvGraphicFramePr>
            <p:nvPr/>
          </p:nvGraphicFramePr>
          <p:xfrm>
            <a:off x="1605" y="506"/>
            <a:ext cx="696" cy="586"/>
          </p:xfrm>
          <a:graphic>
            <a:graphicData uri="http://schemas.openxmlformats.org/presentationml/2006/ole">
              <mc:AlternateContent xmlns:mc="http://schemas.openxmlformats.org/markup-compatibility/2006">
                <mc:Choice xmlns:v="urn:schemas-microsoft-com:vml" Requires="v">
                  <p:oleObj spid="_x0000_s2075" name="Clip" r:id="rId12" imgW="2286720" imgH="1926000" progId="">
                    <p:embed/>
                  </p:oleObj>
                </mc:Choice>
                <mc:Fallback>
                  <p:oleObj name="Clip" r:id="rId12" imgW="2286720" imgH="1926000" progId="">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05" y="506"/>
                          <a:ext cx="696" cy="5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3" name="Group 18"/>
          <p:cNvGrpSpPr>
            <a:grpSpLocks/>
          </p:cNvGrpSpPr>
          <p:nvPr/>
        </p:nvGrpSpPr>
        <p:grpSpPr bwMode="auto">
          <a:xfrm>
            <a:off x="3571868" y="1357298"/>
            <a:ext cx="801687" cy="982663"/>
            <a:chOff x="3658" y="516"/>
            <a:chExt cx="725" cy="889"/>
          </a:xfrm>
        </p:grpSpPr>
        <p:graphicFrame>
          <p:nvGraphicFramePr>
            <p:cNvPr id="24" name="Object 19">
              <a:hlinkClick r:id="" action="ppaction://ole?verb=0"/>
            </p:cNvPr>
            <p:cNvGraphicFramePr>
              <a:graphicFrameLocks/>
            </p:cNvGraphicFramePr>
            <p:nvPr/>
          </p:nvGraphicFramePr>
          <p:xfrm>
            <a:off x="3658" y="516"/>
            <a:ext cx="534" cy="576"/>
          </p:xfrm>
          <a:graphic>
            <a:graphicData uri="http://schemas.openxmlformats.org/presentationml/2006/ole">
              <mc:AlternateContent xmlns:mc="http://schemas.openxmlformats.org/markup-compatibility/2006">
                <mc:Choice xmlns:v="urn:schemas-microsoft-com:vml" Requires="v">
                  <p:oleObj spid="_x0000_s2076" name="Clip" r:id="rId14" imgW="3024000" imgH="3251160" progId="">
                    <p:embed/>
                  </p:oleObj>
                </mc:Choice>
                <mc:Fallback>
                  <p:oleObj name="Clip" r:id="rId14" imgW="3024000" imgH="3251160" progId="">
                    <p:embed/>
                    <p:pic>
                      <p:nvPicPr>
                        <p:cNvPr id="0" name="Picture 7"/>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58" y="516"/>
                          <a:ext cx="534"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5" name="Text Box 20"/>
            <p:cNvSpPr txBox="1">
              <a:spLocks noChangeArrowheads="1"/>
            </p:cNvSpPr>
            <p:nvPr/>
          </p:nvSpPr>
          <p:spPr bwMode="auto">
            <a:xfrm>
              <a:off x="3743" y="1129"/>
              <a:ext cx="640" cy="276"/>
            </a:xfrm>
            <a:prstGeom prst="rect">
              <a:avLst/>
            </a:prstGeom>
            <a:noFill/>
            <a:ln w="9525">
              <a:noFill/>
              <a:miter lim="800000"/>
              <a:headEnd/>
              <a:tailEnd/>
            </a:ln>
            <a:effectLst/>
          </p:spPr>
          <p:txBody>
            <a:bodyPr wrap="none">
              <a:spAutoFit/>
            </a:bodyPr>
            <a:lstStyle/>
            <a:p>
              <a:pPr defTabSz="762000"/>
              <a:r>
                <a:rPr lang="fr-FR" i="0" dirty="0"/>
                <a:t>Qualité</a:t>
              </a:r>
            </a:p>
          </p:txBody>
        </p:sp>
      </p:grpSp>
      <p:grpSp>
        <p:nvGrpSpPr>
          <p:cNvPr id="42" name="Groupe 41"/>
          <p:cNvGrpSpPr/>
          <p:nvPr/>
        </p:nvGrpSpPr>
        <p:grpSpPr>
          <a:xfrm>
            <a:off x="4357686" y="5214950"/>
            <a:ext cx="1174750" cy="1130305"/>
            <a:chOff x="7429520" y="3071810"/>
            <a:chExt cx="1174750" cy="1130305"/>
          </a:xfrm>
        </p:grpSpPr>
        <p:sp>
          <p:nvSpPr>
            <p:cNvPr id="8" name="Rectangle 3"/>
            <p:cNvSpPr>
              <a:spLocks noChangeArrowheads="1"/>
            </p:cNvSpPr>
            <p:nvPr/>
          </p:nvSpPr>
          <p:spPr bwMode="auto">
            <a:xfrm>
              <a:off x="7429520" y="3857628"/>
              <a:ext cx="1174750" cy="344487"/>
            </a:xfrm>
            <a:prstGeom prst="rect">
              <a:avLst/>
            </a:prstGeom>
            <a:noFill/>
            <a:ln w="12700">
              <a:noFill/>
              <a:miter lim="800000"/>
              <a:headEnd/>
              <a:tailEnd/>
            </a:ln>
            <a:effectLst/>
          </p:spPr>
          <p:txBody>
            <a:bodyPr lIns="90488" tIns="44450" rIns="90488" bIns="44450" anchor="ctr"/>
            <a:lstStyle/>
            <a:p>
              <a:pPr algn="ctr"/>
              <a:r>
                <a:rPr lang="fr-FR" dirty="0"/>
                <a:t>Marketing</a:t>
              </a:r>
            </a:p>
          </p:txBody>
        </p:sp>
        <p:graphicFrame>
          <p:nvGraphicFramePr>
            <p:cNvPr id="26" name="Object 21">
              <a:hlinkClick r:id="" action="ppaction://ole?verb=0"/>
            </p:cNvPr>
            <p:cNvGraphicFramePr>
              <a:graphicFrameLocks/>
            </p:cNvGraphicFramePr>
            <p:nvPr/>
          </p:nvGraphicFramePr>
          <p:xfrm>
            <a:off x="7643834" y="3071810"/>
            <a:ext cx="500062" cy="812800"/>
          </p:xfrm>
          <a:graphic>
            <a:graphicData uri="http://schemas.openxmlformats.org/presentationml/2006/ole">
              <mc:AlternateContent xmlns:mc="http://schemas.openxmlformats.org/markup-compatibility/2006">
                <mc:Choice xmlns:v="urn:schemas-microsoft-com:vml" Requires="v">
                  <p:oleObj spid="_x0000_s2077" name="Clip" r:id="rId16" imgW="2733480" imgH="5103720" progId="">
                    <p:embed/>
                  </p:oleObj>
                </mc:Choice>
                <mc:Fallback>
                  <p:oleObj name="Clip" r:id="rId16" imgW="2733480" imgH="5103720" progId="">
                    <p:embed/>
                    <p:pic>
                      <p:nvPicPr>
                        <p:cNvPr id="0" name="Picture 8"/>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43834" y="3071810"/>
                          <a:ext cx="500062"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44" name="Groupe 43"/>
          <p:cNvGrpSpPr/>
          <p:nvPr/>
        </p:nvGrpSpPr>
        <p:grpSpPr>
          <a:xfrm>
            <a:off x="785786" y="3429000"/>
            <a:ext cx="1755775" cy="1009639"/>
            <a:chOff x="4903788" y="4786322"/>
            <a:chExt cx="1755775" cy="1009639"/>
          </a:xfrm>
        </p:grpSpPr>
        <p:sp>
          <p:nvSpPr>
            <p:cNvPr id="10" name="Rectangle 5"/>
            <p:cNvSpPr>
              <a:spLocks noChangeArrowheads="1"/>
            </p:cNvSpPr>
            <p:nvPr/>
          </p:nvSpPr>
          <p:spPr bwMode="auto">
            <a:xfrm>
              <a:off x="4903788" y="5421311"/>
              <a:ext cx="1755775" cy="374650"/>
            </a:xfrm>
            <a:prstGeom prst="rect">
              <a:avLst/>
            </a:prstGeom>
            <a:noFill/>
            <a:ln w="12700">
              <a:noFill/>
              <a:miter lim="800000"/>
              <a:headEnd/>
              <a:tailEnd/>
            </a:ln>
            <a:effectLst/>
          </p:spPr>
          <p:txBody>
            <a:bodyPr lIns="90488" tIns="44450" rIns="90488" bIns="44450" anchor="ctr"/>
            <a:lstStyle/>
            <a:p>
              <a:pPr algn="ctr"/>
              <a:r>
                <a:rPr lang="fr-FR" dirty="0"/>
                <a:t>Industrialisation</a:t>
              </a:r>
            </a:p>
          </p:txBody>
        </p:sp>
        <p:graphicFrame>
          <p:nvGraphicFramePr>
            <p:cNvPr id="27" name="Object 22">
              <a:hlinkClick r:id="" action="ppaction://ole?verb=0"/>
            </p:cNvPr>
            <p:cNvGraphicFramePr>
              <a:graphicFrameLocks/>
            </p:cNvGraphicFramePr>
            <p:nvPr/>
          </p:nvGraphicFramePr>
          <p:xfrm>
            <a:off x="5357818" y="4786322"/>
            <a:ext cx="938212" cy="687387"/>
          </p:xfrm>
          <a:graphic>
            <a:graphicData uri="http://schemas.openxmlformats.org/presentationml/2006/ole">
              <mc:AlternateContent xmlns:mc="http://schemas.openxmlformats.org/markup-compatibility/2006">
                <mc:Choice xmlns:v="urn:schemas-microsoft-com:vml" Requires="v">
                  <p:oleObj spid="_x0000_s2078" name="Clip" r:id="rId18" imgW="6102000" imgH="4365360" progId="">
                    <p:embed/>
                  </p:oleObj>
                </mc:Choice>
                <mc:Fallback>
                  <p:oleObj name="Clip" r:id="rId18" imgW="6102000" imgH="4365360" progId="">
                    <p:embed/>
                    <p:pic>
                      <p:nvPicPr>
                        <p:cNvPr id="0" name="Picture 9"/>
                        <p:cNvPicPr>
                          <a:picLocks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57818" y="4786322"/>
                          <a:ext cx="938212"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43" name="Groupe 42"/>
          <p:cNvGrpSpPr/>
          <p:nvPr/>
        </p:nvGrpSpPr>
        <p:grpSpPr>
          <a:xfrm>
            <a:off x="6215074" y="5000636"/>
            <a:ext cx="1897092" cy="1169977"/>
            <a:chOff x="6961188" y="4643446"/>
            <a:chExt cx="1897092" cy="1169977"/>
          </a:xfrm>
        </p:grpSpPr>
        <p:sp>
          <p:nvSpPr>
            <p:cNvPr id="11" name="Rectangle 6"/>
            <p:cNvSpPr>
              <a:spLocks noChangeArrowheads="1"/>
            </p:cNvSpPr>
            <p:nvPr/>
          </p:nvSpPr>
          <p:spPr bwMode="auto">
            <a:xfrm>
              <a:off x="6961188" y="5345111"/>
              <a:ext cx="1897092" cy="468312"/>
            </a:xfrm>
            <a:prstGeom prst="rect">
              <a:avLst/>
            </a:prstGeom>
            <a:noFill/>
            <a:ln w="12700">
              <a:noFill/>
              <a:miter lim="800000"/>
              <a:headEnd/>
              <a:tailEnd/>
            </a:ln>
            <a:effectLst/>
          </p:spPr>
          <p:txBody>
            <a:bodyPr lIns="90488" tIns="44450" rIns="90488" bIns="44450" anchor="ctr"/>
            <a:lstStyle/>
            <a:p>
              <a:pPr algn="ctr"/>
              <a:r>
                <a:rPr lang="fr-FR" dirty="0"/>
                <a:t>Assurance</a:t>
              </a:r>
              <a:r>
                <a:rPr lang="fr-FR" sz="1200" i="0" dirty="0">
                  <a:solidFill>
                    <a:schemeClr val="tx2"/>
                  </a:solidFill>
                </a:rPr>
                <a:t> </a:t>
              </a:r>
              <a:r>
                <a:rPr lang="fr-FR" dirty="0"/>
                <a:t>qualité</a:t>
              </a:r>
            </a:p>
          </p:txBody>
        </p:sp>
        <p:graphicFrame>
          <p:nvGraphicFramePr>
            <p:cNvPr id="28" name="Object 23">
              <a:hlinkClick r:id="" action="ppaction://ole?verb=0"/>
            </p:cNvPr>
            <p:cNvGraphicFramePr>
              <a:graphicFrameLocks/>
            </p:cNvGraphicFramePr>
            <p:nvPr/>
          </p:nvGraphicFramePr>
          <p:xfrm>
            <a:off x="7429520" y="4643446"/>
            <a:ext cx="842962" cy="846137"/>
          </p:xfrm>
          <a:graphic>
            <a:graphicData uri="http://schemas.openxmlformats.org/presentationml/2006/ole">
              <mc:AlternateContent xmlns:mc="http://schemas.openxmlformats.org/markup-compatibility/2006">
                <mc:Choice xmlns:v="urn:schemas-microsoft-com:vml" Requires="v">
                  <p:oleObj spid="_x0000_s2079" name="Clip" r:id="rId20" imgW="4822560" imgH="4836960" progId="">
                    <p:embed/>
                  </p:oleObj>
                </mc:Choice>
                <mc:Fallback>
                  <p:oleObj name="Clip" r:id="rId20" imgW="4822560" imgH="4836960" progId="">
                    <p:embed/>
                    <p:pic>
                      <p:nvPicPr>
                        <p:cNvPr id="0" name="Picture 10"/>
                        <p:cNvPicPr>
                          <a:picLocks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429520" y="4643446"/>
                          <a:ext cx="842962" cy="84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45" name="Groupe 44"/>
          <p:cNvGrpSpPr/>
          <p:nvPr/>
        </p:nvGrpSpPr>
        <p:grpSpPr>
          <a:xfrm>
            <a:off x="2428860" y="4786322"/>
            <a:ext cx="938212" cy="1125537"/>
            <a:chOff x="2922588" y="5421311"/>
            <a:chExt cx="938212" cy="1125537"/>
          </a:xfrm>
        </p:grpSpPr>
        <p:sp>
          <p:nvSpPr>
            <p:cNvPr id="9" name="Rectangle 4"/>
            <p:cNvSpPr>
              <a:spLocks noChangeArrowheads="1"/>
            </p:cNvSpPr>
            <p:nvPr/>
          </p:nvSpPr>
          <p:spPr bwMode="auto">
            <a:xfrm>
              <a:off x="2922588" y="5421311"/>
              <a:ext cx="938212" cy="344487"/>
            </a:xfrm>
            <a:prstGeom prst="rect">
              <a:avLst/>
            </a:prstGeom>
            <a:noFill/>
            <a:ln w="12700">
              <a:noFill/>
              <a:miter lim="800000"/>
              <a:headEnd/>
              <a:tailEnd/>
            </a:ln>
            <a:effectLst/>
          </p:spPr>
          <p:txBody>
            <a:bodyPr lIns="90488" tIns="44450" rIns="90488" bIns="44450" anchor="ctr"/>
            <a:lstStyle/>
            <a:p>
              <a:pPr algn="ctr"/>
              <a:r>
                <a:rPr lang="fr-FR" dirty="0"/>
                <a:t>Etudes</a:t>
              </a:r>
            </a:p>
          </p:txBody>
        </p:sp>
        <p:graphicFrame>
          <p:nvGraphicFramePr>
            <p:cNvPr id="29" name="Object 24"/>
            <p:cNvGraphicFramePr>
              <a:graphicFrameLocks noChangeAspect="1"/>
            </p:cNvGraphicFramePr>
            <p:nvPr/>
          </p:nvGraphicFramePr>
          <p:xfrm>
            <a:off x="2922588" y="5802311"/>
            <a:ext cx="812800" cy="744537"/>
          </p:xfrm>
          <a:graphic>
            <a:graphicData uri="http://schemas.openxmlformats.org/presentationml/2006/ole">
              <mc:AlternateContent xmlns:mc="http://schemas.openxmlformats.org/markup-compatibility/2006">
                <mc:Choice xmlns:v="urn:schemas-microsoft-com:vml" Requires="v">
                  <p:oleObj spid="_x0000_s2080" name="Clip" r:id="rId22" imgW="676440" imgH="619200" progId="">
                    <p:embed/>
                  </p:oleObj>
                </mc:Choice>
                <mc:Fallback>
                  <p:oleObj name="Clip" r:id="rId22" imgW="676440" imgH="619200" progId="">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22588" y="5802311"/>
                          <a:ext cx="812800"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pic>
        <p:nvPicPr>
          <p:cNvPr id="2061" name="Picture 13"/>
          <p:cNvPicPr>
            <a:picLocks noChangeAspect="1" noChangeArrowheads="1"/>
          </p:cNvPicPr>
          <p:nvPr/>
        </p:nvPicPr>
        <p:blipFill>
          <a:blip r:embed="rId24"/>
          <a:srcRect/>
          <a:stretch>
            <a:fillRect/>
          </a:stretch>
        </p:blipFill>
        <p:spPr bwMode="auto">
          <a:xfrm>
            <a:off x="3857620" y="2643182"/>
            <a:ext cx="1676403" cy="2390539"/>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peu d’histoire, naissance d’un besoin : le PLM</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a:xfrm>
            <a:off x="7010400" y="6492875"/>
            <a:ext cx="2133600" cy="365125"/>
          </a:xfrm>
        </p:spPr>
        <p:txBody>
          <a:bodyPr/>
          <a:lstStyle/>
          <a:p>
            <a:fld id="{A7906553-A16B-42F0-A904-E1001828AECA}" type="slidenum">
              <a:rPr lang="fr-FR" smtClean="0"/>
              <a:pPr/>
              <a:t>6</a:t>
            </a:fld>
            <a:endParaRPr lang="fr-FR" dirty="0"/>
          </a:p>
        </p:txBody>
      </p:sp>
      <p:pic>
        <p:nvPicPr>
          <p:cNvPr id="3074" name="Picture 2"/>
          <p:cNvPicPr>
            <a:picLocks noChangeAspect="1" noChangeArrowheads="1"/>
          </p:cNvPicPr>
          <p:nvPr/>
        </p:nvPicPr>
        <p:blipFill>
          <a:blip r:embed="rId3"/>
          <a:srcRect/>
          <a:stretch>
            <a:fillRect/>
          </a:stretch>
        </p:blipFill>
        <p:spPr bwMode="auto">
          <a:xfrm>
            <a:off x="428596" y="1428736"/>
            <a:ext cx="1628775" cy="1419225"/>
          </a:xfrm>
          <a:prstGeom prst="rect">
            <a:avLst/>
          </a:prstGeom>
          <a:noFill/>
          <a:ln w="9525" cmpd="sng">
            <a:solidFill>
              <a:schemeClr val="tx1"/>
            </a:solid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1142976" y="2428868"/>
            <a:ext cx="2228850" cy="1781175"/>
          </a:xfrm>
          <a:prstGeom prst="rect">
            <a:avLst/>
          </a:prstGeom>
          <a:noFill/>
          <a:ln w="9525" cmpd="sng">
            <a:solidFill>
              <a:schemeClr val="tx1"/>
            </a:solidFill>
            <a:miter lim="800000"/>
            <a:headEnd/>
            <a:tailEnd/>
          </a:ln>
          <a:effectLst/>
        </p:spPr>
      </p:pic>
      <p:pic>
        <p:nvPicPr>
          <p:cNvPr id="3076" name="Picture 4"/>
          <p:cNvPicPr>
            <a:picLocks noChangeAspect="1" noChangeArrowheads="1"/>
          </p:cNvPicPr>
          <p:nvPr/>
        </p:nvPicPr>
        <p:blipFill>
          <a:blip r:embed="rId5"/>
          <a:srcRect/>
          <a:stretch>
            <a:fillRect/>
          </a:stretch>
        </p:blipFill>
        <p:spPr bwMode="auto">
          <a:xfrm>
            <a:off x="2071670" y="3786190"/>
            <a:ext cx="1905000" cy="2343150"/>
          </a:xfrm>
          <a:prstGeom prst="rect">
            <a:avLst/>
          </a:prstGeom>
          <a:noFill/>
          <a:ln w="9525" cmpd="sng">
            <a:solidFill>
              <a:schemeClr val="tx1"/>
            </a:solidFill>
            <a:miter lim="800000"/>
            <a:headEnd/>
            <a:tailEnd/>
          </a:ln>
          <a:effectLst/>
        </p:spPr>
      </p:pic>
      <p:pic>
        <p:nvPicPr>
          <p:cNvPr id="3078" name="Picture 6"/>
          <p:cNvPicPr>
            <a:picLocks noChangeAspect="1" noChangeArrowheads="1"/>
          </p:cNvPicPr>
          <p:nvPr/>
        </p:nvPicPr>
        <p:blipFill>
          <a:blip r:embed="rId6"/>
          <a:srcRect/>
          <a:stretch>
            <a:fillRect/>
          </a:stretch>
        </p:blipFill>
        <p:spPr bwMode="auto">
          <a:xfrm>
            <a:off x="5000628" y="2643182"/>
            <a:ext cx="3876675" cy="2314575"/>
          </a:xfrm>
          <a:prstGeom prst="rect">
            <a:avLst/>
          </a:prstGeom>
          <a:noFill/>
          <a:ln w="9525">
            <a:noFill/>
            <a:miter lim="800000"/>
            <a:headEnd/>
            <a:tailEnd/>
          </a:ln>
          <a:effectLst/>
        </p:spPr>
      </p:pic>
      <p:pic>
        <p:nvPicPr>
          <p:cNvPr id="3077" name="Picture 5"/>
          <p:cNvPicPr>
            <a:picLocks noChangeAspect="1" noChangeArrowheads="1"/>
          </p:cNvPicPr>
          <p:nvPr/>
        </p:nvPicPr>
        <p:blipFill>
          <a:blip r:embed="rId7"/>
          <a:srcRect/>
          <a:stretch>
            <a:fillRect/>
          </a:stretch>
        </p:blipFill>
        <p:spPr bwMode="auto">
          <a:xfrm>
            <a:off x="4357686" y="1285860"/>
            <a:ext cx="2428875" cy="1724025"/>
          </a:xfrm>
          <a:prstGeom prst="rect">
            <a:avLst/>
          </a:prstGeom>
          <a:noFill/>
          <a:ln w="9525" cmpd="sng">
            <a:solidFill>
              <a:schemeClr val="tx1"/>
            </a:solidFill>
            <a:miter lim="800000"/>
            <a:headEnd/>
            <a:tailEnd/>
          </a:ln>
          <a:effectLst/>
        </p:spPr>
      </p:pic>
      <p:sp>
        <p:nvSpPr>
          <p:cNvPr id="12" name="ZoneTexte 11"/>
          <p:cNvSpPr txBox="1"/>
          <p:nvPr/>
        </p:nvSpPr>
        <p:spPr>
          <a:xfrm>
            <a:off x="2357422" y="1714488"/>
            <a:ext cx="1079142" cy="369332"/>
          </a:xfrm>
          <a:prstGeom prst="rect">
            <a:avLst/>
          </a:prstGeom>
          <a:noFill/>
        </p:spPr>
        <p:txBody>
          <a:bodyPr wrap="none" rtlCol="0">
            <a:spAutoFit/>
          </a:bodyPr>
          <a:lstStyle/>
          <a:p>
            <a:r>
              <a:rPr lang="fr-FR" dirty="0" smtClean="0"/>
              <a:t>&lt; 150 ans</a:t>
            </a:r>
            <a:endParaRPr lang="fr-FR" dirty="0"/>
          </a:p>
        </p:txBody>
      </p:sp>
      <p:sp>
        <p:nvSpPr>
          <p:cNvPr id="13" name="ZoneTexte 12"/>
          <p:cNvSpPr txBox="1"/>
          <p:nvPr/>
        </p:nvSpPr>
        <p:spPr>
          <a:xfrm>
            <a:off x="3571868" y="3214686"/>
            <a:ext cx="1034257" cy="369332"/>
          </a:xfrm>
          <a:prstGeom prst="rect">
            <a:avLst/>
          </a:prstGeom>
          <a:noFill/>
        </p:spPr>
        <p:txBody>
          <a:bodyPr wrap="none" rtlCol="0">
            <a:spAutoFit/>
          </a:bodyPr>
          <a:lstStyle/>
          <a:p>
            <a:r>
              <a:rPr lang="fr-FR" dirty="0" smtClean="0"/>
              <a:t>- 100 ans</a:t>
            </a:r>
            <a:endParaRPr lang="fr-FR" dirty="0"/>
          </a:p>
        </p:txBody>
      </p:sp>
      <p:sp>
        <p:nvSpPr>
          <p:cNvPr id="14" name="ZoneTexte 13"/>
          <p:cNvSpPr txBox="1"/>
          <p:nvPr/>
        </p:nvSpPr>
        <p:spPr>
          <a:xfrm>
            <a:off x="4143372" y="5000636"/>
            <a:ext cx="917239" cy="369332"/>
          </a:xfrm>
          <a:prstGeom prst="rect">
            <a:avLst/>
          </a:prstGeom>
          <a:noFill/>
        </p:spPr>
        <p:txBody>
          <a:bodyPr wrap="none" rtlCol="0">
            <a:spAutoFit/>
          </a:bodyPr>
          <a:lstStyle/>
          <a:p>
            <a:r>
              <a:rPr lang="fr-FR" dirty="0" smtClean="0"/>
              <a:t>- 35 ans</a:t>
            </a:r>
            <a:endParaRPr lang="fr-FR" dirty="0"/>
          </a:p>
        </p:txBody>
      </p:sp>
      <p:sp>
        <p:nvSpPr>
          <p:cNvPr id="15" name="ZoneTexte 14"/>
          <p:cNvSpPr txBox="1"/>
          <p:nvPr/>
        </p:nvSpPr>
        <p:spPr>
          <a:xfrm>
            <a:off x="6929454" y="1500174"/>
            <a:ext cx="652743" cy="369332"/>
          </a:xfrm>
          <a:prstGeom prst="rect">
            <a:avLst/>
          </a:prstGeom>
          <a:noFill/>
        </p:spPr>
        <p:txBody>
          <a:bodyPr wrap="none" rtlCol="0">
            <a:spAutoFit/>
          </a:bodyPr>
          <a:lstStyle/>
          <a:p>
            <a:r>
              <a:rPr lang="fr-FR" dirty="0" smtClean="0"/>
              <a:t>1985</a:t>
            </a:r>
            <a:endParaRPr lang="fr-FR" dirty="0"/>
          </a:p>
        </p:txBody>
      </p:sp>
      <p:sp>
        <p:nvSpPr>
          <p:cNvPr id="16" name="ZoneTexte 15"/>
          <p:cNvSpPr txBox="1"/>
          <p:nvPr/>
        </p:nvSpPr>
        <p:spPr>
          <a:xfrm>
            <a:off x="8286776" y="4357694"/>
            <a:ext cx="652743" cy="369332"/>
          </a:xfrm>
          <a:prstGeom prst="rect">
            <a:avLst/>
          </a:prstGeom>
          <a:noFill/>
        </p:spPr>
        <p:txBody>
          <a:bodyPr wrap="none" rtlCol="0">
            <a:spAutoFit/>
          </a:bodyPr>
          <a:lstStyle/>
          <a:p>
            <a:r>
              <a:rPr lang="fr-FR" dirty="0" smtClean="0"/>
              <a:t>1990</a:t>
            </a:r>
            <a:endParaRPr lang="fr-FR" dirty="0"/>
          </a:p>
        </p:txBody>
      </p:sp>
      <p:sp>
        <p:nvSpPr>
          <p:cNvPr id="17" name="ZoneTexte 16"/>
          <p:cNvSpPr txBox="1"/>
          <p:nvPr/>
        </p:nvSpPr>
        <p:spPr>
          <a:xfrm>
            <a:off x="5643570" y="5286388"/>
            <a:ext cx="3071834" cy="738664"/>
          </a:xfrm>
          <a:prstGeom prst="rect">
            <a:avLst/>
          </a:prstGeom>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400" b="1" dirty="0" smtClean="0"/>
              <a:t>Nombre de composants d’un produit :</a:t>
            </a:r>
          </a:p>
          <a:p>
            <a:r>
              <a:rPr lang="fr-FR" sz="1400" b="1" dirty="0" smtClean="0"/>
              <a:t>Automobile : &gt; 10 000</a:t>
            </a:r>
          </a:p>
          <a:p>
            <a:r>
              <a:rPr lang="fr-FR" sz="1400" b="1" dirty="0" smtClean="0"/>
              <a:t>Bateau 	: &gt; 1 000 </a:t>
            </a:r>
            <a:r>
              <a:rPr lang="fr-FR" sz="1400" b="1" dirty="0" err="1" smtClean="0"/>
              <a:t>000</a:t>
            </a:r>
            <a:endParaRPr lang="fr-FR" sz="1400" b="1"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besoin</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7</a:t>
            </a:fld>
            <a:endParaRPr lang="fr-FR"/>
          </a:p>
        </p:txBody>
      </p:sp>
      <p:pic>
        <p:nvPicPr>
          <p:cNvPr id="4098" name="Picture 2"/>
          <p:cNvPicPr>
            <a:picLocks noChangeAspect="1" noChangeArrowheads="1"/>
          </p:cNvPicPr>
          <p:nvPr/>
        </p:nvPicPr>
        <p:blipFill>
          <a:blip r:embed="rId4"/>
          <a:srcRect/>
          <a:stretch>
            <a:fillRect/>
          </a:stretch>
        </p:blipFill>
        <p:spPr bwMode="auto">
          <a:xfrm>
            <a:off x="2000232" y="1785926"/>
            <a:ext cx="4537169" cy="3576632"/>
          </a:xfrm>
          <a:prstGeom prst="rect">
            <a:avLst/>
          </a:prstGeom>
          <a:noFill/>
          <a:ln w="9525">
            <a:noFill/>
            <a:miter lim="800000"/>
            <a:headEnd/>
            <a:tailEnd/>
          </a:ln>
          <a:effectLst/>
        </p:spPr>
      </p:pic>
      <p:grpSp>
        <p:nvGrpSpPr>
          <p:cNvPr id="8" name="Group 10"/>
          <p:cNvGrpSpPr>
            <a:grpSpLocks/>
          </p:cNvGrpSpPr>
          <p:nvPr/>
        </p:nvGrpSpPr>
        <p:grpSpPr bwMode="auto">
          <a:xfrm>
            <a:off x="1571604" y="1000108"/>
            <a:ext cx="1571819" cy="876789"/>
            <a:chOff x="2658" y="797"/>
            <a:chExt cx="1425" cy="794"/>
          </a:xfrm>
        </p:grpSpPr>
        <p:graphicFrame>
          <p:nvGraphicFramePr>
            <p:cNvPr id="9" name="Object 11">
              <a:hlinkClick r:id="" action="ppaction://ole?verb=0"/>
            </p:cNvPr>
            <p:cNvGraphicFramePr>
              <a:graphicFrameLocks/>
            </p:cNvGraphicFramePr>
            <p:nvPr/>
          </p:nvGraphicFramePr>
          <p:xfrm>
            <a:off x="2723" y="797"/>
            <a:ext cx="1101" cy="570"/>
          </p:xfrm>
          <a:graphic>
            <a:graphicData uri="http://schemas.openxmlformats.org/presentationml/2006/ole">
              <mc:AlternateContent xmlns:mc="http://schemas.openxmlformats.org/markup-compatibility/2006">
                <mc:Choice xmlns:v="urn:schemas-microsoft-com:vml" Requires="v">
                  <p:oleObj spid="_x0000_s4120" name="Clip" r:id="rId5" imgW="5805360" imgH="3008160" progId="">
                    <p:embed/>
                  </p:oleObj>
                </mc:Choice>
                <mc:Fallback>
                  <p:oleObj name="Clip" r:id="rId5" imgW="5805360" imgH="3008160" progId="">
                    <p:embed/>
                    <p:pic>
                      <p:nvPicPr>
                        <p:cNvPr id="0" name="Picture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23" y="797"/>
                          <a:ext cx="1101" cy="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0" name="Rectangle 12"/>
            <p:cNvSpPr>
              <a:spLocks noChangeArrowheads="1"/>
            </p:cNvSpPr>
            <p:nvPr/>
          </p:nvSpPr>
          <p:spPr bwMode="auto">
            <a:xfrm>
              <a:off x="2658" y="1259"/>
              <a:ext cx="1425" cy="332"/>
            </a:xfrm>
            <a:prstGeom prst="rect">
              <a:avLst/>
            </a:prstGeom>
            <a:noFill/>
            <a:ln w="12700">
              <a:noFill/>
              <a:miter lim="800000"/>
              <a:headEnd/>
              <a:tailEnd/>
            </a:ln>
            <a:effectLst/>
          </p:spPr>
          <p:txBody>
            <a:bodyPr wrap="square" lIns="90488" tIns="44450" rIns="90488" bIns="44450">
              <a:spAutoFit/>
            </a:bodyPr>
            <a:lstStyle/>
            <a:p>
              <a:pPr defTabSz="762000"/>
              <a:r>
                <a:rPr lang="fr-FR" i="0" dirty="0"/>
                <a:t>Production</a:t>
              </a:r>
            </a:p>
          </p:txBody>
        </p:sp>
      </p:grpSp>
      <p:grpSp>
        <p:nvGrpSpPr>
          <p:cNvPr id="11" name="Groupe 10"/>
          <p:cNvGrpSpPr/>
          <p:nvPr/>
        </p:nvGrpSpPr>
        <p:grpSpPr>
          <a:xfrm>
            <a:off x="428596" y="2000240"/>
            <a:ext cx="1755775" cy="938201"/>
            <a:chOff x="4903788" y="4857760"/>
            <a:chExt cx="1755775" cy="938201"/>
          </a:xfrm>
        </p:grpSpPr>
        <p:sp>
          <p:nvSpPr>
            <p:cNvPr id="12" name="Rectangle 5"/>
            <p:cNvSpPr>
              <a:spLocks noChangeArrowheads="1"/>
            </p:cNvSpPr>
            <p:nvPr/>
          </p:nvSpPr>
          <p:spPr bwMode="auto">
            <a:xfrm>
              <a:off x="4903788" y="5421311"/>
              <a:ext cx="1755775" cy="374650"/>
            </a:xfrm>
            <a:prstGeom prst="rect">
              <a:avLst/>
            </a:prstGeom>
            <a:noFill/>
            <a:ln w="12700">
              <a:noFill/>
              <a:miter lim="800000"/>
              <a:headEnd/>
              <a:tailEnd/>
            </a:ln>
            <a:effectLst/>
          </p:spPr>
          <p:txBody>
            <a:bodyPr lIns="90488" tIns="44450" rIns="90488" bIns="44450" anchor="ctr"/>
            <a:lstStyle/>
            <a:p>
              <a:pPr algn="ctr"/>
              <a:r>
                <a:rPr lang="fr-FR" dirty="0"/>
                <a:t>Industrialisation</a:t>
              </a:r>
            </a:p>
          </p:txBody>
        </p:sp>
        <p:graphicFrame>
          <p:nvGraphicFramePr>
            <p:cNvPr id="13" name="Object 22">
              <a:hlinkClick r:id="" action="ppaction://ole?verb=0"/>
            </p:cNvPr>
            <p:cNvGraphicFramePr>
              <a:graphicFrameLocks/>
            </p:cNvGraphicFramePr>
            <p:nvPr/>
          </p:nvGraphicFramePr>
          <p:xfrm>
            <a:off x="5332416" y="4857760"/>
            <a:ext cx="938212" cy="687387"/>
          </p:xfrm>
          <a:graphic>
            <a:graphicData uri="http://schemas.openxmlformats.org/presentationml/2006/ole">
              <mc:AlternateContent xmlns:mc="http://schemas.openxmlformats.org/markup-compatibility/2006">
                <mc:Choice xmlns:v="urn:schemas-microsoft-com:vml" Requires="v">
                  <p:oleObj spid="_x0000_s4121" name="Clip" r:id="rId7" imgW="6102000" imgH="4365360" progId="">
                    <p:embed/>
                  </p:oleObj>
                </mc:Choice>
                <mc:Fallback>
                  <p:oleObj name="Clip" r:id="rId7" imgW="6102000" imgH="4365360" progId="">
                    <p:embed/>
                    <p:pic>
                      <p:nvPicPr>
                        <p:cNvPr id="0" name="Picture 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2416" y="4857760"/>
                          <a:ext cx="938212"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14" name="Groupe 13"/>
          <p:cNvGrpSpPr/>
          <p:nvPr/>
        </p:nvGrpSpPr>
        <p:grpSpPr>
          <a:xfrm>
            <a:off x="1000100" y="4214818"/>
            <a:ext cx="938212" cy="1030289"/>
            <a:chOff x="2922588" y="5421311"/>
            <a:chExt cx="938212" cy="1030289"/>
          </a:xfrm>
        </p:grpSpPr>
        <p:sp>
          <p:nvSpPr>
            <p:cNvPr id="15" name="Rectangle 4"/>
            <p:cNvSpPr>
              <a:spLocks noChangeArrowheads="1"/>
            </p:cNvSpPr>
            <p:nvPr/>
          </p:nvSpPr>
          <p:spPr bwMode="auto">
            <a:xfrm>
              <a:off x="2922588" y="5421311"/>
              <a:ext cx="938212" cy="344487"/>
            </a:xfrm>
            <a:prstGeom prst="rect">
              <a:avLst/>
            </a:prstGeom>
            <a:noFill/>
            <a:ln w="12700">
              <a:noFill/>
              <a:miter lim="800000"/>
              <a:headEnd/>
              <a:tailEnd/>
            </a:ln>
            <a:effectLst/>
          </p:spPr>
          <p:txBody>
            <a:bodyPr lIns="90488" tIns="44450" rIns="90488" bIns="44450" anchor="ctr"/>
            <a:lstStyle/>
            <a:p>
              <a:pPr algn="ctr"/>
              <a:r>
                <a:rPr lang="fr-FR" dirty="0"/>
                <a:t>Etudes</a:t>
              </a:r>
            </a:p>
          </p:txBody>
        </p:sp>
        <p:graphicFrame>
          <p:nvGraphicFramePr>
            <p:cNvPr id="16" name="Object 24"/>
            <p:cNvGraphicFramePr>
              <a:graphicFrameLocks noChangeAspect="1"/>
            </p:cNvGraphicFramePr>
            <p:nvPr/>
          </p:nvGraphicFramePr>
          <p:xfrm>
            <a:off x="2994026" y="5707063"/>
            <a:ext cx="812800" cy="744537"/>
          </p:xfrm>
          <a:graphic>
            <a:graphicData uri="http://schemas.openxmlformats.org/presentationml/2006/ole">
              <mc:AlternateContent xmlns:mc="http://schemas.openxmlformats.org/markup-compatibility/2006">
                <mc:Choice xmlns:v="urn:schemas-microsoft-com:vml" Requires="v">
                  <p:oleObj spid="_x0000_s4122" name="Clip" r:id="rId9" imgW="676440" imgH="619200" progId="">
                    <p:embed/>
                  </p:oleObj>
                </mc:Choice>
                <mc:Fallback>
                  <p:oleObj name="Clip" r:id="rId9" imgW="676440" imgH="61920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94026" y="5707063"/>
                          <a:ext cx="812800"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7" name="Groupe 16"/>
          <p:cNvGrpSpPr/>
          <p:nvPr/>
        </p:nvGrpSpPr>
        <p:grpSpPr>
          <a:xfrm>
            <a:off x="3071802" y="5429264"/>
            <a:ext cx="1428760" cy="987429"/>
            <a:chOff x="7429520" y="3071810"/>
            <a:chExt cx="1174750" cy="1130305"/>
          </a:xfrm>
        </p:grpSpPr>
        <p:sp>
          <p:nvSpPr>
            <p:cNvPr id="18" name="Rectangle 3"/>
            <p:cNvSpPr>
              <a:spLocks noChangeArrowheads="1"/>
            </p:cNvSpPr>
            <p:nvPr/>
          </p:nvSpPr>
          <p:spPr bwMode="auto">
            <a:xfrm>
              <a:off x="7429520" y="3857628"/>
              <a:ext cx="1174750" cy="344487"/>
            </a:xfrm>
            <a:prstGeom prst="rect">
              <a:avLst/>
            </a:prstGeom>
            <a:noFill/>
            <a:ln w="12700">
              <a:noFill/>
              <a:miter lim="800000"/>
              <a:headEnd/>
              <a:tailEnd/>
            </a:ln>
            <a:effectLst/>
          </p:spPr>
          <p:txBody>
            <a:bodyPr lIns="90488" tIns="44450" rIns="90488" bIns="44450" anchor="ctr"/>
            <a:lstStyle/>
            <a:p>
              <a:pPr algn="ctr"/>
              <a:r>
                <a:rPr lang="fr-FR" dirty="0"/>
                <a:t>Marketing</a:t>
              </a:r>
            </a:p>
          </p:txBody>
        </p:sp>
        <p:graphicFrame>
          <p:nvGraphicFramePr>
            <p:cNvPr id="19" name="Object 21">
              <a:hlinkClick r:id="" action="ppaction://ole?verb=0"/>
            </p:cNvPr>
            <p:cNvGraphicFramePr>
              <a:graphicFrameLocks/>
            </p:cNvGraphicFramePr>
            <p:nvPr/>
          </p:nvGraphicFramePr>
          <p:xfrm>
            <a:off x="7643834" y="3071810"/>
            <a:ext cx="500062" cy="812800"/>
          </p:xfrm>
          <a:graphic>
            <a:graphicData uri="http://schemas.openxmlformats.org/presentationml/2006/ole">
              <mc:AlternateContent xmlns:mc="http://schemas.openxmlformats.org/markup-compatibility/2006">
                <mc:Choice xmlns:v="urn:schemas-microsoft-com:vml" Requires="v">
                  <p:oleObj spid="_x0000_s4123" name="Clip" r:id="rId11" imgW="2733480" imgH="5103720" progId="">
                    <p:embed/>
                  </p:oleObj>
                </mc:Choice>
                <mc:Fallback>
                  <p:oleObj name="Clip" r:id="rId11" imgW="2733480" imgH="5103720" progId="">
                    <p:embed/>
                    <p:pic>
                      <p:nvPicPr>
                        <p:cNvPr id="0" name="Picture 6"/>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43834" y="3071810"/>
                          <a:ext cx="500062"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20" name="Group 7"/>
          <p:cNvGrpSpPr>
            <a:grpSpLocks/>
          </p:cNvGrpSpPr>
          <p:nvPr/>
        </p:nvGrpSpPr>
        <p:grpSpPr bwMode="auto">
          <a:xfrm>
            <a:off x="6715140" y="3357562"/>
            <a:ext cx="1131094" cy="1090811"/>
            <a:chOff x="1017" y="2002"/>
            <a:chExt cx="1025" cy="989"/>
          </a:xfrm>
        </p:grpSpPr>
        <p:graphicFrame>
          <p:nvGraphicFramePr>
            <p:cNvPr id="21" name="Object 8"/>
            <p:cNvGraphicFramePr>
              <a:graphicFrameLocks noChangeAspect="1"/>
            </p:cNvGraphicFramePr>
            <p:nvPr/>
          </p:nvGraphicFramePr>
          <p:xfrm>
            <a:off x="1146" y="2002"/>
            <a:ext cx="896" cy="687"/>
          </p:xfrm>
          <a:graphic>
            <a:graphicData uri="http://schemas.openxmlformats.org/presentationml/2006/ole">
              <mc:AlternateContent xmlns:mc="http://schemas.openxmlformats.org/markup-compatibility/2006">
                <mc:Choice xmlns:v="urn:schemas-microsoft-com:vml" Requires="v">
                  <p:oleObj spid="_x0000_s4124" name="Clip" r:id="rId13" imgW="4519440" imgH="3466800" progId="">
                    <p:embed/>
                  </p:oleObj>
                </mc:Choice>
                <mc:Fallback>
                  <p:oleObj name="Clip" r:id="rId13" imgW="4519440" imgH="346680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46" y="2002"/>
                          <a:ext cx="896" cy="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 Box 9"/>
            <p:cNvSpPr txBox="1">
              <a:spLocks noChangeArrowheads="1"/>
            </p:cNvSpPr>
            <p:nvPr/>
          </p:nvSpPr>
          <p:spPr bwMode="auto">
            <a:xfrm>
              <a:off x="1017" y="2714"/>
              <a:ext cx="964" cy="277"/>
            </a:xfrm>
            <a:prstGeom prst="rect">
              <a:avLst/>
            </a:prstGeom>
            <a:noFill/>
            <a:ln w="9525">
              <a:noFill/>
              <a:miter lim="800000"/>
              <a:headEnd/>
              <a:tailEnd/>
            </a:ln>
            <a:effectLst/>
          </p:spPr>
          <p:txBody>
            <a:bodyPr wrap="none">
              <a:spAutoFit/>
            </a:bodyPr>
            <a:lstStyle/>
            <a:p>
              <a:pPr defTabSz="762000"/>
              <a:r>
                <a:rPr lang="fr-FR" i="0" dirty="0"/>
                <a:t>Commercial</a:t>
              </a:r>
            </a:p>
          </p:txBody>
        </p:sp>
      </p:grpSp>
      <p:grpSp>
        <p:nvGrpSpPr>
          <p:cNvPr id="23" name="Group 15"/>
          <p:cNvGrpSpPr>
            <a:grpSpLocks/>
          </p:cNvGrpSpPr>
          <p:nvPr/>
        </p:nvGrpSpPr>
        <p:grpSpPr bwMode="auto">
          <a:xfrm>
            <a:off x="5357818" y="1214508"/>
            <a:ext cx="1655784" cy="800130"/>
            <a:chOff x="1555" y="700"/>
            <a:chExt cx="746" cy="724"/>
          </a:xfrm>
        </p:grpSpPr>
        <p:sp>
          <p:nvSpPr>
            <p:cNvPr id="24" name="Rectangle 16"/>
            <p:cNvSpPr>
              <a:spLocks noChangeArrowheads="1"/>
            </p:cNvSpPr>
            <p:nvPr/>
          </p:nvSpPr>
          <p:spPr bwMode="auto">
            <a:xfrm>
              <a:off x="1555" y="1092"/>
              <a:ext cx="746" cy="332"/>
            </a:xfrm>
            <a:prstGeom prst="rect">
              <a:avLst/>
            </a:prstGeom>
            <a:noFill/>
            <a:ln w="12700">
              <a:noFill/>
              <a:miter lim="800000"/>
              <a:headEnd/>
              <a:tailEnd/>
            </a:ln>
            <a:effectLst/>
          </p:spPr>
          <p:txBody>
            <a:bodyPr lIns="90488" tIns="44450" rIns="90488" bIns="44450">
              <a:spAutoFit/>
            </a:bodyPr>
            <a:lstStyle/>
            <a:p>
              <a:pPr algn="ctr" defTabSz="762000"/>
              <a:r>
                <a:rPr lang="fr-FR" i="0" dirty="0"/>
                <a:t>Logistique</a:t>
              </a:r>
            </a:p>
          </p:txBody>
        </p:sp>
        <p:graphicFrame>
          <p:nvGraphicFramePr>
            <p:cNvPr id="25" name="Object 17"/>
            <p:cNvGraphicFramePr>
              <a:graphicFrameLocks noChangeAspect="1"/>
            </p:cNvGraphicFramePr>
            <p:nvPr/>
          </p:nvGraphicFramePr>
          <p:xfrm>
            <a:off x="1684" y="700"/>
            <a:ext cx="489" cy="411"/>
          </p:xfrm>
          <a:graphic>
            <a:graphicData uri="http://schemas.openxmlformats.org/presentationml/2006/ole">
              <mc:AlternateContent xmlns:mc="http://schemas.openxmlformats.org/markup-compatibility/2006">
                <mc:Choice xmlns:v="urn:schemas-microsoft-com:vml" Requires="v">
                  <p:oleObj spid="_x0000_s4125" name="Clip" r:id="rId15" imgW="2286720" imgH="1926000" progId="">
                    <p:embed/>
                  </p:oleObj>
                </mc:Choice>
                <mc:Fallback>
                  <p:oleObj name="Clip" r:id="rId15" imgW="2286720" imgH="19260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84" y="700"/>
                          <a:ext cx="489" cy="4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6" name="Group 18"/>
          <p:cNvGrpSpPr>
            <a:grpSpLocks/>
          </p:cNvGrpSpPr>
          <p:nvPr/>
        </p:nvGrpSpPr>
        <p:grpSpPr bwMode="auto">
          <a:xfrm>
            <a:off x="3786182" y="1000108"/>
            <a:ext cx="1000428" cy="805780"/>
            <a:chOff x="3460" y="667"/>
            <a:chExt cx="923" cy="853"/>
          </a:xfrm>
        </p:grpSpPr>
        <p:graphicFrame>
          <p:nvGraphicFramePr>
            <p:cNvPr id="27" name="Object 19">
              <a:hlinkClick r:id="" action="ppaction://ole?verb=0"/>
            </p:cNvPr>
            <p:cNvGraphicFramePr>
              <a:graphicFrameLocks/>
            </p:cNvGraphicFramePr>
            <p:nvPr/>
          </p:nvGraphicFramePr>
          <p:xfrm>
            <a:off x="3658" y="667"/>
            <a:ext cx="534" cy="576"/>
          </p:xfrm>
          <a:graphic>
            <a:graphicData uri="http://schemas.openxmlformats.org/presentationml/2006/ole">
              <mc:AlternateContent xmlns:mc="http://schemas.openxmlformats.org/markup-compatibility/2006">
                <mc:Choice xmlns:v="urn:schemas-microsoft-com:vml" Requires="v">
                  <p:oleObj spid="_x0000_s4126" name="Clip" r:id="rId17" imgW="3024000" imgH="3251160" progId="">
                    <p:embed/>
                  </p:oleObj>
                </mc:Choice>
                <mc:Fallback>
                  <p:oleObj name="Clip" r:id="rId17" imgW="3024000" imgH="3251160" progId="">
                    <p:embed/>
                    <p:pic>
                      <p:nvPicPr>
                        <p:cNvPr id="0" name="Picture 9"/>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658" y="667"/>
                          <a:ext cx="534"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8" name="Text Box 20"/>
            <p:cNvSpPr txBox="1">
              <a:spLocks noChangeArrowheads="1"/>
            </p:cNvSpPr>
            <p:nvPr/>
          </p:nvSpPr>
          <p:spPr bwMode="auto">
            <a:xfrm>
              <a:off x="3460" y="1129"/>
              <a:ext cx="923" cy="391"/>
            </a:xfrm>
            <a:prstGeom prst="rect">
              <a:avLst/>
            </a:prstGeom>
            <a:noFill/>
            <a:ln w="9525">
              <a:noFill/>
              <a:miter lim="800000"/>
              <a:headEnd/>
              <a:tailEnd/>
            </a:ln>
            <a:effectLst/>
          </p:spPr>
          <p:txBody>
            <a:bodyPr wrap="square">
              <a:spAutoFit/>
            </a:bodyPr>
            <a:lstStyle/>
            <a:p>
              <a:pPr defTabSz="762000"/>
              <a:r>
                <a:rPr lang="fr-FR" i="0" dirty="0"/>
                <a:t>Qualité</a:t>
              </a:r>
            </a:p>
          </p:txBody>
        </p:sp>
      </p:grpSp>
      <p:grpSp>
        <p:nvGrpSpPr>
          <p:cNvPr id="29" name="Groupe 28"/>
          <p:cNvGrpSpPr/>
          <p:nvPr/>
        </p:nvGrpSpPr>
        <p:grpSpPr>
          <a:xfrm>
            <a:off x="6572264" y="1928802"/>
            <a:ext cx="1325588" cy="955663"/>
            <a:chOff x="6961188" y="4437781"/>
            <a:chExt cx="1897092" cy="1375642"/>
          </a:xfrm>
        </p:grpSpPr>
        <p:sp>
          <p:nvSpPr>
            <p:cNvPr id="30" name="Rectangle 6"/>
            <p:cNvSpPr>
              <a:spLocks noChangeArrowheads="1"/>
            </p:cNvSpPr>
            <p:nvPr/>
          </p:nvSpPr>
          <p:spPr bwMode="auto">
            <a:xfrm>
              <a:off x="6961188" y="5345111"/>
              <a:ext cx="1897092" cy="468312"/>
            </a:xfrm>
            <a:prstGeom prst="rect">
              <a:avLst/>
            </a:prstGeom>
            <a:noFill/>
            <a:ln w="12700">
              <a:noFill/>
              <a:miter lim="800000"/>
              <a:headEnd/>
              <a:tailEnd/>
            </a:ln>
            <a:effectLst/>
          </p:spPr>
          <p:txBody>
            <a:bodyPr lIns="90488" tIns="44450" rIns="90488" bIns="44450" anchor="ctr"/>
            <a:lstStyle/>
            <a:p>
              <a:pPr algn="ctr"/>
              <a:r>
                <a:rPr lang="fr-FR" dirty="0"/>
                <a:t>Assurance</a:t>
              </a:r>
              <a:r>
                <a:rPr lang="fr-FR" sz="1200" i="0" dirty="0">
                  <a:solidFill>
                    <a:schemeClr val="tx2"/>
                  </a:solidFill>
                </a:rPr>
                <a:t> </a:t>
              </a:r>
              <a:r>
                <a:rPr lang="fr-FR" dirty="0"/>
                <a:t>qualité</a:t>
              </a:r>
            </a:p>
          </p:txBody>
        </p:sp>
        <p:graphicFrame>
          <p:nvGraphicFramePr>
            <p:cNvPr id="31" name="Object 23">
              <a:hlinkClick r:id="" action="ppaction://ole?verb=0"/>
            </p:cNvPr>
            <p:cNvGraphicFramePr>
              <a:graphicFrameLocks/>
            </p:cNvGraphicFramePr>
            <p:nvPr/>
          </p:nvGraphicFramePr>
          <p:xfrm>
            <a:off x="7370137" y="4437781"/>
            <a:ext cx="842961" cy="846137"/>
          </p:xfrm>
          <a:graphic>
            <a:graphicData uri="http://schemas.openxmlformats.org/presentationml/2006/ole">
              <mc:AlternateContent xmlns:mc="http://schemas.openxmlformats.org/markup-compatibility/2006">
                <mc:Choice xmlns:v="urn:schemas-microsoft-com:vml" Requires="v">
                  <p:oleObj spid="_x0000_s4127" name="Clip" r:id="rId19" imgW="4822560" imgH="4836960" progId="">
                    <p:embed/>
                  </p:oleObj>
                </mc:Choice>
                <mc:Fallback>
                  <p:oleObj name="Clip" r:id="rId19" imgW="4822560" imgH="4836960" progId="">
                    <p:embed/>
                    <p:pic>
                      <p:nvPicPr>
                        <p:cNvPr id="0" name="Picture 10"/>
                        <p:cNvPicPr>
                          <a:picLocks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370137" y="4437781"/>
                          <a:ext cx="842961" cy="84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32" name="Groupe 31"/>
          <p:cNvGrpSpPr/>
          <p:nvPr/>
        </p:nvGrpSpPr>
        <p:grpSpPr>
          <a:xfrm>
            <a:off x="5715008" y="4857760"/>
            <a:ext cx="1604962" cy="1014423"/>
            <a:chOff x="6796088" y="1714488"/>
            <a:chExt cx="1604962" cy="1014423"/>
          </a:xfrm>
        </p:grpSpPr>
        <p:sp>
          <p:nvSpPr>
            <p:cNvPr id="33" name="Rectangle 2"/>
            <p:cNvSpPr>
              <a:spLocks noChangeArrowheads="1"/>
            </p:cNvSpPr>
            <p:nvPr/>
          </p:nvSpPr>
          <p:spPr bwMode="auto">
            <a:xfrm>
              <a:off x="6796088" y="2427286"/>
              <a:ext cx="1604962" cy="301625"/>
            </a:xfrm>
            <a:prstGeom prst="rect">
              <a:avLst/>
            </a:prstGeom>
            <a:noFill/>
            <a:ln w="12700">
              <a:noFill/>
              <a:miter lim="800000"/>
              <a:headEnd/>
              <a:tailEnd/>
            </a:ln>
            <a:effectLst/>
          </p:spPr>
          <p:txBody>
            <a:bodyPr wrap="none" lIns="90488" tIns="44450" rIns="90488" bIns="44450">
              <a:spAutoFit/>
            </a:bodyPr>
            <a:lstStyle/>
            <a:p>
              <a:pPr defTabSz="762000"/>
              <a:r>
                <a:rPr lang="fr-FR" i="0" dirty="0"/>
                <a:t>Maintenance - SAV</a:t>
              </a:r>
            </a:p>
          </p:txBody>
        </p:sp>
        <p:graphicFrame>
          <p:nvGraphicFramePr>
            <p:cNvPr id="34" name="Object 13">
              <a:hlinkClick r:id="" action="ppaction://ole?verb=0"/>
            </p:cNvPr>
            <p:cNvGraphicFramePr>
              <a:graphicFrameLocks/>
            </p:cNvGraphicFramePr>
            <p:nvPr/>
          </p:nvGraphicFramePr>
          <p:xfrm>
            <a:off x="7500958" y="1714488"/>
            <a:ext cx="581025" cy="136525"/>
          </p:xfrm>
          <a:graphic>
            <a:graphicData uri="http://schemas.openxmlformats.org/presentationml/2006/ole">
              <mc:AlternateContent xmlns:mc="http://schemas.openxmlformats.org/markup-compatibility/2006">
                <mc:Choice xmlns:v="urn:schemas-microsoft-com:vml" Requires="v">
                  <p:oleObj spid="_x0000_s4128" name="Clip" r:id="rId21" imgW="4952880" imgH="1169640" progId="">
                    <p:embed/>
                  </p:oleObj>
                </mc:Choice>
                <mc:Fallback>
                  <p:oleObj name="Clip" r:id="rId21" imgW="4952880" imgH="1169640" progId="">
                    <p:embed/>
                    <p:pic>
                      <p:nvPicPr>
                        <p:cNvPr id="0" name="Picture 11"/>
                        <p:cNvPicPr>
                          <a:picLocks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500958" y="1714488"/>
                          <a:ext cx="581025" cy="13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35" name="Object 14">
              <a:hlinkClick r:id="" action="ppaction://ole?verb=0"/>
            </p:cNvPr>
            <p:cNvGraphicFramePr>
              <a:graphicFrameLocks/>
            </p:cNvGraphicFramePr>
            <p:nvPr/>
          </p:nvGraphicFramePr>
          <p:xfrm>
            <a:off x="7286644" y="1857364"/>
            <a:ext cx="979487" cy="488950"/>
          </p:xfrm>
          <a:graphic>
            <a:graphicData uri="http://schemas.openxmlformats.org/presentationml/2006/ole">
              <mc:AlternateContent xmlns:mc="http://schemas.openxmlformats.org/markup-compatibility/2006">
                <mc:Choice xmlns:v="urn:schemas-microsoft-com:vml" Requires="v">
                  <p:oleObj spid="_x0000_s4129" name="Clip" r:id="rId23" imgW="4601880" imgH="2309760" progId="">
                    <p:embed/>
                  </p:oleObj>
                </mc:Choice>
                <mc:Fallback>
                  <p:oleObj name="Clip" r:id="rId23" imgW="4601880" imgH="2309760" progId="">
                    <p:embed/>
                    <p:pic>
                      <p:nvPicPr>
                        <p:cNvPr id="0" name="Picture 12"/>
                        <p:cNvPicPr>
                          <a:picLocks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286644" y="1857364"/>
                          <a:ext cx="97948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à coins arrondis 24"/>
          <p:cNvSpPr/>
          <p:nvPr/>
        </p:nvSpPr>
        <p:spPr>
          <a:xfrm>
            <a:off x="285720" y="2500306"/>
            <a:ext cx="8143932" cy="242889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dirty="0" smtClean="0"/>
              <a:t>PLM</a:t>
            </a:r>
            <a:endParaRPr lang="fr-FR" dirty="0"/>
          </a:p>
        </p:txBody>
      </p:sp>
      <p:sp>
        <p:nvSpPr>
          <p:cNvPr id="2" name="Titre 1"/>
          <p:cNvSpPr>
            <a:spLocks noGrp="1"/>
          </p:cNvSpPr>
          <p:nvPr>
            <p:ph type="title"/>
          </p:nvPr>
        </p:nvSpPr>
        <p:spPr/>
        <p:txBody>
          <a:bodyPr/>
          <a:lstStyle/>
          <a:p>
            <a:r>
              <a:rPr lang="fr-FR" dirty="0" smtClean="0"/>
              <a:t>Les outils</a:t>
            </a:r>
            <a:endParaRPr lang="fr-FR" dirty="0"/>
          </a:p>
        </p:txBody>
      </p:sp>
      <p:sp>
        <p:nvSpPr>
          <p:cNvPr id="4" name="Espace réservé de la date 3"/>
          <p:cNvSpPr>
            <a:spLocks noGrp="1"/>
          </p:cNvSpPr>
          <p:nvPr>
            <p:ph type="dt" sz="half" idx="10"/>
          </p:nvPr>
        </p:nvSpPr>
        <p:spPr/>
        <p:txBody>
          <a:bodyPr/>
          <a:lstStyle/>
          <a:p>
            <a:r>
              <a:rPr lang="fr-FR" smtClean="0"/>
              <a:t>1 &amp; 2 octobre 2014</a:t>
            </a:r>
            <a:endParaRPr lang="fr-FR"/>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8</a:t>
            </a:fld>
            <a:endParaRPr lang="fr-FR"/>
          </a:p>
        </p:txBody>
      </p:sp>
      <p:sp>
        <p:nvSpPr>
          <p:cNvPr id="8" name="Flèche droite 7"/>
          <p:cNvSpPr/>
          <p:nvPr/>
        </p:nvSpPr>
        <p:spPr>
          <a:xfrm>
            <a:off x="2428860" y="3429000"/>
            <a:ext cx="5786478"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Extranet/Intranet</a:t>
            </a:r>
            <a:endParaRPr lang="fr-FR" dirty="0"/>
          </a:p>
        </p:txBody>
      </p:sp>
      <p:sp>
        <p:nvSpPr>
          <p:cNvPr id="9" name="AutoShape 3"/>
          <p:cNvSpPr>
            <a:spLocks noChangeArrowheads="1"/>
          </p:cNvSpPr>
          <p:nvPr/>
        </p:nvSpPr>
        <p:spPr bwMode="auto">
          <a:xfrm>
            <a:off x="571472" y="2714620"/>
            <a:ext cx="1592263" cy="1989592"/>
          </a:xfrm>
          <a:prstGeom prst="can">
            <a:avLst>
              <a:gd name="adj" fmla="val 41418"/>
            </a:avLst>
          </a:prstGeom>
          <a:solidFill>
            <a:schemeClr val="accent1"/>
          </a:solidFill>
          <a:ln w="9525">
            <a:solidFill>
              <a:schemeClr val="tx1"/>
            </a:solidFill>
            <a:round/>
            <a:headEnd/>
            <a:tailEnd/>
          </a:ln>
          <a:effectLst/>
        </p:spPr>
        <p:txBody>
          <a:bodyPr wrap="none" anchor="ctr"/>
          <a:lstStyle/>
          <a:p>
            <a:pPr algn="ctr"/>
            <a:r>
              <a:rPr lang="en-US" sz="1800" b="1" dirty="0" smtClean="0"/>
              <a:t>Base de</a:t>
            </a:r>
          </a:p>
          <a:p>
            <a:pPr algn="ctr"/>
            <a:r>
              <a:rPr lang="en-US" sz="1800" b="1" dirty="0" smtClean="0"/>
              <a:t> </a:t>
            </a:r>
            <a:r>
              <a:rPr lang="en-US" sz="1800" b="1" dirty="0" err="1" smtClean="0"/>
              <a:t>données</a:t>
            </a:r>
            <a:endParaRPr lang="en-US" sz="1800" b="1" dirty="0" smtClean="0"/>
          </a:p>
          <a:p>
            <a:pPr algn="ctr"/>
            <a:r>
              <a:rPr lang="en-US" sz="1800" b="1" dirty="0" smtClean="0"/>
              <a:t> </a:t>
            </a:r>
            <a:r>
              <a:rPr lang="en-US" sz="1800" b="1" dirty="0" err="1" smtClean="0"/>
              <a:t>centralisée</a:t>
            </a:r>
            <a:endParaRPr lang="en-US" sz="1800" b="1" dirty="0"/>
          </a:p>
        </p:txBody>
      </p:sp>
      <p:sp>
        <p:nvSpPr>
          <p:cNvPr id="10" name="Rectangle à coins arrondis 9"/>
          <p:cNvSpPr/>
          <p:nvPr/>
        </p:nvSpPr>
        <p:spPr>
          <a:xfrm>
            <a:off x="2643174" y="1571612"/>
            <a:ext cx="928694"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CAO</a:t>
            </a:r>
            <a:endParaRPr lang="fr-FR" b="1" dirty="0"/>
          </a:p>
        </p:txBody>
      </p:sp>
      <p:sp>
        <p:nvSpPr>
          <p:cNvPr id="11" name="Rectangle à coins arrondis 10"/>
          <p:cNvSpPr/>
          <p:nvPr/>
        </p:nvSpPr>
        <p:spPr>
          <a:xfrm>
            <a:off x="3786182" y="1571612"/>
            <a:ext cx="857256"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FAO</a:t>
            </a:r>
            <a:endParaRPr lang="fr-FR" b="1" dirty="0"/>
          </a:p>
        </p:txBody>
      </p:sp>
      <p:sp>
        <p:nvSpPr>
          <p:cNvPr id="12" name="Rectangle à coins arrondis 11"/>
          <p:cNvSpPr/>
          <p:nvPr/>
        </p:nvSpPr>
        <p:spPr>
          <a:xfrm>
            <a:off x="4929190" y="1571612"/>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PDM</a:t>
            </a:r>
            <a:endParaRPr lang="fr-FR" b="1" dirty="0"/>
          </a:p>
        </p:txBody>
      </p:sp>
      <p:sp>
        <p:nvSpPr>
          <p:cNvPr id="14" name="Rectangle à coins arrondis 13"/>
          <p:cNvSpPr/>
          <p:nvPr/>
        </p:nvSpPr>
        <p:spPr>
          <a:xfrm>
            <a:off x="2643174" y="4357694"/>
            <a:ext cx="928694"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ERP</a:t>
            </a:r>
            <a:endParaRPr lang="fr-FR" b="1" dirty="0"/>
          </a:p>
        </p:txBody>
      </p:sp>
      <p:sp>
        <p:nvSpPr>
          <p:cNvPr id="15" name="Rectangle à coins arrondis 14"/>
          <p:cNvSpPr/>
          <p:nvPr/>
        </p:nvSpPr>
        <p:spPr>
          <a:xfrm>
            <a:off x="3857620" y="4357694"/>
            <a:ext cx="857256"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CRM</a:t>
            </a:r>
            <a:endParaRPr lang="fr-FR" b="1" dirty="0"/>
          </a:p>
        </p:txBody>
      </p:sp>
      <p:sp>
        <p:nvSpPr>
          <p:cNvPr id="16" name="Rectangle à coins arrondis 15"/>
          <p:cNvSpPr/>
          <p:nvPr/>
        </p:nvSpPr>
        <p:spPr>
          <a:xfrm>
            <a:off x="4929190" y="4357694"/>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SCM</a:t>
            </a:r>
            <a:endParaRPr lang="fr-FR" b="1" dirty="0"/>
          </a:p>
        </p:txBody>
      </p:sp>
      <p:sp>
        <p:nvSpPr>
          <p:cNvPr id="17" name="Rectangle à coins arrondis 16"/>
          <p:cNvSpPr/>
          <p:nvPr/>
        </p:nvSpPr>
        <p:spPr>
          <a:xfrm>
            <a:off x="6000760" y="1571612"/>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QLM</a:t>
            </a:r>
            <a:endParaRPr lang="fr-FR" b="1" dirty="0"/>
          </a:p>
        </p:txBody>
      </p:sp>
      <p:sp>
        <p:nvSpPr>
          <p:cNvPr id="18" name="Rectangle à coins arrondis 17"/>
          <p:cNvSpPr/>
          <p:nvPr/>
        </p:nvSpPr>
        <p:spPr>
          <a:xfrm>
            <a:off x="6000760" y="4357694"/>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PPM</a:t>
            </a:r>
            <a:endParaRPr lang="fr-FR" b="1" dirty="0"/>
          </a:p>
        </p:txBody>
      </p:sp>
      <p:sp>
        <p:nvSpPr>
          <p:cNvPr id="23" name="Rectangle à coins arrondis 22"/>
          <p:cNvSpPr/>
          <p:nvPr/>
        </p:nvSpPr>
        <p:spPr>
          <a:xfrm>
            <a:off x="7000892" y="1571612"/>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CSM</a:t>
            </a:r>
            <a:endParaRPr lang="fr-FR" b="1" dirty="0"/>
          </a:p>
        </p:txBody>
      </p:sp>
      <p:sp>
        <p:nvSpPr>
          <p:cNvPr id="24" name="Rectangle à coins arrondis 23"/>
          <p:cNvSpPr/>
          <p:nvPr/>
        </p:nvSpPr>
        <p:spPr>
          <a:xfrm>
            <a:off x="7000892" y="4357694"/>
            <a:ext cx="78581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a:t>
            </a:r>
            <a:endParaRPr lang="fr-FR" b="1" dirty="0"/>
          </a:p>
        </p:txBody>
      </p:sp>
      <p:sp>
        <p:nvSpPr>
          <p:cNvPr id="26" name="Organigramme : Ou 25"/>
          <p:cNvSpPr/>
          <p:nvPr/>
        </p:nvSpPr>
        <p:spPr>
          <a:xfrm>
            <a:off x="3000364" y="2786058"/>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Organigramme : Ou 26"/>
          <p:cNvSpPr/>
          <p:nvPr/>
        </p:nvSpPr>
        <p:spPr>
          <a:xfrm>
            <a:off x="3000364" y="4286256"/>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Organigramme : Ou 27"/>
          <p:cNvSpPr/>
          <p:nvPr/>
        </p:nvSpPr>
        <p:spPr>
          <a:xfrm>
            <a:off x="4143372" y="2786058"/>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Organigramme : Ou 28"/>
          <p:cNvSpPr/>
          <p:nvPr/>
        </p:nvSpPr>
        <p:spPr>
          <a:xfrm>
            <a:off x="4143372" y="4286256"/>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Organigramme : Ou 29"/>
          <p:cNvSpPr/>
          <p:nvPr/>
        </p:nvSpPr>
        <p:spPr>
          <a:xfrm>
            <a:off x="5214942" y="2786058"/>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rganigramme : Ou 30"/>
          <p:cNvSpPr/>
          <p:nvPr/>
        </p:nvSpPr>
        <p:spPr>
          <a:xfrm>
            <a:off x="5214942" y="4286256"/>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Organigramme : Ou 31"/>
          <p:cNvSpPr/>
          <p:nvPr/>
        </p:nvSpPr>
        <p:spPr>
          <a:xfrm>
            <a:off x="6286512" y="2786058"/>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rganigramme : Ou 32"/>
          <p:cNvSpPr/>
          <p:nvPr/>
        </p:nvSpPr>
        <p:spPr>
          <a:xfrm>
            <a:off x="6286512" y="4286256"/>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rganigramme : Ou 33"/>
          <p:cNvSpPr/>
          <p:nvPr/>
        </p:nvSpPr>
        <p:spPr>
          <a:xfrm>
            <a:off x="7286644" y="2786058"/>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rganigramme : Ou 34"/>
          <p:cNvSpPr/>
          <p:nvPr/>
        </p:nvSpPr>
        <p:spPr>
          <a:xfrm>
            <a:off x="7286644" y="4286256"/>
            <a:ext cx="214314" cy="214314"/>
          </a:xfrm>
          <a:prstGeom prst="flowChar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informations</a:t>
            </a:r>
            <a:endParaRPr lang="fr-FR" dirty="0"/>
          </a:p>
        </p:txBody>
      </p:sp>
      <p:sp>
        <p:nvSpPr>
          <p:cNvPr id="4" name="Espace réservé de la date 3"/>
          <p:cNvSpPr>
            <a:spLocks noGrp="1"/>
          </p:cNvSpPr>
          <p:nvPr>
            <p:ph type="dt" sz="half" idx="10"/>
          </p:nvPr>
        </p:nvSpPr>
        <p:spPr/>
        <p:txBody>
          <a:bodyPr/>
          <a:lstStyle/>
          <a:p>
            <a:r>
              <a:rPr lang="fr-FR" dirty="0" smtClean="0"/>
              <a:t>1 &amp; 2 octobre 2014</a:t>
            </a:r>
            <a:endParaRPr lang="fr-FR" dirty="0"/>
          </a:p>
        </p:txBody>
      </p:sp>
      <p:sp>
        <p:nvSpPr>
          <p:cNvPr id="5" name="Espace réservé du pied de page 4"/>
          <p:cNvSpPr>
            <a:spLocks noGrp="1"/>
          </p:cNvSpPr>
          <p:nvPr>
            <p:ph type="ftr" sz="quarter" idx="11"/>
          </p:nvPr>
        </p:nvSpPr>
        <p:spPr/>
        <p:txBody>
          <a:bodyPr/>
          <a:lstStyle/>
          <a:p>
            <a:r>
              <a:rPr lang="fr-FR" smtClean="0"/>
              <a:t>Séminaire Chef de Travaux Inter académique  Clermont-Ferrand  &amp; Limoges</a:t>
            </a:r>
            <a:endParaRPr lang="fr-FR"/>
          </a:p>
        </p:txBody>
      </p:sp>
      <p:sp>
        <p:nvSpPr>
          <p:cNvPr id="6" name="Espace réservé du numéro de diapositive 5"/>
          <p:cNvSpPr>
            <a:spLocks noGrp="1"/>
          </p:cNvSpPr>
          <p:nvPr>
            <p:ph type="sldNum" sz="quarter" idx="12"/>
          </p:nvPr>
        </p:nvSpPr>
        <p:spPr/>
        <p:txBody>
          <a:bodyPr/>
          <a:lstStyle/>
          <a:p>
            <a:fld id="{A7906553-A16B-42F0-A904-E1001828AECA}" type="slidenum">
              <a:rPr lang="fr-FR" smtClean="0"/>
              <a:pPr/>
              <a:t>9</a:t>
            </a:fld>
            <a:endParaRPr lang="fr-FR"/>
          </a:p>
        </p:txBody>
      </p:sp>
      <p:sp>
        <p:nvSpPr>
          <p:cNvPr id="8" name="AutoShape 3"/>
          <p:cNvSpPr>
            <a:spLocks noChangeArrowheads="1"/>
          </p:cNvSpPr>
          <p:nvPr/>
        </p:nvSpPr>
        <p:spPr bwMode="auto">
          <a:xfrm>
            <a:off x="3357554" y="2714620"/>
            <a:ext cx="1592263" cy="1989592"/>
          </a:xfrm>
          <a:prstGeom prst="can">
            <a:avLst>
              <a:gd name="adj" fmla="val 41418"/>
            </a:avLst>
          </a:prstGeom>
          <a:solidFill>
            <a:schemeClr val="accent1"/>
          </a:solidFill>
          <a:ln w="9525">
            <a:solidFill>
              <a:schemeClr val="tx1"/>
            </a:solidFill>
            <a:round/>
            <a:headEnd/>
            <a:tailEnd/>
          </a:ln>
          <a:effectLst/>
        </p:spPr>
        <p:txBody>
          <a:bodyPr wrap="none" anchor="ctr"/>
          <a:lstStyle/>
          <a:p>
            <a:pPr algn="ctr"/>
            <a:r>
              <a:rPr lang="en-US" sz="1800" b="1" dirty="0" smtClean="0"/>
              <a:t>Base de</a:t>
            </a:r>
          </a:p>
          <a:p>
            <a:pPr algn="ctr"/>
            <a:r>
              <a:rPr lang="en-US" sz="1800" b="1" dirty="0" smtClean="0"/>
              <a:t> </a:t>
            </a:r>
            <a:r>
              <a:rPr lang="en-US" sz="1800" b="1" dirty="0" err="1" smtClean="0"/>
              <a:t>données</a:t>
            </a:r>
            <a:endParaRPr lang="en-US" sz="1800" b="1" dirty="0" smtClean="0"/>
          </a:p>
          <a:p>
            <a:pPr algn="ctr"/>
            <a:r>
              <a:rPr lang="en-US" sz="1800" b="1" dirty="0" smtClean="0"/>
              <a:t> </a:t>
            </a:r>
            <a:r>
              <a:rPr lang="en-US" sz="1800" b="1" dirty="0" err="1" smtClean="0"/>
              <a:t>centralisée</a:t>
            </a:r>
            <a:endParaRPr lang="en-US" sz="1800" b="1" dirty="0"/>
          </a:p>
        </p:txBody>
      </p:sp>
      <p:pic>
        <p:nvPicPr>
          <p:cNvPr id="5122" name="Picture 2"/>
          <p:cNvPicPr>
            <a:picLocks noChangeAspect="1" noChangeArrowheads="1"/>
          </p:cNvPicPr>
          <p:nvPr/>
        </p:nvPicPr>
        <p:blipFill>
          <a:blip r:embed="rId3"/>
          <a:srcRect/>
          <a:stretch>
            <a:fillRect/>
          </a:stretch>
        </p:blipFill>
        <p:spPr bwMode="auto">
          <a:xfrm>
            <a:off x="1785918" y="1928802"/>
            <a:ext cx="981075" cy="1000125"/>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a:srcRect/>
          <a:stretch>
            <a:fillRect/>
          </a:stretch>
        </p:blipFill>
        <p:spPr bwMode="auto">
          <a:xfrm>
            <a:off x="3786182" y="1142984"/>
            <a:ext cx="990600" cy="1009650"/>
          </a:xfrm>
          <a:prstGeom prst="rect">
            <a:avLst/>
          </a:prstGeom>
          <a:noFill/>
          <a:ln w="9525">
            <a:noFill/>
            <a:miter lim="800000"/>
            <a:headEnd/>
            <a:tailEnd/>
          </a:ln>
          <a:effectLst/>
        </p:spPr>
      </p:pic>
      <p:pic>
        <p:nvPicPr>
          <p:cNvPr id="5124" name="Picture 4"/>
          <p:cNvPicPr>
            <a:picLocks noChangeAspect="1" noChangeArrowheads="1"/>
          </p:cNvPicPr>
          <p:nvPr/>
        </p:nvPicPr>
        <p:blipFill>
          <a:blip r:embed="rId5"/>
          <a:srcRect/>
          <a:stretch>
            <a:fillRect/>
          </a:stretch>
        </p:blipFill>
        <p:spPr bwMode="auto">
          <a:xfrm>
            <a:off x="5357818" y="2143116"/>
            <a:ext cx="1047750" cy="1038225"/>
          </a:xfrm>
          <a:prstGeom prst="rect">
            <a:avLst/>
          </a:prstGeom>
          <a:noFill/>
          <a:ln w="9525">
            <a:noFill/>
            <a:miter lim="800000"/>
            <a:headEnd/>
            <a:tailEnd/>
          </a:ln>
          <a:effectLst/>
        </p:spPr>
      </p:pic>
      <p:pic>
        <p:nvPicPr>
          <p:cNvPr id="5125" name="Picture 5"/>
          <p:cNvPicPr>
            <a:picLocks noChangeAspect="1" noChangeArrowheads="1"/>
          </p:cNvPicPr>
          <p:nvPr/>
        </p:nvPicPr>
        <p:blipFill>
          <a:blip r:embed="rId6"/>
          <a:srcRect/>
          <a:stretch>
            <a:fillRect/>
          </a:stretch>
        </p:blipFill>
        <p:spPr bwMode="auto">
          <a:xfrm>
            <a:off x="5715008" y="3571876"/>
            <a:ext cx="914400" cy="962025"/>
          </a:xfrm>
          <a:prstGeom prst="rect">
            <a:avLst/>
          </a:prstGeom>
          <a:noFill/>
          <a:ln w="9525">
            <a:noFill/>
            <a:miter lim="800000"/>
            <a:headEnd/>
            <a:tailEnd/>
          </a:ln>
          <a:effectLst/>
        </p:spPr>
      </p:pic>
      <p:pic>
        <p:nvPicPr>
          <p:cNvPr id="5126" name="Picture 6"/>
          <p:cNvPicPr>
            <a:picLocks noChangeAspect="1" noChangeArrowheads="1"/>
          </p:cNvPicPr>
          <p:nvPr/>
        </p:nvPicPr>
        <p:blipFill>
          <a:blip r:embed="rId7"/>
          <a:srcRect/>
          <a:stretch>
            <a:fillRect/>
          </a:stretch>
        </p:blipFill>
        <p:spPr bwMode="auto">
          <a:xfrm>
            <a:off x="5214942" y="4714884"/>
            <a:ext cx="990600" cy="1000125"/>
          </a:xfrm>
          <a:prstGeom prst="rect">
            <a:avLst/>
          </a:prstGeom>
          <a:noFill/>
          <a:ln w="9525">
            <a:noFill/>
            <a:miter lim="800000"/>
            <a:headEnd/>
            <a:tailEnd/>
          </a:ln>
          <a:effectLst/>
        </p:spPr>
      </p:pic>
      <p:pic>
        <p:nvPicPr>
          <p:cNvPr id="5127" name="Picture 7"/>
          <p:cNvPicPr>
            <a:picLocks noChangeAspect="1" noChangeArrowheads="1"/>
          </p:cNvPicPr>
          <p:nvPr/>
        </p:nvPicPr>
        <p:blipFill>
          <a:blip r:embed="rId8"/>
          <a:srcRect/>
          <a:stretch>
            <a:fillRect/>
          </a:stretch>
        </p:blipFill>
        <p:spPr bwMode="auto">
          <a:xfrm>
            <a:off x="3714744" y="5000636"/>
            <a:ext cx="1009650" cy="1009650"/>
          </a:xfrm>
          <a:prstGeom prst="rect">
            <a:avLst/>
          </a:prstGeom>
          <a:noFill/>
          <a:ln w="9525">
            <a:noFill/>
            <a:miter lim="800000"/>
            <a:headEnd/>
            <a:tailEnd/>
          </a:ln>
          <a:effectLst/>
        </p:spPr>
      </p:pic>
      <p:pic>
        <p:nvPicPr>
          <p:cNvPr id="5128" name="Picture 8"/>
          <p:cNvPicPr>
            <a:picLocks noChangeAspect="1" noChangeArrowheads="1"/>
          </p:cNvPicPr>
          <p:nvPr/>
        </p:nvPicPr>
        <p:blipFill>
          <a:blip r:embed="rId9"/>
          <a:srcRect/>
          <a:stretch>
            <a:fillRect/>
          </a:stretch>
        </p:blipFill>
        <p:spPr bwMode="auto">
          <a:xfrm>
            <a:off x="1500166" y="3500438"/>
            <a:ext cx="981075" cy="1000125"/>
          </a:xfrm>
          <a:prstGeom prst="rect">
            <a:avLst/>
          </a:prstGeom>
          <a:noFill/>
          <a:ln w="9525">
            <a:noFill/>
            <a:miter lim="800000"/>
            <a:headEnd/>
            <a:tailEnd/>
          </a:ln>
          <a:effectLst/>
        </p:spPr>
      </p:pic>
      <p:sp>
        <p:nvSpPr>
          <p:cNvPr id="16" name="ZoneTexte 15"/>
          <p:cNvSpPr txBox="1"/>
          <p:nvPr/>
        </p:nvSpPr>
        <p:spPr>
          <a:xfrm>
            <a:off x="1785918" y="2928934"/>
            <a:ext cx="896527" cy="307777"/>
          </a:xfrm>
          <a:prstGeom prst="rect">
            <a:avLst/>
          </a:prstGeom>
          <a:noFill/>
        </p:spPr>
        <p:txBody>
          <a:bodyPr wrap="none" rtlCol="0">
            <a:spAutoFit/>
          </a:bodyPr>
          <a:lstStyle/>
          <a:p>
            <a:r>
              <a:rPr lang="fr-FR" sz="1400" dirty="0" smtClean="0"/>
              <a:t>Exigences</a:t>
            </a:r>
            <a:endParaRPr lang="fr-FR" dirty="0"/>
          </a:p>
        </p:txBody>
      </p:sp>
      <p:sp>
        <p:nvSpPr>
          <p:cNvPr id="17" name="ZoneTexte 16"/>
          <p:cNvSpPr txBox="1"/>
          <p:nvPr/>
        </p:nvSpPr>
        <p:spPr>
          <a:xfrm>
            <a:off x="3714744" y="2071678"/>
            <a:ext cx="1016560" cy="307777"/>
          </a:xfrm>
          <a:prstGeom prst="rect">
            <a:avLst/>
          </a:prstGeom>
          <a:noFill/>
        </p:spPr>
        <p:txBody>
          <a:bodyPr wrap="none" rtlCol="0">
            <a:spAutoFit/>
          </a:bodyPr>
          <a:lstStyle/>
          <a:p>
            <a:r>
              <a:rPr lang="fr-FR" sz="1400" dirty="0" smtClean="0"/>
              <a:t>Documents</a:t>
            </a:r>
            <a:endParaRPr lang="fr-FR" dirty="0"/>
          </a:p>
        </p:txBody>
      </p:sp>
      <p:sp>
        <p:nvSpPr>
          <p:cNvPr id="18" name="ZoneTexte 17"/>
          <p:cNvSpPr txBox="1"/>
          <p:nvPr/>
        </p:nvSpPr>
        <p:spPr>
          <a:xfrm>
            <a:off x="5572132" y="3143248"/>
            <a:ext cx="581698" cy="307777"/>
          </a:xfrm>
          <a:prstGeom prst="rect">
            <a:avLst/>
          </a:prstGeom>
          <a:noFill/>
        </p:spPr>
        <p:txBody>
          <a:bodyPr wrap="none" rtlCol="0">
            <a:spAutoFit/>
          </a:bodyPr>
          <a:lstStyle/>
          <a:p>
            <a:r>
              <a:rPr lang="fr-FR" sz="1400" dirty="0" smtClean="0"/>
              <a:t>ECAD</a:t>
            </a:r>
            <a:endParaRPr lang="fr-FR" dirty="0"/>
          </a:p>
        </p:txBody>
      </p:sp>
      <p:sp>
        <p:nvSpPr>
          <p:cNvPr id="19" name="ZoneTexte 18"/>
          <p:cNvSpPr txBox="1"/>
          <p:nvPr/>
        </p:nvSpPr>
        <p:spPr>
          <a:xfrm>
            <a:off x="5857884" y="4500570"/>
            <a:ext cx="649537" cy="307777"/>
          </a:xfrm>
          <a:prstGeom prst="rect">
            <a:avLst/>
          </a:prstGeom>
          <a:noFill/>
        </p:spPr>
        <p:txBody>
          <a:bodyPr wrap="none" rtlCol="0">
            <a:spAutoFit/>
          </a:bodyPr>
          <a:lstStyle/>
          <a:p>
            <a:r>
              <a:rPr lang="fr-FR" sz="1400" dirty="0" smtClean="0"/>
              <a:t>MCAD</a:t>
            </a:r>
            <a:endParaRPr lang="fr-FR" dirty="0"/>
          </a:p>
        </p:txBody>
      </p:sp>
      <p:sp>
        <p:nvSpPr>
          <p:cNvPr id="21" name="ZoneTexte 20"/>
          <p:cNvSpPr txBox="1"/>
          <p:nvPr/>
        </p:nvSpPr>
        <p:spPr>
          <a:xfrm>
            <a:off x="4857752" y="5715016"/>
            <a:ext cx="1880387" cy="307777"/>
          </a:xfrm>
          <a:prstGeom prst="rect">
            <a:avLst/>
          </a:prstGeom>
          <a:noFill/>
        </p:spPr>
        <p:txBody>
          <a:bodyPr wrap="none" rtlCol="0">
            <a:spAutoFit/>
          </a:bodyPr>
          <a:lstStyle/>
          <a:p>
            <a:r>
              <a:rPr lang="fr-FR" sz="1400" dirty="0" smtClean="0"/>
              <a:t>Données de fabrication</a:t>
            </a:r>
            <a:endParaRPr lang="fr-FR" sz="1400" dirty="0"/>
          </a:p>
        </p:txBody>
      </p:sp>
      <p:sp>
        <p:nvSpPr>
          <p:cNvPr id="22" name="ZoneTexte 21"/>
          <p:cNvSpPr txBox="1"/>
          <p:nvPr/>
        </p:nvSpPr>
        <p:spPr>
          <a:xfrm>
            <a:off x="1571604" y="4500570"/>
            <a:ext cx="898003" cy="523220"/>
          </a:xfrm>
          <a:prstGeom prst="rect">
            <a:avLst/>
          </a:prstGeom>
          <a:noFill/>
        </p:spPr>
        <p:txBody>
          <a:bodyPr wrap="none" rtlCol="0">
            <a:spAutoFit/>
          </a:bodyPr>
          <a:lstStyle/>
          <a:p>
            <a:r>
              <a:rPr lang="fr-FR" sz="1400" dirty="0" smtClean="0"/>
              <a:t>Données </a:t>
            </a:r>
          </a:p>
          <a:p>
            <a:r>
              <a:rPr lang="fr-FR" sz="1400" dirty="0" smtClean="0"/>
              <a:t>logicielles</a:t>
            </a:r>
            <a:endParaRPr lang="fr-FR" dirty="0"/>
          </a:p>
        </p:txBody>
      </p:sp>
      <p:sp>
        <p:nvSpPr>
          <p:cNvPr id="23" name="ZoneTexte 22"/>
          <p:cNvSpPr txBox="1"/>
          <p:nvPr/>
        </p:nvSpPr>
        <p:spPr>
          <a:xfrm>
            <a:off x="3857620" y="6000768"/>
            <a:ext cx="691215" cy="307777"/>
          </a:xfrm>
          <a:prstGeom prst="rect">
            <a:avLst/>
          </a:prstGeom>
          <a:noFill/>
        </p:spPr>
        <p:txBody>
          <a:bodyPr wrap="none" rtlCol="0">
            <a:spAutoFit/>
          </a:bodyPr>
          <a:lstStyle/>
          <a:p>
            <a:r>
              <a:rPr lang="fr-FR" sz="1400" dirty="0" smtClean="0"/>
              <a:t>Calculs</a:t>
            </a:r>
            <a:endParaRPr lang="fr-FR" dirty="0"/>
          </a:p>
        </p:txBody>
      </p:sp>
      <p:pic>
        <p:nvPicPr>
          <p:cNvPr id="5129" name="Picture 9"/>
          <p:cNvPicPr>
            <a:picLocks noChangeAspect="1" noChangeArrowheads="1"/>
          </p:cNvPicPr>
          <p:nvPr/>
        </p:nvPicPr>
        <p:blipFill>
          <a:blip r:embed="rId10"/>
          <a:srcRect/>
          <a:stretch>
            <a:fillRect/>
          </a:stretch>
        </p:blipFill>
        <p:spPr bwMode="auto">
          <a:xfrm>
            <a:off x="2285984" y="4929198"/>
            <a:ext cx="962025" cy="971550"/>
          </a:xfrm>
          <a:prstGeom prst="rect">
            <a:avLst/>
          </a:prstGeom>
          <a:noFill/>
          <a:ln w="9525">
            <a:noFill/>
            <a:miter lim="800000"/>
            <a:headEnd/>
            <a:tailEnd/>
          </a:ln>
          <a:effectLst/>
        </p:spPr>
      </p:pic>
      <p:sp>
        <p:nvSpPr>
          <p:cNvPr id="25" name="ZoneTexte 24"/>
          <p:cNvSpPr txBox="1"/>
          <p:nvPr/>
        </p:nvSpPr>
        <p:spPr>
          <a:xfrm>
            <a:off x="2143108" y="5929330"/>
            <a:ext cx="922111" cy="523220"/>
          </a:xfrm>
          <a:prstGeom prst="rect">
            <a:avLst/>
          </a:prstGeom>
          <a:noFill/>
        </p:spPr>
        <p:txBody>
          <a:bodyPr wrap="none" rtlCol="0">
            <a:spAutoFit/>
          </a:bodyPr>
          <a:lstStyle/>
          <a:p>
            <a:pPr algn="ctr"/>
            <a:r>
              <a:rPr lang="fr-FR" sz="1400" dirty="0" smtClean="0"/>
              <a:t>Données </a:t>
            </a:r>
          </a:p>
          <a:p>
            <a:pPr algn="ctr"/>
            <a:r>
              <a:rPr lang="fr-FR" sz="1400" dirty="0" smtClean="0"/>
              <a:t>de service</a:t>
            </a:r>
            <a:endParaRPr lang="fr-FR" dirty="0"/>
          </a:p>
        </p:txBody>
      </p:sp>
      <p:cxnSp>
        <p:nvCxnSpPr>
          <p:cNvPr id="27" name="Connecteur droit avec flèche 26"/>
          <p:cNvCxnSpPr/>
          <p:nvPr/>
        </p:nvCxnSpPr>
        <p:spPr>
          <a:xfrm>
            <a:off x="2857488" y="2786058"/>
            <a:ext cx="35719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flipV="1">
            <a:off x="2643174" y="4000504"/>
            <a:ext cx="50006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V="1">
            <a:off x="3143240" y="4643446"/>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a:stCxn id="5127" idx="0"/>
          </p:cNvCxnSpPr>
          <p:nvPr/>
        </p:nvCxnSpPr>
        <p:spPr>
          <a:xfrm rot="16200000" flipV="1">
            <a:off x="4110033" y="4891099"/>
            <a:ext cx="214314" cy="4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rot="16200000" flipV="1">
            <a:off x="5000628" y="4572008"/>
            <a:ext cx="28575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rot="10800000">
            <a:off x="5072066" y="3857628"/>
            <a:ext cx="50006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rot="10800000" flipV="1">
            <a:off x="5000628" y="2857496"/>
            <a:ext cx="428628"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stCxn id="17" idx="2"/>
          </p:cNvCxnSpPr>
          <p:nvPr/>
        </p:nvCxnSpPr>
        <p:spPr>
          <a:xfrm rot="5400000">
            <a:off x="4122773" y="2471492"/>
            <a:ext cx="192289" cy="82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1751</Words>
  <Application>Microsoft Macintosh PowerPoint</Application>
  <PresentationFormat>Présentation à l'écran (4:3)</PresentationFormat>
  <Paragraphs>214</Paragraphs>
  <Slides>12</Slides>
  <Notes>12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4" baseType="lpstr">
      <vt:lpstr>Thème Office</vt:lpstr>
      <vt:lpstr>Clip</vt:lpstr>
      <vt:lpstr>PLM</vt:lpstr>
      <vt:lpstr>Le Produit</vt:lpstr>
      <vt:lpstr>Cycle de vie</vt:lpstr>
      <vt:lpstr>Cycle de vie</vt:lpstr>
      <vt:lpstr>Les acteurs</vt:lpstr>
      <vt:lpstr>Un peu d’histoire, naissance d’un besoin : le PLM</vt:lpstr>
      <vt:lpstr>Le besoin</vt:lpstr>
      <vt:lpstr>Les outils</vt:lpstr>
      <vt:lpstr>Les informations</vt:lpstr>
      <vt:lpstr>Les apports du PLM</vt:lpstr>
      <vt:lpstr>Et le PDM ou SGDT ?</vt:lpstr>
      <vt:lpstr>Application en BTS</vt:lpstr>
    </vt:vector>
  </TitlesOfParts>
  <Company>Rectorat de clermont-Ferrand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Yannick MORICE</dc:creator>
  <cp:lastModifiedBy>Michel Rage</cp:lastModifiedBy>
  <cp:revision>79</cp:revision>
  <dcterms:created xsi:type="dcterms:W3CDTF">2014-09-21T09:32:44Z</dcterms:created>
  <dcterms:modified xsi:type="dcterms:W3CDTF">2015-11-25T13:41:30Z</dcterms:modified>
</cp:coreProperties>
</file>