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tiff" ContentType="image/tif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ppt/slideLayouts/slideLayout7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3" r:id="rId1"/>
    <p:sldMasterId id="2147483996" r:id="rId2"/>
    <p:sldMasterId id="2147483972" r:id="rId3"/>
    <p:sldMasterId id="2147483650" r:id="rId4"/>
    <p:sldMasterId id="2147483648" r:id="rId5"/>
    <p:sldMasterId id="2147484008" r:id="rId6"/>
    <p:sldMasterId id="2147483922" r:id="rId7"/>
    <p:sldMasterId id="2147483857" r:id="rId8"/>
    <p:sldMasterId id="2147483859" r:id="rId9"/>
    <p:sldMasterId id="2147483871" r:id="rId10"/>
    <p:sldMasterId id="2147483984" r:id="rId11"/>
    <p:sldMasterId id="2147483960" r:id="rId12"/>
  </p:sldMasterIdLst>
  <p:notesMasterIdLst>
    <p:notesMasterId r:id="rId31"/>
  </p:notesMasterIdLst>
  <p:handoutMasterIdLst>
    <p:handoutMasterId r:id="rId32"/>
  </p:handoutMasterIdLst>
  <p:sldIdLst>
    <p:sldId id="331" r:id="rId13"/>
    <p:sldId id="348" r:id="rId14"/>
    <p:sldId id="362" r:id="rId15"/>
    <p:sldId id="332" r:id="rId16"/>
    <p:sldId id="334" r:id="rId17"/>
    <p:sldId id="339" r:id="rId18"/>
    <p:sldId id="350" r:id="rId19"/>
    <p:sldId id="351" r:id="rId20"/>
    <p:sldId id="363" r:id="rId21"/>
    <p:sldId id="354" r:id="rId22"/>
    <p:sldId id="364" r:id="rId23"/>
    <p:sldId id="355" r:id="rId24"/>
    <p:sldId id="356" r:id="rId25"/>
    <p:sldId id="361" r:id="rId26"/>
    <p:sldId id="360" r:id="rId27"/>
    <p:sldId id="359" r:id="rId28"/>
    <p:sldId id="358" r:id="rId29"/>
    <p:sldId id="347" r:id="rId3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10">
          <p15:clr>
            <a:srgbClr val="A4A3A4"/>
          </p15:clr>
        </p15:guide>
        <p15:guide id="2" pos="28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66"/>
    <a:srgbClr val="FCD5B4"/>
    <a:srgbClr val="D8E4BC"/>
    <a:srgbClr val="B8CCE4"/>
    <a:srgbClr val="FF5758"/>
    <a:srgbClr val="FFA78B"/>
    <a:srgbClr val="DEEEF8"/>
    <a:srgbClr val="D5E3E9"/>
    <a:srgbClr val="D7E3E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8551" autoAdjust="0"/>
  </p:normalViewPr>
  <p:slideViewPr>
    <p:cSldViewPr>
      <p:cViewPr>
        <p:scale>
          <a:sx n="100" d="100"/>
          <a:sy n="100" d="100"/>
        </p:scale>
        <p:origin x="-394" y="178"/>
      </p:cViewPr>
      <p:guideLst>
        <p:guide orient="horz" pos="4110"/>
        <p:guide pos="28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34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C96F751A-9380-C74E-969B-F310CC821968}" type="datetime1">
              <a:rPr lang="fr-FR"/>
              <a:pPr/>
              <a:t>07/12/2015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4C1581D0-A779-9E43-A253-EC353F20572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8379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49D19253-918A-074B-B966-222A2D916A0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561254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9253-918A-074B-B966-222A2D916A0D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6472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D4FF3B-CB06-8A49-8C43-70F6EBE8FBD6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7D780-BBF8-C941-A584-92944B4B1FE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841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FE884F-DBF7-6C44-9448-51E1BDB6CFEC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11043-57A4-084E-A3C9-911EE79FAE8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41425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48143D-AF3C-3246-BFC2-4136A6F27CEA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532EC-7370-5446-A456-0010176F837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8413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A5A7C-A589-4A44-90EB-A84E9237E8D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01494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0C6E7-D23C-EB42-A96A-4297BB95B30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3745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2E8C5-DCA5-6E44-8729-FCDCFC2FC01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32128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21F66-1EDF-3D48-8C4A-A47DEB096F1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364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06B74-8C85-FD49-B0E8-BEB96F70781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50218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458AD-4D82-764B-BCD5-A2A36F40289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65042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9DFD-CA4B-0A48-A4A6-6EE9B3D592B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6498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172A2A-F69D-BA46-B0FC-567C924681A2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71028-3494-2443-A8DB-9404A6A2BDF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8376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B338D-0E52-EB47-AF8E-7346AC2576E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13234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BE0F-F7F2-1540-9557-826EAFAAEED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28834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48CB2-DB9D-4946-9EEC-8F24F8B4D26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90058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5976F-373E-964C-83C0-8E5F1D04686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535098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31640" y="2060848"/>
            <a:ext cx="5761037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fr-FR" dirty="0" smtClean="0"/>
              <a:t>Titre de la partie </a:t>
            </a: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900">
                <a:solidFill>
                  <a:schemeClr val="accent1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252504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5757956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115551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773238"/>
            <a:ext cx="3811587" cy="42481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3811588" cy="42481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0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19979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835696" y="2348880"/>
            <a:ext cx="5486400" cy="36107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3568" y="1772816"/>
            <a:ext cx="5486400" cy="360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92550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 userDrawn="1"/>
        </p:nvSpPr>
        <p:spPr bwMode="gray">
          <a:xfrm>
            <a:off x="684213" y="131763"/>
            <a:ext cx="77755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chemeClr val="tx2"/>
                </a:solidFill>
                <a:latin typeface="Calibri"/>
                <a:ea typeface="+mj-ea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Titre de la page de contenu</a:t>
            </a:r>
            <a:endParaRPr lang="fr-FR" dirty="0"/>
          </a:p>
        </p:txBody>
      </p:sp>
      <p:sp>
        <p:nvSpPr>
          <p:cNvPr id="6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0933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3568" y="1844824"/>
            <a:ext cx="2781945" cy="42093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Espace réservé du pied de page 6"/>
          <p:cNvSpPr>
            <a:spLocks noGrp="1" noChangeArrowheads="1"/>
          </p:cNvSpPr>
          <p:nvPr>
            <p:ph type="ftr" sz="quarter" idx="10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7965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EDE795-31A7-254D-B8F2-4735E9B1D6B0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B477A-77EE-DF4A-B199-EC484BB0222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9515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782352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94272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fr-FR" sz="900">
                <a:solidFill>
                  <a:srgbClr val="4F81BD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31640" y="2060848"/>
            <a:ext cx="5761037" cy="50405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fr-FR" dirty="0" smtClean="0"/>
              <a:t>Titre de la partie 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956550" y="6408738"/>
            <a:ext cx="647700" cy="188912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4F81BD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794279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B54F9-6FAF-7C4B-ACBB-92EA3E14FCE6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16E87-5900-AE42-9D33-4492E5432ED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502410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C306E4-08DD-0849-8908-57AD3F7D2B57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54AB0-75F2-5742-BBC6-9489A0DB3F1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31756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137895-108B-264F-81C3-CC66E6C2FCCE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14326-63CF-2B46-8D0D-DCD7F9E1BA4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746283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51C573-97C1-ED48-B211-DB552B499127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B96B6-AB68-B34A-BE65-7DC678F4474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61699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79AFFA-76EF-A64F-821E-258D7BA628A1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7DC10-2570-5E45-8778-554EE0A8147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392809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A6FE73-593F-554F-BC12-313B57D781CF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52A1F-6C7D-C241-BBCD-DCB2FFC67C6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93481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DBBC4-F49D-B049-9BDA-942B0957B49C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2FAEB-9C09-1D4C-A7F9-25B460143D9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5051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5DC1A7-82E4-9A49-9C00-425ABA9F8A29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058F-3F82-9949-BCB7-31C1E23F290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339290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27D3EE-6D04-6948-8DA4-661CBEA5776A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3EDC6-28F6-B548-902B-12CB2C34E43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906270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898A17-E47F-9D4B-B2BD-2235134E2ADD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E290C-9C7E-B54A-AFD0-9A8601B88A0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527352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3B2956-EC4F-0F4A-84B6-25777EF5A508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B0D50-623E-2E41-B13F-59C2674B7F1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931439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B5750F-C248-4A45-B86C-EDDCBE7C216E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37359-ECA1-3B46-A02B-313EE20DDD4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876087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ADD4C-2EFD-3D40-97FE-57480877937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816620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8F915-2538-8C47-AECD-D9444CE6C1B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153480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B77D8-2F15-0843-BA73-F137DF97161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37673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95FD1-AF47-994A-AD04-BB04228A88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042342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BB4D9-02F4-EB47-844E-96BFA31F8A0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148366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C29D2-DB59-9448-B570-4B4654B7C1B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1718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30875-43CF-A545-8952-237EE040D27C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2A67A-6FA7-494F-A610-B43F9ADB4AD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67366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AED14-2B4F-4146-95AC-6A9897AB4F7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307636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DF3A4-6084-B846-A843-849CF48999C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425043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5B058-BCEC-5F4E-B65F-D3461527A5D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617083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21D2D-9991-154A-99C4-BBB393C8492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100152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DE3AB-F044-C343-BDDF-C0137662120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915206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32649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Page </a:t>
            </a:r>
            <a:fld id="{8407121F-475A-2848-8E08-97FDA0612D8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748407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555104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B9B365-D2B2-2645-8EB5-7B8F5CAA3BD0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5AA3D-54F8-274D-B54B-A4A83679231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2675608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41EAFE-E364-5A43-9757-7900BCFE6BFD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D61D5-9617-734B-8D13-A927A48B2C4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8820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E071A-B8EA-2A45-9646-690B103EAB30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5FA04-D58F-CC41-B425-B4E3275D044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571876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880ABA-EAF3-CA48-8124-BC1192F47679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4BC03C-940D-DB4A-944D-BE85D2AF68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251236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B58B80-6A36-3F46-8B53-DBC922CB251A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28671-4595-5549-BBB7-807A04660E6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599869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7C1E65-B6A0-1940-B36E-25282D68BB44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D9721-EE8F-D647-8A8E-5F67085E244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106602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32E338-53E1-1D48-A068-A6FCF1654588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71A8E-E71C-7E4F-A5B8-F7011BE9F97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3025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7E78B6-543A-9541-98A3-B0CF2ABD1821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536F3-5995-1942-A8BA-194E1D74A6B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266121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BE0F38-4586-B145-87AB-91CA2139D452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823DC-3AB6-9D43-B12C-240A0DE3A80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631090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9C8A45-B9EC-5046-A3E6-9E87F0874202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CB78E-2E06-3548-9D1C-21E0DEC6001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5201904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25E54-384A-0040-8EF4-547C1073842B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0F6B4-6598-2748-AC1F-3295C3AAA55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53232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C48034-4443-F740-A8E0-0C2336D011E0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80D20-D977-8742-A170-6567E4837BB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60221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9D840-68EB-6A4D-8897-8335C08672F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0547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F45F3-43CF-F945-BD3A-1871CF7A6CC7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850AC-BE00-B747-B4AA-E0A710120DD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729050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D2DA9-F432-B644-96DE-70311DC0CF3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804818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7643D-BBAD-4743-8B1A-C2B33AA9B84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035590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E9D4A-9DD9-1948-8F2F-5C88CD0AD04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627464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A9928-1361-EE4B-91D6-EAE814C81DB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403189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1FFE3-07F2-7B41-A10F-7FD7FCEECE7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030234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18948-ECC0-AD49-9CFA-01957FCA240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281491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A2AC6-7BBA-AF47-90B3-ED811C4C05B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308423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1941C-E42E-0349-8E84-FC904623781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746627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F6B21-7BB5-BE42-B49D-FAD0B605BAF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9908884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A799BC-E5DB-624A-ADA1-8895773C075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66577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2A33CB-C0DF-2145-AF25-6C0A8F298962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C01BD-79A4-FB42-B3AF-DE45226BF6E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6218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BD5F5E-2C4F-6D40-A3EE-2A10A6783278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06AE8-BFD9-834E-8A89-0AA665FFDE6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1407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cs typeface="Arial" charset="0"/>
              </a:endParaRPr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836738" y="1844675"/>
            <a:ext cx="6191250" cy="1079500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>
                <a:solidFill>
                  <a:srgbClr val="404040"/>
                </a:solidFill>
                <a:latin typeface="Calibri" charset="0"/>
              </a:rPr>
              <a:t>Titre de la présentation 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1908175" y="2852738"/>
            <a:ext cx="6191250" cy="315912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charset="0"/>
              <a:buNone/>
            </a:pPr>
            <a:r>
              <a:rPr lang="fr-FR" sz="1500">
                <a:solidFill>
                  <a:srgbClr val="0062A8"/>
                </a:solidFill>
                <a:latin typeface="Calibri" charset="0"/>
              </a:rPr>
              <a:t>Sous-titre de la présentation 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1908175" y="4581525"/>
            <a:ext cx="6118225" cy="31591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 de la direction et du bureau &gt; date  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1979613" y="4581525"/>
            <a:ext cx="2305050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1126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020F2CC-0381-CB47-A337-F6E628F53851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0DA76B-3781-FA40-A1FA-EE30EB4E6E9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1229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CE4E2B3-4EE9-BA4D-8E8C-E5507102627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34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96F759A-B78F-BC48-9B62-FEBF379BDDD1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7F8AB6C-9063-0846-9FC4-B13CDDA881D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8703E4A-6952-0C45-8723-DCD68B93BC5A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1"/>
          <p:cNvGrpSpPr>
            <a:grpSpLocks/>
          </p:cNvGrpSpPr>
          <p:nvPr/>
        </p:nvGrpSpPr>
        <p:grpSpPr bwMode="auto">
          <a:xfrm>
            <a:off x="0" y="0"/>
            <a:ext cx="9144000" cy="3883025"/>
            <a:chOff x="0" y="0"/>
            <a:chExt cx="5760" cy="2446"/>
          </a:xfrm>
        </p:grpSpPr>
        <p:sp>
          <p:nvSpPr>
            <p:cNvPr id="2056" name="Rectangle 18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1780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9pPr>
            </a:lstStyle>
            <a:p>
              <a:pPr eaLnBrk="1" hangingPunct="1">
                <a:defRPr/>
              </a:pPr>
              <a:endParaRPr lang="fr-FR" altLang="fr-FR" sz="1800" smtClean="0">
                <a:solidFill>
                  <a:srgbClr val="D9D9D9"/>
                </a:solidFill>
                <a:cs typeface="+mn-cs"/>
              </a:endParaRPr>
            </a:p>
          </p:txBody>
        </p:sp>
        <p:sp>
          <p:nvSpPr>
            <p:cNvPr id="4105" name="Freeform 20"/>
            <p:cNvSpPr>
              <a:spLocks/>
            </p:cNvSpPr>
            <p:nvPr userDrawn="1"/>
          </p:nvSpPr>
          <p:spPr bwMode="gray">
            <a:xfrm>
              <a:off x="0" y="1480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31913" y="2060575"/>
            <a:ext cx="57610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 de la partie 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ZoneTexte 10"/>
          <p:cNvSpPr txBox="1">
            <a:spLocks noChangeArrowheads="1"/>
          </p:cNvSpPr>
          <p:nvPr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1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Wingdings" charset="0"/>
        <a:defRPr sz="700" b="1">
          <a:solidFill>
            <a:schemeClr val="bg2"/>
          </a:solidFill>
          <a:latin typeface="+mn-lt"/>
          <a:ea typeface="ＭＳ Ｐゴシック" charset="0"/>
          <a:cs typeface="+mn-cs"/>
        </a:defRPr>
      </a:lvl1pPr>
      <a:lvl2pPr marL="4763" indent="-3175" algn="l" rtl="0" eaLnBrk="0" fontAlgn="base" hangingPunct="0">
        <a:spcBef>
          <a:spcPct val="0"/>
        </a:spcBef>
        <a:spcAft>
          <a:spcPct val="0"/>
        </a:spcAft>
        <a:buFont typeface="Wingdings" charset="0"/>
        <a:defRPr sz="700">
          <a:solidFill>
            <a:schemeClr val="bg2"/>
          </a:solidFill>
          <a:latin typeface="+mn-lt"/>
          <a:ea typeface="+mn-ea"/>
          <a:cs typeface="+mn-cs"/>
        </a:defRPr>
      </a:lvl2pPr>
      <a:lvl3pPr marL="11113" indent="-4763" algn="l" rtl="0" eaLnBrk="0" fontAlgn="base" hangingPunct="0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3pPr>
      <a:lvl4pPr marL="17463" indent="-4763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Font typeface="Arial" charset="0"/>
        <a:defRPr sz="700">
          <a:solidFill>
            <a:schemeClr val="bg2"/>
          </a:solidFill>
          <a:latin typeface="+mn-lt"/>
          <a:ea typeface="+mn-ea"/>
          <a:cs typeface="+mn-cs"/>
        </a:defRPr>
      </a:lvl4pPr>
      <a:lvl5pPr marL="19050" indent="1809750" algn="l" rtl="0" eaLnBrk="0" fontAlgn="base" hangingPunct="0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5pPr>
      <a:lvl6pPr marL="4762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6pPr>
      <a:lvl7pPr marL="9334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7pPr>
      <a:lvl8pPr marL="13906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8pPr>
      <a:lvl9pPr marL="18478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14"/>
          <p:cNvSpPr>
            <a:spLocks/>
          </p:cNvSpPr>
          <p:nvPr/>
        </p:nvSpPr>
        <p:spPr bwMode="gray">
          <a:xfrm>
            <a:off x="0" y="0"/>
            <a:ext cx="9144000" cy="1533525"/>
          </a:xfrm>
          <a:custGeom>
            <a:avLst/>
            <a:gdLst>
              <a:gd name="T0" fmla="*/ 2147483647 w 5760"/>
              <a:gd name="T1" fmla="*/ 0 h 966"/>
              <a:gd name="T2" fmla="*/ 0 w 5760"/>
              <a:gd name="T3" fmla="*/ 0 h 966"/>
              <a:gd name="T4" fmla="*/ 0 w 5760"/>
              <a:gd name="T5" fmla="*/ 2147483647 h 966"/>
              <a:gd name="T6" fmla="*/ 2147483647 w 5760"/>
              <a:gd name="T7" fmla="*/ 2147483647 h 966"/>
              <a:gd name="T8" fmla="*/ 2147483647 w 5760"/>
              <a:gd name="T9" fmla="*/ 2147483647 h 966"/>
              <a:gd name="T10" fmla="*/ 2147483647 w 5760"/>
              <a:gd name="T11" fmla="*/ 0 h 9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60" h="966">
                <a:moveTo>
                  <a:pt x="5760" y="0"/>
                </a:moveTo>
                <a:lnTo>
                  <a:pt x="0" y="0"/>
                </a:lnTo>
                <a:lnTo>
                  <a:pt x="0" y="966"/>
                </a:lnTo>
                <a:lnTo>
                  <a:pt x="4834" y="966"/>
                </a:lnTo>
                <a:lnTo>
                  <a:pt x="5760" y="434"/>
                </a:lnTo>
                <a:lnTo>
                  <a:pt x="5760" y="0"/>
                </a:lnTo>
              </a:path>
            </a:pathLst>
          </a:custGeom>
          <a:solidFill>
            <a:srgbClr val="DEEEF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84213" y="131763"/>
            <a:ext cx="77755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 de la page de contenu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84213" y="1773238"/>
            <a:ext cx="77755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Texte premier niveau </a:t>
            </a:r>
          </a:p>
          <a:p>
            <a:pPr lvl="1"/>
            <a:r>
              <a:rPr lang="fr-FR"/>
              <a:t>Texte deuxième niveau</a:t>
            </a:r>
          </a:p>
          <a:p>
            <a:pPr lvl="2"/>
            <a:r>
              <a:rPr lang="fr-FR"/>
              <a:t>Texte 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150" name="ZoneTexte 2"/>
          <p:cNvSpPr txBox="1">
            <a:spLocks noChangeArrowheads="1"/>
          </p:cNvSpPr>
          <p:nvPr/>
        </p:nvSpPr>
        <p:spPr bwMode="auto">
          <a:xfrm>
            <a:off x="2484438" y="6381750"/>
            <a:ext cx="5400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  <a:p>
            <a:pPr eaLnBrk="1" hangingPunct="1"/>
            <a:endParaRPr lang="fr-FR" sz="900">
              <a:solidFill>
                <a:schemeClr val="accent1"/>
              </a:solidFill>
              <a:latin typeface="Calibri" charset="0"/>
              <a:cs typeface="Calibri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5"/>
          <p:cNvSpPr txBox="1">
            <a:spLocks/>
          </p:cNvSpPr>
          <p:nvPr/>
        </p:nvSpPr>
        <p:spPr>
          <a:xfrm>
            <a:off x="7885113" y="6356350"/>
            <a:ext cx="801687" cy="312738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Page </a:t>
            </a:r>
            <a:fld id="{774A9327-71EB-1A4C-A890-0BDE55ADE51B}" type="slidenum"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pPr algn="r" eaLnBrk="1" hangingPunct="1"/>
              <a:t>‹N°›</a:t>
            </a:fld>
            <a:endParaRPr lang="fr-FR" sz="900">
              <a:solidFill>
                <a:schemeClr val="accent1"/>
              </a:solidFill>
              <a:latin typeface="Calibri" charset="0"/>
              <a:cs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8" r:id="rId6"/>
    <p:sldLayoutId id="2147484352" r:id="rId7"/>
    <p:sldLayoutId id="214748435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250825" indent="-250825" algn="l" rtl="0" eaLnBrk="0" fontAlgn="base" hangingPunct="0">
        <a:spcBef>
          <a:spcPct val="60000"/>
        </a:spcBef>
        <a:spcAft>
          <a:spcPct val="40000"/>
        </a:spcAft>
        <a:buClr>
          <a:schemeClr val="hlink"/>
        </a:buClr>
        <a:buFont typeface="Wingdings" charset="0"/>
        <a:buChar char="n"/>
        <a:defRPr sz="2000">
          <a:solidFill>
            <a:schemeClr val="accent1"/>
          </a:solidFill>
          <a:latin typeface="Calibri"/>
          <a:ea typeface="+mn-ea"/>
          <a:cs typeface="Calibri"/>
        </a:defRPr>
      </a:lvl1pPr>
      <a:lvl2pPr marL="423863" indent="-1714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"/>
        <a:defRPr sz="1500">
          <a:solidFill>
            <a:schemeClr val="tx1"/>
          </a:solidFill>
          <a:latin typeface="Calibri"/>
          <a:ea typeface="+mn-ea"/>
          <a:cs typeface="Calibri"/>
        </a:defRPr>
      </a:lvl2pPr>
      <a:lvl3pPr marL="425450" indent="3175" algn="l" rtl="0" eaLnBrk="0" fontAlgn="base" hangingPunct="0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Calibri"/>
          <a:ea typeface="+mn-ea"/>
          <a:cs typeface="Calibri"/>
        </a:defRPr>
      </a:lvl3pPr>
      <a:lvl4pPr marL="617538" indent="-1873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100">
          <a:solidFill>
            <a:schemeClr val="tx1"/>
          </a:solidFill>
          <a:latin typeface="Calibri"/>
          <a:ea typeface="+mn-ea"/>
          <a:cs typeface="Calibri"/>
        </a:defRPr>
      </a:lvl4pPr>
      <a:lvl5pPr marL="619125" indent="1209675" algn="l" rtl="0" eaLnBrk="0" fontAlgn="base" hangingPunct="0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Calibri"/>
          <a:ea typeface="+mn-ea"/>
          <a:cs typeface="Calibri"/>
        </a:defRPr>
      </a:lvl5pPr>
      <a:lvl6pPr marL="10763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15335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19907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24479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614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0083757-C8A0-B641-BA3A-15DF46393BE3}" type="datetimeFigureOut">
              <a:rPr lang="fr-FR"/>
              <a:pPr/>
              <a:t>07/12/2015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3213B1E-3ED4-BD48-A2AA-9403C16498CE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717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-84" charset="-128"/>
                <a:cs typeface="+mn-cs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5A96124-B5E8-8748-98CE-67B8BD2A315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308" r:id="rId3"/>
    <p:sldLayoutId id="2147484309" r:id="rId4"/>
    <p:sldLayoutId id="2147484310" r:id="rId5"/>
    <p:sldLayoutId id="2147484311" r:id="rId6"/>
    <p:sldLayoutId id="2147484312" r:id="rId7"/>
    <p:sldLayoutId id="2147484313" r:id="rId8"/>
    <p:sldLayoutId id="2147484314" r:id="rId9"/>
    <p:sldLayoutId id="2147484315" r:id="rId10"/>
    <p:sldLayoutId id="2147484316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cs typeface="Arial" charset="0"/>
              </a:endParaRPr>
            </a:p>
          </p:txBody>
        </p:sp>
      </p:grp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1258888" y="2349500"/>
            <a:ext cx="6191250" cy="935038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charset="0"/>
              <a:buNone/>
            </a:pPr>
            <a:r>
              <a:rPr lang="fr-FR" sz="1500">
                <a:solidFill>
                  <a:srgbClr val="0062A8"/>
                </a:solidFill>
                <a:latin typeface="Calibri" charset="0"/>
              </a:rPr>
              <a:t>Vous pouvez consulter cette présentation powerpoint </a:t>
            </a:r>
            <a:br>
              <a:rPr lang="fr-FR" sz="1500">
                <a:solidFill>
                  <a:srgbClr val="0062A8"/>
                </a:solidFill>
                <a:latin typeface="Calibri" charset="0"/>
              </a:rPr>
            </a:br>
            <a:r>
              <a:rPr lang="fr-FR" sz="1500">
                <a:solidFill>
                  <a:srgbClr val="0062A8"/>
                </a:solidFill>
                <a:latin typeface="Calibri" charset="0"/>
              </a:rPr>
              <a:t>sur « Adresse web »</a:t>
            </a:r>
          </a:p>
          <a:p>
            <a:pPr eaLnBrk="1" hangingPunct="1">
              <a:spcBef>
                <a:spcPct val="20000"/>
              </a:spcBef>
              <a:buFont typeface="Wingdings" charset="0"/>
              <a:buNone/>
            </a:pPr>
            <a:r>
              <a:rPr lang="fr-FR" sz="1500">
                <a:solidFill>
                  <a:srgbClr val="0062A8"/>
                </a:solidFill>
                <a:latin typeface="Calibri" charset="0"/>
              </a:rPr>
              <a:t> </a:t>
            </a: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3203575" y="4192588"/>
            <a:ext cx="6119813" cy="31591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</a:t>
            </a:r>
          </a:p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Adresse </a:t>
            </a:r>
          </a:p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mail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3275013" y="4221163"/>
            <a:ext cx="2233612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oneTexte 7"/>
          <p:cNvSpPr txBox="1">
            <a:spLocks noChangeArrowheads="1"/>
          </p:cNvSpPr>
          <p:nvPr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900">
                <a:solidFill>
                  <a:schemeClr val="accent1"/>
                </a:solidFill>
                <a:latin typeface="Calibri" charset="0"/>
                <a:cs typeface="Calibri" charset="0"/>
              </a:rPr>
              <a:t>Titre de la présentation &gt; date 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087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cs typeface="Calibri" charset="0"/>
              </a:defRPr>
            </a:lvl1pPr>
          </a:lstStyle>
          <a:p>
            <a:r>
              <a:rPr lang="fr-FR"/>
              <a:t>Page </a:t>
            </a:r>
            <a:fld id="{94E9C2E5-ADA5-4C4B-8D3F-6D5E18656B2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tiff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5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cs typeface="Arial" charset="0"/>
              </a:endParaRPr>
            </a:p>
          </p:txBody>
        </p:sp>
      </p:grpSp>
      <p:sp>
        <p:nvSpPr>
          <p:cNvPr id="20483" name="Rectangle 3"/>
          <p:cNvSpPr txBox="1">
            <a:spLocks noChangeArrowheads="1"/>
          </p:cNvSpPr>
          <p:nvPr/>
        </p:nvSpPr>
        <p:spPr bwMode="auto">
          <a:xfrm>
            <a:off x="827584" y="1196752"/>
            <a:ext cx="792088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3200" b="1" dirty="0" smtClean="0">
                <a:solidFill>
                  <a:srgbClr val="404040"/>
                </a:solidFill>
                <a:latin typeface="Calibri" charset="0"/>
              </a:rPr>
              <a:t>BTS CPRP</a:t>
            </a:r>
          </a:p>
          <a:p>
            <a:pPr eaLnBrk="1" hangingPunct="1"/>
            <a:r>
              <a:rPr lang="fr-FR" sz="3200" b="1" dirty="0" smtClean="0">
                <a:solidFill>
                  <a:srgbClr val="404040"/>
                </a:solidFill>
                <a:latin typeface="Calibri" charset="0"/>
              </a:rPr>
              <a:t>Epreuve E4 – Conception préliminaire</a:t>
            </a:r>
          </a:p>
          <a:p>
            <a:pPr eaLnBrk="1" hangingPunct="1"/>
            <a:r>
              <a:rPr lang="fr-FR" sz="3200" b="1" dirty="0" smtClean="0">
                <a:solidFill>
                  <a:srgbClr val="404040"/>
                </a:solidFill>
                <a:latin typeface="Calibri" charset="0"/>
              </a:rPr>
              <a:t>« Sujet 0 » : proposition de questionnement</a:t>
            </a:r>
            <a:endParaRPr lang="fr-FR" sz="3200" b="1" dirty="0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20484" name="Rectangle 4"/>
          <p:cNvSpPr txBox="1">
            <a:spLocks noChangeArrowheads="1"/>
          </p:cNvSpPr>
          <p:nvPr/>
        </p:nvSpPr>
        <p:spPr bwMode="auto">
          <a:xfrm>
            <a:off x="971600" y="3284984"/>
            <a:ext cx="6191250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charset="0"/>
              <a:buNone/>
            </a:pPr>
            <a:r>
              <a:rPr lang="fr-FR" sz="1500" dirty="0" smtClean="0">
                <a:solidFill>
                  <a:srgbClr val="0062A8"/>
                </a:solidFill>
                <a:latin typeface="Calibri" charset="0"/>
              </a:rPr>
              <a:t>Séminaire de la rénovation des BTS de la mécanique</a:t>
            </a:r>
            <a:endParaRPr lang="fr-FR" sz="1500" dirty="0">
              <a:solidFill>
                <a:srgbClr val="0062A8"/>
              </a:solidFill>
              <a:latin typeface="Calibri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908175" y="4581525"/>
            <a:ext cx="6118225" cy="31591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latin typeface="Calibri" charset="0"/>
              </a:rPr>
              <a:t>le </a:t>
            </a:r>
            <a:r>
              <a:rPr lang="fr-FR" dirty="0">
                <a:latin typeface="Calibri" charset="0"/>
              </a:rPr>
              <a:t>8 </a:t>
            </a:r>
            <a:r>
              <a:rPr lang="fr-FR" dirty="0" smtClean="0">
                <a:latin typeface="Calibri" charset="0"/>
              </a:rPr>
              <a:t>décembre </a:t>
            </a:r>
            <a:r>
              <a:rPr lang="fr-FR" dirty="0">
                <a:latin typeface="Calibri" charset="0"/>
              </a:rPr>
              <a:t>2015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1979613" y="4581525"/>
            <a:ext cx="2305050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466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C6 - Interpréter un dossier de conception préliminaire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C6.2 – Analyser les fonctions assurées par les éléments participants aux assemblages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132856"/>
            <a:ext cx="5616624" cy="3346607"/>
          </a:xfrm>
          <a:prstGeom prst="rect">
            <a:avLst/>
          </a:prstGeom>
        </p:spPr>
      </p:pic>
      <p:pic>
        <p:nvPicPr>
          <p:cNvPr id="10" name="Image 9" descr="Corps de pied 2v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55576" y="3645024"/>
            <a:ext cx="1801464" cy="2232248"/>
          </a:xfrm>
          <a:prstGeom prst="rect">
            <a:avLst/>
          </a:prstGeom>
        </p:spPr>
      </p:pic>
      <p:pic>
        <p:nvPicPr>
          <p:cNvPr id="11" name="Image 10" descr="Sysml-req-chauffer_rehabilitation_ecol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16216" y="2348880"/>
            <a:ext cx="2448312" cy="18285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C6 - Interpréter un dossier de conception préliminaire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C6.2 – Analyser les fonctions assurées par les éléments participants aux assemblages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276872"/>
            <a:ext cx="6697980" cy="1752600"/>
          </a:xfrm>
          <a:prstGeom prst="rect">
            <a:avLst/>
          </a:prstGeom>
        </p:spPr>
      </p:pic>
      <p:pic>
        <p:nvPicPr>
          <p:cNvPr id="10" name="Image 9" descr="Douille coulissante -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03648" y="4365104"/>
            <a:ext cx="1447448" cy="1707963"/>
          </a:xfrm>
          <a:prstGeom prst="rect">
            <a:avLst/>
          </a:prstGeom>
        </p:spPr>
      </p:pic>
      <p:pic>
        <p:nvPicPr>
          <p:cNvPr id="11" name="Image 10" descr="Ensemble de verrouillage vue coup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347864" y="4293096"/>
            <a:ext cx="2520280" cy="1824278"/>
          </a:xfrm>
          <a:prstGeom prst="rect">
            <a:avLst/>
          </a:prstGeom>
        </p:spPr>
      </p:pic>
      <p:pic>
        <p:nvPicPr>
          <p:cNvPr id="12" name="Image 11" descr="Ensemble de verrouillage vue coup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228184" y="4518548"/>
            <a:ext cx="2376264" cy="17428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C6 - Interpréter un dossier de conception préliminaire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C6.3 – Identifier et justifier les difficultés de réalisation liées aux exigences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060848"/>
            <a:ext cx="6545580" cy="3489960"/>
          </a:xfrm>
          <a:prstGeom prst="rect">
            <a:avLst/>
          </a:prstGeom>
        </p:spPr>
      </p:pic>
      <p:pic>
        <p:nvPicPr>
          <p:cNvPr id="10" name="Image 9" descr="Corps de pied-GORGE-V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87624" y="3789040"/>
            <a:ext cx="1872208" cy="13681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C8 - Recenser et spécifier des technologies et des moyens de réalisation. 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C8.1 – Proposer et justifier des technologies et des moyens envisageables.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8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76872"/>
            <a:ext cx="8488238" cy="32053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73866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C8 - Recenser et spécifier des technologies et des moyens de réalisation. 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C8.2 – Hiérarchiser des contraintes de production et en déduire des conséquences sur la relation produit-procédé.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8-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2420888"/>
            <a:ext cx="7404616" cy="35283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C8 - Recenser et spécifier des technologies et des moyens de réalisation. 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C8.3 – Déterminer les performances nécessaires des moyens de réalisation.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Image 9" descr="Cliché de carte 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958091"/>
            <a:ext cx="8604448" cy="3631149"/>
          </a:xfrm>
          <a:prstGeom prst="rect">
            <a:avLst/>
          </a:prstGeom>
        </p:spPr>
      </p:pic>
      <p:pic>
        <p:nvPicPr>
          <p:cNvPr id="11" name="Image 10" descr="Corps de pied-GORGE-V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2636912"/>
            <a:ext cx="1182447" cy="864096"/>
          </a:xfrm>
          <a:prstGeom prst="rect">
            <a:avLst/>
          </a:prstGeom>
        </p:spPr>
      </p:pic>
      <p:pic>
        <p:nvPicPr>
          <p:cNvPr id="12" name="Image 11" descr="Puis. tournag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55576" y="3573016"/>
            <a:ext cx="1339683" cy="1800200"/>
          </a:xfrm>
          <a:prstGeom prst="rect">
            <a:avLst/>
          </a:prstGeom>
        </p:spPr>
      </p:pic>
      <p:pic>
        <p:nvPicPr>
          <p:cNvPr id="13" name="Image 12" descr="Puis. fraisag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259632" y="4653136"/>
            <a:ext cx="1152128" cy="16321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C8 - Recenser et spécifier des technologies et des moyens de réalisation. 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C8.4 – Rédiger le cahier des charges des clauses techniques d’un moyen de réalisation.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Cliché de carte 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988839"/>
            <a:ext cx="6885765" cy="2376265"/>
          </a:xfrm>
          <a:prstGeom prst="rect">
            <a:avLst/>
          </a:prstGeom>
        </p:spPr>
      </p:pic>
      <p:pic>
        <p:nvPicPr>
          <p:cNvPr id="11" name="Image 10" descr="gamme assembl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780928"/>
            <a:ext cx="1729732" cy="1454100"/>
          </a:xfrm>
          <a:prstGeom prst="rect">
            <a:avLst/>
          </a:prstGeom>
        </p:spPr>
      </p:pic>
      <p:pic>
        <p:nvPicPr>
          <p:cNvPr id="10" name="Image 9" descr="montage assembl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4149080"/>
            <a:ext cx="2053453" cy="2026741"/>
          </a:xfrm>
          <a:prstGeom prst="rect">
            <a:avLst/>
          </a:prstGeom>
        </p:spPr>
      </p:pic>
      <p:pic>
        <p:nvPicPr>
          <p:cNvPr id="12" name="Image 11" descr="Montage des bill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4725144"/>
            <a:ext cx="2195736" cy="1225170"/>
          </a:xfrm>
          <a:prstGeom prst="rect">
            <a:avLst/>
          </a:prstGeom>
        </p:spPr>
      </p:pic>
      <p:pic>
        <p:nvPicPr>
          <p:cNvPr id="13" name="Image 12" descr="moule ouvert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372200" y="4509120"/>
            <a:ext cx="2004854" cy="1656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1600" y="1412776"/>
            <a:ext cx="7992888" cy="73866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C8 - Recenser et spécifier des technologies et des moyens de réalisation. 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C8.5 – Déterminer les données techniques de réalisation nécessaires à l’établissement d’une réponse à une affaire.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Image 9" descr="Capture-gam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04864"/>
            <a:ext cx="2808312" cy="4016188"/>
          </a:xfrm>
          <a:prstGeom prst="rect">
            <a:avLst/>
          </a:prstGeom>
        </p:spPr>
      </p:pic>
      <p:pic>
        <p:nvPicPr>
          <p:cNvPr id="9" name="Image 8" descr="Cliché de carte 8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501008"/>
            <a:ext cx="7800867" cy="15121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 de votre attention.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6570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1227095633"/>
              </p:ext>
            </p:extLst>
          </p:nvPr>
        </p:nvGraphicFramePr>
        <p:xfrm>
          <a:off x="899592" y="764704"/>
          <a:ext cx="7880390" cy="5121106"/>
        </p:xfrm>
        <a:graphic>
          <a:graphicData uri="http://schemas.openxmlformats.org/drawingml/2006/table">
            <a:tbl>
              <a:tblPr/>
              <a:tblGrid>
                <a:gridCol w="1485436"/>
                <a:gridCol w="530410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  <a:gridCol w="325808"/>
              </a:tblGrid>
              <a:tr h="14309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Activités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Tâches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C5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C6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C7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C8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C9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C10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C15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C16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Ca17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Ca18</a:t>
                      </a:r>
                      <a:endParaRPr lang="fr-FR" sz="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C9F"/>
                    </a:solidFill>
                  </a:tcPr>
                </a:tc>
              </a:tr>
              <a:tr h="169135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Répondre à une affaire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A1-T1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A1-T2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A1-T3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A1-T4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A1-T5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Concevoir la production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A2-T5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A2-T6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Initialiser la production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A3-T1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A3-T2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A3-T3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A3-T4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A3-T5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Gérer la réalisation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A4-T4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A4-T5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A4-T6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913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A4-T7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8944" marR="8944" marT="89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944" marR="8944" marT="89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7730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44" marR="8944" marT="89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3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U4 conception </a:t>
                      </a:r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préliminaire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773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U5 projet industriel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3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U61 projet collaboratif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17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U62 gestion et suivi de réalisation en entreprise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44" marR="8944" marT="8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4499992" y="620688"/>
            <a:ext cx="432048" cy="172819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4283968" y="4869160"/>
            <a:ext cx="1492454" cy="36004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4211960" y="1844823"/>
            <a:ext cx="360040" cy="3096345"/>
          </a:xfrm>
          <a:custGeom>
            <a:avLst/>
            <a:gdLst>
              <a:gd name="connsiteX0" fmla="*/ 412607 w 584574"/>
              <a:gd name="connsiteY0" fmla="*/ 0 h 3929252"/>
              <a:gd name="connsiteX1" fmla="*/ 2533 w 584574"/>
              <a:gd name="connsiteY1" fmla="*/ 2116768 h 3929252"/>
              <a:gd name="connsiteX2" fmla="*/ 584574 w 584574"/>
              <a:gd name="connsiteY2" fmla="*/ 3929252 h 3929252"/>
              <a:gd name="connsiteX0" fmla="*/ 414337 w 586304"/>
              <a:gd name="connsiteY0" fmla="*/ 0 h 3929252"/>
              <a:gd name="connsiteX1" fmla="*/ 4263 w 586304"/>
              <a:gd name="connsiteY1" fmla="*/ 2116768 h 3929252"/>
              <a:gd name="connsiteX2" fmla="*/ 586304 w 586304"/>
              <a:gd name="connsiteY2" fmla="*/ 3929252 h 3929252"/>
              <a:gd name="connsiteX0" fmla="*/ 411587 w 504184"/>
              <a:gd name="connsiteY0" fmla="*/ 0 h 3955711"/>
              <a:gd name="connsiteX1" fmla="*/ 1513 w 504184"/>
              <a:gd name="connsiteY1" fmla="*/ 2116768 h 3955711"/>
              <a:gd name="connsiteX2" fmla="*/ 504184 w 504184"/>
              <a:gd name="connsiteY2" fmla="*/ 3955711 h 395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184" h="3955711">
                <a:moveTo>
                  <a:pt x="411587" y="0"/>
                </a:moveTo>
                <a:cubicBezTo>
                  <a:pt x="86394" y="783865"/>
                  <a:pt x="-13920" y="1457483"/>
                  <a:pt x="1513" y="2116768"/>
                </a:cubicBezTo>
                <a:cubicBezTo>
                  <a:pt x="16946" y="2776053"/>
                  <a:pt x="504184" y="3955711"/>
                  <a:pt x="504184" y="3955711"/>
                </a:cubicBezTo>
              </a:path>
            </a:pathLst>
          </a:custGeom>
          <a:ln w="12700" cmpd="sng"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755576" y="4797152"/>
            <a:ext cx="2376264" cy="4233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148064" y="620688"/>
            <a:ext cx="432048" cy="22322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orme libre 11"/>
          <p:cNvSpPr/>
          <p:nvPr/>
        </p:nvSpPr>
        <p:spPr>
          <a:xfrm>
            <a:off x="5076057" y="2564904"/>
            <a:ext cx="216024" cy="2304256"/>
          </a:xfrm>
          <a:custGeom>
            <a:avLst/>
            <a:gdLst>
              <a:gd name="connsiteX0" fmla="*/ 412607 w 584574"/>
              <a:gd name="connsiteY0" fmla="*/ 0 h 3929252"/>
              <a:gd name="connsiteX1" fmla="*/ 2533 w 584574"/>
              <a:gd name="connsiteY1" fmla="*/ 2116768 h 3929252"/>
              <a:gd name="connsiteX2" fmla="*/ 584574 w 584574"/>
              <a:gd name="connsiteY2" fmla="*/ 3929252 h 3929252"/>
              <a:gd name="connsiteX0" fmla="*/ 414337 w 586304"/>
              <a:gd name="connsiteY0" fmla="*/ 0 h 3929252"/>
              <a:gd name="connsiteX1" fmla="*/ 4263 w 586304"/>
              <a:gd name="connsiteY1" fmla="*/ 2116768 h 3929252"/>
              <a:gd name="connsiteX2" fmla="*/ 586304 w 586304"/>
              <a:gd name="connsiteY2" fmla="*/ 3929252 h 3929252"/>
              <a:gd name="connsiteX0" fmla="*/ 411587 w 504184"/>
              <a:gd name="connsiteY0" fmla="*/ 0 h 3955711"/>
              <a:gd name="connsiteX1" fmla="*/ 1513 w 504184"/>
              <a:gd name="connsiteY1" fmla="*/ 2116768 h 3955711"/>
              <a:gd name="connsiteX2" fmla="*/ 504184 w 504184"/>
              <a:gd name="connsiteY2" fmla="*/ 3955711 h 395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184" h="3955711">
                <a:moveTo>
                  <a:pt x="411587" y="0"/>
                </a:moveTo>
                <a:cubicBezTo>
                  <a:pt x="86394" y="783865"/>
                  <a:pt x="-13920" y="1457483"/>
                  <a:pt x="1513" y="2116768"/>
                </a:cubicBezTo>
                <a:cubicBezTo>
                  <a:pt x="16946" y="2776053"/>
                  <a:pt x="504184" y="3955711"/>
                  <a:pt x="504184" y="3955711"/>
                </a:cubicBezTo>
              </a:path>
            </a:pathLst>
          </a:custGeom>
          <a:ln w="12700" cmpd="sng"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9552" y="764704"/>
            <a:ext cx="2592288" cy="100811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2475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712968" cy="4003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043608" y="332656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/  Durée : 6h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Commune aux 2 options (production sérielle ou unitaire)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Les activités professionnelles ciblées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043608" y="33265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/  Durée : 6h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Commune aux 2 options (production sérielle ou unitaire)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pic>
        <p:nvPicPr>
          <p:cNvPr id="7" name="Picture 4" descr="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6696744" cy="2021817"/>
          </a:xfrm>
          <a:prstGeom prst="rect">
            <a:avLst/>
          </a:prstGeom>
          <a:noFill/>
        </p:spPr>
      </p:pic>
      <p:pic>
        <p:nvPicPr>
          <p:cNvPr id="8" name="Picture 4" descr="Co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6696744" cy="147266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164288" y="1988840"/>
            <a:ext cx="1979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chemeClr val="dk1"/>
                </a:solidFill>
              </a:rPr>
              <a:t>Interpréter un dossier de conception préliminaire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64288" y="4077072"/>
            <a:ext cx="1979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chemeClr val="dk1"/>
                </a:solidFill>
              </a:rPr>
              <a:t>Recenser et spécifier des technologies et des moyens de réalisation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dk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88329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pic>
        <p:nvPicPr>
          <p:cNvPr id="7" name="Image 6" descr="Eclaté.jpg"/>
          <p:cNvPicPr>
            <a:picLocks noChangeAspect="1"/>
          </p:cNvPicPr>
          <p:nvPr/>
        </p:nvPicPr>
        <p:blipFill>
          <a:blip r:embed="rId2" cstate="print"/>
          <a:srcRect l="5714" t="3089" r="5714"/>
          <a:stretch>
            <a:fillRect/>
          </a:stretch>
        </p:blipFill>
        <p:spPr>
          <a:xfrm>
            <a:off x="3347864" y="1628800"/>
            <a:ext cx="2232248" cy="4518812"/>
          </a:xfrm>
          <a:prstGeom prst="rect">
            <a:avLst/>
          </a:prstGeom>
        </p:spPr>
      </p:pic>
      <p:pic>
        <p:nvPicPr>
          <p:cNvPr id="8" name="Image 7" descr="Système d'encrage à bill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92080" y="2780928"/>
            <a:ext cx="3600400" cy="2736304"/>
          </a:xfrm>
          <a:prstGeom prst="rect">
            <a:avLst/>
          </a:prstGeom>
        </p:spPr>
      </p:pic>
      <p:pic>
        <p:nvPicPr>
          <p:cNvPr id="9" name="Image 8" descr="Ensemble de verrouillage sans fon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39552" y="1988840"/>
            <a:ext cx="3233814" cy="273630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588224" y="170080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Poignées gauches et droites obtenues par moulage</a:t>
            </a:r>
            <a:endParaRPr lang="fr-FR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7164288" y="292494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55576" y="4653136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Production prévisionnelle de 800 véhicules/mois, 2 sièges par véhicule. 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5220072" y="2132856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Pièces en acier traité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4788024" y="227687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4788024" y="2780928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681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ou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3573016"/>
            <a:ext cx="1724861" cy="237626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Les ressources disponibles :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Image 8" descr="moule ouvert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1370796"/>
            <a:ext cx="2592615" cy="2894916"/>
          </a:xfrm>
          <a:prstGeom prst="rect">
            <a:avLst/>
          </a:prstGeom>
        </p:spPr>
      </p:pic>
      <p:pic>
        <p:nvPicPr>
          <p:cNvPr id="10" name="Image 9" descr="Epure de verrouillag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3568" y="1340768"/>
            <a:ext cx="2379395" cy="2880320"/>
          </a:xfrm>
          <a:prstGeom prst="rect">
            <a:avLst/>
          </a:prstGeom>
        </p:spPr>
      </p:pic>
      <p:pic>
        <p:nvPicPr>
          <p:cNvPr id="1026" name="Picture 2" descr="msotw9_temp0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827584" y="2708920"/>
            <a:ext cx="237913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Capture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03648" y="3789040"/>
            <a:ext cx="2010447" cy="1383091"/>
          </a:xfrm>
          <a:prstGeom prst="rect">
            <a:avLst/>
          </a:prstGeom>
        </p:spPr>
      </p:pic>
      <p:pic>
        <p:nvPicPr>
          <p:cNvPr id="14" name="Image 13" descr="Aiguill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899592" y="4941168"/>
            <a:ext cx="2736304" cy="137614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419872" y="1700808"/>
            <a:ext cx="2736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dirty="0" smtClean="0"/>
              <a:t> des éléments de conception préliminaire (épures, croquis, calculs et simulations… )</a:t>
            </a:r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des éléments de conception détaillée et/ou spécifiée à valider</a:t>
            </a:r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des supports d’étude de produits « sériels  »</a:t>
            </a:r>
          </a:p>
          <a:p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 des supports d’études de produits « unitaires </a:t>
            </a:r>
            <a:r>
              <a:rPr lang="fr-FR" dirty="0" smtClean="0"/>
              <a:t>» 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9592" y="188640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contexte et les différents scénarii envisageables pour l’épreuve :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 descr="Cliché de carte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789040"/>
            <a:ext cx="2671956" cy="230425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9" name="Image 8" descr="Cliché de carte 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4293096"/>
            <a:ext cx="1829950" cy="1788725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11" name="ZoneTexte 10"/>
          <p:cNvSpPr txBox="1"/>
          <p:nvPr/>
        </p:nvSpPr>
        <p:spPr>
          <a:xfrm>
            <a:off x="683568" y="1772816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fr-FR" sz="1600" b="1" dirty="0" smtClean="0"/>
              <a:t> Proposition de conception détaillée « pièce » à valider (on se situe ici dans une boucle de travail collaboratif)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sz="1600" b="1" dirty="0" smtClean="0"/>
              <a:t> Amélioration d’un produit dont le dossier de conception détaillée/spécifiée existe déjà.</a:t>
            </a:r>
          </a:p>
          <a:p>
            <a:pPr>
              <a:lnSpc>
                <a:spcPct val="150000"/>
              </a:lnSpc>
            </a:pPr>
            <a:r>
              <a:rPr lang="fr-FR" sz="1600" b="1" dirty="0" smtClean="0"/>
              <a:t>- Conception préliminaire d’un outillage (de réalisation, contrôle ou assemblage)</a:t>
            </a:r>
            <a:endParaRPr lang="fr-FR" sz="16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4221088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 smtClean="0"/>
              <a:t>Exemples de questionnements possibles 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sz="1600" b="1" dirty="0" smtClean="0"/>
              <a:t> liste non exhaustive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sz="1600" b="1" dirty="0" smtClean="0"/>
              <a:t> balayage des compétences intermédiaires ciblées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sz="1600" b="1" dirty="0" smtClean="0"/>
              <a:t> enchaînement du questionnement non chronologique</a:t>
            </a:r>
            <a:endParaRPr lang="fr-FR" sz="1600" b="1" dirty="0"/>
          </a:p>
        </p:txBody>
      </p:sp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Ensemble de verrouillage vue coup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3068960"/>
            <a:ext cx="3979225" cy="295232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C6 - Interpréter un dossier de conception préliminaire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C6.1 Décoder un dossier de conception et les spécifications du cahier des charges.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 descr="Cliché de carte 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5850" y="2472690"/>
            <a:ext cx="6972300" cy="1912620"/>
          </a:xfrm>
          <a:prstGeom prst="rect">
            <a:avLst/>
          </a:prstGeom>
        </p:spPr>
      </p:pic>
      <p:pic>
        <p:nvPicPr>
          <p:cNvPr id="9" name="Image 8" descr="AIGUILLE Envelopp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4509120"/>
            <a:ext cx="3034623" cy="11801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Poignée droi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27984" y="3789040"/>
            <a:ext cx="3600400" cy="205737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flipH="1">
            <a:off x="0" y="0"/>
            <a:ext cx="461665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fr-FR" b="1" i="1" dirty="0" smtClean="0"/>
              <a:t>      </a:t>
            </a:r>
            <a:r>
              <a:rPr lang="fr-FR" b="1" i="1" dirty="0" smtClean="0">
                <a:solidFill>
                  <a:srgbClr val="FFFFFF"/>
                </a:solidFill>
              </a:rPr>
              <a:t>BTS CPRP 2015 – Epreuve E4 Conception préliminaire</a:t>
            </a:r>
            <a:endParaRPr lang="fr-FR" b="1" i="1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1600" y="260648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Epreuve écrite E4  - Conception préliminaire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Le support industriel du sujet « zéro » :</a:t>
            </a:r>
          </a:p>
          <a:p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</a:rPr>
              <a:t>Système d’ancrage de sièges additionnels de véhicule 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71600" y="1412776"/>
            <a:ext cx="7992888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C6 - Interpréter un dossier de conception préliminaire</a:t>
            </a:r>
          </a:p>
          <a:p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C6.1 Décoder un dossier de conception et les spécifications du cahier des charges.</a:t>
            </a:r>
            <a:endParaRPr lang="fr-FR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ge 7" descr="Cliché de carte 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7760" y="2594610"/>
            <a:ext cx="6888480" cy="1668780"/>
          </a:xfrm>
          <a:prstGeom prst="rect">
            <a:avLst/>
          </a:prstGeom>
        </p:spPr>
      </p:pic>
      <p:pic>
        <p:nvPicPr>
          <p:cNvPr id="9" name="Image 8" descr="Captur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437112"/>
            <a:ext cx="2325212" cy="15996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6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ge de couvertur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G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ge de partie ">
  <a:themeElements>
    <a:clrScheme name="1_Modèle par défaut 1">
      <a:dk1>
        <a:srgbClr val="000000"/>
      </a:dk1>
      <a:lt1>
        <a:srgbClr val="FFFFFF"/>
      </a:lt1>
      <a:dk2>
        <a:srgbClr val="3C3C3C"/>
      </a:dk2>
      <a:lt2>
        <a:srgbClr val="646464"/>
      </a:lt2>
      <a:accent1>
        <a:srgbClr val="0062A8"/>
      </a:accent1>
      <a:accent2>
        <a:srgbClr val="3671B2"/>
      </a:accent2>
      <a:accent3>
        <a:srgbClr val="FFFFFF"/>
      </a:accent3>
      <a:accent4>
        <a:srgbClr val="000000"/>
      </a:accent4>
      <a:accent5>
        <a:srgbClr val="AAB7D1"/>
      </a:accent5>
      <a:accent6>
        <a:srgbClr val="3066A1"/>
      </a:accent6>
      <a:hlink>
        <a:srgbClr val="C9E8F7"/>
      </a:hlink>
      <a:folHlink>
        <a:srgbClr val="DEEEF8"/>
      </a:folHlink>
    </a:clrScheme>
    <a:fontScheme name="1_Modèle par défaut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3C3C3C"/>
        </a:dk2>
        <a:lt2>
          <a:srgbClr val="646464"/>
        </a:lt2>
        <a:accent1>
          <a:srgbClr val="0062A8"/>
        </a:accent1>
        <a:accent2>
          <a:srgbClr val="3671B2"/>
        </a:accent2>
        <a:accent3>
          <a:srgbClr val="FFFFFF"/>
        </a:accent3>
        <a:accent4>
          <a:srgbClr val="000000"/>
        </a:accent4>
        <a:accent5>
          <a:srgbClr val="AAB7D1"/>
        </a:accent5>
        <a:accent6>
          <a:srgbClr val="3066A1"/>
        </a:accent6>
        <a:hlink>
          <a:srgbClr val="C9E8F7"/>
        </a:hlink>
        <a:folHlink>
          <a:srgbClr val="DEEE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ages de contenu">
  <a:themeElements>
    <a:clrScheme name="masque MENJVA_masque bleu ciel 1">
      <a:dk1>
        <a:srgbClr val="000000"/>
      </a:dk1>
      <a:lt1>
        <a:srgbClr val="FFFFFF"/>
      </a:lt1>
      <a:dk2>
        <a:srgbClr val="3C3C3C"/>
      </a:dk2>
      <a:lt2>
        <a:srgbClr val="646464"/>
      </a:lt2>
      <a:accent1>
        <a:srgbClr val="0062A8"/>
      </a:accent1>
      <a:accent2>
        <a:srgbClr val="3671B2"/>
      </a:accent2>
      <a:accent3>
        <a:srgbClr val="FFFFFF"/>
      </a:accent3>
      <a:accent4>
        <a:srgbClr val="000000"/>
      </a:accent4>
      <a:accent5>
        <a:srgbClr val="AAB7D1"/>
      </a:accent5>
      <a:accent6>
        <a:srgbClr val="3066A1"/>
      </a:accent6>
      <a:hlink>
        <a:srgbClr val="C9E8F7"/>
      </a:hlink>
      <a:folHlink>
        <a:srgbClr val="DEEEF8"/>
      </a:folHlink>
    </a:clrScheme>
    <a:fontScheme name="masque MENJVA_masque bleu cie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sque MENJVA_masque bleu ciel 1">
        <a:dk1>
          <a:srgbClr val="000000"/>
        </a:dk1>
        <a:lt1>
          <a:srgbClr val="FFFFFF"/>
        </a:lt1>
        <a:dk2>
          <a:srgbClr val="3C3C3C"/>
        </a:dk2>
        <a:lt2>
          <a:srgbClr val="646464"/>
        </a:lt2>
        <a:accent1>
          <a:srgbClr val="0062A8"/>
        </a:accent1>
        <a:accent2>
          <a:srgbClr val="3671B2"/>
        </a:accent2>
        <a:accent3>
          <a:srgbClr val="FFFFFF"/>
        </a:accent3>
        <a:accent4>
          <a:srgbClr val="000000"/>
        </a:accent4>
        <a:accent5>
          <a:srgbClr val="AAB7D1"/>
        </a:accent5>
        <a:accent6>
          <a:srgbClr val="3066A1"/>
        </a:accent6>
        <a:hlink>
          <a:srgbClr val="C9E8F7"/>
        </a:hlink>
        <a:folHlink>
          <a:srgbClr val="DEEE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age de fin de la présentatio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MENJVA_masque bleu ciel</Template>
  <TotalTime>5723</TotalTime>
  <Words>882</Words>
  <Application>Microsoft Office PowerPoint</Application>
  <PresentationFormat>Affichage à l'écran (4:3)</PresentationFormat>
  <Paragraphs>643</Paragraphs>
  <Slides>18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12</vt:i4>
      </vt:variant>
      <vt:variant>
        <vt:lpstr>Titres des diapositives</vt:lpstr>
      </vt:variant>
      <vt:variant>
        <vt:i4>18</vt:i4>
      </vt:variant>
    </vt:vector>
  </HeadingPairs>
  <TitlesOfParts>
    <vt:vector size="30" baseType="lpstr">
      <vt:lpstr>Page de couverture</vt:lpstr>
      <vt:lpstr>IGEN</vt:lpstr>
      <vt:lpstr>4_Conception personnalisée</vt:lpstr>
      <vt:lpstr>Page de partie </vt:lpstr>
      <vt:lpstr>Pages de contenu</vt:lpstr>
      <vt:lpstr>6_Conception personnalisée</vt:lpstr>
      <vt:lpstr>2_Conception personnalisée</vt:lpstr>
      <vt:lpstr>Page de fin de la présentation</vt:lpstr>
      <vt:lpstr>Conception personnalisée</vt:lpstr>
      <vt:lpstr>1_Conception personnalisée</vt:lpstr>
      <vt:lpstr>5_Conception personnalisée</vt:lpstr>
      <vt:lpstr>3_Conception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Merci de votre attention.</vt:lpstr>
    </vt:vector>
  </TitlesOfParts>
  <Company>MEN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 sur deux lignes</dc:title>
  <dc:creator>STSI</dc:creator>
  <cp:lastModifiedBy>CV</cp:lastModifiedBy>
  <cp:revision>268</cp:revision>
  <cp:lastPrinted>2011-10-28T07:48:52Z</cp:lastPrinted>
  <dcterms:created xsi:type="dcterms:W3CDTF">2011-10-28T07:12:19Z</dcterms:created>
  <dcterms:modified xsi:type="dcterms:W3CDTF">2015-12-08T01:07:41Z</dcterms:modified>
</cp:coreProperties>
</file>