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6"/>
  </p:notesMasterIdLst>
  <p:sldIdLst>
    <p:sldId id="279" r:id="rId2"/>
    <p:sldId id="267" r:id="rId3"/>
    <p:sldId id="286" r:id="rId4"/>
    <p:sldId id="277" r:id="rId5"/>
    <p:sldId id="275" r:id="rId6"/>
    <p:sldId id="285" r:id="rId7"/>
    <p:sldId id="278" r:id="rId8"/>
    <p:sldId id="280" r:id="rId9"/>
    <p:sldId id="281" r:id="rId10"/>
    <p:sldId id="287" r:id="rId11"/>
    <p:sldId id="282" r:id="rId12"/>
    <p:sldId id="283" r:id="rId13"/>
    <p:sldId id="284" r:id="rId14"/>
    <p:sldId id="276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acon" initials="fb" lastIdx="9" clrIdx="0">
    <p:extLst>
      <p:ext uri="{19B8F6BF-5375-455C-9EA6-DF929625EA0E}">
        <p15:presenceInfo xmlns:p15="http://schemas.microsoft.com/office/powerpoint/2012/main" xmlns="" userId="fbacon" providerId="None"/>
      </p:ext>
    </p:extLst>
  </p:cmAuthor>
  <p:cmAuthor id="2" name="Chris" initials="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686" autoAdjust="0"/>
  </p:normalViewPr>
  <p:slideViewPr>
    <p:cSldViewPr>
      <p:cViewPr>
        <p:scale>
          <a:sx n="80" d="100"/>
          <a:sy n="80" d="100"/>
        </p:scale>
        <p:origin x="-10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16:25:37.707" idx="2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2A4F-F14C-4DCE-8143-372C0D63DD92}" type="datetimeFigureOut">
              <a:rPr lang="fr-FR" smtClean="0"/>
              <a:pPr/>
              <a:t>07/11/2015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4D1F5-5895-44B5-BF16-7BEA6E0E9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371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7802" y="198425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4C9-795E-4AAA-B8CE-003DB439B1F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3840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645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1079-8DF6-4A9D-817D-1B3598CF79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91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96F-079D-4E43-AE98-D9C5C4D5A2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034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F53-0975-4E87-869E-A3B290DB39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4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7FD-6449-4BA1-80DF-B7AE08C56A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249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9F14-E156-417F-BCC2-2AC159A93E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954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7A2-F284-445A-AD73-A0CA720CE3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87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912C-BD54-400E-9CEE-1329B832C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44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198D-8048-468F-A623-2EB0CE46A3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885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F873-5B9B-4634-9854-ED0ECDBA5C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98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4C65-A427-40A1-A4E3-96C442F965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03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51EC-4092-4393-8809-B7D8539FB4B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13840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64914" y="67664"/>
            <a:ext cx="1079086" cy="11766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72764" y="67664"/>
            <a:ext cx="5593629" cy="1091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914" y="165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sz="1800" b="1" i="0" u="none" strike="noStrike" baseline="0" dirty="0" smtClean="0">
                <a:solidFill>
                  <a:srgbClr val="10218C"/>
                </a:solidFill>
                <a:latin typeface="HelveticaNeue-BlackExt"/>
              </a:rPr>
              <a:t>RENCONTRE NATIONALE</a:t>
            </a:r>
          </a:p>
          <a:p>
            <a:pPr algn="l"/>
            <a:r>
              <a:rPr lang="fr-FR" sz="1800" b="1" i="0" u="none" strike="noStrike" baseline="0" dirty="0" smtClean="0">
                <a:solidFill>
                  <a:srgbClr val="10218C"/>
                </a:solidFill>
                <a:latin typeface="HelveticaNeue-BlackExt"/>
              </a:rPr>
              <a:t>SUR LE BIA . </a:t>
            </a:r>
            <a:r>
              <a:rPr lang="fr-FR" sz="1600" b="0" i="0" u="none" strike="noStrike" baseline="0" dirty="0" smtClean="0">
                <a:solidFill>
                  <a:srgbClr val="10218C"/>
                </a:solidFill>
                <a:latin typeface="HelveticaNeue-MediumExt"/>
              </a:rPr>
              <a:t>10 NOVEMBRE 2015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410" y="67664"/>
            <a:ext cx="575361" cy="8413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2829" y="69788"/>
            <a:ext cx="654184" cy="8392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67549" y="332656"/>
            <a:ext cx="574679" cy="5721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4334" y="964347"/>
            <a:ext cx="832679" cy="4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51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CIRAS\Donn&#233;es%202015_2016\S&#233;minaire%20du%2010%20novembre%202015\COURS%20BIA%20LLB%202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Documents\CIRAS\fond nu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700808"/>
            <a:ext cx="8856985" cy="49685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678168" cy="504056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sz="2000" dirty="0" err="1">
                <a:latin typeface="Blade Runner Movie Font" pitchFamily="34" charset="0"/>
              </a:rPr>
              <a:t>aerodynamique</a:t>
            </a:r>
            <a:r>
              <a:rPr lang="fr-FR" sz="2000" dirty="0">
                <a:latin typeface="Blade Runner Movie Font" pitchFamily="34" charset="0"/>
              </a:rPr>
              <a:t>, </a:t>
            </a:r>
            <a:r>
              <a:rPr lang="fr-FR" sz="2000" dirty="0" err="1">
                <a:latin typeface="Blade Runner Movie Font" pitchFamily="34" charset="0"/>
              </a:rPr>
              <a:t>aerostatique</a:t>
            </a:r>
            <a:r>
              <a:rPr lang="fr-FR" sz="2000" dirty="0">
                <a:latin typeface="Blade Runner Movie Font" pitchFamily="34" charset="0"/>
              </a:rPr>
              <a:t> et principe de </a:t>
            </a:r>
            <a:r>
              <a:rPr lang="fr-FR" sz="2000" dirty="0" smtClean="0">
                <a:latin typeface="Blade Runner Movie Font" pitchFamily="34" charset="0"/>
              </a:rPr>
              <a:t>vol</a:t>
            </a:r>
            <a:br>
              <a:rPr lang="fr-FR" sz="2000" dirty="0" smtClean="0">
                <a:latin typeface="Blade Runner Movie Font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Blade Runner Movie Font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Blade Runner Movie Font" pitchFamily="34" charset="0"/>
              </a:rPr>
            </a:br>
            <a:endParaRPr lang="fr-FR" sz="2000" dirty="0">
              <a:latin typeface="Blade Runner Movie Font" pitchFamily="34" charset="0"/>
            </a:endParaRPr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572500" cy="1073274"/>
          </a:xfrm>
          <a:ln w="127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fr-FR" sz="3600" dirty="0" smtClean="0">
                <a:solidFill>
                  <a:schemeClr val="tx1"/>
                </a:solidFill>
                <a:latin typeface="Britannic Bold" pitchFamily="34" charset="0"/>
              </a:rPr>
              <a:t>Mise en évidence du principe de sustentation par approche expérimentale -</a:t>
            </a:r>
          </a:p>
          <a:p>
            <a:pPr eaLnBrk="1" hangingPunct="1"/>
            <a:r>
              <a:rPr lang="fr-FR" sz="4400" dirty="0" smtClean="0">
                <a:solidFill>
                  <a:schemeClr val="tx1"/>
                </a:solidFill>
                <a:latin typeface="Blade Runner Movie Font" pitchFamily="34" charset="0"/>
              </a:rPr>
              <a:t>notions </a:t>
            </a:r>
            <a:r>
              <a:rPr lang="fr-FR" sz="4400" dirty="0" err="1" smtClean="0">
                <a:solidFill>
                  <a:schemeClr val="tx1"/>
                </a:solidFill>
                <a:latin typeface="Blade Runner Movie Font" pitchFamily="34" charset="0"/>
              </a:rPr>
              <a:t>preliminaires</a:t>
            </a:r>
            <a:endParaRPr lang="fr-FR" sz="4400" dirty="0" smtClean="0">
              <a:solidFill>
                <a:schemeClr val="tx1"/>
              </a:solidFill>
              <a:latin typeface="Blade Runner Movie Font" pitchFamily="34" charset="0"/>
            </a:endParaRPr>
          </a:p>
        </p:txBody>
      </p:sp>
      <p:sp>
        <p:nvSpPr>
          <p:cNvPr id="17410" name="AutoShape 2" descr="Résultat de recherche d'images pour &quot;logo académie versailles&quot;"/>
          <p:cNvSpPr>
            <a:spLocks noChangeAspect="1" noChangeArrowheads="1"/>
          </p:cNvSpPr>
          <p:nvPr/>
        </p:nvSpPr>
        <p:spPr bwMode="auto">
          <a:xfrm>
            <a:off x="155575" y="-411163"/>
            <a:ext cx="10287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Résultat de recherche d'images pour &quot;logo académie versailles&quot;"/>
          <p:cNvSpPr>
            <a:spLocks noChangeAspect="1" noChangeArrowheads="1"/>
          </p:cNvSpPr>
          <p:nvPr/>
        </p:nvSpPr>
        <p:spPr bwMode="auto">
          <a:xfrm>
            <a:off x="155575" y="-411163"/>
            <a:ext cx="10287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3" name="Picture 5" descr="D:\Documents\CIRAS\Administatif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89240"/>
            <a:ext cx="1006452" cy="713234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475656" y="908720"/>
            <a:ext cx="663508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Présentation d’une séance BIA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4"/>
          <p:cNvSpPr txBox="1">
            <a:spLocks/>
          </p:cNvSpPr>
          <p:nvPr/>
        </p:nvSpPr>
        <p:spPr>
          <a:xfrm>
            <a:off x="323528" y="5013176"/>
            <a:ext cx="640080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CIRAS Versailles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FFC000"/>
                </a:solidFill>
                <a:latin typeface="+mn-lt"/>
              </a:rPr>
              <a:t>Christophe CHARON Délégué CIRAS Versailles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00CC"/>
                </a:solidFill>
                <a:latin typeface="+mn-lt"/>
              </a:rPr>
              <a:t>Lycée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 Blériot de Trappes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>
                <a:solidFill>
                  <a:srgbClr val="FFC000"/>
                </a:solidFill>
                <a:latin typeface="+mn-lt"/>
              </a:rPr>
              <a:t>Eric RAZET Professeur de Physique Formateur CAEA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>
                <a:solidFill>
                  <a:srgbClr val="FFC000"/>
                </a:solidFill>
                <a:latin typeface="+mn-lt"/>
              </a:rPr>
              <a:t>Christian DUFOUR Instructeur  aéronautique Formateur BIA</a:t>
            </a:r>
            <a:endParaRPr lang="fr-FR" sz="1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Extrait </a:t>
            </a:r>
            <a:r>
              <a:rPr lang="fr-FR" sz="2800" dirty="0" smtClean="0"/>
              <a:t>des activités: la </a:t>
            </a:r>
            <a:r>
              <a:rPr lang="fr-FR" sz="2800" dirty="0" smtClean="0"/>
              <a:t>vidéo</a:t>
            </a:r>
            <a:endParaRPr lang="fr-FR" sz="2800" dirty="0"/>
          </a:p>
        </p:txBody>
      </p:sp>
      <p:pic>
        <p:nvPicPr>
          <p:cNvPr id="4" name="COURS BIA LLB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6669360" cy="432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0" y="4500563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profil aérodynamique d'une aile fait que l'air qui s'écoule autour va ................. sur l'extrados que sur .................. . Il en résulte une force de pression verticale orientée vers le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.........  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(la portance).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500188" y="4929188"/>
            <a:ext cx="1500187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plus vite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143625" y="4929188"/>
            <a:ext cx="1704975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l’intrados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7786688" y="5359400"/>
            <a:ext cx="928687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haut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2357438" y="3286125"/>
            <a:ext cx="4146550" cy="965200"/>
            <a:chOff x="2357422" y="3286124"/>
            <a:chExt cx="4146550" cy="9652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57422" y="3286124"/>
              <a:ext cx="4146550" cy="965200"/>
              <a:chOff x="2691" y="12672"/>
              <a:chExt cx="6530" cy="1522"/>
            </a:xfrm>
          </p:grpSpPr>
          <p:sp>
            <p:nvSpPr>
              <p:cNvPr id="8213" name="Text Box 4"/>
              <p:cNvSpPr txBox="1">
                <a:spLocks noChangeArrowheads="1"/>
              </p:cNvSpPr>
              <p:nvPr/>
            </p:nvSpPr>
            <p:spPr bwMode="auto">
              <a:xfrm>
                <a:off x="4309" y="13827"/>
                <a:ext cx="76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r>
                  <a:rPr lang="fr-FR" sz="1200" b="1" i="1"/>
                  <a:t>V1</a:t>
                </a:r>
                <a:endParaRPr lang="fr-FR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691" y="12672"/>
                <a:ext cx="6530" cy="1191"/>
                <a:chOff x="3426" y="823"/>
                <a:chExt cx="6530" cy="1191"/>
              </a:xfrm>
            </p:grpSpPr>
            <p:sp>
              <p:nvSpPr>
                <p:cNvPr id="8215" name="Freeform 6"/>
                <p:cNvSpPr>
                  <a:spLocks/>
                </p:cNvSpPr>
                <p:nvPr/>
              </p:nvSpPr>
              <p:spPr bwMode="auto">
                <a:xfrm rot="-357870">
                  <a:off x="4767" y="1176"/>
                  <a:ext cx="4211" cy="678"/>
                </a:xfrm>
                <a:custGeom>
                  <a:avLst/>
                  <a:gdLst>
                    <a:gd name="T0" fmla="*/ 1 w 5934"/>
                    <a:gd name="T1" fmla="*/ 212 h 1347"/>
                    <a:gd name="T2" fmla="*/ 1133 w 5934"/>
                    <a:gd name="T3" fmla="*/ 76 h 1347"/>
                    <a:gd name="T4" fmla="*/ 4211 w 5934"/>
                    <a:gd name="T5" fmla="*/ 678 h 1347"/>
                    <a:gd name="T6" fmla="*/ 1187 w 5934"/>
                    <a:gd name="T7" fmla="*/ 438 h 1347"/>
                    <a:gd name="T8" fmla="*/ 1 w 5934"/>
                    <a:gd name="T9" fmla="*/ 212 h 13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4"/>
                    <a:gd name="T16" fmla="*/ 0 h 1347"/>
                    <a:gd name="T17" fmla="*/ 5934 w 5934"/>
                    <a:gd name="T18" fmla="*/ 1347 h 13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4" h="1347">
                      <a:moveTo>
                        <a:pt x="1" y="421"/>
                      </a:moveTo>
                      <a:cubicBezTo>
                        <a:pt x="0" y="0"/>
                        <a:pt x="930" y="30"/>
                        <a:pt x="1597" y="150"/>
                      </a:cubicBezTo>
                      <a:cubicBezTo>
                        <a:pt x="2977" y="368"/>
                        <a:pt x="4430" y="800"/>
                        <a:pt x="5934" y="1347"/>
                      </a:cubicBezTo>
                      <a:cubicBezTo>
                        <a:pt x="3516" y="1113"/>
                        <a:pt x="2190" y="922"/>
                        <a:pt x="1672" y="870"/>
                      </a:cubicBezTo>
                      <a:cubicBezTo>
                        <a:pt x="939" y="789"/>
                        <a:pt x="0" y="645"/>
                        <a:pt x="1" y="421"/>
                      </a:cubicBezTo>
                      <a:close/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426" y="1224"/>
                  <a:ext cx="6530" cy="625"/>
                  <a:chOff x="3768" y="5816"/>
                  <a:chExt cx="4607" cy="441"/>
                </a:xfrm>
              </p:grpSpPr>
              <p:sp>
                <p:nvSpPr>
                  <p:cNvPr id="8221" name="Freeform 8"/>
                  <p:cNvSpPr>
                    <a:spLocks/>
                  </p:cNvSpPr>
                  <p:nvPr/>
                </p:nvSpPr>
                <p:spPr bwMode="auto">
                  <a:xfrm>
                    <a:off x="3768" y="5881"/>
                    <a:ext cx="4606" cy="220"/>
                  </a:xfrm>
                  <a:custGeom>
                    <a:avLst/>
                    <a:gdLst>
                      <a:gd name="T0" fmla="*/ 0 w 6528"/>
                      <a:gd name="T1" fmla="*/ 214 h 311"/>
                      <a:gd name="T2" fmla="*/ 883 w 6528"/>
                      <a:gd name="T3" fmla="*/ 161 h 311"/>
                      <a:gd name="T4" fmla="*/ 1048 w 6528"/>
                      <a:gd name="T5" fmla="*/ 77 h 311"/>
                      <a:gd name="T6" fmla="*/ 1812 w 6528"/>
                      <a:gd name="T7" fmla="*/ 8 h 311"/>
                      <a:gd name="T8" fmla="*/ 2635 w 6528"/>
                      <a:gd name="T9" fmla="*/ 47 h 311"/>
                      <a:gd name="T10" fmla="*/ 4070 w 6528"/>
                      <a:gd name="T11" fmla="*/ 185 h 311"/>
                      <a:gd name="T12" fmla="*/ 4606 w 6528"/>
                      <a:gd name="T13" fmla="*/ 207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22" name="Freeform 9"/>
                  <p:cNvSpPr>
                    <a:spLocks/>
                  </p:cNvSpPr>
                  <p:nvPr/>
                </p:nvSpPr>
                <p:spPr bwMode="auto">
                  <a:xfrm flipV="1">
                    <a:off x="3768" y="6147"/>
                    <a:ext cx="4605" cy="83"/>
                  </a:xfrm>
                  <a:custGeom>
                    <a:avLst/>
                    <a:gdLst>
                      <a:gd name="T0" fmla="*/ 0 w 6528"/>
                      <a:gd name="T1" fmla="*/ 81 h 311"/>
                      <a:gd name="T2" fmla="*/ 882 w 6528"/>
                      <a:gd name="T3" fmla="*/ 61 h 311"/>
                      <a:gd name="T4" fmla="*/ 1048 w 6528"/>
                      <a:gd name="T5" fmla="*/ 29 h 311"/>
                      <a:gd name="T6" fmla="*/ 1812 w 6528"/>
                      <a:gd name="T7" fmla="*/ 3 h 311"/>
                      <a:gd name="T8" fmla="*/ 2635 w 6528"/>
                      <a:gd name="T9" fmla="*/ 18 h 311"/>
                      <a:gd name="T10" fmla="*/ 4070 w 6528"/>
                      <a:gd name="T11" fmla="*/ 70 h 311"/>
                      <a:gd name="T12" fmla="*/ 4605 w 6528"/>
                      <a:gd name="T13" fmla="*/ 78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23" name="Freeform 10"/>
                  <p:cNvSpPr>
                    <a:spLocks/>
                  </p:cNvSpPr>
                  <p:nvPr/>
                </p:nvSpPr>
                <p:spPr bwMode="auto">
                  <a:xfrm>
                    <a:off x="3768" y="5862"/>
                    <a:ext cx="4605" cy="158"/>
                  </a:xfrm>
                  <a:custGeom>
                    <a:avLst/>
                    <a:gdLst>
                      <a:gd name="T0" fmla="*/ 0 w 6528"/>
                      <a:gd name="T1" fmla="*/ 153 h 311"/>
                      <a:gd name="T2" fmla="*/ 882 w 6528"/>
                      <a:gd name="T3" fmla="*/ 116 h 311"/>
                      <a:gd name="T4" fmla="*/ 1048 w 6528"/>
                      <a:gd name="T5" fmla="*/ 55 h 311"/>
                      <a:gd name="T6" fmla="*/ 1812 w 6528"/>
                      <a:gd name="T7" fmla="*/ 6 h 311"/>
                      <a:gd name="T8" fmla="*/ 2635 w 6528"/>
                      <a:gd name="T9" fmla="*/ 34 h 311"/>
                      <a:gd name="T10" fmla="*/ 4070 w 6528"/>
                      <a:gd name="T11" fmla="*/ 133 h 311"/>
                      <a:gd name="T12" fmla="*/ 4605 w 6528"/>
                      <a:gd name="T13" fmla="*/ 14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24" name="Freeform 11"/>
                  <p:cNvSpPr>
                    <a:spLocks/>
                  </p:cNvSpPr>
                  <p:nvPr/>
                </p:nvSpPr>
                <p:spPr bwMode="auto">
                  <a:xfrm>
                    <a:off x="3768" y="5841"/>
                    <a:ext cx="4607" cy="127"/>
                  </a:xfrm>
                  <a:custGeom>
                    <a:avLst/>
                    <a:gdLst>
                      <a:gd name="T0" fmla="*/ 0 w 6528"/>
                      <a:gd name="T1" fmla="*/ 123 h 311"/>
                      <a:gd name="T2" fmla="*/ 883 w 6528"/>
                      <a:gd name="T3" fmla="*/ 93 h 311"/>
                      <a:gd name="T4" fmla="*/ 1048 w 6528"/>
                      <a:gd name="T5" fmla="*/ 45 h 311"/>
                      <a:gd name="T6" fmla="*/ 1812 w 6528"/>
                      <a:gd name="T7" fmla="*/ 4 h 311"/>
                      <a:gd name="T8" fmla="*/ 2636 w 6528"/>
                      <a:gd name="T9" fmla="*/ 27 h 311"/>
                      <a:gd name="T10" fmla="*/ 4071 w 6528"/>
                      <a:gd name="T11" fmla="*/ 107 h 311"/>
                      <a:gd name="T12" fmla="*/ 4607 w 6528"/>
                      <a:gd name="T13" fmla="*/ 120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25" name="Freeform 12"/>
                  <p:cNvSpPr>
                    <a:spLocks/>
                  </p:cNvSpPr>
                  <p:nvPr/>
                </p:nvSpPr>
                <p:spPr bwMode="auto">
                  <a:xfrm>
                    <a:off x="3768" y="5816"/>
                    <a:ext cx="4606" cy="93"/>
                  </a:xfrm>
                  <a:custGeom>
                    <a:avLst/>
                    <a:gdLst>
                      <a:gd name="T0" fmla="*/ 0 w 6528"/>
                      <a:gd name="T1" fmla="*/ 90 h 311"/>
                      <a:gd name="T2" fmla="*/ 883 w 6528"/>
                      <a:gd name="T3" fmla="*/ 68 h 311"/>
                      <a:gd name="T4" fmla="*/ 1048 w 6528"/>
                      <a:gd name="T5" fmla="*/ 33 h 311"/>
                      <a:gd name="T6" fmla="*/ 1812 w 6528"/>
                      <a:gd name="T7" fmla="*/ 3 h 311"/>
                      <a:gd name="T8" fmla="*/ 2635 w 6528"/>
                      <a:gd name="T9" fmla="*/ 20 h 311"/>
                      <a:gd name="T10" fmla="*/ 4070 w 6528"/>
                      <a:gd name="T11" fmla="*/ 78 h 311"/>
                      <a:gd name="T12" fmla="*/ 4606 w 6528"/>
                      <a:gd name="T13" fmla="*/ 88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26" name="Freeform 13"/>
                  <p:cNvSpPr>
                    <a:spLocks/>
                  </p:cNvSpPr>
                  <p:nvPr/>
                </p:nvSpPr>
                <p:spPr bwMode="auto">
                  <a:xfrm flipV="1">
                    <a:off x="3768" y="6124"/>
                    <a:ext cx="4606" cy="78"/>
                  </a:xfrm>
                  <a:custGeom>
                    <a:avLst/>
                    <a:gdLst>
                      <a:gd name="T0" fmla="*/ 0 w 6528"/>
                      <a:gd name="T1" fmla="*/ 76 h 311"/>
                      <a:gd name="T2" fmla="*/ 883 w 6528"/>
                      <a:gd name="T3" fmla="*/ 57 h 311"/>
                      <a:gd name="T4" fmla="*/ 1048 w 6528"/>
                      <a:gd name="T5" fmla="*/ 27 h 311"/>
                      <a:gd name="T6" fmla="*/ 1812 w 6528"/>
                      <a:gd name="T7" fmla="*/ 3 h 311"/>
                      <a:gd name="T8" fmla="*/ 2635 w 6528"/>
                      <a:gd name="T9" fmla="*/ 17 h 311"/>
                      <a:gd name="T10" fmla="*/ 4070 w 6528"/>
                      <a:gd name="T11" fmla="*/ 66 h 311"/>
                      <a:gd name="T12" fmla="*/ 4606 w 6528"/>
                      <a:gd name="T13" fmla="*/ 73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27" name="Freeform 14"/>
                  <p:cNvSpPr>
                    <a:spLocks/>
                  </p:cNvSpPr>
                  <p:nvPr/>
                </p:nvSpPr>
                <p:spPr bwMode="auto">
                  <a:xfrm flipV="1">
                    <a:off x="3768" y="6182"/>
                    <a:ext cx="4605" cy="75"/>
                  </a:xfrm>
                  <a:custGeom>
                    <a:avLst/>
                    <a:gdLst>
                      <a:gd name="T0" fmla="*/ 0 w 6528"/>
                      <a:gd name="T1" fmla="*/ 73 h 311"/>
                      <a:gd name="T2" fmla="*/ 882 w 6528"/>
                      <a:gd name="T3" fmla="*/ 55 h 311"/>
                      <a:gd name="T4" fmla="*/ 1048 w 6528"/>
                      <a:gd name="T5" fmla="*/ 26 h 311"/>
                      <a:gd name="T6" fmla="*/ 1812 w 6528"/>
                      <a:gd name="T7" fmla="*/ 3 h 311"/>
                      <a:gd name="T8" fmla="*/ 2635 w 6528"/>
                      <a:gd name="T9" fmla="*/ 16 h 311"/>
                      <a:gd name="T10" fmla="*/ 4070 w 6528"/>
                      <a:gd name="T11" fmla="*/ 63 h 311"/>
                      <a:gd name="T12" fmla="*/ 4605 w 6528"/>
                      <a:gd name="T13" fmla="*/ 71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217" name="AutoShape 15"/>
                <p:cNvSpPr>
                  <a:spLocks noChangeArrowheads="1"/>
                </p:cNvSpPr>
                <p:nvPr/>
              </p:nvSpPr>
              <p:spPr bwMode="auto">
                <a:xfrm>
                  <a:off x="3524" y="1151"/>
                  <a:ext cx="914" cy="143"/>
                </a:xfrm>
                <a:prstGeom prst="rightArrow">
                  <a:avLst>
                    <a:gd name="adj1" fmla="val 50000"/>
                    <a:gd name="adj2" fmla="val 159790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sp>
              <p:nvSpPr>
                <p:cNvPr id="8218" name="AutoShape 16"/>
                <p:cNvSpPr>
                  <a:spLocks noChangeArrowheads="1"/>
                </p:cNvSpPr>
                <p:nvPr/>
              </p:nvSpPr>
              <p:spPr bwMode="auto">
                <a:xfrm>
                  <a:off x="5031" y="1063"/>
                  <a:ext cx="1501" cy="126"/>
                </a:xfrm>
                <a:prstGeom prst="rightArrow">
                  <a:avLst>
                    <a:gd name="adj1" fmla="val 50000"/>
                    <a:gd name="adj2" fmla="val 297817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sp>
              <p:nvSpPr>
                <p:cNvPr id="82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48" y="823"/>
                  <a:ext cx="763" cy="3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r>
                    <a:rPr lang="fr-FR" sz="1200" b="1" i="1"/>
                    <a:t>V2</a:t>
                  </a:r>
                  <a:endParaRPr lang="fr-FR"/>
                </a:p>
              </p:txBody>
            </p:sp>
            <p:sp>
              <p:nvSpPr>
                <p:cNvPr id="8220" name="AutoShape 18"/>
                <p:cNvSpPr>
                  <a:spLocks noChangeArrowheads="1"/>
                </p:cNvSpPr>
                <p:nvPr/>
              </p:nvSpPr>
              <p:spPr bwMode="auto">
                <a:xfrm>
                  <a:off x="4866" y="1888"/>
                  <a:ext cx="1066" cy="126"/>
                </a:xfrm>
                <a:prstGeom prst="rightArrow">
                  <a:avLst>
                    <a:gd name="adj1" fmla="val 50000"/>
                    <a:gd name="adj2" fmla="val 211508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3843344" y="3571876"/>
              <a:ext cx="585780" cy="37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+ C</a:t>
              </a:r>
              <a:endParaRPr lang="fr-FR"/>
            </a:p>
          </p:txBody>
        </p:sp>
      </p:grpSp>
      <p:grpSp>
        <p:nvGrpSpPr>
          <p:cNvPr id="7" name="Groupe 35"/>
          <p:cNvGrpSpPr>
            <a:grpSpLocks/>
          </p:cNvGrpSpPr>
          <p:nvPr/>
        </p:nvGrpSpPr>
        <p:grpSpPr bwMode="auto">
          <a:xfrm>
            <a:off x="3929058" y="2348880"/>
            <a:ext cx="743893" cy="1354758"/>
            <a:chOff x="3935388" y="1703707"/>
            <a:chExt cx="659761" cy="2000264"/>
          </a:xfrm>
        </p:grpSpPr>
        <p:cxnSp>
          <p:nvCxnSpPr>
            <p:cNvPr id="29" name="Connecteur droit avec flèche 28"/>
            <p:cNvCxnSpPr/>
            <p:nvPr/>
          </p:nvCxnSpPr>
          <p:spPr>
            <a:xfrm rot="5400000" flipH="1" flipV="1">
              <a:off x="2977284" y="2703046"/>
              <a:ext cx="2000264" cy="15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09" name="ZoneTexte 29"/>
            <p:cNvSpPr txBox="1">
              <a:spLocks noChangeArrowheads="1"/>
            </p:cNvSpPr>
            <p:nvPr/>
          </p:nvSpPr>
          <p:spPr bwMode="auto">
            <a:xfrm>
              <a:off x="3935388" y="2442267"/>
              <a:ext cx="6597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</a:rPr>
                <a:t>R</a:t>
              </a:r>
              <a:r>
                <a:rPr lang="fr-FR" baseline="-25000">
                  <a:latin typeface="Times New Roman" pitchFamily="18" charset="0"/>
                </a:rPr>
                <a:t>z</a:t>
              </a:r>
              <a:endParaRPr lang="fr-FR">
                <a:latin typeface="Times New Roman" pitchFamily="18" charset="0"/>
              </a:endParaRPr>
            </a:p>
          </p:txBody>
        </p:sp>
        <p:cxnSp>
          <p:nvCxnSpPr>
            <p:cNvPr id="32" name="Connecteur droit avec flèche 31"/>
            <p:cNvCxnSpPr>
              <a:endCxn id="8209" idx="0"/>
            </p:cNvCxnSpPr>
            <p:nvPr/>
          </p:nvCxnSpPr>
          <p:spPr>
            <a:xfrm>
              <a:off x="4005170" y="2441899"/>
              <a:ext cx="2600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0" y="4221088"/>
            <a:ext cx="901109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800" dirty="0">
                <a:latin typeface="Times New Roman" pitchFamily="18" charset="0"/>
              </a:rPr>
              <a:t>De même la pression sur l'avant du profil est </a:t>
            </a:r>
            <a:r>
              <a:rPr lang="fr-FR" sz="2800" i="1" dirty="0">
                <a:latin typeface="Times New Roman" pitchFamily="18" charset="0"/>
              </a:rPr>
              <a:t>……  ……… </a:t>
            </a:r>
            <a:r>
              <a:rPr lang="fr-FR" sz="2800" dirty="0">
                <a:latin typeface="Times New Roman" pitchFamily="18" charset="0"/>
              </a:rPr>
              <a:t>à celle sur l'arrière du profil. Il en résulte une force de pression vers ............  </a:t>
            </a:r>
            <a:r>
              <a:rPr lang="fr-FR" sz="2800" i="1" dirty="0">
                <a:latin typeface="Times New Roman" pitchFamily="18" charset="0"/>
              </a:rPr>
              <a:t>… </a:t>
            </a:r>
            <a:r>
              <a:rPr lang="fr-FR" sz="2800" dirty="0">
                <a:latin typeface="Times New Roman" pitchFamily="18" charset="0"/>
              </a:rPr>
              <a:t>(la traînée).</a:t>
            </a:r>
          </a:p>
          <a:p>
            <a:endParaRPr lang="fr-FR" sz="2800" dirty="0">
              <a:latin typeface="Times New Roman" pitchFamily="18" charset="0"/>
            </a:endParaRPr>
          </a:p>
          <a:p>
            <a:endParaRPr lang="fr-FR" sz="2800" dirty="0">
              <a:latin typeface="Times New Roman" pitchFamily="18" charset="0"/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6588224" y="4221088"/>
            <a:ext cx="1806575" cy="5222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supérieure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755576" y="5157192"/>
            <a:ext cx="1528762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l’arrière</a:t>
            </a:r>
          </a:p>
        </p:txBody>
      </p:sp>
      <p:grpSp>
        <p:nvGrpSpPr>
          <p:cNvPr id="8" name="Groupe 41"/>
          <p:cNvGrpSpPr>
            <a:grpSpLocks/>
          </p:cNvGrpSpPr>
          <p:nvPr/>
        </p:nvGrpSpPr>
        <p:grpSpPr bwMode="auto">
          <a:xfrm>
            <a:off x="3981450" y="3184525"/>
            <a:ext cx="1020763" cy="530225"/>
            <a:chOff x="3981691" y="3184952"/>
            <a:chExt cx="1020506" cy="530521"/>
          </a:xfrm>
        </p:grpSpPr>
        <p:sp>
          <p:nvSpPr>
            <p:cNvPr id="8205" name="ZoneTexte 32"/>
            <p:cNvSpPr txBox="1">
              <a:spLocks noChangeArrowheads="1"/>
            </p:cNvSpPr>
            <p:nvPr/>
          </p:nvSpPr>
          <p:spPr bwMode="auto">
            <a:xfrm>
              <a:off x="4330865" y="3184952"/>
              <a:ext cx="671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</a:rPr>
                <a:t>R</a:t>
              </a:r>
              <a:r>
                <a:rPr lang="fr-FR" baseline="-25000">
                  <a:latin typeface="Times New Roman" pitchFamily="18" charset="0"/>
                </a:rPr>
                <a:t>x</a:t>
              </a:r>
              <a:endParaRPr lang="fr-FR">
                <a:latin typeface="Times New Roman" pitchFamily="18" charset="0"/>
              </a:endParaRPr>
            </a:p>
          </p:txBody>
        </p:sp>
        <p:cxnSp>
          <p:nvCxnSpPr>
            <p:cNvPr id="34" name="Connecteur droit avec flèche 33"/>
            <p:cNvCxnSpPr>
              <a:endCxn id="8205" idx="0"/>
            </p:cNvCxnSpPr>
            <p:nvPr/>
          </p:nvCxnSpPr>
          <p:spPr>
            <a:xfrm flipV="1">
              <a:off x="4400685" y="3184952"/>
              <a:ext cx="2666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3981691" y="3715473"/>
              <a:ext cx="86814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6"/>
          <p:cNvSpPr>
            <a:spLocks noGrp="1" noChangeArrowheads="1"/>
          </p:cNvSpPr>
          <p:nvPr>
            <p:ph idx="1"/>
          </p:nvPr>
        </p:nvSpPr>
        <p:spPr>
          <a:xfrm>
            <a:off x="0" y="1916832"/>
            <a:ext cx="4499992" cy="825624"/>
          </a:xfrm>
          <a:effectLst>
            <a:outerShdw dist="28398" dir="1593903" algn="ctr" rotWithShape="0">
              <a:srgbClr val="FFFF00"/>
            </a:outerShdw>
          </a:effectLst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I- Les actions de l’air en écoulement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dirty="0">
              <a:cs typeface="Times New Roman" pitchFamily="18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0" y="1484784"/>
            <a:ext cx="9106272" cy="792088"/>
          </a:xfrm>
          <a:prstGeom prst="rect">
            <a:avLst/>
          </a:prstGeom>
          <a:effectLst>
            <a:outerShdw dist="35921" dir="2700000" algn="ctr" rotWithShape="0">
              <a:srgbClr val="FFFF00"/>
            </a:outerShdw>
          </a:effectLst>
        </p:spPr>
        <p:txBody>
          <a:bodyPr rtlCol="0">
            <a:normAutofit fontScale="97500" lnSpcReduction="10000"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Sustentation et l'aile notions préliminaires</a:t>
            </a: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utoUpdateAnimBg="0"/>
      <p:bldP spid="6" grpId="0" animBg="1"/>
      <p:bldP spid="24" grpId="0" animBg="1"/>
      <p:bldP spid="25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0" y="4246563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D'une manière générale en aérodynamique les actions de l'air se décomposeront en deux forces appliquées au </a:t>
            </a:r>
            <a:r>
              <a:rPr lang="fr-FR" sz="2400" b="1" dirty="0">
                <a:latin typeface="+mn-lt"/>
                <a:cs typeface="+mn-cs"/>
              </a:rPr>
              <a:t>centre de Poussée</a:t>
            </a:r>
            <a:r>
              <a:rPr lang="fr-FR" sz="2400" dirty="0">
                <a:latin typeface="+mn-lt"/>
                <a:cs typeface="+mn-cs"/>
              </a:rPr>
              <a:t> C: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atin typeface="+mn-lt"/>
                <a:cs typeface="+mn-cs"/>
              </a:rPr>
              <a:t> - une force </a:t>
            </a:r>
            <a:r>
              <a:rPr lang="fr-FR" sz="2800" b="1" dirty="0" smtClean="0">
                <a:latin typeface="+mn-lt"/>
                <a:cs typeface="+mn-cs"/>
              </a:rPr>
              <a:t>.............. </a:t>
            </a:r>
            <a:r>
              <a:rPr lang="fr-FR" sz="2800" b="1" dirty="0">
                <a:latin typeface="+mn-lt"/>
                <a:cs typeface="+mn-cs"/>
              </a:rPr>
              <a:t>à la vitesse de l'air et de même sens</a:t>
            </a:r>
            <a:r>
              <a:rPr lang="fr-FR" sz="2800" b="1" dirty="0" smtClean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atin typeface="+mn-lt"/>
                <a:cs typeface="+mn-cs"/>
              </a:rPr>
              <a:t> </a:t>
            </a:r>
            <a:r>
              <a:rPr lang="fr-FR" sz="2800" b="1" dirty="0">
                <a:latin typeface="+mn-lt"/>
                <a:cs typeface="+mn-cs"/>
              </a:rPr>
              <a:t>la </a:t>
            </a:r>
            <a:r>
              <a:rPr lang="fr-FR" sz="2800" b="1" i="1" dirty="0">
                <a:latin typeface="+mn-lt"/>
                <a:cs typeface="+mn-cs"/>
              </a:rPr>
              <a:t>………….</a:t>
            </a:r>
            <a:endParaRPr lang="fr-FR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+mn-lt"/>
                <a:cs typeface="+mn-cs"/>
              </a:rPr>
              <a:t> </a:t>
            </a:r>
            <a:endParaRPr lang="fr-FR" sz="28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atin typeface="+mn-lt"/>
                <a:cs typeface="+mn-cs"/>
              </a:rPr>
              <a:t>- une force                                  à la vitesse</a:t>
            </a:r>
            <a:r>
              <a:rPr lang="fr-FR" sz="2800" b="1" dirty="0">
                <a:latin typeface="+mn-lt"/>
                <a:cs typeface="+mn-cs"/>
              </a:rPr>
              <a:t>: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835696" y="4941168"/>
            <a:ext cx="141156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parallèle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2357438" y="3286125"/>
            <a:ext cx="4146550" cy="965200"/>
            <a:chOff x="2357422" y="3286124"/>
            <a:chExt cx="4146550" cy="9652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57422" y="3286124"/>
              <a:ext cx="4146550" cy="965200"/>
              <a:chOff x="2691" y="12672"/>
              <a:chExt cx="6530" cy="1522"/>
            </a:xfrm>
          </p:grpSpPr>
          <p:sp>
            <p:nvSpPr>
              <p:cNvPr id="9242" name="Text Box 4"/>
              <p:cNvSpPr txBox="1">
                <a:spLocks noChangeArrowheads="1"/>
              </p:cNvSpPr>
              <p:nvPr/>
            </p:nvSpPr>
            <p:spPr bwMode="auto">
              <a:xfrm>
                <a:off x="4309" y="13827"/>
                <a:ext cx="76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r>
                  <a:rPr lang="fr-FR" sz="1200" b="1" i="1"/>
                  <a:t>V1</a:t>
                </a:r>
                <a:endParaRPr lang="fr-FR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691" y="12672"/>
                <a:ext cx="6530" cy="1191"/>
                <a:chOff x="3426" y="823"/>
                <a:chExt cx="6530" cy="1191"/>
              </a:xfrm>
            </p:grpSpPr>
            <p:sp>
              <p:nvSpPr>
                <p:cNvPr id="9244" name="Freeform 6"/>
                <p:cNvSpPr>
                  <a:spLocks/>
                </p:cNvSpPr>
                <p:nvPr/>
              </p:nvSpPr>
              <p:spPr bwMode="auto">
                <a:xfrm rot="-357870">
                  <a:off x="4767" y="1176"/>
                  <a:ext cx="4211" cy="678"/>
                </a:xfrm>
                <a:custGeom>
                  <a:avLst/>
                  <a:gdLst>
                    <a:gd name="T0" fmla="*/ 1 w 5934"/>
                    <a:gd name="T1" fmla="*/ 212 h 1347"/>
                    <a:gd name="T2" fmla="*/ 1133 w 5934"/>
                    <a:gd name="T3" fmla="*/ 76 h 1347"/>
                    <a:gd name="T4" fmla="*/ 4211 w 5934"/>
                    <a:gd name="T5" fmla="*/ 678 h 1347"/>
                    <a:gd name="T6" fmla="*/ 1187 w 5934"/>
                    <a:gd name="T7" fmla="*/ 438 h 1347"/>
                    <a:gd name="T8" fmla="*/ 1 w 5934"/>
                    <a:gd name="T9" fmla="*/ 212 h 13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4"/>
                    <a:gd name="T16" fmla="*/ 0 h 1347"/>
                    <a:gd name="T17" fmla="*/ 5934 w 5934"/>
                    <a:gd name="T18" fmla="*/ 1347 h 13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4" h="1347">
                      <a:moveTo>
                        <a:pt x="1" y="421"/>
                      </a:moveTo>
                      <a:cubicBezTo>
                        <a:pt x="0" y="0"/>
                        <a:pt x="930" y="30"/>
                        <a:pt x="1597" y="150"/>
                      </a:cubicBezTo>
                      <a:cubicBezTo>
                        <a:pt x="2977" y="368"/>
                        <a:pt x="4430" y="800"/>
                        <a:pt x="5934" y="1347"/>
                      </a:cubicBezTo>
                      <a:cubicBezTo>
                        <a:pt x="3516" y="1113"/>
                        <a:pt x="2190" y="922"/>
                        <a:pt x="1672" y="870"/>
                      </a:cubicBezTo>
                      <a:cubicBezTo>
                        <a:pt x="939" y="789"/>
                        <a:pt x="0" y="645"/>
                        <a:pt x="1" y="421"/>
                      </a:cubicBezTo>
                      <a:close/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426" y="1224"/>
                  <a:ext cx="6530" cy="625"/>
                  <a:chOff x="3768" y="5816"/>
                  <a:chExt cx="4607" cy="441"/>
                </a:xfrm>
              </p:grpSpPr>
              <p:sp>
                <p:nvSpPr>
                  <p:cNvPr id="9250" name="Freeform 8"/>
                  <p:cNvSpPr>
                    <a:spLocks/>
                  </p:cNvSpPr>
                  <p:nvPr/>
                </p:nvSpPr>
                <p:spPr bwMode="auto">
                  <a:xfrm>
                    <a:off x="3768" y="5881"/>
                    <a:ext cx="4606" cy="220"/>
                  </a:xfrm>
                  <a:custGeom>
                    <a:avLst/>
                    <a:gdLst>
                      <a:gd name="T0" fmla="*/ 0 w 6528"/>
                      <a:gd name="T1" fmla="*/ 214 h 311"/>
                      <a:gd name="T2" fmla="*/ 883 w 6528"/>
                      <a:gd name="T3" fmla="*/ 161 h 311"/>
                      <a:gd name="T4" fmla="*/ 1048 w 6528"/>
                      <a:gd name="T5" fmla="*/ 77 h 311"/>
                      <a:gd name="T6" fmla="*/ 1812 w 6528"/>
                      <a:gd name="T7" fmla="*/ 8 h 311"/>
                      <a:gd name="T8" fmla="*/ 2635 w 6528"/>
                      <a:gd name="T9" fmla="*/ 47 h 311"/>
                      <a:gd name="T10" fmla="*/ 4070 w 6528"/>
                      <a:gd name="T11" fmla="*/ 185 h 311"/>
                      <a:gd name="T12" fmla="*/ 4606 w 6528"/>
                      <a:gd name="T13" fmla="*/ 207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1" name="Freeform 9"/>
                  <p:cNvSpPr>
                    <a:spLocks/>
                  </p:cNvSpPr>
                  <p:nvPr/>
                </p:nvSpPr>
                <p:spPr bwMode="auto">
                  <a:xfrm flipV="1">
                    <a:off x="3768" y="6147"/>
                    <a:ext cx="4605" cy="83"/>
                  </a:xfrm>
                  <a:custGeom>
                    <a:avLst/>
                    <a:gdLst>
                      <a:gd name="T0" fmla="*/ 0 w 6528"/>
                      <a:gd name="T1" fmla="*/ 81 h 311"/>
                      <a:gd name="T2" fmla="*/ 882 w 6528"/>
                      <a:gd name="T3" fmla="*/ 61 h 311"/>
                      <a:gd name="T4" fmla="*/ 1048 w 6528"/>
                      <a:gd name="T5" fmla="*/ 29 h 311"/>
                      <a:gd name="T6" fmla="*/ 1812 w 6528"/>
                      <a:gd name="T7" fmla="*/ 3 h 311"/>
                      <a:gd name="T8" fmla="*/ 2635 w 6528"/>
                      <a:gd name="T9" fmla="*/ 18 h 311"/>
                      <a:gd name="T10" fmla="*/ 4070 w 6528"/>
                      <a:gd name="T11" fmla="*/ 70 h 311"/>
                      <a:gd name="T12" fmla="*/ 4605 w 6528"/>
                      <a:gd name="T13" fmla="*/ 78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2" name="Freeform 10"/>
                  <p:cNvSpPr>
                    <a:spLocks/>
                  </p:cNvSpPr>
                  <p:nvPr/>
                </p:nvSpPr>
                <p:spPr bwMode="auto">
                  <a:xfrm>
                    <a:off x="3768" y="5862"/>
                    <a:ext cx="4605" cy="158"/>
                  </a:xfrm>
                  <a:custGeom>
                    <a:avLst/>
                    <a:gdLst>
                      <a:gd name="T0" fmla="*/ 0 w 6528"/>
                      <a:gd name="T1" fmla="*/ 153 h 311"/>
                      <a:gd name="T2" fmla="*/ 882 w 6528"/>
                      <a:gd name="T3" fmla="*/ 116 h 311"/>
                      <a:gd name="T4" fmla="*/ 1048 w 6528"/>
                      <a:gd name="T5" fmla="*/ 55 h 311"/>
                      <a:gd name="T6" fmla="*/ 1812 w 6528"/>
                      <a:gd name="T7" fmla="*/ 6 h 311"/>
                      <a:gd name="T8" fmla="*/ 2635 w 6528"/>
                      <a:gd name="T9" fmla="*/ 34 h 311"/>
                      <a:gd name="T10" fmla="*/ 4070 w 6528"/>
                      <a:gd name="T11" fmla="*/ 133 h 311"/>
                      <a:gd name="T12" fmla="*/ 4605 w 6528"/>
                      <a:gd name="T13" fmla="*/ 14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3" name="Freeform 11"/>
                  <p:cNvSpPr>
                    <a:spLocks/>
                  </p:cNvSpPr>
                  <p:nvPr/>
                </p:nvSpPr>
                <p:spPr bwMode="auto">
                  <a:xfrm>
                    <a:off x="3768" y="5841"/>
                    <a:ext cx="4607" cy="127"/>
                  </a:xfrm>
                  <a:custGeom>
                    <a:avLst/>
                    <a:gdLst>
                      <a:gd name="T0" fmla="*/ 0 w 6528"/>
                      <a:gd name="T1" fmla="*/ 123 h 311"/>
                      <a:gd name="T2" fmla="*/ 883 w 6528"/>
                      <a:gd name="T3" fmla="*/ 93 h 311"/>
                      <a:gd name="T4" fmla="*/ 1048 w 6528"/>
                      <a:gd name="T5" fmla="*/ 45 h 311"/>
                      <a:gd name="T6" fmla="*/ 1812 w 6528"/>
                      <a:gd name="T7" fmla="*/ 4 h 311"/>
                      <a:gd name="T8" fmla="*/ 2636 w 6528"/>
                      <a:gd name="T9" fmla="*/ 27 h 311"/>
                      <a:gd name="T10" fmla="*/ 4071 w 6528"/>
                      <a:gd name="T11" fmla="*/ 107 h 311"/>
                      <a:gd name="T12" fmla="*/ 4607 w 6528"/>
                      <a:gd name="T13" fmla="*/ 120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4" name="Freeform 12"/>
                  <p:cNvSpPr>
                    <a:spLocks/>
                  </p:cNvSpPr>
                  <p:nvPr/>
                </p:nvSpPr>
                <p:spPr bwMode="auto">
                  <a:xfrm>
                    <a:off x="3768" y="5816"/>
                    <a:ext cx="4606" cy="93"/>
                  </a:xfrm>
                  <a:custGeom>
                    <a:avLst/>
                    <a:gdLst>
                      <a:gd name="T0" fmla="*/ 0 w 6528"/>
                      <a:gd name="T1" fmla="*/ 90 h 311"/>
                      <a:gd name="T2" fmla="*/ 883 w 6528"/>
                      <a:gd name="T3" fmla="*/ 68 h 311"/>
                      <a:gd name="T4" fmla="*/ 1048 w 6528"/>
                      <a:gd name="T5" fmla="*/ 33 h 311"/>
                      <a:gd name="T6" fmla="*/ 1812 w 6528"/>
                      <a:gd name="T7" fmla="*/ 3 h 311"/>
                      <a:gd name="T8" fmla="*/ 2635 w 6528"/>
                      <a:gd name="T9" fmla="*/ 20 h 311"/>
                      <a:gd name="T10" fmla="*/ 4070 w 6528"/>
                      <a:gd name="T11" fmla="*/ 78 h 311"/>
                      <a:gd name="T12" fmla="*/ 4606 w 6528"/>
                      <a:gd name="T13" fmla="*/ 88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5" name="Freeform 13"/>
                  <p:cNvSpPr>
                    <a:spLocks/>
                  </p:cNvSpPr>
                  <p:nvPr/>
                </p:nvSpPr>
                <p:spPr bwMode="auto">
                  <a:xfrm flipV="1">
                    <a:off x="3768" y="6124"/>
                    <a:ext cx="4606" cy="78"/>
                  </a:xfrm>
                  <a:custGeom>
                    <a:avLst/>
                    <a:gdLst>
                      <a:gd name="T0" fmla="*/ 0 w 6528"/>
                      <a:gd name="T1" fmla="*/ 76 h 311"/>
                      <a:gd name="T2" fmla="*/ 883 w 6528"/>
                      <a:gd name="T3" fmla="*/ 57 h 311"/>
                      <a:gd name="T4" fmla="*/ 1048 w 6528"/>
                      <a:gd name="T5" fmla="*/ 27 h 311"/>
                      <a:gd name="T6" fmla="*/ 1812 w 6528"/>
                      <a:gd name="T7" fmla="*/ 3 h 311"/>
                      <a:gd name="T8" fmla="*/ 2635 w 6528"/>
                      <a:gd name="T9" fmla="*/ 17 h 311"/>
                      <a:gd name="T10" fmla="*/ 4070 w 6528"/>
                      <a:gd name="T11" fmla="*/ 66 h 311"/>
                      <a:gd name="T12" fmla="*/ 4606 w 6528"/>
                      <a:gd name="T13" fmla="*/ 73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6" name="Freeform 14"/>
                  <p:cNvSpPr>
                    <a:spLocks/>
                  </p:cNvSpPr>
                  <p:nvPr/>
                </p:nvSpPr>
                <p:spPr bwMode="auto">
                  <a:xfrm flipV="1">
                    <a:off x="3768" y="6182"/>
                    <a:ext cx="4605" cy="75"/>
                  </a:xfrm>
                  <a:custGeom>
                    <a:avLst/>
                    <a:gdLst>
                      <a:gd name="T0" fmla="*/ 0 w 6528"/>
                      <a:gd name="T1" fmla="*/ 73 h 311"/>
                      <a:gd name="T2" fmla="*/ 882 w 6528"/>
                      <a:gd name="T3" fmla="*/ 55 h 311"/>
                      <a:gd name="T4" fmla="*/ 1048 w 6528"/>
                      <a:gd name="T5" fmla="*/ 26 h 311"/>
                      <a:gd name="T6" fmla="*/ 1812 w 6528"/>
                      <a:gd name="T7" fmla="*/ 3 h 311"/>
                      <a:gd name="T8" fmla="*/ 2635 w 6528"/>
                      <a:gd name="T9" fmla="*/ 16 h 311"/>
                      <a:gd name="T10" fmla="*/ 4070 w 6528"/>
                      <a:gd name="T11" fmla="*/ 63 h 311"/>
                      <a:gd name="T12" fmla="*/ 4605 w 6528"/>
                      <a:gd name="T13" fmla="*/ 71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9246" name="AutoShape 15"/>
                <p:cNvSpPr>
                  <a:spLocks noChangeArrowheads="1"/>
                </p:cNvSpPr>
                <p:nvPr/>
              </p:nvSpPr>
              <p:spPr bwMode="auto">
                <a:xfrm>
                  <a:off x="3524" y="1151"/>
                  <a:ext cx="914" cy="143"/>
                </a:xfrm>
                <a:prstGeom prst="rightArrow">
                  <a:avLst>
                    <a:gd name="adj1" fmla="val 50000"/>
                    <a:gd name="adj2" fmla="val 159790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sp>
              <p:nvSpPr>
                <p:cNvPr id="9247" name="AutoShape 16"/>
                <p:cNvSpPr>
                  <a:spLocks noChangeArrowheads="1"/>
                </p:cNvSpPr>
                <p:nvPr/>
              </p:nvSpPr>
              <p:spPr bwMode="auto">
                <a:xfrm>
                  <a:off x="5031" y="1063"/>
                  <a:ext cx="1501" cy="126"/>
                </a:xfrm>
                <a:prstGeom prst="rightArrow">
                  <a:avLst>
                    <a:gd name="adj1" fmla="val 50000"/>
                    <a:gd name="adj2" fmla="val 297817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sp>
              <p:nvSpPr>
                <p:cNvPr id="92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48" y="823"/>
                  <a:ext cx="763" cy="3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r>
                    <a:rPr lang="fr-FR" sz="1200" b="1" i="1"/>
                    <a:t>V2</a:t>
                  </a:r>
                  <a:endParaRPr lang="fr-FR"/>
                </a:p>
              </p:txBody>
            </p:sp>
            <p:sp>
              <p:nvSpPr>
                <p:cNvPr id="9249" name="AutoShape 18"/>
                <p:cNvSpPr>
                  <a:spLocks noChangeArrowheads="1"/>
                </p:cNvSpPr>
                <p:nvPr/>
              </p:nvSpPr>
              <p:spPr bwMode="auto">
                <a:xfrm>
                  <a:off x="4866" y="1888"/>
                  <a:ext cx="1066" cy="126"/>
                </a:xfrm>
                <a:prstGeom prst="rightArrow">
                  <a:avLst>
                    <a:gd name="adj1" fmla="val 50000"/>
                    <a:gd name="adj2" fmla="val 211508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9241" name="Text Box 19"/>
            <p:cNvSpPr txBox="1">
              <a:spLocks noChangeArrowheads="1"/>
            </p:cNvSpPr>
            <p:nvPr/>
          </p:nvSpPr>
          <p:spPr bwMode="auto">
            <a:xfrm>
              <a:off x="3843344" y="3571876"/>
              <a:ext cx="585780" cy="37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+ C</a:t>
              </a:r>
              <a:endParaRPr lang="fr-FR"/>
            </a:p>
          </p:txBody>
        </p:sp>
      </p:grpSp>
      <p:grpSp>
        <p:nvGrpSpPr>
          <p:cNvPr id="6" name="Groupe 35"/>
          <p:cNvGrpSpPr>
            <a:grpSpLocks/>
          </p:cNvGrpSpPr>
          <p:nvPr/>
        </p:nvGrpSpPr>
        <p:grpSpPr bwMode="auto">
          <a:xfrm>
            <a:off x="3851920" y="1916832"/>
            <a:ext cx="743893" cy="1786806"/>
            <a:chOff x="3935388" y="1703707"/>
            <a:chExt cx="659761" cy="2000264"/>
          </a:xfrm>
        </p:grpSpPr>
        <p:cxnSp>
          <p:nvCxnSpPr>
            <p:cNvPr id="29" name="Connecteur droit avec flèche 28"/>
            <p:cNvCxnSpPr/>
            <p:nvPr/>
          </p:nvCxnSpPr>
          <p:spPr>
            <a:xfrm rot="5400000" flipH="1" flipV="1">
              <a:off x="2977284" y="2703046"/>
              <a:ext cx="2000264" cy="15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38" name="ZoneTexte 29"/>
            <p:cNvSpPr txBox="1">
              <a:spLocks noChangeArrowheads="1"/>
            </p:cNvSpPr>
            <p:nvPr/>
          </p:nvSpPr>
          <p:spPr bwMode="auto">
            <a:xfrm>
              <a:off x="3935388" y="2442267"/>
              <a:ext cx="6597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</a:rPr>
                <a:t>R</a:t>
              </a:r>
              <a:r>
                <a:rPr lang="fr-FR" baseline="-25000">
                  <a:latin typeface="Times New Roman" pitchFamily="18" charset="0"/>
                </a:rPr>
                <a:t>z</a:t>
              </a:r>
              <a:endParaRPr lang="fr-FR">
                <a:latin typeface="Times New Roman" pitchFamily="18" charset="0"/>
              </a:endParaRPr>
            </a:p>
          </p:txBody>
        </p:sp>
        <p:cxnSp>
          <p:nvCxnSpPr>
            <p:cNvPr id="32" name="Connecteur droit avec flèche 31"/>
            <p:cNvCxnSpPr>
              <a:endCxn id="9238" idx="0"/>
            </p:cNvCxnSpPr>
            <p:nvPr/>
          </p:nvCxnSpPr>
          <p:spPr>
            <a:xfrm>
              <a:off x="4005170" y="2441899"/>
              <a:ext cx="2600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41"/>
          <p:cNvGrpSpPr>
            <a:grpSpLocks/>
          </p:cNvGrpSpPr>
          <p:nvPr/>
        </p:nvGrpSpPr>
        <p:grpSpPr bwMode="auto">
          <a:xfrm>
            <a:off x="3981450" y="3184525"/>
            <a:ext cx="1020763" cy="530225"/>
            <a:chOff x="3981691" y="3184952"/>
            <a:chExt cx="1020506" cy="530521"/>
          </a:xfrm>
        </p:grpSpPr>
        <p:sp>
          <p:nvSpPr>
            <p:cNvPr id="9234" name="ZoneTexte 32"/>
            <p:cNvSpPr txBox="1">
              <a:spLocks noChangeArrowheads="1"/>
            </p:cNvSpPr>
            <p:nvPr/>
          </p:nvSpPr>
          <p:spPr bwMode="auto">
            <a:xfrm>
              <a:off x="4330865" y="3184952"/>
              <a:ext cx="671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</a:rPr>
                <a:t>R</a:t>
              </a:r>
              <a:r>
                <a:rPr lang="fr-FR" baseline="-25000">
                  <a:latin typeface="Times New Roman" pitchFamily="18" charset="0"/>
                </a:rPr>
                <a:t>x</a:t>
              </a:r>
              <a:endParaRPr lang="fr-FR">
                <a:latin typeface="Times New Roman" pitchFamily="18" charset="0"/>
              </a:endParaRPr>
            </a:p>
          </p:txBody>
        </p:sp>
        <p:cxnSp>
          <p:nvCxnSpPr>
            <p:cNvPr id="34" name="Connecteur droit avec flèche 33"/>
            <p:cNvCxnSpPr>
              <a:endCxn id="9234" idx="0"/>
            </p:cNvCxnSpPr>
            <p:nvPr/>
          </p:nvCxnSpPr>
          <p:spPr>
            <a:xfrm flipV="1">
              <a:off x="4400685" y="3184952"/>
              <a:ext cx="2666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3981691" y="3715473"/>
              <a:ext cx="86814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42"/>
          <p:cNvGrpSpPr>
            <a:grpSpLocks/>
          </p:cNvGrpSpPr>
          <p:nvPr/>
        </p:nvGrpSpPr>
        <p:grpSpPr bwMode="auto">
          <a:xfrm>
            <a:off x="6156176" y="6093296"/>
            <a:ext cx="2987824" cy="576064"/>
            <a:chOff x="0" y="2594656"/>
            <a:chExt cx="2197990" cy="952914"/>
          </a:xfrm>
        </p:grpSpPr>
        <p:sp>
          <p:nvSpPr>
            <p:cNvPr id="9230" name="ZoneTexte 38"/>
            <p:cNvSpPr txBox="1">
              <a:spLocks noChangeArrowheads="1"/>
            </p:cNvSpPr>
            <p:nvPr/>
          </p:nvSpPr>
          <p:spPr bwMode="auto">
            <a:xfrm>
              <a:off x="0" y="2594656"/>
              <a:ext cx="1921397" cy="9529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 portance</a:t>
              </a:r>
              <a:endPara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e 41"/>
            <p:cNvGrpSpPr>
              <a:grpSpLocks/>
            </p:cNvGrpSpPr>
            <p:nvPr/>
          </p:nvGrpSpPr>
          <p:grpSpPr bwMode="auto">
            <a:xfrm>
              <a:off x="1448773" y="2710398"/>
              <a:ext cx="749217" cy="614315"/>
              <a:chOff x="1495073" y="2675673"/>
              <a:chExt cx="749217" cy="614315"/>
            </a:xfrm>
          </p:grpSpPr>
          <p:sp>
            <p:nvSpPr>
              <p:cNvPr id="9232" name="ZoneTexte 35"/>
              <p:cNvSpPr txBox="1">
                <a:spLocks noChangeArrowheads="1"/>
              </p:cNvSpPr>
              <p:nvPr/>
            </p:nvSpPr>
            <p:spPr bwMode="auto">
              <a:xfrm>
                <a:off x="1584529" y="2679046"/>
                <a:ext cx="659761" cy="61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itchFamily="18" charset="0"/>
                  </a:rPr>
                  <a:t>R</a:t>
                </a:r>
                <a:r>
                  <a:rPr lang="fr-FR" baseline="-25000" dirty="0" err="1">
                    <a:latin typeface="Times New Roman" pitchFamily="18" charset="0"/>
                  </a:rPr>
                  <a:t>z</a:t>
                </a:r>
                <a:endParaRPr lang="fr-FR" dirty="0">
                  <a:latin typeface="Times New Roman" pitchFamily="18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1495073" y="2675673"/>
                <a:ext cx="260240" cy="1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1835696" y="6237312"/>
            <a:ext cx="240697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perpendiculaire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e 49"/>
          <p:cNvGrpSpPr>
            <a:grpSpLocks/>
          </p:cNvGrpSpPr>
          <p:nvPr/>
        </p:nvGrpSpPr>
        <p:grpSpPr bwMode="auto">
          <a:xfrm>
            <a:off x="467544" y="5445224"/>
            <a:ext cx="1920875" cy="504055"/>
            <a:chOff x="152397" y="2179878"/>
            <a:chExt cx="1921397" cy="523220"/>
          </a:xfrm>
        </p:grpSpPr>
        <p:sp>
          <p:nvSpPr>
            <p:cNvPr id="9227" name="ZoneTexte 45"/>
            <p:cNvSpPr txBox="1">
              <a:spLocks noChangeArrowheads="1"/>
            </p:cNvSpPr>
            <p:nvPr/>
          </p:nvSpPr>
          <p:spPr bwMode="auto">
            <a:xfrm>
              <a:off x="152397" y="2179878"/>
              <a:ext cx="1921397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trainée</a:t>
              </a:r>
            </a:p>
          </p:txBody>
        </p:sp>
        <p:sp>
          <p:nvSpPr>
            <p:cNvPr id="9228" name="ZoneTexte 47"/>
            <p:cNvSpPr txBox="1">
              <a:spLocks noChangeArrowheads="1"/>
            </p:cNvSpPr>
            <p:nvPr/>
          </p:nvSpPr>
          <p:spPr bwMode="auto">
            <a:xfrm>
              <a:off x="1342664" y="2260913"/>
              <a:ext cx="613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 err="1">
                  <a:latin typeface="Times New Roman" pitchFamily="18" charset="0"/>
                </a:rPr>
                <a:t>R</a:t>
              </a:r>
              <a:r>
                <a:rPr lang="fr-FR" baseline="-25000" dirty="0" err="1">
                  <a:latin typeface="Times New Roman" pitchFamily="18" charset="0"/>
                </a:rPr>
                <a:t>x</a:t>
              </a:r>
              <a:endParaRPr lang="fr-FR" dirty="0">
                <a:latin typeface="Times New Roman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1427505" y="2295972"/>
              <a:ext cx="260421" cy="15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0" y="1484784"/>
            <a:ext cx="6552728" cy="648072"/>
          </a:xfrm>
          <a:prstGeom prst="rect">
            <a:avLst/>
          </a:prstGeom>
          <a:effectLst>
            <a:outerShdw dist="35921" dir="2700000" algn="ctr" rotWithShape="0">
              <a:srgbClr val="FFFF00"/>
            </a:outerShdw>
          </a:effectLst>
        </p:spPr>
        <p:txBody>
          <a:bodyPr rtlCol="0">
            <a:normAutofit fontScale="90000" lnSpcReduction="20000"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Sustentation et l'aile notions préliminaires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utoUpdateAnimBg="0"/>
      <p:bldP spid="24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79512" y="5373216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atin typeface="+mn-lt"/>
                <a:cs typeface="+mn-cs"/>
              </a:rPr>
              <a:t>La somme vectorielle de ces deux forces constitue </a:t>
            </a:r>
            <a:endParaRPr lang="fr-FR" sz="28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atin typeface="+mn-lt"/>
              </a:rPr>
              <a:t>La      </a:t>
            </a:r>
            <a:r>
              <a:rPr lang="fr-FR" sz="2800" b="1" i="1" dirty="0" smtClean="0">
                <a:latin typeface="+mn-lt"/>
                <a:cs typeface="+mn-cs"/>
              </a:rPr>
              <a:t>                 </a:t>
            </a:r>
            <a:r>
              <a:rPr lang="fr-FR" sz="2800" b="1" dirty="0" smtClean="0">
                <a:latin typeface="+mn-lt"/>
                <a:cs typeface="+mn-cs"/>
              </a:rPr>
              <a:t>des </a:t>
            </a:r>
            <a:r>
              <a:rPr lang="fr-FR" sz="2800" b="1" dirty="0">
                <a:latin typeface="+mn-lt"/>
                <a:cs typeface="+mn-cs"/>
              </a:rPr>
              <a:t>forces aérodynamiques</a:t>
            </a:r>
            <a:endParaRPr lang="fr-FR" sz="2800" dirty="0">
              <a:latin typeface="+mn-lt"/>
              <a:cs typeface="+mn-cs"/>
            </a:endParaRP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2267744" y="4149080"/>
            <a:ext cx="4146550" cy="965200"/>
            <a:chOff x="2357422" y="3286124"/>
            <a:chExt cx="4146550" cy="9652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57422" y="3286124"/>
              <a:ext cx="4146550" cy="965200"/>
              <a:chOff x="2691" y="12672"/>
              <a:chExt cx="6530" cy="1522"/>
            </a:xfrm>
          </p:grpSpPr>
          <p:sp>
            <p:nvSpPr>
              <p:cNvPr id="10260" name="Text Box 4"/>
              <p:cNvSpPr txBox="1">
                <a:spLocks noChangeArrowheads="1"/>
              </p:cNvSpPr>
              <p:nvPr/>
            </p:nvSpPr>
            <p:spPr bwMode="auto">
              <a:xfrm>
                <a:off x="4309" y="13827"/>
                <a:ext cx="76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r>
                  <a:rPr lang="fr-FR" sz="1200" b="1" i="1"/>
                  <a:t>V1</a:t>
                </a:r>
                <a:endParaRPr lang="fr-FR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691" y="12672"/>
                <a:ext cx="6530" cy="1191"/>
                <a:chOff x="3426" y="823"/>
                <a:chExt cx="6530" cy="1191"/>
              </a:xfrm>
            </p:grpSpPr>
            <p:sp>
              <p:nvSpPr>
                <p:cNvPr id="10262" name="Freeform 6"/>
                <p:cNvSpPr>
                  <a:spLocks/>
                </p:cNvSpPr>
                <p:nvPr/>
              </p:nvSpPr>
              <p:spPr bwMode="auto">
                <a:xfrm rot="-357870">
                  <a:off x="4767" y="1176"/>
                  <a:ext cx="4211" cy="678"/>
                </a:xfrm>
                <a:custGeom>
                  <a:avLst/>
                  <a:gdLst>
                    <a:gd name="T0" fmla="*/ 1 w 5934"/>
                    <a:gd name="T1" fmla="*/ 212 h 1347"/>
                    <a:gd name="T2" fmla="*/ 1133 w 5934"/>
                    <a:gd name="T3" fmla="*/ 76 h 1347"/>
                    <a:gd name="T4" fmla="*/ 4211 w 5934"/>
                    <a:gd name="T5" fmla="*/ 678 h 1347"/>
                    <a:gd name="T6" fmla="*/ 1187 w 5934"/>
                    <a:gd name="T7" fmla="*/ 438 h 1347"/>
                    <a:gd name="T8" fmla="*/ 1 w 5934"/>
                    <a:gd name="T9" fmla="*/ 212 h 13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4"/>
                    <a:gd name="T16" fmla="*/ 0 h 1347"/>
                    <a:gd name="T17" fmla="*/ 5934 w 5934"/>
                    <a:gd name="T18" fmla="*/ 1347 h 13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4" h="1347">
                      <a:moveTo>
                        <a:pt x="1" y="421"/>
                      </a:moveTo>
                      <a:cubicBezTo>
                        <a:pt x="0" y="0"/>
                        <a:pt x="930" y="30"/>
                        <a:pt x="1597" y="150"/>
                      </a:cubicBezTo>
                      <a:cubicBezTo>
                        <a:pt x="2977" y="368"/>
                        <a:pt x="4430" y="800"/>
                        <a:pt x="5934" y="1347"/>
                      </a:cubicBezTo>
                      <a:cubicBezTo>
                        <a:pt x="3516" y="1113"/>
                        <a:pt x="2190" y="922"/>
                        <a:pt x="1672" y="870"/>
                      </a:cubicBezTo>
                      <a:cubicBezTo>
                        <a:pt x="939" y="789"/>
                        <a:pt x="0" y="645"/>
                        <a:pt x="1" y="421"/>
                      </a:cubicBezTo>
                      <a:close/>
                    </a:path>
                  </a:pathLst>
                </a:custGeom>
                <a:solidFill>
                  <a:srgbClr val="969696">
                    <a:alpha val="50195"/>
                  </a:srgb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426" y="1224"/>
                  <a:ext cx="6530" cy="625"/>
                  <a:chOff x="3768" y="5816"/>
                  <a:chExt cx="4607" cy="441"/>
                </a:xfrm>
              </p:grpSpPr>
              <p:sp>
                <p:nvSpPr>
                  <p:cNvPr id="10268" name="Freeform 8"/>
                  <p:cNvSpPr>
                    <a:spLocks/>
                  </p:cNvSpPr>
                  <p:nvPr/>
                </p:nvSpPr>
                <p:spPr bwMode="auto">
                  <a:xfrm>
                    <a:off x="3768" y="5881"/>
                    <a:ext cx="4606" cy="220"/>
                  </a:xfrm>
                  <a:custGeom>
                    <a:avLst/>
                    <a:gdLst>
                      <a:gd name="T0" fmla="*/ 0 w 6528"/>
                      <a:gd name="T1" fmla="*/ 214 h 311"/>
                      <a:gd name="T2" fmla="*/ 883 w 6528"/>
                      <a:gd name="T3" fmla="*/ 161 h 311"/>
                      <a:gd name="T4" fmla="*/ 1048 w 6528"/>
                      <a:gd name="T5" fmla="*/ 77 h 311"/>
                      <a:gd name="T6" fmla="*/ 1812 w 6528"/>
                      <a:gd name="T7" fmla="*/ 8 h 311"/>
                      <a:gd name="T8" fmla="*/ 2635 w 6528"/>
                      <a:gd name="T9" fmla="*/ 47 h 311"/>
                      <a:gd name="T10" fmla="*/ 4070 w 6528"/>
                      <a:gd name="T11" fmla="*/ 185 h 311"/>
                      <a:gd name="T12" fmla="*/ 4606 w 6528"/>
                      <a:gd name="T13" fmla="*/ 207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69" name="Freeform 9"/>
                  <p:cNvSpPr>
                    <a:spLocks/>
                  </p:cNvSpPr>
                  <p:nvPr/>
                </p:nvSpPr>
                <p:spPr bwMode="auto">
                  <a:xfrm flipV="1">
                    <a:off x="3768" y="6147"/>
                    <a:ext cx="4605" cy="83"/>
                  </a:xfrm>
                  <a:custGeom>
                    <a:avLst/>
                    <a:gdLst>
                      <a:gd name="T0" fmla="*/ 0 w 6528"/>
                      <a:gd name="T1" fmla="*/ 81 h 311"/>
                      <a:gd name="T2" fmla="*/ 882 w 6528"/>
                      <a:gd name="T3" fmla="*/ 61 h 311"/>
                      <a:gd name="T4" fmla="*/ 1048 w 6528"/>
                      <a:gd name="T5" fmla="*/ 29 h 311"/>
                      <a:gd name="T6" fmla="*/ 1812 w 6528"/>
                      <a:gd name="T7" fmla="*/ 3 h 311"/>
                      <a:gd name="T8" fmla="*/ 2635 w 6528"/>
                      <a:gd name="T9" fmla="*/ 18 h 311"/>
                      <a:gd name="T10" fmla="*/ 4070 w 6528"/>
                      <a:gd name="T11" fmla="*/ 70 h 311"/>
                      <a:gd name="T12" fmla="*/ 4605 w 6528"/>
                      <a:gd name="T13" fmla="*/ 78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70" name="Freeform 10"/>
                  <p:cNvSpPr>
                    <a:spLocks/>
                  </p:cNvSpPr>
                  <p:nvPr/>
                </p:nvSpPr>
                <p:spPr bwMode="auto">
                  <a:xfrm>
                    <a:off x="3768" y="5862"/>
                    <a:ext cx="4605" cy="158"/>
                  </a:xfrm>
                  <a:custGeom>
                    <a:avLst/>
                    <a:gdLst>
                      <a:gd name="T0" fmla="*/ 0 w 6528"/>
                      <a:gd name="T1" fmla="*/ 153 h 311"/>
                      <a:gd name="T2" fmla="*/ 882 w 6528"/>
                      <a:gd name="T3" fmla="*/ 116 h 311"/>
                      <a:gd name="T4" fmla="*/ 1048 w 6528"/>
                      <a:gd name="T5" fmla="*/ 55 h 311"/>
                      <a:gd name="T6" fmla="*/ 1812 w 6528"/>
                      <a:gd name="T7" fmla="*/ 6 h 311"/>
                      <a:gd name="T8" fmla="*/ 2635 w 6528"/>
                      <a:gd name="T9" fmla="*/ 34 h 311"/>
                      <a:gd name="T10" fmla="*/ 4070 w 6528"/>
                      <a:gd name="T11" fmla="*/ 133 h 311"/>
                      <a:gd name="T12" fmla="*/ 4605 w 6528"/>
                      <a:gd name="T13" fmla="*/ 14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71" name="Freeform 11"/>
                  <p:cNvSpPr>
                    <a:spLocks/>
                  </p:cNvSpPr>
                  <p:nvPr/>
                </p:nvSpPr>
                <p:spPr bwMode="auto">
                  <a:xfrm>
                    <a:off x="3768" y="5841"/>
                    <a:ext cx="4607" cy="127"/>
                  </a:xfrm>
                  <a:custGeom>
                    <a:avLst/>
                    <a:gdLst>
                      <a:gd name="T0" fmla="*/ 0 w 6528"/>
                      <a:gd name="T1" fmla="*/ 123 h 311"/>
                      <a:gd name="T2" fmla="*/ 883 w 6528"/>
                      <a:gd name="T3" fmla="*/ 93 h 311"/>
                      <a:gd name="T4" fmla="*/ 1048 w 6528"/>
                      <a:gd name="T5" fmla="*/ 45 h 311"/>
                      <a:gd name="T6" fmla="*/ 1812 w 6528"/>
                      <a:gd name="T7" fmla="*/ 4 h 311"/>
                      <a:gd name="T8" fmla="*/ 2636 w 6528"/>
                      <a:gd name="T9" fmla="*/ 27 h 311"/>
                      <a:gd name="T10" fmla="*/ 4071 w 6528"/>
                      <a:gd name="T11" fmla="*/ 107 h 311"/>
                      <a:gd name="T12" fmla="*/ 4607 w 6528"/>
                      <a:gd name="T13" fmla="*/ 120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72" name="Freeform 12"/>
                  <p:cNvSpPr>
                    <a:spLocks/>
                  </p:cNvSpPr>
                  <p:nvPr/>
                </p:nvSpPr>
                <p:spPr bwMode="auto">
                  <a:xfrm>
                    <a:off x="3768" y="5816"/>
                    <a:ext cx="4606" cy="93"/>
                  </a:xfrm>
                  <a:custGeom>
                    <a:avLst/>
                    <a:gdLst>
                      <a:gd name="T0" fmla="*/ 0 w 6528"/>
                      <a:gd name="T1" fmla="*/ 90 h 311"/>
                      <a:gd name="T2" fmla="*/ 883 w 6528"/>
                      <a:gd name="T3" fmla="*/ 68 h 311"/>
                      <a:gd name="T4" fmla="*/ 1048 w 6528"/>
                      <a:gd name="T5" fmla="*/ 33 h 311"/>
                      <a:gd name="T6" fmla="*/ 1812 w 6528"/>
                      <a:gd name="T7" fmla="*/ 3 h 311"/>
                      <a:gd name="T8" fmla="*/ 2635 w 6528"/>
                      <a:gd name="T9" fmla="*/ 20 h 311"/>
                      <a:gd name="T10" fmla="*/ 4070 w 6528"/>
                      <a:gd name="T11" fmla="*/ 78 h 311"/>
                      <a:gd name="T12" fmla="*/ 4606 w 6528"/>
                      <a:gd name="T13" fmla="*/ 88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73" name="Freeform 13"/>
                  <p:cNvSpPr>
                    <a:spLocks/>
                  </p:cNvSpPr>
                  <p:nvPr/>
                </p:nvSpPr>
                <p:spPr bwMode="auto">
                  <a:xfrm flipV="1">
                    <a:off x="3768" y="6124"/>
                    <a:ext cx="4606" cy="78"/>
                  </a:xfrm>
                  <a:custGeom>
                    <a:avLst/>
                    <a:gdLst>
                      <a:gd name="T0" fmla="*/ 0 w 6528"/>
                      <a:gd name="T1" fmla="*/ 76 h 311"/>
                      <a:gd name="T2" fmla="*/ 883 w 6528"/>
                      <a:gd name="T3" fmla="*/ 57 h 311"/>
                      <a:gd name="T4" fmla="*/ 1048 w 6528"/>
                      <a:gd name="T5" fmla="*/ 27 h 311"/>
                      <a:gd name="T6" fmla="*/ 1812 w 6528"/>
                      <a:gd name="T7" fmla="*/ 3 h 311"/>
                      <a:gd name="T8" fmla="*/ 2635 w 6528"/>
                      <a:gd name="T9" fmla="*/ 17 h 311"/>
                      <a:gd name="T10" fmla="*/ 4070 w 6528"/>
                      <a:gd name="T11" fmla="*/ 66 h 311"/>
                      <a:gd name="T12" fmla="*/ 4606 w 6528"/>
                      <a:gd name="T13" fmla="*/ 73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74" name="Freeform 14"/>
                  <p:cNvSpPr>
                    <a:spLocks/>
                  </p:cNvSpPr>
                  <p:nvPr/>
                </p:nvSpPr>
                <p:spPr bwMode="auto">
                  <a:xfrm flipV="1">
                    <a:off x="3768" y="6182"/>
                    <a:ext cx="4605" cy="75"/>
                  </a:xfrm>
                  <a:custGeom>
                    <a:avLst/>
                    <a:gdLst>
                      <a:gd name="T0" fmla="*/ 0 w 6528"/>
                      <a:gd name="T1" fmla="*/ 73 h 311"/>
                      <a:gd name="T2" fmla="*/ 882 w 6528"/>
                      <a:gd name="T3" fmla="*/ 55 h 311"/>
                      <a:gd name="T4" fmla="*/ 1048 w 6528"/>
                      <a:gd name="T5" fmla="*/ 26 h 311"/>
                      <a:gd name="T6" fmla="*/ 1812 w 6528"/>
                      <a:gd name="T7" fmla="*/ 3 h 311"/>
                      <a:gd name="T8" fmla="*/ 2635 w 6528"/>
                      <a:gd name="T9" fmla="*/ 16 h 311"/>
                      <a:gd name="T10" fmla="*/ 4070 w 6528"/>
                      <a:gd name="T11" fmla="*/ 63 h 311"/>
                      <a:gd name="T12" fmla="*/ 4605 w 6528"/>
                      <a:gd name="T13" fmla="*/ 71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8"/>
                      <a:gd name="T22" fmla="*/ 0 h 311"/>
                      <a:gd name="T23" fmla="*/ 6528 w 6528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8" h="311">
                        <a:moveTo>
                          <a:pt x="0" y="302"/>
                        </a:moveTo>
                        <a:cubicBezTo>
                          <a:pt x="208" y="290"/>
                          <a:pt x="1104" y="311"/>
                          <a:pt x="1251" y="228"/>
                        </a:cubicBezTo>
                        <a:cubicBezTo>
                          <a:pt x="1398" y="145"/>
                          <a:pt x="1410" y="146"/>
                          <a:pt x="1485" y="109"/>
                        </a:cubicBezTo>
                        <a:cubicBezTo>
                          <a:pt x="1665" y="28"/>
                          <a:pt x="2196" y="0"/>
                          <a:pt x="2568" y="11"/>
                        </a:cubicBezTo>
                        <a:cubicBezTo>
                          <a:pt x="2940" y="22"/>
                          <a:pt x="3202" y="25"/>
                          <a:pt x="3735" y="67"/>
                        </a:cubicBezTo>
                        <a:cubicBezTo>
                          <a:pt x="4268" y="109"/>
                          <a:pt x="5304" y="224"/>
                          <a:pt x="5769" y="262"/>
                        </a:cubicBezTo>
                        <a:cubicBezTo>
                          <a:pt x="6234" y="300"/>
                          <a:pt x="6370" y="287"/>
                          <a:pt x="6528" y="29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264" name="AutoShape 15"/>
                <p:cNvSpPr>
                  <a:spLocks noChangeArrowheads="1"/>
                </p:cNvSpPr>
                <p:nvPr/>
              </p:nvSpPr>
              <p:spPr bwMode="auto">
                <a:xfrm>
                  <a:off x="3524" y="1151"/>
                  <a:ext cx="914" cy="143"/>
                </a:xfrm>
                <a:prstGeom prst="rightArrow">
                  <a:avLst>
                    <a:gd name="adj1" fmla="val 50000"/>
                    <a:gd name="adj2" fmla="val 159790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sp>
              <p:nvSpPr>
                <p:cNvPr id="10265" name="AutoShape 16"/>
                <p:cNvSpPr>
                  <a:spLocks noChangeArrowheads="1"/>
                </p:cNvSpPr>
                <p:nvPr/>
              </p:nvSpPr>
              <p:spPr bwMode="auto">
                <a:xfrm>
                  <a:off x="5031" y="1063"/>
                  <a:ext cx="1501" cy="126"/>
                </a:xfrm>
                <a:prstGeom prst="rightArrow">
                  <a:avLst>
                    <a:gd name="adj1" fmla="val 50000"/>
                    <a:gd name="adj2" fmla="val 297817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  <p:sp>
              <p:nvSpPr>
                <p:cNvPr id="1026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48" y="823"/>
                  <a:ext cx="763" cy="3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r>
                    <a:rPr lang="fr-FR" sz="1200" b="1" i="1"/>
                    <a:t>V2</a:t>
                  </a:r>
                  <a:endParaRPr lang="fr-FR"/>
                </a:p>
              </p:txBody>
            </p:sp>
            <p:sp>
              <p:nvSpPr>
                <p:cNvPr id="10267" name="AutoShape 18"/>
                <p:cNvSpPr>
                  <a:spLocks noChangeArrowheads="1"/>
                </p:cNvSpPr>
                <p:nvPr/>
              </p:nvSpPr>
              <p:spPr bwMode="auto">
                <a:xfrm>
                  <a:off x="4866" y="1888"/>
                  <a:ext cx="1066" cy="126"/>
                </a:xfrm>
                <a:prstGeom prst="rightArrow">
                  <a:avLst>
                    <a:gd name="adj1" fmla="val 50000"/>
                    <a:gd name="adj2" fmla="val 211508"/>
                  </a:avLst>
                </a:prstGeom>
                <a:solidFill>
                  <a:srgbClr val="333399"/>
                </a:soli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843344" y="3571876"/>
              <a:ext cx="585780" cy="37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 dirty="0"/>
                <a:t>+ C</a:t>
              </a:r>
              <a:endParaRPr lang="fr-FR" dirty="0"/>
            </a:p>
          </p:txBody>
        </p:sp>
      </p:grpSp>
      <p:grpSp>
        <p:nvGrpSpPr>
          <p:cNvPr id="6" name="Groupe 35"/>
          <p:cNvGrpSpPr>
            <a:grpSpLocks/>
          </p:cNvGrpSpPr>
          <p:nvPr/>
        </p:nvGrpSpPr>
        <p:grpSpPr bwMode="auto">
          <a:xfrm>
            <a:off x="3845719" y="2566343"/>
            <a:ext cx="660400" cy="2000250"/>
            <a:chOff x="3935388" y="1703707"/>
            <a:chExt cx="659761" cy="2000264"/>
          </a:xfrm>
        </p:grpSpPr>
        <p:cxnSp>
          <p:nvCxnSpPr>
            <p:cNvPr id="29" name="Connecteur droit avec flèche 28"/>
            <p:cNvCxnSpPr/>
            <p:nvPr/>
          </p:nvCxnSpPr>
          <p:spPr>
            <a:xfrm rot="5400000" flipH="1" flipV="1">
              <a:off x="2977284" y="2703046"/>
              <a:ext cx="2000264" cy="15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56" name="ZoneTexte 29"/>
            <p:cNvSpPr txBox="1">
              <a:spLocks noChangeArrowheads="1"/>
            </p:cNvSpPr>
            <p:nvPr/>
          </p:nvSpPr>
          <p:spPr bwMode="auto">
            <a:xfrm>
              <a:off x="3935388" y="2442267"/>
              <a:ext cx="6597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</a:rPr>
                <a:t>R</a:t>
              </a:r>
              <a:r>
                <a:rPr lang="fr-FR" baseline="-25000">
                  <a:latin typeface="Times New Roman" pitchFamily="18" charset="0"/>
                </a:rPr>
                <a:t>z</a:t>
              </a:r>
              <a:endParaRPr lang="fr-FR">
                <a:latin typeface="Times New Roman" pitchFamily="18" charset="0"/>
              </a:endParaRPr>
            </a:p>
          </p:txBody>
        </p:sp>
        <p:cxnSp>
          <p:nvCxnSpPr>
            <p:cNvPr id="32" name="Connecteur droit avec flèche 31"/>
            <p:cNvCxnSpPr>
              <a:endCxn id="10256" idx="0"/>
            </p:cNvCxnSpPr>
            <p:nvPr/>
          </p:nvCxnSpPr>
          <p:spPr>
            <a:xfrm>
              <a:off x="4005170" y="2441899"/>
              <a:ext cx="2600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607997" y="5805264"/>
            <a:ext cx="1749425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résultante</a:t>
            </a:r>
          </a:p>
        </p:txBody>
      </p:sp>
      <p:grpSp>
        <p:nvGrpSpPr>
          <p:cNvPr id="7" name="Groupe 41"/>
          <p:cNvGrpSpPr>
            <a:grpSpLocks/>
          </p:cNvGrpSpPr>
          <p:nvPr/>
        </p:nvGrpSpPr>
        <p:grpSpPr bwMode="auto">
          <a:xfrm>
            <a:off x="3891756" y="4047480"/>
            <a:ext cx="1020763" cy="530225"/>
            <a:chOff x="3981691" y="3184952"/>
            <a:chExt cx="1020506" cy="530521"/>
          </a:xfrm>
        </p:grpSpPr>
        <p:sp>
          <p:nvSpPr>
            <p:cNvPr id="10252" name="ZoneTexte 32"/>
            <p:cNvSpPr txBox="1">
              <a:spLocks noChangeArrowheads="1"/>
            </p:cNvSpPr>
            <p:nvPr/>
          </p:nvSpPr>
          <p:spPr bwMode="auto">
            <a:xfrm>
              <a:off x="4330865" y="3184952"/>
              <a:ext cx="671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</a:rPr>
                <a:t>R</a:t>
              </a:r>
              <a:r>
                <a:rPr lang="fr-FR" baseline="-25000">
                  <a:latin typeface="Times New Roman" pitchFamily="18" charset="0"/>
                </a:rPr>
                <a:t>x</a:t>
              </a:r>
              <a:endParaRPr lang="fr-FR">
                <a:latin typeface="Times New Roman" pitchFamily="18" charset="0"/>
              </a:endParaRPr>
            </a:p>
          </p:txBody>
        </p:sp>
        <p:cxnSp>
          <p:nvCxnSpPr>
            <p:cNvPr id="34" name="Connecteur droit avec flèche 33"/>
            <p:cNvCxnSpPr>
              <a:endCxn id="10252" idx="0"/>
            </p:cNvCxnSpPr>
            <p:nvPr/>
          </p:nvCxnSpPr>
          <p:spPr>
            <a:xfrm flipV="1">
              <a:off x="4400685" y="3184952"/>
              <a:ext cx="2666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3981691" y="3715473"/>
              <a:ext cx="86814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avec flèche 35"/>
          <p:cNvCxnSpPr/>
          <p:nvPr/>
        </p:nvCxnSpPr>
        <p:spPr>
          <a:xfrm rot="5400000" flipH="1" flipV="1">
            <a:off x="2889250" y="3567261"/>
            <a:ext cx="2000250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3891756" y="2575868"/>
            <a:ext cx="809625" cy="20018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4126706" y="2810818"/>
            <a:ext cx="67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</a:rPr>
              <a:t>R</a:t>
            </a:r>
            <a:r>
              <a:rPr lang="fr-FR" baseline="-25000">
                <a:latin typeface="Times New Roman" pitchFamily="18" charset="0"/>
              </a:rPr>
              <a:t>a</a:t>
            </a:r>
            <a:endParaRPr lang="fr-FR">
              <a:latin typeface="Times New Roman" pitchFamily="18" charset="0"/>
            </a:endParaRPr>
          </a:p>
        </p:txBody>
      </p:sp>
      <p:cxnSp>
        <p:nvCxnSpPr>
          <p:cNvPr id="49" name="Connecteur droit avec flèche 48"/>
          <p:cNvCxnSpPr>
            <a:endCxn id="48" idx="0"/>
          </p:cNvCxnSpPr>
          <p:nvPr/>
        </p:nvCxnSpPr>
        <p:spPr>
          <a:xfrm flipV="1">
            <a:off x="4196556" y="2810818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539552" y="1988840"/>
            <a:ext cx="6840760" cy="576064"/>
          </a:xfrm>
          <a:prstGeom prst="rect">
            <a:avLst/>
          </a:prstGeom>
          <a:effectLst>
            <a:outerShdw dist="35921" dir="2700000" algn="ctr" rotWithShape="0">
              <a:srgbClr val="FFFF00"/>
            </a:outerShdw>
          </a:effectLst>
        </p:spPr>
        <p:txBody>
          <a:bodyPr rtlCol="0">
            <a:normAutofit fontScale="75000" lnSpcReduction="20000"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Sustentation et l'aile notions préliminaires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475656" y="908720"/>
            <a:ext cx="663508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Présentation d’une séance BIA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79512" y="1484784"/>
            <a:ext cx="59046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Document de synthèse à compléter par les élèves: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578 L 0.09045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utoUpdateAnimBg="0"/>
      <p:bldP spid="38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Bénéfice pour les élèves:</a:t>
            </a:r>
          </a:p>
          <a:p>
            <a:pPr lvl="1"/>
            <a:r>
              <a:rPr lang="fr-FR" sz="2000" dirty="0" smtClean="0"/>
              <a:t>Découvrir le monde de l’aéronautique</a:t>
            </a:r>
          </a:p>
          <a:p>
            <a:pPr lvl="1"/>
            <a:r>
              <a:rPr lang="fr-FR" sz="2000" dirty="0" smtClean="0"/>
              <a:t>Développer sa culture aéronautique</a:t>
            </a:r>
          </a:p>
          <a:p>
            <a:pPr lvl="1"/>
            <a:r>
              <a:rPr lang="fr-FR" sz="2000" dirty="0" smtClean="0"/>
              <a:t>Appréhender les notions d’aérodynamique  et de mécanique du vol</a:t>
            </a:r>
          </a:p>
          <a:p>
            <a:pPr lvl="1"/>
            <a:r>
              <a:rPr lang="fr-FR" sz="2000" dirty="0" smtClean="0"/>
              <a:t>Travailler en équipe</a:t>
            </a:r>
          </a:p>
          <a:p>
            <a:pPr lvl="1"/>
            <a:r>
              <a:rPr lang="fr-FR" sz="2000" dirty="0" smtClean="0"/>
              <a:t>Construire son projet d’orientation</a:t>
            </a:r>
            <a:r>
              <a:rPr lang="fr-FR" sz="2000" smtClean="0"/>
              <a:t>, </a:t>
            </a:r>
            <a:r>
              <a:rPr lang="fr-FR" sz="2000" smtClean="0"/>
              <a:t>voire </a:t>
            </a:r>
            <a:r>
              <a:rPr lang="fr-FR" sz="2000" dirty="0" smtClean="0"/>
              <a:t>professionnel</a:t>
            </a:r>
          </a:p>
          <a:p>
            <a:pPr lvl="1"/>
            <a:r>
              <a:rPr lang="fr-FR" sz="2000" dirty="0" smtClean="0"/>
              <a:t> « Intégrer » le milieu de l’aéronautique (aéroclub, industrie..) </a:t>
            </a:r>
          </a:p>
          <a:p>
            <a:pPr lvl="1"/>
            <a:endParaRPr lang="fr-FR" sz="200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67128" cy="724942"/>
          </a:xfrm>
        </p:spPr>
        <p:txBody>
          <a:bodyPr/>
          <a:lstStyle/>
          <a:p>
            <a:r>
              <a:rPr lang="fr-FR" sz="25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Quel bilan de cette réalisation</a:t>
            </a:r>
            <a:endParaRPr lang="fr-FR" sz="25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baptemeplan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437112"/>
            <a:ext cx="3456384" cy="21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1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roupelair.fr/_/rsrc/1246875234767/Home/bv0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957685"/>
            <a:ext cx="3355844" cy="1822119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Formation au lycée professionnel Louis Blériot à Trappes</a:t>
            </a:r>
          </a:p>
          <a:p>
            <a:r>
              <a:rPr lang="fr-FR" dirty="0" smtClean="0"/>
              <a:t>Jeunes de 3</a:t>
            </a:r>
            <a:r>
              <a:rPr lang="fr-FR" baseline="30000" dirty="0" smtClean="0"/>
              <a:t>ème</a:t>
            </a:r>
            <a:r>
              <a:rPr lang="fr-FR" dirty="0" smtClean="0"/>
              <a:t>,15 élèves, cours  de 2h, un mercredi sur deux (semaines impaires)</a:t>
            </a:r>
            <a:endParaRPr lang="fr-FR" b="1" i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Les cours se déroulent au lycée, dans une salle de cours équipée d’un vidéo projecteur</a:t>
            </a:r>
          </a:p>
          <a:p>
            <a:r>
              <a:rPr lang="fr-FR" dirty="0" smtClean="0"/>
              <a:t>Un </a:t>
            </a:r>
            <a:r>
              <a:rPr lang="fr-FR" dirty="0" smtClean="0"/>
              <a:t>formateur professeur de physique (M. Razet) et titulaire du CAEA + intervention d’instructeur aéronautique CAEA (</a:t>
            </a:r>
            <a:r>
              <a:rPr lang="fr-FR" dirty="0" err="1" smtClean="0"/>
              <a:t>M.Dufour</a:t>
            </a:r>
            <a:r>
              <a:rPr lang="fr-FR" dirty="0" smtClean="0"/>
              <a:t>)</a:t>
            </a:r>
          </a:p>
          <a:p>
            <a:r>
              <a:rPr lang="fr-FR" dirty="0" smtClean="0"/>
              <a:t>Seuls les moyens personnels et ceux du lycée. Pas de </a:t>
            </a:r>
            <a:r>
              <a:rPr lang="fr-FR" dirty="0" smtClean="0"/>
              <a:t>subvention, </a:t>
            </a:r>
            <a:r>
              <a:rPr lang="fr-FR" dirty="0" smtClean="0"/>
              <a:t>pas d’aide. Bénévolat des formateurs.</a:t>
            </a:r>
            <a:endParaRPr lang="fr-FR" strike="sngStrike" dirty="0" smtClean="0"/>
          </a:p>
          <a:p>
            <a:r>
              <a:rPr lang="fr-FR" dirty="0" smtClean="0"/>
              <a:t>Convention avec le groupe l’AIR et aide financière de la FFVV pour des vols d’initiation en planeur (aérodrome de </a:t>
            </a:r>
            <a:r>
              <a:rPr lang="fr-FR" dirty="0" err="1" smtClean="0"/>
              <a:t>Bailleau</a:t>
            </a:r>
            <a:r>
              <a:rPr lang="fr-FR" dirty="0" smtClean="0"/>
              <a:t>-</a:t>
            </a:r>
            <a:r>
              <a:rPr lang="fr-FR" dirty="0" err="1" smtClean="0"/>
              <a:t>Armenonville</a:t>
            </a:r>
            <a:r>
              <a:rPr lang="fr-FR" dirty="0" smtClean="0"/>
              <a:t>).</a:t>
            </a:r>
          </a:p>
          <a:p>
            <a:r>
              <a:rPr lang="fr-FR" dirty="0" smtClean="0"/>
              <a:t>Réalisation des baptêmes de l’air </a:t>
            </a:r>
          </a:p>
          <a:p>
            <a:pPr>
              <a:buNone/>
            </a:pPr>
            <a:r>
              <a:rPr lang="fr-FR" dirty="0" smtClean="0"/>
              <a:t>	en fin d’année scolaire (juin)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635080" cy="432048"/>
          </a:xfrm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Contextualisation de la formation, dans laquelle se déroule l’activité</a:t>
            </a:r>
            <a:endParaRPr lang="fr-FR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6" y="1484784"/>
            <a:ext cx="4464496" cy="36004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</a:rPr>
              <a:t>Organisation chronologique des séances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3573016"/>
            <a:ext cx="344042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Envoi par mail d’un fichier </a:t>
            </a:r>
            <a:r>
              <a:rPr lang="fr-FR" sz="1600" dirty="0" err="1" smtClean="0">
                <a:solidFill>
                  <a:schemeClr val="tx1"/>
                </a:solidFill>
              </a:rPr>
              <a:t>pdf</a:t>
            </a:r>
            <a:r>
              <a:rPr lang="fr-FR" sz="1600" dirty="0" smtClean="0">
                <a:solidFill>
                  <a:schemeClr val="tx1"/>
                </a:solidFill>
              </a:rPr>
              <a:t> (à trous)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4365104"/>
            <a:ext cx="342902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cours issu du manuel « Initiation à l’aéronautique »- </a:t>
            </a:r>
            <a:r>
              <a:rPr lang="fr-FR" sz="1600" dirty="0" err="1" smtClean="0">
                <a:solidFill>
                  <a:schemeClr val="tx1"/>
                </a:solidFill>
              </a:rPr>
              <a:t>Cépadues</a:t>
            </a:r>
            <a:r>
              <a:rPr lang="fr-FR" sz="1600" dirty="0" smtClean="0">
                <a:solidFill>
                  <a:schemeClr val="tx1"/>
                </a:solidFill>
              </a:rPr>
              <a:t>  est donné aux élèves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1800" y="5157192"/>
            <a:ext cx="344042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L’élève est invité à lire et à compléter les trous au crayon.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800" y="5949280"/>
            <a:ext cx="344042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 smtClean="0">
                <a:solidFill>
                  <a:prstClr val="black"/>
                </a:solidFill>
              </a:rPr>
              <a:t>On complète le dossier à l’aide d’un diaporama .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1800" y="2636912"/>
            <a:ext cx="3440424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Illustrations expérimentales de certains phénomènes aérodynamiques.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1916832"/>
            <a:ext cx="344042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Mise en situation – Problématique-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700808"/>
            <a:ext cx="8547248" cy="357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696744" cy="763488"/>
          </a:xfrm>
        </p:spPr>
        <p:txBody>
          <a:bodyPr/>
          <a:lstStyle/>
          <a:p>
            <a:r>
              <a:rPr lang="fr-FR" sz="25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Nature de l’approche 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Contexte: </a:t>
            </a:r>
            <a:r>
              <a:rPr lang="fr-FR" sz="2800" dirty="0" smtClean="0">
                <a:solidFill>
                  <a:srgbClr val="FF0000"/>
                </a:solidFill>
              </a:rPr>
              <a:t>1 groupe de 15 élèves niveau </a:t>
            </a:r>
            <a:r>
              <a:rPr lang="fr-FR" sz="2800" dirty="0" smtClean="0">
                <a:solidFill>
                  <a:srgbClr val="FF0000"/>
                </a:solidFill>
              </a:rPr>
              <a:t>3</a:t>
            </a:r>
            <a:r>
              <a:rPr lang="fr-FR" sz="2800" baseline="30000" dirty="0" smtClean="0">
                <a:solidFill>
                  <a:srgbClr val="FF0000"/>
                </a:solidFill>
              </a:rPr>
              <a:t>ème</a:t>
            </a: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/>
              <a:t>Type de démarche: </a:t>
            </a:r>
            <a:r>
              <a:rPr lang="fr-FR" sz="2800" dirty="0" smtClean="0">
                <a:solidFill>
                  <a:srgbClr val="FF0000"/>
                </a:solidFill>
              </a:rPr>
              <a:t>scientifique et </a:t>
            </a:r>
            <a:r>
              <a:rPr lang="fr-FR" sz="2800" dirty="0" smtClean="0">
                <a:solidFill>
                  <a:srgbClr val="FF0000"/>
                </a:solidFill>
              </a:rPr>
              <a:t>investigation</a:t>
            </a:r>
          </a:p>
          <a:p>
            <a:endParaRPr lang="fr-FR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/>
              <a:t>Posture du formateur: </a:t>
            </a:r>
            <a:r>
              <a:rPr lang="fr-FR" sz="2800" dirty="0" smtClean="0">
                <a:solidFill>
                  <a:srgbClr val="FF0000"/>
                </a:solidFill>
              </a:rPr>
              <a:t>magistrale puis animateur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745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la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56992"/>
            <a:ext cx="3121637" cy="17951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fr-FR" sz="25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Nature de (ou </a:t>
            </a:r>
            <a:r>
              <a:rPr lang="fr-FR" sz="25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des) activité(s) présentée (s)</a:t>
            </a:r>
            <a:endParaRPr lang="fr-FR" sz="25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Thématique abordée du programme: </a:t>
            </a:r>
            <a:r>
              <a:rPr lang="fr-FR" sz="2400" dirty="0" smtClean="0">
                <a:solidFill>
                  <a:srgbClr val="0070C0"/>
                </a:solidFill>
              </a:rPr>
              <a:t>la </a:t>
            </a:r>
            <a:r>
              <a:rPr lang="fr-FR" sz="2400" dirty="0" smtClean="0">
                <a:solidFill>
                  <a:srgbClr val="0070C0"/>
                </a:solidFill>
              </a:rPr>
              <a:t>Sustentation et l'aile-notions préliminaires </a:t>
            </a:r>
          </a:p>
          <a:p>
            <a:r>
              <a:rPr lang="fr-FR" sz="2400" dirty="0" smtClean="0"/>
              <a:t>Intégration de cette  activité dans le processus annuel de formation: </a:t>
            </a:r>
            <a:r>
              <a:rPr lang="fr-FR" sz="2400" dirty="0" smtClean="0">
                <a:solidFill>
                  <a:srgbClr val="0070C0"/>
                </a:solidFill>
              </a:rPr>
              <a:t>en début d’année </a:t>
            </a:r>
            <a:r>
              <a:rPr lang="fr-FR" sz="1900" dirty="0" smtClean="0">
                <a:solidFill>
                  <a:srgbClr val="0070C0"/>
                </a:solidFill>
              </a:rPr>
              <a:t>(2</a:t>
            </a:r>
            <a:r>
              <a:rPr lang="fr-FR" sz="1900" baseline="30000" dirty="0" smtClean="0">
                <a:solidFill>
                  <a:srgbClr val="0070C0"/>
                </a:solidFill>
              </a:rPr>
              <a:t>ème</a:t>
            </a:r>
            <a:r>
              <a:rPr lang="fr-FR" sz="1900" dirty="0" smtClean="0">
                <a:solidFill>
                  <a:srgbClr val="0070C0"/>
                </a:solidFill>
              </a:rPr>
              <a:t> séance cette année)</a:t>
            </a:r>
          </a:p>
          <a:p>
            <a:r>
              <a:rPr lang="fr-FR" sz="2400" dirty="0" smtClean="0"/>
              <a:t>Durée de la séance</a:t>
            </a:r>
            <a:r>
              <a:rPr lang="fr-FR" sz="2400" dirty="0" smtClean="0">
                <a:solidFill>
                  <a:srgbClr val="0070C0"/>
                </a:solidFill>
              </a:rPr>
              <a:t>: environ 1h</a:t>
            </a:r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 smtClean="0"/>
              <a:t>Objectif pédagogique: </a:t>
            </a:r>
            <a:r>
              <a:rPr lang="fr-FR" sz="2400" dirty="0" smtClean="0">
                <a:solidFill>
                  <a:srgbClr val="0070C0"/>
                </a:solidFill>
              </a:rPr>
              <a:t>mettre en évidence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 	le phénomène physique qui permet aux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	 avions de voler. </a:t>
            </a:r>
          </a:p>
          <a:p>
            <a:r>
              <a:rPr lang="fr-FR" sz="2400" dirty="0" smtClean="0"/>
              <a:t>Lieu où se déroule l’activité: </a:t>
            </a:r>
            <a:r>
              <a:rPr lang="fr-FR" sz="2400" dirty="0" smtClean="0">
                <a:solidFill>
                  <a:srgbClr val="0070C0"/>
                </a:solidFill>
              </a:rPr>
              <a:t>salle de cours </a:t>
            </a:r>
            <a:r>
              <a:rPr lang="fr-FR" sz="2400" dirty="0" smtClean="0"/>
              <a:t>	</a:t>
            </a:r>
          </a:p>
          <a:p>
            <a:r>
              <a:rPr lang="fr-FR" sz="2400" dirty="0" smtClean="0"/>
              <a:t>Nature </a:t>
            </a:r>
            <a:r>
              <a:rPr lang="fr-FR" sz="2400" dirty="0"/>
              <a:t>des </a:t>
            </a:r>
            <a:r>
              <a:rPr lang="fr-FR" sz="2400" dirty="0" smtClean="0"/>
              <a:t>documents transmis: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70C0"/>
                </a:solidFill>
              </a:rPr>
              <a:t>le cours du manuel « Initiation à l’aéronautique »- </a:t>
            </a:r>
            <a:r>
              <a:rPr lang="fr-FR" sz="2000" dirty="0" err="1" smtClean="0">
                <a:solidFill>
                  <a:srgbClr val="0070C0"/>
                </a:solidFill>
              </a:rPr>
              <a:t>Cépadues</a:t>
            </a:r>
            <a:endParaRPr lang="fr-FR" sz="20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fichiers </a:t>
            </a:r>
            <a:r>
              <a:rPr lang="fr-FR" sz="2000" dirty="0" err="1" smtClean="0">
                <a:solidFill>
                  <a:srgbClr val="0070C0"/>
                </a:solidFill>
              </a:rPr>
              <a:t>pdf</a:t>
            </a:r>
            <a:r>
              <a:rPr lang="fr-FR" sz="2000" dirty="0" smtClean="0">
                <a:solidFill>
                  <a:srgbClr val="0070C0"/>
                </a:solidFill>
              </a:rPr>
              <a:t> à trous envoyés par mail quelques jours avant la séance et complétés en classe à l’issu des expérimentations  avec un  diaporama support.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40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6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Scénario de la démarche scientifique d’investigation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8772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dirty="0" smtClean="0"/>
              <a:t>à </a:t>
            </a:r>
            <a:r>
              <a:rPr lang="fr-FR" i="1" dirty="0" smtClean="0"/>
              <a:t>partir des </a:t>
            </a:r>
            <a:r>
              <a:rPr lang="fr-FR" i="1" dirty="0" smtClean="0">
                <a:solidFill>
                  <a:srgbClr val="FF0000"/>
                </a:solidFill>
              </a:rPr>
              <a:t>hypothèses </a:t>
            </a:r>
            <a:r>
              <a:rPr lang="fr-FR" i="1" dirty="0" smtClean="0"/>
              <a:t>émises, plusieurs </a:t>
            </a:r>
            <a:r>
              <a:rPr lang="fr-FR" i="1" dirty="0" smtClean="0">
                <a:solidFill>
                  <a:srgbClr val="FF0000"/>
                </a:solidFill>
              </a:rPr>
              <a:t>protocoles d’expérimentations </a:t>
            </a:r>
            <a:r>
              <a:rPr lang="fr-FR" i="1" dirty="0" smtClean="0"/>
              <a:t>sont établis. Des groupes de 4 élèves sont formés pour mener les </a:t>
            </a:r>
            <a:r>
              <a:rPr lang="fr-FR" i="1" dirty="0" smtClean="0"/>
              <a:t>expérimentations.</a:t>
            </a:r>
            <a:endParaRPr lang="fr-FR" i="1" dirty="0" smtClean="0"/>
          </a:p>
          <a:p>
            <a:pPr>
              <a:buFont typeface="Arial" pitchFamily="34" charset="0"/>
              <a:buChar char="•"/>
            </a:pPr>
            <a:endParaRPr lang="fr-FR" i="1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324544" y="162880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2060848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Situation </a:t>
            </a:r>
            <a:r>
              <a:rPr lang="fr-FR" dirty="0" err="1" smtClean="0">
                <a:solidFill>
                  <a:srgbClr val="FF0000"/>
                </a:solidFill>
              </a:rPr>
              <a:t>déclenchante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Projection lors de la séance précédente </a:t>
            </a:r>
          </a:p>
          <a:p>
            <a:r>
              <a:rPr lang="fr-FR" dirty="0" smtClean="0"/>
              <a:t>du film:« Histoire de l’aéronautique »</a:t>
            </a:r>
          </a:p>
        </p:txBody>
      </p:sp>
      <p:pic>
        <p:nvPicPr>
          <p:cNvPr id="11" name="Image 10" descr="CouzinetMerm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596336" y="2018764"/>
            <a:ext cx="1115616" cy="7896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3528" y="278092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i="1" dirty="0" smtClean="0"/>
              <a:t>à l’issue de la projection du film, le professeur  avait lancé la question auprès </a:t>
            </a:r>
            <a:r>
              <a:rPr lang="fr-FR" i="1" dirty="0" smtClean="0"/>
              <a:t>des élèves:</a:t>
            </a:r>
          </a:p>
          <a:p>
            <a:endParaRPr lang="fr-FR" i="1" dirty="0" smtClean="0"/>
          </a:p>
        </p:txBody>
      </p:sp>
      <p:grpSp>
        <p:nvGrpSpPr>
          <p:cNvPr id="18" name="Groupe 17"/>
          <p:cNvGrpSpPr/>
          <p:nvPr/>
        </p:nvGrpSpPr>
        <p:grpSpPr>
          <a:xfrm>
            <a:off x="2339752" y="3212976"/>
            <a:ext cx="6588174" cy="873809"/>
            <a:chOff x="2339752" y="3212976"/>
            <a:chExt cx="6588174" cy="873809"/>
          </a:xfrm>
        </p:grpSpPr>
        <p:pic>
          <p:nvPicPr>
            <p:cNvPr id="7" name="Image 6" descr="Av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7524328" y="3212976"/>
              <a:ext cx="1403598" cy="87380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339752" y="3356992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0000CC"/>
                  </a:solidFill>
                </a:rPr>
                <a:t>« Pourquoi et comment l’avion vole-t-il ?»</a:t>
              </a:r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23528" y="37890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dirty="0" smtClean="0"/>
              <a:t>Lors de la séance suivante, un débat est établi avec les élèves .</a:t>
            </a:r>
          </a:p>
          <a:p>
            <a:r>
              <a:rPr lang="fr-FR" i="1" dirty="0" smtClean="0"/>
              <a:t>Les </a:t>
            </a:r>
            <a:r>
              <a:rPr lang="fr-FR" i="1" dirty="0" smtClean="0"/>
              <a:t>différentes </a:t>
            </a:r>
            <a:r>
              <a:rPr lang="fr-FR" i="1" dirty="0" smtClean="0">
                <a:solidFill>
                  <a:srgbClr val="FF0000"/>
                </a:solidFill>
              </a:rPr>
              <a:t>idées recueillies </a:t>
            </a:r>
            <a:r>
              <a:rPr lang="fr-FR" i="1" dirty="0" smtClean="0"/>
              <a:t>sont notées ou illustrées au tableau (schémas dessins)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23528" y="4725144"/>
            <a:ext cx="8064896" cy="1200329"/>
            <a:chOff x="323528" y="4725144"/>
            <a:chExt cx="8064896" cy="1200329"/>
          </a:xfrm>
        </p:grpSpPr>
        <p:sp>
          <p:nvSpPr>
            <p:cNvPr id="5" name="Accolade fermante 4"/>
            <p:cNvSpPr/>
            <p:nvPr/>
          </p:nvSpPr>
          <p:spPr>
            <a:xfrm>
              <a:off x="5364088" y="5229200"/>
              <a:ext cx="288032" cy="50405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868144" y="5301208"/>
              <a:ext cx="172819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Problématique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3528" y="4725144"/>
              <a:ext cx="8064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i="1" dirty="0" smtClean="0"/>
                <a:t> à partir de ces </a:t>
              </a:r>
              <a:r>
                <a:rPr lang="fr-FR" i="1" dirty="0" smtClean="0">
                  <a:solidFill>
                    <a:srgbClr val="FF0000"/>
                  </a:solidFill>
                </a:rPr>
                <a:t>représentations </a:t>
              </a:r>
              <a:r>
                <a:rPr lang="fr-FR" i="1" dirty="0" smtClean="0"/>
                <a:t>des élèves, de leur classement et de leurs confrontations :</a:t>
              </a:r>
            </a:p>
            <a:p>
              <a:pPr lvl="3"/>
              <a:r>
                <a:rPr lang="fr-FR" i="1" dirty="0" smtClean="0"/>
                <a:t>-&gt; émergence de contradictions</a:t>
              </a:r>
            </a:p>
            <a:p>
              <a:pPr lvl="3"/>
              <a:r>
                <a:rPr lang="fr-FR" i="1" dirty="0" smtClean="0"/>
                <a:t>-&gt; </a:t>
              </a:r>
              <a:r>
                <a:rPr lang="fr-FR" i="1" dirty="0" smtClean="0"/>
                <a:t>questionnements</a:t>
              </a:r>
              <a:endParaRPr lang="fr-FR" i="1" dirty="0" smtClean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uiExpand="1" build="allAtOnce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Mise en relation avec le programme du BIA, de(s) activité(s) présentée(s)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635896" y="2348880"/>
            <a:ext cx="2088231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C2.1 Repérer les interactions élémentaires entre un profil et l’air </a:t>
            </a:r>
            <a:endParaRPr lang="fr-FR" sz="1200" i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707904" y="4509120"/>
            <a:ext cx="19442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C2.3 Différencier les forces aérodynamiques</a:t>
            </a:r>
            <a:endParaRPr lang="fr-FR" sz="1200" i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395536" y="1484785"/>
            <a:ext cx="2736304" cy="4980874"/>
            <a:chOff x="827584" y="3432409"/>
            <a:chExt cx="2736304" cy="3504238"/>
          </a:xfrm>
        </p:grpSpPr>
        <p:sp>
          <p:nvSpPr>
            <p:cNvPr id="5" name="Rectangle 4"/>
            <p:cNvSpPr/>
            <p:nvPr/>
          </p:nvSpPr>
          <p:spPr>
            <a:xfrm>
              <a:off x="971600" y="4064868"/>
              <a:ext cx="2160240" cy="8640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Expérimentation: souffler sur la feuille</a:t>
              </a:r>
              <a:endParaRPr lang="fr-FR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827584" y="3539949"/>
              <a:ext cx="2736304" cy="339669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8331" y="5013496"/>
              <a:ext cx="2160240" cy="8640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Expérimentations sur les </a:t>
              </a:r>
              <a:r>
                <a:rPr lang="fr-FR" dirty="0" smtClean="0"/>
                <a:t>maquettes</a:t>
              </a:r>
            </a:p>
            <a:p>
              <a:pPr algn="ctr"/>
              <a:r>
                <a:rPr lang="fr-FR" dirty="0" smtClean="0"/>
                <a:t> </a:t>
              </a:r>
              <a:r>
                <a:rPr lang="fr-FR" sz="1400" dirty="0" smtClean="0"/>
                <a:t>(tunnel , canettes, profils: voir vidéo)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8331" y="5962124"/>
              <a:ext cx="2160240" cy="8640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Compléter les documents à trous:</a:t>
              </a:r>
              <a:endParaRPr lang="fr-FR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978331" y="3432409"/>
              <a:ext cx="2081501" cy="4839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solidFill>
                    <a:schemeClr val="tx1"/>
                  </a:solidFill>
                </a:rPr>
                <a:t>Activités</a:t>
              </a:r>
              <a:endParaRPr lang="fr-FR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Ellipse 18"/>
          <p:cNvSpPr/>
          <p:nvPr/>
        </p:nvSpPr>
        <p:spPr>
          <a:xfrm>
            <a:off x="6372200" y="4077072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Ecoulement sur un profil – notion de pression</a:t>
            </a:r>
            <a:endParaRPr lang="fr-FR" sz="1600" dirty="0"/>
          </a:p>
        </p:txBody>
      </p:sp>
      <p:sp>
        <p:nvSpPr>
          <p:cNvPr id="20" name="Ellipse 19"/>
          <p:cNvSpPr/>
          <p:nvPr/>
        </p:nvSpPr>
        <p:spPr>
          <a:xfrm>
            <a:off x="6372200" y="5229200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Caractérisation des forces aérodynamiques</a:t>
            </a:r>
          </a:p>
          <a:p>
            <a:pPr algn="ctr"/>
            <a:r>
              <a:rPr lang="fr-FR" sz="1600" dirty="0" smtClean="0"/>
              <a:t>Portance, traînée </a:t>
            </a:r>
            <a:endParaRPr lang="fr-FR" sz="1600" dirty="0"/>
          </a:p>
        </p:txBody>
      </p:sp>
      <p:sp>
        <p:nvSpPr>
          <p:cNvPr id="18" name="Ellipse 17"/>
          <p:cNvSpPr/>
          <p:nvPr/>
        </p:nvSpPr>
        <p:spPr>
          <a:xfrm>
            <a:off x="6372200" y="2780928"/>
            <a:ext cx="21957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 La sustentation et l’aile – notions  préliminaires</a:t>
            </a:r>
            <a:endParaRPr lang="fr-FR" sz="1600" dirty="0"/>
          </a:p>
        </p:txBody>
      </p:sp>
      <p:sp>
        <p:nvSpPr>
          <p:cNvPr id="44" name="Rectangle 43"/>
          <p:cNvSpPr/>
          <p:nvPr/>
        </p:nvSpPr>
        <p:spPr>
          <a:xfrm>
            <a:off x="3275856" y="1844824"/>
            <a:ext cx="2753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+mn-lt"/>
              </a:rPr>
              <a:t>Compétences attendues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588224" y="1628800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Savoirs associés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6156176" y="1628800"/>
            <a:ext cx="2808312" cy="482801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6228184" y="1988840"/>
            <a:ext cx="26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2.1 La sustentation et l’aile  notions  préliminaires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3275856" y="1556792"/>
            <a:ext cx="2736304" cy="4980874"/>
            <a:chOff x="827584" y="3432409"/>
            <a:chExt cx="2736304" cy="3504238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827584" y="3539949"/>
              <a:ext cx="2736304" cy="339669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978331" y="3432409"/>
              <a:ext cx="2081501" cy="4839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Connecteur droit avec flèche 21"/>
          <p:cNvCxnSpPr>
            <a:stCxn id="5" idx="3"/>
            <a:endCxn id="6" idx="1"/>
          </p:cNvCxnSpPr>
          <p:nvPr/>
        </p:nvCxnSpPr>
        <p:spPr>
          <a:xfrm>
            <a:off x="2699792" y="2997860"/>
            <a:ext cx="936104" cy="7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4" idx="3"/>
          </p:cNvCxnSpPr>
          <p:nvPr/>
        </p:nvCxnSpPr>
        <p:spPr>
          <a:xfrm flipV="1">
            <a:off x="2706523" y="3501008"/>
            <a:ext cx="929373" cy="845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12" idx="1"/>
          </p:cNvCxnSpPr>
          <p:nvPr/>
        </p:nvCxnSpPr>
        <p:spPr>
          <a:xfrm flipV="1">
            <a:off x="2699792" y="5229200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18" idx="2"/>
          </p:cNvCxnSpPr>
          <p:nvPr/>
        </p:nvCxnSpPr>
        <p:spPr>
          <a:xfrm>
            <a:off x="5724128" y="3212976"/>
            <a:ext cx="648072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19" idx="2"/>
          </p:cNvCxnSpPr>
          <p:nvPr/>
        </p:nvCxnSpPr>
        <p:spPr>
          <a:xfrm>
            <a:off x="5724128" y="3212976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2" idx="3"/>
            <a:endCxn id="20" idx="2"/>
          </p:cNvCxnSpPr>
          <p:nvPr/>
        </p:nvCxnSpPr>
        <p:spPr>
          <a:xfrm>
            <a:off x="5652120" y="522920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24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28" y="1340768"/>
            <a:ext cx="9106272" cy="1143000"/>
          </a:xfrm>
          <a:effectLst>
            <a:outerShdw dist="35921" dir="2700000" algn="ctr" rotWithShape="0">
              <a:srgbClr val="FFFF00"/>
            </a:outerShdw>
          </a:effectLst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la Sustentation et </a:t>
            </a:r>
            <a:r>
              <a:rPr lang="fr-FR" sz="2400" dirty="0" smtClean="0"/>
              <a:t>l'aile: </a:t>
            </a:r>
            <a:r>
              <a:rPr lang="fr-FR" sz="2400" dirty="0" smtClean="0"/>
              <a:t>notions préliminaires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4499992" cy="825624"/>
          </a:xfrm>
          <a:effectLst>
            <a:outerShdw dist="28398" dir="1593903" algn="ctr" rotWithShape="0">
              <a:srgbClr val="FFFF00"/>
            </a:outerShdw>
          </a:effectLst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I- Les actions de l’air en écoulement </a:t>
            </a:r>
            <a:r>
              <a:rPr lang="fr-FR" sz="2000" dirty="0" smtClean="0">
                <a:cs typeface="Times New Roman" pitchFamily="18" charset="0"/>
              </a:rPr>
              <a:t>Créons </a:t>
            </a:r>
            <a:r>
              <a:rPr lang="fr-FR" sz="2000" dirty="0">
                <a:cs typeface="Times New Roman" pitchFamily="18" charset="0"/>
              </a:rPr>
              <a:t>un courant d’air</a:t>
            </a:r>
            <a:r>
              <a:rPr lang="fr-FR" sz="2400" dirty="0">
                <a:cs typeface="Times New Roman" pitchFamily="18" charset="0"/>
              </a:rPr>
              <a:t>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88325" y="2276872"/>
          <a:ext cx="4045875" cy="3204766"/>
        </p:xfrm>
        <a:graphic>
          <a:graphicData uri="http://schemas.openxmlformats.org/presentationml/2006/ole">
            <p:oleObj spid="_x0000_s1030" r:id="rId3" imgW="2205872" imgH="1762812" progId="">
              <p:embed/>
            </p:oleObj>
          </a:graphicData>
        </a:graphic>
      </p:graphicFrame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0" y="54737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Cette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première expérience met en évidence la capacité de l'air à pousser un obstacle qu'il rencontre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par     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…………….................... 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sur une des faces de celui-ci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23728" y="5949280"/>
            <a:ext cx="288032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augmentation de la pression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75656" y="908720"/>
            <a:ext cx="663508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Présentation d’une séance BIA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utoUpdateAnimBg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86163" y="264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3968" y="2636912"/>
          <a:ext cx="3049513" cy="2320964"/>
        </p:xfrm>
        <a:graphic>
          <a:graphicData uri="http://schemas.openxmlformats.org/presentationml/2006/ole">
            <p:oleObj spid="_x0000_s2054" r:id="rId3" imgW="1711757" imgH="1367942" progId="">
              <p:embed/>
            </p:oleObj>
          </a:graphicData>
        </a:graphic>
      </p:graphicFrame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93725" y="4876800"/>
            <a:ext cx="83216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La deuxième expérience met en évidence un effet d'aspiration. Lorsque l'air est mis en mouvement sur la surface supérieure de la feuille, il voit </a:t>
            </a:r>
            <a:r>
              <a:rPr lang="fr-FR" sz="2800" i="1">
                <a:latin typeface="Times New Roman" pitchFamily="18" charset="0"/>
                <a:cs typeface="Times New Roman" pitchFamily="18" charset="0"/>
              </a:rPr>
              <a:t>...................................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42938" y="6143625"/>
            <a:ext cx="3286125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 pression diminuer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69875" y="4918075"/>
            <a:ext cx="8715375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il s'agit de l'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effet Venturi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plus un fluide va vite, plus sa pression est ..........  . La pression de l'autre face étant supérieure (pression atmosphérique), la feuille est alors aspirée vers le haut.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71688" y="5357813"/>
            <a:ext cx="1071562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faible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4499992" cy="825624"/>
          </a:xfrm>
          <a:effectLst>
            <a:outerShdw dist="28398" dir="1593903" algn="ctr" rotWithShape="0">
              <a:srgbClr val="FFFF00"/>
            </a:outerShdw>
          </a:effectLst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I- Les actions de l’air en écoulement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cs typeface="Times New Roman" pitchFamily="18" charset="0"/>
              </a:rPr>
              <a:t>Créons </a:t>
            </a:r>
            <a:r>
              <a:rPr lang="fr-FR" sz="2000" dirty="0">
                <a:cs typeface="Times New Roman" pitchFamily="18" charset="0"/>
              </a:rPr>
              <a:t>un courant d’air</a:t>
            </a:r>
            <a:r>
              <a:rPr lang="fr-FR" sz="2400" dirty="0">
                <a:cs typeface="Times New Roman" pitchFamily="18" charset="0"/>
              </a:rPr>
              <a:t>: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4784"/>
            <a:ext cx="9106272" cy="792088"/>
          </a:xfrm>
          <a:effectLst>
            <a:outerShdw dist="35921" dir="2700000" algn="ctr" rotWithShape="0">
              <a:srgbClr val="FFFF00"/>
            </a:outerShdw>
          </a:effectLst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la Sustentation et </a:t>
            </a:r>
            <a:r>
              <a:rPr lang="fr-FR" sz="2400" dirty="0" smtClean="0"/>
              <a:t>l'aile: </a:t>
            </a:r>
            <a:r>
              <a:rPr lang="fr-FR" sz="2400" dirty="0" smtClean="0"/>
              <a:t>notions préliminaires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75656" y="908720"/>
            <a:ext cx="663508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Présentation d’une séance BIA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asque diaporama sem BIA 10nov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diaporama sem BIA 10nov2015</Template>
  <TotalTime>6607</TotalTime>
  <Words>863</Words>
  <Application>Microsoft Office PowerPoint</Application>
  <PresentationFormat>Affichage à l'écran (4:3)</PresentationFormat>
  <Paragraphs>136</Paragraphs>
  <Slides>14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Masque diaporama sem BIA 10nov2015</vt:lpstr>
      <vt:lpstr>aerodynamique, aerostatique et principe de vol  </vt:lpstr>
      <vt:lpstr>Contextualisation de la formation, dans laquelle se déroule l’activité</vt:lpstr>
      <vt:lpstr>Diapositive 3</vt:lpstr>
      <vt:lpstr>Nature de l’approche pédagogique</vt:lpstr>
      <vt:lpstr>Nature de (ou des) activité(s) présentée (s)</vt:lpstr>
      <vt:lpstr>Diapositive 6</vt:lpstr>
      <vt:lpstr>Diapositive 7</vt:lpstr>
      <vt:lpstr>la Sustentation et l'aile: notions préliminaires </vt:lpstr>
      <vt:lpstr>la Sustentation et l'aile: notions préliminaires </vt:lpstr>
      <vt:lpstr>Diapositive 10</vt:lpstr>
      <vt:lpstr>Diapositive 11</vt:lpstr>
      <vt:lpstr>Diapositive 12</vt:lpstr>
      <vt:lpstr>Diapositive 13</vt:lpstr>
      <vt:lpstr>Quel bilan de cette réalisation</vt:lpstr>
    </vt:vector>
  </TitlesOfParts>
  <Company>conseil general 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Un Morceau de Ciel Bleu</dc:title>
  <dc:creator>FBACON</dc:creator>
  <cp:lastModifiedBy>Chris</cp:lastModifiedBy>
  <cp:revision>107</cp:revision>
  <dcterms:created xsi:type="dcterms:W3CDTF">2015-09-16T11:15:02Z</dcterms:created>
  <dcterms:modified xsi:type="dcterms:W3CDTF">2015-11-07T18:52:43Z</dcterms:modified>
</cp:coreProperties>
</file>