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5"/>
  </p:notesMasterIdLst>
  <p:sldIdLst>
    <p:sldId id="278" r:id="rId2"/>
    <p:sldId id="279" r:id="rId3"/>
    <p:sldId id="275" r:id="rId4"/>
    <p:sldId id="280" r:id="rId5"/>
    <p:sldId id="276" r:id="rId6"/>
    <p:sldId id="283" r:id="rId7"/>
    <p:sldId id="270" r:id="rId8"/>
    <p:sldId id="284" r:id="rId9"/>
    <p:sldId id="271" r:id="rId10"/>
    <p:sldId id="277" r:id="rId11"/>
    <p:sldId id="273" r:id="rId12"/>
    <p:sldId id="274" r:id="rId13"/>
    <p:sldId id="263" r:id="rId1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80431" autoAdjust="0"/>
  </p:normalViewPr>
  <p:slideViewPr>
    <p:cSldViewPr>
      <p:cViewPr varScale="1">
        <p:scale>
          <a:sx n="56" d="100"/>
          <a:sy n="56" d="100"/>
        </p:scale>
        <p:origin x="16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52A4F-F14C-4DCE-8143-372C0D63DD92}" type="datetimeFigureOut">
              <a:rPr lang="fr-FR" smtClean="0"/>
              <a:pPr/>
              <a:t>08/11/2015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4D1F5-5895-44B5-BF16-7BEA6E0E95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71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Présentation du </a:t>
            </a:r>
            <a:r>
              <a:rPr lang="fr-FR" dirty="0" err="1" smtClean="0"/>
              <a:t>simu</a:t>
            </a:r>
            <a:r>
              <a:rPr lang="fr-FR" dirty="0" smtClean="0"/>
              <a:t> et</a:t>
            </a:r>
            <a:r>
              <a:rPr lang="fr-FR" baseline="0" dirty="0" smtClean="0"/>
              <a:t> du principe des 4 écrans (tactiles)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4D1F5-5895-44B5-BF16-7BEA6E0E950E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401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Commentaires possible: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Les élèves</a:t>
            </a:r>
            <a:r>
              <a:rPr lang="fr-FR" baseline="0" dirty="0" smtClean="0"/>
              <a:t> de BIA ont besoin d’un simulateur pour appréhender les notions de principe de vols, d’exploitation des commandes,… mais ne disposent pas des compétences requises pour la conception et la réalisation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Existence d’une section de bac pro aéronautique au sein de l’établissement pour la réalisation du projet</a:t>
            </a:r>
          </a:p>
          <a:p>
            <a:r>
              <a:rPr lang="fr-FR" dirty="0" smtClean="0"/>
              <a:t>L’idée a</a:t>
            </a:r>
            <a:r>
              <a:rPr lang="fr-FR" baseline="0" dirty="0" smtClean="0"/>
              <a:t> été d’associer les élèves de BIA à</a:t>
            </a:r>
            <a:r>
              <a:rPr lang="fr-FR" dirty="0" smtClean="0"/>
              <a:t> la phase de test</a:t>
            </a:r>
            <a:r>
              <a:rPr lang="fr-FR" baseline="0" dirty="0" smtClean="0"/>
              <a:t> finale, et de mener ainsi à la fois les activités pratiques pour appréhender les compétences C3.2 du programme « 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Repérer et décrire les principaux systèmes ou éléments réalisant les fonctions techniques élémentaires des aéronefs » associés aux savoirs 3.4 et 3.5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4D1F5-5895-44B5-BF16-7BEA6E0E950E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380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Commentaires possible: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Les élèves</a:t>
            </a:r>
            <a:r>
              <a:rPr lang="fr-FR" baseline="0" dirty="0" smtClean="0"/>
              <a:t> de BIA ont besoin d’un simulateur pour appréhender les notions de principe de vols, d’exploitation des commandes,… mais ne disposent pas des compétences requises pour la conception et la réalisation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Existence d’une section de bac pro aéronautique au sein de l’établissement pour la réalisation du projet</a:t>
            </a:r>
          </a:p>
          <a:p>
            <a:r>
              <a:rPr lang="fr-FR" dirty="0" smtClean="0"/>
              <a:t>L’idée a</a:t>
            </a:r>
            <a:r>
              <a:rPr lang="fr-FR" baseline="0" dirty="0" smtClean="0"/>
              <a:t> été d’associer les élèves de BIA à</a:t>
            </a:r>
            <a:r>
              <a:rPr lang="fr-FR" dirty="0" smtClean="0"/>
              <a:t> la phase de test</a:t>
            </a:r>
            <a:r>
              <a:rPr lang="fr-FR" baseline="0" dirty="0" smtClean="0"/>
              <a:t> finale, et de mener ainsi à la fois les activités pratiques pour appréhender les compétences C3.2 du programme « 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Repérer et décrire les principaux systèmes ou éléments réalisant les fonctions techniques élémentaires des aéronefs » associés aux savoirs 3.4 et 3.5</a:t>
            </a:r>
            <a:r>
              <a:rPr lang="fr-FR" dirty="0" smtClean="0"/>
              <a:t>Partenariat</a:t>
            </a:r>
            <a:r>
              <a:rPr lang="fr-FR" baseline="0" dirty="0" smtClean="0"/>
              <a:t> Airbus, </a:t>
            </a:r>
            <a:r>
              <a:rPr lang="fr-FR" baseline="0" dirty="0" err="1" smtClean="0"/>
              <a:t>Enac</a:t>
            </a:r>
            <a:r>
              <a:rPr lang="fr-FR" baseline="0" dirty="0" smtClean="0"/>
              <a:t>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4D1F5-5895-44B5-BF16-7BEA6E0E950E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648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Commentaires possible: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Les élèves</a:t>
            </a:r>
            <a:r>
              <a:rPr lang="fr-FR" baseline="0" dirty="0" smtClean="0"/>
              <a:t> de BIA ont besoin d’un simulateur pour appréhender les notions de principe de vols, d’exploitation des commandes,… mais ne disposent pas des compétences requises pour la conception et la réalisation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Existence d’une section de bac pro aéronautique au sein de l’établissement pour la réalisation du projet</a:t>
            </a:r>
          </a:p>
          <a:p>
            <a:r>
              <a:rPr lang="fr-FR" dirty="0" smtClean="0"/>
              <a:t>L’idée a</a:t>
            </a:r>
            <a:r>
              <a:rPr lang="fr-FR" baseline="0" dirty="0" smtClean="0"/>
              <a:t> été d’associer les élèves de BIA à</a:t>
            </a:r>
            <a:r>
              <a:rPr lang="fr-FR" dirty="0" smtClean="0"/>
              <a:t> la phase de test</a:t>
            </a:r>
            <a:r>
              <a:rPr lang="fr-FR" baseline="0" dirty="0" smtClean="0"/>
              <a:t> finale, et de mener ainsi à la fois les activités pratiques pour appréhender les compétences C3.2 du programme « 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Repérer et décrire les principaux systèmes ou éléments réalisant les fonctions techniques élémentaires des aéronefs » associés aux savoirs 3.4 et 3.5</a:t>
            </a:r>
            <a:r>
              <a:rPr lang="fr-FR" dirty="0" smtClean="0"/>
              <a:t>Partenariat</a:t>
            </a:r>
            <a:r>
              <a:rPr lang="fr-FR" baseline="0" dirty="0" smtClean="0"/>
              <a:t> Airbus, </a:t>
            </a:r>
            <a:r>
              <a:rPr lang="fr-FR" baseline="0" dirty="0" err="1" smtClean="0"/>
              <a:t>Enac</a:t>
            </a:r>
            <a:r>
              <a:rPr lang="fr-FR" baseline="0" dirty="0" smtClean="0"/>
              <a:t>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4D1F5-5895-44B5-BF16-7BEA6E0E950E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961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Peu couteux, pas de maintenance, une évolution qui peut être confiée à </a:t>
            </a:r>
            <a:r>
              <a:rPr lang="fr-FR" smtClean="0"/>
              <a:t>des élèves…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4D1F5-5895-44B5-BF16-7BEA6E0E950E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950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7802" y="1984251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964C9-795E-4AAA-B8CE-003DB439B1F0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13840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455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1079-8DF6-4A9D-817D-1B3598CF79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16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296F-079D-4E43-AE98-D9C5C4D5A2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343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1D81250A-9CD2-4BDA-8E55-5A9083A8E1A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45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8F53-0975-4E87-869E-A3B290DB395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5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7FD-6449-4BA1-80DF-B7AE08C56AE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490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9F14-E156-417F-BCC2-2AC159A93E1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54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B7A2-F284-445A-AD73-A0CA720CE3A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79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912C-BD54-400E-9CEE-1329B832C0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41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7198D-8048-468F-A623-2EB0CE46A37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85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F873-5B9B-4634-9854-ED0ECDBA5CF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86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4C65-A427-40A1-A4E3-96C442F965D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38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551EC-4092-4393-8809-B7D8539FB4B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>
            <a:off x="0" y="13840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64914" y="67664"/>
            <a:ext cx="1079086" cy="117663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72764" y="67664"/>
            <a:ext cx="5593629" cy="10912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92914" y="16516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fr-FR" sz="1800" b="1" i="0" u="none" strike="noStrike" baseline="0" dirty="0" smtClean="0">
                <a:solidFill>
                  <a:srgbClr val="10218C"/>
                </a:solidFill>
                <a:latin typeface="HelveticaNeue-BlackExt"/>
              </a:rPr>
              <a:t>RENCONTRE NATIONALE</a:t>
            </a:r>
          </a:p>
          <a:p>
            <a:pPr algn="l"/>
            <a:r>
              <a:rPr lang="fr-FR" sz="1800" b="1" i="0" u="none" strike="noStrike" baseline="0" dirty="0" smtClean="0">
                <a:solidFill>
                  <a:srgbClr val="10218C"/>
                </a:solidFill>
                <a:latin typeface="HelveticaNeue-BlackExt"/>
              </a:rPr>
              <a:t>SUR LE BIA . </a:t>
            </a:r>
            <a:r>
              <a:rPr lang="fr-FR" sz="1600" b="0" i="0" u="none" strike="noStrike" baseline="0" dirty="0" smtClean="0">
                <a:solidFill>
                  <a:srgbClr val="10218C"/>
                </a:solidFill>
                <a:latin typeface="HelveticaNeue-MediumExt"/>
              </a:rPr>
              <a:t>10 NOVEMBRE 2015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410" y="67664"/>
            <a:ext cx="575361" cy="84133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82829" y="69788"/>
            <a:ext cx="654184" cy="83920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567549" y="332656"/>
            <a:ext cx="574679" cy="57212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4334" y="964347"/>
            <a:ext cx="832679" cy="4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1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759327" y="1428736"/>
            <a:ext cx="7384573" cy="126427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bg1"/>
                </a:solidFill>
                <a:cs typeface="Arial" pitchFamily="34" charset="0"/>
              </a:rPr>
              <a:t>Exploitation d’un outil de simulation en formation BIA</a:t>
            </a:r>
            <a:r>
              <a:rPr lang="fr-FR" b="1" dirty="0" smtClean="0">
                <a:solidFill>
                  <a:srgbClr val="FF0000"/>
                </a:solidFill>
                <a:cs typeface="Arial" pitchFamily="34" charset="0"/>
              </a:rPr>
              <a:t> </a:t>
            </a:r>
            <a:endParaRPr lang="fr-FR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WP_00130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3042" y="2786058"/>
            <a:ext cx="5715040" cy="364333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65928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Légende encadrée avec une bordure 1 4"/>
          <p:cNvSpPr/>
          <p:nvPr/>
        </p:nvSpPr>
        <p:spPr>
          <a:xfrm>
            <a:off x="4214810" y="1643050"/>
            <a:ext cx="4572032" cy="571504"/>
          </a:xfrm>
          <a:prstGeom prst="accentBorderCallout1">
            <a:avLst>
              <a:gd name="adj1" fmla="val 18750"/>
              <a:gd name="adj2" fmla="val -8333"/>
              <a:gd name="adj3" fmla="val 18786"/>
              <a:gd name="adj4" fmla="val -3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Les élèves préparent leur navigation  sur table: carte, cours et exemple de </a:t>
            </a:r>
            <a:r>
              <a:rPr lang="fr-FR" dirty="0" err="1" smtClean="0"/>
              <a:t>nav</a:t>
            </a:r>
            <a:endParaRPr lang="fr-FR" dirty="0"/>
          </a:p>
        </p:txBody>
      </p:sp>
      <p:pic>
        <p:nvPicPr>
          <p:cNvPr id="6" name="Picture 7" descr="DSCN217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 t="15000" b="10000"/>
          <a:stretch>
            <a:fillRect/>
          </a:stretch>
        </p:blipFill>
        <p:spPr>
          <a:xfrm>
            <a:off x="642910" y="1500174"/>
            <a:ext cx="2095514" cy="1071570"/>
          </a:xfrm>
          <a:prstGeom prst="rect">
            <a:avLst/>
          </a:prstGeom>
          <a:noFill/>
          <a:ln/>
        </p:spPr>
      </p:pic>
      <p:sp>
        <p:nvSpPr>
          <p:cNvPr id="10" name="Légende encadrée avec une bordure 1 9"/>
          <p:cNvSpPr/>
          <p:nvPr/>
        </p:nvSpPr>
        <p:spPr>
          <a:xfrm>
            <a:off x="4071934" y="2714620"/>
            <a:ext cx="4857784" cy="1143008"/>
          </a:xfrm>
          <a:prstGeom prst="accentBorderCallout1">
            <a:avLst>
              <a:gd name="adj1" fmla="val 19893"/>
              <a:gd name="adj2" fmla="val -4499"/>
              <a:gd name="adj3" fmla="val 18786"/>
              <a:gd name="adj4" fmla="val -3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Ils réalisent un tutorial qu’ils font exploiter à un binôme face au simulateur. </a:t>
            </a:r>
          </a:p>
          <a:p>
            <a:pPr algn="ctr"/>
            <a:r>
              <a:rPr lang="fr-FR" dirty="0" smtClean="0"/>
              <a:t>« Expliquer aux autres est un bon moyen de confirmer ses connaissances »</a:t>
            </a:r>
            <a:endParaRPr lang="fr-FR" dirty="0"/>
          </a:p>
        </p:txBody>
      </p:sp>
      <p:pic>
        <p:nvPicPr>
          <p:cNvPr id="11" name="Picture 8" descr="jeunes 25"/>
          <p:cNvPicPr>
            <a:picLocks noChangeAspect="1" noChangeArrowheads="1"/>
          </p:cNvPicPr>
          <p:nvPr/>
        </p:nvPicPr>
        <p:blipFill>
          <a:blip r:embed="rId3" cstate="print"/>
          <a:srcRect t="5172" b="12069"/>
          <a:stretch>
            <a:fillRect/>
          </a:stretch>
        </p:blipFill>
        <p:spPr>
          <a:xfrm>
            <a:off x="642910" y="2643182"/>
            <a:ext cx="2071702" cy="1143008"/>
          </a:xfrm>
          <a:prstGeom prst="rect">
            <a:avLst/>
          </a:prstGeom>
          <a:noFill/>
          <a:ln/>
        </p:spPr>
      </p:pic>
      <p:sp>
        <p:nvSpPr>
          <p:cNvPr id="12" name="Légende encadrée avec une bordure 1 11"/>
          <p:cNvSpPr/>
          <p:nvPr/>
        </p:nvSpPr>
        <p:spPr>
          <a:xfrm>
            <a:off x="4071934" y="4143380"/>
            <a:ext cx="4857784" cy="1285884"/>
          </a:xfrm>
          <a:prstGeom prst="accentBorderCallout1">
            <a:avLst>
              <a:gd name="adj1" fmla="val 19766"/>
              <a:gd name="adj2" fmla="val -4780"/>
              <a:gd name="adj3" fmla="val 18786"/>
              <a:gd name="adj4" fmla="val -3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Un débriefing est fait avec l’enseignant et le groupe pour analyser et réaliser une </a:t>
            </a:r>
            <a:r>
              <a:rPr lang="fr-FR" dirty="0" smtClean="0"/>
              <a:t>fiche, </a:t>
            </a:r>
            <a:r>
              <a:rPr lang="fr-FR" dirty="0" smtClean="0"/>
              <a:t>résumé de l’activité.</a:t>
            </a:r>
          </a:p>
          <a:p>
            <a:pPr algn="ctr"/>
            <a:r>
              <a:rPr lang="fr-FR" dirty="0" smtClean="0"/>
              <a:t>Des questions qcm sont proposées par les élèves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5156" t="25834" r="20781" b="13333"/>
          <a:stretch>
            <a:fillRect/>
          </a:stretch>
        </p:blipFill>
        <p:spPr bwMode="auto">
          <a:xfrm>
            <a:off x="428596" y="3857628"/>
            <a:ext cx="293775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15781" t="17500" r="32656" b="30000"/>
          <a:stretch>
            <a:fillRect/>
          </a:stretch>
        </p:blipFill>
        <p:spPr bwMode="auto">
          <a:xfrm>
            <a:off x="1785918" y="5540612"/>
            <a:ext cx="2175510" cy="124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FS ACADEMY - ON INSTRUMENTS"/>
          <p:cNvPicPr>
            <a:picLocks noChangeAspect="1" noChangeArrowheads="1"/>
          </p:cNvPicPr>
          <p:nvPr/>
        </p:nvPicPr>
        <p:blipFill>
          <a:blip r:embed="rId6" cstate="print"/>
          <a:srcRect r="6617" b="5880"/>
          <a:stretch>
            <a:fillRect/>
          </a:stretch>
        </p:blipFill>
        <p:spPr bwMode="auto">
          <a:xfrm>
            <a:off x="5572132" y="5540612"/>
            <a:ext cx="2071702" cy="1174536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-1692696" y="3786190"/>
            <a:ext cx="2335606" cy="1947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229600" cy="65293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Avantages et intérêts </a:t>
            </a:r>
            <a:r>
              <a:rPr lang="fr-FR" sz="2800" dirty="0" smtClean="0">
                <a:solidFill>
                  <a:schemeClr val="tx1"/>
                </a:solidFill>
              </a:rPr>
              <a:t/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- Les élèves ont un support attractif et un environnement informatique </a:t>
            </a:r>
            <a:r>
              <a:rPr lang="fr-FR" sz="2800" dirty="0" smtClean="0">
                <a:solidFill>
                  <a:schemeClr val="tx1"/>
                </a:solidFill>
              </a:rPr>
              <a:t>qu’ils </a:t>
            </a:r>
            <a:r>
              <a:rPr lang="fr-FR" sz="2800" dirty="0" smtClean="0">
                <a:solidFill>
                  <a:schemeClr val="tx1"/>
                </a:solidFill>
              </a:rPr>
              <a:t>connaissent</a:t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- une structure simple et légère qui permet d’être déplacée sur des meetings et confiées à des élèves</a:t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- 70% des modules de la formation </a:t>
            </a:r>
            <a:r>
              <a:rPr lang="fr-FR" sz="2800" dirty="0" smtClean="0">
                <a:solidFill>
                  <a:schemeClr val="tx1"/>
                </a:solidFill>
              </a:rPr>
              <a:t>peuvent </a:t>
            </a:r>
            <a:r>
              <a:rPr lang="fr-FR" sz="2800" dirty="0" smtClean="0">
                <a:solidFill>
                  <a:schemeClr val="tx1"/>
                </a:solidFill>
              </a:rPr>
              <a:t>être </a:t>
            </a:r>
            <a:r>
              <a:rPr lang="fr-FR" sz="2800" dirty="0" smtClean="0">
                <a:solidFill>
                  <a:schemeClr val="tx1"/>
                </a:solidFill>
              </a:rPr>
              <a:t>imagés </a:t>
            </a:r>
            <a:r>
              <a:rPr lang="fr-FR" sz="2800" dirty="0" smtClean="0">
                <a:solidFill>
                  <a:schemeClr val="tx1"/>
                </a:solidFill>
              </a:rPr>
              <a:t>sur ce simulateur</a:t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/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- Il existe de nombreuses ressources et tutoriaux </a:t>
            </a:r>
            <a:r>
              <a:rPr lang="fr-FR" sz="2800" dirty="0" smtClean="0">
                <a:solidFill>
                  <a:schemeClr val="tx1"/>
                </a:solidFill>
              </a:rPr>
              <a:t>réalisés </a:t>
            </a:r>
            <a:r>
              <a:rPr lang="fr-FR" sz="2800" dirty="0" smtClean="0">
                <a:solidFill>
                  <a:schemeClr val="tx1"/>
                </a:solidFill>
              </a:rPr>
              <a:t>par des professionnels</a:t>
            </a:r>
            <a:r>
              <a:rPr lang="fr-FR" sz="2800" dirty="0" smtClean="0"/>
              <a:t/>
            </a:r>
            <a:br>
              <a:rPr lang="fr-FR" sz="2800" dirty="0" smtClean="0"/>
            </a:b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16292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86116" y="1428736"/>
            <a:ext cx="5214974" cy="3357586"/>
          </a:xfrm>
        </p:spPr>
        <p:txBody>
          <a:bodyPr/>
          <a:lstStyle/>
          <a:p>
            <a:pPr algn="l"/>
            <a:r>
              <a:rPr lang="fr-FR" sz="2400" dirty="0" smtClean="0"/>
              <a:t>Expérience qui </a:t>
            </a:r>
            <a:r>
              <a:rPr lang="fr-FR" sz="2400" dirty="0" smtClean="0"/>
              <a:t>a </a:t>
            </a:r>
            <a:r>
              <a:rPr lang="fr-FR" sz="2400" dirty="0" smtClean="0"/>
              <a:t>permis d’accompagner l’association « Un morceau de Ciel Bleu » dans la réalisation d’un autre simulateur avec des jeunes de quartiers sensibles.</a:t>
            </a:r>
            <a:br>
              <a:rPr lang="fr-FR" sz="2400" dirty="0" smtClean="0"/>
            </a:br>
            <a:r>
              <a:rPr lang="fr-FR" sz="2000" dirty="0" smtClean="0"/>
              <a:t>- 10 adolescents ont été accompagnés dans leur projet d’orientation vers des formations de l’aéronautique (préparation concours ENAC, IUT, lycée St </a:t>
            </a:r>
            <a:r>
              <a:rPr lang="fr-FR" sz="2000" dirty="0" err="1" smtClean="0"/>
              <a:t>Exupéry</a:t>
            </a:r>
            <a:r>
              <a:rPr lang="fr-FR" sz="2000" dirty="0" smtClean="0"/>
              <a:t>, …)</a:t>
            </a:r>
            <a:endParaRPr lang="fr-FR" sz="2000" dirty="0"/>
          </a:p>
        </p:txBody>
      </p:sp>
      <p:pic>
        <p:nvPicPr>
          <p:cNvPr id="2050" name="Picture 2" descr="https://scontent-cdg2-1.xx.fbcdn.net/hphotos-prn2/v/t1.0-9/1517658_483585928419218_1117603217_n.jpg?oh=3e79bb3438f21fa9ca61a786a9310343&amp;oe=568DBCB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6"/>
            <a:ext cx="2500330" cy="16668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 descr="http://4.bp.blogspot.com/-INVdN4e7r6s/UYeZE8foXnI/AAAAAAAACxk/JUMm2ueFbIw/s1600/DSC_0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2500330" cy="16658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5" name="Picture 4" descr="https://fbcdn-photos-a-a.akamaihd.net/hphotos-ak-xap1/v/t1.0-0/p480x480/1497543_483585931752551_1219533250_n.jpg?oh=914a1fccdecf4d7be49b067ec9e1185c&amp;oe=56A24935&amp;__gda__=1453456764_6450755ef344c64a7acb791cf10680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4786322"/>
            <a:ext cx="2857520" cy="1905013"/>
          </a:xfrm>
          <a:prstGeom prst="rect">
            <a:avLst/>
          </a:prstGeom>
          <a:noFill/>
        </p:spPr>
      </p:pic>
      <p:pic>
        <p:nvPicPr>
          <p:cNvPr id="6" name="Picture 7" descr="IMG_055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6072198" y="4762509"/>
            <a:ext cx="2857488" cy="1904992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42937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4338" name="Picture 2" descr="https://scontent-mad1-1.xx.fbcdn.net/hphotos-xpa1/v/t1.0-9/1511303_491429120968232_1456727917_n.jpg?oh=2b6b3a9a3800544b04fea2d4b418049d&amp;oe=5696969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64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1"/>
          <p:cNvSpPr>
            <a:spLocks noGrp="1"/>
          </p:cNvSpPr>
          <p:nvPr>
            <p:ph idx="1"/>
          </p:nvPr>
        </p:nvSpPr>
        <p:spPr>
          <a:xfrm>
            <a:off x="1030878" y="743957"/>
            <a:ext cx="7139136" cy="9266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Intérêt du simulateur dans la formation</a:t>
            </a:r>
            <a:endParaRPr lang="fr-FR" sz="32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28810"/>
            <a:ext cx="6105565" cy="129098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Problématique: Comment mener de façon concrète des activités permettant à l’élève d’appréhender l’environnement matériel d’un cockpit d’un aéronef et de s’initier à la navigation </a:t>
            </a:r>
            <a:r>
              <a:rPr lang="fr-FR" dirty="0" smtClean="0"/>
              <a:t>dans un délai court et des moyens limités</a:t>
            </a:r>
            <a:endParaRPr lang="fr-FR" dirty="0"/>
          </a:p>
        </p:txBody>
      </p:sp>
      <p:sp>
        <p:nvSpPr>
          <p:cNvPr id="8" name="Flèche vers le bas 7"/>
          <p:cNvSpPr/>
          <p:nvPr/>
        </p:nvSpPr>
        <p:spPr>
          <a:xfrm>
            <a:off x="4024382" y="3119755"/>
            <a:ext cx="576064" cy="75097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95242"/>
            <a:ext cx="2213040" cy="285927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4034785"/>
            <a:ext cx="2621507" cy="1780186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2843808" y="4099546"/>
            <a:ext cx="2728746" cy="148969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L’outil de simulation accessible à tous peut répondre à cette problématique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111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SC_6718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8000" contrast="16000"/>
          </a:blip>
          <a:srcRect l="16327" t="18750" r="11701" b="5807"/>
          <a:stretch>
            <a:fillRect/>
          </a:stretch>
        </p:blipFill>
        <p:spPr>
          <a:xfrm rot="5400000">
            <a:off x="-565042" y="2208059"/>
            <a:ext cx="5143536" cy="3584889"/>
          </a:xfrm>
          <a:prstGeom prst="roundRect">
            <a:avLst>
              <a:gd name="adj" fmla="val 10108"/>
            </a:avLst>
          </a:prstGeom>
          <a:ln>
            <a:noFill/>
          </a:ln>
          <a:effectLst>
            <a:outerShdw blurRad="76200" dist="76200" dir="5400000" algn="ctr">
              <a:srgbClr val="000000">
                <a:alpha val="4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4000496" y="1643050"/>
            <a:ext cx="4929222" cy="38779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dirty="0" smtClean="0"/>
              <a:t>Idée née du besoin d’un support technique et visuel permettant de concrétiser certains modules de formation au BIA, notamment l’approche de la navigation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Par la suite tout ce qui est:</a:t>
            </a:r>
          </a:p>
          <a:p>
            <a:pPr lvl="2">
              <a:buFontTx/>
              <a:buChar char="-"/>
            </a:pPr>
            <a:r>
              <a:rPr lang="fr-FR" dirty="0" smtClean="0"/>
              <a:t>Instruments de bords</a:t>
            </a:r>
          </a:p>
          <a:p>
            <a:pPr lvl="2">
              <a:buFontTx/>
              <a:buChar char="-"/>
            </a:pPr>
            <a:r>
              <a:rPr lang="fr-FR" dirty="0" smtClean="0"/>
              <a:t>Radio communication</a:t>
            </a:r>
          </a:p>
          <a:p>
            <a:pPr lvl="2">
              <a:buFontTx/>
              <a:buChar char="-"/>
            </a:pPr>
            <a:r>
              <a:rPr lang="fr-FR" dirty="0" smtClean="0"/>
              <a:t>Systèmes et commandes de vols</a:t>
            </a:r>
          </a:p>
          <a:p>
            <a:pPr lvl="1">
              <a:buFontTx/>
              <a:buChar char="-"/>
            </a:pPr>
            <a:endParaRPr lang="fr-FR" dirty="0" smtClean="0"/>
          </a:p>
          <a:p>
            <a:pPr lvl="1"/>
            <a:r>
              <a:rPr lang="fr-FR" dirty="0" smtClean="0"/>
              <a:t>….a pu être abordé sur le simulateur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286248" y="5643578"/>
            <a:ext cx="4429156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On ne cherche pas à faire des pilotes mais à illustrer et à aider l’élève à se situer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1247965" y="1700808"/>
            <a:ext cx="6120680" cy="10081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L’intérêt de la simulation au travers de l’exploitation d’un simulateur  permet de mobiliser les </a:t>
            </a:r>
            <a:r>
              <a:rPr lang="fr-FR" dirty="0" smtClean="0"/>
              <a:t>compétences </a:t>
            </a:r>
            <a:r>
              <a:rPr lang="fr-FR" dirty="0" smtClean="0"/>
              <a:t>du programme et les savoirs associés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311861" y="3302968"/>
            <a:ext cx="3828091" cy="134964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Compétences C3.2 :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Repérer et décrire les principaux systèmes ou éléments réalisant les fonctions techniques élémentaires des aéronefs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5508103" y="3302969"/>
            <a:ext cx="3624229" cy="108012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Compétences C4.1 :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Repérer les éléments essentiels à la préparation du vol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2688125" y="2825270"/>
            <a:ext cx="576064" cy="333683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6000493" y="2839103"/>
            <a:ext cx="576064" cy="333683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1445286" y="5650105"/>
            <a:ext cx="2711765" cy="649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§ </a:t>
            </a:r>
            <a:r>
              <a:rPr lang="fr-FR" dirty="0" smtClean="0"/>
              <a:t>3.5 L’instrumentation de bord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6394920" y="4652618"/>
            <a:ext cx="2711765" cy="649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§ </a:t>
            </a:r>
            <a:r>
              <a:rPr lang="fr-FR" dirty="0" smtClean="0"/>
              <a:t>4.1 la navigation</a:t>
            </a:r>
            <a:endParaRPr lang="fr-FR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4788024" y="5908416"/>
            <a:ext cx="4318661" cy="6490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§ L’anglais </a:t>
            </a:r>
            <a:r>
              <a:rPr lang="fr-FR" dirty="0" smtClean="0"/>
              <a:t>aéronautique</a:t>
            </a:r>
            <a:endParaRPr lang="fr-FR" dirty="0"/>
          </a:p>
        </p:txBody>
      </p:sp>
      <p:sp>
        <p:nvSpPr>
          <p:cNvPr id="18" name="Flèche vers le bas 17"/>
          <p:cNvSpPr/>
          <p:nvPr/>
        </p:nvSpPr>
        <p:spPr>
          <a:xfrm>
            <a:off x="4644008" y="2839103"/>
            <a:ext cx="576064" cy="2811002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1428187" y="4804279"/>
            <a:ext cx="2711765" cy="649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§ </a:t>
            </a:r>
            <a:r>
              <a:rPr lang="fr-FR" dirty="0" smtClean="0"/>
              <a:t>3.4 Les commandes de vol</a:t>
            </a:r>
            <a:endParaRPr lang="fr-FR" dirty="0"/>
          </a:p>
        </p:txBody>
      </p:sp>
      <p:sp>
        <p:nvSpPr>
          <p:cNvPr id="21" name="Flèche à angle droit 20"/>
          <p:cNvSpPr/>
          <p:nvPr/>
        </p:nvSpPr>
        <p:spPr>
          <a:xfrm rot="5400000">
            <a:off x="516727" y="4791832"/>
            <a:ext cx="648072" cy="672967"/>
          </a:xfrm>
          <a:prstGeom prst="bent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à angle droit 21"/>
          <p:cNvSpPr/>
          <p:nvPr/>
        </p:nvSpPr>
        <p:spPr>
          <a:xfrm rot="5400000">
            <a:off x="5595697" y="4500825"/>
            <a:ext cx="648072" cy="672967"/>
          </a:xfrm>
          <a:prstGeom prst="bent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à angle droit 22"/>
          <p:cNvSpPr/>
          <p:nvPr/>
        </p:nvSpPr>
        <p:spPr>
          <a:xfrm rot="5400000">
            <a:off x="516727" y="5549375"/>
            <a:ext cx="648072" cy="672967"/>
          </a:xfrm>
          <a:prstGeom prst="bent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/>
          <p:cNvSpPr>
            <a:spLocks noGrp="1"/>
          </p:cNvSpPr>
          <p:nvPr>
            <p:ph idx="1"/>
          </p:nvPr>
        </p:nvSpPr>
        <p:spPr>
          <a:xfrm>
            <a:off x="1030878" y="743957"/>
            <a:ext cx="7139136" cy="9266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Intérêt du simulateur dans la formation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53007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DSC_67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324" t="15000" r="26862" b="12500"/>
          <a:stretch>
            <a:fillRect/>
          </a:stretch>
        </p:blipFill>
        <p:spPr>
          <a:xfrm rot="5400000">
            <a:off x="-515406" y="2372738"/>
            <a:ext cx="4714908" cy="3255532"/>
          </a:xfrm>
        </p:spPr>
      </p:pic>
      <p:sp>
        <p:nvSpPr>
          <p:cNvPr id="7" name="Légende à une bordure 2 6"/>
          <p:cNvSpPr/>
          <p:nvPr/>
        </p:nvSpPr>
        <p:spPr>
          <a:xfrm>
            <a:off x="4357686" y="1643050"/>
            <a:ext cx="3286148" cy="428628"/>
          </a:xfrm>
          <a:prstGeom prst="accentCallout2">
            <a:avLst>
              <a:gd name="adj1" fmla="val 18750"/>
              <a:gd name="adj2" fmla="val -3960"/>
              <a:gd name="adj3" fmla="val 18750"/>
              <a:gd name="adj4" fmla="val -16667"/>
              <a:gd name="adj5" fmla="val 112500"/>
              <a:gd name="adj6" fmla="val -4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spc="-150" dirty="0" smtClean="0">
                <a:solidFill>
                  <a:schemeClr val="accent1"/>
                </a:solidFill>
              </a:rPr>
              <a:t>Apprentissage des systèmes avions: Eclairages, carburant…</a:t>
            </a:r>
            <a:endParaRPr lang="fr-FR" sz="2000" spc="-150" dirty="0">
              <a:solidFill>
                <a:schemeClr val="accent1"/>
              </a:solidFill>
            </a:endParaRPr>
          </a:p>
        </p:txBody>
      </p:sp>
      <p:sp>
        <p:nvSpPr>
          <p:cNvPr id="8" name="Légende à une bordure 2 7"/>
          <p:cNvSpPr/>
          <p:nvPr/>
        </p:nvSpPr>
        <p:spPr>
          <a:xfrm>
            <a:off x="4357686" y="2928934"/>
            <a:ext cx="3286148" cy="428628"/>
          </a:xfrm>
          <a:prstGeom prst="accentCallout2">
            <a:avLst>
              <a:gd name="adj1" fmla="val 18750"/>
              <a:gd name="adj2" fmla="val -3960"/>
              <a:gd name="adj3" fmla="val 18750"/>
              <a:gd name="adj4" fmla="val -16667"/>
              <a:gd name="adj5" fmla="val 341070"/>
              <a:gd name="adj6" fmla="val -110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spc="-150" dirty="0" smtClean="0">
                <a:solidFill>
                  <a:schemeClr val="accent1"/>
                </a:solidFill>
              </a:rPr>
              <a:t>Apprentissage  des instruments de bords: lectures, positions, unités…</a:t>
            </a:r>
            <a:endParaRPr lang="fr-FR" sz="2000" spc="-150" dirty="0">
              <a:solidFill>
                <a:schemeClr val="accent1"/>
              </a:solidFill>
            </a:endParaRPr>
          </a:p>
        </p:txBody>
      </p:sp>
      <p:sp>
        <p:nvSpPr>
          <p:cNvPr id="9" name="Légende à une bordure 2 8"/>
          <p:cNvSpPr/>
          <p:nvPr/>
        </p:nvSpPr>
        <p:spPr>
          <a:xfrm>
            <a:off x="4357686" y="3929066"/>
            <a:ext cx="3286148" cy="428628"/>
          </a:xfrm>
          <a:prstGeom prst="accentCallout2">
            <a:avLst>
              <a:gd name="adj1" fmla="val 18750"/>
              <a:gd name="adj2" fmla="val -3960"/>
              <a:gd name="adj3" fmla="val 18750"/>
              <a:gd name="adj4" fmla="val -16667"/>
              <a:gd name="adj5" fmla="val 112500"/>
              <a:gd name="adj6" fmla="val -4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spc="-150" dirty="0" smtClean="0">
                <a:solidFill>
                  <a:schemeClr val="accent1"/>
                </a:solidFill>
              </a:rPr>
              <a:t>Visualisation des gouvernes et réactions de l’avion…météo…</a:t>
            </a:r>
            <a:endParaRPr lang="fr-FR" sz="2000" spc="-150" dirty="0">
              <a:solidFill>
                <a:schemeClr val="accent1"/>
              </a:solidFill>
            </a:endParaRPr>
          </a:p>
        </p:txBody>
      </p:sp>
      <p:sp>
        <p:nvSpPr>
          <p:cNvPr id="10" name="Légende à une bordure 2 9"/>
          <p:cNvSpPr/>
          <p:nvPr/>
        </p:nvSpPr>
        <p:spPr>
          <a:xfrm>
            <a:off x="4286248" y="4857760"/>
            <a:ext cx="3286148" cy="428628"/>
          </a:xfrm>
          <a:prstGeom prst="accentCallout2">
            <a:avLst>
              <a:gd name="adj1" fmla="val 18750"/>
              <a:gd name="adj2" fmla="val -3960"/>
              <a:gd name="adj3" fmla="val 18750"/>
              <a:gd name="adj4" fmla="val -16667"/>
              <a:gd name="adj5" fmla="val 155166"/>
              <a:gd name="adj6" fmla="val -649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spc="-150" dirty="0" smtClean="0">
                <a:solidFill>
                  <a:schemeClr val="accent1"/>
                </a:solidFill>
              </a:rPr>
              <a:t>Apprentissage aux moyens Radio NAV et Radio COM</a:t>
            </a:r>
            <a:endParaRPr lang="fr-FR" sz="2000" spc="-150" dirty="0">
              <a:solidFill>
                <a:schemeClr val="accent1"/>
              </a:solidFill>
            </a:endParaRPr>
          </a:p>
        </p:txBody>
      </p:sp>
      <p:sp>
        <p:nvSpPr>
          <p:cNvPr id="11" name="Légende encadrée avec une bordure 3 10"/>
          <p:cNvSpPr/>
          <p:nvPr/>
        </p:nvSpPr>
        <p:spPr>
          <a:xfrm rot="5400000">
            <a:off x="5965041" y="3821909"/>
            <a:ext cx="714380" cy="4643470"/>
          </a:xfrm>
          <a:prstGeom prst="accentBorderCallout3">
            <a:avLst>
              <a:gd name="adj1" fmla="val 18750"/>
              <a:gd name="adj2" fmla="val -8333"/>
              <a:gd name="adj3" fmla="val 19088"/>
              <a:gd name="adj4" fmla="val -87983"/>
              <a:gd name="adj5" fmla="val -290"/>
              <a:gd name="adj6" fmla="val -89809"/>
              <a:gd name="adj7" fmla="val -137"/>
              <a:gd name="adj8" fmla="val -57884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Exploitable en </a:t>
            </a:r>
            <a:r>
              <a:rPr lang="fr-FR" b="1" dirty="0" smtClean="0">
                <a:solidFill>
                  <a:schemeClr val="bg1"/>
                </a:solidFill>
              </a:rPr>
              <a:t>groupes, </a:t>
            </a:r>
            <a:r>
              <a:rPr lang="fr-FR" b="1" dirty="0" smtClean="0">
                <a:solidFill>
                  <a:schemeClr val="bg1"/>
                </a:solidFill>
              </a:rPr>
              <a:t>sur une structure légère et mobile. A un </a:t>
            </a:r>
            <a:r>
              <a:rPr lang="fr-FR" b="1" dirty="0" smtClean="0">
                <a:solidFill>
                  <a:schemeClr val="bg1"/>
                </a:solidFill>
              </a:rPr>
              <a:t>coût </a:t>
            </a:r>
            <a:r>
              <a:rPr lang="fr-FR" b="1" dirty="0" smtClean="0">
                <a:solidFill>
                  <a:schemeClr val="bg1"/>
                </a:solidFill>
              </a:rPr>
              <a:t>réduit  environ 3500€    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DSCN217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000760" y="1357298"/>
            <a:ext cx="2428892" cy="1656063"/>
          </a:xfrm>
          <a:noFill/>
          <a:ln/>
        </p:spPr>
      </p:pic>
      <p:pic>
        <p:nvPicPr>
          <p:cNvPr id="3080" name="Picture 8" descr="Vol Lasbordes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72198" y="5238546"/>
            <a:ext cx="2286016" cy="1476602"/>
          </a:xfrm>
          <a:noFill/>
          <a:ln/>
        </p:spPr>
      </p:pic>
      <p:pic>
        <p:nvPicPr>
          <p:cNvPr id="21506" name="Picture 2" descr="https://scontent-mad1-1.xx.fbcdn.net/hphotos-xap1/t31.0-8/11140191_737027233075085_3911083906869936385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063684"/>
            <a:ext cx="2928959" cy="206371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Espace réservé du texte 7"/>
          <p:cNvSpPr>
            <a:spLocks noGrp="1"/>
          </p:cNvSpPr>
          <p:nvPr>
            <p:ph type="body" sz="half" idx="1"/>
          </p:nvPr>
        </p:nvSpPr>
        <p:spPr>
          <a:xfrm>
            <a:off x="214282" y="1785926"/>
            <a:ext cx="4857784" cy="1643074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Projet de réalisation d’un simulateur à l’aide d’élèves préparant le BIA pour un apprentissage virtuel avant de passer à la pratique</a:t>
            </a:r>
          </a:p>
          <a:p>
            <a:endParaRPr lang="fr-FR" dirty="0"/>
          </a:p>
        </p:txBody>
      </p:sp>
      <p:sp>
        <p:nvSpPr>
          <p:cNvPr id="9" name="Flèche droite rayée 8"/>
          <p:cNvSpPr/>
          <p:nvPr/>
        </p:nvSpPr>
        <p:spPr>
          <a:xfrm>
            <a:off x="3571868" y="3643314"/>
            <a:ext cx="1857388" cy="78581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WP_001306.jpg"/>
          <p:cNvPicPr/>
          <p:nvPr/>
        </p:nvPicPr>
        <p:blipFill>
          <a:blip r:embed="rId6" cstate="print"/>
          <a:srcRect l="21177" r="32941" b="19999"/>
          <a:stretch>
            <a:fillRect/>
          </a:stretch>
        </p:blipFill>
        <p:spPr>
          <a:xfrm>
            <a:off x="1000100" y="3786190"/>
            <a:ext cx="2214578" cy="285749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500430" y="4572008"/>
            <a:ext cx="20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Intégration du simulateur dans un poste maquette A350</a:t>
            </a:r>
            <a:endParaRPr lang="fr-FR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835696" y="524644"/>
            <a:ext cx="6048672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3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Le projet collaboratif de la section Bac pro et formation BIA</a:t>
            </a:r>
            <a:endParaRPr lang="fr-FR" sz="32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256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785926"/>
            <a:ext cx="5543560" cy="45259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fr-FR" sz="2800" dirty="0" smtClean="0"/>
              <a:t>Il a été décidé de fabriquer un simulateur « cockpit trainer » léger et transportable facilement, qui permettrait d’avoir une vision globale de l’environnement et des systèmes </a:t>
            </a:r>
          </a:p>
          <a:p>
            <a:r>
              <a:rPr lang="fr-FR" sz="2800" dirty="0" smtClean="0"/>
              <a:t>Des classes de Bac Professionnel Structure et Avionique ont aidé les élèves du BIA à fabriquer leur simulateur et en ont profité pour découvrir les métiers de l’Aéronautique</a:t>
            </a:r>
          </a:p>
          <a:p>
            <a:r>
              <a:rPr lang="fr-FR" sz="2800" dirty="0" smtClean="0"/>
              <a:t>Des rencontres avec des professionnels ont été organisées pour aller chercher des idées et des solutions techniques</a:t>
            </a:r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214414" y="714356"/>
            <a:ext cx="7067128" cy="724942"/>
          </a:xfrm>
        </p:spPr>
        <p:txBody>
          <a:bodyPr/>
          <a:lstStyle/>
          <a:p>
            <a:pPr fontAlgn="auto">
              <a:spcAft>
                <a:spcPts val="0"/>
              </a:spcAft>
            </a:pPr>
            <a:r>
              <a:rPr lang="fr-FR" sz="2800" b="1" dirty="0" smtClean="0">
                <a:solidFill>
                  <a:srgbClr val="FF0000"/>
                </a:solidFill>
              </a:rPr>
              <a:t>Le projet collaboratif de la section Bac pro et formation BIA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10" descr="visite tour de contrôl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43636" y="3643314"/>
            <a:ext cx="2643206" cy="2839627"/>
          </a:xfrm>
          <a:prstGeom prst="rect">
            <a:avLst/>
          </a:prstGeom>
          <a:noFill/>
          <a:ln/>
        </p:spPr>
      </p:pic>
      <p:pic>
        <p:nvPicPr>
          <p:cNvPr id="5122" name="Picture 2" descr="http://2.bp.blogspot.com/--qvsD4C8jpg/UWbaFXij1oI/AAAAAAAACv8/ow7bQnZT7iM/s320/P11602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428736"/>
            <a:ext cx="2762268" cy="207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8469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6779096" cy="576064"/>
          </a:xfrm>
        </p:spPr>
        <p:txBody>
          <a:bodyPr/>
          <a:lstStyle/>
          <a:p>
            <a:r>
              <a:rPr lang="fr-FR" sz="25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Le projet de réalisation du simulateur</a:t>
            </a:r>
            <a:endParaRPr lang="fr-FR" sz="25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3613" y="1466375"/>
            <a:ext cx="1256019" cy="1207280"/>
            <a:chOff x="3613" y="1466375"/>
            <a:chExt cx="1256019" cy="1207280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3613" y="1466375"/>
              <a:ext cx="1256019" cy="594473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Appropriation du projet</a:t>
              </a:r>
              <a:endParaRPr lang="fr-FR" sz="1400" dirty="0"/>
            </a:p>
          </p:txBody>
        </p:sp>
        <p:sp>
          <p:nvSpPr>
            <p:cNvPr id="11" name="Flèche à angle droit 10"/>
            <p:cNvSpPr/>
            <p:nvPr/>
          </p:nvSpPr>
          <p:spPr>
            <a:xfrm rot="5400000">
              <a:off x="379593" y="2124390"/>
              <a:ext cx="504056" cy="594473"/>
            </a:xfrm>
            <a:prstGeom prst="bentUp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928857" y="2060848"/>
            <a:ext cx="6811495" cy="3888432"/>
            <a:chOff x="928857" y="2060848"/>
            <a:chExt cx="6811495" cy="3888432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928857" y="2060848"/>
              <a:ext cx="6811495" cy="388843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26" name="Groupe 25"/>
            <p:cNvGrpSpPr/>
            <p:nvPr/>
          </p:nvGrpSpPr>
          <p:grpSpPr>
            <a:xfrm>
              <a:off x="1259632" y="2180781"/>
              <a:ext cx="4608512" cy="3211960"/>
              <a:chOff x="1259632" y="2180781"/>
              <a:chExt cx="4608512" cy="3211960"/>
            </a:xfrm>
          </p:grpSpPr>
          <p:sp>
            <p:nvSpPr>
              <p:cNvPr id="6" name="Rectangle à coins arrondis 5"/>
              <p:cNvSpPr/>
              <p:nvPr/>
            </p:nvSpPr>
            <p:spPr>
              <a:xfrm>
                <a:off x="1259632" y="2180781"/>
                <a:ext cx="1224136" cy="594473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smtClean="0"/>
                  <a:t>Recherche de solution</a:t>
                </a:r>
                <a:endParaRPr lang="fr-FR" sz="1400" dirty="0"/>
              </a:p>
            </p:txBody>
          </p:sp>
          <p:sp>
            <p:nvSpPr>
              <p:cNvPr id="7" name="Rectangle à coins arrondis 6"/>
              <p:cNvSpPr/>
              <p:nvPr/>
            </p:nvSpPr>
            <p:spPr>
              <a:xfrm>
                <a:off x="2236539" y="2949106"/>
                <a:ext cx="1368152" cy="594473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smtClean="0"/>
                  <a:t>Conception (définition des plans)</a:t>
                </a:r>
                <a:endParaRPr lang="fr-FR" sz="1400" dirty="0"/>
              </a:p>
            </p:txBody>
          </p:sp>
          <p:sp>
            <p:nvSpPr>
              <p:cNvPr id="8" name="Rectangle à coins arrondis 7"/>
              <p:cNvSpPr/>
              <p:nvPr/>
            </p:nvSpPr>
            <p:spPr>
              <a:xfrm>
                <a:off x="3537799" y="3634080"/>
                <a:ext cx="1368152" cy="576064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smtClean="0"/>
                  <a:t>Préparation de la réalisation</a:t>
                </a:r>
                <a:endParaRPr lang="fr-FR" sz="1400" dirty="0"/>
              </a:p>
            </p:txBody>
          </p:sp>
          <p:sp>
            <p:nvSpPr>
              <p:cNvPr id="9" name="Rectangle à coins arrondis 8"/>
              <p:cNvSpPr/>
              <p:nvPr/>
            </p:nvSpPr>
            <p:spPr>
              <a:xfrm>
                <a:off x="4725557" y="4300645"/>
                <a:ext cx="1142587" cy="553037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smtClean="0"/>
                  <a:t>Assemblage</a:t>
                </a:r>
                <a:endParaRPr lang="fr-FR" sz="1400" dirty="0"/>
              </a:p>
            </p:txBody>
          </p:sp>
          <p:sp>
            <p:nvSpPr>
              <p:cNvPr id="12" name="Flèche à angle droit 11"/>
              <p:cNvSpPr/>
              <p:nvPr/>
            </p:nvSpPr>
            <p:spPr>
              <a:xfrm rot="5400000">
                <a:off x="1619671" y="2820106"/>
                <a:ext cx="504056" cy="594473"/>
              </a:xfrm>
              <a:prstGeom prst="bentUp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Flèche à angle droit 12"/>
              <p:cNvSpPr/>
              <p:nvPr/>
            </p:nvSpPr>
            <p:spPr>
              <a:xfrm rot="5400000">
                <a:off x="4082575" y="4230405"/>
                <a:ext cx="504056" cy="594473"/>
              </a:xfrm>
              <a:prstGeom prst="bentUp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Flèche à angle droit 13"/>
              <p:cNvSpPr/>
              <p:nvPr/>
            </p:nvSpPr>
            <p:spPr>
              <a:xfrm rot="5400000">
                <a:off x="2965823" y="3573356"/>
                <a:ext cx="504056" cy="594473"/>
              </a:xfrm>
              <a:prstGeom prst="bentUp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Flèche à angle droit 14"/>
              <p:cNvSpPr/>
              <p:nvPr/>
            </p:nvSpPr>
            <p:spPr>
              <a:xfrm rot="5400000">
                <a:off x="5151420" y="4843476"/>
                <a:ext cx="504056" cy="594473"/>
              </a:xfrm>
              <a:prstGeom prst="bentUp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" name="ZoneTexte 2"/>
            <p:cNvSpPr txBox="1"/>
            <p:nvPr/>
          </p:nvSpPr>
          <p:spPr>
            <a:xfrm>
              <a:off x="3347864" y="2180781"/>
              <a:ext cx="2520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Tâches effectuées par les élèves de Bac Pro</a:t>
              </a:r>
              <a:endParaRPr lang="fr-FR" dirty="0"/>
            </a:p>
          </p:txBody>
        </p:sp>
      </p:grpSp>
      <p:sp>
        <p:nvSpPr>
          <p:cNvPr id="21" name="Rectangle à coins arrondis 20"/>
          <p:cNvSpPr/>
          <p:nvPr/>
        </p:nvSpPr>
        <p:spPr>
          <a:xfrm>
            <a:off x="1884131" y="1434163"/>
            <a:ext cx="2259048" cy="132030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Lancement effectué avec les élèves de Bac Pro et de BIA</a:t>
            </a:r>
            <a:endParaRPr lang="fr-FR" dirty="0"/>
          </a:p>
        </p:txBody>
      </p:sp>
      <p:grpSp>
        <p:nvGrpSpPr>
          <p:cNvPr id="25" name="Groupe 24"/>
          <p:cNvGrpSpPr/>
          <p:nvPr/>
        </p:nvGrpSpPr>
        <p:grpSpPr>
          <a:xfrm>
            <a:off x="5868144" y="4282645"/>
            <a:ext cx="3275856" cy="1875388"/>
            <a:chOff x="5868144" y="4282645"/>
            <a:chExt cx="3275856" cy="1875388"/>
          </a:xfrm>
        </p:grpSpPr>
        <p:sp>
          <p:nvSpPr>
            <p:cNvPr id="20" name="ZoneTexte 19"/>
            <p:cNvSpPr txBox="1"/>
            <p:nvPr/>
          </p:nvSpPr>
          <p:spPr>
            <a:xfrm>
              <a:off x="6623720" y="4282645"/>
              <a:ext cx="2520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Tâches effectuées par les élèves de BIA</a:t>
              </a:r>
              <a:endParaRPr lang="fr-FR" dirty="0"/>
            </a:p>
          </p:txBody>
        </p:sp>
        <p:grpSp>
          <p:nvGrpSpPr>
            <p:cNvPr id="24" name="Groupe 23"/>
            <p:cNvGrpSpPr/>
            <p:nvPr/>
          </p:nvGrpSpPr>
          <p:grpSpPr>
            <a:xfrm>
              <a:off x="5868144" y="4886055"/>
              <a:ext cx="2448272" cy="1271978"/>
              <a:chOff x="5868144" y="4886055"/>
              <a:chExt cx="2448272" cy="1271978"/>
            </a:xfrm>
          </p:grpSpPr>
          <p:sp>
            <p:nvSpPr>
              <p:cNvPr id="19" name="Rectangle à coins arrondis 18"/>
              <p:cNvSpPr/>
              <p:nvPr/>
            </p:nvSpPr>
            <p:spPr>
              <a:xfrm>
                <a:off x="5868144" y="4886055"/>
                <a:ext cx="2448272" cy="1271978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" name="Rectangle à coins arrondis 4"/>
              <p:cNvSpPr/>
              <p:nvPr/>
            </p:nvSpPr>
            <p:spPr>
              <a:xfrm>
                <a:off x="7060148" y="5618227"/>
                <a:ext cx="1202621" cy="50405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smtClean="0"/>
                  <a:t>Exploitation</a:t>
                </a:r>
                <a:endParaRPr lang="fr-FR" sz="1400" dirty="0"/>
              </a:p>
            </p:txBody>
          </p:sp>
          <p:sp>
            <p:nvSpPr>
              <p:cNvPr id="10" name="Rectangle à coins arrondis 9"/>
              <p:cNvSpPr/>
              <p:nvPr/>
            </p:nvSpPr>
            <p:spPr>
              <a:xfrm>
                <a:off x="5948666" y="4985800"/>
                <a:ext cx="1116443" cy="50405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smtClean="0"/>
                  <a:t>Tests</a:t>
                </a:r>
                <a:endParaRPr lang="fr-FR" sz="1400" dirty="0"/>
              </a:p>
            </p:txBody>
          </p:sp>
          <p:sp>
            <p:nvSpPr>
              <p:cNvPr id="16" name="Flèche à angle droit 15"/>
              <p:cNvSpPr/>
              <p:nvPr/>
            </p:nvSpPr>
            <p:spPr>
              <a:xfrm rot="5400000">
                <a:off x="6444208" y="5544393"/>
                <a:ext cx="504056" cy="594473"/>
              </a:xfrm>
              <a:prstGeom prst="bentUp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8" name="Rectangle à coins arrondis 27"/>
          <p:cNvSpPr/>
          <p:nvPr/>
        </p:nvSpPr>
        <p:spPr>
          <a:xfrm>
            <a:off x="1152940" y="4666673"/>
            <a:ext cx="3539280" cy="118535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fr-FR" sz="1600" dirty="0"/>
              <a:t>Les plans ont été </a:t>
            </a:r>
            <a:r>
              <a:rPr lang="fr-FR" sz="1600" dirty="0" smtClean="0"/>
              <a:t>réfléchis </a:t>
            </a:r>
            <a:r>
              <a:rPr lang="fr-FR" sz="1600" dirty="0"/>
              <a:t>en commun avec les élèves autour de différents cockpits d’avions </a:t>
            </a:r>
            <a:r>
              <a:rPr lang="fr-FR" sz="1600" dirty="0" smtClean="0"/>
              <a:t>existants </a:t>
            </a:r>
            <a:endParaRPr lang="fr-FR" sz="1600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fr-FR" sz="1600" dirty="0"/>
              <a:t>Projet conduit sur  une année</a:t>
            </a:r>
          </a:p>
        </p:txBody>
      </p:sp>
      <p:sp>
        <p:nvSpPr>
          <p:cNvPr id="41" name="Rectangle à coins arrondis 40"/>
          <p:cNvSpPr/>
          <p:nvPr/>
        </p:nvSpPr>
        <p:spPr>
          <a:xfrm>
            <a:off x="387761" y="3963844"/>
            <a:ext cx="5312924" cy="165438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mtClean="0"/>
              <a:t>Compétences BIA mises en œuvre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mtClean="0"/>
              <a:t>C3.2 -</a:t>
            </a:r>
            <a:r>
              <a:rPr lang="fr-FR" smtClean="0">
                <a:solidFill>
                  <a:schemeClr val="tx1"/>
                </a:solidFill>
              </a:rPr>
              <a:t>Repérer et décrire les principaux systèmes ou éléments réalisant les fonctions techniques élémentaires des aéronefs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mtClean="0"/>
              <a:t>L’anglais aéronautique</a:t>
            </a:r>
            <a:endParaRPr lang="fr-FR" smtClean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25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8" grpId="0" animBg="1"/>
      <p:bldP spid="28" grpId="1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lum bright="3000" contrast="-16000"/>
          </a:blip>
          <a:srcRect/>
          <a:stretch>
            <a:fillRect/>
          </a:stretch>
        </p:blipFill>
        <p:spPr bwMode="auto">
          <a:xfrm>
            <a:off x="7143768" y="1428736"/>
            <a:ext cx="1714480" cy="356430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228600" dist="50800" dir="5400000" sx="106000" sy="106000" algn="ctr" rotWithShape="0">
              <a:srgbClr val="000000">
                <a:alpha val="69000"/>
              </a:srgbClr>
            </a:outerShdw>
            <a:softEdge rad="1270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6552728" cy="724942"/>
          </a:xfrm>
        </p:spPr>
        <p:txBody>
          <a:bodyPr/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Exploitation du simulateur dans la formation au BIA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714489"/>
            <a:ext cx="5400684" cy="1857388"/>
          </a:xfrm>
        </p:spPr>
        <p:txBody>
          <a:bodyPr>
            <a:normAutofit fontScale="55000" lnSpcReduction="20000"/>
          </a:bodyPr>
          <a:lstStyle/>
          <a:p>
            <a:r>
              <a:rPr lang="fr-FR" dirty="0" smtClean="0"/>
              <a:t>Exemple d’utilisation lors d’une activité : </a:t>
            </a:r>
            <a:br>
              <a:rPr lang="fr-FR" dirty="0" smtClean="0"/>
            </a:br>
            <a:r>
              <a:rPr lang="fr-FR" b="1" dirty="0" smtClean="0"/>
              <a:t>Réalisation d’un plan de vol VFR</a:t>
            </a:r>
          </a:p>
          <a:p>
            <a:r>
              <a:rPr lang="fr-FR" dirty="0" smtClean="0"/>
              <a:t>Chaque binôme décide d’une navigation entre deux lieux qu’il connait et réalise un tutorial pour un autre groupe</a:t>
            </a:r>
          </a:p>
          <a:p>
            <a:r>
              <a:rPr lang="fr-FR" dirty="0" smtClean="0"/>
              <a:t>Chaque groupe présente sa navigation et analyse le vol</a:t>
            </a:r>
          </a:p>
          <a:p>
            <a:endParaRPr lang="fr-FR" dirty="0"/>
          </a:p>
          <a:p>
            <a:pPr marL="0" indent="0">
              <a:tabLst>
                <a:tab pos="896938" algn="l"/>
              </a:tabLst>
            </a:pPr>
            <a:endParaRPr lang="fr-FR" dirty="0"/>
          </a:p>
          <a:p>
            <a:pPr indent="12700">
              <a:tabLst>
                <a:tab pos="896938" algn="l"/>
              </a:tabLst>
            </a:pPr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43314"/>
            <a:ext cx="885828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à coins arrondis 8"/>
          <p:cNvSpPr/>
          <p:nvPr/>
        </p:nvSpPr>
        <p:spPr>
          <a:xfrm>
            <a:off x="357158" y="4643446"/>
            <a:ext cx="2000264" cy="4286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2428860" y="5715016"/>
            <a:ext cx="2714644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12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diaporama sem BIA 10nov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 diaporama sem BIA 10nov2015</Template>
  <TotalTime>640</TotalTime>
  <Words>783</Words>
  <Application>Microsoft Office PowerPoint</Application>
  <PresentationFormat>Affichage à l'écran (4:3)</PresentationFormat>
  <Paragraphs>85</Paragraphs>
  <Slides>13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HelveticaNeue-BlackExt</vt:lpstr>
      <vt:lpstr>HelveticaNeue-MediumExt</vt:lpstr>
      <vt:lpstr>Wingdings</vt:lpstr>
      <vt:lpstr>Masque diaporama sem BIA 10nov2015</vt:lpstr>
      <vt:lpstr>Exploitation d’un outil de simulation en formation BIA 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projet collaboratif de la section Bac pro et formation BIA</vt:lpstr>
      <vt:lpstr>Le projet de réalisation du simulateur</vt:lpstr>
      <vt:lpstr>Exploitation du simulateur dans la formation au BIA</vt:lpstr>
      <vt:lpstr>Présentation PowerPoint</vt:lpstr>
      <vt:lpstr>Avantages et intérêts  - Les élèves ont un support attractif et un environnement informatique qu’ils connaissent - une structure simple et légère qui permet d’être déplacée sur des meetings et confiées à des élèves - 70% des modules de la formation peuvent être imagés sur ce simulateur  - Il existe de nombreuses ressources et tutoriaux réalisés par des professionnels </vt:lpstr>
      <vt:lpstr>Expérience qui a permis d’accompagner l’association « Un morceau de Ciel Bleu » dans la réalisation d’un autre simulateur avec des jeunes de quartiers sensibles. - 10 adolescents ont été accompagnés dans leur projet d’orientation vers des formations de l’aéronautique (préparation concours ENAC, IUT, lycée St Exupéry, …)</vt:lpstr>
      <vt:lpstr>Présentation PowerPoint</vt:lpstr>
    </vt:vector>
  </TitlesOfParts>
  <Company>conseil general 31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Un Morceau de Ciel Bleu</dc:title>
  <dc:creator>lebris.p</dc:creator>
  <cp:lastModifiedBy>fbacon</cp:lastModifiedBy>
  <cp:revision>69</cp:revision>
  <dcterms:created xsi:type="dcterms:W3CDTF">2015-09-16T11:15:02Z</dcterms:created>
  <dcterms:modified xsi:type="dcterms:W3CDTF">2015-11-08T17:54:46Z</dcterms:modified>
</cp:coreProperties>
</file>