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7" r:id="rId2"/>
    <p:sldId id="259" r:id="rId3"/>
    <p:sldId id="263" r:id="rId4"/>
    <p:sldId id="258" r:id="rId5"/>
    <p:sldId id="262" r:id="rId6"/>
    <p:sldId id="257" r:id="rId7"/>
    <p:sldId id="283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</p:sldIdLst>
  <p:sldSz cx="9144000" cy="6858000" type="screen4x3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riam Alcandre" initials="MA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61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0-13T15:09:46.574" idx="3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0-13T15:09:46.574" idx="3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33894-3B8F-4BD5-9A43-DC1A5589F06B}" type="datetimeFigureOut">
              <a:rPr lang="fr-FR"/>
              <a:t>03/11/15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198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F40C2-658D-4FB7-A42A-BFE02442E7E4}" type="slidenum">
              <a:rPr lang="fr-FR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83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006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033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404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960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5650"/>
            <a:ext cx="4970462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6712" cy="4473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58" tIns="45729" rIns="91458" bIns="45729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244357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5650"/>
            <a:ext cx="4970462" cy="3727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21225"/>
            <a:ext cx="5446712" cy="44735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58" tIns="45729" rIns="91458" bIns="45729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815658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67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330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46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919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77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21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46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23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337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99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375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400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F40C2-658D-4FB7-A42A-BFE02442E7E4}" type="slidenum">
              <a:rPr lang="fr-FR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86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7802" y="198425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0" y="138408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455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16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034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5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49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54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9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441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85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986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38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249AE-0D09-4511-B7DE-2FDBA52BEDFE}" type="datetimeFigureOut">
              <a:rPr lang="fr-FR" smtClean="0"/>
              <a:t>03/11/15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9FA35-F6B2-48A9-8B1A-3433262E572A}" type="slidenum">
              <a:rPr lang="fr-FR" smtClean="0"/>
              <a:t>‹#›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0" y="138408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64914" y="67664"/>
            <a:ext cx="1079086" cy="11766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272764" y="67664"/>
            <a:ext cx="5593629" cy="109127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492914" y="1651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fr-FR" sz="1800" b="1" i="0" u="none" strike="noStrike" baseline="0" dirty="0" smtClean="0">
                <a:solidFill>
                  <a:srgbClr val="10218C"/>
                </a:solidFill>
                <a:latin typeface="HelveticaNeue-BlackExt"/>
              </a:rPr>
              <a:t>RENCONTRE NATIONALE</a:t>
            </a:r>
          </a:p>
          <a:p>
            <a:pPr algn="l"/>
            <a:r>
              <a:rPr lang="fr-FR" sz="1800" b="1" i="0" u="none" strike="noStrike" baseline="0" dirty="0" smtClean="0">
                <a:solidFill>
                  <a:srgbClr val="10218C"/>
                </a:solidFill>
                <a:latin typeface="HelveticaNeue-BlackExt"/>
              </a:rPr>
              <a:t>SUR LE BIA . </a:t>
            </a:r>
            <a:r>
              <a:rPr lang="fr-FR" sz="1600" b="0" i="0" u="none" strike="noStrike" baseline="0" dirty="0" smtClean="0">
                <a:solidFill>
                  <a:srgbClr val="10218C"/>
                </a:solidFill>
                <a:latin typeface="HelveticaNeue-MediumExt"/>
              </a:rPr>
              <a:t>10 NOVEMBRE 2015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2410" y="67664"/>
            <a:ext cx="575361" cy="8413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82829" y="69788"/>
            <a:ext cx="654184" cy="83920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67549" y="332656"/>
            <a:ext cx="574679" cy="57212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04334" y="964347"/>
            <a:ext cx="832679" cy="4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emploi.info/AirEmploi/frontoffice/IronBird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emploi.org/" TargetMode="External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am.fr/" TargetMode="External"/><Relationship Id="rId4" Type="http://schemas.openxmlformats.org/officeDocument/2006/relationships/hyperlink" Target="http://www.aeroport.fr/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am.fr/" TargetMode="External"/><Relationship Id="rId4" Type="http://schemas.openxmlformats.org/officeDocument/2006/relationships/image" Target="../media/image40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emploi.fr/" TargetMode="External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fr-FR" dirty="0">
                <a:latin typeface="Comic Sans MS" panose="030F0702030302020204" pitchFamily="66" charset="0"/>
              </a:rPr>
              <a:t/>
            </a:r>
            <a:br>
              <a:rPr lang="en-US" altLang="fr-FR" dirty="0">
                <a:latin typeface="Comic Sans MS" panose="030F0702030302020204" pitchFamily="66" charset="0"/>
              </a:rPr>
            </a:br>
            <a:r>
              <a:rPr lang="en-US" altLang="fr-FR" b="1" dirty="0">
                <a:latin typeface="Comic Sans MS" panose="030F0702030302020204" pitchFamily="66" charset="0"/>
              </a:rPr>
              <a:t>OUTILS DE PROMOTION </a:t>
            </a:r>
            <a:br>
              <a:rPr lang="en-US" altLang="fr-FR" b="1" dirty="0">
                <a:latin typeface="Comic Sans MS" panose="030F0702030302020204" pitchFamily="66" charset="0"/>
              </a:rPr>
            </a:br>
            <a:r>
              <a:rPr lang="en-US" altLang="fr-FR" b="1" dirty="0" smtClean="0">
                <a:latin typeface="Comic Sans MS" panose="030F0702030302020204" pitchFamily="66" charset="0"/>
              </a:rPr>
              <a:t>INDUSTRIE </a:t>
            </a:r>
            <a:r>
              <a:rPr lang="en-US" altLang="fr-FR" b="1" dirty="0">
                <a:latin typeface="Comic Sans MS" panose="030F0702030302020204" pitchFamily="66" charset="0"/>
              </a:rPr>
              <a:t/>
            </a:r>
            <a:br>
              <a:rPr lang="en-US" altLang="fr-FR" b="1" dirty="0">
                <a:latin typeface="Comic Sans MS" panose="030F0702030302020204" pitchFamily="66" charset="0"/>
              </a:rPr>
            </a:br>
            <a:r>
              <a:rPr lang="en-US" altLang="fr-FR" b="1" dirty="0">
                <a:latin typeface="Comic Sans MS" panose="030F0702030302020204" pitchFamily="66" charset="0"/>
              </a:rPr>
              <a:t>AERONAUTIQUE &amp; </a:t>
            </a:r>
            <a:r>
              <a:rPr lang="en-US" altLang="fr-FR" b="1" dirty="0" smtClean="0">
                <a:latin typeface="Comic Sans MS" panose="030F0702030302020204" pitchFamily="66" charset="0"/>
              </a:rPr>
              <a:t>SPATIALE</a:t>
            </a:r>
            <a:r>
              <a:rPr lang="en-US" altLang="fr-FR" dirty="0">
                <a:latin typeface="Comic Sans MS" panose="030F0702030302020204" pitchFamily="66" charset="0"/>
              </a:rPr>
              <a:t/>
            </a:r>
            <a:br>
              <a:rPr lang="en-US" altLang="fr-FR" dirty="0">
                <a:latin typeface="Comic Sans MS" panose="030F0702030302020204" pitchFamily="66" charset="0"/>
              </a:rPr>
            </a:br>
            <a:r>
              <a:rPr lang="en-US" altLang="fr-FR" dirty="0">
                <a:latin typeface="Comic Sans MS" panose="030F0702030302020204" pitchFamily="66" charset="0"/>
              </a:rPr>
              <a:t>_____</a:t>
            </a:r>
            <a:br>
              <a:rPr lang="en-US" altLang="fr-FR" dirty="0">
                <a:latin typeface="Comic Sans MS" panose="030F0702030302020204" pitchFamily="66" charset="0"/>
              </a:rPr>
            </a:br>
            <a:endParaRPr lang="fr-FR" dirty="0"/>
          </a:p>
        </p:txBody>
      </p:sp>
      <p:pic>
        <p:nvPicPr>
          <p:cNvPr id="4" name="Image 4" descr="\\Gifas.asso.fr\dfs\01Partage\Guide et Procédures du GIFAS\1. Présentation du GIFAS\3. Logos\GIFAS\logo_gif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711" y="1700808"/>
            <a:ext cx="726909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85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3008" y="300551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7059" y="1623283"/>
            <a:ext cx="864096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u="sng" dirty="0">
                <a:latin typeface="Calibri Light" panose="020F0302020204030204" pitchFamily="34" charset="0"/>
              </a:rPr>
              <a:t>Le premier </a:t>
            </a:r>
            <a:r>
              <a:rPr lang="fr-FR" u="sng" dirty="0" err="1">
                <a:latin typeface="Calibri Light" panose="020F0302020204030204" pitchFamily="34" charset="0"/>
                <a:hlinkClick r:id="rId3"/>
              </a:rPr>
              <a:t>Serious</a:t>
            </a:r>
            <a:r>
              <a:rPr lang="fr-FR" u="sng" dirty="0">
                <a:latin typeface="Calibri Light" panose="020F0302020204030204" pitchFamily="34" charset="0"/>
                <a:hlinkClick r:id="rId3"/>
              </a:rPr>
              <a:t> Game</a:t>
            </a:r>
            <a:r>
              <a:rPr lang="fr-FR" u="sng" dirty="0">
                <a:latin typeface="Calibri Light" panose="020F0302020204030204" pitchFamily="34" charset="0"/>
              </a:rPr>
              <a:t> </a:t>
            </a:r>
            <a:r>
              <a:rPr lang="fr-FR" u="sng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en ligne d'orientation sur l'aérien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u="sng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Une </a:t>
            </a:r>
            <a:r>
              <a:rPr lang="fr-FR" altLang="fr-FR" u="sng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innovation pour les jeunes de 14 à 20 ans </a:t>
            </a:r>
            <a:endParaRPr lang="fr-FR" altLang="fr-FR" u="sng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/>
            <a:r>
              <a:rPr lang="fr-FR" sz="1400" dirty="0" smtClean="0"/>
              <a:t>La </a:t>
            </a:r>
            <a:r>
              <a:rPr lang="fr-FR" sz="1400" dirty="0"/>
              <a:t>pratique des </a:t>
            </a:r>
            <a:r>
              <a:rPr lang="fr-FR" sz="1400" dirty="0" smtClean="0"/>
              <a:t>métiers comme </a:t>
            </a:r>
            <a:r>
              <a:rPr lang="fr-FR" sz="1400" dirty="0"/>
              <a:t>si on y était </a:t>
            </a:r>
            <a:r>
              <a:rPr lang="fr-FR" sz="1400" dirty="0" smtClean="0"/>
              <a:t>!</a:t>
            </a:r>
          </a:p>
          <a:p>
            <a:pPr algn="ctr"/>
            <a:endParaRPr lang="fr-FR" sz="1400" dirty="0" smtClean="0"/>
          </a:p>
          <a:p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b="1" dirty="0" smtClean="0"/>
              <a:t>« Créez votre compte </a:t>
            </a:r>
            <a:r>
              <a:rPr lang="fr-FR" sz="1400" b="1" dirty="0"/>
              <a:t>en </a:t>
            </a:r>
            <a:r>
              <a:rPr lang="fr-FR" sz="1400" b="1" dirty="0" smtClean="0"/>
              <a:t>ligne, </a:t>
            </a:r>
            <a:r>
              <a:rPr lang="fr-FR" sz="1400" dirty="0" smtClean="0"/>
              <a:t>pour</a:t>
            </a:r>
            <a:r>
              <a:rPr lang="fr-FR" sz="1400" dirty="0"/>
              <a:t> jouer </a:t>
            </a:r>
            <a:r>
              <a:rPr lang="fr-FR" sz="1400" dirty="0" smtClean="0"/>
              <a:t>à votre rythme</a:t>
            </a:r>
            <a:r>
              <a:rPr lang="fr-FR" sz="1400" dirty="0"/>
              <a:t>, venir et revenir </a:t>
            </a:r>
            <a:endParaRPr lang="fr-FR" sz="1400" dirty="0" smtClean="0"/>
          </a:p>
          <a:p>
            <a:r>
              <a:rPr lang="fr-FR" sz="1400" dirty="0" smtClean="0"/>
              <a:t>sur </a:t>
            </a:r>
            <a:r>
              <a:rPr lang="fr-FR" sz="1400" dirty="0"/>
              <a:t>chaque mission </a:t>
            </a:r>
            <a:r>
              <a:rPr lang="fr-FR" sz="1400" dirty="0" smtClean="0"/>
              <a:t>et </a:t>
            </a:r>
            <a:r>
              <a:rPr lang="fr-FR" sz="1400" dirty="0"/>
              <a:t>explorer le métier qui vous </a:t>
            </a:r>
            <a:r>
              <a:rPr lang="fr-FR" sz="1400" dirty="0" smtClean="0"/>
              <a:t>attire.</a:t>
            </a:r>
          </a:p>
          <a:p>
            <a:endParaRPr lang="fr-FR" sz="1400" dirty="0"/>
          </a:p>
          <a:p>
            <a:r>
              <a:rPr lang="fr-FR" sz="1400" dirty="0" smtClean="0"/>
              <a:t> Vous </a:t>
            </a:r>
            <a:r>
              <a:rPr lang="fr-FR" sz="1400" dirty="0"/>
              <a:t>êtes le personnage et vous devez accomplir les missions qui lui ont été confiées </a:t>
            </a:r>
            <a:endParaRPr lang="fr-FR" sz="1400" dirty="0" smtClean="0"/>
          </a:p>
          <a:p>
            <a:r>
              <a:rPr lang="fr-FR" sz="1400" dirty="0" smtClean="0"/>
              <a:t>dans</a:t>
            </a:r>
            <a:r>
              <a:rPr lang="fr-FR" sz="1400" dirty="0"/>
              <a:t> la chaîne des métiers de l’aéronautique : de la construction de l'avion jusqu'à sa </a:t>
            </a:r>
            <a:endParaRPr lang="fr-FR" sz="1400" dirty="0" smtClean="0"/>
          </a:p>
          <a:p>
            <a:r>
              <a:rPr lang="fr-FR" sz="1400" dirty="0" smtClean="0"/>
              <a:t>navigation</a:t>
            </a:r>
            <a:r>
              <a:rPr lang="fr-FR" sz="1400" dirty="0"/>
              <a:t>, en passant par l'univers caché des pistes de l'aéroport…</a:t>
            </a:r>
          </a:p>
          <a:p>
            <a:r>
              <a:rPr lang="fr-FR" sz="1400" dirty="0"/>
              <a:t>Dans la peau de </a:t>
            </a:r>
            <a:r>
              <a:rPr lang="fr-FR" sz="1400" dirty="0" err="1"/>
              <a:t>Tahin</a:t>
            </a:r>
            <a:r>
              <a:rPr lang="fr-FR" sz="1400" dirty="0"/>
              <a:t>, venu de la planète </a:t>
            </a:r>
            <a:r>
              <a:rPr lang="fr-FR" sz="1400" dirty="0" err="1"/>
              <a:t>Talban</a:t>
            </a:r>
            <a:r>
              <a:rPr lang="fr-FR" sz="1400" dirty="0"/>
              <a:t>, vous accompagnez les passagers </a:t>
            </a:r>
            <a:endParaRPr lang="fr-FR" sz="1400" dirty="0" smtClean="0"/>
          </a:p>
          <a:p>
            <a:r>
              <a:rPr lang="fr-FR" sz="1400" dirty="0" smtClean="0"/>
              <a:t>jusqu'à </a:t>
            </a:r>
            <a:r>
              <a:rPr lang="fr-FR" sz="1400" dirty="0"/>
              <a:t>la destination finale quels que soient les imprévus. Dans les bureaux d’études </a:t>
            </a:r>
            <a:endParaRPr lang="fr-FR" sz="1400" dirty="0" smtClean="0"/>
          </a:p>
          <a:p>
            <a:r>
              <a:rPr lang="fr-FR" sz="1400" dirty="0" smtClean="0"/>
              <a:t>et </a:t>
            </a:r>
            <a:r>
              <a:rPr lang="fr-FR" sz="1400" dirty="0"/>
              <a:t>les ateliers de la construction aéronautique, vous suivez le chemin de la conception </a:t>
            </a:r>
            <a:endParaRPr lang="fr-FR" sz="1400" dirty="0" smtClean="0"/>
          </a:p>
          <a:p>
            <a:r>
              <a:rPr lang="fr-FR" sz="1400" dirty="0" smtClean="0"/>
              <a:t>de </a:t>
            </a:r>
            <a:r>
              <a:rPr lang="fr-FR" sz="1400" dirty="0"/>
              <a:t>l'avion jusqu'à sa fabrication. Vous remplirez le carnet de compétences et d'outils : </a:t>
            </a:r>
            <a:endParaRPr lang="fr-FR" sz="1400" dirty="0" smtClean="0"/>
          </a:p>
          <a:p>
            <a:r>
              <a:rPr lang="fr-FR" sz="1400" dirty="0" smtClean="0"/>
              <a:t>Quelles </a:t>
            </a:r>
            <a:r>
              <a:rPr lang="fr-FR" sz="1400" dirty="0"/>
              <a:t>exigences pour devenir navigant ? Qu'est-ce qu'un motoriste ?  </a:t>
            </a:r>
            <a:endParaRPr lang="fr-FR" sz="1400" dirty="0" smtClean="0"/>
          </a:p>
          <a:p>
            <a:r>
              <a:rPr lang="fr-FR" sz="1400" b="1" dirty="0" smtClean="0"/>
              <a:t>Que </a:t>
            </a:r>
            <a:r>
              <a:rPr lang="fr-FR" sz="1400" b="1" dirty="0"/>
              <a:t>chacun se mesure aux défis du jeu Terre et Ciel® </a:t>
            </a:r>
            <a:r>
              <a:rPr lang="fr-FR" sz="1400" b="1" dirty="0" smtClean="0"/>
              <a:t>!!! »</a:t>
            </a:r>
            <a:endParaRPr lang="fr-FR" sz="1400" dirty="0"/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smtClean="0">
                <a:latin typeface="Arial" panose="020B0604020202020204" pitchFamily="34" charset="0"/>
                <a:hlinkClick r:id="rId3"/>
              </a:rPr>
              <a:t>www.airemploi.info/AirEmploi/frontoffice/IronBird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44151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8" name="Picture 11" descr="\\Serveur-2000\espace\FICHIERS DE L'EQUIPE\ELISE\EDUGAME TERRE ET CIEL\PROMOTION DU JEU\Poster Edugam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15" y="3015581"/>
            <a:ext cx="1950256" cy="2924739"/>
          </a:xfrm>
          <a:prstGeom prst="rect">
            <a:avLst/>
          </a:prstGeom>
          <a:noFill/>
          <a:effectLst>
            <a:reflection stA="20000" endPos="26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0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3008" y="300551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1520" y="1412776"/>
            <a:ext cx="864096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u="sng" dirty="0" smtClean="0">
                <a:latin typeface="Calibri Light" panose="020F0302020204030204" pitchFamily="34" charset="0"/>
              </a:rPr>
              <a:t>Le site internet </a:t>
            </a:r>
            <a:r>
              <a:rPr lang="fr-FR" u="sng" dirty="0">
                <a:latin typeface="Calibri Light" panose="020F0302020204030204" pitchFamily="34" charset="0"/>
              </a:rPr>
              <a:t> : </a:t>
            </a:r>
            <a:r>
              <a:rPr lang="fr-FR" u="sng" dirty="0" smtClean="0">
                <a:latin typeface="Calibri Light" panose="020F0302020204030204" pitchFamily="34" charset="0"/>
                <a:hlinkClick r:id="rId3"/>
              </a:rPr>
              <a:t>www.airemploi.org</a:t>
            </a: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Explorer nos univers : une immersion dans les univers de travail de l’atelier de fabrication à la piste de l’aéroport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Connaître nos secteurs : les chiffres de l’emploi, les territoires, le développement durable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fiches métiers, les vidéos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formations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chemins d’accès à l’emploi et de nombreuses adresses pour la recherche d’un poste</a:t>
            </a:r>
            <a:endParaRPr lang="fr-FR" altLang="fr-FR" sz="1400" b="1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44151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4" name="Picture 2" descr="\\Serveur-2000\cj\APPRENTISSAGE Habilitations ET  REFORME\demande habilitation 2014\Accueil Airemploi industrie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39" y="1950138"/>
            <a:ext cx="6034581" cy="299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84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3008" y="300551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02573" y="1556792"/>
            <a:ext cx="8640960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000" b="1" u="sng" dirty="0" smtClean="0">
                <a:latin typeface="Calibri Light" panose="020F0302020204030204" pitchFamily="34" charset="0"/>
              </a:rPr>
              <a:t>Les ressources documentaires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u="sng" dirty="0" smtClean="0">
              <a:latin typeface="Calibri Light" panose="020F030202020403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44151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9" y="2233770"/>
            <a:ext cx="3533257" cy="253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88" y="2233770"/>
            <a:ext cx="3604604" cy="253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8" y="5003273"/>
            <a:ext cx="3544328" cy="14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87" y="5003273"/>
            <a:ext cx="3625156" cy="14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Afficher l'image d'origi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78" y="1540000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19" y="1556792"/>
            <a:ext cx="559272" cy="5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9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3008" y="300551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7798" y="1510628"/>
            <a:ext cx="864096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u="sng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Un accompagnement dans la construction de son projet professionnel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espace d’accueil à Roissy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Conseils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Sessions d’information collective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Entretien personnalisé avec un conseiller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présence dans les territoires :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Campus des métiers aéronautiques,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Musée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Pole de compétitivité , entreprises..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Actions communes avec les aéroports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Projets avec les Régions et les CD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Salons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44151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94" y="2394088"/>
            <a:ext cx="4079354" cy="300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5765236"/>
            <a:ext cx="691699" cy="6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24" y="5788724"/>
            <a:ext cx="705087" cy="6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10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203575" y="595313"/>
            <a:ext cx="35290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1409281"/>
            <a:ext cx="9144000" cy="85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fr-FR" altLang="fr-FR" sz="1600" b="1" u="sng" dirty="0">
                <a:solidFill>
                  <a:schemeClr val="tx1"/>
                </a:solidFill>
                <a:latin typeface="Calibri Light" panose="020F0302020204030204" pitchFamily="34" charset="0"/>
              </a:rPr>
              <a:t>SALON DU BOURGET </a:t>
            </a:r>
            <a:r>
              <a:rPr lang="fr-FR" altLang="fr-FR" sz="1600" b="1" u="sng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2015</a:t>
            </a:r>
          </a:p>
          <a:p>
            <a:pPr algn="ctr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fr-FR" altLang="fr-FR" sz="900" u="sng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>
              <a:spcBef>
                <a:spcPct val="0"/>
              </a:spcBef>
              <a:buNone/>
            </a:pPr>
            <a:r>
              <a:rPr lang="fr-FR" altLang="fr-FR" sz="16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heSans-B8ExtraBold"/>
              </a:rPr>
              <a:t> </a:t>
            </a:r>
            <a:r>
              <a:rPr lang="fr-FR" altLang="fr-FR" sz="1600" b="1" dirty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Le prix de la meilleure affiche a été remis par la Ministre Najat </a:t>
            </a:r>
            <a:r>
              <a:rPr lang="fr-FR" altLang="fr-FR" sz="1600" b="1" dirty="0" err="1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Vallaud</a:t>
            </a:r>
            <a:r>
              <a:rPr lang="fr-FR" altLang="fr-FR" sz="1600" b="1" dirty="0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 </a:t>
            </a:r>
            <a:r>
              <a:rPr lang="fr-FR" altLang="fr-FR" sz="1600" b="1" dirty="0" err="1">
                <a:solidFill>
                  <a:srgbClr val="C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Belkacem</a:t>
            </a:r>
            <a:endParaRPr lang="fr-FR" altLang="fr-FR" sz="1600" b="1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fr-FR" altLang="fr-FR" sz="1200" dirty="0" smtClean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25 établissements, 7 académies, 13 entreprises, 250 jeunes filles, leurs marraines, leurs professeurs</a:t>
            </a:r>
          </a:p>
        </p:txBody>
      </p:sp>
      <p:pic>
        <p:nvPicPr>
          <p:cNvPr id="1537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360363"/>
            <a:ext cx="9080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 16" descr="\\Gifas.asso.fr\dfs\Fichiers Gifas\Aff. Soc. Form. Comm. Adh\Echanges\Formation\15 BOURGET 2015\AVION DES METIERS\CHARTRE GRAPHIQUE\Logo\LogAvionDesMéti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93688"/>
            <a:ext cx="930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\\Serveur-2000\Espace\FICHIERS DE L'EQUIPE\ELISE\FEMINISONS LES METIERS DE L'AERONAUTIQUE\Féminisons 2014 2015\SUPPORTS DE COMMUNICATION\Affiche feminiso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50" y="2492896"/>
            <a:ext cx="6560500" cy="41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8092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203575" y="595313"/>
            <a:ext cx="35290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683568" y="1397086"/>
            <a:ext cx="7795270" cy="531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2016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600" b="1" u="sng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DESTINATION LOGISTIQUE : VOL DIRECT VERS LA MIXITE</a:t>
            </a:r>
          </a:p>
          <a:p>
            <a:pPr marL="342900" indent="-342900" algn="ctr" eaLnBrk="0" fontAlgn="base" hangingPunct="0">
              <a:spcBef>
                <a:spcPct val="0"/>
              </a:spcBef>
              <a:spcAft>
                <a:spcPct val="0"/>
              </a:spcAft>
              <a:buAutoNum type="arabicPlain" startAt="2016"/>
            </a:pPr>
            <a:endParaRPr lang="fr-FR" altLang="fr-FR" sz="1100" b="1" u="sng" dirty="0">
              <a:solidFill>
                <a:srgbClr val="C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Un concours pour nous proposer des </a:t>
            </a:r>
            <a:r>
              <a:rPr lang="fr-FR" altLang="fr-FR" sz="1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vidéos </a:t>
            </a:r>
            <a:r>
              <a:rPr lang="fr-FR" altLang="fr-FR" sz="1400" dirty="0">
                <a:solidFill>
                  <a:schemeClr val="tx1"/>
                </a:solidFill>
                <a:latin typeface="Calibri Light" panose="020F0302020204030204" pitchFamily="34" charset="0"/>
              </a:rPr>
              <a:t>et des musiques pour promouvoir les métiers </a:t>
            </a:r>
            <a:r>
              <a:rPr lang="fr-FR" altLang="fr-FR" sz="14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de la logistique dans le transport aérien et l’industrie aéronautique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altLang="fr-FR" sz="14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altLang="fr-FR" sz="1400" b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……. et la participation au concours « Je filme le métier qui me plait » en partenariat avec l’AFDET</a:t>
            </a:r>
            <a:endParaRPr lang="fr-FR" altLang="fr-FR" sz="1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7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360363"/>
            <a:ext cx="9080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 16" descr="\\Gifas.asso.fr\dfs\Fichiers Gifas\Aff. Soc. Form. Comm. Adh\Echanges\Formation\15 BOURGET 2015\AVION DES METIERS\CHARTRE GRAPHIQUE\Logo\LogAvionDesMéti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293688"/>
            <a:ext cx="930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\\Serveur-2000\cj\ADMINISTRATION AE\CA AG\CA du 2 octobre 2015\Crés Mixité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84" y="2492896"/>
            <a:ext cx="5257006" cy="376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1361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41961" y="1818283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fr-F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fr-FR" sz="3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4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fr-FR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ctions ou </a:t>
            </a:r>
            <a:r>
              <a:rPr lang="fr-F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fr-FR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utils de </a:t>
            </a:r>
            <a:r>
              <a:rPr lang="fr-FR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r>
              <a:rPr lang="fr-FR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romotion </a:t>
            </a:r>
          </a:p>
          <a:p>
            <a:pPr algn="ctr"/>
            <a:endParaRPr lang="fr-F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 secteur de l’aérien</a:t>
            </a:r>
          </a:p>
          <a:p>
            <a:pPr algn="ctr"/>
            <a:endParaRPr lang="fr-FR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fr-FR" sz="36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2" descr="Logo F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83333"/>
            <a:ext cx="27940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25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375" t="11766" r="55250" b="14294"/>
          <a:stretch/>
        </p:blipFill>
        <p:spPr>
          <a:xfrm>
            <a:off x="251520" y="2045949"/>
            <a:ext cx="4392488" cy="4695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547664" y="1340768"/>
            <a:ext cx="65527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www.observatoire-metiers-aerien.fr </a:t>
            </a:r>
            <a:endParaRPr lang="fr-FR" sz="2400" dirty="0" smtClean="0"/>
          </a:p>
          <a:p>
            <a:endParaRPr lang="fr-FR" dirty="0"/>
          </a:p>
          <a:p>
            <a:r>
              <a:rPr lang="fr-FR" dirty="0" smtClean="0"/>
              <a:t>.					      Fiches métiers</a:t>
            </a:r>
          </a:p>
          <a:p>
            <a:r>
              <a:rPr lang="fr-FR" dirty="0" smtClean="0"/>
              <a:t>. 				Formations et qualifications</a:t>
            </a:r>
          </a:p>
          <a:p>
            <a:r>
              <a:rPr lang="fr-FR" dirty="0" smtClean="0"/>
              <a:t>						  Etudes</a:t>
            </a:r>
          </a:p>
          <a:p>
            <a:r>
              <a:rPr lang="fr-FR" dirty="0"/>
              <a:t>	</a:t>
            </a:r>
            <a:r>
              <a:rPr lang="fr-FR" dirty="0" smtClean="0"/>
              <a:t>				</a:t>
            </a:r>
            <a:r>
              <a:rPr lang="fr-FR" dirty="0"/>
              <a:t> </a:t>
            </a:r>
            <a:r>
              <a:rPr lang="fr-FR" dirty="0" smtClean="0"/>
              <a:t>Bourse </a:t>
            </a:r>
            <a:r>
              <a:rPr lang="fr-FR" dirty="0"/>
              <a:t>à l’emploi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fr-FR" dirty="0" smtClean="0"/>
              <a:t>. </a:t>
            </a:r>
          </a:p>
          <a:p>
            <a:endParaRPr lang="fr-FR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3173" y="3573016"/>
            <a:ext cx="3715497" cy="297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881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 outils pour mieux connaître l’environnement aéroportuaire</a:t>
            </a:r>
          </a:p>
          <a:p>
            <a:pPr marL="0" indent="0">
              <a:buNone/>
            </a:pPr>
            <a:r>
              <a:rPr lang="fr-FR" dirty="0" smtClean="0"/>
              <a:t>				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smtClean="0"/>
              <a:t>			</a:t>
            </a:r>
            <a:r>
              <a:rPr lang="fr-FR" sz="1900" dirty="0"/>
              <a:t>Film « La ballade de Hop ! » </a:t>
            </a:r>
            <a:endParaRPr lang="fr-FR" sz="1900" dirty="0" smtClean="0"/>
          </a:p>
          <a:p>
            <a:pPr marL="0" indent="0">
              <a:buNone/>
            </a:pPr>
            <a:r>
              <a:rPr lang="fr-FR" sz="1900" dirty="0"/>
              <a:t>	</a:t>
            </a:r>
            <a:r>
              <a:rPr lang="fr-FR" sz="1900" dirty="0" smtClean="0"/>
              <a:t>			</a:t>
            </a:r>
            <a:r>
              <a:rPr lang="fr-FR" sz="1900" dirty="0" smtClean="0">
                <a:hlinkClick r:id="rId3"/>
              </a:rPr>
              <a:t>www.fnam.fr</a:t>
            </a:r>
            <a:endParaRPr lang="fr-FR" sz="1900" dirty="0" smtClean="0"/>
          </a:p>
          <a:p>
            <a:pPr marL="0" indent="0">
              <a:buNone/>
            </a:pPr>
            <a:endParaRPr lang="fr-FR" sz="1900" dirty="0"/>
          </a:p>
          <a:p>
            <a:pPr marL="0" indent="0">
              <a:buNone/>
            </a:pPr>
            <a:endParaRPr lang="fr-FR" sz="19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sz="1900" dirty="0" smtClean="0"/>
              <a:t>                   Outil </a:t>
            </a:r>
            <a:r>
              <a:rPr lang="fr-FR" sz="1900" dirty="0"/>
              <a:t>d’e-sensibilisation </a:t>
            </a:r>
          </a:p>
          <a:p>
            <a:pPr marL="0" indent="0">
              <a:buNone/>
            </a:pPr>
            <a:r>
              <a:rPr lang="fr-FR" sz="1900" dirty="0" smtClean="0"/>
              <a:t>                   en </a:t>
            </a:r>
            <a:r>
              <a:rPr lang="fr-FR" sz="1900" dirty="0"/>
              <a:t>milieu aéroportuaire</a:t>
            </a:r>
          </a:p>
          <a:p>
            <a:pPr marL="0" indent="0">
              <a:buNone/>
            </a:pPr>
            <a:r>
              <a:rPr lang="fr-FR" sz="1900" dirty="0" smtClean="0">
                <a:hlinkClick r:id="rId4"/>
              </a:rPr>
              <a:t>                   www.aeroport.fr</a:t>
            </a:r>
            <a:endParaRPr lang="fr-FR" sz="19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4" name="Image 3"/>
          <p:cNvPicPr/>
          <p:nvPr/>
        </p:nvPicPr>
        <p:blipFill rotWithShape="1">
          <a:blip r:embed="rId5"/>
          <a:srcRect l="18740" t="15023" r="52822" b="36599"/>
          <a:stretch/>
        </p:blipFill>
        <p:spPr bwMode="auto">
          <a:xfrm>
            <a:off x="4211960" y="3717032"/>
            <a:ext cx="457046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/>
          <p:nvPr/>
        </p:nvPicPr>
        <p:blipFill rotWithShape="1">
          <a:blip r:embed="rId6"/>
          <a:srcRect l="32629" t="73354" r="57895" b="11020"/>
          <a:stretch/>
        </p:blipFill>
        <p:spPr bwMode="auto">
          <a:xfrm>
            <a:off x="457200" y="2060848"/>
            <a:ext cx="346672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" y="6237312"/>
            <a:ext cx="109046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69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1412776"/>
            <a:ext cx="79928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 transport aérien et le développement durable</a:t>
            </a:r>
          </a:p>
          <a:p>
            <a:pPr algn="ctr"/>
            <a:endParaRPr lang="fr-FR" sz="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fr-FR" dirty="0"/>
              <a:t>Une brochure </a:t>
            </a:r>
          </a:p>
          <a:p>
            <a:r>
              <a:rPr lang="fr-FR" dirty="0"/>
              <a:t>pour les jeunes</a:t>
            </a:r>
          </a:p>
          <a:p>
            <a:pPr lvl="8"/>
            <a:r>
              <a:rPr lang="fr-FR" dirty="0" smtClean="0"/>
              <a:t>		</a:t>
            </a:r>
          </a:p>
          <a:p>
            <a:pPr lvl="8"/>
            <a:r>
              <a:rPr lang="fr-FR" dirty="0"/>
              <a:t>	</a:t>
            </a:r>
            <a:r>
              <a:rPr lang="fr-FR" dirty="0" smtClean="0"/>
              <a:t>	Un </a:t>
            </a:r>
            <a:r>
              <a:rPr lang="fr-FR" dirty="0"/>
              <a:t>kit pédagogique </a:t>
            </a:r>
          </a:p>
          <a:p>
            <a:pPr lvl="8"/>
            <a:r>
              <a:rPr lang="fr-FR" dirty="0" smtClean="0"/>
              <a:t>		pour </a:t>
            </a:r>
            <a:r>
              <a:rPr lang="fr-FR" dirty="0"/>
              <a:t>les professeurs</a:t>
            </a:r>
          </a:p>
          <a:p>
            <a:pPr algn="r"/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0" y="2708920"/>
            <a:ext cx="4510494" cy="3111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/>
          <p:nvPr/>
        </p:nvPicPr>
        <p:blipFill rotWithShape="1">
          <a:blip r:embed="rId4"/>
          <a:srcRect l="5842" t="15926" r="59767" b="20372"/>
          <a:stretch/>
        </p:blipFill>
        <p:spPr bwMode="auto">
          <a:xfrm>
            <a:off x="4713219" y="3573016"/>
            <a:ext cx="4391025" cy="289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666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528" y="1412776"/>
            <a:ext cx="8712968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site </a:t>
            </a:r>
            <a:r>
              <a:rPr kumimoji="0" lang="fr-FR" altLang="fr-FR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aeroemploiformation.com</a:t>
            </a:r>
            <a:r>
              <a:rPr kumimoji="0" lang="fr-FR" altLang="fr-FR" sz="11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fr-FR" altLang="fr-FR" sz="11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11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fr-FR" altLang="fr-FR" sz="11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site </a:t>
            </a: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aeroemploiformation.com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une plateforme qui présente les emplois, les métiers et les filières de</a:t>
            </a:r>
            <a:b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formation du secteur aéronautique, spatial, de défense</a:t>
            </a:r>
            <a:r>
              <a:rPr kumimoji="0" lang="fr-FR" altLang="fr-FR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de sécurité.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offres d’emplois et de stages :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de 1800 offres diffusées par les Grandes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Entreprises et PME.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CV thèque :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de 86 000 profils enregistrés par spécialisations, métiers et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niveau d’études.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L’annuaire des Contacts RH :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170 entreprises référencées, leurs activités, profils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d’embauches et leurs responsables RH.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L’annuaire des Formations :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de 400 formations du secondaire au supérieur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ainsi que les écoles doctorales.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L’annuaire des Métiers : 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 portraits par niveau d’études.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7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45733"/>
            <a:ext cx="2480660" cy="322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2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1412776"/>
            <a:ext cx="7992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Coupe </a:t>
            </a:r>
            <a:r>
              <a:rPr lang="fr-FR" dirty="0" err="1"/>
              <a:t>Vz</a:t>
            </a:r>
            <a:r>
              <a:rPr lang="fr-FR" dirty="0"/>
              <a:t> devient </a:t>
            </a:r>
            <a:r>
              <a:rPr lang="fr-FR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			</a:t>
            </a:r>
          </a:p>
          <a:p>
            <a:r>
              <a:rPr lang="fr-FR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Coupe Antoine de Saint Exupéry pour la Jeunesse</a:t>
            </a:r>
          </a:p>
          <a:p>
            <a:r>
              <a:rPr lang="fr-FR" dirty="0" smtClean="0"/>
              <a:t>		</a:t>
            </a:r>
          </a:p>
          <a:p>
            <a:pPr lvl="8"/>
            <a:r>
              <a:rPr lang="fr-FR" dirty="0"/>
              <a:t>	</a:t>
            </a:r>
            <a:r>
              <a:rPr lang="fr-FR" dirty="0" smtClean="0"/>
              <a:t>	</a:t>
            </a:r>
            <a:endParaRPr lang="fr-FR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3068960"/>
            <a:ext cx="44079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Du 1</a:t>
            </a:r>
            <a:r>
              <a:rPr lang="fr-FR" baseline="30000" dirty="0" smtClean="0"/>
              <a:t>er</a:t>
            </a:r>
            <a:r>
              <a:rPr lang="fr-FR" dirty="0" smtClean="0"/>
              <a:t> janvier au 30 mars 2016</a:t>
            </a:r>
          </a:p>
          <a:p>
            <a:r>
              <a:rPr lang="fr-FR" dirty="0" smtClean="0"/>
              <a:t>Pour les jeunes de 13 à 17 ans</a:t>
            </a:r>
          </a:p>
          <a:p>
            <a:r>
              <a:rPr lang="fr-FR" dirty="0" smtClean="0"/>
              <a:t>Un reportage photo, une bande dessinée, un récit détaillé</a:t>
            </a:r>
            <a:endParaRPr lang="fr-FR" dirty="0"/>
          </a:p>
          <a:p>
            <a:r>
              <a:rPr lang="fr-FR" dirty="0" smtClean="0">
                <a:hlinkClick r:id="rId3"/>
              </a:rPr>
              <a:t>www.fnam.fr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7" name="Image 6"/>
          <p:cNvPicPr/>
          <p:nvPr/>
        </p:nvPicPr>
        <p:blipFill rotWithShape="1">
          <a:blip r:embed="rId4"/>
          <a:srcRect l="38141" t="12934" r="38822" b="23770"/>
          <a:stretch/>
        </p:blipFill>
        <p:spPr bwMode="auto">
          <a:xfrm>
            <a:off x="5436096" y="2348880"/>
            <a:ext cx="2607791" cy="397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764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3008" y="300551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1520" y="1613119"/>
            <a:ext cx="864096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Brochure « une formation pour un métier dans l’Industrie Aéronautique &amp; Spatiale </a:t>
            </a:r>
            <a:r>
              <a:rPr kumimoji="0" lang="fr-FR" altLang="fr-FR" sz="1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/>
            </a:r>
            <a:br>
              <a:rPr kumimoji="0" lang="fr-FR" altLang="fr-FR" sz="1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</a:br>
            <a:r>
              <a:rPr kumimoji="0" lang="fr-FR" altLang="fr-FR" sz="1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/>
            </a:r>
            <a:br>
              <a:rPr kumimoji="0" lang="fr-FR" altLang="fr-FR" sz="1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</a:br>
            <a:endParaRPr kumimoji="0" lang="fr-FR" altLang="fr-F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Edité tous les deux ans, ce guide de 60 pages répertorie les formations initiales aéronautiques et spatiales proposées par les établissements d'enseignement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France. Ainsi, plus de 200 établissements y sont référencés (lycées, CFA, écoles, IUT, Universités) proposant plus de 400 formations professionnelles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diplômantes, du CAP au diplôme d'ingénieurs et masters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5" name="Imag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401" y="3356992"/>
            <a:ext cx="2001197" cy="32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44151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58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12409" y="1484784"/>
            <a:ext cx="7630550" cy="326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Livret sur les métiers de L’Industrie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Aéronautique &amp; Spatiale</a:t>
            </a:r>
            <a:r>
              <a:rPr kumimoji="0" lang="fr-FR" altLang="fr-FR" sz="4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/>
            </a:r>
            <a:br>
              <a:rPr kumimoji="0" lang="fr-FR" altLang="fr-FR" sz="4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</a:br>
            <a:endParaRPr kumimoji="0" lang="fr-FR" altLang="fr-F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5Plain"/>
              </a:rPr>
              <a:t>Livret de 68 pages qui décrit les métiers de nos industries par famille : conception,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5Plain"/>
              </a:rPr>
              <a:t>essais, industrialisation, fabrication-assemblage-maintenance, support client/commercial,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5Plain"/>
              </a:rPr>
              <a:t>logistique, qualité et achat.</a:t>
            </a:r>
            <a:r>
              <a:rPr lang="fr-FR" altLang="fr-FR" sz="1600" dirty="0"/>
              <a:t> </a:t>
            </a: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5Plain"/>
              </a:rPr>
              <a:t>Chaque métier fait l’objet d’une fiche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5Plain"/>
              </a:rPr>
              <a:t>détaillée : missions, compétences et qualités requises, formation, évolution,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5Plain"/>
              </a:rPr>
              <a:t>adresses utiles. Des témoignages de jeunes professionnels complètent  cette présentation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heSans-B5Plain"/>
              </a:rPr>
              <a:t>.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1520" y="39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" name="Image 2" descr="livret-metiers2012-COU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681" y="4079039"/>
            <a:ext cx="3066006" cy="213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8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79512" y="1443841"/>
            <a:ext cx="871296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ts val="0"/>
              </a:spcAft>
            </a:pPr>
            <a:r>
              <a:rPr lang="fr-FR" sz="2000" u="sng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Annuaire des contacts RH : recrutement, stages et alternance</a:t>
            </a:r>
            <a:endParaRPr lang="fr-FR" sz="2000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600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fr-FR" sz="16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référence, pour chaque entreprise, les responsables du recrutement, des stages et de l'alternance.</a:t>
            </a:r>
            <a:endParaRPr lang="fr-FR" sz="1600" dirty="0"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Aft>
                <a:spcPts val="0"/>
              </a:spcAft>
            </a:pPr>
            <a:r>
              <a:rPr lang="fr-FR" sz="16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16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6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informe sur les activités et les métiers des sociétés du GIFAS et contribue ainsi à faciliter la recherche d’emploi ou de stage en orientant vers des interlocuteurs ciblés.</a:t>
            </a:r>
            <a:r>
              <a:rPr lang="fr-FR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8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000" dirty="0">
              <a:effectLst/>
              <a:latin typeface="Times" panose="02020603050405020304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5025"/>
            <a:ext cx="2088232" cy="280948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9589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59632" y="1772816"/>
            <a:ext cx="6947543" cy="192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L'Industrie Aéronautique et Spatiale - janvier 2013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fr-FR" altLang="fr-F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fr-FR" altLang="fr-F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Publié par l'</a:t>
            </a: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ONISEP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dans sa </a:t>
            </a: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collection "Pourquoi pas moi ?"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Conçu en partenariat avec le </a:t>
            </a: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GIFAS</a:t>
            </a: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ce premier numéro présente </a:t>
            </a:r>
            <a:b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douze métiers de l'aéronautique et de l'espace, répertoriés selon cinq familles : </a:t>
            </a:r>
            <a:b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conception, méthodes, fabrication, logistique et maintenance.</a:t>
            </a: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 1" descr="onisep_pourquoi_pas_moi_aeronautique_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28371"/>
            <a:ext cx="1872208" cy="27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457200" y="2971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25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95513" y="765175"/>
            <a:ext cx="4526539" cy="584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Présentation BIA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636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11560" y="1484784"/>
            <a:ext cx="82089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357DEB"/>
                </a:solidFill>
              </a:rPr>
              <a:t>Dans le cadre du 51ème Salon du Bourget le GIFAS a organisé :</a:t>
            </a:r>
          </a:p>
          <a:p>
            <a:pPr algn="ctr">
              <a:defRPr/>
            </a:pPr>
            <a:r>
              <a:rPr lang="fr-FR" dirty="0">
                <a:solidFill>
                  <a:srgbClr val="357DEB"/>
                </a:solidFill>
              </a:rPr>
              <a:t> </a:t>
            </a:r>
            <a:r>
              <a:rPr lang="fr-F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57DE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r>
              <a:rPr lang="fr-F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57DEB"/>
                </a:solidFill>
              </a:rPr>
              <a:t> </a:t>
            </a:r>
            <a:r>
              <a:rPr lang="fr-FR" sz="4000" b="1" dirty="0">
                <a:solidFill>
                  <a:srgbClr val="357DEB"/>
                </a:solidFill>
              </a:rPr>
              <a:t>ÉVÉNEMENTS </a:t>
            </a:r>
          </a:p>
          <a:p>
            <a:pPr algn="ctr">
              <a:defRPr/>
            </a:pPr>
            <a:r>
              <a:rPr lang="fr-FR" dirty="0">
                <a:solidFill>
                  <a:srgbClr val="357DEB"/>
                </a:solidFill>
              </a:rPr>
              <a:t>DÉDIÉS, AUX MÉTIERS, AUX FORMATIONS ET A L’EMPLOI</a:t>
            </a:r>
          </a:p>
          <a:p>
            <a:pPr algn="ctr">
              <a:defRPr/>
            </a:pPr>
            <a:r>
              <a:rPr lang="fr-FR" dirty="0">
                <a:solidFill>
                  <a:srgbClr val="357DEB"/>
                </a:solidFill>
              </a:rPr>
              <a:t> DU SECTEUR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625973" y="3329450"/>
            <a:ext cx="3946027" cy="1181492"/>
            <a:chOff x="-1928610" y="2322229"/>
            <a:chExt cx="9169999" cy="1367156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10" name="Rectangle à coins arrondis 9"/>
            <p:cNvSpPr/>
            <p:nvPr/>
          </p:nvSpPr>
          <p:spPr>
            <a:xfrm>
              <a:off x="-1928610" y="2322229"/>
              <a:ext cx="9169999" cy="136715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-1052279" y="2672636"/>
              <a:ext cx="7896705" cy="7499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2300" dirty="0">
                  <a:solidFill>
                    <a:srgbClr val="357DEB"/>
                  </a:solidFill>
                </a:rPr>
                <a:t>L’AVION DES MÉTIERS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600" dirty="0">
                  <a:solidFill>
                    <a:srgbClr val="357DEB"/>
                  </a:solidFill>
                </a:rPr>
                <a:t>ÉDITION SPÉCIALE MÉTIERS DE LA PRODUCTION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5076056" y="3306461"/>
            <a:ext cx="3575244" cy="1179606"/>
            <a:chOff x="662765" y="2507843"/>
            <a:chExt cx="7374545" cy="1216800"/>
          </a:xfrm>
          <a:scene3d>
            <a:camera prst="orthographicFront"/>
            <a:lightRig rig="flat" dir="t"/>
          </a:scene3d>
        </p:grpSpPr>
        <p:sp>
          <p:nvSpPr>
            <p:cNvPr id="13" name="Rectangle à coins arrondis 12"/>
            <p:cNvSpPr/>
            <p:nvPr/>
          </p:nvSpPr>
          <p:spPr>
            <a:xfrm>
              <a:off x="692495" y="2507843"/>
              <a:ext cx="7344815" cy="12168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662765" y="2626643"/>
              <a:ext cx="6832319" cy="10285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7630" tIns="87630" rIns="87630" bIns="8763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2300" dirty="0">
                  <a:solidFill>
                    <a:srgbClr val="CED629"/>
                  </a:solidFill>
                </a:rPr>
                <a:t>LE FORUM EMPLOI ET FORMATION</a:t>
              </a:r>
            </a:p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600" dirty="0">
                  <a:solidFill>
                    <a:srgbClr val="CED629"/>
                  </a:solidFill>
                </a:rPr>
                <a:t>HALL CONCORDE</a:t>
              </a:r>
            </a:p>
          </p:txBody>
        </p:sp>
      </p:grp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433" y="4581171"/>
            <a:ext cx="2465388" cy="1763713"/>
          </a:xfrm>
          <a:prstGeom prst="rect">
            <a:avLst/>
          </a:prstGeom>
          <a:solidFill>
            <a:srgbClr val="3B6FBD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80" y="4391605"/>
            <a:ext cx="2951163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16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6475" y="1396372"/>
            <a:ext cx="8712968" cy="527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2400" b="1" i="0" u="sng" strike="noStrike" cap="none" normalizeH="0" dirty="0" smtClean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1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100" b="1" u="sng" dirty="0" smtClean="0">
              <a:solidFill>
                <a:srgbClr val="0070C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1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100" b="1" u="sng" dirty="0" smtClean="0">
              <a:solidFill>
                <a:srgbClr val="0070C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100" b="1" u="sng" dirty="0" smtClean="0">
              <a:solidFill>
                <a:srgbClr val="0070C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100" b="1" i="0" u="sng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L’espace</a:t>
            </a:r>
            <a:r>
              <a:rPr kumimoji="0" lang="fr-FR" altLang="fr-FR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d’orientation </a:t>
            </a:r>
            <a:r>
              <a: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référent pour les métiers autour </a:t>
            </a:r>
            <a:r>
              <a:rPr kumimoji="0" lang="fr-FR" altLang="fr-FR" sz="1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l’avion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fr-FR" altLang="fr-FR" sz="14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 coopération avec l’Education Nationale soutenue par les branches professionnelles de la construction aéronautique et du transport aérien : GIFAS et FNAM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Terre et Ciel : une gamme de proposition pour les publics scolaires</a:t>
            </a:r>
          </a:p>
          <a:p>
            <a:pPr marL="1200150" lvl="2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site internet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www.airemploi.fr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pour plonger dans les univers de travail et s’orienter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1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espace d’accueil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l’aéroport de Roissy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L’orientation des jeunes de 3ème </a:t>
            </a:r>
            <a:r>
              <a:rPr lang="fr-FR" altLang="fr-FR" sz="14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territoires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aéroportuaires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développement territorial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des partenariats dans les régions aéronautiques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b="1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b="1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 Féminisons les métiers de l’aéronautique »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promouvoir la mixité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7" name="Picture 3" descr="\\SERVEUR-2000\Espace\LOGOS\AIREMPLOI\Logo airemplo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04" y="1481010"/>
            <a:ext cx="1515509" cy="128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635" y="6121133"/>
            <a:ext cx="576064" cy="56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 bwMode="auto">
          <a:xfrm>
            <a:off x="7483403" y="6164843"/>
            <a:ext cx="1672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srgbClr val="68B2DA"/>
                </a:solidFill>
                <a:latin typeface="+mn-lt"/>
              </a:rPr>
              <a:t>AIREMPLOI </a:t>
            </a:r>
            <a:endParaRPr lang="fr-FR" sz="1400" dirty="0" smtClean="0">
              <a:solidFill>
                <a:srgbClr val="68B2DA"/>
              </a:solidFill>
              <a:latin typeface="+mn-lt"/>
            </a:endParaRPr>
          </a:p>
          <a:p>
            <a:pPr>
              <a:defRPr/>
            </a:pPr>
            <a:r>
              <a:rPr lang="fr-FR" sz="1400" dirty="0" smtClean="0">
                <a:solidFill>
                  <a:srgbClr val="68B2DA"/>
                </a:solidFill>
                <a:latin typeface="+mn-lt"/>
              </a:rPr>
              <a:t>Espace </a:t>
            </a:r>
            <a:r>
              <a:rPr lang="fr-FR" sz="1400" dirty="0">
                <a:solidFill>
                  <a:srgbClr val="68B2DA"/>
                </a:solidFill>
                <a:latin typeface="+mn-lt"/>
              </a:rPr>
              <a:t>Orientation</a:t>
            </a:r>
          </a:p>
        </p:txBody>
      </p:sp>
    </p:spTree>
    <p:extLst>
      <p:ext uri="{BB962C8B-B14F-4D97-AF65-F5344CB8AC3E}">
        <p14:creationId xmlns:p14="http://schemas.microsoft.com/office/powerpoint/2010/main" val="130784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33008" y="300551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7544" y="60528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0183" y="1490301"/>
            <a:ext cx="864096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u="sng" dirty="0" smtClean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Une </a:t>
            </a:r>
            <a:r>
              <a:rPr lang="fr-FR" altLang="fr-FR" u="sng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heSans-B8ExtraBold"/>
              </a:rPr>
              <a:t>coopération avec l’Education Nationale soutenue par les branches professionnelles de la construction aéronautique et du transport aérien : GIFAS et FNAM </a:t>
            </a:r>
            <a:endParaRPr lang="fr-FR" altLang="fr-FR" u="sng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u="sng" dirty="0" smtClean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TheSans-B8ExtraBold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Conférences dans les établissements scolaires, collèges et lycées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animées par </a:t>
            </a:r>
            <a:r>
              <a:rPr lang="fr-FR" altLang="fr-FR" sz="14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conférenciers issus de l’entreprise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Conférences pour les prescripteurs de l’orientation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Ateliers </a:t>
            </a:r>
            <a:r>
              <a:rPr lang="fr-FR" altLang="fr-FR" sz="14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découvertes métiers : des visites d’entreprise pour les professeurs, </a:t>
            </a: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les CIO</a:t>
            </a:r>
            <a:r>
              <a:rPr lang="fr-FR" altLang="fr-FR" sz="14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les organismes de </a:t>
            </a: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altLang="fr-FR" sz="1400" dirty="0" smtClean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Forums scolaires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14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fr-FR" altLang="fr-FR" sz="1400" dirty="0" smtClean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441511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420888"/>
            <a:ext cx="2376264" cy="379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47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480</Words>
  <Application>Microsoft Macintosh PowerPoint</Application>
  <PresentationFormat>Présentation à l'écran (4:3)</PresentationFormat>
  <Paragraphs>252</Paragraphs>
  <Slides>20</Slides>
  <Notes>19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 OUTILS DE PROMOTION  INDUSTRIE  AERONAUTIQUE &amp; SPATIALE _____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Jean-Jacques DIVERCHY</dc:creator>
  <cp:lastModifiedBy>Pascale Costa</cp:lastModifiedBy>
  <cp:revision>48</cp:revision>
  <cp:lastPrinted>2015-10-22T12:33:46Z</cp:lastPrinted>
  <dcterms:created xsi:type="dcterms:W3CDTF">2015-06-04T19:52:37Z</dcterms:created>
  <dcterms:modified xsi:type="dcterms:W3CDTF">2015-11-03T08:15:12Z</dcterms:modified>
</cp:coreProperties>
</file>