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7" r:id="rId3"/>
    <p:sldId id="257" r:id="rId4"/>
    <p:sldId id="259" r:id="rId5"/>
    <p:sldId id="265" r:id="rId6"/>
    <p:sldId id="266" r:id="rId7"/>
    <p:sldId id="261" r:id="rId8"/>
    <p:sldId id="260" r:id="rId9"/>
    <p:sldId id="262" r:id="rId10"/>
    <p:sldId id="263" r:id="rId11"/>
    <p:sldId id="264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4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-23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D08E8-9C59-4486-B56A-C1DF76B774C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A46E3-DF1D-4DFC-B77D-16BBEBFE2A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809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05089-3B7D-4C67-A11B-813CB7CC2A80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EA89C-880D-42BF-B071-89DC8DC14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24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EA89C-880D-42BF-B071-89DC8DC1461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87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EA89C-880D-42BF-B071-89DC8DC1461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87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EA89C-880D-42BF-B071-89DC8DC1461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87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EA89C-880D-42BF-B071-89DC8DC14617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87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EA89C-880D-42BF-B071-89DC8DC1461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87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EA89C-880D-42BF-B071-89DC8DC14617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87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EA89C-880D-42BF-B071-89DC8DC14617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8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95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10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69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685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17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35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70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9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43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91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60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303D0-6773-4C58-8BBF-DC13FFFCD79E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FC05B-7E66-445A-81B4-1AFEA2ED3962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0" y="138408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64914" y="67664"/>
            <a:ext cx="1079086" cy="117663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272764" y="67664"/>
            <a:ext cx="5593629" cy="1091279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3492914" y="16516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FR" sz="1800" b="1" i="0" u="none" strike="noStrike" baseline="0" dirty="0" smtClean="0">
                <a:solidFill>
                  <a:srgbClr val="10218C"/>
                </a:solidFill>
                <a:latin typeface="HelveticaNeue-BlackExt"/>
              </a:rPr>
              <a:t>RENCONTRE NATIONALE</a:t>
            </a:r>
          </a:p>
          <a:p>
            <a:pPr algn="l"/>
            <a:r>
              <a:rPr lang="fr-FR" sz="1800" b="1" i="0" u="none" strike="noStrike" baseline="0" dirty="0" smtClean="0">
                <a:solidFill>
                  <a:srgbClr val="10218C"/>
                </a:solidFill>
                <a:latin typeface="HelveticaNeue-BlackExt"/>
              </a:rPr>
              <a:t>SUR LE BIA . </a:t>
            </a:r>
            <a:r>
              <a:rPr lang="fr-FR" sz="1600" b="0" i="0" u="none" strike="noStrike" baseline="0" dirty="0" smtClean="0">
                <a:solidFill>
                  <a:srgbClr val="10218C"/>
                </a:solidFill>
                <a:latin typeface="HelveticaNeue-MediumExt"/>
              </a:rPr>
              <a:t>10 NOVEMBRE 2015</a:t>
            </a:r>
            <a:endParaRPr lang="fr-FR" dirty="0"/>
          </a:p>
        </p:txBody>
      </p:sp>
      <p:pic>
        <p:nvPicPr>
          <p:cNvPr id="20" name="Image 1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2410" y="67664"/>
            <a:ext cx="575361" cy="84133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82829" y="69788"/>
            <a:ext cx="654184" cy="839206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567549" y="332656"/>
            <a:ext cx="574679" cy="572124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604334" y="964347"/>
            <a:ext cx="832679" cy="4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7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132856"/>
            <a:ext cx="9144000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fr-FR" sz="2800" kern="0" dirty="0" smtClean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cs typeface="Times New Roman"/>
              </a:rPr>
              <a:t>Les programmes d’enseignement 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/>
                <a:cs typeface="Times New Roman"/>
              </a:rPr>
              <a:t>préparant au</a:t>
            </a:r>
          </a:p>
          <a:p>
            <a:pPr lvl="0" algn="ctr">
              <a:spcAft>
                <a:spcPts val="0"/>
              </a:spcAft>
            </a:pPr>
            <a:endParaRPr lang="fr-FR" sz="1600" dirty="0" smtClean="0">
              <a:solidFill>
                <a:srgbClr val="FF0000"/>
              </a:solidFill>
              <a:effectLst/>
              <a:latin typeface="+mj-lt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/>
                <a:cs typeface="Times New Roman"/>
              </a:rPr>
              <a:t>Brevet d’initiation aéronautique (</a:t>
            </a:r>
            <a:r>
              <a:rPr lang="fr-FR" sz="3200" b="1" dirty="0" err="1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/>
                <a:cs typeface="Times New Roman"/>
              </a:rPr>
              <a:t>BIA</a:t>
            </a:r>
            <a:r>
              <a:rPr lang="fr-FR" sz="3200" b="1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/>
                <a:cs typeface="Times New Roman"/>
              </a:rPr>
              <a:t>)</a:t>
            </a:r>
            <a:endParaRPr lang="fr-FR" sz="3200" b="1" dirty="0">
              <a:solidFill>
                <a:srgbClr val="FF0000"/>
              </a:solidFill>
              <a:latin typeface="Arial Black" panose="020B0A04020102020204" pitchFamily="34" charset="0"/>
              <a:ea typeface="Times New Roman"/>
              <a:cs typeface="Times New Roman"/>
            </a:endParaRPr>
          </a:p>
          <a:p>
            <a:pPr algn="ctr"/>
            <a:r>
              <a:rPr lang="fr-FR" sz="2000" i="1" dirty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Arrêté du 19 février 2015 : </a:t>
            </a:r>
            <a:r>
              <a:rPr lang="fr-FR" sz="2000" i="1" dirty="0" err="1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MENE</a:t>
            </a:r>
            <a:r>
              <a:rPr lang="fr-FR" sz="2000" i="1" dirty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fr-FR" sz="20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1200689A</a:t>
            </a:r>
          </a:p>
          <a:p>
            <a:pPr algn="ctr"/>
            <a:endParaRPr lang="fr-FR" sz="1600" i="1" dirty="0">
              <a:solidFill>
                <a:srgbClr val="FF0000"/>
              </a:solidFill>
              <a:latin typeface="+mj-lt"/>
              <a:ea typeface="Times New Roman"/>
              <a:cs typeface="Times New Roman"/>
            </a:endParaRPr>
          </a:p>
          <a:p>
            <a:pPr algn="ctr"/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et au</a:t>
            </a:r>
          </a:p>
          <a:p>
            <a:pPr algn="ctr"/>
            <a:endParaRPr lang="fr-FR" sz="1600" dirty="0">
              <a:solidFill>
                <a:srgbClr val="FF0000"/>
              </a:solidFill>
              <a:latin typeface="+mj-lt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32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Certificat d’aptitude à l’enseignement aéronautique (</a:t>
            </a:r>
            <a:r>
              <a:rPr lang="fr-FR" sz="3200" b="1" dirty="0" err="1" smtClean="0">
                <a:solidFill>
                  <a:srgbClr val="FF000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CAEA</a:t>
            </a:r>
            <a:r>
              <a:rPr lang="fr-FR" sz="32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)</a:t>
            </a:r>
          </a:p>
          <a:p>
            <a:pPr algn="ctr"/>
            <a:r>
              <a:rPr lang="fr-FR" sz="2000" i="1" dirty="0" smtClean="0">
                <a:solidFill>
                  <a:srgbClr val="FF0000"/>
                </a:solidFill>
                <a:ea typeface="Times New Roman"/>
                <a:cs typeface="Times New Roman"/>
              </a:rPr>
              <a:t>Arrêté </a:t>
            </a:r>
            <a:r>
              <a:rPr lang="fr-FR" sz="2000" i="1" dirty="0">
                <a:solidFill>
                  <a:srgbClr val="FF0000"/>
                </a:solidFill>
                <a:ea typeface="Times New Roman"/>
                <a:cs typeface="Times New Roman"/>
              </a:rPr>
              <a:t>du 19 février 2015 : </a:t>
            </a:r>
            <a:r>
              <a:rPr lang="fr-FR" sz="2000" i="1" dirty="0" err="1">
                <a:solidFill>
                  <a:srgbClr val="FF0000"/>
                </a:solidFill>
                <a:ea typeface="Times New Roman"/>
                <a:cs typeface="Times New Roman"/>
              </a:rPr>
              <a:t>MENE</a:t>
            </a:r>
            <a:r>
              <a:rPr lang="fr-FR" sz="2000" i="1" dirty="0">
                <a:solidFill>
                  <a:srgbClr val="FF0000"/>
                </a:solidFill>
                <a:ea typeface="Times New Roman"/>
                <a:cs typeface="Times New Roman"/>
              </a:rPr>
              <a:t> </a:t>
            </a:r>
            <a:r>
              <a:rPr lang="fr-FR" sz="2000" i="1" dirty="0" smtClean="0">
                <a:solidFill>
                  <a:srgbClr val="FF0000"/>
                </a:solidFill>
                <a:ea typeface="Times New Roman"/>
                <a:cs typeface="Times New Roman"/>
              </a:rPr>
              <a:t>1500691A</a:t>
            </a:r>
            <a:endParaRPr lang="fr-FR" sz="2000" i="1" dirty="0">
              <a:solidFill>
                <a:srgbClr val="FF0000"/>
              </a:solidFill>
              <a:ea typeface="Times New Roman"/>
              <a:cs typeface="Times New Roman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741470" y="933104"/>
            <a:ext cx="6214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Les programmes du </a:t>
            </a:r>
            <a:r>
              <a:rPr lang="fr-FR" b="1" i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BIA</a:t>
            </a:r>
            <a:r>
              <a:rPr lang="fr-FR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et du </a:t>
            </a:r>
            <a:r>
              <a:rPr lang="fr-FR" b="1" i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CAEA</a:t>
            </a:r>
            <a:endParaRPr lang="fr-FR" b="1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57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1520" y="2060848"/>
            <a:ext cx="3960440" cy="47525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8953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éléments essentiels à la préparation du vol</a:t>
            </a:r>
          </a:p>
          <a:p>
            <a:pPr marL="342900" marR="8953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principaux enjeux de la réglementation aéronautique</a:t>
            </a:r>
          </a:p>
          <a:p>
            <a:pPr marL="342900" marR="8953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principaux enjeux de la sécurité des vols, notamment en termes de facteurs humains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520" y="1484784"/>
            <a:ext cx="3960440" cy="57606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Compétences attendues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32040" y="2060848"/>
            <a:ext cx="3960440" cy="47525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71120"/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4.1 - La navigation</a:t>
            </a:r>
          </a:p>
          <a:p>
            <a:pPr marL="266700" marR="71120"/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4.1.1 - Les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grands principes de navigation</a:t>
            </a:r>
          </a:p>
          <a:p>
            <a:pPr marL="266700" marR="71120"/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4.1.2 - Les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outils de la navigation</a:t>
            </a:r>
          </a:p>
          <a:p>
            <a:pPr marR="71120">
              <a:spcBef>
                <a:spcPts val="200"/>
              </a:spcBef>
            </a:pP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4.2 </a:t>
            </a:r>
            <a:r>
              <a:rPr lang="fr-FR" sz="20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Réglementation </a:t>
            </a: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aéronautique</a:t>
            </a:r>
          </a:p>
          <a:p>
            <a:pPr marL="266700" marR="71120"/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4.2.1 </a:t>
            </a:r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- Les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organisations</a:t>
            </a:r>
          </a:p>
          <a:p>
            <a:pPr marL="266700" marR="71120"/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4.2.2 </a:t>
            </a:r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- Contrôle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d'un aéronef</a:t>
            </a:r>
          </a:p>
          <a:p>
            <a:pPr marL="266700" marR="71120"/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4.2.3 </a:t>
            </a:r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- L’organisation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de l'espace aérien</a:t>
            </a:r>
          </a:p>
          <a:p>
            <a:pPr marL="266700" marR="71120"/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4.2.4 </a:t>
            </a:r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- Titres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aéronautiques </a:t>
            </a:r>
          </a:p>
          <a:p>
            <a:pPr marR="71120">
              <a:spcBef>
                <a:spcPts val="200"/>
              </a:spcBef>
            </a:pP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4.3 - Sécurité des vols</a:t>
            </a:r>
          </a:p>
          <a:p>
            <a:pPr marL="266700" marR="71120"/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4.3.1 </a:t>
            </a:r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- Gestion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des risques </a:t>
            </a:r>
          </a:p>
          <a:p>
            <a:pPr marL="266700" marR="71120"/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4.3.2 </a:t>
            </a:r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- Performances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humaines et limites</a:t>
            </a:r>
          </a:p>
          <a:p>
            <a:pPr marL="266700" marR="71120"/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4.3.3 </a:t>
            </a:r>
            <a:r>
              <a:rPr lang="fr-FR" sz="2000" b="1" dirty="0" smtClean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- Prise </a:t>
            </a:r>
            <a:r>
              <a:rPr lang="fr-FR" sz="2000" b="1" dirty="0">
                <a:solidFill>
                  <a:srgbClr val="0070C0"/>
                </a:solidFill>
                <a:latin typeface="+mj-lt"/>
                <a:ea typeface="Times New Roman"/>
                <a:cs typeface="Times New Roman"/>
              </a:rPr>
              <a:t>de décision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32040" y="1484784"/>
            <a:ext cx="3960440" cy="57606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Savoirs associés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595762" y="729274"/>
            <a:ext cx="455028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/>
              <a:t>4 – Navigation, réglementation,</a:t>
            </a:r>
          </a:p>
          <a:p>
            <a:r>
              <a:rPr lang="fr-FR" sz="2000" dirty="0"/>
              <a:t>sécurité des vols</a:t>
            </a:r>
          </a:p>
        </p:txBody>
      </p:sp>
    </p:spTree>
    <p:extLst>
      <p:ext uri="{BB962C8B-B14F-4D97-AF65-F5344CB8AC3E}">
        <p14:creationId xmlns:p14="http://schemas.microsoft.com/office/powerpoint/2010/main" val="185367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1520" y="2060848"/>
            <a:ext cx="3960440" cy="47525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89535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0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étapes importantes de l’histoire aéronautique et spatiale</a:t>
            </a:r>
          </a:p>
          <a:p>
            <a:pPr marL="342900" marR="89535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0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acteurs, les machines et les innovations scientifiques et technologies de l’histoire aéronautique et spatiale</a:t>
            </a:r>
          </a:p>
          <a:p>
            <a:pPr marL="342900" marR="89535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0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Rapprocher  les éléments de l’histoire aéronautique et spatiale des enjeux culturels, sociaux et économiques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520" y="1484784"/>
            <a:ext cx="3960440" cy="57606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Compétences attendues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32040" y="2060848"/>
            <a:ext cx="3960440" cy="47525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5.1 </a:t>
            </a:r>
            <a:r>
              <a:rPr lang="fr-FR" sz="20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Du </a:t>
            </a: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mythe à la réalité</a:t>
            </a: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5.2 </a:t>
            </a:r>
            <a:r>
              <a:rPr lang="fr-FR" sz="20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Des </a:t>
            </a: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précurseurs aux pionniers</a:t>
            </a: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5.3 </a:t>
            </a:r>
            <a:r>
              <a:rPr lang="fr-FR" sz="20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Les </a:t>
            </a: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enjeux militaires et les évolutions de l’aéronautique et du spatial</a:t>
            </a: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5.4 </a:t>
            </a:r>
            <a:r>
              <a:rPr lang="fr-FR" sz="20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Les </a:t>
            </a: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enjeux économiques et les évolutions de l’aéronautique et du spatial</a:t>
            </a: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5.5 </a:t>
            </a:r>
            <a:r>
              <a:rPr lang="fr-FR" sz="20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Les </a:t>
            </a:r>
            <a:r>
              <a:rPr lang="fr-FR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enjeux socio-culturels du développement du secteur aéronautique et spatial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32040" y="1484784"/>
            <a:ext cx="3960440" cy="57606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Savoirs associés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848392" y="717080"/>
            <a:ext cx="40348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/>
              <a:t>5 – Histoire et culture </a:t>
            </a:r>
            <a:r>
              <a:rPr lang="fr-FR" sz="2000" dirty="0" smtClean="0"/>
              <a:t>de </a:t>
            </a:r>
          </a:p>
          <a:p>
            <a:r>
              <a:rPr lang="fr-FR" sz="2000" dirty="0" smtClean="0"/>
              <a:t>l’aéronautique et du spatial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1814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529491"/>
            <a:ext cx="878497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En référence aux programmes de l’enseignement des langues vivantes étrangères au collège (partie Anglais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) </a:t>
            </a:r>
            <a:r>
              <a:rPr lang="fr-FR" sz="28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BO n°7 du 26 avril 2007 hors-série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, 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et plus particulièrement aux contenus culturels et domaines lexicaux (langages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) </a:t>
            </a:r>
            <a:r>
              <a:rPr lang="fr-FR" sz="28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pages 65 et 66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, 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le programme de l’épreuve facultative écrite d’Anglais de l’examen du </a:t>
            </a:r>
            <a:r>
              <a:rPr lang="fr-FR" sz="2800" i="1" dirty="0" err="1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BIA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porte sur les </a:t>
            </a:r>
            <a:r>
              <a:rPr lang="fr-FR" sz="2800" i="1" dirty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termes scientifiques et </a:t>
            </a:r>
            <a:r>
              <a:rPr lang="fr-FR" sz="28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techniques 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des chapitres :</a:t>
            </a:r>
          </a:p>
          <a:p>
            <a:pPr marL="457200" indent="-274638" algn="just">
              <a:spcBef>
                <a:spcPts val="600"/>
              </a:spcBef>
              <a:buFont typeface="Calibri" panose="020F0502020204030204" pitchFamily="34" charset="0"/>
              <a:buChar char="­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b="1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1 - Météorologie </a:t>
            </a:r>
            <a:r>
              <a:rPr lang="fr-FR" sz="28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et aérologie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, </a:t>
            </a:r>
            <a:endParaRPr lang="fr-FR" sz="2800" i="1" dirty="0" smtClean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marL="457200" indent="-274638" algn="just">
              <a:spcBef>
                <a:spcPts val="600"/>
              </a:spcBef>
              <a:buFont typeface="Calibri" panose="020F0502020204030204" pitchFamily="34" charset="0"/>
              <a:buChar char="­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b="1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3 - Étude </a:t>
            </a:r>
            <a:r>
              <a:rPr lang="fr-FR" sz="28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des aéronefs et des engins </a:t>
            </a:r>
            <a:r>
              <a:rPr lang="fr-FR" sz="2800" b="1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spatiaux,</a:t>
            </a:r>
          </a:p>
          <a:p>
            <a:pPr marL="457200" indent="-274638" algn="just">
              <a:spcBef>
                <a:spcPts val="600"/>
              </a:spcBef>
              <a:buFont typeface="Calibri" panose="020F0502020204030204" pitchFamily="34" charset="0"/>
              <a:buChar char="­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b="1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4 - Navigation</a:t>
            </a:r>
            <a:r>
              <a:rPr lang="fr-FR" sz="28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, réglementation, sécurité des vols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</a:t>
            </a:r>
            <a:endParaRPr lang="fr-FR" sz="2800" i="1" dirty="0" smtClean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algn="just">
              <a:spcBef>
                <a:spcPts val="600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tels 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qu’ils sont définis dans le programme d’examen du </a:t>
            </a:r>
            <a:r>
              <a:rPr lang="fr-FR" sz="2800" i="1" dirty="0" err="1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BIA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. 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512106" y="717080"/>
            <a:ext cx="48197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 smtClean="0"/>
              <a:t>Programme</a:t>
            </a:r>
          </a:p>
          <a:p>
            <a:r>
              <a:rPr lang="fr-FR" sz="2000" dirty="0" smtClean="0"/>
              <a:t>de l’épreuve facultative d’anglais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6697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590466"/>
            <a:ext cx="878497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L'enseignement se fera par une approche aussi concrète que possible. </a:t>
            </a:r>
          </a:p>
          <a:p>
            <a:pPr algn="just">
              <a:spcBef>
                <a:spcPts val="1200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La relation avec les autres enseignements traditionnels sera recherchée.</a:t>
            </a:r>
          </a:p>
          <a:p>
            <a:pPr algn="just">
              <a:spcBef>
                <a:spcPts val="1200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Les exposés seront illustrés abondamment de schémas, de photos, de maquettes, d'animations ou de vidéos pour faciliter la compréhension et l'assimilation.</a:t>
            </a:r>
          </a:p>
          <a:p>
            <a:pPr algn="just">
              <a:spcBef>
                <a:spcPts val="1200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L'aérodynamique et la mécanique du vol pourront faire l'objet d'expérimentations permettant de montrer les phénomènes mis en jeu. 	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741447" y="940658"/>
            <a:ext cx="6361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/>
              <a:t>Méthodologie et activités des élèves</a:t>
            </a:r>
          </a:p>
        </p:txBody>
      </p:sp>
    </p:spTree>
    <p:extLst>
      <p:ext uri="{BB962C8B-B14F-4D97-AF65-F5344CB8AC3E}">
        <p14:creationId xmlns:p14="http://schemas.microsoft.com/office/powerpoint/2010/main" val="194234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412776"/>
            <a:ext cx="8784976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La 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simulation de vol pourra aussi être utilement mise en œuvre pour faciliter l'assimilation des notions abordées au cours de cet enseignement.</a:t>
            </a:r>
          </a:p>
          <a:p>
            <a:pPr algn="just">
              <a:spcBef>
                <a:spcPts val="600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La préparation de voyages aériens permettra de concrétiser la plupart des notions de réglementation et de navigation.</a:t>
            </a:r>
          </a:p>
          <a:p>
            <a:pPr algn="just">
              <a:spcBef>
                <a:spcPts val="600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L'organisation de vols « découverte » est un moyen gratifiant et motivant de mettre en application tout ce qui est abordé dans la préparation au </a:t>
            </a:r>
            <a:r>
              <a:rPr lang="fr-FR" sz="2800" i="1" dirty="0" err="1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BIA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.</a:t>
            </a:r>
          </a:p>
          <a:p>
            <a:pPr algn="just">
              <a:spcBef>
                <a:spcPts val="600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Des visites d'installations aéroportuaires, d'ateliers de maintenance, d'entreprises de construction, de musées ou d'écoles aéronautiques, tout autant que des rencontres avec des 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professionnels et des pratiquants, 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sont également souhaitables.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741447" y="940658"/>
            <a:ext cx="6361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/>
              <a:t>Méthodologie et activités des élèves</a:t>
            </a:r>
          </a:p>
        </p:txBody>
      </p:sp>
    </p:spTree>
    <p:extLst>
      <p:ext uri="{BB962C8B-B14F-4D97-AF65-F5344CB8AC3E}">
        <p14:creationId xmlns:p14="http://schemas.microsoft.com/office/powerpoint/2010/main" val="265869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70080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Objectif </a:t>
            </a:r>
            <a:r>
              <a:rPr lang="fr-FR" sz="2800" b="1" i="1" dirty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général  </a:t>
            </a:r>
            <a:endParaRPr lang="fr-FR" sz="2800" b="1" i="1" dirty="0" smtClean="0">
              <a:solidFill>
                <a:srgbClr val="FF0000"/>
              </a:solidFill>
              <a:latin typeface="+mj-lt"/>
              <a:ea typeface="Times New Roman"/>
              <a:cs typeface="Times New Roman"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endParaRPr lang="fr-FR" sz="2800" i="1" dirty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L’objet de ce programme est de définir les compétences et les connaissances associées que doivent démontrer, à un niveau minimal, les candidats lors du déroulement de l’épreuve écrite d’admissibilité de sciences et techniques aéronautiques et spatiales du </a:t>
            </a:r>
            <a:r>
              <a:rPr lang="fr-FR" sz="2800" i="1" dirty="0" err="1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CAEA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. </a:t>
            </a:r>
            <a:endParaRPr lang="fr-FR" sz="2800" i="1" dirty="0" smtClean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endParaRPr lang="fr-FR" sz="2800" i="1" dirty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L’épreuve 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orale, définie par ailleurs, doit permettre d’apprécier l’aptitude des candidats à préparer les élèves au </a:t>
            </a:r>
            <a:r>
              <a:rPr lang="fr-FR" sz="2800" i="1" dirty="0" err="1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BIA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dans un environnement scolaire.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766427" y="940658"/>
            <a:ext cx="6311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 smtClean="0"/>
              <a:t>Le programme de l’examen du </a:t>
            </a:r>
            <a:r>
              <a:rPr lang="fr-FR" dirty="0" err="1" smtClean="0"/>
              <a:t>CAEA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19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681638"/>
            <a:ext cx="86409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Contenus</a:t>
            </a:r>
          </a:p>
          <a:p>
            <a:pPr marL="457200" indent="-457200" algn="just">
              <a:spcBef>
                <a:spcPts val="2400"/>
              </a:spcBef>
              <a:buFont typeface="Wingdings" panose="05000000000000000000" pitchFamily="2" charset="2"/>
              <a:buChar char="q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Compétences attendues spécifiques.</a:t>
            </a:r>
          </a:p>
          <a:p>
            <a:pPr marL="457200" indent="-457200" algn="just">
              <a:spcBef>
                <a:spcPts val="2400"/>
              </a:spcBef>
              <a:buFont typeface="Wingdings" panose="05000000000000000000" pitchFamily="2" charset="2"/>
              <a:buChar char="q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Libellés des savoirs associés identiques à ceux du </a:t>
            </a:r>
            <a:r>
              <a:rPr lang="fr-FR" sz="2800" i="1" dirty="0" err="1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BIA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.</a:t>
            </a:r>
          </a:p>
          <a:p>
            <a:pPr marL="457200" indent="-457200" algn="just">
              <a:spcBef>
                <a:spcPts val="2400"/>
              </a:spcBef>
              <a:buFont typeface="Wingdings" panose="05000000000000000000" pitchFamily="2" charset="2"/>
              <a:buChar char="q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Niveau d’acquisition spécifique.</a:t>
            </a:r>
          </a:p>
          <a:p>
            <a:pPr marL="457200" indent="-457200" algn="just">
              <a:spcBef>
                <a:spcPts val="2400"/>
              </a:spcBef>
              <a:buFont typeface="Wingdings" panose="05000000000000000000" pitchFamily="2" charset="2"/>
              <a:buChar char="q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Pas de commentaires, puisqu’il ne s’agit pas d’un programme d’</a:t>
            </a:r>
            <a:r>
              <a:rPr lang="fr-FR" sz="2800" i="1" u="sng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enseignement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et d’examen comme pour le </a:t>
            </a:r>
            <a:r>
              <a:rPr lang="fr-FR" sz="2800" i="1" dirty="0" err="1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BIA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mais simplement d’un programme d’examen.</a:t>
            </a:r>
            <a:endParaRPr lang="fr-FR" sz="2800" i="1" dirty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766427" y="940658"/>
            <a:ext cx="6311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 smtClean="0"/>
              <a:t>Le programme de l’examen du </a:t>
            </a:r>
            <a:r>
              <a:rPr lang="fr-FR" dirty="0" err="1" smtClean="0"/>
              <a:t>CAEA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50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274483" y="717080"/>
            <a:ext cx="52950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 smtClean="0"/>
              <a:t>Le programme de l’examen du </a:t>
            </a:r>
            <a:r>
              <a:rPr lang="fr-FR" sz="2000" dirty="0" err="1" smtClean="0"/>
              <a:t>CAEA</a:t>
            </a:r>
            <a:endParaRPr lang="fr-FR" sz="2000" dirty="0" smtClean="0"/>
          </a:p>
          <a:p>
            <a:r>
              <a:rPr lang="fr-FR" sz="2000" dirty="0" smtClean="0"/>
              <a:t>Exemple</a:t>
            </a:r>
            <a:endParaRPr lang="fr-FR" sz="2000" dirty="0"/>
          </a:p>
        </p:txBody>
      </p:sp>
      <p:grpSp>
        <p:nvGrpSpPr>
          <p:cNvPr id="5" name="Groupe 4"/>
          <p:cNvGrpSpPr/>
          <p:nvPr/>
        </p:nvGrpSpPr>
        <p:grpSpPr>
          <a:xfrm>
            <a:off x="179512" y="1521360"/>
            <a:ext cx="8352928" cy="5292016"/>
            <a:chOff x="35496" y="1377344"/>
            <a:chExt cx="8028384" cy="5038043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96" y="1412776"/>
              <a:ext cx="8028384" cy="5002611"/>
            </a:xfrm>
            <a:prstGeom prst="rect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</p:pic>
        <p:sp>
          <p:nvSpPr>
            <p:cNvPr id="3" name="ZoneTexte 2"/>
            <p:cNvSpPr txBox="1"/>
            <p:nvPr/>
          </p:nvSpPr>
          <p:spPr>
            <a:xfrm>
              <a:off x="2681915" y="1377344"/>
              <a:ext cx="8819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anose="020B0A04020102020204" pitchFamily="34" charset="0"/>
                </a:rPr>
                <a:t>BIA</a:t>
              </a:r>
              <a:endParaRPr lang="fr-F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2699792" y="3785300"/>
            <a:ext cx="6248400" cy="5908396"/>
            <a:chOff x="2337192" y="1897668"/>
            <a:chExt cx="6248400" cy="5908396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7192" y="1900564"/>
              <a:ext cx="6248400" cy="590550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</p:pic>
        <p:sp>
          <p:nvSpPr>
            <p:cNvPr id="8" name="ZoneTexte 7"/>
            <p:cNvSpPr txBox="1"/>
            <p:nvPr/>
          </p:nvSpPr>
          <p:spPr>
            <a:xfrm>
              <a:off x="5379112" y="1897668"/>
              <a:ext cx="12811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err="1" smtClean="0">
                  <a:solidFill>
                    <a:srgbClr val="00B050"/>
                  </a:solidFill>
                  <a:latin typeface="Arial Black" panose="020B0A04020102020204" pitchFamily="34" charset="0"/>
                </a:rPr>
                <a:t>CAEA</a:t>
              </a:r>
              <a:endParaRPr lang="fr-FR" sz="2800" b="1" dirty="0">
                <a:solidFill>
                  <a:srgbClr val="00B050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799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697906"/>
            <a:ext cx="86409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est une initiation à la culture scientifique et technique aéronautique et spatiale ;</a:t>
            </a: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relève des activités périscolaires des collèges, des lycées, des IUT … ;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doit pouvoir s’adresser aux élèves des classes de troisième de 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collège</a:t>
            </a:r>
            <a:r>
              <a:rPr lang="fr-FR" sz="2800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fr-FR" sz="2800" i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;</a:t>
            </a:r>
            <a:endParaRPr lang="fr-FR" sz="2800" i="1" dirty="0">
              <a:solidFill>
                <a:srgbClr val="002060"/>
              </a:solidFill>
              <a:latin typeface="+mj-lt"/>
              <a:ea typeface="Times New Roman"/>
            </a:endParaRP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est dispensé à raison d'un volume horaire global minimal de 40 heures de cours, auquel peuvent s'associer des activités expérimentales ou de mise en situation. 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817491" y="926727"/>
            <a:ext cx="6001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 smtClean="0"/>
              <a:t>L’enseignement préparant au </a:t>
            </a:r>
            <a:r>
              <a:rPr lang="fr-FR" dirty="0" err="1" smtClean="0"/>
              <a:t>BIA</a:t>
            </a:r>
            <a:r>
              <a:rPr lang="fr-FR" dirty="0" smtClean="0"/>
              <a:t>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19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552575"/>
            <a:ext cx="8928992" cy="511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La préparation au Brevet d’Initiation Aéronautique (B.I.A.) par son approche pluridisciplinaire permet :</a:t>
            </a:r>
            <a:endParaRPr lang="fr-FR" sz="2800" i="1" dirty="0" smtClean="0">
              <a:solidFill>
                <a:srgbClr val="002060"/>
              </a:solidFill>
              <a:effectLst/>
              <a:latin typeface="+mj-lt"/>
              <a:ea typeface="Times New Roman"/>
            </a:endParaRPr>
          </a:p>
          <a:p>
            <a:pPr marL="342900" lvl="0" indent="-342900">
              <a:spcBef>
                <a:spcPts val="900"/>
              </a:spcBef>
              <a:spcAft>
                <a:spcPts val="0"/>
              </a:spcAft>
              <a:buFont typeface="Arial"/>
              <a:buChar char="-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de donner plus de sens à la formation scolaire ;</a:t>
            </a:r>
          </a:p>
          <a:p>
            <a:pPr marL="342900" lvl="0" indent="-342900">
              <a:spcBef>
                <a:spcPts val="900"/>
              </a:spcBef>
              <a:spcAft>
                <a:spcPts val="0"/>
              </a:spcAft>
              <a:buFont typeface="Arial"/>
              <a:buChar char="-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d’aborder les différentes facettes du domaine aéronautique et spatial ;</a:t>
            </a:r>
          </a:p>
          <a:p>
            <a:pPr marL="342900" lvl="0" indent="-342900">
              <a:spcBef>
                <a:spcPts val="900"/>
              </a:spcBef>
              <a:spcAft>
                <a:spcPts val="0"/>
              </a:spcAft>
              <a:buFont typeface="Arial"/>
              <a:buChar char="-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de découvrir les filières menant aux carrières de ce secteur dans lequel il existe des débouchés nombreux et variés. </a:t>
            </a:r>
          </a:p>
          <a:p>
            <a:pPr>
              <a:spcBef>
                <a:spcPts val="600"/>
              </a:spcBef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endParaRPr lang="fr-FR" sz="1400" i="1" dirty="0" smtClean="0">
              <a:solidFill>
                <a:srgbClr val="002060"/>
              </a:solidFill>
              <a:effectLst/>
              <a:latin typeface="+mj-lt"/>
              <a:ea typeface="Times New Roman"/>
              <a:cs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Un élève suivant une préparation au </a:t>
            </a:r>
            <a:r>
              <a:rPr lang="fr-FR" sz="2800" b="1" i="1" dirty="0" err="1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BIA</a:t>
            </a:r>
            <a:r>
              <a:rPr lang="fr-FR" sz="2800" b="1" i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 trouvera souvent des facteurs de motivation et des éléments pour élaborer un projet personnel d'orientation.</a:t>
            </a:r>
            <a:endParaRPr lang="fr-FR" sz="2800" b="1" i="1" dirty="0">
              <a:solidFill>
                <a:srgbClr val="FF0000"/>
              </a:solidFill>
              <a:effectLst/>
              <a:latin typeface="+mj-lt"/>
              <a:ea typeface="Times New Roman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403648" y="926727"/>
            <a:ext cx="6803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/>
              <a:t>Programme du </a:t>
            </a:r>
            <a:r>
              <a:rPr lang="fr-FR" dirty="0" err="1"/>
              <a:t>BIA</a:t>
            </a:r>
            <a:r>
              <a:rPr lang="fr-FR" dirty="0"/>
              <a:t> : objectifs généraux</a:t>
            </a:r>
          </a:p>
        </p:txBody>
      </p:sp>
    </p:spTree>
    <p:extLst>
      <p:ext uri="{BB962C8B-B14F-4D97-AF65-F5344CB8AC3E}">
        <p14:creationId xmlns:p14="http://schemas.microsoft.com/office/powerpoint/2010/main" val="413282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376764"/>
            <a:ext cx="86409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ea typeface="Times New Roman"/>
                <a:cs typeface="Times New Roman"/>
              </a:rPr>
              <a:t>Cette formation initie les élèves aux principales disciplines de l’aéronautique et leur en donne un aperçu réaliste et simple.</a:t>
            </a:r>
            <a:endParaRPr lang="fr-FR" sz="2800" i="1" dirty="0" smtClean="0">
              <a:solidFill>
                <a:srgbClr val="002060"/>
              </a:solidFill>
              <a:effectLst/>
              <a:ea typeface="Times New Roman"/>
            </a:endParaRPr>
          </a:p>
          <a:p>
            <a:pPr algn="just">
              <a:spcBef>
                <a:spcPts val="300"/>
              </a:spcBef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ea typeface="Times New Roman"/>
                <a:cs typeface="Times New Roman"/>
              </a:rPr>
              <a:t>Le programme permet de s'intéresser aux différents types d'aéronefs.</a:t>
            </a:r>
            <a:endParaRPr lang="fr-FR" sz="2800" i="1" dirty="0" smtClean="0">
              <a:solidFill>
                <a:srgbClr val="002060"/>
              </a:solidFill>
              <a:effectLst/>
              <a:ea typeface="Times New Roman"/>
            </a:endParaRPr>
          </a:p>
          <a:p>
            <a:pPr algn="just">
              <a:spcBef>
                <a:spcPts val="300"/>
              </a:spcBef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  <a:tab pos="6743700" algn="l"/>
                <a:tab pos="7193280" algn="l"/>
              </a:tabLst>
            </a:pPr>
            <a:r>
              <a:rPr lang="fr-FR" sz="2800" i="1" dirty="0" smtClean="0">
                <a:solidFill>
                  <a:srgbClr val="002060"/>
                </a:solidFill>
                <a:effectLst/>
                <a:ea typeface="Times New Roman"/>
                <a:cs typeface="Times New Roman"/>
              </a:rPr>
              <a:t>L'élève ayant suivi cette préparation doit développer des connaissances et compétences en :</a:t>
            </a:r>
            <a:endParaRPr lang="fr-FR" sz="2800" i="1" dirty="0" smtClean="0">
              <a:solidFill>
                <a:srgbClr val="002060"/>
              </a:solidFill>
              <a:effectLst/>
              <a:ea typeface="Times New Roman"/>
            </a:endParaRPr>
          </a:p>
          <a:p>
            <a:pPr marL="787400" lvl="0" indent="-514350" algn="just"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5800" algn="l"/>
                <a:tab pos="4945063" algn="l"/>
                <a:tab pos="5394325" algn="l"/>
                <a:tab pos="5843588" algn="l"/>
                <a:tab pos="6292850" algn="l"/>
                <a:tab pos="6743700" algn="l"/>
                <a:tab pos="7192963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effectLst/>
                <a:ea typeface="Times New Roman"/>
                <a:cs typeface="Times New Roman"/>
              </a:rPr>
              <a:t>Météorologie et aérologie ;</a:t>
            </a:r>
            <a:endParaRPr lang="fr-FR" sz="2800" b="1" i="1" dirty="0" smtClean="0">
              <a:solidFill>
                <a:srgbClr val="FF0000"/>
              </a:solidFill>
              <a:effectLst/>
              <a:ea typeface="Times New Roman"/>
              <a:cs typeface="OpenSymbol"/>
            </a:endParaRPr>
          </a:p>
          <a:p>
            <a:pPr marL="787400" lvl="0" indent="-514350" algn="just"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5800" algn="l"/>
                <a:tab pos="4945063" algn="l"/>
                <a:tab pos="5394325" algn="l"/>
                <a:tab pos="5843588" algn="l"/>
                <a:tab pos="6292850" algn="l"/>
                <a:tab pos="6743700" algn="l"/>
                <a:tab pos="7192963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effectLst/>
                <a:ea typeface="Times New Roman"/>
                <a:cs typeface="Times New Roman"/>
              </a:rPr>
              <a:t>Aérodynamique, aérostatique et principes du vol ;            </a:t>
            </a:r>
            <a:endParaRPr lang="fr-FR" sz="2800" b="1" i="1" dirty="0" smtClean="0">
              <a:solidFill>
                <a:srgbClr val="FF0000"/>
              </a:solidFill>
              <a:effectLst/>
              <a:ea typeface="Times New Roman"/>
              <a:cs typeface="OpenSymbol"/>
            </a:endParaRPr>
          </a:p>
          <a:p>
            <a:pPr marL="787400" lvl="0" indent="-514350" algn="just"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5800" algn="l"/>
                <a:tab pos="4945063" algn="l"/>
                <a:tab pos="5394325" algn="l"/>
                <a:tab pos="5843588" algn="l"/>
                <a:tab pos="6292850" algn="l"/>
                <a:tab pos="6743700" algn="l"/>
                <a:tab pos="7192963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effectLst/>
                <a:ea typeface="Times New Roman"/>
                <a:cs typeface="Times New Roman"/>
              </a:rPr>
              <a:t>Étude des aéronefs </a:t>
            </a:r>
            <a:r>
              <a:rPr lang="fr-FR" sz="2800" b="1" i="1" dirty="0">
                <a:solidFill>
                  <a:srgbClr val="FF0000"/>
                </a:solidFill>
                <a:ea typeface="Times New Roman"/>
                <a:cs typeface="Times New Roman"/>
              </a:rPr>
              <a:t>et des engins </a:t>
            </a:r>
            <a:r>
              <a:rPr lang="fr-FR" sz="2800" b="1" i="1" dirty="0" smtClean="0">
                <a:solidFill>
                  <a:srgbClr val="FF0000"/>
                </a:solidFill>
                <a:ea typeface="Times New Roman"/>
                <a:cs typeface="Times New Roman"/>
              </a:rPr>
              <a:t>spatiaux ;</a:t>
            </a:r>
            <a:endParaRPr lang="fr-FR" sz="2800" b="1" i="1" dirty="0" smtClean="0">
              <a:solidFill>
                <a:srgbClr val="FF0000"/>
              </a:solidFill>
              <a:effectLst/>
              <a:ea typeface="Times New Roman"/>
              <a:cs typeface="OpenSymbol"/>
            </a:endParaRPr>
          </a:p>
          <a:p>
            <a:pPr marL="787400" lvl="0" indent="-514350" algn="just"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5800" algn="l"/>
                <a:tab pos="4945063" algn="l"/>
                <a:tab pos="5394325" algn="l"/>
                <a:tab pos="5843588" algn="l"/>
                <a:tab pos="6292850" algn="l"/>
                <a:tab pos="6743700" algn="l"/>
                <a:tab pos="7192963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effectLst/>
                <a:ea typeface="Times New Roman"/>
                <a:cs typeface="Times New Roman"/>
              </a:rPr>
              <a:t>Navigation, réglementation, sécurité des vols ;</a:t>
            </a:r>
            <a:endParaRPr lang="fr-FR" sz="2800" b="1" i="1" dirty="0" smtClean="0">
              <a:solidFill>
                <a:srgbClr val="FF0000"/>
              </a:solidFill>
              <a:effectLst/>
              <a:ea typeface="Times New Roman"/>
              <a:cs typeface="OpenSymbol"/>
            </a:endParaRPr>
          </a:p>
          <a:p>
            <a:pPr marL="787400" lvl="0" indent="-514350" algn="just">
              <a:spcBef>
                <a:spcPts val="400"/>
              </a:spcBef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5800" algn="l"/>
                <a:tab pos="4945063" algn="l"/>
                <a:tab pos="5394325" algn="l"/>
                <a:tab pos="5843588" algn="l"/>
                <a:tab pos="6292850" algn="l"/>
                <a:tab pos="6743700" algn="l"/>
                <a:tab pos="7192963" algn="l"/>
              </a:tabLst>
            </a:pPr>
            <a:r>
              <a:rPr lang="fr-FR" sz="2800" b="1" i="1" dirty="0" smtClean="0">
                <a:solidFill>
                  <a:srgbClr val="FF0000"/>
                </a:solidFill>
                <a:effectLst/>
                <a:ea typeface="Times New Roman"/>
                <a:cs typeface="Times New Roman"/>
              </a:rPr>
              <a:t>Histoire et culture de l’aéronautique et du spatial.</a:t>
            </a:r>
            <a:endParaRPr lang="fr-FR" sz="2800" b="1" i="1" dirty="0">
              <a:solidFill>
                <a:srgbClr val="FF0000"/>
              </a:solidFill>
              <a:effectLst/>
              <a:ea typeface="Times New Roman"/>
              <a:cs typeface="OpenSymbol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902407" y="926727"/>
            <a:ext cx="5806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/>
              <a:t>Programme du </a:t>
            </a:r>
            <a:r>
              <a:rPr lang="fr-FR" dirty="0" err="1"/>
              <a:t>BIA</a:t>
            </a:r>
            <a:r>
              <a:rPr lang="fr-FR" dirty="0"/>
              <a:t> : </a:t>
            </a:r>
            <a:r>
              <a:rPr lang="fr-FR" dirty="0" smtClean="0"/>
              <a:t>les contenus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69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31195"/>
              </p:ext>
            </p:extLst>
          </p:nvPr>
        </p:nvGraphicFramePr>
        <p:xfrm>
          <a:off x="196926" y="1473014"/>
          <a:ext cx="8712969" cy="5952279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359750"/>
                <a:gridCol w="2927871"/>
                <a:gridCol w="252300"/>
                <a:gridCol w="252894"/>
                <a:gridCol w="276047"/>
                <a:gridCol w="276047"/>
                <a:gridCol w="2368060"/>
              </a:tblGrid>
              <a:tr h="461745">
                <a:tc gridSpan="7">
                  <a:txBody>
                    <a:bodyPr/>
                    <a:lstStyle/>
                    <a:p>
                      <a:pPr marL="1600200" lvl="3" indent="-228600">
                        <a:spcAft>
                          <a:spcPts val="0"/>
                        </a:spcAft>
                        <a:buFont typeface="Arial"/>
                        <a:buChar char=""/>
                      </a:pPr>
                      <a:r>
                        <a:rPr lang="fr-FR" sz="1800" b="1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Symbol"/>
                        </a:rPr>
                        <a:t>2 – Aérodynamique, aérostatique et principes du vol              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Symbol"/>
                        <a:ea typeface="Times New Roman"/>
                        <a:cs typeface="Symbo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960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Compétences  attendues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Savoirs associés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Niveau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d’acquisition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Commentaires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8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12426">
                <a:tc>
                  <a:txBody>
                    <a:bodyPr/>
                    <a:lstStyle/>
                    <a:p>
                      <a:pPr marL="274638" marR="89535" lvl="0" indent="-1651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OpenSymbol"/>
                      </a:endParaRPr>
                    </a:p>
                    <a:p>
                      <a:pPr marL="274638" marR="89535" lvl="0" indent="-1651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OpenSymbol"/>
                        </a:rPr>
                        <a:t>Identifier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OpenSymbol"/>
                        </a:rPr>
                        <a:t> 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OpenSymbol"/>
                        </a:rPr>
                        <a:t>les interactions élémentaires entre un profil et l’air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Symbol"/>
                        <a:ea typeface="Times New Roman"/>
                        <a:cs typeface="OpenSymbol"/>
                      </a:endParaRPr>
                    </a:p>
                    <a:p>
                      <a:pPr marL="274638" marR="89535" lvl="0" indent="-1651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OpenSymbol"/>
                        </a:rPr>
                        <a:t>Identifier les différents types de vols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Symbol"/>
                        <a:ea typeface="Times New Roman"/>
                        <a:cs typeface="OpenSymbol"/>
                      </a:endParaRPr>
                    </a:p>
                    <a:p>
                      <a:pPr marL="274638" marR="89535" lvl="0" indent="-1651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OpenSymbol"/>
                        </a:rPr>
                        <a:t>Faire le bilan de la répartition des forces aérodynamiques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Symbol"/>
                        <a:ea typeface="Times New Roman"/>
                        <a:cs typeface="OpenSymbol"/>
                      </a:endParaRPr>
                    </a:p>
                    <a:p>
                      <a:pPr marL="274638" marR="89535" lvl="0" indent="-1651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OpenSymbol"/>
                        </a:rPr>
                        <a:t>Exprimer l'équilibre des forces en vol stabilisé sur différents axes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Symbol"/>
                        <a:ea typeface="Times New Roman"/>
                        <a:cs typeface="OpenSymbo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71120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2.1 La sustentation et l'aile – notions préliminaires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165100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Écoulement de l’air sur un profil – notion de pression</a:t>
                      </a:r>
                    </a:p>
                    <a:p>
                      <a:pPr marL="342900" lvl="0" indent="-165100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Caractérisation des forces aérodynamiques : portance, traînée</a:t>
                      </a:r>
                    </a:p>
                    <a:p>
                      <a:pPr marL="342900" lvl="0" indent="-165100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Paramètres influençant les forces aérodynamiques – expression algébrique</a:t>
                      </a:r>
                    </a:p>
                    <a:p>
                      <a:pPr marL="342900" lvl="0" indent="-165100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Étude de la polaire (incidence, finesse, etc.)</a:t>
                      </a:r>
                    </a:p>
                    <a:p>
                      <a:pPr marL="342900" lvl="0" indent="-165100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Caractéristiques d'une voilure (géométrie, position, dispositifs hypersustentateurs)</a:t>
                      </a:r>
                    </a:p>
                    <a:p>
                      <a:pPr marL="342900" lvl="0" indent="-165100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Relation assiette – pente – incidence </a:t>
                      </a:r>
                    </a:p>
                    <a:p>
                      <a:pPr marL="342900" lvl="0" indent="-165100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Équilibre et stabilité de l'aéronef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fr-FR" sz="1000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Ce chapitre peut avantageusement être illustré à l’aide d’expériences, de simulateurs, de vidéos, de logiciels …</a:t>
                      </a:r>
                      <a:endParaRPr lang="fr-FR" sz="10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8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71120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2.2 Étude du vol stabilisé à vitesse constante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Le vol plané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caractérisation du poids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équilibre des forces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Le vol motorisé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traction, propulsion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ligne droite en palier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virage en palier (facteur de charge, etc.)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montée et descente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fr-FR" sz="1000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Ce chapitre peut avantageusement être illustré à l’aide d’expériences, de simulateurs, de vidéos, de logiciels …</a:t>
                      </a:r>
                      <a:endParaRPr lang="fr-FR" sz="10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71120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2.3 L’aérostation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Principes généraux de sustentation :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Ballons à air chaud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Ballons gonflés au gaz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fr-FR" sz="1000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Ce chapitre peut avantageusement être illustré à l’aide d’expériences, de simulateurs, de vidéos, de logiciels …</a:t>
                      </a:r>
                      <a:endParaRPr lang="fr-FR" sz="10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8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71120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2.4 Le vol spatial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Principes généraux de la mécanique spatiale :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trajectoire de lancement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mise en orbite</a:t>
                      </a:r>
                    </a:p>
                    <a:p>
                      <a:pPr marL="342900" lvl="0" indent="-165100" algn="l" defTabSz="914400" rtl="0" eaLnBrk="1" latinLnBrk="0" hangingPunct="1"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-"/>
                        <a:tabLst>
                          <a:tab pos="450215" algn="l"/>
                        </a:tabLs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vols orbital et spatial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spcAft>
                          <a:spcPts val="0"/>
                        </a:spcAft>
                      </a:pPr>
                      <a:r>
                        <a:rPr lang="fr-FR" sz="1000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Ce chapitre peut avantageusement être illustré à l’aide d’expériences, de simulateurs, de vidéos, de logiciels …</a:t>
                      </a:r>
                      <a:endParaRPr lang="fr-FR" sz="10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679298" y="717080"/>
            <a:ext cx="64292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/>
              <a:t>Définition des savoirs : </a:t>
            </a:r>
            <a:r>
              <a:rPr lang="fr-FR" sz="2000" dirty="0">
                <a:cs typeface="Times New Roman"/>
              </a:rPr>
              <a:t>é</a:t>
            </a:r>
            <a:r>
              <a:rPr lang="fr-FR" sz="2000" dirty="0" smtClean="0">
                <a:ea typeface="Times New Roman"/>
                <a:cs typeface="Times New Roman"/>
              </a:rPr>
              <a:t>volution entre</a:t>
            </a:r>
          </a:p>
          <a:p>
            <a:r>
              <a:rPr lang="fr-FR" sz="2000" dirty="0" smtClean="0">
                <a:ea typeface="Times New Roman"/>
                <a:cs typeface="Times New Roman"/>
              </a:rPr>
              <a:t>ancienne </a:t>
            </a:r>
            <a:r>
              <a:rPr lang="fr-FR" sz="2000" dirty="0">
                <a:ea typeface="Times New Roman"/>
                <a:cs typeface="Times New Roman"/>
              </a:rPr>
              <a:t>et nouvelle écriture du programme</a:t>
            </a:r>
          </a:p>
          <a:p>
            <a:r>
              <a:rPr lang="fr-FR" sz="2000" dirty="0" smtClean="0"/>
              <a:t>                                    </a:t>
            </a:r>
            <a:endParaRPr lang="fr-FR" sz="2000" dirty="0"/>
          </a:p>
        </p:txBody>
      </p:sp>
      <p:grpSp>
        <p:nvGrpSpPr>
          <p:cNvPr id="15" name="Groupe 14"/>
          <p:cNvGrpSpPr/>
          <p:nvPr/>
        </p:nvGrpSpPr>
        <p:grpSpPr>
          <a:xfrm>
            <a:off x="342060" y="1478407"/>
            <a:ext cx="7254276" cy="461665"/>
            <a:chOff x="342060" y="1478407"/>
            <a:chExt cx="7254276" cy="461665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376080" y="1554162"/>
              <a:ext cx="7220256" cy="32609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       </a:t>
              </a:r>
              <a:endParaRPr lang="fr-FR" dirty="0"/>
            </a:p>
          </p:txBody>
        </p:sp>
        <p:sp>
          <p:nvSpPr>
            <p:cNvPr id="8" name="ZoneTexte 7"/>
            <p:cNvSpPr txBox="1"/>
            <p:nvPr/>
          </p:nvSpPr>
          <p:spPr>
            <a:xfrm rot="21349761">
              <a:off x="342060" y="1478407"/>
              <a:ext cx="14672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i="1" dirty="0" smtClean="0">
                  <a:solidFill>
                    <a:srgbClr val="FF0000"/>
                  </a:solidFill>
                </a:rPr>
                <a:t>MATIÈRES</a:t>
              </a:r>
              <a:endParaRPr lang="fr-FR" sz="2400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251520" y="1974493"/>
            <a:ext cx="2232248" cy="4859121"/>
            <a:chOff x="251520" y="1974493"/>
            <a:chExt cx="2232248" cy="4859121"/>
          </a:xfrm>
        </p:grpSpPr>
        <p:sp>
          <p:nvSpPr>
            <p:cNvPr id="6" name="ZoneTexte 5"/>
            <p:cNvSpPr txBox="1"/>
            <p:nvPr/>
          </p:nvSpPr>
          <p:spPr>
            <a:xfrm rot="21121170">
              <a:off x="341349" y="3535738"/>
              <a:ext cx="2099807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algn="ctr">
                <a:defRPr sz="2400" b="1" i="1">
                  <a:solidFill>
                    <a:srgbClr val="FF0000"/>
                  </a:solidFill>
                </a:defRPr>
              </a:lvl1pPr>
            </a:lstStyle>
            <a:p>
              <a:r>
                <a:rPr lang="fr-FR" dirty="0"/>
                <a:t>COMPÉTENCES</a:t>
              </a:r>
            </a:p>
            <a:p>
              <a:r>
                <a:rPr lang="fr-FR" dirty="0"/>
                <a:t>ATTENDUES</a:t>
              </a:r>
            </a:p>
          </p:txBody>
        </p:sp>
        <p:sp>
          <p:nvSpPr>
            <p:cNvPr id="3" name="Rectangle à coins arrondis 2"/>
            <p:cNvSpPr/>
            <p:nvPr/>
          </p:nvSpPr>
          <p:spPr>
            <a:xfrm>
              <a:off x="251520" y="1974493"/>
              <a:ext cx="2232248" cy="485912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99792" y="1975637"/>
            <a:ext cx="2664296" cy="4857977"/>
            <a:chOff x="2699792" y="1975637"/>
            <a:chExt cx="2664296" cy="4857977"/>
          </a:xfrm>
        </p:grpSpPr>
        <p:sp>
          <p:nvSpPr>
            <p:cNvPr id="12" name="ZoneTexte 11"/>
            <p:cNvSpPr txBox="1"/>
            <p:nvPr/>
          </p:nvSpPr>
          <p:spPr>
            <a:xfrm rot="21095267">
              <a:off x="2843808" y="3380336"/>
              <a:ext cx="2376264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i="1" dirty="0" smtClean="0">
                  <a:solidFill>
                    <a:srgbClr val="FF0000"/>
                  </a:solidFill>
                </a:rPr>
                <a:t>SAVOIRS</a:t>
              </a:r>
            </a:p>
            <a:p>
              <a:pPr algn="ctr"/>
              <a:r>
                <a:rPr lang="fr-FR" sz="2400" b="1" i="1" dirty="0" smtClean="0">
                  <a:solidFill>
                    <a:srgbClr val="FF0000"/>
                  </a:solidFill>
                </a:rPr>
                <a:t>ASSOCI</a:t>
              </a:r>
              <a:r>
                <a:rPr lang="fr-FR" sz="2400" b="1" i="1" dirty="0">
                  <a:solidFill>
                    <a:srgbClr val="FF0000"/>
                  </a:solidFill>
                </a:rPr>
                <a:t>É</a:t>
              </a:r>
              <a:r>
                <a:rPr lang="fr-FR" sz="2400" b="1" i="1" dirty="0" smtClean="0">
                  <a:solidFill>
                    <a:srgbClr val="FF0000"/>
                  </a:solidFill>
                </a:rPr>
                <a:t>S AUX</a:t>
              </a:r>
            </a:p>
            <a:p>
              <a:pPr algn="ctr"/>
              <a:r>
                <a:rPr lang="fr-FR" sz="2400" b="1" i="1" dirty="0" smtClean="0">
                  <a:solidFill>
                    <a:srgbClr val="FF0000"/>
                  </a:solidFill>
                </a:rPr>
                <a:t>COMP</a:t>
              </a:r>
              <a:r>
                <a:rPr lang="fr-FR" sz="2400" b="1" i="1" dirty="0">
                  <a:solidFill>
                    <a:srgbClr val="FF0000"/>
                  </a:solidFill>
                </a:rPr>
                <a:t>É</a:t>
              </a:r>
              <a:r>
                <a:rPr lang="fr-FR" sz="2400" b="1" i="1" dirty="0" smtClean="0">
                  <a:solidFill>
                    <a:srgbClr val="FF0000"/>
                  </a:solidFill>
                </a:rPr>
                <a:t>TENCES</a:t>
              </a:r>
              <a:endParaRPr lang="fr-FR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2699792" y="1975637"/>
              <a:ext cx="2664296" cy="485797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6584334" y="1980844"/>
            <a:ext cx="2300373" cy="4852771"/>
            <a:chOff x="6584334" y="1980844"/>
            <a:chExt cx="2300373" cy="4852771"/>
          </a:xfrm>
        </p:grpSpPr>
        <p:sp>
          <p:nvSpPr>
            <p:cNvPr id="14" name="ZoneTexte 13"/>
            <p:cNvSpPr txBox="1"/>
            <p:nvPr/>
          </p:nvSpPr>
          <p:spPr>
            <a:xfrm rot="21156555">
              <a:off x="6584334" y="3461612"/>
              <a:ext cx="230037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400" b="1" i="1" dirty="0" smtClean="0">
                  <a:solidFill>
                    <a:srgbClr val="FF0000"/>
                  </a:solidFill>
                </a:rPr>
                <a:t>COMMENTAIRES</a:t>
              </a:r>
            </a:p>
            <a:p>
              <a:pPr algn="ctr"/>
              <a:r>
                <a:rPr lang="fr-FR" sz="2400" b="1" i="1" dirty="0" smtClean="0">
                  <a:solidFill>
                    <a:srgbClr val="FF0000"/>
                  </a:solidFill>
                </a:rPr>
                <a:t>P</a:t>
              </a:r>
              <a:r>
                <a:rPr lang="fr-FR" sz="2400" b="1" i="1" dirty="0">
                  <a:solidFill>
                    <a:srgbClr val="FF0000"/>
                  </a:solidFill>
                </a:rPr>
                <a:t>É</a:t>
              </a:r>
              <a:r>
                <a:rPr lang="fr-FR" sz="2400" b="1" i="1" dirty="0" smtClean="0">
                  <a:solidFill>
                    <a:srgbClr val="FF0000"/>
                  </a:solidFill>
                </a:rPr>
                <a:t>DAGOGIQUES</a:t>
              </a:r>
              <a:endParaRPr lang="fr-FR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6612608" y="1980844"/>
              <a:ext cx="2232248" cy="485277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        </a:t>
              </a:r>
              <a:endParaRPr lang="fr-FR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5471685" y="1978480"/>
            <a:ext cx="1049903" cy="4855135"/>
            <a:chOff x="5471685" y="1978480"/>
            <a:chExt cx="1049903" cy="4855135"/>
          </a:xfrm>
        </p:grpSpPr>
        <p:sp>
          <p:nvSpPr>
            <p:cNvPr id="13" name="ZoneTexte 12"/>
            <p:cNvSpPr txBox="1"/>
            <p:nvPr/>
          </p:nvSpPr>
          <p:spPr>
            <a:xfrm rot="21111444">
              <a:off x="5471685" y="3424223"/>
              <a:ext cx="1049903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i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NIVEAU</a:t>
              </a:r>
            </a:p>
            <a:p>
              <a:pPr algn="ctr"/>
              <a:r>
                <a:rPr lang="fr-FR" sz="2000" b="1" i="1" dirty="0" err="1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ACQUI-SITION</a:t>
              </a:r>
              <a:endParaRPr lang="fr-FR" sz="2000" b="1" i="1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5498624" y="1978480"/>
              <a:ext cx="1017592" cy="485513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 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1460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3712" y="1443255"/>
            <a:ext cx="856895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fr-FR" sz="2000" b="1" i="1" dirty="0" smtClean="0">
                <a:effectLst/>
                <a:latin typeface="+mj-lt"/>
                <a:ea typeface="Times New Roman"/>
                <a:cs typeface="Times New Roman"/>
              </a:rPr>
              <a:t>Niveau d’information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 : </a:t>
            </a:r>
            <a:r>
              <a:rPr lang="fr-FR" sz="2000" b="1" i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« je sais de quoi on parle »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, est un niveau d’information, il correspond à l’appréhension d’une vue d’ensemble d’un sujet. Les réalités sont montrées sous certains aspects de manière partielle ou globale.</a:t>
            </a: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endParaRPr lang="fr-FR" sz="1000" dirty="0" smtClean="0">
              <a:effectLst/>
              <a:latin typeface="+mj-lt"/>
              <a:ea typeface="Times New Roman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fr-FR" sz="2000" b="1" i="1" dirty="0" smtClean="0">
                <a:effectLst/>
                <a:latin typeface="+mj-lt"/>
                <a:ea typeface="Times New Roman"/>
                <a:cs typeface="Times New Roman"/>
              </a:rPr>
              <a:t>Niveau d’expression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 : </a:t>
            </a:r>
            <a:r>
              <a:rPr lang="fr-FR" sz="2000" b="1" i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« je sais en parler »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, est un niveau de compréhension, il correspond à l’acquisition de moyens d’expression et de communication. L’élève défini et utilise les termes de la discipline.</a:t>
            </a: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endParaRPr lang="fr-FR" sz="1000" dirty="0" smtClean="0">
              <a:effectLst/>
              <a:latin typeface="+mj-lt"/>
              <a:ea typeface="Times New Roman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fr-FR" sz="2000" b="1" i="1" dirty="0" smtClean="0">
                <a:effectLst/>
                <a:latin typeface="+mj-lt"/>
                <a:ea typeface="Times New Roman"/>
                <a:cs typeface="Times New Roman"/>
              </a:rPr>
              <a:t>Niveau de maîtrise d’outils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 : </a:t>
            </a:r>
            <a:r>
              <a:rPr lang="fr-FR" sz="2000" b="1" i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« je sais faire »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, est un niveau d’application, il correspond à la maîtrise de procédés et d’outils d’étude ou d’action. L’élève sait utiliser, manipuler des règles, des principes, en vue d’un résultat à atteindre</a:t>
            </a: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endParaRPr lang="fr-FR" sz="1000" dirty="0" smtClean="0">
              <a:effectLst/>
              <a:latin typeface="+mj-lt"/>
              <a:ea typeface="Times New Roman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fr-FR" sz="2000" b="1" i="1" dirty="0" smtClean="0">
                <a:effectLst/>
                <a:latin typeface="+mj-lt"/>
                <a:ea typeface="Times New Roman"/>
                <a:cs typeface="Times New Roman"/>
              </a:rPr>
              <a:t>Niveau de la maîtrise méthodologique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 : </a:t>
            </a:r>
            <a:r>
              <a:rPr lang="fr-FR" sz="2000" b="1" i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« je sais choisir »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, est un niveau de savoir et d’autonomie, avec une capacité d’analyse, de synthèse et d’évaluation, il correspond à la méthodologie de pose et de résolution de problèmes. L’élève maîtrise une</a:t>
            </a:r>
            <a:r>
              <a:rPr lang="fr-FR" sz="2000" dirty="0" smtClean="0"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fr-FR" sz="2000" i="1" dirty="0" smtClean="0">
                <a:effectLst/>
                <a:latin typeface="+mj-lt"/>
                <a:ea typeface="Times New Roman"/>
                <a:cs typeface="Times New Roman"/>
              </a:rPr>
              <a:t>démarche</a:t>
            </a:r>
            <a:r>
              <a:rPr lang="fr-FR" sz="2000" dirty="0" smtClean="0">
                <a:effectLst/>
                <a:latin typeface="+mj-lt"/>
                <a:ea typeface="Times New Roman"/>
                <a:cs typeface="Times New Roman"/>
              </a:rPr>
              <a:t>.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010867" y="927871"/>
            <a:ext cx="3822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dirty="0" smtClean="0"/>
              <a:t>Niveau d’acquisition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59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1520" y="2060848"/>
            <a:ext cx="3960440" cy="47525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89535" lvl="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400" b="1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Interpréter les phénomènes météorologiques et aérologiques</a:t>
            </a:r>
            <a:endParaRPr lang="fr-FR" sz="2400" b="1" i="1" dirty="0" smtClean="0">
              <a:solidFill>
                <a:srgbClr val="002060"/>
              </a:solidFill>
              <a:effectLst/>
              <a:latin typeface="+mj-lt"/>
              <a:ea typeface="Times New Roman"/>
            </a:endParaRPr>
          </a:p>
          <a:p>
            <a:pPr marL="342900" marR="89535" lvl="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400" b="1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Exploiter des données météorologiques pour la préparation du vol</a:t>
            </a:r>
            <a:endParaRPr lang="fr-FR" sz="2400" b="1" i="1" dirty="0" smtClean="0">
              <a:solidFill>
                <a:srgbClr val="002060"/>
              </a:solidFill>
              <a:effectLst/>
              <a:latin typeface="+mj-lt"/>
              <a:ea typeface="Times New Roman"/>
            </a:endParaRPr>
          </a:p>
          <a:p>
            <a:pPr marL="342900" marR="89535" lvl="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400" b="1" i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Identifier les phénomènes dangereux </a:t>
            </a:r>
            <a:endParaRPr lang="fr-FR" sz="2400" b="1" i="1" dirty="0">
              <a:solidFill>
                <a:srgbClr val="002060"/>
              </a:solidFill>
              <a:effectLst/>
              <a:latin typeface="+mj-lt"/>
              <a:ea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484784"/>
            <a:ext cx="3960440" cy="57606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Compétences attendues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32040" y="2060848"/>
            <a:ext cx="3960440" cy="47525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1.1 – L’atmosphère</a:t>
            </a:r>
          </a:p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1.2 – Les masses d’air et les fronts</a:t>
            </a:r>
            <a:endParaRPr lang="fr-FR" sz="2800" b="1" dirty="0" smtClean="0">
              <a:solidFill>
                <a:srgbClr val="002060"/>
              </a:solidFill>
              <a:effectLst/>
              <a:latin typeface="+mj-lt"/>
              <a:ea typeface="Times New Roman"/>
            </a:endParaRPr>
          </a:p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1.3 – Les nuages</a:t>
            </a:r>
            <a:endParaRPr lang="fr-FR" sz="2800" b="1" dirty="0" smtClean="0">
              <a:solidFill>
                <a:srgbClr val="002060"/>
              </a:solidFill>
              <a:effectLst/>
              <a:latin typeface="+mj-lt"/>
              <a:ea typeface="Times New Roman"/>
            </a:endParaRPr>
          </a:p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1.4 – Les vents</a:t>
            </a:r>
            <a:endParaRPr lang="fr-FR" sz="2800" b="1" dirty="0" smtClean="0">
              <a:solidFill>
                <a:srgbClr val="002060"/>
              </a:solidFill>
              <a:effectLst/>
              <a:latin typeface="+mj-lt"/>
              <a:ea typeface="Times New Roman"/>
            </a:endParaRPr>
          </a:p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002060"/>
                </a:solidFill>
                <a:effectLst/>
                <a:latin typeface="+mj-lt"/>
                <a:ea typeface="Times New Roman"/>
                <a:cs typeface="Times New Roman"/>
              </a:rPr>
              <a:t>1.5 – Les phénomènes dangereux pour le vol</a:t>
            </a:r>
            <a:endParaRPr lang="fr-FR" sz="2800" b="1" dirty="0" smtClean="0">
              <a:solidFill>
                <a:srgbClr val="002060"/>
              </a:solidFill>
              <a:effectLst/>
              <a:latin typeface="+mj-lt"/>
              <a:ea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040" y="1484784"/>
            <a:ext cx="3960440" cy="57606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Savoirs associés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631823" y="940658"/>
            <a:ext cx="42709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/>
              <a:t>1 – Météorologie et aérologie</a:t>
            </a:r>
          </a:p>
        </p:txBody>
      </p:sp>
    </p:spTree>
    <p:extLst>
      <p:ext uri="{BB962C8B-B14F-4D97-AF65-F5344CB8AC3E}">
        <p14:creationId xmlns:p14="http://schemas.microsoft.com/office/powerpoint/2010/main" val="258682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1520" y="2060848"/>
            <a:ext cx="3960440" cy="47525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8953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interactions élémentaires entre un profil et l’air</a:t>
            </a:r>
          </a:p>
          <a:p>
            <a:pPr marL="342900" marR="8953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différents types de vols</a:t>
            </a:r>
          </a:p>
          <a:p>
            <a:pPr marL="342900" marR="8953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Faire le bilan de la répartition des forces aérodynamiques</a:t>
            </a:r>
          </a:p>
          <a:p>
            <a:pPr marL="342900" marR="8953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Exprimer l'équilibre des forces en vol stabilisé sur différents axes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520" y="1484784"/>
            <a:ext cx="3960440" cy="57606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Compétences attendues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32040" y="2060848"/>
            <a:ext cx="3960440" cy="47525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2.1 </a:t>
            </a:r>
            <a:r>
              <a:rPr lang="fr-FR" sz="28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– La </a:t>
            </a:r>
            <a:r>
              <a:rPr lang="fr-FR" sz="28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sustentation et l'aile – notions préliminaires</a:t>
            </a:r>
          </a:p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2.2 </a:t>
            </a:r>
            <a:r>
              <a:rPr lang="fr-FR" sz="28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– Étude </a:t>
            </a:r>
            <a:r>
              <a:rPr lang="fr-FR" sz="28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du vol stabilisé à vitesse constante </a:t>
            </a:r>
          </a:p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2.3 </a:t>
            </a:r>
            <a:r>
              <a:rPr lang="fr-FR" sz="28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– L’aérostation</a:t>
            </a:r>
            <a:endParaRPr lang="fr-FR" sz="2800" b="1" dirty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marL="90170" marR="71120">
              <a:spcBef>
                <a:spcPts val="1200"/>
              </a:spcBef>
              <a:spcAft>
                <a:spcPts val="1200"/>
              </a:spcAft>
            </a:pPr>
            <a:r>
              <a:rPr lang="fr-FR" sz="2800" b="1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2.4 </a:t>
            </a:r>
            <a:r>
              <a:rPr lang="fr-FR" sz="2800" b="1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– Le </a:t>
            </a:r>
            <a:r>
              <a:rPr lang="fr-FR" sz="28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vol spatial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32040" y="1484784"/>
            <a:ext cx="3960440" cy="57606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</a:rPr>
              <a:t>Savoirs associés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427802" y="717082"/>
            <a:ext cx="48805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/>
              <a:t>2 – Aérodynamique, aérostatique </a:t>
            </a:r>
          </a:p>
          <a:p>
            <a:r>
              <a:rPr lang="fr-FR" sz="2000" dirty="0"/>
              <a:t>et principes du vol</a:t>
            </a:r>
          </a:p>
        </p:txBody>
      </p:sp>
    </p:spTree>
    <p:extLst>
      <p:ext uri="{BB962C8B-B14F-4D97-AF65-F5344CB8AC3E}">
        <p14:creationId xmlns:p14="http://schemas.microsoft.com/office/powerpoint/2010/main" val="271016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1520" y="2060848"/>
            <a:ext cx="3960440" cy="47525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89535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les différents </a:t>
            </a:r>
            <a:r>
              <a:rPr lang="fr-FR" sz="2400" b="1" i="1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types </a:t>
            </a:r>
            <a:r>
              <a:rPr lang="fr-FR" sz="2400" b="1" i="1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d’aéronefs</a:t>
            </a:r>
          </a:p>
          <a:p>
            <a:pPr marL="342900" marR="89535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fr-FR" sz="2400" b="1" i="1" dirty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marL="342900" marR="89535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400" b="1" i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Identifier et décrire les systèmes ou  éléments réalisant les fonctions techniques des aéronefs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520" y="1484784"/>
            <a:ext cx="3960440" cy="5760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Compétences attendues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32040" y="2060848"/>
            <a:ext cx="3960440" cy="47525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3.1 – Classification des aéronefs et des engins spatiaux </a:t>
            </a: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3.2 </a:t>
            </a:r>
            <a:r>
              <a:rPr lang="fr-FR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– Les </a:t>
            </a:r>
            <a:r>
              <a:rPr lang="fr-FR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groupes motopropulseurs</a:t>
            </a: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3.3 – Structures et matériaux</a:t>
            </a: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3.4 – Les commandes de vol </a:t>
            </a:r>
            <a:endParaRPr lang="fr-FR" sz="2400" b="1" dirty="0" smtClean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 marL="90170" marR="71120">
              <a:spcBef>
                <a:spcPts val="900"/>
              </a:spcBef>
              <a:spcAft>
                <a:spcPts val="900"/>
              </a:spcAft>
            </a:pPr>
            <a:r>
              <a:rPr lang="fr-FR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3-5 </a:t>
            </a:r>
            <a:r>
              <a:rPr lang="fr-FR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– L’instrumentation de bord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32040" y="1484784"/>
            <a:ext cx="3960440" cy="5760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Savoirs associés</a:t>
            </a:r>
            <a:endParaRPr lang="fr-FR" sz="2400" b="1" i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145485" y="717082"/>
            <a:ext cx="33707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2400" b="1" i="1">
                <a:solidFill>
                  <a:srgbClr val="FF0000"/>
                </a:solidFill>
                <a:latin typeface="Arial Black" panose="020B0A04020102020204" pitchFamily="34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dirty="0"/>
              <a:t>3 – Étude des aéronefs</a:t>
            </a:r>
          </a:p>
          <a:p>
            <a:r>
              <a:rPr lang="fr-FR" sz="2000" dirty="0"/>
              <a:t>et des engins spatiaux</a:t>
            </a:r>
          </a:p>
        </p:txBody>
      </p:sp>
    </p:spTree>
    <p:extLst>
      <p:ext uri="{BB962C8B-B14F-4D97-AF65-F5344CB8AC3E}">
        <p14:creationId xmlns:p14="http://schemas.microsoft.com/office/powerpoint/2010/main" val="161090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1229</Words>
  <Application>Microsoft Office PowerPoint</Application>
  <PresentationFormat>Affichage à l'écran (4:3)</PresentationFormat>
  <Paragraphs>264</Paragraphs>
  <Slides>17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Jean-Jacques DIVERCHY</dc:creator>
  <cp:lastModifiedBy>Jean-Jacques DIVERCHY </cp:lastModifiedBy>
  <cp:revision>112</cp:revision>
  <dcterms:created xsi:type="dcterms:W3CDTF">2014-10-06T19:32:33Z</dcterms:created>
  <dcterms:modified xsi:type="dcterms:W3CDTF">2015-11-01T19:00:08Z</dcterms:modified>
</cp:coreProperties>
</file>