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Lst>
  <p:notesMasterIdLst>
    <p:notesMasterId r:id="rId18"/>
  </p:notesMasterIdLst>
  <p:handoutMasterIdLst>
    <p:handoutMasterId r:id="rId19"/>
  </p:handoutMasterIdLst>
  <p:sldIdLst>
    <p:sldId id="258" r:id="rId2"/>
    <p:sldId id="281" r:id="rId3"/>
    <p:sldId id="257" r:id="rId4"/>
    <p:sldId id="269" r:id="rId5"/>
    <p:sldId id="264" r:id="rId6"/>
    <p:sldId id="265" r:id="rId7"/>
    <p:sldId id="270" r:id="rId8"/>
    <p:sldId id="272" r:id="rId9"/>
    <p:sldId id="278" r:id="rId10"/>
    <p:sldId id="279" r:id="rId11"/>
    <p:sldId id="280" r:id="rId12"/>
    <p:sldId id="277" r:id="rId13"/>
    <p:sldId id="276" r:id="rId14"/>
    <p:sldId id="275" r:id="rId15"/>
    <p:sldId id="274" r:id="rId16"/>
    <p:sldId id="273" r:id="rId1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FF00"/>
    <a:srgbClr val="0066FF"/>
    <a:srgbClr val="C0C0C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2154" y="-6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0" d="100"/>
          <a:sy n="80" d="100"/>
        </p:scale>
        <p:origin x="-148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4198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4198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4198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3A90BD5-F83D-4098-BA02-94C14B169079}" type="slidenum">
              <a:rPr lang="fr-FR"/>
              <a:pPr>
                <a:defRPr/>
              </a:pPr>
              <a:t>‹N°›</a:t>
            </a:fld>
            <a:endParaRPr 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194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DF2473D-5D52-4AC4-9CC6-C1710E128478}" type="slidenum">
              <a:rPr lang="fr-FR"/>
              <a:pPr>
                <a:defRPr/>
              </a:pPr>
              <a:t>‹N°›</a:t>
            </a:fld>
            <a:endParaRPr 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9F2F688-BC29-49E1-8CC9-2200DEDFF30C}" type="slidenum">
              <a:rPr lang="fr-FR"/>
              <a:pPr/>
              <a:t>1</a:t>
            </a:fld>
            <a:endParaRPr lang="fr-FR"/>
          </a:p>
        </p:txBody>
      </p:sp>
      <p:sp>
        <p:nvSpPr>
          <p:cNvPr id="20483" name="Rectangle 2"/>
          <p:cNvSpPr>
            <a:spLocks noChangeArrowheads="1" noTextEdit="1"/>
          </p:cNvSpPr>
          <p:nvPr>
            <p:ph type="sldImg"/>
          </p:nvPr>
        </p:nvSpPr>
        <p:spPr>
          <a:xfrm>
            <a:off x="1149350" y="714375"/>
            <a:ext cx="4560888" cy="3421063"/>
          </a:xfrm>
          <a:ln/>
        </p:spPr>
      </p:sp>
      <p:sp>
        <p:nvSpPr>
          <p:cNvPr id="20484" name="Rectangle 3"/>
          <p:cNvSpPr>
            <a:spLocks noGrp="1" noChangeArrowheads="1"/>
          </p:cNvSpPr>
          <p:nvPr>
            <p:ph type="body" idx="1"/>
          </p:nvPr>
        </p:nvSpPr>
        <p:spPr>
          <a:xfrm>
            <a:off x="914400" y="4349750"/>
            <a:ext cx="5029200" cy="4133850"/>
          </a:xfrm>
          <a:noFill/>
          <a:ln/>
        </p:spPr>
        <p:txBody>
          <a:bodyPr lIns="91619" tIns="45810" rIns="91619" bIns="45810"/>
          <a:lstStyle/>
          <a:p>
            <a:pPr eaLnBrk="1" hangingPunct="1"/>
            <a:r>
              <a:rPr lang="fr-FR" smtClean="0"/>
              <a:t>Il semble ici important de rappeler les modalités de construction des diplômes professionnels. Beaucoup de professeurs ignorent encore le rôle du RAP. D’autres tout aussi nombreux confondent référentiel de formation (ou programme) et référentiel du diplôme.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334CDD4-5261-4B4C-B5FA-3AF2639DDC89}" type="slidenum">
              <a:rPr lang="fr-FR"/>
              <a:pPr/>
              <a:t>3</a:t>
            </a:fld>
            <a:endParaRPr lang="fr-FR"/>
          </a:p>
        </p:txBody>
      </p:sp>
      <p:sp>
        <p:nvSpPr>
          <p:cNvPr id="21507" name="Rectangle 2"/>
          <p:cNvSpPr>
            <a:spLocks noChangeArrowheads="1" noTextEdit="1"/>
          </p:cNvSpPr>
          <p:nvPr>
            <p:ph type="sldImg"/>
          </p:nvPr>
        </p:nvSpPr>
        <p:spPr>
          <a:xfrm>
            <a:off x="1149350" y="714375"/>
            <a:ext cx="4560888" cy="3421063"/>
          </a:xfrm>
          <a:ln/>
        </p:spPr>
      </p:sp>
      <p:sp>
        <p:nvSpPr>
          <p:cNvPr id="21508" name="Rectangle 3"/>
          <p:cNvSpPr>
            <a:spLocks noGrp="1" noChangeArrowheads="1"/>
          </p:cNvSpPr>
          <p:nvPr>
            <p:ph type="body" idx="1"/>
          </p:nvPr>
        </p:nvSpPr>
        <p:spPr>
          <a:xfrm>
            <a:off x="914400" y="4349750"/>
            <a:ext cx="5029200" cy="4133850"/>
          </a:xfrm>
          <a:noFill/>
          <a:ln/>
        </p:spPr>
        <p:txBody>
          <a:bodyPr lIns="91619" tIns="45810" rIns="91619" bIns="45810"/>
          <a:lstStyle/>
          <a:p>
            <a:pPr eaLnBrk="1" hangingPunct="1"/>
            <a:r>
              <a:rPr lang="fr-FR" smtClean="0"/>
              <a:t>Il semble ici important de rappeler les modalités de construction des diplômes professionnels. Beaucoup de professeurs ignorent encore le rôle du RAP. D’autres tout aussi nombreux confondent référentiel de formation (ou programme) et référentiel du diplôme.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6D8F6B74-76CC-4916-A4F1-4C3CFAA49600}" type="slidenum">
              <a:rPr lang="fr-FR"/>
              <a:pPr/>
              <a:t>5</a:t>
            </a:fld>
            <a:endParaRPr lang="fr-FR"/>
          </a:p>
        </p:txBody>
      </p:sp>
      <p:sp>
        <p:nvSpPr>
          <p:cNvPr id="22531" name="Rectangle 2"/>
          <p:cNvSpPr>
            <a:spLocks noChangeArrowheads="1" noTextEdit="1"/>
          </p:cNvSpPr>
          <p:nvPr>
            <p:ph type="sldImg"/>
          </p:nvPr>
        </p:nvSpPr>
        <p:spPr>
          <a:xfrm>
            <a:off x="1149350" y="714375"/>
            <a:ext cx="4560888" cy="3421063"/>
          </a:xfrm>
          <a:ln/>
        </p:spPr>
      </p:sp>
      <p:sp>
        <p:nvSpPr>
          <p:cNvPr id="22532" name="Rectangle 3"/>
          <p:cNvSpPr>
            <a:spLocks noGrp="1" noChangeArrowheads="1"/>
          </p:cNvSpPr>
          <p:nvPr>
            <p:ph type="body" idx="1"/>
          </p:nvPr>
        </p:nvSpPr>
        <p:spPr>
          <a:xfrm>
            <a:off x="914400" y="4349750"/>
            <a:ext cx="5029200" cy="4133850"/>
          </a:xfrm>
          <a:noFill/>
          <a:ln/>
        </p:spPr>
        <p:txBody>
          <a:bodyPr lIns="91619" tIns="45810" rIns="91619" bIns="45810"/>
          <a:lstStyle/>
          <a:p>
            <a:pPr eaLnBrk="1" hangingPunct="1"/>
            <a:r>
              <a:rPr lang="fr-FR" smtClean="0"/>
              <a:t>Il semble ici important de rappeler les modalités de construction des diplômes professionnels. Beaucoup de professeurs ignorent encore le rôle du RAP. D’autres tout aussi nombreux confondent référentiel de formation (ou programme) et référentiel du diplôme.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3175" y="4267200"/>
            <a:ext cx="9140825" cy="2590800"/>
            <a:chOff x="2" y="2688"/>
            <a:chExt cx="5758" cy="1632"/>
          </a:xfrm>
        </p:grpSpPr>
        <p:sp>
          <p:nvSpPr>
            <p:cNvPr id="5"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grpSp>
          <p:nvGrpSpPr>
            <p:cNvPr id="6" name="Group 4"/>
            <p:cNvGrpSpPr>
              <a:grpSpLocks/>
            </p:cNvGrpSpPr>
            <p:nvPr userDrawn="1"/>
          </p:nvGrpSpPr>
          <p:grpSpPr bwMode="auto">
            <a:xfrm>
              <a:off x="3528" y="3715"/>
              <a:ext cx="792" cy="521"/>
              <a:chOff x="3527" y="3715"/>
              <a:chExt cx="792" cy="521"/>
            </a:xfrm>
          </p:grpSpPr>
          <p:sp>
            <p:nvSpPr>
              <p:cNvPr id="57"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r-FR"/>
              </a:p>
            </p:txBody>
          </p:sp>
          <p:sp>
            <p:nvSpPr>
              <p:cNvPr id="58"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r-FR"/>
              </a:p>
            </p:txBody>
          </p:sp>
          <p:sp>
            <p:nvSpPr>
              <p:cNvPr id="59"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60"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61"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62"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r-FR"/>
              </a:p>
            </p:txBody>
          </p:sp>
          <p:sp>
            <p:nvSpPr>
              <p:cNvPr id="63"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r-FR"/>
              </a:p>
            </p:txBody>
          </p:sp>
          <p:sp>
            <p:nvSpPr>
              <p:cNvPr id="64"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65"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r-FR"/>
              </a:p>
            </p:txBody>
          </p:sp>
          <p:sp>
            <p:nvSpPr>
              <p:cNvPr id="66"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r-FR"/>
              </a:p>
            </p:txBody>
          </p:sp>
          <p:sp>
            <p:nvSpPr>
              <p:cNvPr id="67"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7" name="Group 16"/>
            <p:cNvGrpSpPr>
              <a:grpSpLocks/>
            </p:cNvGrpSpPr>
            <p:nvPr userDrawn="1"/>
          </p:nvGrpSpPr>
          <p:grpSpPr bwMode="auto">
            <a:xfrm>
              <a:off x="1776" y="3631"/>
              <a:ext cx="1626" cy="683"/>
              <a:chOff x="1776" y="3631"/>
              <a:chExt cx="1626" cy="683"/>
            </a:xfrm>
          </p:grpSpPr>
          <p:sp>
            <p:nvSpPr>
              <p:cNvPr id="39"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r-FR"/>
              </a:p>
            </p:txBody>
          </p:sp>
          <p:sp>
            <p:nvSpPr>
              <p:cNvPr id="40"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r-FR"/>
              </a:p>
            </p:txBody>
          </p:sp>
          <p:sp>
            <p:nvSpPr>
              <p:cNvPr id="41"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r-FR"/>
              </a:p>
            </p:txBody>
          </p:sp>
          <p:sp>
            <p:nvSpPr>
              <p:cNvPr id="42"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43"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44"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45"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r-FR"/>
              </a:p>
            </p:txBody>
          </p:sp>
          <p:sp>
            <p:nvSpPr>
              <p:cNvPr id="46"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r-FR"/>
              </a:p>
            </p:txBody>
          </p:sp>
          <p:sp>
            <p:nvSpPr>
              <p:cNvPr id="47"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r-FR"/>
              </a:p>
            </p:txBody>
          </p:sp>
          <p:sp>
            <p:nvSpPr>
              <p:cNvPr id="48"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r-FR"/>
              </a:p>
            </p:txBody>
          </p:sp>
          <p:sp>
            <p:nvSpPr>
              <p:cNvPr id="49"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r-FR"/>
              </a:p>
            </p:txBody>
          </p:sp>
          <p:sp>
            <p:nvSpPr>
              <p:cNvPr id="50"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r-FR"/>
              </a:p>
            </p:txBody>
          </p:sp>
          <p:sp>
            <p:nvSpPr>
              <p:cNvPr id="51"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r-FR"/>
              </a:p>
            </p:txBody>
          </p:sp>
          <p:sp>
            <p:nvSpPr>
              <p:cNvPr id="52"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r-FR"/>
              </a:p>
            </p:txBody>
          </p:sp>
          <p:sp>
            <p:nvSpPr>
              <p:cNvPr id="53"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4"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5"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56"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r-FR"/>
              </a:p>
            </p:txBody>
          </p:sp>
        </p:grpSp>
        <p:grpSp>
          <p:nvGrpSpPr>
            <p:cNvPr id="8" name="Group 35"/>
            <p:cNvGrpSpPr>
              <a:grpSpLocks/>
            </p:cNvGrpSpPr>
            <p:nvPr userDrawn="1"/>
          </p:nvGrpSpPr>
          <p:grpSpPr bwMode="auto">
            <a:xfrm>
              <a:off x="4128" y="3360"/>
              <a:ext cx="1351" cy="821"/>
              <a:chOff x="4128" y="3360"/>
              <a:chExt cx="1351" cy="821"/>
            </a:xfrm>
          </p:grpSpPr>
          <p:sp>
            <p:nvSpPr>
              <p:cNvPr id="22"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23"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24"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r-FR"/>
              </a:p>
            </p:txBody>
          </p:sp>
          <p:sp>
            <p:nvSpPr>
              <p:cNvPr id="25"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6"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7"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8"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29"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r-FR"/>
              </a:p>
            </p:txBody>
          </p:sp>
          <p:sp>
            <p:nvSpPr>
              <p:cNvPr id="30"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r-FR"/>
              </a:p>
            </p:txBody>
          </p:sp>
          <p:sp>
            <p:nvSpPr>
              <p:cNvPr id="31"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3"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r-FR"/>
              </a:p>
            </p:txBody>
          </p:sp>
          <p:sp>
            <p:nvSpPr>
              <p:cNvPr id="34"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35"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6"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37"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8"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9" name="Group 53"/>
            <p:cNvGrpSpPr>
              <a:grpSpLocks/>
            </p:cNvGrpSpPr>
            <p:nvPr userDrawn="1"/>
          </p:nvGrpSpPr>
          <p:grpSpPr bwMode="auto">
            <a:xfrm>
              <a:off x="5280" y="3024"/>
              <a:ext cx="425" cy="258"/>
              <a:chOff x="5280" y="3024"/>
              <a:chExt cx="425" cy="258"/>
            </a:xfrm>
          </p:grpSpPr>
          <p:sp>
            <p:nvSpPr>
              <p:cNvPr id="10"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1"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2"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3"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14"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15"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16"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grpSp>
            <p:nvGrpSpPr>
              <p:cNvPr id="17" name="Group 61"/>
              <p:cNvGrpSpPr>
                <a:grpSpLocks/>
              </p:cNvGrpSpPr>
              <p:nvPr/>
            </p:nvGrpSpPr>
            <p:grpSpPr bwMode="auto">
              <a:xfrm>
                <a:off x="5381" y="3085"/>
                <a:ext cx="227" cy="132"/>
                <a:chOff x="5381" y="3085"/>
                <a:chExt cx="227" cy="132"/>
              </a:xfrm>
            </p:grpSpPr>
            <p:sp>
              <p:nvSpPr>
                <p:cNvPr id="18"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19"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sp>
              <p:nvSpPr>
                <p:cNvPr id="20"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21"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grpSp>
        </p:grpSp>
      </p:grpSp>
      <p:sp>
        <p:nvSpPr>
          <p:cNvPr id="33858"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fr-FR"/>
              <a:t>Cliquez pour modifier le style du titre</a:t>
            </a:r>
          </a:p>
        </p:txBody>
      </p:sp>
      <p:sp>
        <p:nvSpPr>
          <p:cNvPr id="33859"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fr-FR"/>
              <a:t>Cliquez pour modifier le style des sous-titres du masque</a:t>
            </a:r>
          </a:p>
        </p:txBody>
      </p:sp>
      <p:sp>
        <p:nvSpPr>
          <p:cNvPr id="68" name="Rectangle 68"/>
          <p:cNvSpPr>
            <a:spLocks noGrp="1" noChangeArrowheads="1"/>
          </p:cNvSpPr>
          <p:nvPr>
            <p:ph type="dt" sz="quarter" idx="10"/>
          </p:nvPr>
        </p:nvSpPr>
        <p:spPr>
          <a:xfrm>
            <a:off x="457200" y="6248400"/>
            <a:ext cx="2133600" cy="457200"/>
          </a:xfrm>
        </p:spPr>
        <p:txBody>
          <a:bodyPr/>
          <a:lstStyle>
            <a:lvl1pPr>
              <a:defRPr smtClean="0"/>
            </a:lvl1pPr>
          </a:lstStyle>
          <a:p>
            <a:pPr>
              <a:defRPr/>
            </a:pPr>
            <a:endParaRPr lang="fr-FR"/>
          </a:p>
        </p:txBody>
      </p:sp>
      <p:sp>
        <p:nvSpPr>
          <p:cNvPr id="69" name="Rectangle 69"/>
          <p:cNvSpPr>
            <a:spLocks noGrp="1" noChangeArrowheads="1"/>
          </p:cNvSpPr>
          <p:nvPr>
            <p:ph type="ftr" sz="quarter" idx="11"/>
          </p:nvPr>
        </p:nvSpPr>
        <p:spPr>
          <a:xfrm>
            <a:off x="3124200" y="6248400"/>
            <a:ext cx="2895600" cy="457200"/>
          </a:xfrm>
        </p:spPr>
        <p:txBody>
          <a:bodyPr/>
          <a:lstStyle>
            <a:lvl1pPr>
              <a:defRPr smtClean="0"/>
            </a:lvl1pPr>
          </a:lstStyle>
          <a:p>
            <a:pPr>
              <a:defRPr/>
            </a:pPr>
            <a:endParaRPr lang="fr-FR"/>
          </a:p>
        </p:txBody>
      </p:sp>
      <p:sp>
        <p:nvSpPr>
          <p:cNvPr id="70" name="Rectangle 70"/>
          <p:cNvSpPr>
            <a:spLocks noGrp="1" noChangeArrowheads="1"/>
          </p:cNvSpPr>
          <p:nvPr>
            <p:ph type="sldNum" sz="quarter" idx="12"/>
          </p:nvPr>
        </p:nvSpPr>
        <p:spPr>
          <a:xfrm>
            <a:off x="6553200" y="6248400"/>
            <a:ext cx="2133600" cy="457200"/>
          </a:xfrm>
        </p:spPr>
        <p:txBody>
          <a:bodyPr/>
          <a:lstStyle>
            <a:lvl1pPr>
              <a:defRPr smtClean="0"/>
            </a:lvl1pPr>
          </a:lstStyle>
          <a:p>
            <a:pPr>
              <a:defRPr/>
            </a:pPr>
            <a:fld id="{46184892-5BF5-446A-8305-1E34CA415549}"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08F0E794-F9FB-4AFC-A8CF-EDA878EB6131}"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7813"/>
            <a:ext cx="2057400" cy="58483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7813"/>
            <a:ext cx="6019800" cy="58483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79BC3054-2501-4615-8F50-5F9300DB6AAF}"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A504265F-6A3A-4A8C-BF68-A0088A45E250}"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9"/>
          <p:cNvSpPr>
            <a:spLocks noGrp="1" noChangeArrowheads="1"/>
          </p:cNvSpPr>
          <p:nvPr>
            <p:ph type="dt" sz="half" idx="10"/>
          </p:nvPr>
        </p:nvSpPr>
        <p:spPr>
          <a:ln/>
        </p:spPr>
        <p:txBody>
          <a:bodyPr/>
          <a:lstStyle>
            <a:lvl1pPr>
              <a:defRPr/>
            </a:lvl1pPr>
          </a:lstStyle>
          <a:p>
            <a:pPr>
              <a:defRPr/>
            </a:pPr>
            <a:endParaRPr lang="fr-FR"/>
          </a:p>
        </p:txBody>
      </p:sp>
      <p:sp>
        <p:nvSpPr>
          <p:cNvPr id="5" name="Rectangle 70"/>
          <p:cNvSpPr>
            <a:spLocks noGrp="1" noChangeArrowheads="1"/>
          </p:cNvSpPr>
          <p:nvPr>
            <p:ph type="ftr" sz="quarter" idx="11"/>
          </p:nvPr>
        </p:nvSpPr>
        <p:spPr>
          <a:ln/>
        </p:spPr>
        <p:txBody>
          <a:bodyPr/>
          <a:lstStyle>
            <a:lvl1pPr>
              <a:defRPr/>
            </a:lvl1pPr>
          </a:lstStyle>
          <a:p>
            <a:pPr>
              <a:defRPr/>
            </a:pPr>
            <a:endParaRPr lang="fr-FR"/>
          </a:p>
        </p:txBody>
      </p:sp>
      <p:sp>
        <p:nvSpPr>
          <p:cNvPr id="6" name="Rectangle 71"/>
          <p:cNvSpPr>
            <a:spLocks noGrp="1" noChangeArrowheads="1"/>
          </p:cNvSpPr>
          <p:nvPr>
            <p:ph type="sldNum" sz="quarter" idx="12"/>
          </p:nvPr>
        </p:nvSpPr>
        <p:spPr>
          <a:ln/>
        </p:spPr>
        <p:txBody>
          <a:bodyPr/>
          <a:lstStyle>
            <a:lvl1pPr>
              <a:defRPr/>
            </a:lvl1pPr>
          </a:lstStyle>
          <a:p>
            <a:pPr>
              <a:defRPr/>
            </a:pPr>
            <a:fld id="{01ED226D-4383-4C50-B5B8-683C787E4637}"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67A558E2-DF61-4038-904A-BB1296E3F740}"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9"/>
          <p:cNvSpPr>
            <a:spLocks noGrp="1" noChangeArrowheads="1"/>
          </p:cNvSpPr>
          <p:nvPr>
            <p:ph type="dt" sz="half" idx="10"/>
          </p:nvPr>
        </p:nvSpPr>
        <p:spPr>
          <a:ln/>
        </p:spPr>
        <p:txBody>
          <a:bodyPr/>
          <a:lstStyle>
            <a:lvl1pPr>
              <a:defRPr/>
            </a:lvl1pPr>
          </a:lstStyle>
          <a:p>
            <a:pPr>
              <a:defRPr/>
            </a:pPr>
            <a:endParaRPr lang="fr-FR"/>
          </a:p>
        </p:txBody>
      </p:sp>
      <p:sp>
        <p:nvSpPr>
          <p:cNvPr id="8" name="Rectangle 70"/>
          <p:cNvSpPr>
            <a:spLocks noGrp="1" noChangeArrowheads="1"/>
          </p:cNvSpPr>
          <p:nvPr>
            <p:ph type="ftr" sz="quarter" idx="11"/>
          </p:nvPr>
        </p:nvSpPr>
        <p:spPr>
          <a:ln/>
        </p:spPr>
        <p:txBody>
          <a:bodyPr/>
          <a:lstStyle>
            <a:lvl1pPr>
              <a:defRPr/>
            </a:lvl1pPr>
          </a:lstStyle>
          <a:p>
            <a:pPr>
              <a:defRPr/>
            </a:pPr>
            <a:endParaRPr lang="fr-FR"/>
          </a:p>
        </p:txBody>
      </p:sp>
      <p:sp>
        <p:nvSpPr>
          <p:cNvPr id="9" name="Rectangle 71"/>
          <p:cNvSpPr>
            <a:spLocks noGrp="1" noChangeArrowheads="1"/>
          </p:cNvSpPr>
          <p:nvPr>
            <p:ph type="sldNum" sz="quarter" idx="12"/>
          </p:nvPr>
        </p:nvSpPr>
        <p:spPr>
          <a:ln/>
        </p:spPr>
        <p:txBody>
          <a:bodyPr/>
          <a:lstStyle>
            <a:lvl1pPr>
              <a:defRPr/>
            </a:lvl1pPr>
          </a:lstStyle>
          <a:p>
            <a:pPr>
              <a:defRPr/>
            </a:pPr>
            <a:fld id="{BDC89BBB-DF3E-4E8B-BD0D-BC5A7AE4A102}"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9"/>
          <p:cNvSpPr>
            <a:spLocks noGrp="1" noChangeArrowheads="1"/>
          </p:cNvSpPr>
          <p:nvPr>
            <p:ph type="dt" sz="half" idx="10"/>
          </p:nvPr>
        </p:nvSpPr>
        <p:spPr>
          <a:ln/>
        </p:spPr>
        <p:txBody>
          <a:bodyPr/>
          <a:lstStyle>
            <a:lvl1pPr>
              <a:defRPr/>
            </a:lvl1pPr>
          </a:lstStyle>
          <a:p>
            <a:pPr>
              <a:defRPr/>
            </a:pPr>
            <a:endParaRPr lang="fr-FR"/>
          </a:p>
        </p:txBody>
      </p:sp>
      <p:sp>
        <p:nvSpPr>
          <p:cNvPr id="4" name="Rectangle 70"/>
          <p:cNvSpPr>
            <a:spLocks noGrp="1" noChangeArrowheads="1"/>
          </p:cNvSpPr>
          <p:nvPr>
            <p:ph type="ftr" sz="quarter" idx="11"/>
          </p:nvPr>
        </p:nvSpPr>
        <p:spPr>
          <a:ln/>
        </p:spPr>
        <p:txBody>
          <a:bodyPr/>
          <a:lstStyle>
            <a:lvl1pPr>
              <a:defRPr/>
            </a:lvl1pPr>
          </a:lstStyle>
          <a:p>
            <a:pPr>
              <a:defRPr/>
            </a:pPr>
            <a:endParaRPr lang="fr-FR"/>
          </a:p>
        </p:txBody>
      </p:sp>
      <p:sp>
        <p:nvSpPr>
          <p:cNvPr id="5" name="Rectangle 71"/>
          <p:cNvSpPr>
            <a:spLocks noGrp="1" noChangeArrowheads="1"/>
          </p:cNvSpPr>
          <p:nvPr>
            <p:ph type="sldNum" sz="quarter" idx="12"/>
          </p:nvPr>
        </p:nvSpPr>
        <p:spPr>
          <a:ln/>
        </p:spPr>
        <p:txBody>
          <a:bodyPr/>
          <a:lstStyle>
            <a:lvl1pPr>
              <a:defRPr/>
            </a:lvl1pPr>
          </a:lstStyle>
          <a:p>
            <a:pPr>
              <a:defRPr/>
            </a:pPr>
            <a:fld id="{073F7046-6CC6-4C7A-BE51-539C9FCDB777}"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9"/>
          <p:cNvSpPr>
            <a:spLocks noGrp="1" noChangeArrowheads="1"/>
          </p:cNvSpPr>
          <p:nvPr>
            <p:ph type="dt" sz="half" idx="10"/>
          </p:nvPr>
        </p:nvSpPr>
        <p:spPr>
          <a:ln/>
        </p:spPr>
        <p:txBody>
          <a:bodyPr/>
          <a:lstStyle>
            <a:lvl1pPr>
              <a:defRPr/>
            </a:lvl1pPr>
          </a:lstStyle>
          <a:p>
            <a:pPr>
              <a:defRPr/>
            </a:pPr>
            <a:endParaRPr lang="fr-FR"/>
          </a:p>
        </p:txBody>
      </p:sp>
      <p:sp>
        <p:nvSpPr>
          <p:cNvPr id="3" name="Rectangle 70"/>
          <p:cNvSpPr>
            <a:spLocks noGrp="1" noChangeArrowheads="1"/>
          </p:cNvSpPr>
          <p:nvPr>
            <p:ph type="ftr" sz="quarter" idx="11"/>
          </p:nvPr>
        </p:nvSpPr>
        <p:spPr>
          <a:ln/>
        </p:spPr>
        <p:txBody>
          <a:bodyPr/>
          <a:lstStyle>
            <a:lvl1pPr>
              <a:defRPr/>
            </a:lvl1pPr>
          </a:lstStyle>
          <a:p>
            <a:pPr>
              <a:defRPr/>
            </a:pPr>
            <a:endParaRPr lang="fr-FR"/>
          </a:p>
        </p:txBody>
      </p:sp>
      <p:sp>
        <p:nvSpPr>
          <p:cNvPr id="4" name="Rectangle 71"/>
          <p:cNvSpPr>
            <a:spLocks noGrp="1" noChangeArrowheads="1"/>
          </p:cNvSpPr>
          <p:nvPr>
            <p:ph type="sldNum" sz="quarter" idx="12"/>
          </p:nvPr>
        </p:nvSpPr>
        <p:spPr>
          <a:ln/>
        </p:spPr>
        <p:txBody>
          <a:bodyPr/>
          <a:lstStyle>
            <a:lvl1pPr>
              <a:defRPr/>
            </a:lvl1pPr>
          </a:lstStyle>
          <a:p>
            <a:pPr>
              <a:defRPr/>
            </a:pPr>
            <a:fld id="{33F57463-2BA1-4292-8BE5-5FE00030C75D}"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D93311DE-1265-412C-A1F5-84E4A3D5D2B2}"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9"/>
          <p:cNvSpPr>
            <a:spLocks noGrp="1" noChangeArrowheads="1"/>
          </p:cNvSpPr>
          <p:nvPr>
            <p:ph type="dt" sz="half" idx="10"/>
          </p:nvPr>
        </p:nvSpPr>
        <p:spPr>
          <a:ln/>
        </p:spPr>
        <p:txBody>
          <a:bodyPr/>
          <a:lstStyle>
            <a:lvl1pPr>
              <a:defRPr/>
            </a:lvl1pPr>
          </a:lstStyle>
          <a:p>
            <a:pPr>
              <a:defRPr/>
            </a:pPr>
            <a:endParaRPr lang="fr-FR"/>
          </a:p>
        </p:txBody>
      </p:sp>
      <p:sp>
        <p:nvSpPr>
          <p:cNvPr id="6" name="Rectangle 70"/>
          <p:cNvSpPr>
            <a:spLocks noGrp="1" noChangeArrowheads="1"/>
          </p:cNvSpPr>
          <p:nvPr>
            <p:ph type="ftr" sz="quarter" idx="11"/>
          </p:nvPr>
        </p:nvSpPr>
        <p:spPr>
          <a:ln/>
        </p:spPr>
        <p:txBody>
          <a:bodyPr/>
          <a:lstStyle>
            <a:lvl1pPr>
              <a:defRPr/>
            </a:lvl1pPr>
          </a:lstStyle>
          <a:p>
            <a:pPr>
              <a:defRPr/>
            </a:pPr>
            <a:endParaRPr lang="fr-FR"/>
          </a:p>
        </p:txBody>
      </p:sp>
      <p:sp>
        <p:nvSpPr>
          <p:cNvPr id="7" name="Rectangle 71"/>
          <p:cNvSpPr>
            <a:spLocks noGrp="1" noChangeArrowheads="1"/>
          </p:cNvSpPr>
          <p:nvPr>
            <p:ph type="sldNum" sz="quarter" idx="12"/>
          </p:nvPr>
        </p:nvSpPr>
        <p:spPr>
          <a:ln/>
        </p:spPr>
        <p:txBody>
          <a:bodyPr/>
          <a:lstStyle>
            <a:lvl1pPr>
              <a:defRPr/>
            </a:lvl1pPr>
          </a:lstStyle>
          <a:p>
            <a:pPr>
              <a:defRPr/>
            </a:pPr>
            <a:fld id="{04C772F8-2F41-4EC2-BCDC-D333D8F8F20C}"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pPr>
              <a:defRPr/>
            </a:pPr>
            <a:endParaRPr lang="fr-FR"/>
          </a:p>
        </p:txBody>
      </p:sp>
      <p:grpSp>
        <p:nvGrpSpPr>
          <p:cNvPr id="1027" name="Group 3"/>
          <p:cNvGrpSpPr>
            <a:grpSpLocks/>
          </p:cNvGrpSpPr>
          <p:nvPr/>
        </p:nvGrpSpPr>
        <p:grpSpPr bwMode="auto">
          <a:xfrm>
            <a:off x="3175" y="4267200"/>
            <a:ext cx="9140825" cy="2590800"/>
            <a:chOff x="2" y="2688"/>
            <a:chExt cx="5758" cy="1632"/>
          </a:xfrm>
        </p:grpSpPr>
        <p:sp>
          <p:nvSpPr>
            <p:cNvPr id="32772"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grpSp>
          <p:nvGrpSpPr>
            <p:cNvPr id="1034" name="Group 5"/>
            <p:cNvGrpSpPr>
              <a:grpSpLocks/>
            </p:cNvGrpSpPr>
            <p:nvPr userDrawn="1"/>
          </p:nvGrpSpPr>
          <p:grpSpPr bwMode="auto">
            <a:xfrm>
              <a:off x="3528" y="3715"/>
              <a:ext cx="792" cy="521"/>
              <a:chOff x="3527" y="3715"/>
              <a:chExt cx="792" cy="521"/>
            </a:xfrm>
          </p:grpSpPr>
          <p:sp>
            <p:nvSpPr>
              <p:cNvPr id="32774"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pPr>
                  <a:defRPr/>
                </a:pPr>
                <a:endParaRPr lang="fr-FR"/>
              </a:p>
            </p:txBody>
          </p:sp>
          <p:sp>
            <p:nvSpPr>
              <p:cNvPr id="32775"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pPr>
                  <a:defRPr/>
                </a:pPr>
                <a:endParaRPr lang="fr-FR"/>
              </a:p>
            </p:txBody>
          </p:sp>
          <p:sp>
            <p:nvSpPr>
              <p:cNvPr id="32776"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2777"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32778"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2779"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pPr>
                  <a:defRPr/>
                </a:pPr>
                <a:endParaRPr lang="fr-FR"/>
              </a:p>
            </p:txBody>
          </p:sp>
          <p:sp>
            <p:nvSpPr>
              <p:cNvPr id="32780"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pPr>
                  <a:defRPr/>
                </a:pPr>
                <a:endParaRPr lang="fr-FR"/>
              </a:p>
            </p:txBody>
          </p:sp>
          <p:sp>
            <p:nvSpPr>
              <p:cNvPr id="32781"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32782"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pPr>
                  <a:defRPr/>
                </a:pPr>
                <a:endParaRPr lang="fr-FR"/>
              </a:p>
            </p:txBody>
          </p:sp>
          <p:sp>
            <p:nvSpPr>
              <p:cNvPr id="32783"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pPr>
                  <a:defRPr/>
                </a:pPr>
                <a:endParaRPr lang="fr-FR"/>
              </a:p>
            </p:txBody>
          </p:sp>
          <p:sp>
            <p:nvSpPr>
              <p:cNvPr id="32784"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1035" name="Group 17"/>
            <p:cNvGrpSpPr>
              <a:grpSpLocks/>
            </p:cNvGrpSpPr>
            <p:nvPr userDrawn="1"/>
          </p:nvGrpSpPr>
          <p:grpSpPr bwMode="auto">
            <a:xfrm>
              <a:off x="1776" y="3631"/>
              <a:ext cx="1626" cy="683"/>
              <a:chOff x="1776" y="3631"/>
              <a:chExt cx="1626" cy="683"/>
            </a:xfrm>
          </p:grpSpPr>
          <p:sp>
            <p:nvSpPr>
              <p:cNvPr id="32786"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pPr>
                  <a:defRPr/>
                </a:pPr>
                <a:endParaRPr lang="fr-FR"/>
              </a:p>
            </p:txBody>
          </p:sp>
          <p:sp>
            <p:nvSpPr>
              <p:cNvPr id="32787"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pPr>
                  <a:defRPr/>
                </a:pPr>
                <a:endParaRPr lang="fr-FR"/>
              </a:p>
            </p:txBody>
          </p:sp>
          <p:sp>
            <p:nvSpPr>
              <p:cNvPr id="32788"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pPr>
                  <a:defRPr/>
                </a:pPr>
                <a:endParaRPr lang="fr-FR"/>
              </a:p>
            </p:txBody>
          </p:sp>
          <p:sp>
            <p:nvSpPr>
              <p:cNvPr id="32789"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32790"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32791"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pPr>
                  <a:defRPr/>
                </a:pPr>
                <a:endParaRPr lang="fr-FR"/>
              </a:p>
            </p:txBody>
          </p:sp>
          <p:sp>
            <p:nvSpPr>
              <p:cNvPr id="32792"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pPr>
                  <a:defRPr/>
                </a:pPr>
                <a:endParaRPr lang="fr-FR"/>
              </a:p>
            </p:txBody>
          </p:sp>
          <p:sp>
            <p:nvSpPr>
              <p:cNvPr id="32793"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pPr>
                  <a:defRPr/>
                </a:pPr>
                <a:endParaRPr lang="fr-FR"/>
              </a:p>
            </p:txBody>
          </p:sp>
          <p:sp>
            <p:nvSpPr>
              <p:cNvPr id="32794"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pPr>
                  <a:defRPr/>
                </a:pPr>
                <a:endParaRPr lang="fr-FR"/>
              </a:p>
            </p:txBody>
          </p:sp>
          <p:sp>
            <p:nvSpPr>
              <p:cNvPr id="32795"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pPr>
                  <a:defRPr/>
                </a:pPr>
                <a:endParaRPr lang="fr-FR"/>
              </a:p>
            </p:txBody>
          </p:sp>
          <p:sp>
            <p:nvSpPr>
              <p:cNvPr id="32796"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pPr>
                  <a:defRPr/>
                </a:pPr>
                <a:endParaRPr lang="fr-FR"/>
              </a:p>
            </p:txBody>
          </p:sp>
          <p:sp>
            <p:nvSpPr>
              <p:cNvPr id="32797"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pPr>
                  <a:defRPr/>
                </a:pPr>
                <a:endParaRPr lang="fr-FR"/>
              </a:p>
            </p:txBody>
          </p:sp>
          <p:sp>
            <p:nvSpPr>
              <p:cNvPr id="32798"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pPr>
                  <a:defRPr/>
                </a:pPr>
                <a:endParaRPr lang="fr-FR"/>
              </a:p>
            </p:txBody>
          </p:sp>
          <p:sp>
            <p:nvSpPr>
              <p:cNvPr id="32799"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pPr>
                  <a:defRPr/>
                </a:pPr>
                <a:endParaRPr lang="fr-FR"/>
              </a:p>
            </p:txBody>
          </p:sp>
          <p:sp>
            <p:nvSpPr>
              <p:cNvPr id="32800"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32801"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32802"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pPr>
                  <a:defRPr/>
                </a:pPr>
                <a:endParaRPr lang="fr-FR"/>
              </a:p>
            </p:txBody>
          </p:sp>
          <p:sp>
            <p:nvSpPr>
              <p:cNvPr id="32803"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pPr>
                  <a:defRPr/>
                </a:pPr>
                <a:endParaRPr lang="fr-FR"/>
              </a:p>
            </p:txBody>
          </p:sp>
        </p:grpSp>
        <p:grpSp>
          <p:nvGrpSpPr>
            <p:cNvPr id="1036" name="Group 36"/>
            <p:cNvGrpSpPr>
              <a:grpSpLocks/>
            </p:cNvGrpSpPr>
            <p:nvPr userDrawn="1"/>
          </p:nvGrpSpPr>
          <p:grpSpPr bwMode="auto">
            <a:xfrm>
              <a:off x="4128" y="3360"/>
              <a:ext cx="1351" cy="821"/>
              <a:chOff x="4128" y="3360"/>
              <a:chExt cx="1351" cy="821"/>
            </a:xfrm>
          </p:grpSpPr>
          <p:sp>
            <p:nvSpPr>
              <p:cNvPr id="32805"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806"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807"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pPr>
                  <a:defRPr/>
                </a:pPr>
                <a:endParaRPr lang="fr-FR"/>
              </a:p>
            </p:txBody>
          </p:sp>
          <p:sp>
            <p:nvSpPr>
              <p:cNvPr id="32808"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32809"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32810"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32811"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pPr>
                  <a:defRPr/>
                </a:pPr>
                <a:endParaRPr lang="fr-FR"/>
              </a:p>
            </p:txBody>
          </p:sp>
          <p:sp>
            <p:nvSpPr>
              <p:cNvPr id="32812"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pPr>
                  <a:defRPr/>
                </a:pPr>
                <a:endParaRPr lang="fr-FR"/>
              </a:p>
            </p:txBody>
          </p:sp>
          <p:sp>
            <p:nvSpPr>
              <p:cNvPr id="32813"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pPr>
                  <a:defRPr/>
                </a:pPr>
                <a:endParaRPr lang="fr-FR"/>
              </a:p>
            </p:txBody>
          </p:sp>
          <p:sp>
            <p:nvSpPr>
              <p:cNvPr id="32814"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815"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pPr>
                  <a:defRPr/>
                </a:pPr>
                <a:endParaRPr lang="fr-FR"/>
              </a:p>
            </p:txBody>
          </p:sp>
          <p:sp>
            <p:nvSpPr>
              <p:cNvPr id="32816"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pPr>
                  <a:defRPr/>
                </a:pPr>
                <a:endParaRPr lang="fr-FR"/>
              </a:p>
            </p:txBody>
          </p:sp>
          <p:sp>
            <p:nvSpPr>
              <p:cNvPr id="32817"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pPr>
                  <a:defRPr/>
                </a:pPr>
                <a:endParaRPr lang="fr-FR"/>
              </a:p>
            </p:txBody>
          </p:sp>
          <p:sp>
            <p:nvSpPr>
              <p:cNvPr id="32818"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2819"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pPr>
                  <a:defRPr/>
                </a:pPr>
                <a:endParaRPr lang="fr-FR"/>
              </a:p>
            </p:txBody>
          </p:sp>
          <p:sp>
            <p:nvSpPr>
              <p:cNvPr id="32820"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pPr>
                  <a:defRPr/>
                </a:pPr>
                <a:endParaRPr lang="fr-FR"/>
              </a:p>
            </p:txBody>
          </p:sp>
          <p:sp>
            <p:nvSpPr>
              <p:cNvPr id="32821"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pPr>
                  <a:defRPr/>
                </a:pPr>
                <a:endParaRPr lang="fr-FR"/>
              </a:p>
            </p:txBody>
          </p:sp>
        </p:grpSp>
        <p:grpSp>
          <p:nvGrpSpPr>
            <p:cNvPr id="1037" name="Group 54"/>
            <p:cNvGrpSpPr>
              <a:grpSpLocks/>
            </p:cNvGrpSpPr>
            <p:nvPr userDrawn="1"/>
          </p:nvGrpSpPr>
          <p:grpSpPr bwMode="auto">
            <a:xfrm>
              <a:off x="5280" y="3024"/>
              <a:ext cx="425" cy="258"/>
              <a:chOff x="5280" y="3024"/>
              <a:chExt cx="425" cy="258"/>
            </a:xfrm>
          </p:grpSpPr>
          <p:sp>
            <p:nvSpPr>
              <p:cNvPr id="32823"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32824"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32825"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32826"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sp>
            <p:nvSpPr>
              <p:cNvPr id="32827"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32828"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fr-FR"/>
              </a:p>
            </p:txBody>
          </p:sp>
          <p:sp>
            <p:nvSpPr>
              <p:cNvPr id="32829"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pPr>
                  <a:defRPr/>
                </a:pPr>
                <a:endParaRPr lang="fr-FR"/>
              </a:p>
            </p:txBody>
          </p:sp>
          <p:grpSp>
            <p:nvGrpSpPr>
              <p:cNvPr id="1045" name="Group 62"/>
              <p:cNvGrpSpPr>
                <a:grpSpLocks/>
              </p:cNvGrpSpPr>
              <p:nvPr/>
            </p:nvGrpSpPr>
            <p:grpSpPr bwMode="auto">
              <a:xfrm>
                <a:off x="5381" y="3085"/>
                <a:ext cx="227" cy="132"/>
                <a:chOff x="5381" y="3085"/>
                <a:chExt cx="227" cy="132"/>
              </a:xfrm>
            </p:grpSpPr>
            <p:sp>
              <p:nvSpPr>
                <p:cNvPr id="32831"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32832"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sp>
              <p:nvSpPr>
                <p:cNvPr id="32833"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pPr>
                    <a:defRPr/>
                  </a:pPr>
                  <a:endParaRPr lang="fr-FR"/>
                </a:p>
              </p:txBody>
            </p:sp>
            <p:sp>
              <p:nvSpPr>
                <p:cNvPr id="32834"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pPr>
                    <a:defRPr/>
                  </a:pPr>
                  <a:endParaRPr lang="fr-FR"/>
                </a:p>
              </p:txBody>
            </p:sp>
          </p:grpSp>
        </p:grpSp>
      </p:grpSp>
      <p:sp>
        <p:nvSpPr>
          <p:cNvPr id="32835"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fr-FR" smtClean="0"/>
              <a:t>Cliquez pour modifier le style du titre</a:t>
            </a:r>
          </a:p>
        </p:txBody>
      </p:sp>
      <p:sp>
        <p:nvSpPr>
          <p:cNvPr id="32836"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32837"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effectLst>
                  <a:outerShdw blurRad="38100" dist="38100" dir="2700000" algn="tl">
                    <a:srgbClr val="000000"/>
                  </a:outerShdw>
                </a:effectLst>
              </a:defRPr>
            </a:lvl1pPr>
          </a:lstStyle>
          <a:p>
            <a:pPr>
              <a:defRPr/>
            </a:pPr>
            <a:endParaRPr lang="fr-FR"/>
          </a:p>
        </p:txBody>
      </p:sp>
      <p:sp>
        <p:nvSpPr>
          <p:cNvPr id="32838"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effectLst>
                  <a:outerShdw blurRad="38100" dist="38100" dir="2700000" algn="tl">
                    <a:srgbClr val="000000"/>
                  </a:outerShdw>
                </a:effectLst>
              </a:defRPr>
            </a:lvl1pPr>
          </a:lstStyle>
          <a:p>
            <a:pPr>
              <a:defRPr/>
            </a:pPr>
            <a:endParaRPr lang="fr-FR"/>
          </a:p>
        </p:txBody>
      </p:sp>
      <p:sp>
        <p:nvSpPr>
          <p:cNvPr id="32839"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effectLst>
                  <a:outerShdw blurRad="38100" dist="38100" dir="2700000" algn="tl">
                    <a:srgbClr val="000000"/>
                  </a:outerShdw>
                </a:effectLst>
              </a:defRPr>
            </a:lvl1pPr>
          </a:lstStyle>
          <a:p>
            <a:pPr>
              <a:defRPr/>
            </a:pPr>
            <a:fld id="{73722640-87E9-496A-9AE4-8AB73DB76FD7}" type="slidenum">
              <a:rPr lang="fr-FR"/>
              <a:pPr>
                <a:defRPr/>
              </a:pPr>
              <a:t>‹N°›</a:t>
            </a:fld>
            <a:endParaRPr lang="fr-FR"/>
          </a:p>
        </p:txBody>
      </p:sp>
    </p:spTree>
  </p:cSld>
  <p:clrMap bg1="dk2" tx1="lt1" bg2="dk1" tx2="lt2" accent1="accent1" accent2="accent2" accent3="accent3" accent4="accent4" accent5="accent5" accent6="accent6" hlink="hlink" folHlink="folHlink"/>
  <p:sldLayoutIdLst>
    <p:sldLayoutId id="2147483691"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5.wmf"/><Relationship Id="rId3" Type="http://schemas.openxmlformats.org/officeDocument/2006/relationships/hyperlink" Target="file:///C:\Documents%20and%20Settings\ghyslaine\Local%20Settings\Temporary%20Internet%20Files\Content.IE5\CCF%20EBENISTE\lien\savoirs%20CAPebeniste.doc" TargetMode="External"/><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image" Target="../media/image1.wmf"/><Relationship Id="rId1" Type="http://schemas.openxmlformats.org/officeDocument/2006/relationships/slideLayout" Target="../slideLayouts/slideLayout7.xml"/><Relationship Id="rId6" Type="http://schemas.openxmlformats.org/officeDocument/2006/relationships/hyperlink" Target="file:///C:\Documents%20and%20Settings\ghyslaine\Local%20Settings\Temporary%20Internet%20Files\Content.IE5\CCF%20EBENISTE\lien\fiche%20s&#233;quence.doc" TargetMode="External"/><Relationship Id="rId11" Type="http://schemas.openxmlformats.org/officeDocument/2006/relationships/hyperlink" Target="file:///C:\Documents%20and%20Settings\ghyslaine\Local%20Settings\Temporary%20Internet%20Files\Content.IE5\CCF%20EBENISTE\lien\evaluation%20s&#233;quence%20termin&#233;e.doc" TargetMode="External"/><Relationship Id="rId5" Type="http://schemas.openxmlformats.org/officeDocument/2006/relationships/image" Target="../media/image3.pn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hyperlink" Target="file:///C:\Documents%20and%20Settings\ghyslaine\Local%20Settings\Temporary%20Internet%20Files\Content.IE5\CCF%20EBENISTE\lien\fiche%20contrat.doc"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95" name="Text Box 19"/>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3075" name="WordArt 20"/>
          <p:cNvSpPr>
            <a:spLocks noChangeArrowheads="1" noChangeShapeType="1" noTextEdit="1"/>
          </p:cNvSpPr>
          <p:nvPr/>
        </p:nvSpPr>
        <p:spPr bwMode="auto">
          <a:xfrm>
            <a:off x="755650" y="981075"/>
            <a:ext cx="7993063" cy="1295400"/>
          </a:xfrm>
          <a:prstGeom prst="rect">
            <a:avLst/>
          </a:prstGeom>
        </p:spPr>
        <p:txBody>
          <a:bodyPr wrap="none" fromWordArt="1">
            <a:prstTxWarp prst="textPlain">
              <a:avLst>
                <a:gd name="adj" fmla="val 50000"/>
              </a:avLst>
            </a:prstTxWarp>
          </a:bodyPr>
          <a:lstStyle/>
          <a:p>
            <a:pPr algn="ctr"/>
            <a:r>
              <a:rPr lang="fr-FR" sz="3600" kern="10">
                <a:ln w="9525">
                  <a:solidFill>
                    <a:srgbClr val="DDDDDD"/>
                  </a:solidFill>
                  <a:round/>
                  <a:headEnd/>
                  <a:tailEnd/>
                </a:ln>
                <a:solidFill>
                  <a:srgbClr val="FFFFFF"/>
                </a:solidFill>
                <a:latin typeface="Arial Black"/>
              </a:rPr>
              <a:t>C.C.F</a:t>
            </a:r>
          </a:p>
        </p:txBody>
      </p:sp>
      <p:sp>
        <p:nvSpPr>
          <p:cNvPr id="3076" name="Text Box 21"/>
          <p:cNvSpPr txBox="1">
            <a:spLocks noChangeArrowheads="1"/>
          </p:cNvSpPr>
          <p:nvPr/>
        </p:nvSpPr>
        <p:spPr bwMode="auto">
          <a:xfrm>
            <a:off x="395288" y="1341438"/>
            <a:ext cx="7993062" cy="579437"/>
          </a:xfrm>
          <a:prstGeom prst="rect">
            <a:avLst/>
          </a:prstGeom>
          <a:noFill/>
          <a:ln w="9525">
            <a:noFill/>
            <a:miter lim="800000"/>
            <a:headEnd/>
            <a:tailEnd/>
          </a:ln>
        </p:spPr>
        <p:txBody>
          <a:bodyPr>
            <a:spAutoFit/>
          </a:bodyPr>
          <a:lstStyle/>
          <a:p>
            <a:pPr>
              <a:spcBef>
                <a:spcPct val="50000"/>
              </a:spcBef>
            </a:pPr>
            <a:r>
              <a:rPr lang="fr-FR" sz="3200">
                <a:latin typeface="Arial Black" pitchFamily="34" charset="0"/>
                <a:cs typeface="Arial" charset="0"/>
              </a:rPr>
              <a:t> </a:t>
            </a:r>
            <a:r>
              <a:rPr lang="fr-FR" sz="3200">
                <a:solidFill>
                  <a:srgbClr val="0099FF"/>
                </a:solidFill>
                <a:latin typeface="Arial Black" pitchFamily="34" charset="0"/>
                <a:cs typeface="Arial" charset="0"/>
              </a:rPr>
              <a:t>le Contrôle en Cours de Formation</a:t>
            </a:r>
          </a:p>
        </p:txBody>
      </p:sp>
      <p:grpSp>
        <p:nvGrpSpPr>
          <p:cNvPr id="3077" name="Group 22"/>
          <p:cNvGrpSpPr>
            <a:grpSpLocks/>
          </p:cNvGrpSpPr>
          <p:nvPr/>
        </p:nvGrpSpPr>
        <p:grpSpPr bwMode="auto">
          <a:xfrm>
            <a:off x="250825" y="3933825"/>
            <a:ext cx="8496300" cy="792163"/>
            <a:chOff x="204" y="3249"/>
            <a:chExt cx="5352" cy="499"/>
          </a:xfrm>
        </p:grpSpPr>
        <p:sp>
          <p:nvSpPr>
            <p:cNvPr id="3084" name="Rectangle 23"/>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3085" name="Group 24"/>
            <p:cNvGrpSpPr>
              <a:grpSpLocks/>
            </p:cNvGrpSpPr>
            <p:nvPr/>
          </p:nvGrpSpPr>
          <p:grpSpPr bwMode="auto">
            <a:xfrm>
              <a:off x="204" y="3249"/>
              <a:ext cx="2676" cy="317"/>
              <a:chOff x="476" y="3249"/>
              <a:chExt cx="2676" cy="317"/>
            </a:xfrm>
          </p:grpSpPr>
          <p:sp>
            <p:nvSpPr>
              <p:cNvPr id="3086" name="AutoShape 25"/>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3087" name="Text Box 26"/>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grpSp>
        <p:nvGrpSpPr>
          <p:cNvPr id="3078" name="Group 27"/>
          <p:cNvGrpSpPr>
            <a:grpSpLocks/>
          </p:cNvGrpSpPr>
          <p:nvPr/>
        </p:nvGrpSpPr>
        <p:grpSpPr bwMode="auto">
          <a:xfrm>
            <a:off x="250825" y="4508500"/>
            <a:ext cx="8496300" cy="792163"/>
            <a:chOff x="158" y="2840"/>
            <a:chExt cx="5352" cy="499"/>
          </a:xfrm>
        </p:grpSpPr>
        <p:sp>
          <p:nvSpPr>
            <p:cNvPr id="3081" name="Rectangle 28"/>
            <p:cNvSpPr>
              <a:spLocks noChangeArrowheads="1"/>
            </p:cNvSpPr>
            <p:nvPr/>
          </p:nvSpPr>
          <p:spPr bwMode="auto">
            <a:xfrm>
              <a:off x="158" y="3021"/>
              <a:ext cx="5352" cy="318"/>
            </a:xfrm>
            <a:prstGeom prst="rect">
              <a:avLst/>
            </a:prstGeom>
            <a:solidFill>
              <a:srgbClr val="C0C0C0"/>
            </a:solidFill>
            <a:ln w="9525">
              <a:noFill/>
              <a:miter lim="800000"/>
              <a:headEnd/>
              <a:tailEnd/>
            </a:ln>
          </p:spPr>
          <p:txBody>
            <a:bodyPr wrap="none" anchor="ctr"/>
            <a:lstStyle/>
            <a:p>
              <a:endParaRPr lang="fr-FR"/>
            </a:p>
          </p:txBody>
        </p:sp>
        <p:sp>
          <p:nvSpPr>
            <p:cNvPr id="3082" name="AutoShape 29"/>
            <p:cNvSpPr>
              <a:spLocks noChangeArrowheads="1"/>
            </p:cNvSpPr>
            <p:nvPr/>
          </p:nvSpPr>
          <p:spPr bwMode="auto">
            <a:xfrm>
              <a:off x="158" y="2840"/>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3083" name="Text Box 30"/>
            <p:cNvSpPr txBox="1">
              <a:spLocks noChangeArrowheads="1"/>
            </p:cNvSpPr>
            <p:nvPr/>
          </p:nvSpPr>
          <p:spPr bwMode="auto">
            <a:xfrm>
              <a:off x="657" y="2840"/>
              <a:ext cx="1633" cy="231"/>
            </a:xfrm>
            <a:prstGeom prst="rect">
              <a:avLst/>
            </a:prstGeom>
            <a:solidFill>
              <a:srgbClr val="C0C0C0"/>
            </a:solidFill>
            <a:ln w="9525">
              <a:noFill/>
              <a:miter lim="800000"/>
              <a:headEnd/>
              <a:tailEnd/>
            </a:ln>
          </p:spPr>
          <p:txBody>
            <a:bodyPr>
              <a:spAutoFit/>
            </a:bodyPr>
            <a:lstStyle/>
            <a:p>
              <a:pPr>
                <a:spcBef>
                  <a:spcPct val="50000"/>
                </a:spcBef>
              </a:pPr>
              <a:endParaRPr lang="fr-FR">
                <a:cs typeface="Arial" charset="0"/>
              </a:endParaRPr>
            </a:p>
          </p:txBody>
        </p:sp>
      </p:grpSp>
      <p:sp>
        <p:nvSpPr>
          <p:cNvPr id="3079" name="Rectangle 32"/>
          <p:cNvSpPr>
            <a:spLocks noChangeArrowheads="1"/>
          </p:cNvSpPr>
          <p:nvPr/>
        </p:nvSpPr>
        <p:spPr bwMode="auto">
          <a:xfrm>
            <a:off x="1258888" y="4005263"/>
            <a:ext cx="2292350" cy="366712"/>
          </a:xfrm>
          <a:prstGeom prst="rect">
            <a:avLst/>
          </a:prstGeom>
          <a:noFill/>
          <a:ln w="9525">
            <a:noFill/>
            <a:miter lim="800000"/>
            <a:headEnd/>
            <a:tailEnd/>
          </a:ln>
        </p:spPr>
        <p:txBody>
          <a:bodyPr wrap="none">
            <a:spAutoFit/>
          </a:bodyPr>
          <a:lstStyle/>
          <a:p>
            <a:pPr>
              <a:spcBef>
                <a:spcPct val="50000"/>
              </a:spcBef>
            </a:pPr>
            <a:r>
              <a:rPr lang="fr-FR"/>
              <a:t>Aspect Pédagogique</a:t>
            </a:r>
          </a:p>
        </p:txBody>
      </p:sp>
      <p:sp>
        <p:nvSpPr>
          <p:cNvPr id="3080" name="Rectangle 33"/>
          <p:cNvSpPr>
            <a:spLocks noChangeArrowheads="1"/>
          </p:cNvSpPr>
          <p:nvPr/>
        </p:nvSpPr>
        <p:spPr bwMode="auto">
          <a:xfrm>
            <a:off x="1187450" y="4581525"/>
            <a:ext cx="2432050" cy="366713"/>
          </a:xfrm>
          <a:prstGeom prst="rect">
            <a:avLst/>
          </a:prstGeom>
          <a:noFill/>
          <a:ln w="9525">
            <a:noFill/>
            <a:miter lim="800000"/>
            <a:headEnd/>
            <a:tailEnd/>
          </a:ln>
        </p:spPr>
        <p:txBody>
          <a:bodyPr wrap="none">
            <a:spAutoFit/>
          </a:bodyPr>
          <a:lstStyle/>
          <a:p>
            <a:pPr>
              <a:spcBef>
                <a:spcPct val="50000"/>
              </a:spcBef>
            </a:pPr>
            <a:r>
              <a:rPr lang="fr-FR"/>
              <a:t>Aspect Réglementaire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ChangeArrowheads="1"/>
          </p:cNvSpPr>
          <p:nvPr/>
        </p:nvSpPr>
        <p:spPr bwMode="auto">
          <a:xfrm>
            <a:off x="341313" y="1101725"/>
            <a:ext cx="7269162" cy="546100"/>
          </a:xfrm>
          <a:prstGeom prst="rect">
            <a:avLst/>
          </a:prstGeom>
          <a:solidFill>
            <a:srgbClr val="FFFFFF"/>
          </a:solidFill>
          <a:ln w="9525">
            <a:solidFill>
              <a:srgbClr val="000000"/>
            </a:solidFill>
            <a:miter lim="800000"/>
            <a:headEnd/>
            <a:tailEnd/>
          </a:ln>
        </p:spPr>
        <p:txBody>
          <a:bodyPr/>
          <a:lstStyle/>
          <a:p>
            <a:endParaRPr lang="fr-FR">
              <a:latin typeface="Calibri" pitchFamily="34" charset="0"/>
            </a:endParaRPr>
          </a:p>
        </p:txBody>
      </p:sp>
      <p:sp>
        <p:nvSpPr>
          <p:cNvPr id="11267" name="Rectangle 4"/>
          <p:cNvSpPr>
            <a:spLocks noChangeArrowheads="1"/>
          </p:cNvSpPr>
          <p:nvPr/>
        </p:nvSpPr>
        <p:spPr bwMode="auto">
          <a:xfrm>
            <a:off x="1074738" y="1101725"/>
            <a:ext cx="4770437" cy="546100"/>
          </a:xfrm>
          <a:prstGeom prst="rect">
            <a:avLst/>
          </a:prstGeom>
          <a:solidFill>
            <a:srgbClr val="FFFF99"/>
          </a:solidFill>
          <a:ln w="9525">
            <a:solidFill>
              <a:srgbClr val="000000"/>
            </a:solidFill>
            <a:miter lim="800000"/>
            <a:headEnd/>
            <a:tailEnd/>
          </a:ln>
        </p:spPr>
        <p:txBody>
          <a:bodyPr/>
          <a:lstStyle/>
          <a:p>
            <a:endParaRPr lang="fr-FR"/>
          </a:p>
        </p:txBody>
      </p:sp>
      <p:sp>
        <p:nvSpPr>
          <p:cNvPr id="11268" name="Text Box 5"/>
          <p:cNvSpPr txBox="1">
            <a:spLocks noChangeArrowheads="1"/>
          </p:cNvSpPr>
          <p:nvPr/>
        </p:nvSpPr>
        <p:spPr bwMode="auto">
          <a:xfrm>
            <a:off x="1158875" y="1116013"/>
            <a:ext cx="4684713" cy="519112"/>
          </a:xfrm>
          <a:prstGeom prst="rect">
            <a:avLst/>
          </a:prstGeom>
          <a:solidFill>
            <a:srgbClr val="FFFF99"/>
          </a:solidFill>
          <a:ln w="9525">
            <a:noFill/>
            <a:miter lim="800000"/>
            <a:headEnd/>
            <a:tailEnd/>
          </a:ln>
        </p:spPr>
        <p:txBody>
          <a:bodyPr/>
          <a:lstStyle/>
          <a:p>
            <a:pPr algn="ctr"/>
            <a:r>
              <a:rPr lang="fr-FR" sz="1000" b="1">
                <a:solidFill>
                  <a:srgbClr val="000000"/>
                </a:solidFill>
              </a:rPr>
              <a:t>TP série1</a:t>
            </a:r>
          </a:p>
          <a:p>
            <a:pPr algn="ctr"/>
            <a:r>
              <a:rPr lang="fr-FR" sz="1000">
                <a:solidFill>
                  <a:srgbClr val="000000"/>
                </a:solidFill>
              </a:rPr>
              <a:t>5 semaines 36.37.38.39.40</a:t>
            </a:r>
          </a:p>
          <a:p>
            <a:pPr algn="ctr"/>
            <a:r>
              <a:rPr lang="fr-FR" sz="900">
                <a:solidFill>
                  <a:srgbClr val="000000"/>
                </a:solidFill>
              </a:rPr>
              <a:t>TP1.1 HTA ; TP1.2 DDR ; TP1.3 SLT ; TP1.4 maintenance ; TP1.5 variation de vitesse</a:t>
            </a:r>
          </a:p>
          <a:p>
            <a:endParaRPr lang="fr-FR"/>
          </a:p>
        </p:txBody>
      </p:sp>
      <p:sp>
        <p:nvSpPr>
          <p:cNvPr id="11269" name="Text Box 6"/>
          <p:cNvSpPr txBox="1">
            <a:spLocks noChangeArrowheads="1"/>
          </p:cNvSpPr>
          <p:nvPr/>
        </p:nvSpPr>
        <p:spPr bwMode="auto">
          <a:xfrm>
            <a:off x="463550" y="1246188"/>
            <a:ext cx="539750" cy="273050"/>
          </a:xfrm>
          <a:prstGeom prst="rect">
            <a:avLst/>
          </a:prstGeom>
          <a:noFill/>
          <a:ln w="9525">
            <a:noFill/>
            <a:miter lim="800000"/>
            <a:headEnd/>
            <a:tailEnd/>
          </a:ln>
        </p:spPr>
        <p:txBody>
          <a:bodyPr/>
          <a:lstStyle/>
          <a:p>
            <a:pPr algn="ctr">
              <a:spcAft>
                <a:spcPts val="1000"/>
              </a:spcAft>
            </a:pPr>
            <a:r>
              <a:rPr lang="fr-FR" sz="1000">
                <a:solidFill>
                  <a:srgbClr val="000000"/>
                </a:solidFill>
              </a:rPr>
              <a:t>35</a:t>
            </a:r>
            <a:endParaRPr lang="fr-FR">
              <a:solidFill>
                <a:srgbClr val="000000"/>
              </a:solidFill>
            </a:endParaRPr>
          </a:p>
        </p:txBody>
      </p:sp>
      <p:sp>
        <p:nvSpPr>
          <p:cNvPr id="11270" name="AutoShape 7"/>
          <p:cNvSpPr>
            <a:spLocks noChangeArrowheads="1"/>
          </p:cNvSpPr>
          <p:nvPr/>
        </p:nvSpPr>
        <p:spPr bwMode="auto">
          <a:xfrm>
            <a:off x="7620000" y="838200"/>
            <a:ext cx="1184275" cy="1085850"/>
          </a:xfrm>
          <a:prstGeom prst="rightArrow">
            <a:avLst>
              <a:gd name="adj1" fmla="val 50000"/>
              <a:gd name="adj2" fmla="val 35062"/>
            </a:avLst>
          </a:prstGeom>
          <a:solidFill>
            <a:srgbClr val="CCFFCC"/>
          </a:solidFill>
          <a:ln w="9525">
            <a:solidFill>
              <a:srgbClr val="000000"/>
            </a:solidFill>
            <a:miter lim="800000"/>
            <a:headEnd/>
            <a:tailEnd/>
          </a:ln>
        </p:spPr>
        <p:txBody>
          <a:bodyPr/>
          <a:lstStyle/>
          <a:p>
            <a:endParaRPr lang="fr-FR">
              <a:latin typeface="Calibri" pitchFamily="34" charset="0"/>
            </a:endParaRPr>
          </a:p>
        </p:txBody>
      </p:sp>
      <p:sp>
        <p:nvSpPr>
          <p:cNvPr id="11271" name="Text Box 8"/>
          <p:cNvSpPr txBox="1">
            <a:spLocks noChangeArrowheads="1"/>
          </p:cNvSpPr>
          <p:nvPr/>
        </p:nvSpPr>
        <p:spPr bwMode="auto">
          <a:xfrm>
            <a:off x="5861050" y="1176338"/>
            <a:ext cx="760413" cy="779462"/>
          </a:xfrm>
          <a:prstGeom prst="rect">
            <a:avLst/>
          </a:prstGeom>
          <a:noFill/>
          <a:ln w="9525">
            <a:noFill/>
            <a:miter lim="800000"/>
            <a:headEnd/>
            <a:tailEnd/>
          </a:ln>
        </p:spPr>
        <p:txBody>
          <a:bodyPr/>
          <a:lstStyle/>
          <a:p>
            <a:pPr algn="ctr"/>
            <a:r>
              <a:rPr lang="fr-FR" sz="1000">
                <a:solidFill>
                  <a:srgbClr val="000000"/>
                </a:solidFill>
              </a:rPr>
              <a:t>41</a:t>
            </a:r>
          </a:p>
          <a:p>
            <a:pPr algn="ctr"/>
            <a:r>
              <a:rPr lang="fr-FR" sz="1000">
                <a:solidFill>
                  <a:srgbClr val="000000"/>
                </a:solidFill>
              </a:rPr>
              <a:t>Synthèse</a:t>
            </a:r>
          </a:p>
          <a:p>
            <a:endParaRPr lang="fr-FR"/>
          </a:p>
        </p:txBody>
      </p:sp>
      <p:sp>
        <p:nvSpPr>
          <p:cNvPr id="11272" name="Line 9"/>
          <p:cNvSpPr>
            <a:spLocks noChangeShapeType="1"/>
          </p:cNvSpPr>
          <p:nvPr/>
        </p:nvSpPr>
        <p:spPr bwMode="auto">
          <a:xfrm flipV="1">
            <a:off x="6562725" y="1101725"/>
            <a:ext cx="0" cy="546100"/>
          </a:xfrm>
          <a:prstGeom prst="line">
            <a:avLst/>
          </a:prstGeom>
          <a:noFill/>
          <a:ln w="9525">
            <a:solidFill>
              <a:srgbClr val="000000"/>
            </a:solidFill>
            <a:round/>
            <a:headEnd/>
            <a:tailEnd/>
          </a:ln>
        </p:spPr>
        <p:txBody>
          <a:bodyPr/>
          <a:lstStyle/>
          <a:p>
            <a:endParaRPr lang="fr-FR"/>
          </a:p>
        </p:txBody>
      </p:sp>
      <p:sp>
        <p:nvSpPr>
          <p:cNvPr id="11273" name="Text Box 10"/>
          <p:cNvSpPr txBox="1">
            <a:spLocks noChangeArrowheads="1"/>
          </p:cNvSpPr>
          <p:nvPr/>
        </p:nvSpPr>
        <p:spPr bwMode="auto">
          <a:xfrm>
            <a:off x="6610350" y="1120775"/>
            <a:ext cx="958850" cy="503238"/>
          </a:xfrm>
          <a:prstGeom prst="rect">
            <a:avLst/>
          </a:prstGeom>
          <a:noFill/>
          <a:ln w="9525">
            <a:noFill/>
            <a:miter lim="800000"/>
            <a:headEnd/>
            <a:tailEnd/>
          </a:ln>
        </p:spPr>
        <p:txBody>
          <a:bodyPr/>
          <a:lstStyle/>
          <a:p>
            <a:pPr algn="ctr"/>
            <a:r>
              <a:rPr lang="fr-FR" sz="1000">
                <a:solidFill>
                  <a:srgbClr val="000000"/>
                </a:solidFill>
              </a:rPr>
              <a:t>42. 44. 45</a:t>
            </a:r>
          </a:p>
          <a:p>
            <a:pPr algn="ctr"/>
            <a:r>
              <a:rPr lang="fr-FR" sz="1000">
                <a:solidFill>
                  <a:srgbClr val="000000"/>
                </a:solidFill>
              </a:rPr>
              <a:t>Maintenance</a:t>
            </a:r>
          </a:p>
          <a:p>
            <a:pPr algn="ctr"/>
            <a:r>
              <a:rPr lang="fr-FR" sz="1000">
                <a:solidFill>
                  <a:srgbClr val="000000"/>
                </a:solidFill>
              </a:rPr>
              <a:t>Sur système</a:t>
            </a:r>
          </a:p>
          <a:p>
            <a:endParaRPr lang="fr-FR"/>
          </a:p>
        </p:txBody>
      </p:sp>
      <p:sp>
        <p:nvSpPr>
          <p:cNvPr id="11274" name="Text Box 11"/>
          <p:cNvSpPr txBox="1">
            <a:spLocks noChangeArrowheads="1"/>
          </p:cNvSpPr>
          <p:nvPr/>
        </p:nvSpPr>
        <p:spPr bwMode="auto">
          <a:xfrm>
            <a:off x="7626350" y="1168400"/>
            <a:ext cx="1233488" cy="431800"/>
          </a:xfrm>
          <a:prstGeom prst="rect">
            <a:avLst/>
          </a:prstGeom>
          <a:noFill/>
          <a:ln w="9525">
            <a:noFill/>
            <a:miter lim="800000"/>
            <a:headEnd/>
            <a:tailEnd/>
          </a:ln>
        </p:spPr>
        <p:txBody>
          <a:bodyPr/>
          <a:lstStyle/>
          <a:p>
            <a:r>
              <a:rPr lang="fr-FR" sz="1000" b="1">
                <a:solidFill>
                  <a:srgbClr val="000000"/>
                </a:solidFill>
              </a:rPr>
              <a:t>PFMP 2/2</a:t>
            </a:r>
          </a:p>
          <a:p>
            <a:r>
              <a:rPr lang="fr-FR" sz="1000" b="1">
                <a:solidFill>
                  <a:srgbClr val="000000"/>
                </a:solidFill>
              </a:rPr>
              <a:t>14 nov au 20 jan</a:t>
            </a:r>
            <a:endParaRPr lang="fr-FR">
              <a:solidFill>
                <a:srgbClr val="000000"/>
              </a:solidFill>
            </a:endParaRPr>
          </a:p>
        </p:txBody>
      </p:sp>
      <p:sp>
        <p:nvSpPr>
          <p:cNvPr id="11275" name="Line 12"/>
          <p:cNvSpPr>
            <a:spLocks noChangeShapeType="1"/>
          </p:cNvSpPr>
          <p:nvPr/>
        </p:nvSpPr>
        <p:spPr bwMode="auto">
          <a:xfrm flipH="1">
            <a:off x="382588" y="996950"/>
            <a:ext cx="2174875" cy="0"/>
          </a:xfrm>
          <a:prstGeom prst="line">
            <a:avLst/>
          </a:prstGeom>
          <a:noFill/>
          <a:ln w="9525">
            <a:solidFill>
              <a:srgbClr val="000000"/>
            </a:solidFill>
            <a:round/>
            <a:headEnd/>
            <a:tailEnd type="triangle" w="med" len="med"/>
          </a:ln>
        </p:spPr>
        <p:txBody>
          <a:bodyPr/>
          <a:lstStyle/>
          <a:p>
            <a:endParaRPr lang="fr-FR"/>
          </a:p>
        </p:txBody>
      </p:sp>
      <p:sp>
        <p:nvSpPr>
          <p:cNvPr id="11276" name="Line 13"/>
          <p:cNvSpPr>
            <a:spLocks noChangeShapeType="1"/>
          </p:cNvSpPr>
          <p:nvPr/>
        </p:nvSpPr>
        <p:spPr bwMode="auto">
          <a:xfrm>
            <a:off x="4564063" y="996950"/>
            <a:ext cx="3762375" cy="0"/>
          </a:xfrm>
          <a:prstGeom prst="line">
            <a:avLst/>
          </a:prstGeom>
          <a:noFill/>
          <a:ln w="9525">
            <a:solidFill>
              <a:srgbClr val="000000"/>
            </a:solidFill>
            <a:round/>
            <a:headEnd/>
            <a:tailEnd type="triangle" w="med" len="med"/>
          </a:ln>
        </p:spPr>
        <p:txBody>
          <a:bodyPr/>
          <a:lstStyle/>
          <a:p>
            <a:endParaRPr lang="fr-FR"/>
          </a:p>
        </p:txBody>
      </p:sp>
      <p:graphicFrame>
        <p:nvGraphicFramePr>
          <p:cNvPr id="11317" name="Group 53"/>
          <p:cNvGraphicFramePr>
            <a:graphicFrameLocks noGrp="1"/>
          </p:cNvGraphicFramePr>
          <p:nvPr/>
        </p:nvGraphicFramePr>
        <p:xfrm>
          <a:off x="341313" y="1971675"/>
          <a:ext cx="8382000" cy="4679633"/>
        </p:xfrm>
        <a:graphic>
          <a:graphicData uri="http://schemas.openxmlformats.org/drawingml/2006/table">
            <a:tbl>
              <a:tblPr/>
              <a:tblGrid>
                <a:gridCol w="1482725"/>
                <a:gridCol w="2700337"/>
                <a:gridCol w="896938"/>
                <a:gridCol w="2551112"/>
                <a:gridCol w="750888"/>
              </a:tblGrid>
              <a:tr h="195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Savoirs abordés</a:t>
                      </a:r>
                      <a:endParaRPr kumimoji="0" lang="fr-FR" sz="900" b="0" i="0" u="none" strike="noStrike" cap="none" normalizeH="0" baseline="0" smtClean="0">
                        <a:ln>
                          <a:noFill/>
                        </a:ln>
                        <a:solidFill>
                          <a:schemeClr val="tx1"/>
                        </a:solidFill>
                        <a:effectLst/>
                        <a:latin typeface="Arial" charset="0"/>
                        <a:cs typeface="Times New Roman" pitchFamily="18" charset="0"/>
                      </a:endParaRPr>
                    </a:p>
                  </a:txBody>
                  <a:tcPr marL="41556" marR="4155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TP, cours, TD</a:t>
                      </a:r>
                      <a:endParaRPr kumimoji="0" lang="fr-FR" sz="900" b="0" i="0" u="none" strike="noStrike" cap="none" normalizeH="0" baseline="0" smtClean="0">
                        <a:ln>
                          <a:noFill/>
                        </a:ln>
                        <a:solidFill>
                          <a:schemeClr val="tx1"/>
                        </a:solidFill>
                        <a:effectLst/>
                        <a:latin typeface="Arial" charset="0"/>
                        <a:cs typeface="Times New Roman" pitchFamily="18" charset="0"/>
                      </a:endParaRPr>
                    </a:p>
                  </a:txBody>
                  <a:tcPr marL="41556" marR="4155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Support </a:t>
                      </a:r>
                      <a:endParaRPr kumimoji="0" lang="fr-FR" sz="900" b="0" i="0" u="none" strike="noStrike" cap="none" normalizeH="0" baseline="0" smtClean="0">
                        <a:ln>
                          <a:noFill/>
                        </a:ln>
                        <a:solidFill>
                          <a:schemeClr val="tx1"/>
                        </a:solidFill>
                        <a:effectLst/>
                        <a:latin typeface="Arial" charset="0"/>
                        <a:cs typeface="Times New Roman" pitchFamily="18" charset="0"/>
                      </a:endParaRPr>
                    </a:p>
                  </a:txBody>
                  <a:tcPr marL="41556" marR="4155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Compétences visées</a:t>
                      </a:r>
                      <a:endParaRPr kumimoji="0" lang="fr-FR" sz="900" b="0" i="0" u="none" strike="noStrike" cap="none" normalizeH="0" baseline="0" smtClean="0">
                        <a:ln>
                          <a:noFill/>
                        </a:ln>
                        <a:solidFill>
                          <a:schemeClr val="tx1"/>
                        </a:solidFill>
                        <a:effectLst/>
                        <a:latin typeface="Arial" charset="0"/>
                        <a:cs typeface="Times New Roman" pitchFamily="18" charset="0"/>
                      </a:endParaRPr>
                    </a:p>
                  </a:txBody>
                  <a:tcPr marL="41556" marR="4155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900" b="1" i="0" u="none" strike="noStrike" cap="none" normalizeH="0" baseline="0" smtClean="0">
                          <a:ln>
                            <a:noFill/>
                          </a:ln>
                          <a:solidFill>
                            <a:schemeClr val="tx1"/>
                          </a:solidFill>
                          <a:effectLst/>
                          <a:latin typeface="Arial" charset="0"/>
                          <a:cs typeface="Times New Roman" pitchFamily="18" charset="0"/>
                        </a:rPr>
                        <a:t>Evaluations</a:t>
                      </a:r>
                      <a:endParaRPr kumimoji="0" lang="fr-FR" sz="900" b="0" i="0" u="none" strike="noStrike" cap="none" normalizeH="0" baseline="0" smtClean="0">
                        <a:ln>
                          <a:noFill/>
                        </a:ln>
                        <a:solidFill>
                          <a:schemeClr val="tx1"/>
                        </a:solidFill>
                        <a:effectLst/>
                        <a:latin typeface="Arial" charset="0"/>
                        <a:cs typeface="Times New Roman" pitchFamily="18" charset="0"/>
                      </a:endParaRPr>
                    </a:p>
                  </a:txBody>
                  <a:tcPr marL="41556" marR="4155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82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S1.distribution de l’énergie</a:t>
                      </a: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S1.1</a:t>
                      </a:r>
                      <a:r>
                        <a:rPr kumimoji="0" lang="fr-FR" sz="800" b="0" i="0" u="none" strike="noStrike" cap="none" normalizeH="0" baseline="0" smtClean="0">
                          <a:ln>
                            <a:noFill/>
                          </a:ln>
                          <a:solidFill>
                            <a:schemeClr val="tx1"/>
                          </a:solidFill>
                          <a:effectLst/>
                          <a:latin typeface="Arial" charset="0"/>
                          <a:cs typeface="Times New Roman" pitchFamily="18" charset="0"/>
                        </a:rPr>
                        <a:t> Réseaux HT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S1.2</a:t>
                      </a:r>
                      <a:r>
                        <a:rPr kumimoji="0" lang="fr-FR" sz="800" b="0" i="0" u="none" strike="noStrike" cap="none" normalizeH="0" baseline="0" smtClean="0">
                          <a:ln>
                            <a:noFill/>
                          </a:ln>
                          <a:solidFill>
                            <a:schemeClr val="tx1"/>
                          </a:solidFill>
                          <a:effectLst/>
                          <a:latin typeface="Arial" charset="0"/>
                          <a:cs typeface="Times New Roman" pitchFamily="18" charset="0"/>
                        </a:rPr>
                        <a:t> Transformateur HTA/BTA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S0.3</a:t>
                      </a:r>
                      <a:r>
                        <a:rPr kumimoji="0" lang="fr-FR" sz="800" b="0" i="0" u="none" strike="noStrike" cap="none" normalizeH="0" baseline="0" smtClean="0">
                          <a:ln>
                            <a:noFill/>
                          </a:ln>
                          <a:solidFill>
                            <a:schemeClr val="tx1"/>
                          </a:solidFill>
                          <a:effectLst/>
                          <a:latin typeface="Arial" charset="0"/>
                          <a:cs typeface="Times New Roman" pitchFamily="18" charset="0"/>
                        </a:rPr>
                        <a:t> machines électromagnétiques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-transformateur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S1.4</a:t>
                      </a:r>
                      <a:r>
                        <a:rPr kumimoji="0" lang="fr-FR" sz="800" b="0" i="0" u="none" strike="noStrike" cap="none" normalizeH="0" baseline="0" smtClean="0">
                          <a:ln>
                            <a:noFill/>
                          </a:ln>
                          <a:solidFill>
                            <a:schemeClr val="tx1"/>
                          </a:solidFill>
                          <a:effectLst/>
                          <a:latin typeface="Arial" charset="0"/>
                          <a:cs typeface="Times New Roman" pitchFamily="18" charset="0"/>
                        </a:rPr>
                        <a:t> réseaux basse tension</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Dimensionnement des éléments du réseau</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Appareils de protection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canalisations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S1.5</a:t>
                      </a:r>
                      <a:r>
                        <a:rPr kumimoji="0" lang="fr-FR" sz="800" b="0" i="0" u="none" strike="noStrike" cap="none" normalizeH="0" baseline="0" smtClean="0">
                          <a:ln>
                            <a:noFill/>
                          </a:ln>
                          <a:solidFill>
                            <a:schemeClr val="tx1"/>
                          </a:solidFill>
                          <a:effectLst/>
                          <a:latin typeface="Arial" charset="0"/>
                          <a:cs typeface="Times New Roman" pitchFamily="18" charset="0"/>
                        </a:rPr>
                        <a:t> Gestion de l’énergie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Tarification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Asservissement tarifaire</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HTA1, HTA2</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HTA1,TD HTA2, identifier les différents types de distribution HTA, choix des cellules HTA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TP1.1 HTA </a:t>
                      </a:r>
                      <a:r>
                        <a:rPr kumimoji="0" lang="fr-FR" sz="800" b="0" i="0" u="none" strike="noStrike" cap="none" normalizeH="0" baseline="0" smtClean="0">
                          <a:ln>
                            <a:noFill/>
                          </a:ln>
                          <a:solidFill>
                            <a:schemeClr val="tx1"/>
                          </a:solidFill>
                          <a:effectLst/>
                          <a:latin typeface="Arial" charset="0"/>
                          <a:cs typeface="Times New Roman" pitchFamily="18" charset="0"/>
                        </a:rPr>
                        <a:t>…………………………………………………………………</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BT2, BT3, BT4, BT5</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BT1</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BT2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BT3</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BT4</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TP1.2 DDR : </a:t>
                      </a:r>
                      <a:r>
                        <a:rPr kumimoji="0" lang="fr-FR" sz="800" b="0" i="0" u="none" strike="noStrike" cap="none" normalizeH="0" baseline="0" smtClean="0">
                          <a:ln>
                            <a:noFill/>
                          </a:ln>
                          <a:solidFill>
                            <a:schemeClr val="tx1"/>
                          </a:solidFill>
                          <a:effectLst/>
                          <a:latin typeface="Arial" charset="0"/>
                          <a:cs typeface="Times New Roman" pitchFamily="18" charset="0"/>
                        </a:rPr>
                        <a:t>étude technologique appareils de protection des installations et des personnes,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TP1.2 DDR bis</a:t>
                      </a:r>
                      <a:r>
                        <a:rPr kumimoji="0" lang="fr-FR" sz="800" b="0" i="0" u="none" strike="noStrike" cap="none" normalizeH="0" baseline="0" smtClean="0">
                          <a:ln>
                            <a:noFill/>
                          </a:ln>
                          <a:solidFill>
                            <a:schemeClr val="tx1"/>
                          </a:solidFill>
                          <a:effectLst/>
                          <a:latin typeface="Arial" charset="0"/>
                          <a:cs typeface="Times New Roman" pitchFamily="18" charset="0"/>
                        </a:rPr>
                        <a:t> remplacement commande manuelle par commande motorisée sur disjoncteur (travail d’étude uniquement)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TP1.3 SLT</a:t>
                      </a:r>
                      <a:r>
                        <a:rPr kumimoji="0" lang="fr-FR" sz="800" b="0" i="0" u="none" strike="noStrike" cap="none" normalizeH="0" baseline="0" smtClean="0">
                          <a:ln>
                            <a:noFill/>
                          </a:ln>
                          <a:solidFill>
                            <a:schemeClr val="tx1"/>
                          </a:solidFill>
                          <a:effectLst/>
                          <a:latin typeface="Arial" charset="0"/>
                          <a:cs typeface="Times New Roman" pitchFamily="18" charset="0"/>
                        </a:rPr>
                        <a:t>  (étude de la sélectivité des DDR) ……………………….</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didacticiel HTA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système malaxeur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logiciel Ecodial MG</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Maquette SLT MG</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C1.3 Décoder les schémas de distribution HTA</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C3.1 Argumenter les solutions retenues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C1.3 décoder les documents techniques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C3.1 Argumenter les solutions retenues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C2.7 configurer les constituants de l’installation (DDR)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C2.8 contrôler l’adéquation entre l’installation et les normes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C2.11 effectuer les mesures confirmant l’efficacité des moyens de protection (mesure I</a:t>
                      </a:r>
                      <a:r>
                        <a:rPr kumimoji="0" lang="fr-FR" sz="800" b="0" i="0" u="none" strike="noStrike" cap="none" normalizeH="0" baseline="0" smtClean="0">
                          <a:ln>
                            <a:noFill/>
                          </a:ln>
                          <a:solidFill>
                            <a:schemeClr val="tx1"/>
                          </a:solidFill>
                          <a:effectLst/>
                          <a:latin typeface="Symbol" pitchFamily="18" charset="2"/>
                          <a:cs typeface="Times New Roman" pitchFamily="18" charset="0"/>
                        </a:rPr>
                        <a:t>D</a:t>
                      </a:r>
                      <a:r>
                        <a:rPr kumimoji="0" lang="fr-FR" sz="800" b="0" i="0" u="none" strike="noStrike" cap="none" normalizeH="0" baseline="0" smtClean="0">
                          <a:ln>
                            <a:noFill/>
                          </a:ln>
                          <a:solidFill>
                            <a:schemeClr val="tx1"/>
                          </a:solidFill>
                          <a:effectLst/>
                          <a:latin typeface="Arial" charset="0"/>
                          <a:cs typeface="Times New Roman" pitchFamily="18" charset="0"/>
                        </a:rPr>
                        <a:t>n et temps de déclenchement) </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HTA</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BT1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BT2 </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57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S5. mise en service-maintenance </a:t>
                      </a: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S5.2</a:t>
                      </a:r>
                      <a:r>
                        <a:rPr kumimoji="0" lang="fr-FR" sz="800" b="0" i="0" u="none" strike="noStrike" cap="none" normalizeH="0" baseline="0" smtClean="0">
                          <a:ln>
                            <a:noFill/>
                          </a:ln>
                          <a:solidFill>
                            <a:schemeClr val="tx1"/>
                          </a:solidFill>
                          <a:effectLst/>
                          <a:latin typeface="Arial" charset="0"/>
                          <a:cs typeface="Times New Roman" pitchFamily="18" charset="0"/>
                        </a:rPr>
                        <a:t> maintenance</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sur la fonction maintenance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TP1.4 </a:t>
                      </a:r>
                      <a:r>
                        <a:rPr kumimoji="0" lang="fr-FR" sz="800" b="0" i="0" u="none" strike="noStrike" cap="none" normalizeH="0" baseline="0" smtClean="0">
                          <a:ln>
                            <a:noFill/>
                          </a:ln>
                          <a:solidFill>
                            <a:schemeClr val="tx1"/>
                          </a:solidFill>
                          <a:effectLst/>
                          <a:latin typeface="Arial" charset="0"/>
                          <a:cs typeface="Times New Roman" pitchFamily="18" charset="0"/>
                        </a:rPr>
                        <a:t>Opération de</a:t>
                      </a:r>
                      <a:r>
                        <a:rPr kumimoji="0" lang="fr-FR" sz="800" b="1" i="0" u="none" strike="noStrike" cap="none" normalizeH="0" baseline="0" smtClean="0">
                          <a:ln>
                            <a:noFill/>
                          </a:ln>
                          <a:solidFill>
                            <a:schemeClr val="tx1"/>
                          </a:solidFill>
                          <a:effectLst/>
                          <a:latin typeface="Arial" charset="0"/>
                          <a:cs typeface="Times New Roman" pitchFamily="18" charset="0"/>
                        </a:rPr>
                        <a:t> </a:t>
                      </a:r>
                      <a:r>
                        <a:rPr kumimoji="0" lang="fr-FR" sz="800" b="0" i="0" u="none" strike="noStrike" cap="none" normalizeH="0" baseline="0" smtClean="0">
                          <a:ln>
                            <a:noFill/>
                          </a:ln>
                          <a:solidFill>
                            <a:schemeClr val="tx1"/>
                          </a:solidFill>
                          <a:effectLst/>
                          <a:latin typeface="Arial" charset="0"/>
                          <a:cs typeface="Times New Roman" pitchFamily="18" charset="0"/>
                        </a:rPr>
                        <a:t>maintenance consistant à remplacer le contacteur inverseur du moteur couvercle sur l’équipement en fonctionnement.</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Malaxeur</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C1.2 recueillir info pour conduire opération de maintenance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C1.7 identifier la nature des activités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C2.14  et C2.15 identifier l’élément défectueux et le remplacer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C2.16 rétablir les énergies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C4.7 rendre compte de l’intervention de maintenance</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44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S0.5</a:t>
                      </a:r>
                      <a:r>
                        <a:rPr kumimoji="0" lang="fr-FR" sz="800" b="0" i="0" u="none" strike="noStrike" cap="none" normalizeH="0" baseline="0" smtClean="0">
                          <a:ln>
                            <a:noFill/>
                          </a:ln>
                          <a:solidFill>
                            <a:schemeClr val="tx1"/>
                          </a:solidFill>
                          <a:effectLst/>
                          <a:latin typeface="Arial" charset="0"/>
                          <a:cs typeface="Times New Roman" pitchFamily="18" charset="0"/>
                        </a:rPr>
                        <a:t> Conversion de signaux et modulation de l’énergie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S3. commande de l’énergie</a:t>
                      </a: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S3.1</a:t>
                      </a:r>
                      <a:r>
                        <a:rPr kumimoji="0" lang="fr-FR" sz="800" b="0" i="0" u="none" strike="noStrike" cap="none" normalizeH="0" baseline="0" smtClean="0">
                          <a:ln>
                            <a:noFill/>
                          </a:ln>
                          <a:solidFill>
                            <a:schemeClr val="tx1"/>
                          </a:solidFill>
                          <a:effectLst/>
                          <a:latin typeface="Arial" charset="0"/>
                          <a:cs typeface="Times New Roman" pitchFamily="18" charset="0"/>
                        </a:rPr>
                        <a:t> Interruption en tout ou rien</a:t>
                      </a:r>
                    </a:p>
                    <a:p>
                      <a:pPr marL="0" marR="0" lvl="0" indent="0" algn="l" defTabSz="914400" rtl="0" eaLnBrk="1" fontAlgn="base" latinLnBrk="0" hangingPunct="1">
                        <a:lnSpc>
                          <a:spcPct val="100000"/>
                        </a:lnSpc>
                        <a:spcBef>
                          <a:spcPct val="0"/>
                        </a:spcBef>
                        <a:spcAft>
                          <a:spcPct val="0"/>
                        </a:spcAft>
                        <a:buClrTx/>
                        <a:buSzTx/>
                        <a:buFontTx/>
                        <a:buNone/>
                        <a:tabLst/>
                      </a:pPr>
                      <a:r>
                        <a:rPr kumimoji="0" lang="nl-NL" sz="800" b="1" i="0" u="none" strike="noStrike" cap="none" normalizeH="0" baseline="0" smtClean="0">
                          <a:ln>
                            <a:noFill/>
                          </a:ln>
                          <a:solidFill>
                            <a:schemeClr val="tx1"/>
                          </a:solidFill>
                          <a:effectLst/>
                          <a:latin typeface="Arial" charset="0"/>
                          <a:cs typeface="Times New Roman" pitchFamily="18" charset="0"/>
                        </a:rPr>
                        <a:t>S3.2</a:t>
                      </a:r>
                      <a:r>
                        <a:rPr kumimoji="0" lang="nl-NL" sz="800" b="0" i="0" u="none" strike="noStrike" cap="none" normalizeH="0" baseline="0" smtClean="0">
                          <a:ln>
                            <a:noFill/>
                          </a:ln>
                          <a:solidFill>
                            <a:schemeClr val="tx1"/>
                          </a:solidFill>
                          <a:effectLst/>
                          <a:latin typeface="Arial" charset="0"/>
                          <a:cs typeface="Times New Roman" pitchFamily="18" charset="0"/>
                        </a:rPr>
                        <a:t> modulation du flux d’énergie</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TD</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TD choix de contacteur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TD Altistart (remplacement démarreur  étoile triangle par un démarreur électronique, recherche de schéma, choix de matériels)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TP1.5</a:t>
                      </a:r>
                      <a:r>
                        <a:rPr kumimoji="0" lang="fr-FR" sz="800" b="0" i="0" u="none" strike="noStrike" cap="none" normalizeH="0" baseline="0" smtClean="0">
                          <a:ln>
                            <a:noFill/>
                          </a:ln>
                          <a:solidFill>
                            <a:schemeClr val="tx1"/>
                          </a:solidFill>
                          <a:effectLst/>
                          <a:latin typeface="Arial" charset="0"/>
                          <a:cs typeface="Times New Roman" pitchFamily="18" charset="0"/>
                        </a:rPr>
                        <a:t> variation de vitesse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Raccorder le convertisseur, configurer et paramétrer conformément au cahier des charges, effectuer des relevés. </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Sous système ATV28 didactisé</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C2.2 compléter les schémas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C2.7 configurer un convertisseur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C2.9 Vérifier les grandeurs caractéristiques (allure de Umoteur, Imoteur)</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CONV </a:t>
                      </a:r>
                    </a:p>
                  </a:txBody>
                  <a:tcPr marL="41556" marR="4155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309" name="Text Box 6"/>
          <p:cNvSpPr txBox="1">
            <a:spLocks noChangeArrowheads="1"/>
          </p:cNvSpPr>
          <p:nvPr/>
        </p:nvSpPr>
        <p:spPr bwMode="auto">
          <a:xfrm>
            <a:off x="2562225" y="869950"/>
            <a:ext cx="2019300" cy="273050"/>
          </a:xfrm>
          <a:prstGeom prst="rect">
            <a:avLst/>
          </a:prstGeom>
          <a:noFill/>
          <a:ln w="9525">
            <a:noFill/>
            <a:miter lim="800000"/>
            <a:headEnd/>
            <a:tailEnd/>
          </a:ln>
        </p:spPr>
        <p:txBody>
          <a:bodyPr/>
          <a:lstStyle/>
          <a:p>
            <a:pPr algn="ctr">
              <a:spcAft>
                <a:spcPts val="1000"/>
              </a:spcAft>
            </a:pPr>
            <a:r>
              <a:rPr lang="fr-FR" sz="1000"/>
              <a:t>Période septembre à novembre</a:t>
            </a:r>
            <a:endParaRPr lang="fr-FR"/>
          </a:p>
        </p:txBody>
      </p:sp>
      <p:sp>
        <p:nvSpPr>
          <p:cNvPr id="11310" name="Rectangle 7"/>
          <p:cNvSpPr>
            <a:spLocks noChangeArrowheads="1"/>
          </p:cNvSpPr>
          <p:nvPr/>
        </p:nvSpPr>
        <p:spPr bwMode="auto">
          <a:xfrm>
            <a:off x="323850" y="280988"/>
            <a:ext cx="8496300" cy="504825"/>
          </a:xfrm>
          <a:prstGeom prst="rect">
            <a:avLst/>
          </a:prstGeom>
          <a:solidFill>
            <a:srgbClr val="0066FF"/>
          </a:solidFill>
          <a:ln w="9525">
            <a:noFill/>
            <a:miter lim="800000"/>
            <a:headEnd/>
            <a:tailEnd/>
          </a:ln>
        </p:spPr>
        <p:txBody>
          <a:bodyPr wrap="none" anchor="ctr"/>
          <a:lstStyle/>
          <a:p>
            <a:endParaRPr lang="fr-FR"/>
          </a:p>
        </p:txBody>
      </p:sp>
      <p:grpSp>
        <p:nvGrpSpPr>
          <p:cNvPr id="11311" name="Group 8"/>
          <p:cNvGrpSpPr>
            <a:grpSpLocks/>
          </p:cNvGrpSpPr>
          <p:nvPr/>
        </p:nvGrpSpPr>
        <p:grpSpPr bwMode="auto">
          <a:xfrm>
            <a:off x="323850" y="211138"/>
            <a:ext cx="4248150" cy="503237"/>
            <a:chOff x="476" y="3249"/>
            <a:chExt cx="2676" cy="317"/>
          </a:xfrm>
        </p:grpSpPr>
        <p:sp>
          <p:nvSpPr>
            <p:cNvPr id="11314" name="AutoShape 9"/>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11315" name="Text Box 10"/>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sp>
        <p:nvSpPr>
          <p:cNvPr id="11312" name="Rectangle 11"/>
          <p:cNvSpPr>
            <a:spLocks noChangeArrowheads="1"/>
          </p:cNvSpPr>
          <p:nvPr/>
        </p:nvSpPr>
        <p:spPr bwMode="auto">
          <a:xfrm>
            <a:off x="1258888" y="276225"/>
            <a:ext cx="2292350" cy="366713"/>
          </a:xfrm>
          <a:prstGeom prst="rect">
            <a:avLst/>
          </a:prstGeom>
          <a:noFill/>
          <a:ln w="9525">
            <a:noFill/>
            <a:miter lim="800000"/>
            <a:headEnd/>
            <a:tailEnd/>
          </a:ln>
        </p:spPr>
        <p:txBody>
          <a:bodyPr wrap="none">
            <a:spAutoFit/>
          </a:bodyPr>
          <a:lstStyle/>
          <a:p>
            <a:r>
              <a:rPr lang="fr-FR"/>
              <a:t>Aspect Pédagogique</a:t>
            </a:r>
          </a:p>
        </p:txBody>
      </p:sp>
      <p:sp>
        <p:nvSpPr>
          <p:cNvPr id="11313" name="WordArt 2"/>
          <p:cNvSpPr>
            <a:spLocks noChangeArrowheads="1" noChangeShapeType="1" noTextEdit="1"/>
          </p:cNvSpPr>
          <p:nvPr/>
        </p:nvSpPr>
        <p:spPr bwMode="auto">
          <a:xfrm>
            <a:off x="7131050" y="355600"/>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80" name="Text Box 8"/>
          <p:cNvSpPr txBox="1">
            <a:spLocks noChangeArrowheads="1"/>
          </p:cNvSpPr>
          <p:nvPr/>
        </p:nvSpPr>
        <p:spPr bwMode="auto">
          <a:xfrm>
            <a:off x="4360863" y="801688"/>
            <a:ext cx="2003425" cy="523875"/>
          </a:xfrm>
          <a:prstGeom prst="rect">
            <a:avLst/>
          </a:prstGeom>
          <a:solidFill>
            <a:srgbClr val="FFFFFF"/>
          </a:solidFill>
          <a:ln w="12700">
            <a:solidFill>
              <a:srgbClr val="000000"/>
            </a:solidFill>
            <a:miter lim="800000"/>
            <a:headEnd/>
            <a:tailEnd/>
          </a:ln>
        </p:spPr>
        <p:txBody>
          <a:bodyPr/>
          <a:lstStyle/>
          <a:p>
            <a:pPr algn="ctr">
              <a:spcAft>
                <a:spcPts val="0"/>
              </a:spcAft>
              <a:defRPr/>
            </a:pPr>
            <a:r>
              <a:rPr lang="fr-FR" sz="1000" dirty="0">
                <a:solidFill>
                  <a:srgbClr val="000000"/>
                </a:solidFill>
                <a:latin typeface="+mj-lt"/>
              </a:rPr>
              <a:t>Semaines </a:t>
            </a:r>
          </a:p>
          <a:p>
            <a:pPr algn="ctr">
              <a:spcAft>
                <a:spcPts val="0"/>
              </a:spcAft>
              <a:defRPr/>
            </a:pPr>
            <a:r>
              <a:rPr lang="fr-FR" sz="1000" dirty="0">
                <a:solidFill>
                  <a:srgbClr val="000000"/>
                </a:solidFill>
                <a:latin typeface="+mj-lt"/>
              </a:rPr>
              <a:t>16.17.18.19.20</a:t>
            </a:r>
          </a:p>
          <a:p>
            <a:pPr>
              <a:defRPr/>
            </a:pPr>
            <a:endParaRPr lang="fr-FR" dirty="0">
              <a:latin typeface="Arial" pitchFamily="34" charset="0"/>
            </a:endParaRPr>
          </a:p>
        </p:txBody>
      </p:sp>
      <p:sp>
        <p:nvSpPr>
          <p:cNvPr id="12291" name="Rectangle 2"/>
          <p:cNvSpPr>
            <a:spLocks noChangeArrowheads="1"/>
          </p:cNvSpPr>
          <p:nvPr/>
        </p:nvSpPr>
        <p:spPr bwMode="auto">
          <a:xfrm>
            <a:off x="1519238" y="800100"/>
            <a:ext cx="2838450" cy="519113"/>
          </a:xfrm>
          <a:prstGeom prst="rect">
            <a:avLst/>
          </a:prstGeom>
          <a:solidFill>
            <a:srgbClr val="FFCC99"/>
          </a:solidFill>
          <a:ln w="12700">
            <a:solidFill>
              <a:srgbClr val="000000"/>
            </a:solidFill>
            <a:miter lim="800000"/>
            <a:headEnd/>
            <a:tailEnd/>
          </a:ln>
        </p:spPr>
        <p:txBody>
          <a:bodyPr/>
          <a:lstStyle/>
          <a:p>
            <a:endParaRPr lang="fr-FR"/>
          </a:p>
        </p:txBody>
      </p:sp>
      <p:sp>
        <p:nvSpPr>
          <p:cNvPr id="79875" name="Text Box 3"/>
          <p:cNvSpPr txBox="1">
            <a:spLocks noChangeArrowheads="1"/>
          </p:cNvSpPr>
          <p:nvPr/>
        </p:nvSpPr>
        <p:spPr bwMode="auto">
          <a:xfrm>
            <a:off x="1590675" y="858838"/>
            <a:ext cx="2703513" cy="388937"/>
          </a:xfrm>
          <a:prstGeom prst="rect">
            <a:avLst/>
          </a:prstGeom>
          <a:solidFill>
            <a:srgbClr val="FFCC99"/>
          </a:solidFill>
          <a:ln w="9525">
            <a:noFill/>
            <a:miter lim="800000"/>
            <a:headEnd/>
            <a:tailEnd/>
          </a:ln>
        </p:spPr>
        <p:txBody>
          <a:bodyPr/>
          <a:lstStyle/>
          <a:p>
            <a:pPr algn="ctr">
              <a:spcAft>
                <a:spcPts val="0"/>
              </a:spcAft>
              <a:defRPr/>
            </a:pPr>
            <a:r>
              <a:rPr lang="fr-FR" sz="1000" b="1" dirty="0">
                <a:solidFill>
                  <a:srgbClr val="000000"/>
                </a:solidFill>
                <a:latin typeface="+mj-lt"/>
              </a:rPr>
              <a:t> </a:t>
            </a:r>
            <a:r>
              <a:rPr lang="fr-FR" sz="1000" dirty="0">
                <a:solidFill>
                  <a:srgbClr val="000000"/>
                </a:solidFill>
                <a:latin typeface="+mj-lt"/>
              </a:rPr>
              <a:t>Période </a:t>
            </a:r>
            <a:r>
              <a:rPr lang="fr-FR" sz="1000" b="1" dirty="0">
                <a:solidFill>
                  <a:srgbClr val="000000"/>
                </a:solidFill>
                <a:latin typeface="+mj-lt"/>
              </a:rPr>
              <a:t>CCF2</a:t>
            </a:r>
            <a:r>
              <a:rPr lang="fr-FR" sz="1000" dirty="0">
                <a:solidFill>
                  <a:srgbClr val="000000"/>
                </a:solidFill>
                <a:latin typeface="+mj-lt"/>
              </a:rPr>
              <a:t>* E334</a:t>
            </a:r>
          </a:p>
          <a:p>
            <a:pPr algn="ctr">
              <a:spcAft>
                <a:spcPts val="0"/>
              </a:spcAft>
              <a:defRPr/>
            </a:pPr>
            <a:r>
              <a:rPr lang="fr-FR" sz="1000" dirty="0">
                <a:solidFill>
                  <a:srgbClr val="000000"/>
                </a:solidFill>
                <a:latin typeface="+mj-lt"/>
              </a:rPr>
              <a:t> semaines 12.13.14.15</a:t>
            </a:r>
          </a:p>
          <a:p>
            <a:pPr algn="ctr">
              <a:spcAft>
                <a:spcPts val="1000"/>
              </a:spcAft>
              <a:defRPr/>
            </a:pPr>
            <a:endParaRPr lang="fr-FR" sz="1000" b="1" dirty="0">
              <a:latin typeface="+mj-lt"/>
            </a:endParaRPr>
          </a:p>
          <a:p>
            <a:pPr algn="ctr">
              <a:defRPr/>
            </a:pPr>
            <a:endParaRPr lang="fr-FR" sz="1000" dirty="0">
              <a:latin typeface="+mj-lt"/>
            </a:endParaRPr>
          </a:p>
        </p:txBody>
      </p:sp>
      <p:sp>
        <p:nvSpPr>
          <p:cNvPr id="12293" name="AutoShape 4"/>
          <p:cNvSpPr>
            <a:spLocks noChangeArrowheads="1"/>
          </p:cNvSpPr>
          <p:nvPr/>
        </p:nvSpPr>
        <p:spPr bwMode="auto">
          <a:xfrm>
            <a:off x="8164513" y="539750"/>
            <a:ext cx="565150" cy="1052513"/>
          </a:xfrm>
          <a:prstGeom prst="rightArrow">
            <a:avLst>
              <a:gd name="adj1" fmla="val 50000"/>
              <a:gd name="adj2" fmla="val 25000"/>
            </a:avLst>
          </a:prstGeom>
          <a:solidFill>
            <a:srgbClr val="C0C0C0"/>
          </a:solidFill>
          <a:ln w="12700">
            <a:solidFill>
              <a:srgbClr val="000000"/>
            </a:solidFill>
            <a:miter lim="800000"/>
            <a:headEnd/>
            <a:tailEnd/>
          </a:ln>
        </p:spPr>
        <p:txBody>
          <a:bodyPr/>
          <a:lstStyle/>
          <a:p>
            <a:endParaRPr lang="fr-FR"/>
          </a:p>
        </p:txBody>
      </p:sp>
      <p:sp>
        <p:nvSpPr>
          <p:cNvPr id="12294" name="Line 5"/>
          <p:cNvSpPr>
            <a:spLocks noChangeShapeType="1"/>
          </p:cNvSpPr>
          <p:nvPr/>
        </p:nvSpPr>
        <p:spPr bwMode="auto">
          <a:xfrm flipH="1">
            <a:off x="339725" y="627063"/>
            <a:ext cx="2716213" cy="0"/>
          </a:xfrm>
          <a:prstGeom prst="line">
            <a:avLst/>
          </a:prstGeom>
          <a:noFill/>
          <a:ln w="9525">
            <a:solidFill>
              <a:srgbClr val="000000"/>
            </a:solidFill>
            <a:round/>
            <a:headEnd/>
            <a:tailEnd type="triangle" w="med" len="med"/>
          </a:ln>
        </p:spPr>
        <p:txBody>
          <a:bodyPr/>
          <a:lstStyle/>
          <a:p>
            <a:endParaRPr lang="fr-FR"/>
          </a:p>
        </p:txBody>
      </p:sp>
      <p:sp>
        <p:nvSpPr>
          <p:cNvPr id="12295" name="Line 6"/>
          <p:cNvSpPr>
            <a:spLocks noChangeShapeType="1"/>
          </p:cNvSpPr>
          <p:nvPr/>
        </p:nvSpPr>
        <p:spPr bwMode="auto">
          <a:xfrm>
            <a:off x="4470400" y="627063"/>
            <a:ext cx="3840163" cy="0"/>
          </a:xfrm>
          <a:prstGeom prst="line">
            <a:avLst/>
          </a:prstGeom>
          <a:noFill/>
          <a:ln w="9525">
            <a:solidFill>
              <a:srgbClr val="000000"/>
            </a:solidFill>
            <a:round/>
            <a:headEnd/>
            <a:tailEnd type="triangle" w="med" len="med"/>
          </a:ln>
        </p:spPr>
        <p:txBody>
          <a:bodyPr/>
          <a:lstStyle/>
          <a:p>
            <a:endParaRPr lang="fr-FR"/>
          </a:p>
        </p:txBody>
      </p:sp>
      <p:sp>
        <p:nvSpPr>
          <p:cNvPr id="12296" name="Rectangle 7"/>
          <p:cNvSpPr>
            <a:spLocks noChangeArrowheads="1"/>
          </p:cNvSpPr>
          <p:nvPr/>
        </p:nvSpPr>
        <p:spPr bwMode="auto">
          <a:xfrm>
            <a:off x="339725" y="800100"/>
            <a:ext cx="1179513" cy="519113"/>
          </a:xfrm>
          <a:prstGeom prst="rect">
            <a:avLst/>
          </a:prstGeom>
          <a:noFill/>
          <a:ln w="12700">
            <a:solidFill>
              <a:srgbClr val="000000"/>
            </a:solidFill>
            <a:miter lim="800000"/>
            <a:headEnd/>
            <a:tailEnd/>
          </a:ln>
        </p:spPr>
        <p:txBody>
          <a:bodyPr/>
          <a:lstStyle/>
          <a:p>
            <a:endParaRPr lang="fr-FR"/>
          </a:p>
        </p:txBody>
      </p:sp>
      <p:sp>
        <p:nvSpPr>
          <p:cNvPr id="79881" name="Text Box 9"/>
          <p:cNvSpPr txBox="1">
            <a:spLocks noChangeArrowheads="1"/>
          </p:cNvSpPr>
          <p:nvPr/>
        </p:nvSpPr>
        <p:spPr bwMode="auto">
          <a:xfrm>
            <a:off x="6361113" y="804863"/>
            <a:ext cx="1803400" cy="520700"/>
          </a:xfrm>
          <a:prstGeom prst="rect">
            <a:avLst/>
          </a:prstGeom>
          <a:solidFill>
            <a:srgbClr val="FFCC99"/>
          </a:solidFill>
          <a:ln w="12700">
            <a:solidFill>
              <a:srgbClr val="000000"/>
            </a:solidFill>
            <a:miter lim="800000"/>
            <a:headEnd/>
            <a:tailEnd/>
          </a:ln>
        </p:spPr>
        <p:txBody>
          <a:bodyPr/>
          <a:lstStyle/>
          <a:p>
            <a:pPr algn="ctr">
              <a:spcAft>
                <a:spcPts val="0"/>
              </a:spcAft>
              <a:defRPr/>
            </a:pPr>
            <a:r>
              <a:rPr lang="fr-FR" sz="1000" dirty="0">
                <a:solidFill>
                  <a:srgbClr val="000000"/>
                </a:solidFill>
                <a:latin typeface="+mn-lt"/>
              </a:rPr>
              <a:t>Période </a:t>
            </a:r>
            <a:r>
              <a:rPr lang="fr-FR" sz="1000" b="1" dirty="0">
                <a:solidFill>
                  <a:srgbClr val="000000"/>
                </a:solidFill>
                <a:latin typeface="+mn-lt"/>
              </a:rPr>
              <a:t>CCF3 </a:t>
            </a:r>
            <a:r>
              <a:rPr lang="fr-FR" sz="1000" dirty="0">
                <a:solidFill>
                  <a:srgbClr val="000000"/>
                </a:solidFill>
                <a:latin typeface="+mn-lt"/>
              </a:rPr>
              <a:t>E34</a:t>
            </a:r>
          </a:p>
          <a:p>
            <a:pPr algn="ctr">
              <a:spcAft>
                <a:spcPts val="0"/>
              </a:spcAft>
              <a:defRPr/>
            </a:pPr>
            <a:r>
              <a:rPr lang="fr-FR" sz="1000" dirty="0">
                <a:solidFill>
                  <a:srgbClr val="000000"/>
                </a:solidFill>
                <a:latin typeface="+mn-lt"/>
              </a:rPr>
              <a:t>3 semaines 21.22.23</a:t>
            </a:r>
          </a:p>
          <a:p>
            <a:pPr>
              <a:defRPr/>
            </a:pPr>
            <a:endParaRPr lang="fr-FR" dirty="0">
              <a:latin typeface="Arial" pitchFamily="34" charset="0"/>
            </a:endParaRPr>
          </a:p>
        </p:txBody>
      </p:sp>
      <p:sp>
        <p:nvSpPr>
          <p:cNvPr id="12298" name="Text Box 11"/>
          <p:cNvSpPr txBox="1">
            <a:spLocks noChangeArrowheads="1"/>
          </p:cNvSpPr>
          <p:nvPr/>
        </p:nvSpPr>
        <p:spPr bwMode="auto">
          <a:xfrm>
            <a:off x="2133600" y="1266825"/>
            <a:ext cx="3743325" cy="536575"/>
          </a:xfrm>
          <a:prstGeom prst="rect">
            <a:avLst/>
          </a:prstGeom>
          <a:solidFill>
            <a:srgbClr val="FFFF99"/>
          </a:solidFill>
          <a:ln w="9525">
            <a:solidFill>
              <a:srgbClr val="000000"/>
            </a:solidFill>
            <a:miter lim="800000"/>
            <a:headEnd/>
            <a:tailEnd/>
          </a:ln>
        </p:spPr>
        <p:txBody>
          <a:bodyPr/>
          <a:lstStyle/>
          <a:p>
            <a:r>
              <a:rPr lang="fr-FR" sz="1000" b="1">
                <a:solidFill>
                  <a:srgbClr val="000000"/>
                </a:solidFill>
                <a:latin typeface="Calibri" pitchFamily="34" charset="0"/>
              </a:rPr>
              <a:t>TP série 3   </a:t>
            </a:r>
            <a:r>
              <a:rPr lang="fr-FR" sz="1000">
                <a:solidFill>
                  <a:srgbClr val="000000"/>
                </a:solidFill>
                <a:latin typeface="Calibri" pitchFamily="34" charset="0"/>
              </a:rPr>
              <a:t>5 semaines 13.14.15.16.19 </a:t>
            </a:r>
            <a:endParaRPr lang="fr-FR" sz="1000" b="1">
              <a:solidFill>
                <a:srgbClr val="000000"/>
              </a:solidFill>
              <a:latin typeface="Times New Roman" pitchFamily="18" charset="0"/>
            </a:endParaRPr>
          </a:p>
          <a:p>
            <a:r>
              <a:rPr lang="fr-FR" sz="1000">
                <a:solidFill>
                  <a:srgbClr val="000000"/>
                </a:solidFill>
                <a:latin typeface="Calibri" pitchFamily="34" charset="0"/>
              </a:rPr>
              <a:t>TP3.1 Etude installation d’éclairage; TP3.2 remplacement ATV; TP3.3 relais varmétrique ; TP3.4; TP3.5 </a:t>
            </a:r>
          </a:p>
          <a:p>
            <a:pPr algn="ctr">
              <a:spcAft>
                <a:spcPts val="1000"/>
              </a:spcAft>
            </a:pPr>
            <a:endParaRPr lang="fr-FR" sz="1000">
              <a:latin typeface="Times New Roman" pitchFamily="18" charset="0"/>
            </a:endParaRPr>
          </a:p>
          <a:p>
            <a:pPr algn="ctr">
              <a:spcAft>
                <a:spcPts val="1000"/>
              </a:spcAft>
            </a:pPr>
            <a:endParaRPr lang="fr-FR" sz="1000" b="1">
              <a:latin typeface="Times New Roman" pitchFamily="18" charset="0"/>
            </a:endParaRPr>
          </a:p>
          <a:p>
            <a:endParaRPr lang="fr-FR"/>
          </a:p>
        </p:txBody>
      </p:sp>
      <p:sp>
        <p:nvSpPr>
          <p:cNvPr id="12299" name="Rectangle 15"/>
          <p:cNvSpPr>
            <a:spLocks noChangeArrowheads="1"/>
          </p:cNvSpPr>
          <p:nvPr/>
        </p:nvSpPr>
        <p:spPr bwMode="auto">
          <a:xfrm>
            <a:off x="339725" y="800100"/>
            <a:ext cx="630238" cy="519113"/>
          </a:xfrm>
          <a:prstGeom prst="rect">
            <a:avLst/>
          </a:prstGeom>
          <a:solidFill>
            <a:srgbClr val="FFFF99"/>
          </a:solidFill>
          <a:ln w="12700">
            <a:solidFill>
              <a:srgbClr val="000000"/>
            </a:solidFill>
            <a:miter lim="800000"/>
            <a:headEnd/>
            <a:tailEnd/>
          </a:ln>
        </p:spPr>
        <p:txBody>
          <a:bodyPr/>
          <a:lstStyle/>
          <a:p>
            <a:endParaRPr lang="fr-FR"/>
          </a:p>
        </p:txBody>
      </p:sp>
      <p:sp>
        <p:nvSpPr>
          <p:cNvPr id="12300" name="Line 16"/>
          <p:cNvSpPr>
            <a:spLocks noChangeShapeType="1"/>
          </p:cNvSpPr>
          <p:nvPr/>
        </p:nvSpPr>
        <p:spPr bwMode="auto">
          <a:xfrm flipV="1">
            <a:off x="1519238" y="800100"/>
            <a:ext cx="0" cy="519113"/>
          </a:xfrm>
          <a:prstGeom prst="line">
            <a:avLst/>
          </a:prstGeom>
          <a:noFill/>
          <a:ln w="9525">
            <a:solidFill>
              <a:srgbClr val="000000"/>
            </a:solidFill>
            <a:round/>
            <a:headEnd/>
            <a:tailEnd/>
          </a:ln>
        </p:spPr>
        <p:txBody>
          <a:bodyPr/>
          <a:lstStyle/>
          <a:p>
            <a:endParaRPr lang="fr-FR"/>
          </a:p>
        </p:txBody>
      </p:sp>
      <p:sp>
        <p:nvSpPr>
          <p:cNvPr id="79889" name="Text Box 17"/>
          <p:cNvSpPr txBox="1">
            <a:spLocks noChangeArrowheads="1"/>
          </p:cNvSpPr>
          <p:nvPr/>
        </p:nvSpPr>
        <p:spPr bwMode="auto">
          <a:xfrm>
            <a:off x="1050925" y="914400"/>
            <a:ext cx="412750" cy="269875"/>
          </a:xfrm>
          <a:prstGeom prst="rect">
            <a:avLst/>
          </a:prstGeom>
          <a:noFill/>
          <a:ln w="9525">
            <a:noFill/>
            <a:miter lim="800000"/>
            <a:headEnd/>
            <a:tailEnd/>
          </a:ln>
        </p:spPr>
        <p:txBody>
          <a:bodyPr/>
          <a:lstStyle/>
          <a:p>
            <a:pPr algn="ctr">
              <a:spcAft>
                <a:spcPts val="1000"/>
              </a:spcAft>
              <a:defRPr/>
            </a:pPr>
            <a:r>
              <a:rPr lang="fr-FR" sz="1000" dirty="0">
                <a:solidFill>
                  <a:srgbClr val="000000"/>
                </a:solidFill>
                <a:latin typeface="+mn-lt"/>
              </a:rPr>
              <a:t>11</a:t>
            </a:r>
            <a:endParaRPr lang="fr-FR" dirty="0">
              <a:solidFill>
                <a:srgbClr val="000000"/>
              </a:solidFill>
              <a:latin typeface="+mn-lt"/>
            </a:endParaRPr>
          </a:p>
        </p:txBody>
      </p:sp>
      <p:sp>
        <p:nvSpPr>
          <p:cNvPr id="12302" name="Text Box 18"/>
          <p:cNvSpPr txBox="1">
            <a:spLocks noChangeArrowheads="1"/>
          </p:cNvSpPr>
          <p:nvPr/>
        </p:nvSpPr>
        <p:spPr bwMode="auto">
          <a:xfrm>
            <a:off x="2133600" y="1774825"/>
            <a:ext cx="3743325" cy="349250"/>
          </a:xfrm>
          <a:prstGeom prst="rect">
            <a:avLst/>
          </a:prstGeom>
          <a:solidFill>
            <a:srgbClr val="FFFFFF"/>
          </a:solidFill>
          <a:ln w="9525">
            <a:solidFill>
              <a:srgbClr val="000000"/>
            </a:solidFill>
            <a:miter lim="800000"/>
            <a:headEnd/>
            <a:tailEnd/>
          </a:ln>
        </p:spPr>
        <p:txBody>
          <a:bodyPr/>
          <a:lstStyle/>
          <a:p>
            <a:pPr>
              <a:spcAft>
                <a:spcPts val="1000"/>
              </a:spcAft>
            </a:pPr>
            <a:r>
              <a:rPr lang="fr-FR" sz="800">
                <a:solidFill>
                  <a:srgbClr val="000000"/>
                </a:solidFill>
                <a:latin typeface="Calibri" pitchFamily="34" charset="0"/>
              </a:rPr>
              <a:t>TP visant plus particulièrement des réglages, du paramétrage et des modifications</a:t>
            </a:r>
          </a:p>
          <a:p>
            <a:endParaRPr lang="fr-FR"/>
          </a:p>
        </p:txBody>
      </p:sp>
      <p:sp>
        <p:nvSpPr>
          <p:cNvPr id="79891" name="Text Box 19"/>
          <p:cNvSpPr txBox="1">
            <a:spLocks noChangeArrowheads="1"/>
          </p:cNvSpPr>
          <p:nvPr/>
        </p:nvSpPr>
        <p:spPr bwMode="auto">
          <a:xfrm>
            <a:off x="454025" y="914400"/>
            <a:ext cx="428625" cy="293688"/>
          </a:xfrm>
          <a:prstGeom prst="rect">
            <a:avLst/>
          </a:prstGeom>
          <a:noFill/>
          <a:ln w="9525">
            <a:noFill/>
            <a:miter lim="800000"/>
            <a:headEnd/>
            <a:tailEnd/>
          </a:ln>
        </p:spPr>
        <p:txBody>
          <a:bodyPr/>
          <a:lstStyle/>
          <a:p>
            <a:pPr algn="ctr">
              <a:spcAft>
                <a:spcPts val="1000"/>
              </a:spcAft>
              <a:defRPr/>
            </a:pPr>
            <a:r>
              <a:rPr lang="fr-FR" sz="1000" dirty="0">
                <a:solidFill>
                  <a:srgbClr val="000000"/>
                </a:solidFill>
                <a:latin typeface="+mn-lt"/>
              </a:rPr>
              <a:t>10</a:t>
            </a:r>
          </a:p>
        </p:txBody>
      </p:sp>
      <p:sp>
        <p:nvSpPr>
          <p:cNvPr id="12304" name="Text Box 20"/>
          <p:cNvSpPr txBox="1">
            <a:spLocks noChangeArrowheads="1"/>
          </p:cNvSpPr>
          <p:nvPr/>
        </p:nvSpPr>
        <p:spPr bwMode="auto">
          <a:xfrm>
            <a:off x="6249988" y="1450975"/>
            <a:ext cx="2151062" cy="323850"/>
          </a:xfrm>
          <a:prstGeom prst="rect">
            <a:avLst/>
          </a:prstGeom>
          <a:solidFill>
            <a:srgbClr val="FFFFFF"/>
          </a:solidFill>
          <a:ln w="9525">
            <a:solidFill>
              <a:srgbClr val="000000"/>
            </a:solidFill>
            <a:miter lim="800000"/>
            <a:headEnd/>
            <a:tailEnd/>
          </a:ln>
        </p:spPr>
        <p:txBody>
          <a:bodyPr/>
          <a:lstStyle/>
          <a:p>
            <a:pPr>
              <a:spcAft>
                <a:spcPts val="1000"/>
              </a:spcAft>
            </a:pPr>
            <a:r>
              <a:rPr lang="fr-FR" sz="1000">
                <a:solidFill>
                  <a:srgbClr val="000000"/>
                </a:solidFill>
                <a:latin typeface="Calibri" pitchFamily="34" charset="0"/>
              </a:rPr>
              <a:t>Cours et révisions</a:t>
            </a:r>
            <a:endParaRPr lang="fr-FR" sz="1000">
              <a:solidFill>
                <a:srgbClr val="000000"/>
              </a:solidFill>
            </a:endParaRPr>
          </a:p>
        </p:txBody>
      </p:sp>
      <p:sp>
        <p:nvSpPr>
          <p:cNvPr id="12305" name="ZoneTexte 43"/>
          <p:cNvSpPr txBox="1">
            <a:spLocks noChangeArrowheads="1"/>
          </p:cNvSpPr>
          <p:nvPr/>
        </p:nvSpPr>
        <p:spPr bwMode="auto">
          <a:xfrm rot="-5400000">
            <a:off x="815182" y="1566069"/>
            <a:ext cx="804862" cy="336550"/>
          </a:xfrm>
          <a:prstGeom prst="rect">
            <a:avLst/>
          </a:prstGeom>
          <a:noFill/>
          <a:ln w="9525">
            <a:noFill/>
            <a:miter lim="800000"/>
            <a:headEnd/>
            <a:tailEnd/>
          </a:ln>
        </p:spPr>
        <p:txBody>
          <a:bodyPr>
            <a:spAutoFit/>
          </a:bodyPr>
          <a:lstStyle/>
          <a:p>
            <a:pPr algn="ctr"/>
            <a:r>
              <a:rPr lang="fr-FR" sz="800">
                <a:latin typeface="Calibri" pitchFamily="34" charset="0"/>
              </a:rPr>
              <a:t>Synthèse TP</a:t>
            </a:r>
          </a:p>
          <a:p>
            <a:pPr algn="ctr"/>
            <a:r>
              <a:rPr lang="fr-FR" sz="800">
                <a:latin typeface="Calibri" pitchFamily="34" charset="0"/>
              </a:rPr>
              <a:t>Bac Blanc</a:t>
            </a:r>
          </a:p>
        </p:txBody>
      </p:sp>
      <p:sp>
        <p:nvSpPr>
          <p:cNvPr id="12306" name="ZoneTexte 43"/>
          <p:cNvSpPr txBox="1">
            <a:spLocks noChangeArrowheads="1"/>
          </p:cNvSpPr>
          <p:nvPr/>
        </p:nvSpPr>
        <p:spPr bwMode="auto">
          <a:xfrm rot="-5400000">
            <a:off x="1230313" y="1638300"/>
            <a:ext cx="1081088" cy="338137"/>
          </a:xfrm>
          <a:prstGeom prst="rect">
            <a:avLst/>
          </a:prstGeom>
          <a:noFill/>
          <a:ln w="9525">
            <a:noFill/>
            <a:miter lim="800000"/>
            <a:headEnd/>
            <a:tailEnd/>
          </a:ln>
        </p:spPr>
        <p:txBody>
          <a:bodyPr>
            <a:spAutoFit/>
          </a:bodyPr>
          <a:lstStyle/>
          <a:p>
            <a:pPr algn="ctr"/>
            <a:r>
              <a:rPr lang="fr-FR" sz="800">
                <a:latin typeface="Calibri" pitchFamily="34" charset="0"/>
              </a:rPr>
              <a:t>Présentation orale</a:t>
            </a:r>
          </a:p>
          <a:p>
            <a:pPr algn="ctr"/>
            <a:r>
              <a:rPr lang="fr-FR" sz="800">
                <a:latin typeface="Calibri" pitchFamily="34" charset="0"/>
              </a:rPr>
              <a:t>Dossier de synthèse</a:t>
            </a:r>
          </a:p>
        </p:txBody>
      </p:sp>
      <p:sp>
        <p:nvSpPr>
          <p:cNvPr id="12307" name="ZoneTexte 43"/>
          <p:cNvSpPr txBox="1">
            <a:spLocks noChangeArrowheads="1"/>
          </p:cNvSpPr>
          <p:nvPr/>
        </p:nvSpPr>
        <p:spPr bwMode="auto">
          <a:xfrm rot="-5400000">
            <a:off x="5668169" y="1626394"/>
            <a:ext cx="804862" cy="215900"/>
          </a:xfrm>
          <a:prstGeom prst="rect">
            <a:avLst/>
          </a:prstGeom>
          <a:noFill/>
          <a:ln w="9525">
            <a:noFill/>
            <a:miter lim="800000"/>
            <a:headEnd/>
            <a:tailEnd/>
          </a:ln>
        </p:spPr>
        <p:txBody>
          <a:bodyPr>
            <a:spAutoFit/>
          </a:bodyPr>
          <a:lstStyle/>
          <a:p>
            <a:pPr algn="ctr"/>
            <a:r>
              <a:rPr lang="fr-FR" sz="800">
                <a:solidFill>
                  <a:srgbClr val="000000"/>
                </a:solidFill>
                <a:latin typeface="Calibri" pitchFamily="34" charset="0"/>
              </a:rPr>
              <a:t>Synthèse</a:t>
            </a:r>
          </a:p>
        </p:txBody>
      </p:sp>
      <p:sp>
        <p:nvSpPr>
          <p:cNvPr id="12308" name="ZoneTexte 43"/>
          <p:cNvSpPr txBox="1">
            <a:spLocks noChangeArrowheads="1"/>
          </p:cNvSpPr>
          <p:nvPr/>
        </p:nvSpPr>
        <p:spPr bwMode="auto">
          <a:xfrm rot="-5400000">
            <a:off x="8114506" y="1675607"/>
            <a:ext cx="804863" cy="215900"/>
          </a:xfrm>
          <a:prstGeom prst="rect">
            <a:avLst/>
          </a:prstGeom>
          <a:noFill/>
          <a:ln w="9525">
            <a:noFill/>
            <a:miter lim="800000"/>
            <a:headEnd/>
            <a:tailEnd/>
          </a:ln>
        </p:spPr>
        <p:txBody>
          <a:bodyPr>
            <a:spAutoFit/>
          </a:bodyPr>
          <a:lstStyle/>
          <a:p>
            <a:pPr algn="ctr"/>
            <a:r>
              <a:rPr lang="fr-FR" sz="800">
                <a:solidFill>
                  <a:srgbClr val="000000"/>
                </a:solidFill>
                <a:latin typeface="Calibri" pitchFamily="34" charset="0"/>
              </a:rPr>
              <a:t>Epreuve </a:t>
            </a:r>
            <a:r>
              <a:rPr lang="fr-FR" sz="800" b="1">
                <a:solidFill>
                  <a:srgbClr val="000000"/>
                </a:solidFill>
                <a:latin typeface="Calibri" pitchFamily="34" charset="0"/>
              </a:rPr>
              <a:t>E2</a:t>
            </a:r>
          </a:p>
        </p:txBody>
      </p:sp>
      <p:sp>
        <p:nvSpPr>
          <p:cNvPr id="12309" name="Text Box 6"/>
          <p:cNvSpPr txBox="1">
            <a:spLocks noChangeArrowheads="1"/>
          </p:cNvSpPr>
          <p:nvPr/>
        </p:nvSpPr>
        <p:spPr bwMode="auto">
          <a:xfrm>
            <a:off x="3094038" y="477838"/>
            <a:ext cx="1385887" cy="273050"/>
          </a:xfrm>
          <a:prstGeom prst="rect">
            <a:avLst/>
          </a:prstGeom>
          <a:noFill/>
          <a:ln w="9525">
            <a:noFill/>
            <a:miter lim="800000"/>
            <a:headEnd/>
            <a:tailEnd/>
          </a:ln>
        </p:spPr>
        <p:txBody>
          <a:bodyPr/>
          <a:lstStyle/>
          <a:p>
            <a:pPr algn="ctr">
              <a:spcAft>
                <a:spcPts val="1000"/>
              </a:spcAft>
            </a:pPr>
            <a:r>
              <a:rPr lang="fr-FR" sz="1000"/>
              <a:t>Période mars à juin</a:t>
            </a:r>
            <a:endParaRPr lang="fr-FR"/>
          </a:p>
        </p:txBody>
      </p:sp>
      <p:graphicFrame>
        <p:nvGraphicFramePr>
          <p:cNvPr id="12349" name="Group 61"/>
          <p:cNvGraphicFramePr>
            <a:graphicFrameLocks noGrp="1"/>
          </p:cNvGraphicFramePr>
          <p:nvPr/>
        </p:nvGraphicFramePr>
        <p:xfrm>
          <a:off x="269875" y="2301875"/>
          <a:ext cx="8586788" cy="4022726"/>
        </p:xfrm>
        <a:graphic>
          <a:graphicData uri="http://schemas.openxmlformats.org/drawingml/2006/table">
            <a:tbl>
              <a:tblPr/>
              <a:tblGrid>
                <a:gridCol w="2395538"/>
                <a:gridCol w="1851025"/>
                <a:gridCol w="962025"/>
                <a:gridCol w="2573337"/>
                <a:gridCol w="804863"/>
              </a:tblGrid>
              <a:tr h="1508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Savoirs abordés</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Cours, TP</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support</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Compétences visées</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Evaluations</a:t>
                      </a: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11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S2. utilisation de l’énergie</a:t>
                      </a: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S2.3</a:t>
                      </a:r>
                      <a:r>
                        <a:rPr kumimoji="0" lang="fr-FR" sz="800" b="0" i="0" u="none" strike="noStrike" cap="none" normalizeH="0" baseline="0" smtClean="0">
                          <a:ln>
                            <a:noFill/>
                          </a:ln>
                          <a:solidFill>
                            <a:schemeClr val="tx1"/>
                          </a:solidFill>
                          <a:effectLst/>
                          <a:latin typeface="Arial" charset="0"/>
                          <a:cs typeface="Times New Roman" pitchFamily="18" charset="0"/>
                        </a:rPr>
                        <a:t> éclairagisme</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Ecl</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TD Ecl projet d’éclairage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TP3.1 </a:t>
                      </a:r>
                      <a:r>
                        <a:rPr kumimoji="0" lang="fr-FR" sz="800" b="0" i="0" u="none" strike="noStrike" cap="none" normalizeH="0" baseline="0" smtClean="0">
                          <a:ln>
                            <a:noFill/>
                          </a:ln>
                          <a:solidFill>
                            <a:schemeClr val="tx1"/>
                          </a:solidFill>
                          <a:effectLst/>
                          <a:latin typeface="Arial" charset="0"/>
                          <a:cs typeface="Times New Roman" pitchFamily="18" charset="0"/>
                        </a:rPr>
                        <a:t>Etude installation d’éclairage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Réalisation coffret d’éclairage*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réalisation prévue pour rentrée 2007 </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Logiciel de calcul Ecl</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Canalisations préfabriquées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espace ELEEC</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 traduire en solutions techniques les besoins du client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C2.4 implanter les constituants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C2.6 Connecter les conducteurs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C2.10  contrôler le fonctionnement de l’installation  </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ECL</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32000">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S4. communication et traitement de l’information</a:t>
                      </a: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S4.5</a:t>
                      </a:r>
                      <a:r>
                        <a:rPr kumimoji="0" lang="fr-FR" sz="800" b="0" i="0" u="none" strike="noStrike" cap="none" normalizeH="0" baseline="0" smtClean="0">
                          <a:ln>
                            <a:noFill/>
                          </a:ln>
                          <a:solidFill>
                            <a:schemeClr val="tx1"/>
                          </a:solidFill>
                          <a:effectLst/>
                          <a:latin typeface="Arial" charset="0"/>
                          <a:cs typeface="Times New Roman" pitchFamily="18" charset="0"/>
                        </a:rPr>
                        <a:t> acquisition de données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 Capteurs et détecteurs……………………………………</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 codeurs, TD choix d’un codeur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TP3.2 </a:t>
                      </a:r>
                      <a:r>
                        <a:rPr kumimoji="0" lang="fr-FR" sz="800" b="0" i="0" u="none" strike="noStrike" cap="none" normalizeH="0" baseline="0" smtClean="0">
                          <a:ln>
                            <a:noFill/>
                          </a:ln>
                          <a:solidFill>
                            <a:schemeClr val="tx1"/>
                          </a:solidFill>
                          <a:effectLst/>
                          <a:latin typeface="Arial" charset="0"/>
                          <a:cs typeface="Times New Roman" pitchFamily="18" charset="0"/>
                        </a:rPr>
                        <a:t>remplacement d’un convertisseur de fréquence………………………………..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TP3.3 </a:t>
                      </a:r>
                      <a:r>
                        <a:rPr kumimoji="0" lang="fr-FR" sz="800" b="0" i="0" u="none" strike="noStrike" cap="none" normalizeH="0" baseline="0" smtClean="0">
                          <a:ln>
                            <a:noFill/>
                          </a:ln>
                          <a:solidFill>
                            <a:schemeClr val="tx1"/>
                          </a:solidFill>
                          <a:effectLst/>
                          <a:latin typeface="Arial" charset="0"/>
                          <a:cs typeface="Times New Roman" pitchFamily="18" charset="0"/>
                        </a:rPr>
                        <a:t>amélioration du facteur de puissance (relais varmétrique)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TP3.4  </a:t>
                      </a:r>
                      <a:r>
                        <a:rPr kumimoji="0" lang="fr-FR" sz="800" b="0" i="0" u="none" strike="noStrike" cap="none" normalizeH="0" baseline="0" smtClean="0">
                          <a:ln>
                            <a:noFill/>
                          </a:ln>
                          <a:solidFill>
                            <a:schemeClr val="tx1"/>
                          </a:solidFill>
                          <a:effectLst/>
                          <a:latin typeface="Arial" charset="0"/>
                          <a:cs typeface="Times New Roman" pitchFamily="18" charset="0"/>
                        </a:rPr>
                        <a:t>modification visant à améliorer le système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1" i="0" u="none" strike="noStrike" cap="none" normalizeH="0" baseline="0" smtClean="0">
                          <a:ln>
                            <a:noFill/>
                          </a:ln>
                          <a:solidFill>
                            <a:schemeClr val="tx1"/>
                          </a:solidFill>
                          <a:effectLst/>
                          <a:latin typeface="Arial" charset="0"/>
                          <a:cs typeface="Times New Roman" pitchFamily="18" charset="0"/>
                        </a:rPr>
                        <a:t>TP3.5 </a:t>
                      </a:r>
                      <a:r>
                        <a:rPr kumimoji="0" lang="fr-FR" sz="800" b="0" i="0" u="none" strike="noStrike" cap="none" normalizeH="0" baseline="0" smtClean="0">
                          <a:ln>
                            <a:noFill/>
                          </a:ln>
                          <a:solidFill>
                            <a:schemeClr val="tx1"/>
                          </a:solidFill>
                          <a:effectLst/>
                          <a:latin typeface="Arial" charset="0"/>
                          <a:cs typeface="Times New Roman" pitchFamily="18" charset="0"/>
                        </a:rPr>
                        <a:t> modification visant à améliorer le système</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Unité de transfert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Malaxeur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Systelec</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Module de transport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Unité de transfert</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 traduire en solutions techniques les besoins du client</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C2.2 compléter les schémas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C2.4 implanter le convertisseur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C2.6 Connecter les conducteurs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C2.7 configurer le convertisseur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C2.10  contrôler le fonctionnement de l’installation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C2.7 configurer le relais varmétrique</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C2.10  contrôler le fonctionnement de l’installation  </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C2.4 implanter le codeur</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C2.6 Connecter les conducteurs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C2.7 configurer l’API</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C2.10  contrôler le fonctionnement de l’installation  </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Codeurs</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S0.6 Compatibilité électromagnétique</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333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S6.1 la démarche qualité</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cours</a:t>
                      </a:r>
                    </a:p>
                    <a:p>
                      <a:pPr marL="0" marR="0" lvl="0" indent="0" algn="l" defTabSz="914400" rtl="0" eaLnBrk="1" fontAlgn="base" latinLnBrk="0" hangingPunct="1">
                        <a:lnSpc>
                          <a:spcPct val="100000"/>
                        </a:lnSpc>
                        <a:spcBef>
                          <a:spcPct val="0"/>
                        </a:spcBef>
                        <a:spcAft>
                          <a:spcPct val="0"/>
                        </a:spcAft>
                        <a:buClrTx/>
                        <a:buSzTx/>
                        <a:buFontTx/>
                        <a:buNone/>
                        <a:tabLst/>
                      </a:pPr>
                      <a:r>
                        <a:rPr kumimoji="0" lang="fr-FR" sz="800" b="0" i="0" u="none" strike="noStrike" cap="none" normalizeH="0" baseline="0" smtClean="0">
                          <a:ln>
                            <a:noFill/>
                          </a:ln>
                          <a:solidFill>
                            <a:schemeClr val="tx1"/>
                          </a:solidFill>
                          <a:effectLst/>
                          <a:latin typeface="Arial" charset="0"/>
                          <a:cs typeface="Times New Roman" pitchFamily="18" charset="0"/>
                        </a:rPr>
                        <a:t>mise en place d’une démarche qualité dans l’espace ELEEC</a:t>
                      </a: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sz="800" b="0" i="0" u="none" strike="noStrike" cap="none" normalizeH="0" baseline="0" smtClean="0">
                        <a:ln>
                          <a:noFill/>
                        </a:ln>
                        <a:solidFill>
                          <a:schemeClr val="tx1"/>
                        </a:solidFill>
                        <a:effectLst/>
                        <a:latin typeface="Arial" charset="0"/>
                        <a:cs typeface="Times New Roman" pitchFamily="18" charset="0"/>
                      </a:endParaRPr>
                    </a:p>
                  </a:txBody>
                  <a:tcPr marL="43503" marR="43503"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7164388" y="476250"/>
            <a:ext cx="1655762"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4339" name="Group 3"/>
          <p:cNvGrpSpPr>
            <a:grpSpLocks/>
          </p:cNvGrpSpPr>
          <p:nvPr/>
        </p:nvGrpSpPr>
        <p:grpSpPr bwMode="auto">
          <a:xfrm>
            <a:off x="468313" y="620713"/>
            <a:ext cx="8496300" cy="792162"/>
            <a:chOff x="204" y="3249"/>
            <a:chExt cx="5352" cy="499"/>
          </a:xfrm>
        </p:grpSpPr>
        <p:sp>
          <p:nvSpPr>
            <p:cNvPr id="14344" name="Rectangle 4"/>
            <p:cNvSpPr>
              <a:spLocks noChangeArrowheads="1"/>
            </p:cNvSpPr>
            <p:nvPr/>
          </p:nvSpPr>
          <p:spPr bwMode="auto">
            <a:xfrm>
              <a:off x="204" y="3430"/>
              <a:ext cx="5352" cy="318"/>
            </a:xfrm>
            <a:prstGeom prst="rect">
              <a:avLst/>
            </a:prstGeom>
            <a:solidFill>
              <a:srgbClr val="C0C0C0"/>
            </a:solidFill>
            <a:ln w="9525">
              <a:noFill/>
              <a:miter lim="800000"/>
              <a:headEnd/>
              <a:tailEnd/>
            </a:ln>
          </p:spPr>
          <p:txBody>
            <a:bodyPr wrap="none" anchor="ctr"/>
            <a:lstStyle/>
            <a:p>
              <a:endParaRPr lang="fr-FR"/>
            </a:p>
          </p:txBody>
        </p:sp>
        <p:grpSp>
          <p:nvGrpSpPr>
            <p:cNvPr id="14345" name="Group 5"/>
            <p:cNvGrpSpPr>
              <a:grpSpLocks/>
            </p:cNvGrpSpPr>
            <p:nvPr/>
          </p:nvGrpSpPr>
          <p:grpSpPr bwMode="auto">
            <a:xfrm>
              <a:off x="204" y="3249"/>
              <a:ext cx="2676" cy="317"/>
              <a:chOff x="476" y="3249"/>
              <a:chExt cx="2676" cy="317"/>
            </a:xfrm>
          </p:grpSpPr>
          <p:sp>
            <p:nvSpPr>
              <p:cNvPr id="14346" name="AutoShape 6"/>
              <p:cNvSpPr>
                <a:spLocks noChangeArrowheads="1"/>
              </p:cNvSpPr>
              <p:nvPr/>
            </p:nvSpPr>
            <p:spPr bwMode="auto">
              <a:xfrm>
                <a:off x="476" y="3249"/>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14347" name="Text Box 7"/>
              <p:cNvSpPr txBox="1">
                <a:spLocks noChangeArrowheads="1"/>
              </p:cNvSpPr>
              <p:nvPr/>
            </p:nvSpPr>
            <p:spPr bwMode="auto">
              <a:xfrm>
                <a:off x="612" y="3294"/>
                <a:ext cx="2404" cy="231"/>
              </a:xfrm>
              <a:prstGeom prst="rect">
                <a:avLst/>
              </a:prstGeom>
              <a:noFill/>
              <a:ln w="9525">
                <a:noFill/>
                <a:miter lim="800000"/>
                <a:headEnd/>
                <a:tailEnd/>
              </a:ln>
            </p:spPr>
            <p:txBody>
              <a:bodyPr>
                <a:spAutoFit/>
              </a:bodyPr>
              <a:lstStyle/>
              <a:p>
                <a:pPr algn="ctr">
                  <a:spcBef>
                    <a:spcPct val="50000"/>
                  </a:spcBef>
                </a:pPr>
                <a:endParaRPr lang="fr-FR">
                  <a:cs typeface="Arial" charset="0"/>
                </a:endParaRPr>
              </a:p>
            </p:txBody>
          </p:sp>
        </p:grpSp>
      </p:grpSp>
      <p:sp>
        <p:nvSpPr>
          <p:cNvPr id="14340" name="Rectangle 8"/>
          <p:cNvSpPr>
            <a:spLocks noChangeArrowheads="1"/>
          </p:cNvSpPr>
          <p:nvPr/>
        </p:nvSpPr>
        <p:spPr bwMode="auto">
          <a:xfrm>
            <a:off x="1258888" y="692150"/>
            <a:ext cx="2432050" cy="366713"/>
          </a:xfrm>
          <a:prstGeom prst="rect">
            <a:avLst/>
          </a:prstGeom>
          <a:noFill/>
          <a:ln w="9525">
            <a:noFill/>
            <a:miter lim="800000"/>
            <a:headEnd/>
            <a:tailEnd/>
          </a:ln>
        </p:spPr>
        <p:txBody>
          <a:bodyPr wrap="none">
            <a:spAutoFit/>
          </a:bodyPr>
          <a:lstStyle/>
          <a:p>
            <a:r>
              <a:rPr lang="fr-FR"/>
              <a:t>Aspect Réglementaire</a:t>
            </a:r>
          </a:p>
        </p:txBody>
      </p:sp>
      <p:sp>
        <p:nvSpPr>
          <p:cNvPr id="78857" name="Text Box 9"/>
          <p:cNvSpPr txBox="1">
            <a:spLocks noChangeArrowheads="1"/>
          </p:cNvSpPr>
          <p:nvPr/>
        </p:nvSpPr>
        <p:spPr bwMode="auto">
          <a:xfrm>
            <a:off x="250825" y="0"/>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pic>
        <p:nvPicPr>
          <p:cNvPr id="14342" name="Diagramme 3"/>
          <p:cNvPicPr>
            <a:picLocks noChangeArrowheads="1"/>
          </p:cNvPicPr>
          <p:nvPr/>
        </p:nvPicPr>
        <p:blipFill>
          <a:blip r:embed="rId2" cstate="print"/>
          <a:srcRect t="-5077" b="-5399"/>
          <a:stretch>
            <a:fillRect/>
          </a:stretch>
        </p:blipFill>
        <p:spPr bwMode="auto">
          <a:xfrm>
            <a:off x="1685925" y="1766888"/>
            <a:ext cx="5524500" cy="2390775"/>
          </a:xfrm>
          <a:prstGeom prst="rect">
            <a:avLst/>
          </a:prstGeom>
          <a:noFill/>
          <a:ln w="9525">
            <a:noFill/>
            <a:miter lim="800000"/>
            <a:headEnd/>
            <a:tailEnd/>
          </a:ln>
        </p:spPr>
      </p:pic>
      <p:pic>
        <p:nvPicPr>
          <p:cNvPr id="14343" name="Image 3"/>
          <p:cNvPicPr>
            <a:picLocks noChangeArrowheads="1"/>
          </p:cNvPicPr>
          <p:nvPr/>
        </p:nvPicPr>
        <p:blipFill>
          <a:blip r:embed="rId3" cstate="print"/>
          <a:srcRect t="-963" b="-1405"/>
          <a:stretch>
            <a:fillRect/>
          </a:stretch>
        </p:blipFill>
        <p:spPr bwMode="auto">
          <a:xfrm>
            <a:off x="1668463" y="3976688"/>
            <a:ext cx="5534025" cy="2881312"/>
          </a:xfrm>
          <a:prstGeom prst="rect">
            <a:avLst/>
          </a:prstGeom>
          <a:noFill/>
          <a:ln w="9525">
            <a:noFill/>
            <a:miter lim="800000"/>
            <a:headEnd/>
            <a:tailEnd/>
          </a:ln>
        </p:spPr>
      </p:pic>
      <p:sp>
        <p:nvSpPr>
          <p:cNvPr id="71693" name="Text Box 13"/>
          <p:cNvSpPr txBox="1">
            <a:spLocks noChangeArrowheads="1"/>
          </p:cNvSpPr>
          <p:nvPr/>
        </p:nvSpPr>
        <p:spPr bwMode="auto">
          <a:xfrm>
            <a:off x="238125" y="1325563"/>
            <a:ext cx="6192838" cy="457200"/>
          </a:xfrm>
          <a:prstGeom prst="rect">
            <a:avLst/>
          </a:prstGeom>
          <a:noFill/>
          <a:ln w="9525">
            <a:noFill/>
            <a:miter lim="800000"/>
            <a:headEnd/>
            <a:tailEnd/>
          </a:ln>
          <a:effectLst/>
        </p:spPr>
        <p:txBody>
          <a:bodyPr>
            <a:spAutoFit/>
          </a:bodyPr>
          <a:lstStyle/>
          <a:p>
            <a:pPr algn="ctr">
              <a:spcBef>
                <a:spcPct val="50000"/>
              </a:spcBef>
            </a:pPr>
            <a:r>
              <a:rPr lang="fr-FR" sz="2400" b="1"/>
              <a:t>Les grands principes du CCF</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WordArt 2"/>
          <p:cNvSpPr>
            <a:spLocks noChangeArrowheads="1" noChangeShapeType="1" noTextEdit="1"/>
          </p:cNvSpPr>
          <p:nvPr/>
        </p:nvSpPr>
        <p:spPr bwMode="auto">
          <a:xfrm>
            <a:off x="7092950" y="476250"/>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5363" name="Group 3"/>
          <p:cNvGrpSpPr>
            <a:grpSpLocks/>
          </p:cNvGrpSpPr>
          <p:nvPr/>
        </p:nvGrpSpPr>
        <p:grpSpPr bwMode="auto">
          <a:xfrm>
            <a:off x="323850" y="620713"/>
            <a:ext cx="8496300" cy="792162"/>
            <a:chOff x="204" y="3249"/>
            <a:chExt cx="5352" cy="499"/>
          </a:xfrm>
        </p:grpSpPr>
        <p:sp>
          <p:nvSpPr>
            <p:cNvPr id="15377" name="Rectangle 4"/>
            <p:cNvSpPr>
              <a:spLocks noChangeArrowheads="1"/>
            </p:cNvSpPr>
            <p:nvPr/>
          </p:nvSpPr>
          <p:spPr bwMode="auto">
            <a:xfrm>
              <a:off x="204" y="3430"/>
              <a:ext cx="5352" cy="318"/>
            </a:xfrm>
            <a:prstGeom prst="rect">
              <a:avLst/>
            </a:prstGeom>
            <a:solidFill>
              <a:srgbClr val="C0C0C0"/>
            </a:solidFill>
            <a:ln w="9525">
              <a:noFill/>
              <a:miter lim="800000"/>
              <a:headEnd/>
              <a:tailEnd/>
            </a:ln>
          </p:spPr>
          <p:txBody>
            <a:bodyPr wrap="none" anchor="ctr"/>
            <a:lstStyle/>
            <a:p>
              <a:endParaRPr lang="fr-FR"/>
            </a:p>
          </p:txBody>
        </p:sp>
        <p:grpSp>
          <p:nvGrpSpPr>
            <p:cNvPr id="15378" name="Group 5"/>
            <p:cNvGrpSpPr>
              <a:grpSpLocks/>
            </p:cNvGrpSpPr>
            <p:nvPr/>
          </p:nvGrpSpPr>
          <p:grpSpPr bwMode="auto">
            <a:xfrm>
              <a:off x="204" y="3249"/>
              <a:ext cx="2676" cy="317"/>
              <a:chOff x="476" y="3249"/>
              <a:chExt cx="2676" cy="317"/>
            </a:xfrm>
          </p:grpSpPr>
          <p:sp>
            <p:nvSpPr>
              <p:cNvPr id="15379" name="AutoShape 6"/>
              <p:cNvSpPr>
                <a:spLocks noChangeArrowheads="1"/>
              </p:cNvSpPr>
              <p:nvPr/>
            </p:nvSpPr>
            <p:spPr bwMode="auto">
              <a:xfrm>
                <a:off x="476" y="3249"/>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15380" name="Text Box 7"/>
              <p:cNvSpPr txBox="1">
                <a:spLocks noChangeArrowheads="1"/>
              </p:cNvSpPr>
              <p:nvPr/>
            </p:nvSpPr>
            <p:spPr bwMode="auto">
              <a:xfrm>
                <a:off x="612" y="3294"/>
                <a:ext cx="2404" cy="231"/>
              </a:xfrm>
              <a:prstGeom prst="rect">
                <a:avLst/>
              </a:prstGeom>
              <a:noFill/>
              <a:ln w="9525">
                <a:noFill/>
                <a:miter lim="800000"/>
                <a:headEnd/>
                <a:tailEnd/>
              </a:ln>
            </p:spPr>
            <p:txBody>
              <a:bodyPr>
                <a:spAutoFit/>
              </a:bodyPr>
              <a:lstStyle/>
              <a:p>
                <a:pPr algn="ctr">
                  <a:spcBef>
                    <a:spcPct val="50000"/>
                  </a:spcBef>
                </a:pPr>
                <a:endParaRPr lang="fr-FR">
                  <a:cs typeface="Arial" charset="0"/>
                </a:endParaRPr>
              </a:p>
            </p:txBody>
          </p:sp>
        </p:grpSp>
      </p:grpSp>
      <p:sp>
        <p:nvSpPr>
          <p:cNvPr id="15364" name="Rectangle 8"/>
          <p:cNvSpPr>
            <a:spLocks noChangeArrowheads="1"/>
          </p:cNvSpPr>
          <p:nvPr/>
        </p:nvSpPr>
        <p:spPr bwMode="auto">
          <a:xfrm>
            <a:off x="1258888" y="692150"/>
            <a:ext cx="2432050" cy="366713"/>
          </a:xfrm>
          <a:prstGeom prst="rect">
            <a:avLst/>
          </a:prstGeom>
          <a:noFill/>
          <a:ln w="9525">
            <a:noFill/>
            <a:miter lim="800000"/>
            <a:headEnd/>
            <a:tailEnd/>
          </a:ln>
        </p:spPr>
        <p:txBody>
          <a:bodyPr wrap="none">
            <a:spAutoFit/>
          </a:bodyPr>
          <a:lstStyle/>
          <a:p>
            <a:r>
              <a:rPr lang="fr-FR"/>
              <a:t>Aspect Réglementaire</a:t>
            </a:r>
          </a:p>
        </p:txBody>
      </p:sp>
      <p:sp>
        <p:nvSpPr>
          <p:cNvPr id="77833" name="Text Box 9"/>
          <p:cNvSpPr txBox="1">
            <a:spLocks noChangeArrowheads="1"/>
          </p:cNvSpPr>
          <p:nvPr/>
        </p:nvSpPr>
        <p:spPr bwMode="auto">
          <a:xfrm>
            <a:off x="250825" y="0"/>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grpSp>
        <p:nvGrpSpPr>
          <p:cNvPr id="4" name="Group 10"/>
          <p:cNvGrpSpPr>
            <a:grpSpLocks/>
          </p:cNvGrpSpPr>
          <p:nvPr/>
        </p:nvGrpSpPr>
        <p:grpSpPr bwMode="auto">
          <a:xfrm>
            <a:off x="900113" y="1557338"/>
            <a:ext cx="7667625" cy="5184775"/>
            <a:chOff x="624" y="624"/>
            <a:chExt cx="5040" cy="3408"/>
          </a:xfrm>
        </p:grpSpPr>
        <p:sp>
          <p:nvSpPr>
            <p:cNvPr id="15367" name="Rectangle 11"/>
            <p:cNvSpPr>
              <a:spLocks noChangeArrowheads="1"/>
            </p:cNvSpPr>
            <p:nvPr/>
          </p:nvSpPr>
          <p:spPr bwMode="auto">
            <a:xfrm>
              <a:off x="672" y="1248"/>
              <a:ext cx="4992" cy="384"/>
            </a:xfrm>
            <a:prstGeom prst="rect">
              <a:avLst/>
            </a:prstGeom>
            <a:solidFill>
              <a:srgbClr val="C0C0C0"/>
            </a:solidFill>
            <a:ln w="12700">
              <a:solidFill>
                <a:schemeClr val="tx1"/>
              </a:solidFill>
              <a:miter lim="800000"/>
              <a:headEnd/>
              <a:tailEnd/>
            </a:ln>
          </p:spPr>
          <p:txBody>
            <a:bodyPr wrap="none" anchor="ctr"/>
            <a:lstStyle/>
            <a:p>
              <a:pPr algn="ctr" eaLnBrk="0" hangingPunct="0"/>
              <a:r>
                <a:rPr lang="fr-FR" sz="2000">
                  <a:solidFill>
                    <a:srgbClr val="000000"/>
                  </a:solidFill>
                </a:rPr>
                <a:t>Se met en place lorsque les apprenants sont prêts à être évalués </a:t>
              </a:r>
            </a:p>
            <a:p>
              <a:pPr algn="ctr" eaLnBrk="0" hangingPunct="0"/>
              <a:r>
                <a:rPr lang="fr-FR" sz="2000">
                  <a:solidFill>
                    <a:srgbClr val="000000"/>
                  </a:solidFill>
                </a:rPr>
                <a:t>et sur des périodes prédéfinies</a:t>
              </a:r>
            </a:p>
          </p:txBody>
        </p:sp>
        <p:sp>
          <p:nvSpPr>
            <p:cNvPr id="15368" name="Rectangle 12"/>
            <p:cNvSpPr>
              <a:spLocks noChangeArrowheads="1"/>
            </p:cNvSpPr>
            <p:nvPr/>
          </p:nvSpPr>
          <p:spPr bwMode="auto">
            <a:xfrm>
              <a:off x="672" y="1824"/>
              <a:ext cx="4992" cy="384"/>
            </a:xfrm>
            <a:prstGeom prst="rect">
              <a:avLst/>
            </a:prstGeom>
            <a:solidFill>
              <a:srgbClr val="C0C0C0"/>
            </a:solidFill>
            <a:ln w="12700">
              <a:solidFill>
                <a:schemeClr val="tx1"/>
              </a:solidFill>
              <a:miter lim="800000"/>
              <a:headEnd/>
              <a:tailEnd/>
            </a:ln>
          </p:spPr>
          <p:txBody>
            <a:bodyPr wrap="none" anchor="ctr"/>
            <a:lstStyle/>
            <a:p>
              <a:pPr eaLnBrk="0" hangingPunct="0"/>
              <a:r>
                <a:rPr lang="fr-FR" sz="2000">
                  <a:solidFill>
                    <a:srgbClr val="000000"/>
                  </a:solidFill>
                </a:rPr>
                <a:t>Tous les candidats ne sont pas évalués simultanément</a:t>
              </a:r>
            </a:p>
          </p:txBody>
        </p:sp>
        <p:sp>
          <p:nvSpPr>
            <p:cNvPr id="15369" name="Rectangle 13"/>
            <p:cNvSpPr>
              <a:spLocks noChangeArrowheads="1"/>
            </p:cNvSpPr>
            <p:nvPr/>
          </p:nvSpPr>
          <p:spPr bwMode="auto">
            <a:xfrm>
              <a:off x="672" y="2352"/>
              <a:ext cx="4992" cy="864"/>
            </a:xfrm>
            <a:prstGeom prst="rect">
              <a:avLst/>
            </a:prstGeom>
            <a:solidFill>
              <a:srgbClr val="C0C0C0"/>
            </a:solidFill>
            <a:ln w="12700">
              <a:solidFill>
                <a:schemeClr val="tx1"/>
              </a:solidFill>
              <a:miter lim="800000"/>
              <a:headEnd/>
              <a:tailEnd/>
            </a:ln>
          </p:spPr>
          <p:txBody>
            <a:bodyPr wrap="none" anchor="ctr"/>
            <a:lstStyle/>
            <a:p>
              <a:pPr eaLnBrk="0" hangingPunct="0"/>
              <a:r>
                <a:rPr lang="fr-FR" sz="2000">
                  <a:solidFill>
                    <a:srgbClr val="000000"/>
                  </a:solidFill>
                </a:rPr>
                <a:t>Les situations d ’évaluation doivent s’intégrer aux situations de </a:t>
              </a:r>
            </a:p>
            <a:p>
              <a:pPr eaLnBrk="0" hangingPunct="0"/>
              <a:r>
                <a:rPr lang="fr-FR" sz="2000">
                  <a:solidFill>
                    <a:srgbClr val="000000"/>
                  </a:solidFill>
                </a:rPr>
                <a:t>formation et être d’un niveau équivalent dans tous les centres. </a:t>
              </a:r>
            </a:p>
            <a:p>
              <a:pPr eaLnBrk="0" hangingPunct="0"/>
              <a:r>
                <a:rPr lang="fr-FR" sz="2000">
                  <a:solidFill>
                    <a:srgbClr val="000000"/>
                  </a:solidFill>
                </a:rPr>
                <a:t>Elles sont construites à partir du RAP et du règlement d’examen</a:t>
              </a:r>
            </a:p>
          </p:txBody>
        </p:sp>
        <p:sp>
          <p:nvSpPr>
            <p:cNvPr id="15370" name="Rectangle 14"/>
            <p:cNvSpPr>
              <a:spLocks noChangeArrowheads="1"/>
            </p:cNvSpPr>
            <p:nvPr/>
          </p:nvSpPr>
          <p:spPr bwMode="auto">
            <a:xfrm>
              <a:off x="672" y="3360"/>
              <a:ext cx="4992" cy="672"/>
            </a:xfrm>
            <a:prstGeom prst="rect">
              <a:avLst/>
            </a:prstGeom>
            <a:solidFill>
              <a:srgbClr val="C0C0C0"/>
            </a:solidFill>
            <a:ln w="12700">
              <a:solidFill>
                <a:schemeClr val="tx1"/>
              </a:solidFill>
              <a:miter lim="800000"/>
              <a:headEnd/>
              <a:tailEnd/>
            </a:ln>
          </p:spPr>
          <p:txBody>
            <a:bodyPr wrap="none" anchor="ctr"/>
            <a:lstStyle/>
            <a:p>
              <a:pPr eaLnBrk="0" hangingPunct="0"/>
              <a:r>
                <a:rPr lang="fr-FR" sz="2000">
                  <a:solidFill>
                    <a:srgbClr val="000000"/>
                  </a:solidFill>
                </a:rPr>
                <a:t>Les compétences certifiées, le sont à un niveau d’exigence terminal </a:t>
              </a:r>
            </a:p>
            <a:p>
              <a:pPr eaLnBrk="0" hangingPunct="0"/>
              <a:r>
                <a:rPr lang="fr-FR" sz="2000">
                  <a:solidFill>
                    <a:srgbClr val="000000"/>
                  </a:solidFill>
                </a:rPr>
                <a:t>dans le cadre d’une approche globale (pas d’évaluation de</a:t>
              </a:r>
            </a:p>
            <a:p>
              <a:pPr eaLnBrk="0" hangingPunct="0"/>
              <a:r>
                <a:rPr lang="fr-FR" sz="2000">
                  <a:solidFill>
                    <a:srgbClr val="000000"/>
                  </a:solidFill>
                </a:rPr>
                <a:t> compétences isolées)</a:t>
              </a:r>
            </a:p>
          </p:txBody>
        </p:sp>
        <p:grpSp>
          <p:nvGrpSpPr>
            <p:cNvPr id="15371" name="Group 15"/>
            <p:cNvGrpSpPr>
              <a:grpSpLocks/>
            </p:cNvGrpSpPr>
            <p:nvPr/>
          </p:nvGrpSpPr>
          <p:grpSpPr bwMode="auto">
            <a:xfrm>
              <a:off x="624" y="624"/>
              <a:ext cx="4656" cy="3072"/>
              <a:chOff x="768" y="624"/>
              <a:chExt cx="4656" cy="3072"/>
            </a:xfrm>
          </p:grpSpPr>
          <p:cxnSp>
            <p:nvCxnSpPr>
              <p:cNvPr id="15372" name="AutoShape 16"/>
              <p:cNvCxnSpPr>
                <a:cxnSpLocks noChangeShapeType="1"/>
                <a:stCxn id="15374" idx="1"/>
                <a:endCxn id="15368" idx="1"/>
              </p:cNvCxnSpPr>
              <p:nvPr/>
            </p:nvCxnSpPr>
            <p:spPr bwMode="auto">
              <a:xfrm rot="10800000" flipV="1">
                <a:off x="768" y="840"/>
                <a:ext cx="288" cy="1176"/>
              </a:xfrm>
              <a:prstGeom prst="bentConnector3">
                <a:avLst>
                  <a:gd name="adj1" fmla="val 150000"/>
                </a:avLst>
              </a:prstGeom>
              <a:noFill/>
              <a:ln w="12700">
                <a:solidFill>
                  <a:schemeClr val="tx1"/>
                </a:solidFill>
                <a:miter lim="800000"/>
                <a:headEnd/>
                <a:tailEnd type="triangle" w="med" len="med"/>
              </a:ln>
            </p:spPr>
          </p:cxnSp>
          <p:cxnSp>
            <p:nvCxnSpPr>
              <p:cNvPr id="15373" name="AutoShape 17"/>
              <p:cNvCxnSpPr>
                <a:cxnSpLocks noChangeShapeType="1"/>
                <a:stCxn id="15374" idx="1"/>
                <a:endCxn id="15369" idx="1"/>
              </p:cNvCxnSpPr>
              <p:nvPr/>
            </p:nvCxnSpPr>
            <p:spPr bwMode="auto">
              <a:xfrm rot="10800000" flipV="1">
                <a:off x="768" y="840"/>
                <a:ext cx="288" cy="1944"/>
              </a:xfrm>
              <a:prstGeom prst="bentConnector3">
                <a:avLst>
                  <a:gd name="adj1" fmla="val 150000"/>
                </a:avLst>
              </a:prstGeom>
              <a:noFill/>
              <a:ln w="12700">
                <a:solidFill>
                  <a:schemeClr val="tx1"/>
                </a:solidFill>
                <a:miter lim="800000"/>
                <a:headEnd/>
                <a:tailEnd type="triangle" w="med" len="med"/>
              </a:ln>
            </p:spPr>
          </p:cxnSp>
          <p:sp>
            <p:nvSpPr>
              <p:cNvPr id="15374" name="Rectangle 18"/>
              <p:cNvSpPr>
                <a:spLocks noChangeArrowheads="1"/>
              </p:cNvSpPr>
              <p:nvPr/>
            </p:nvSpPr>
            <p:spPr bwMode="auto">
              <a:xfrm>
                <a:off x="1056" y="624"/>
                <a:ext cx="4368" cy="432"/>
              </a:xfrm>
              <a:prstGeom prst="rect">
                <a:avLst/>
              </a:prstGeom>
              <a:solidFill>
                <a:srgbClr val="C0C0C0"/>
              </a:solidFill>
              <a:ln w="12700">
                <a:solidFill>
                  <a:schemeClr val="tx1"/>
                </a:solidFill>
                <a:miter lim="800000"/>
                <a:headEnd/>
                <a:tailEnd/>
              </a:ln>
            </p:spPr>
            <p:txBody>
              <a:bodyPr wrap="none" anchor="ctr"/>
              <a:lstStyle/>
              <a:p>
                <a:pPr algn="ctr" eaLnBrk="0" hangingPunct="0"/>
                <a:r>
                  <a:rPr lang="fr-FR" sz="2000" b="1">
                    <a:solidFill>
                      <a:srgbClr val="003530"/>
                    </a:solidFill>
                  </a:rPr>
                  <a:t>L’essentiel du Contrôle en Cours de Formation</a:t>
                </a:r>
                <a:r>
                  <a:rPr lang="fr-FR" sz="2400">
                    <a:solidFill>
                      <a:srgbClr val="003530"/>
                    </a:solidFill>
                  </a:rPr>
                  <a:t> </a:t>
                </a:r>
              </a:p>
              <a:p>
                <a:pPr algn="ctr" eaLnBrk="0" hangingPunct="0"/>
                <a:r>
                  <a:rPr lang="fr-FR" sz="1600">
                    <a:solidFill>
                      <a:srgbClr val="003530"/>
                    </a:solidFill>
                  </a:rPr>
                  <a:t>(décrets du 09 mai 1995, note de service 97-077, arrêté du 24/07/97)</a:t>
                </a:r>
              </a:p>
            </p:txBody>
          </p:sp>
          <p:cxnSp>
            <p:nvCxnSpPr>
              <p:cNvPr id="15375" name="AutoShape 19"/>
              <p:cNvCxnSpPr>
                <a:cxnSpLocks noChangeShapeType="1"/>
                <a:stCxn id="15374" idx="1"/>
                <a:endCxn id="15367" idx="1"/>
              </p:cNvCxnSpPr>
              <p:nvPr/>
            </p:nvCxnSpPr>
            <p:spPr bwMode="auto">
              <a:xfrm rot="10800000" flipV="1">
                <a:off x="768" y="840"/>
                <a:ext cx="288" cy="600"/>
              </a:xfrm>
              <a:prstGeom prst="bentConnector3">
                <a:avLst>
                  <a:gd name="adj1" fmla="val 150000"/>
                </a:avLst>
              </a:prstGeom>
              <a:noFill/>
              <a:ln w="12700">
                <a:solidFill>
                  <a:schemeClr val="tx1"/>
                </a:solidFill>
                <a:miter lim="800000"/>
                <a:headEnd/>
                <a:tailEnd type="triangle" w="med" len="med"/>
              </a:ln>
            </p:spPr>
          </p:cxnSp>
          <p:cxnSp>
            <p:nvCxnSpPr>
              <p:cNvPr id="15376" name="AutoShape 20"/>
              <p:cNvCxnSpPr>
                <a:cxnSpLocks noChangeShapeType="1"/>
                <a:stCxn id="15374" idx="1"/>
                <a:endCxn id="15370" idx="1"/>
              </p:cNvCxnSpPr>
              <p:nvPr/>
            </p:nvCxnSpPr>
            <p:spPr bwMode="auto">
              <a:xfrm rot="10800000" flipV="1">
                <a:off x="768" y="840"/>
                <a:ext cx="288" cy="2856"/>
              </a:xfrm>
              <a:prstGeom prst="bentConnector3">
                <a:avLst>
                  <a:gd name="adj1" fmla="val 150000"/>
                </a:avLst>
              </a:prstGeom>
              <a:noFill/>
              <a:ln w="12700">
                <a:solidFill>
                  <a:schemeClr val="tx1"/>
                </a:solidFill>
                <a:miter lim="800000"/>
                <a:headEnd/>
                <a:tailEnd type="triangle" w="med" len="med"/>
              </a:ln>
            </p:spPr>
          </p:cxnSp>
        </p:gr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WordArt 2"/>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6387" name="Group 3"/>
          <p:cNvGrpSpPr>
            <a:grpSpLocks/>
          </p:cNvGrpSpPr>
          <p:nvPr/>
        </p:nvGrpSpPr>
        <p:grpSpPr bwMode="auto">
          <a:xfrm>
            <a:off x="307975" y="860425"/>
            <a:ext cx="8496300" cy="792163"/>
            <a:chOff x="204" y="3249"/>
            <a:chExt cx="5352" cy="499"/>
          </a:xfrm>
        </p:grpSpPr>
        <p:sp>
          <p:nvSpPr>
            <p:cNvPr id="16390" name="Rectangle 4"/>
            <p:cNvSpPr>
              <a:spLocks noChangeArrowheads="1"/>
            </p:cNvSpPr>
            <p:nvPr/>
          </p:nvSpPr>
          <p:spPr bwMode="auto">
            <a:xfrm>
              <a:off x="204" y="3430"/>
              <a:ext cx="5352" cy="318"/>
            </a:xfrm>
            <a:prstGeom prst="rect">
              <a:avLst/>
            </a:prstGeom>
            <a:solidFill>
              <a:srgbClr val="C0C0C0"/>
            </a:solidFill>
            <a:ln w="9525">
              <a:noFill/>
              <a:miter lim="800000"/>
              <a:headEnd/>
              <a:tailEnd/>
            </a:ln>
          </p:spPr>
          <p:txBody>
            <a:bodyPr wrap="none" anchor="ctr"/>
            <a:lstStyle/>
            <a:p>
              <a:endParaRPr lang="fr-FR"/>
            </a:p>
          </p:txBody>
        </p:sp>
        <p:grpSp>
          <p:nvGrpSpPr>
            <p:cNvPr id="16391" name="Group 5"/>
            <p:cNvGrpSpPr>
              <a:grpSpLocks/>
            </p:cNvGrpSpPr>
            <p:nvPr/>
          </p:nvGrpSpPr>
          <p:grpSpPr bwMode="auto">
            <a:xfrm>
              <a:off x="204" y="3249"/>
              <a:ext cx="2676" cy="317"/>
              <a:chOff x="476" y="3249"/>
              <a:chExt cx="2676" cy="317"/>
            </a:xfrm>
          </p:grpSpPr>
          <p:sp>
            <p:nvSpPr>
              <p:cNvPr id="16392" name="AutoShape 6"/>
              <p:cNvSpPr>
                <a:spLocks noChangeArrowheads="1"/>
              </p:cNvSpPr>
              <p:nvPr/>
            </p:nvSpPr>
            <p:spPr bwMode="auto">
              <a:xfrm>
                <a:off x="476" y="3249"/>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16393" name="Text Box 7"/>
              <p:cNvSpPr txBox="1">
                <a:spLocks noChangeArrowheads="1"/>
              </p:cNvSpPr>
              <p:nvPr/>
            </p:nvSpPr>
            <p:spPr bwMode="auto">
              <a:xfrm>
                <a:off x="612" y="3294"/>
                <a:ext cx="2404" cy="231"/>
              </a:xfrm>
              <a:prstGeom prst="rect">
                <a:avLst/>
              </a:prstGeom>
              <a:noFill/>
              <a:ln w="9525">
                <a:noFill/>
                <a:miter lim="800000"/>
                <a:headEnd/>
                <a:tailEnd/>
              </a:ln>
            </p:spPr>
            <p:txBody>
              <a:bodyPr>
                <a:spAutoFit/>
              </a:bodyPr>
              <a:lstStyle/>
              <a:p>
                <a:pPr algn="ctr">
                  <a:spcBef>
                    <a:spcPct val="50000"/>
                  </a:spcBef>
                </a:pPr>
                <a:endParaRPr lang="fr-FR">
                  <a:cs typeface="Arial" charset="0"/>
                </a:endParaRPr>
              </a:p>
            </p:txBody>
          </p:sp>
        </p:grpSp>
      </p:grpSp>
      <p:sp>
        <p:nvSpPr>
          <p:cNvPr id="16388" name="Rectangle 8"/>
          <p:cNvSpPr>
            <a:spLocks noChangeArrowheads="1"/>
          </p:cNvSpPr>
          <p:nvPr/>
        </p:nvSpPr>
        <p:spPr bwMode="auto">
          <a:xfrm>
            <a:off x="1258888" y="981075"/>
            <a:ext cx="2432050" cy="366713"/>
          </a:xfrm>
          <a:prstGeom prst="rect">
            <a:avLst/>
          </a:prstGeom>
          <a:noFill/>
          <a:ln w="9525">
            <a:noFill/>
            <a:miter lim="800000"/>
            <a:headEnd/>
            <a:tailEnd/>
          </a:ln>
        </p:spPr>
        <p:txBody>
          <a:bodyPr wrap="none">
            <a:spAutoFit/>
          </a:bodyPr>
          <a:lstStyle/>
          <a:p>
            <a:r>
              <a:rPr lang="fr-FR"/>
              <a:t>Aspect Réglementaire</a:t>
            </a:r>
          </a:p>
        </p:txBody>
      </p:sp>
      <p:sp>
        <p:nvSpPr>
          <p:cNvPr id="76809" name="Text Box 9"/>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16395" name="Text Box 11"/>
          <p:cNvSpPr txBox="1">
            <a:spLocks noChangeArrowheads="1"/>
          </p:cNvSpPr>
          <p:nvPr/>
        </p:nvSpPr>
        <p:spPr bwMode="auto">
          <a:xfrm>
            <a:off x="793750" y="2814638"/>
            <a:ext cx="576263"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1</a:t>
            </a:r>
          </a:p>
        </p:txBody>
      </p:sp>
      <p:sp>
        <p:nvSpPr>
          <p:cNvPr id="16396" name="Text Box 12"/>
          <p:cNvSpPr txBox="1">
            <a:spLocks noChangeArrowheads="1"/>
          </p:cNvSpPr>
          <p:nvPr/>
        </p:nvSpPr>
        <p:spPr bwMode="auto">
          <a:xfrm>
            <a:off x="1682750" y="2878138"/>
            <a:ext cx="7164388" cy="366712"/>
          </a:xfrm>
          <a:prstGeom prst="rect">
            <a:avLst/>
          </a:prstGeom>
          <a:noFill/>
          <a:ln w="9525">
            <a:noFill/>
            <a:miter lim="800000"/>
            <a:headEnd/>
            <a:tailEnd/>
          </a:ln>
          <a:effectLst/>
        </p:spPr>
        <p:txBody>
          <a:bodyPr>
            <a:spAutoFit/>
          </a:bodyPr>
          <a:lstStyle/>
          <a:p>
            <a:pPr>
              <a:spcBef>
                <a:spcPct val="50000"/>
              </a:spcBef>
            </a:pPr>
            <a:r>
              <a:rPr lang="fr-FR">
                <a:cs typeface="Arial" charset="0"/>
              </a:rPr>
              <a:t>Situation d’évaluation partie intégrante de la certification du diplôme</a:t>
            </a:r>
          </a:p>
        </p:txBody>
      </p:sp>
      <p:sp>
        <p:nvSpPr>
          <p:cNvPr id="16397" name="Text Box 13"/>
          <p:cNvSpPr txBox="1">
            <a:spLocks noChangeArrowheads="1"/>
          </p:cNvSpPr>
          <p:nvPr/>
        </p:nvSpPr>
        <p:spPr bwMode="auto">
          <a:xfrm>
            <a:off x="777875" y="3443288"/>
            <a:ext cx="576263"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2</a:t>
            </a:r>
          </a:p>
        </p:txBody>
      </p:sp>
      <p:sp>
        <p:nvSpPr>
          <p:cNvPr id="16398" name="Text Box 14"/>
          <p:cNvSpPr txBox="1">
            <a:spLocks noChangeArrowheads="1"/>
          </p:cNvSpPr>
          <p:nvPr/>
        </p:nvSpPr>
        <p:spPr bwMode="auto">
          <a:xfrm>
            <a:off x="1649413" y="3427413"/>
            <a:ext cx="5759450" cy="366712"/>
          </a:xfrm>
          <a:prstGeom prst="rect">
            <a:avLst/>
          </a:prstGeom>
          <a:noFill/>
          <a:ln w="9525">
            <a:noFill/>
            <a:miter lim="800000"/>
            <a:headEnd/>
            <a:tailEnd/>
          </a:ln>
          <a:effectLst/>
        </p:spPr>
        <p:txBody>
          <a:bodyPr>
            <a:spAutoFit/>
          </a:bodyPr>
          <a:lstStyle/>
          <a:p>
            <a:pPr>
              <a:spcBef>
                <a:spcPct val="50000"/>
              </a:spcBef>
            </a:pPr>
            <a:r>
              <a:rPr lang="fr-FR">
                <a:cs typeface="Arial" charset="0"/>
              </a:rPr>
              <a:t>Cette situation est à la charge de l’enseignant</a:t>
            </a:r>
          </a:p>
        </p:txBody>
      </p:sp>
      <p:sp>
        <p:nvSpPr>
          <p:cNvPr id="16399" name="Text Box 15"/>
          <p:cNvSpPr txBox="1">
            <a:spLocks noChangeArrowheads="1"/>
          </p:cNvSpPr>
          <p:nvPr/>
        </p:nvSpPr>
        <p:spPr bwMode="auto">
          <a:xfrm>
            <a:off x="755650" y="4054475"/>
            <a:ext cx="576263"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3</a:t>
            </a:r>
          </a:p>
        </p:txBody>
      </p:sp>
      <p:sp>
        <p:nvSpPr>
          <p:cNvPr id="16400" name="Text Box 16"/>
          <p:cNvSpPr txBox="1">
            <a:spLocks noChangeArrowheads="1"/>
          </p:cNvSpPr>
          <p:nvPr/>
        </p:nvSpPr>
        <p:spPr bwMode="auto">
          <a:xfrm>
            <a:off x="1619250" y="4014788"/>
            <a:ext cx="6840538" cy="2843212"/>
          </a:xfrm>
          <a:prstGeom prst="rect">
            <a:avLst/>
          </a:prstGeom>
          <a:noFill/>
          <a:ln w="9525">
            <a:noFill/>
            <a:miter lim="800000"/>
            <a:headEnd/>
            <a:tailEnd/>
          </a:ln>
          <a:effectLst/>
        </p:spPr>
        <p:txBody>
          <a:bodyPr>
            <a:spAutoFit/>
          </a:bodyPr>
          <a:lstStyle/>
          <a:p>
            <a:pPr>
              <a:spcBef>
                <a:spcPct val="50000"/>
              </a:spcBef>
            </a:pPr>
            <a:r>
              <a:rPr lang="fr-FR">
                <a:cs typeface="Arial" charset="0"/>
              </a:rPr>
              <a:t>Cette situation doit être formalisée   </a:t>
            </a:r>
          </a:p>
          <a:p>
            <a:pPr>
              <a:spcBef>
                <a:spcPct val="50000"/>
              </a:spcBef>
            </a:pPr>
            <a:r>
              <a:rPr lang="fr-FR">
                <a:cs typeface="Arial" charset="0"/>
              </a:rPr>
              <a:t>  </a:t>
            </a:r>
            <a:r>
              <a:rPr lang="fr-FR" sz="1200" i="1">
                <a:cs typeface="Arial" charset="0"/>
              </a:rPr>
              <a:t>situation écrite stipulant :</a:t>
            </a:r>
            <a:r>
              <a:rPr lang="fr-FR">
                <a:cs typeface="Arial" charset="0"/>
              </a:rPr>
              <a:t> </a:t>
            </a:r>
          </a:p>
          <a:p>
            <a:pPr>
              <a:spcBef>
                <a:spcPct val="50000"/>
              </a:spcBef>
            </a:pPr>
            <a:r>
              <a:rPr lang="fr-FR">
                <a:cs typeface="Arial" charset="0"/>
              </a:rPr>
              <a:t>                    Le contexte professionnel, </a:t>
            </a:r>
          </a:p>
          <a:p>
            <a:pPr>
              <a:spcBef>
                <a:spcPct val="50000"/>
              </a:spcBef>
            </a:pPr>
            <a:r>
              <a:rPr lang="fr-FR">
                <a:cs typeface="Arial" charset="0"/>
              </a:rPr>
              <a:t>                    Les conditions ressources,</a:t>
            </a:r>
          </a:p>
          <a:p>
            <a:pPr>
              <a:spcBef>
                <a:spcPct val="50000"/>
              </a:spcBef>
            </a:pPr>
            <a:r>
              <a:rPr lang="fr-FR">
                <a:cs typeface="Arial" charset="0"/>
              </a:rPr>
              <a:t>                    Les critères d’évaluation,</a:t>
            </a:r>
          </a:p>
          <a:p>
            <a:pPr>
              <a:spcBef>
                <a:spcPct val="50000"/>
              </a:spcBef>
            </a:pPr>
            <a:r>
              <a:rPr lang="fr-FR">
                <a:cs typeface="Arial" charset="0"/>
              </a:rPr>
              <a:t>                    La durée, </a:t>
            </a:r>
          </a:p>
          <a:p>
            <a:pPr>
              <a:spcBef>
                <a:spcPct val="50000"/>
              </a:spcBef>
            </a:pPr>
            <a:r>
              <a:rPr lang="fr-FR">
                <a:cs typeface="Arial" charset="0"/>
              </a:rPr>
              <a:t>                    </a:t>
            </a:r>
            <a:r>
              <a:rPr lang="fr-FR" i="1">
                <a:cs typeface="Arial" charset="0"/>
              </a:rPr>
              <a:t>etc..,</a:t>
            </a:r>
          </a:p>
        </p:txBody>
      </p:sp>
      <p:sp>
        <p:nvSpPr>
          <p:cNvPr id="16401" name="Rectangle 37"/>
          <p:cNvSpPr>
            <a:spLocks noChangeArrowheads="1"/>
          </p:cNvSpPr>
          <p:nvPr/>
        </p:nvSpPr>
        <p:spPr bwMode="auto">
          <a:xfrm>
            <a:off x="349250" y="2008188"/>
            <a:ext cx="8794750" cy="457200"/>
          </a:xfrm>
          <a:prstGeom prst="rect">
            <a:avLst/>
          </a:prstGeom>
          <a:noFill/>
          <a:ln w="9525">
            <a:noFill/>
            <a:miter lim="800000"/>
            <a:headEnd/>
            <a:tailEnd/>
          </a:ln>
        </p:spPr>
        <p:txBody>
          <a:bodyPr wrap="none" anchor="ctr">
            <a:spAutoFit/>
          </a:bodyPr>
          <a:lstStyle/>
          <a:p>
            <a:pPr>
              <a:spcBef>
                <a:spcPct val="50000"/>
              </a:spcBef>
            </a:pPr>
            <a:r>
              <a:rPr lang="fr-FR" sz="2400" b="1"/>
              <a:t>L’importance de la construction de la situation d’évaluation</a:t>
            </a:r>
            <a:endParaRPr lang="fr-F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WordArt 2"/>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7411" name="Group 3"/>
          <p:cNvGrpSpPr>
            <a:grpSpLocks/>
          </p:cNvGrpSpPr>
          <p:nvPr/>
        </p:nvGrpSpPr>
        <p:grpSpPr bwMode="auto">
          <a:xfrm>
            <a:off x="323850" y="908050"/>
            <a:ext cx="8496300" cy="792163"/>
            <a:chOff x="204" y="3249"/>
            <a:chExt cx="5352" cy="499"/>
          </a:xfrm>
        </p:grpSpPr>
        <p:sp>
          <p:nvSpPr>
            <p:cNvPr id="17414" name="Rectangle 4"/>
            <p:cNvSpPr>
              <a:spLocks noChangeArrowheads="1"/>
            </p:cNvSpPr>
            <p:nvPr/>
          </p:nvSpPr>
          <p:spPr bwMode="auto">
            <a:xfrm>
              <a:off x="204" y="3430"/>
              <a:ext cx="5352" cy="318"/>
            </a:xfrm>
            <a:prstGeom prst="rect">
              <a:avLst/>
            </a:prstGeom>
            <a:solidFill>
              <a:srgbClr val="C0C0C0"/>
            </a:solidFill>
            <a:ln w="9525">
              <a:noFill/>
              <a:miter lim="800000"/>
              <a:headEnd/>
              <a:tailEnd/>
            </a:ln>
          </p:spPr>
          <p:txBody>
            <a:bodyPr wrap="none" anchor="ctr"/>
            <a:lstStyle/>
            <a:p>
              <a:endParaRPr lang="fr-FR"/>
            </a:p>
          </p:txBody>
        </p:sp>
        <p:grpSp>
          <p:nvGrpSpPr>
            <p:cNvPr id="17415" name="Group 5"/>
            <p:cNvGrpSpPr>
              <a:grpSpLocks/>
            </p:cNvGrpSpPr>
            <p:nvPr/>
          </p:nvGrpSpPr>
          <p:grpSpPr bwMode="auto">
            <a:xfrm>
              <a:off x="204" y="3249"/>
              <a:ext cx="2676" cy="317"/>
              <a:chOff x="476" y="3249"/>
              <a:chExt cx="2676" cy="317"/>
            </a:xfrm>
          </p:grpSpPr>
          <p:sp>
            <p:nvSpPr>
              <p:cNvPr id="17416" name="AutoShape 6"/>
              <p:cNvSpPr>
                <a:spLocks noChangeArrowheads="1"/>
              </p:cNvSpPr>
              <p:nvPr/>
            </p:nvSpPr>
            <p:spPr bwMode="auto">
              <a:xfrm>
                <a:off x="476" y="3249"/>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17417" name="Text Box 7"/>
              <p:cNvSpPr txBox="1">
                <a:spLocks noChangeArrowheads="1"/>
              </p:cNvSpPr>
              <p:nvPr/>
            </p:nvSpPr>
            <p:spPr bwMode="auto">
              <a:xfrm>
                <a:off x="612" y="3294"/>
                <a:ext cx="2404" cy="231"/>
              </a:xfrm>
              <a:prstGeom prst="rect">
                <a:avLst/>
              </a:prstGeom>
              <a:noFill/>
              <a:ln w="9525">
                <a:noFill/>
                <a:miter lim="800000"/>
                <a:headEnd/>
                <a:tailEnd/>
              </a:ln>
            </p:spPr>
            <p:txBody>
              <a:bodyPr>
                <a:spAutoFit/>
              </a:bodyPr>
              <a:lstStyle/>
              <a:p>
                <a:pPr algn="ctr">
                  <a:spcBef>
                    <a:spcPct val="50000"/>
                  </a:spcBef>
                </a:pPr>
                <a:endParaRPr lang="fr-FR">
                  <a:cs typeface="Arial" charset="0"/>
                </a:endParaRPr>
              </a:p>
            </p:txBody>
          </p:sp>
        </p:grpSp>
      </p:grpSp>
      <p:sp>
        <p:nvSpPr>
          <p:cNvPr id="17412" name="Rectangle 8"/>
          <p:cNvSpPr>
            <a:spLocks noChangeArrowheads="1"/>
          </p:cNvSpPr>
          <p:nvPr/>
        </p:nvSpPr>
        <p:spPr bwMode="auto">
          <a:xfrm>
            <a:off x="1258888" y="981075"/>
            <a:ext cx="2432050" cy="366713"/>
          </a:xfrm>
          <a:prstGeom prst="rect">
            <a:avLst/>
          </a:prstGeom>
          <a:noFill/>
          <a:ln w="9525">
            <a:noFill/>
            <a:miter lim="800000"/>
            <a:headEnd/>
            <a:tailEnd/>
          </a:ln>
        </p:spPr>
        <p:txBody>
          <a:bodyPr wrap="none">
            <a:spAutoFit/>
          </a:bodyPr>
          <a:lstStyle/>
          <a:p>
            <a:r>
              <a:rPr lang="fr-FR"/>
              <a:t>Aspect Réglementaire</a:t>
            </a:r>
          </a:p>
        </p:txBody>
      </p:sp>
      <p:sp>
        <p:nvSpPr>
          <p:cNvPr id="75785" name="Text Box 9"/>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17419" name="Text Box 11"/>
          <p:cNvSpPr txBox="1">
            <a:spLocks noChangeArrowheads="1"/>
          </p:cNvSpPr>
          <p:nvPr/>
        </p:nvSpPr>
        <p:spPr bwMode="auto">
          <a:xfrm>
            <a:off x="731838" y="2484438"/>
            <a:ext cx="576262"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4</a:t>
            </a:r>
          </a:p>
        </p:txBody>
      </p:sp>
      <p:sp>
        <p:nvSpPr>
          <p:cNvPr id="17420" name="Text Box 12"/>
          <p:cNvSpPr txBox="1">
            <a:spLocks noChangeArrowheads="1"/>
          </p:cNvSpPr>
          <p:nvPr/>
        </p:nvSpPr>
        <p:spPr bwMode="auto">
          <a:xfrm>
            <a:off x="1547813" y="2493963"/>
            <a:ext cx="6913562" cy="366712"/>
          </a:xfrm>
          <a:prstGeom prst="rect">
            <a:avLst/>
          </a:prstGeom>
          <a:noFill/>
          <a:ln w="9525">
            <a:noFill/>
            <a:miter lim="800000"/>
            <a:headEnd/>
            <a:tailEnd/>
          </a:ln>
          <a:effectLst/>
        </p:spPr>
        <p:txBody>
          <a:bodyPr>
            <a:spAutoFit/>
          </a:bodyPr>
          <a:lstStyle/>
          <a:p>
            <a:pPr>
              <a:spcBef>
                <a:spcPct val="50000"/>
              </a:spcBef>
            </a:pPr>
            <a:r>
              <a:rPr lang="fr-FR">
                <a:cs typeface="Arial" charset="0"/>
              </a:rPr>
              <a:t>Cette situation peut être évaluée en partenariat</a:t>
            </a:r>
          </a:p>
        </p:txBody>
      </p:sp>
      <p:sp>
        <p:nvSpPr>
          <p:cNvPr id="17421" name="Text Box 13"/>
          <p:cNvSpPr txBox="1">
            <a:spLocks noChangeArrowheads="1"/>
          </p:cNvSpPr>
          <p:nvPr/>
        </p:nvSpPr>
        <p:spPr bwMode="auto">
          <a:xfrm>
            <a:off x="715963" y="3133725"/>
            <a:ext cx="576262"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5</a:t>
            </a:r>
          </a:p>
        </p:txBody>
      </p:sp>
      <p:sp>
        <p:nvSpPr>
          <p:cNvPr id="17422" name="Text Box 14"/>
          <p:cNvSpPr txBox="1">
            <a:spLocks noChangeArrowheads="1"/>
          </p:cNvSpPr>
          <p:nvPr/>
        </p:nvSpPr>
        <p:spPr bwMode="auto">
          <a:xfrm>
            <a:off x="1533525" y="3143250"/>
            <a:ext cx="6911975" cy="1736725"/>
          </a:xfrm>
          <a:prstGeom prst="rect">
            <a:avLst/>
          </a:prstGeom>
          <a:noFill/>
          <a:ln w="9525">
            <a:noFill/>
            <a:miter lim="800000"/>
            <a:headEnd/>
            <a:tailEnd/>
          </a:ln>
          <a:effectLst/>
        </p:spPr>
        <p:txBody>
          <a:bodyPr>
            <a:spAutoFit/>
          </a:bodyPr>
          <a:lstStyle/>
          <a:p>
            <a:pPr>
              <a:spcBef>
                <a:spcPct val="50000"/>
              </a:spcBef>
            </a:pPr>
            <a:r>
              <a:rPr lang="fr-FR">
                <a:cs typeface="Arial" charset="0"/>
              </a:rPr>
              <a:t>Cette situation peut être opposable à un tiers </a:t>
            </a:r>
          </a:p>
          <a:p>
            <a:pPr>
              <a:spcBef>
                <a:spcPct val="50000"/>
              </a:spcBef>
            </a:pPr>
            <a:r>
              <a:rPr lang="fr-FR">
                <a:cs typeface="Arial" charset="0"/>
              </a:rPr>
              <a:t>                   </a:t>
            </a:r>
            <a:r>
              <a:rPr lang="fr-FR" sz="1400">
                <a:cs typeface="Arial" charset="0"/>
              </a:rPr>
              <a:t>Parents d’élèves,</a:t>
            </a:r>
          </a:p>
          <a:p>
            <a:pPr>
              <a:spcBef>
                <a:spcPct val="50000"/>
              </a:spcBef>
            </a:pPr>
            <a:r>
              <a:rPr lang="fr-FR" sz="1400">
                <a:cs typeface="Arial" charset="0"/>
              </a:rPr>
              <a:t>                        Membre de jury d’examens,</a:t>
            </a:r>
          </a:p>
          <a:p>
            <a:pPr>
              <a:spcBef>
                <a:spcPct val="50000"/>
              </a:spcBef>
            </a:pPr>
            <a:r>
              <a:rPr lang="fr-FR" sz="1400">
                <a:cs typeface="Arial" charset="0"/>
              </a:rPr>
              <a:t>                        Professionnels, </a:t>
            </a:r>
          </a:p>
          <a:p>
            <a:pPr>
              <a:spcBef>
                <a:spcPct val="50000"/>
              </a:spcBef>
            </a:pPr>
            <a:r>
              <a:rPr lang="fr-FR" sz="1400">
                <a:cs typeface="Arial" charset="0"/>
              </a:rPr>
              <a:t>                        Inspecteurs de l’Éducation Nationale</a:t>
            </a:r>
          </a:p>
        </p:txBody>
      </p:sp>
      <p:sp>
        <p:nvSpPr>
          <p:cNvPr id="17423" name="Text Box 15"/>
          <p:cNvSpPr txBox="1">
            <a:spLocks noChangeArrowheads="1"/>
          </p:cNvSpPr>
          <p:nvPr/>
        </p:nvSpPr>
        <p:spPr bwMode="auto">
          <a:xfrm>
            <a:off x="684213" y="5084763"/>
            <a:ext cx="576262"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6</a:t>
            </a:r>
          </a:p>
        </p:txBody>
      </p:sp>
      <p:sp>
        <p:nvSpPr>
          <p:cNvPr id="17424" name="Text Box 16"/>
          <p:cNvSpPr txBox="1">
            <a:spLocks noChangeArrowheads="1"/>
          </p:cNvSpPr>
          <p:nvPr/>
        </p:nvSpPr>
        <p:spPr bwMode="auto">
          <a:xfrm>
            <a:off x="1547813" y="5084763"/>
            <a:ext cx="4968875" cy="366712"/>
          </a:xfrm>
          <a:prstGeom prst="rect">
            <a:avLst/>
          </a:prstGeom>
          <a:noFill/>
          <a:ln w="9525">
            <a:noFill/>
            <a:miter lim="800000"/>
            <a:headEnd/>
            <a:tailEnd/>
          </a:ln>
          <a:effectLst/>
        </p:spPr>
        <p:txBody>
          <a:bodyPr>
            <a:spAutoFit/>
          </a:bodyPr>
          <a:lstStyle/>
          <a:p>
            <a:pPr>
              <a:spcBef>
                <a:spcPct val="50000"/>
              </a:spcBef>
            </a:pPr>
            <a:r>
              <a:rPr lang="fr-FR">
                <a:cs typeface="Arial" charset="0"/>
              </a:rPr>
              <a:t>Elle se traduit par une proposition de note</a:t>
            </a:r>
          </a:p>
        </p:txBody>
      </p:sp>
      <p:sp>
        <p:nvSpPr>
          <p:cNvPr id="17425" name="Text Box 17"/>
          <p:cNvSpPr txBox="1">
            <a:spLocks noChangeArrowheads="1"/>
          </p:cNvSpPr>
          <p:nvPr/>
        </p:nvSpPr>
        <p:spPr bwMode="auto">
          <a:xfrm>
            <a:off x="679450" y="5967413"/>
            <a:ext cx="576263" cy="406400"/>
          </a:xfrm>
          <a:prstGeom prst="rect">
            <a:avLst/>
          </a:prstGeom>
          <a:solidFill>
            <a:srgbClr val="DAE4BA"/>
          </a:solidFill>
          <a:ln w="9525">
            <a:solidFill>
              <a:schemeClr val="bg2"/>
            </a:solidFill>
            <a:miter lim="800000"/>
            <a:headEnd/>
            <a:tailEnd/>
          </a:ln>
          <a:effectLst>
            <a:outerShdw dist="107763" dir="2700000" algn="ctr" rotWithShape="0">
              <a:schemeClr val="bg2">
                <a:alpha val="50000"/>
              </a:schemeClr>
            </a:outerShdw>
          </a:effectLst>
        </p:spPr>
        <p:txBody>
          <a:bodyPr>
            <a:spAutoFit/>
          </a:bodyPr>
          <a:lstStyle/>
          <a:p>
            <a:pPr algn="ctr">
              <a:spcBef>
                <a:spcPct val="50000"/>
              </a:spcBef>
            </a:pPr>
            <a:r>
              <a:rPr lang="fr-FR" sz="2000">
                <a:latin typeface="Arial Black" pitchFamily="34" charset="0"/>
                <a:cs typeface="Arial" charset="0"/>
              </a:rPr>
              <a:t>7</a:t>
            </a:r>
          </a:p>
        </p:txBody>
      </p:sp>
      <p:sp>
        <p:nvSpPr>
          <p:cNvPr id="17426" name="Text Box 18"/>
          <p:cNvSpPr txBox="1">
            <a:spLocks noChangeArrowheads="1"/>
          </p:cNvSpPr>
          <p:nvPr/>
        </p:nvSpPr>
        <p:spPr bwMode="auto">
          <a:xfrm>
            <a:off x="1571625" y="5956300"/>
            <a:ext cx="6913563" cy="366713"/>
          </a:xfrm>
          <a:prstGeom prst="rect">
            <a:avLst/>
          </a:prstGeom>
          <a:noFill/>
          <a:ln w="9525">
            <a:noFill/>
            <a:miter lim="800000"/>
            <a:headEnd/>
            <a:tailEnd/>
          </a:ln>
          <a:effectLst/>
        </p:spPr>
        <p:txBody>
          <a:bodyPr>
            <a:spAutoFit/>
          </a:bodyPr>
          <a:lstStyle/>
          <a:p>
            <a:pPr>
              <a:spcBef>
                <a:spcPct val="50000"/>
              </a:spcBef>
            </a:pPr>
            <a:r>
              <a:rPr lang="fr-FR">
                <a:cs typeface="Arial" charset="0"/>
              </a:rPr>
              <a:t>Le jury valide (ou pondère) la note proposée</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2"/>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8435" name="Group 3"/>
          <p:cNvGrpSpPr>
            <a:grpSpLocks/>
          </p:cNvGrpSpPr>
          <p:nvPr/>
        </p:nvGrpSpPr>
        <p:grpSpPr bwMode="auto">
          <a:xfrm>
            <a:off x="355600" y="1030288"/>
            <a:ext cx="8496300" cy="792162"/>
            <a:chOff x="204" y="3249"/>
            <a:chExt cx="5352" cy="499"/>
          </a:xfrm>
        </p:grpSpPr>
        <p:sp>
          <p:nvSpPr>
            <p:cNvPr id="18438" name="Rectangle 4"/>
            <p:cNvSpPr>
              <a:spLocks noChangeArrowheads="1"/>
            </p:cNvSpPr>
            <p:nvPr/>
          </p:nvSpPr>
          <p:spPr bwMode="auto">
            <a:xfrm>
              <a:off x="204" y="3430"/>
              <a:ext cx="5352" cy="318"/>
            </a:xfrm>
            <a:prstGeom prst="rect">
              <a:avLst/>
            </a:prstGeom>
            <a:solidFill>
              <a:srgbClr val="C0C0C0"/>
            </a:solidFill>
            <a:ln w="9525">
              <a:noFill/>
              <a:miter lim="800000"/>
              <a:headEnd/>
              <a:tailEnd/>
            </a:ln>
          </p:spPr>
          <p:txBody>
            <a:bodyPr wrap="none" anchor="ctr"/>
            <a:lstStyle/>
            <a:p>
              <a:endParaRPr lang="fr-FR"/>
            </a:p>
          </p:txBody>
        </p:sp>
        <p:grpSp>
          <p:nvGrpSpPr>
            <p:cNvPr id="18439" name="Group 5"/>
            <p:cNvGrpSpPr>
              <a:grpSpLocks/>
            </p:cNvGrpSpPr>
            <p:nvPr/>
          </p:nvGrpSpPr>
          <p:grpSpPr bwMode="auto">
            <a:xfrm>
              <a:off x="204" y="3249"/>
              <a:ext cx="2676" cy="317"/>
              <a:chOff x="476" y="3249"/>
              <a:chExt cx="2676" cy="317"/>
            </a:xfrm>
          </p:grpSpPr>
          <p:sp>
            <p:nvSpPr>
              <p:cNvPr id="18440" name="AutoShape 6"/>
              <p:cNvSpPr>
                <a:spLocks noChangeArrowheads="1"/>
              </p:cNvSpPr>
              <p:nvPr/>
            </p:nvSpPr>
            <p:spPr bwMode="auto">
              <a:xfrm>
                <a:off x="476" y="3249"/>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18441" name="Text Box 7"/>
              <p:cNvSpPr txBox="1">
                <a:spLocks noChangeArrowheads="1"/>
              </p:cNvSpPr>
              <p:nvPr/>
            </p:nvSpPr>
            <p:spPr bwMode="auto">
              <a:xfrm>
                <a:off x="612" y="3294"/>
                <a:ext cx="2404" cy="237"/>
              </a:xfrm>
              <a:prstGeom prst="rect">
                <a:avLst/>
              </a:prstGeom>
              <a:noFill/>
              <a:ln w="9525">
                <a:solidFill>
                  <a:srgbClr val="C0C0C0"/>
                </a:solidFill>
                <a:miter lim="800000"/>
                <a:headEnd/>
                <a:tailEnd/>
              </a:ln>
            </p:spPr>
            <p:txBody>
              <a:bodyPr>
                <a:spAutoFit/>
              </a:bodyPr>
              <a:lstStyle/>
              <a:p>
                <a:pPr algn="ctr">
                  <a:spcBef>
                    <a:spcPct val="50000"/>
                  </a:spcBef>
                </a:pPr>
                <a:endParaRPr lang="fr-FR">
                  <a:cs typeface="Arial" charset="0"/>
                </a:endParaRPr>
              </a:p>
            </p:txBody>
          </p:sp>
        </p:grpSp>
      </p:grpSp>
      <p:sp>
        <p:nvSpPr>
          <p:cNvPr id="18436" name="Rectangle 8"/>
          <p:cNvSpPr>
            <a:spLocks noChangeArrowheads="1"/>
          </p:cNvSpPr>
          <p:nvPr/>
        </p:nvSpPr>
        <p:spPr bwMode="auto">
          <a:xfrm>
            <a:off x="1306513" y="1136650"/>
            <a:ext cx="2432050" cy="366713"/>
          </a:xfrm>
          <a:prstGeom prst="rect">
            <a:avLst/>
          </a:prstGeom>
          <a:noFill/>
          <a:ln w="9525">
            <a:noFill/>
            <a:miter lim="800000"/>
            <a:headEnd/>
            <a:tailEnd/>
          </a:ln>
        </p:spPr>
        <p:txBody>
          <a:bodyPr wrap="none">
            <a:spAutoFit/>
          </a:bodyPr>
          <a:lstStyle/>
          <a:p>
            <a:r>
              <a:rPr lang="fr-FR"/>
              <a:t>Aspect Réglementaire</a:t>
            </a:r>
          </a:p>
        </p:txBody>
      </p:sp>
      <p:sp>
        <p:nvSpPr>
          <p:cNvPr id="74761" name="Text Box 9"/>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18443" name="Rectangle 11"/>
          <p:cNvSpPr>
            <a:spLocks noChangeArrowheads="1"/>
          </p:cNvSpPr>
          <p:nvPr/>
        </p:nvSpPr>
        <p:spPr bwMode="auto">
          <a:xfrm>
            <a:off x="2730500" y="3173413"/>
            <a:ext cx="3675063" cy="457200"/>
          </a:xfrm>
          <a:prstGeom prst="rect">
            <a:avLst/>
          </a:prstGeom>
          <a:noFill/>
          <a:ln w="9525">
            <a:noFill/>
            <a:miter lim="800000"/>
            <a:headEnd/>
            <a:tailEnd/>
          </a:ln>
          <a:effectLst/>
        </p:spPr>
        <p:txBody>
          <a:bodyPr wrap="none">
            <a:spAutoFit/>
          </a:bodyPr>
          <a:lstStyle/>
          <a:p>
            <a:r>
              <a:rPr lang="fr-FR" sz="2400">
                <a:solidFill>
                  <a:srgbClr val="FFFF00"/>
                </a:solidFill>
                <a:effectLst>
                  <a:outerShdw blurRad="38100" dist="38100" dir="2700000" algn="tl">
                    <a:srgbClr val="000000"/>
                  </a:outerShdw>
                </a:effectLst>
              </a:rPr>
              <a:t>http://eduscol.education.fr</a:t>
            </a:r>
          </a:p>
        </p:txBody>
      </p:sp>
      <p:sp>
        <p:nvSpPr>
          <p:cNvPr id="18444" name="Rectangle 12"/>
          <p:cNvSpPr>
            <a:spLocks noChangeArrowheads="1"/>
          </p:cNvSpPr>
          <p:nvPr/>
        </p:nvSpPr>
        <p:spPr bwMode="auto">
          <a:xfrm>
            <a:off x="263525" y="4244975"/>
            <a:ext cx="8880475" cy="457200"/>
          </a:xfrm>
          <a:prstGeom prst="rect">
            <a:avLst/>
          </a:prstGeom>
          <a:noFill/>
          <a:ln w="9525">
            <a:noFill/>
            <a:miter lim="800000"/>
            <a:headEnd/>
            <a:tailEnd/>
          </a:ln>
          <a:effectLst/>
        </p:spPr>
        <p:txBody>
          <a:bodyPr wrap="none">
            <a:spAutoFit/>
          </a:bodyPr>
          <a:lstStyle/>
          <a:p>
            <a:r>
              <a:rPr lang="fr-FR" sz="2400">
                <a:solidFill>
                  <a:srgbClr val="FFFF00"/>
                </a:solidFill>
                <a:effectLst>
                  <a:outerShdw blurRad="38100" dist="38100" dir="2700000" algn="tl">
                    <a:srgbClr val="000000"/>
                  </a:outerShdw>
                </a:effectLst>
              </a:rPr>
              <a:t>http://eduscol.education.fr/cid48524/les-textes-de-reference.html</a:t>
            </a:r>
          </a:p>
        </p:txBody>
      </p:sp>
      <p:grpSp>
        <p:nvGrpSpPr>
          <p:cNvPr id="18446" name="Group 22"/>
          <p:cNvGrpSpPr>
            <a:grpSpLocks/>
          </p:cNvGrpSpPr>
          <p:nvPr/>
        </p:nvGrpSpPr>
        <p:grpSpPr bwMode="auto">
          <a:xfrm>
            <a:off x="361950" y="1614488"/>
            <a:ext cx="8496300" cy="792162"/>
            <a:chOff x="204" y="3249"/>
            <a:chExt cx="5352" cy="499"/>
          </a:xfrm>
        </p:grpSpPr>
        <p:sp>
          <p:nvSpPr>
            <p:cNvPr id="18447" name="Rectangle 23"/>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18448" name="Group 24"/>
            <p:cNvGrpSpPr>
              <a:grpSpLocks/>
            </p:cNvGrpSpPr>
            <p:nvPr/>
          </p:nvGrpSpPr>
          <p:grpSpPr bwMode="auto">
            <a:xfrm>
              <a:off x="204" y="3249"/>
              <a:ext cx="2676" cy="317"/>
              <a:chOff x="476" y="3249"/>
              <a:chExt cx="2676" cy="317"/>
            </a:xfrm>
          </p:grpSpPr>
          <p:sp>
            <p:nvSpPr>
              <p:cNvPr id="18449" name="AutoShape 25"/>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18450" name="Text Box 26"/>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18451" name="Rectangle 32"/>
          <p:cNvSpPr>
            <a:spLocks noChangeArrowheads="1"/>
          </p:cNvSpPr>
          <p:nvPr/>
        </p:nvSpPr>
        <p:spPr bwMode="auto">
          <a:xfrm>
            <a:off x="1371600" y="1701800"/>
            <a:ext cx="2292350" cy="366713"/>
          </a:xfrm>
          <a:prstGeom prst="rect">
            <a:avLst/>
          </a:prstGeom>
          <a:noFill/>
          <a:ln w="9525">
            <a:noFill/>
            <a:miter lim="800000"/>
            <a:headEnd/>
            <a:tailEnd/>
          </a:ln>
        </p:spPr>
        <p:txBody>
          <a:bodyPr wrap="none">
            <a:spAutoFit/>
          </a:bodyPr>
          <a:lstStyle/>
          <a:p>
            <a:pPr>
              <a:spcBef>
                <a:spcPct val="50000"/>
              </a:spcBef>
            </a:pPr>
            <a:r>
              <a:rPr lang="fr-FR"/>
              <a:t>Aspect Pédagogique</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WordArt 3"/>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40963" name="Group 19"/>
          <p:cNvGrpSpPr>
            <a:grpSpLocks/>
          </p:cNvGrpSpPr>
          <p:nvPr/>
        </p:nvGrpSpPr>
        <p:grpSpPr bwMode="auto">
          <a:xfrm>
            <a:off x="276225" y="1855788"/>
            <a:ext cx="8496300" cy="792162"/>
            <a:chOff x="204" y="3249"/>
            <a:chExt cx="5352" cy="499"/>
          </a:xfrm>
        </p:grpSpPr>
        <p:sp>
          <p:nvSpPr>
            <p:cNvPr id="40964" name="Rectangle 20"/>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40965" name="Group 21"/>
            <p:cNvGrpSpPr>
              <a:grpSpLocks/>
            </p:cNvGrpSpPr>
            <p:nvPr/>
          </p:nvGrpSpPr>
          <p:grpSpPr bwMode="auto">
            <a:xfrm>
              <a:off x="204" y="3249"/>
              <a:ext cx="2676" cy="317"/>
              <a:chOff x="476" y="3249"/>
              <a:chExt cx="2676" cy="317"/>
            </a:xfrm>
          </p:grpSpPr>
          <p:sp>
            <p:nvSpPr>
              <p:cNvPr id="40966" name="AutoShape 22"/>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40967" name="Text Box 23"/>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40968" name="Rectangle 32"/>
          <p:cNvSpPr>
            <a:spLocks noChangeArrowheads="1"/>
          </p:cNvSpPr>
          <p:nvPr/>
        </p:nvSpPr>
        <p:spPr bwMode="auto">
          <a:xfrm>
            <a:off x="1100138" y="1927225"/>
            <a:ext cx="2292350" cy="366713"/>
          </a:xfrm>
          <a:prstGeom prst="rect">
            <a:avLst/>
          </a:prstGeom>
          <a:noFill/>
          <a:ln w="9525">
            <a:noFill/>
            <a:miter lim="800000"/>
            <a:headEnd/>
            <a:tailEnd/>
          </a:ln>
        </p:spPr>
        <p:txBody>
          <a:bodyPr wrap="none">
            <a:spAutoFit/>
          </a:bodyPr>
          <a:lstStyle/>
          <a:p>
            <a:r>
              <a:rPr lang="fr-FR"/>
              <a:t>Aspect Pédagogique</a:t>
            </a:r>
          </a:p>
        </p:txBody>
      </p:sp>
      <p:sp>
        <p:nvSpPr>
          <p:cNvPr id="65569" name="Text Box 33"/>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40970" name="Rectangle 34"/>
          <p:cNvSpPr>
            <a:spLocks noChangeArrowheads="1"/>
          </p:cNvSpPr>
          <p:nvPr/>
        </p:nvSpPr>
        <p:spPr bwMode="auto">
          <a:xfrm>
            <a:off x="1217613" y="2659063"/>
            <a:ext cx="5010150" cy="366712"/>
          </a:xfrm>
          <a:prstGeom prst="rect">
            <a:avLst/>
          </a:prstGeom>
          <a:noFill/>
          <a:ln w="9525">
            <a:noFill/>
            <a:miter lim="800000"/>
            <a:headEnd/>
            <a:tailEnd/>
          </a:ln>
        </p:spPr>
        <p:txBody>
          <a:bodyPr wrap="none" anchor="ctr">
            <a:spAutoFit/>
          </a:bodyPr>
          <a:lstStyle/>
          <a:p>
            <a:r>
              <a:rPr lang="fr-FR" b="1"/>
              <a:t>L’organisation pédagogique de la formation</a:t>
            </a:r>
            <a:r>
              <a:rPr lang="fr-FR"/>
              <a:t> </a:t>
            </a:r>
          </a:p>
        </p:txBody>
      </p:sp>
      <p:sp>
        <p:nvSpPr>
          <p:cNvPr id="40971" name="Rectangle 35"/>
          <p:cNvSpPr>
            <a:spLocks noChangeArrowheads="1"/>
          </p:cNvSpPr>
          <p:nvPr/>
        </p:nvSpPr>
        <p:spPr bwMode="auto">
          <a:xfrm>
            <a:off x="1219200" y="3038475"/>
            <a:ext cx="7219950" cy="366713"/>
          </a:xfrm>
          <a:prstGeom prst="rect">
            <a:avLst/>
          </a:prstGeom>
          <a:noFill/>
          <a:ln w="9525">
            <a:noFill/>
            <a:miter lim="800000"/>
            <a:headEnd/>
            <a:tailEnd/>
          </a:ln>
        </p:spPr>
        <p:txBody>
          <a:bodyPr wrap="none" anchor="ctr">
            <a:spAutoFit/>
          </a:bodyPr>
          <a:lstStyle/>
          <a:p>
            <a:r>
              <a:rPr lang="fr-FR" b="1"/>
              <a:t>L’organisation pédagogique du Contrôle en Cours de Formation</a:t>
            </a:r>
            <a:r>
              <a:rPr lang="fr-FR"/>
              <a:t> </a:t>
            </a:r>
          </a:p>
        </p:txBody>
      </p:sp>
      <p:sp>
        <p:nvSpPr>
          <p:cNvPr id="40972" name="Rectangle 36"/>
          <p:cNvSpPr>
            <a:spLocks noChangeArrowheads="1"/>
          </p:cNvSpPr>
          <p:nvPr/>
        </p:nvSpPr>
        <p:spPr bwMode="auto">
          <a:xfrm>
            <a:off x="1943100" y="3824288"/>
            <a:ext cx="5327650" cy="366712"/>
          </a:xfrm>
          <a:prstGeom prst="rect">
            <a:avLst/>
          </a:prstGeom>
          <a:noFill/>
          <a:ln w="9525">
            <a:noFill/>
            <a:miter lim="800000"/>
            <a:headEnd/>
            <a:tailEnd/>
          </a:ln>
        </p:spPr>
        <p:txBody>
          <a:bodyPr anchor="ctr">
            <a:spAutoFit/>
          </a:bodyPr>
          <a:lstStyle/>
          <a:p>
            <a:r>
              <a:rPr lang="fr-FR"/>
              <a:t>La planification </a:t>
            </a:r>
          </a:p>
        </p:txBody>
      </p:sp>
      <p:sp>
        <p:nvSpPr>
          <p:cNvPr id="40973" name="Rectangle 37"/>
          <p:cNvSpPr>
            <a:spLocks noChangeArrowheads="1"/>
          </p:cNvSpPr>
          <p:nvPr/>
        </p:nvSpPr>
        <p:spPr bwMode="auto">
          <a:xfrm>
            <a:off x="1941513" y="3468688"/>
            <a:ext cx="4616450" cy="366712"/>
          </a:xfrm>
          <a:prstGeom prst="rect">
            <a:avLst/>
          </a:prstGeom>
          <a:noFill/>
          <a:ln w="9525">
            <a:noFill/>
            <a:miter lim="800000"/>
            <a:headEnd/>
            <a:tailEnd/>
          </a:ln>
        </p:spPr>
        <p:txBody>
          <a:bodyPr wrap="none" anchor="ctr">
            <a:spAutoFit/>
          </a:bodyPr>
          <a:lstStyle/>
          <a:p>
            <a:r>
              <a:rPr lang="fr-FR"/>
              <a:t>La construction d’une situation d’évaluation </a:t>
            </a:r>
          </a:p>
        </p:txBody>
      </p:sp>
      <p:grpSp>
        <p:nvGrpSpPr>
          <p:cNvPr id="40974" name="Group 27"/>
          <p:cNvGrpSpPr>
            <a:grpSpLocks/>
          </p:cNvGrpSpPr>
          <p:nvPr/>
        </p:nvGrpSpPr>
        <p:grpSpPr bwMode="auto">
          <a:xfrm>
            <a:off x="330200" y="4256088"/>
            <a:ext cx="8496300" cy="792162"/>
            <a:chOff x="158" y="2840"/>
            <a:chExt cx="5352" cy="499"/>
          </a:xfrm>
        </p:grpSpPr>
        <p:sp>
          <p:nvSpPr>
            <p:cNvPr id="40975" name="Rectangle 28"/>
            <p:cNvSpPr>
              <a:spLocks noChangeArrowheads="1"/>
            </p:cNvSpPr>
            <p:nvPr/>
          </p:nvSpPr>
          <p:spPr bwMode="auto">
            <a:xfrm>
              <a:off x="158" y="3021"/>
              <a:ext cx="5352" cy="318"/>
            </a:xfrm>
            <a:prstGeom prst="rect">
              <a:avLst/>
            </a:prstGeom>
            <a:solidFill>
              <a:srgbClr val="C0C0C0"/>
            </a:solidFill>
            <a:ln w="9525">
              <a:noFill/>
              <a:miter lim="800000"/>
              <a:headEnd/>
              <a:tailEnd/>
            </a:ln>
          </p:spPr>
          <p:txBody>
            <a:bodyPr wrap="none" anchor="ctr"/>
            <a:lstStyle/>
            <a:p>
              <a:endParaRPr lang="fr-FR"/>
            </a:p>
          </p:txBody>
        </p:sp>
        <p:sp>
          <p:nvSpPr>
            <p:cNvPr id="40976" name="AutoShape 29"/>
            <p:cNvSpPr>
              <a:spLocks noChangeArrowheads="1"/>
            </p:cNvSpPr>
            <p:nvPr/>
          </p:nvSpPr>
          <p:spPr bwMode="auto">
            <a:xfrm>
              <a:off x="158" y="2840"/>
              <a:ext cx="2676" cy="317"/>
            </a:xfrm>
            <a:prstGeom prst="roundRect">
              <a:avLst>
                <a:gd name="adj" fmla="val 16667"/>
              </a:avLst>
            </a:prstGeom>
            <a:solidFill>
              <a:srgbClr val="C0C0C0"/>
            </a:solidFill>
            <a:ln w="9525">
              <a:solidFill>
                <a:schemeClr val="tx1"/>
              </a:solidFill>
              <a:round/>
              <a:headEnd/>
              <a:tailEnd/>
            </a:ln>
          </p:spPr>
          <p:txBody>
            <a:bodyPr wrap="none" anchor="ctr"/>
            <a:lstStyle/>
            <a:p>
              <a:endParaRPr lang="fr-FR"/>
            </a:p>
          </p:txBody>
        </p:sp>
        <p:sp>
          <p:nvSpPr>
            <p:cNvPr id="40977" name="Text Box 30"/>
            <p:cNvSpPr txBox="1">
              <a:spLocks noChangeArrowheads="1"/>
            </p:cNvSpPr>
            <p:nvPr/>
          </p:nvSpPr>
          <p:spPr bwMode="auto">
            <a:xfrm>
              <a:off x="657" y="2840"/>
              <a:ext cx="1633" cy="231"/>
            </a:xfrm>
            <a:prstGeom prst="rect">
              <a:avLst/>
            </a:prstGeom>
            <a:solidFill>
              <a:srgbClr val="C0C0C0"/>
            </a:solidFill>
            <a:ln w="9525">
              <a:noFill/>
              <a:miter lim="800000"/>
              <a:headEnd/>
              <a:tailEnd/>
            </a:ln>
          </p:spPr>
          <p:txBody>
            <a:bodyPr>
              <a:spAutoFit/>
            </a:bodyPr>
            <a:lstStyle/>
            <a:p>
              <a:pPr>
                <a:spcBef>
                  <a:spcPct val="50000"/>
                </a:spcBef>
              </a:pPr>
              <a:endParaRPr lang="fr-FR">
                <a:cs typeface="Arial" charset="0"/>
              </a:endParaRPr>
            </a:p>
          </p:txBody>
        </p:sp>
      </p:grpSp>
      <p:sp>
        <p:nvSpPr>
          <p:cNvPr id="40978" name="Rectangle 33"/>
          <p:cNvSpPr>
            <a:spLocks noChangeArrowheads="1"/>
          </p:cNvSpPr>
          <p:nvPr/>
        </p:nvSpPr>
        <p:spPr bwMode="auto">
          <a:xfrm>
            <a:off x="1030288" y="4281488"/>
            <a:ext cx="2432050" cy="366712"/>
          </a:xfrm>
          <a:prstGeom prst="rect">
            <a:avLst/>
          </a:prstGeom>
          <a:noFill/>
          <a:ln w="9525">
            <a:noFill/>
            <a:miter lim="800000"/>
            <a:headEnd/>
            <a:tailEnd/>
          </a:ln>
        </p:spPr>
        <p:txBody>
          <a:bodyPr wrap="none">
            <a:spAutoFit/>
          </a:bodyPr>
          <a:lstStyle/>
          <a:p>
            <a:pPr>
              <a:spcBef>
                <a:spcPct val="50000"/>
              </a:spcBef>
            </a:pPr>
            <a:r>
              <a:rPr lang="fr-FR"/>
              <a:t>Aspect Réglementaire</a:t>
            </a:r>
          </a:p>
        </p:txBody>
      </p:sp>
      <p:sp>
        <p:nvSpPr>
          <p:cNvPr id="40979" name="Text Box 19"/>
          <p:cNvSpPr txBox="1">
            <a:spLocks noChangeArrowheads="1"/>
          </p:cNvSpPr>
          <p:nvPr/>
        </p:nvSpPr>
        <p:spPr bwMode="auto">
          <a:xfrm>
            <a:off x="1023938" y="1433513"/>
            <a:ext cx="7551737" cy="366712"/>
          </a:xfrm>
          <a:prstGeom prst="rect">
            <a:avLst/>
          </a:prstGeom>
          <a:noFill/>
          <a:ln w="9525">
            <a:noFill/>
            <a:miter lim="800000"/>
            <a:headEnd/>
            <a:tailEnd/>
          </a:ln>
          <a:effectLst/>
        </p:spPr>
        <p:txBody>
          <a:bodyPr>
            <a:spAutoFit/>
          </a:bodyPr>
          <a:lstStyle/>
          <a:p>
            <a:pPr>
              <a:spcBef>
                <a:spcPct val="50000"/>
              </a:spcBef>
            </a:pPr>
            <a:r>
              <a:rPr lang="fr-FR" b="1"/>
              <a:t>Rappels sur la construction des diplômes professionnels</a:t>
            </a:r>
          </a:p>
        </p:txBody>
      </p:sp>
      <p:sp>
        <p:nvSpPr>
          <p:cNvPr id="40980" name="Text Box 20"/>
          <p:cNvSpPr txBox="1">
            <a:spLocks noChangeArrowheads="1"/>
          </p:cNvSpPr>
          <p:nvPr/>
        </p:nvSpPr>
        <p:spPr bwMode="auto">
          <a:xfrm>
            <a:off x="1371600" y="5233988"/>
            <a:ext cx="6778625" cy="1192212"/>
          </a:xfrm>
          <a:prstGeom prst="rect">
            <a:avLst/>
          </a:prstGeom>
          <a:noFill/>
          <a:ln w="9525">
            <a:noFill/>
            <a:miter lim="800000"/>
            <a:headEnd/>
            <a:tailEnd/>
          </a:ln>
          <a:effectLst/>
        </p:spPr>
        <p:txBody>
          <a:bodyPr>
            <a:spAutoFit/>
          </a:bodyPr>
          <a:lstStyle/>
          <a:p>
            <a:pPr>
              <a:spcBef>
                <a:spcPct val="50000"/>
              </a:spcBef>
            </a:pPr>
            <a:r>
              <a:rPr lang="fr-FR" b="1"/>
              <a:t>Les grands principes du CCF</a:t>
            </a:r>
          </a:p>
          <a:p>
            <a:pPr>
              <a:spcBef>
                <a:spcPct val="50000"/>
              </a:spcBef>
            </a:pPr>
            <a:r>
              <a:rPr lang="fr-FR" b="1"/>
              <a:t>L’essentiel du CCF</a:t>
            </a:r>
          </a:p>
          <a:p>
            <a:pPr>
              <a:spcBef>
                <a:spcPct val="50000"/>
              </a:spcBef>
            </a:pPr>
            <a:r>
              <a:rPr lang="fr-FR" b="1"/>
              <a:t>L’importance de la construction de la situation d’évaluation</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Line 2"/>
          <p:cNvSpPr>
            <a:spLocks noChangeShapeType="1"/>
          </p:cNvSpPr>
          <p:nvPr/>
        </p:nvSpPr>
        <p:spPr bwMode="auto">
          <a:xfrm>
            <a:off x="2700338" y="2349500"/>
            <a:ext cx="0" cy="433388"/>
          </a:xfrm>
          <a:prstGeom prst="line">
            <a:avLst/>
          </a:prstGeom>
          <a:noFill/>
          <a:ln w="57150">
            <a:solidFill>
              <a:srgbClr val="FFFF00"/>
            </a:solidFill>
            <a:round/>
            <a:headEnd/>
            <a:tailEnd type="triangle" w="med" len="med"/>
          </a:ln>
        </p:spPr>
        <p:txBody>
          <a:bodyPr/>
          <a:lstStyle/>
          <a:p>
            <a:endParaRPr lang="fr-FR"/>
          </a:p>
        </p:txBody>
      </p:sp>
      <p:sp>
        <p:nvSpPr>
          <p:cNvPr id="4099" name="Line 3"/>
          <p:cNvSpPr>
            <a:spLocks noChangeShapeType="1"/>
          </p:cNvSpPr>
          <p:nvPr/>
        </p:nvSpPr>
        <p:spPr bwMode="auto">
          <a:xfrm>
            <a:off x="3419475" y="3068638"/>
            <a:ext cx="0" cy="431800"/>
          </a:xfrm>
          <a:prstGeom prst="line">
            <a:avLst/>
          </a:prstGeom>
          <a:noFill/>
          <a:ln w="57150">
            <a:solidFill>
              <a:srgbClr val="FFFF00"/>
            </a:solidFill>
            <a:round/>
            <a:headEnd/>
            <a:tailEnd type="triangle" w="med" len="med"/>
          </a:ln>
        </p:spPr>
        <p:txBody>
          <a:bodyPr/>
          <a:lstStyle/>
          <a:p>
            <a:endParaRPr lang="fr-FR"/>
          </a:p>
        </p:txBody>
      </p:sp>
      <p:sp>
        <p:nvSpPr>
          <p:cNvPr id="4100" name="Line 4"/>
          <p:cNvSpPr>
            <a:spLocks noChangeShapeType="1"/>
          </p:cNvSpPr>
          <p:nvPr/>
        </p:nvSpPr>
        <p:spPr bwMode="auto">
          <a:xfrm>
            <a:off x="4211638" y="4365625"/>
            <a:ext cx="0" cy="503238"/>
          </a:xfrm>
          <a:prstGeom prst="line">
            <a:avLst/>
          </a:prstGeom>
          <a:noFill/>
          <a:ln w="57150">
            <a:solidFill>
              <a:srgbClr val="FFFF00"/>
            </a:solidFill>
            <a:round/>
            <a:headEnd/>
            <a:tailEnd type="triangle" w="med" len="med"/>
          </a:ln>
        </p:spPr>
        <p:txBody>
          <a:bodyPr/>
          <a:lstStyle/>
          <a:p>
            <a:endParaRPr lang="fr-FR"/>
          </a:p>
        </p:txBody>
      </p:sp>
      <p:sp>
        <p:nvSpPr>
          <p:cNvPr id="409605" name="Rectangle 5"/>
          <p:cNvSpPr>
            <a:spLocks noChangeArrowheads="1"/>
          </p:cNvSpPr>
          <p:nvPr/>
        </p:nvSpPr>
        <p:spPr bwMode="auto">
          <a:xfrm>
            <a:off x="-180975" y="2060575"/>
            <a:ext cx="3529013" cy="304800"/>
          </a:xfrm>
          <a:prstGeom prst="rect">
            <a:avLst/>
          </a:prstGeom>
          <a:noFill/>
          <a:ln w="9525">
            <a:noFill/>
            <a:miter lim="800000"/>
            <a:headEnd/>
            <a:tailEnd/>
          </a:ln>
          <a:effectLst/>
        </p:spPr>
        <p:txBody>
          <a:bodyPr>
            <a:spAutoFit/>
          </a:bodyPr>
          <a:lstStyle/>
          <a:p>
            <a:pPr lvl="4">
              <a:defRPr/>
            </a:pPr>
            <a:r>
              <a:rPr lang="fr-FR" sz="1400" b="1">
                <a:effectLst>
                  <a:outerShdw blurRad="38100" dist="38100" dir="2700000" algn="tl">
                    <a:srgbClr val="000000"/>
                  </a:outerShdw>
                </a:effectLst>
              </a:rPr>
              <a:t>Fonctions</a:t>
            </a:r>
          </a:p>
        </p:txBody>
      </p:sp>
      <p:sp>
        <p:nvSpPr>
          <p:cNvPr id="409606" name="Rectangle 6"/>
          <p:cNvSpPr>
            <a:spLocks noChangeArrowheads="1"/>
          </p:cNvSpPr>
          <p:nvPr/>
        </p:nvSpPr>
        <p:spPr bwMode="auto">
          <a:xfrm>
            <a:off x="1979613" y="2781300"/>
            <a:ext cx="2378075" cy="304800"/>
          </a:xfrm>
          <a:prstGeom prst="rect">
            <a:avLst/>
          </a:prstGeom>
          <a:noFill/>
          <a:ln w="9525">
            <a:noFill/>
            <a:miter lim="800000"/>
            <a:headEnd/>
            <a:tailEnd/>
          </a:ln>
          <a:effectLst/>
        </p:spPr>
        <p:txBody>
          <a:bodyPr wrap="none">
            <a:spAutoFit/>
          </a:bodyPr>
          <a:lstStyle/>
          <a:p>
            <a:pPr>
              <a:defRPr/>
            </a:pPr>
            <a:r>
              <a:rPr lang="fr-FR" sz="1400" b="1">
                <a:effectLst>
                  <a:outerShdw blurRad="38100" dist="38100" dir="2700000" algn="tl">
                    <a:srgbClr val="000000"/>
                  </a:outerShdw>
                </a:effectLst>
              </a:rPr>
              <a:t>Activités professionnelles</a:t>
            </a:r>
          </a:p>
        </p:txBody>
      </p:sp>
      <p:sp>
        <p:nvSpPr>
          <p:cNvPr id="409607" name="Rectangle 7"/>
          <p:cNvSpPr>
            <a:spLocks noChangeArrowheads="1"/>
          </p:cNvSpPr>
          <p:nvPr/>
        </p:nvSpPr>
        <p:spPr bwMode="auto">
          <a:xfrm>
            <a:off x="611188" y="3500438"/>
            <a:ext cx="4248150" cy="304800"/>
          </a:xfrm>
          <a:prstGeom prst="rect">
            <a:avLst/>
          </a:prstGeom>
          <a:noFill/>
          <a:ln w="9525">
            <a:noFill/>
            <a:miter lim="800000"/>
            <a:headEnd/>
            <a:tailEnd/>
          </a:ln>
          <a:effectLst/>
        </p:spPr>
        <p:txBody>
          <a:bodyPr>
            <a:spAutoFit/>
          </a:bodyPr>
          <a:lstStyle/>
          <a:p>
            <a:pPr lvl="4">
              <a:defRPr/>
            </a:pPr>
            <a:r>
              <a:rPr lang="fr-FR" sz="1400" b="1">
                <a:effectLst>
                  <a:outerShdw blurRad="38100" dist="38100" dir="2700000" algn="tl">
                    <a:srgbClr val="000000"/>
                  </a:outerShdw>
                </a:effectLst>
              </a:rPr>
              <a:t>Tâches professionnelles</a:t>
            </a:r>
          </a:p>
        </p:txBody>
      </p:sp>
      <p:sp>
        <p:nvSpPr>
          <p:cNvPr id="409608" name="Rectangle 8"/>
          <p:cNvSpPr>
            <a:spLocks noChangeArrowheads="1"/>
          </p:cNvSpPr>
          <p:nvPr/>
        </p:nvSpPr>
        <p:spPr bwMode="auto">
          <a:xfrm>
            <a:off x="1476375" y="4076700"/>
            <a:ext cx="3175000" cy="304800"/>
          </a:xfrm>
          <a:prstGeom prst="rect">
            <a:avLst/>
          </a:prstGeom>
          <a:noFill/>
          <a:ln w="9525">
            <a:noFill/>
            <a:miter lim="800000"/>
            <a:headEnd/>
            <a:tailEnd/>
          </a:ln>
          <a:effectLst/>
        </p:spPr>
        <p:txBody>
          <a:bodyPr wrap="none">
            <a:spAutoFit/>
          </a:bodyPr>
          <a:lstStyle/>
          <a:p>
            <a:pPr lvl="4">
              <a:defRPr/>
            </a:pPr>
            <a:r>
              <a:rPr lang="fr-FR" sz="1400" b="1">
                <a:effectLst>
                  <a:outerShdw blurRad="38100" dist="38100" dir="2700000" algn="tl">
                    <a:srgbClr val="000000"/>
                  </a:outerShdw>
                </a:effectLst>
              </a:rPr>
              <a:t>Compétences</a:t>
            </a:r>
          </a:p>
        </p:txBody>
      </p:sp>
      <p:sp>
        <p:nvSpPr>
          <p:cNvPr id="409609" name="Rectangle 9"/>
          <p:cNvSpPr>
            <a:spLocks noChangeArrowheads="1"/>
          </p:cNvSpPr>
          <p:nvPr/>
        </p:nvSpPr>
        <p:spPr bwMode="auto">
          <a:xfrm>
            <a:off x="2339975" y="4797425"/>
            <a:ext cx="2654300" cy="304800"/>
          </a:xfrm>
          <a:prstGeom prst="rect">
            <a:avLst/>
          </a:prstGeom>
          <a:noFill/>
          <a:ln w="9525">
            <a:noFill/>
            <a:miter lim="800000"/>
            <a:headEnd/>
            <a:tailEnd/>
          </a:ln>
          <a:effectLst/>
        </p:spPr>
        <p:txBody>
          <a:bodyPr wrap="none">
            <a:spAutoFit/>
          </a:bodyPr>
          <a:lstStyle/>
          <a:p>
            <a:pPr lvl="4">
              <a:defRPr/>
            </a:pPr>
            <a:r>
              <a:rPr lang="fr-FR" sz="1400" b="1">
                <a:effectLst>
                  <a:outerShdw blurRad="38100" dist="38100" dir="2700000" algn="tl">
                    <a:srgbClr val="000000"/>
                  </a:outerShdw>
                </a:effectLst>
              </a:rPr>
              <a:t>Savoirs</a:t>
            </a:r>
          </a:p>
        </p:txBody>
      </p:sp>
      <p:sp>
        <p:nvSpPr>
          <p:cNvPr id="409610" name="Text Box 10"/>
          <p:cNvSpPr txBox="1">
            <a:spLocks noChangeArrowheads="1"/>
          </p:cNvSpPr>
          <p:nvPr/>
        </p:nvSpPr>
        <p:spPr bwMode="auto">
          <a:xfrm>
            <a:off x="6480175" y="2636838"/>
            <a:ext cx="2413000" cy="768350"/>
          </a:xfrm>
          <a:prstGeom prst="rect">
            <a:avLst/>
          </a:prstGeom>
          <a:noFill/>
          <a:ln w="38100">
            <a:solidFill>
              <a:schemeClr val="tx1"/>
            </a:solidFill>
            <a:miter lim="800000"/>
            <a:headEnd/>
            <a:tailEnd/>
          </a:ln>
          <a:effectLst/>
        </p:spPr>
        <p:txBody>
          <a:bodyPr>
            <a:spAutoFit/>
          </a:bodyPr>
          <a:lstStyle/>
          <a:p>
            <a:pPr algn="ctr">
              <a:spcBef>
                <a:spcPct val="50000"/>
              </a:spcBef>
              <a:defRPr/>
            </a:pPr>
            <a:r>
              <a:rPr lang="fr-FR" sz="1400" b="1">
                <a:effectLst>
                  <a:outerShdw blurRad="38100" dist="38100" dir="2700000" algn="tl">
                    <a:srgbClr val="000000"/>
                  </a:outerShdw>
                </a:effectLst>
              </a:rPr>
              <a:t>RÉFÉRENTIEL DES ACTIVITÉS PROFESSIONNELLES</a:t>
            </a:r>
            <a:r>
              <a:rPr lang="fr-FR" sz="1400"/>
              <a:t> </a:t>
            </a:r>
          </a:p>
        </p:txBody>
      </p:sp>
      <p:sp>
        <p:nvSpPr>
          <p:cNvPr id="409611" name="Text Box 11"/>
          <p:cNvSpPr txBox="1">
            <a:spLocks noChangeArrowheads="1"/>
          </p:cNvSpPr>
          <p:nvPr/>
        </p:nvSpPr>
        <p:spPr bwMode="auto">
          <a:xfrm>
            <a:off x="6516688" y="4292600"/>
            <a:ext cx="2376487" cy="555625"/>
          </a:xfrm>
          <a:prstGeom prst="rect">
            <a:avLst/>
          </a:prstGeom>
          <a:noFill/>
          <a:ln w="38100">
            <a:solidFill>
              <a:schemeClr val="tx1"/>
            </a:solidFill>
            <a:miter lim="800000"/>
            <a:headEnd/>
            <a:tailEnd/>
          </a:ln>
          <a:effectLst/>
        </p:spPr>
        <p:txBody>
          <a:bodyPr>
            <a:spAutoFit/>
          </a:bodyPr>
          <a:lstStyle/>
          <a:p>
            <a:pPr algn="ctr">
              <a:spcBef>
                <a:spcPct val="50000"/>
              </a:spcBef>
              <a:defRPr/>
            </a:pPr>
            <a:r>
              <a:rPr lang="fr-FR" sz="1400" b="1">
                <a:effectLst>
                  <a:outerShdw blurRad="38100" dist="38100" dir="2700000" algn="tl">
                    <a:srgbClr val="000000"/>
                  </a:outerShdw>
                </a:effectLst>
              </a:rPr>
              <a:t>RÉFÉRENTIEL DE CERTIFICATION </a:t>
            </a:r>
          </a:p>
        </p:txBody>
      </p:sp>
      <p:sp>
        <p:nvSpPr>
          <p:cNvPr id="409612" name="Text Box 12"/>
          <p:cNvSpPr txBox="1">
            <a:spLocks noChangeArrowheads="1"/>
          </p:cNvSpPr>
          <p:nvPr/>
        </p:nvSpPr>
        <p:spPr bwMode="auto">
          <a:xfrm>
            <a:off x="6588125" y="5949950"/>
            <a:ext cx="2160588" cy="768350"/>
          </a:xfrm>
          <a:prstGeom prst="rect">
            <a:avLst/>
          </a:prstGeom>
          <a:noFill/>
          <a:ln w="38100">
            <a:solidFill>
              <a:schemeClr val="tx1"/>
            </a:solidFill>
            <a:miter lim="800000"/>
            <a:headEnd/>
            <a:tailEnd/>
          </a:ln>
          <a:effectLst/>
        </p:spPr>
        <p:txBody>
          <a:bodyPr>
            <a:spAutoFit/>
          </a:bodyPr>
          <a:lstStyle/>
          <a:p>
            <a:pPr algn="ctr">
              <a:defRPr/>
            </a:pPr>
            <a:r>
              <a:rPr lang="fr-FR" sz="1400" b="1">
                <a:effectLst>
                  <a:outerShdw blurRad="38100" dist="38100" dir="2700000" algn="tl">
                    <a:srgbClr val="000000"/>
                  </a:outerShdw>
                </a:effectLst>
              </a:rPr>
              <a:t>MODALITÉS</a:t>
            </a:r>
          </a:p>
          <a:p>
            <a:pPr algn="ctr">
              <a:defRPr/>
            </a:pPr>
            <a:r>
              <a:rPr lang="fr-FR" sz="1400" b="1">
                <a:effectLst>
                  <a:outerShdw blurRad="38100" dist="38100" dir="2700000" algn="tl">
                    <a:srgbClr val="000000"/>
                  </a:outerShdw>
                </a:effectLst>
              </a:rPr>
              <a:t>DE</a:t>
            </a:r>
          </a:p>
          <a:p>
            <a:pPr algn="ctr">
              <a:defRPr/>
            </a:pPr>
            <a:r>
              <a:rPr lang="fr-FR" sz="1400" b="1">
                <a:effectLst>
                  <a:outerShdw blurRad="38100" dist="38100" dir="2700000" algn="tl">
                    <a:srgbClr val="000000"/>
                  </a:outerShdw>
                </a:effectLst>
              </a:rPr>
              <a:t>CERTIFICATION</a:t>
            </a:r>
          </a:p>
        </p:txBody>
      </p:sp>
      <p:sp>
        <p:nvSpPr>
          <p:cNvPr id="4109" name="AutoShape 13"/>
          <p:cNvSpPr>
            <a:spLocks noChangeArrowheads="1"/>
          </p:cNvSpPr>
          <p:nvPr/>
        </p:nvSpPr>
        <p:spPr bwMode="auto">
          <a:xfrm>
            <a:off x="1619250" y="2060575"/>
            <a:ext cx="4681538" cy="1801813"/>
          </a:xfrm>
          <a:prstGeom prst="rightArrowCallout">
            <a:avLst>
              <a:gd name="adj1" fmla="val 26269"/>
              <a:gd name="adj2" fmla="val 25000"/>
              <a:gd name="adj3" fmla="val 43256"/>
              <a:gd name="adj4" fmla="val 66667"/>
            </a:avLst>
          </a:prstGeom>
          <a:noFill/>
          <a:ln w="38100">
            <a:solidFill>
              <a:schemeClr val="tx1"/>
            </a:solidFill>
            <a:miter lim="800000"/>
            <a:headEnd/>
            <a:tailEnd/>
          </a:ln>
        </p:spPr>
        <p:txBody>
          <a:bodyPr wrap="none" anchor="ctr"/>
          <a:lstStyle/>
          <a:p>
            <a:endParaRPr lang="fr-FR" sz="2400"/>
          </a:p>
        </p:txBody>
      </p:sp>
      <p:sp>
        <p:nvSpPr>
          <p:cNvPr id="4110" name="AutoShape 14"/>
          <p:cNvSpPr>
            <a:spLocks noChangeArrowheads="1"/>
          </p:cNvSpPr>
          <p:nvPr/>
        </p:nvSpPr>
        <p:spPr bwMode="auto">
          <a:xfrm>
            <a:off x="3276600" y="4005263"/>
            <a:ext cx="2951163" cy="1225550"/>
          </a:xfrm>
          <a:prstGeom prst="rightArrowCallout">
            <a:avLst>
              <a:gd name="adj1" fmla="val 25000"/>
              <a:gd name="adj2" fmla="val 25000"/>
              <a:gd name="adj3" fmla="val 40134"/>
              <a:gd name="adj4" fmla="val 66667"/>
            </a:avLst>
          </a:prstGeom>
          <a:noFill/>
          <a:ln w="38100">
            <a:solidFill>
              <a:schemeClr val="tx1"/>
            </a:solidFill>
            <a:miter lim="800000"/>
            <a:headEnd/>
            <a:tailEnd/>
          </a:ln>
        </p:spPr>
        <p:txBody>
          <a:bodyPr wrap="none" anchor="ctr"/>
          <a:lstStyle/>
          <a:p>
            <a:endParaRPr lang="fr-FR" sz="2400"/>
          </a:p>
        </p:txBody>
      </p:sp>
      <p:sp>
        <p:nvSpPr>
          <p:cNvPr id="4111" name="AutoShape 15"/>
          <p:cNvSpPr>
            <a:spLocks noChangeArrowheads="1"/>
          </p:cNvSpPr>
          <p:nvPr/>
        </p:nvSpPr>
        <p:spPr bwMode="auto">
          <a:xfrm>
            <a:off x="7451725" y="3500438"/>
            <a:ext cx="485775" cy="720725"/>
          </a:xfrm>
          <a:prstGeom prst="downArrow">
            <a:avLst>
              <a:gd name="adj1" fmla="val 50000"/>
              <a:gd name="adj2" fmla="val 37092"/>
            </a:avLst>
          </a:prstGeom>
          <a:noFill/>
          <a:ln w="9525">
            <a:solidFill>
              <a:schemeClr val="tx1"/>
            </a:solidFill>
            <a:miter lim="800000"/>
            <a:headEnd/>
            <a:tailEnd/>
          </a:ln>
        </p:spPr>
        <p:txBody>
          <a:bodyPr wrap="none" anchor="ctr"/>
          <a:lstStyle/>
          <a:p>
            <a:endParaRPr lang="fr-FR" sz="2400"/>
          </a:p>
        </p:txBody>
      </p:sp>
      <p:sp>
        <p:nvSpPr>
          <p:cNvPr id="4112" name="AutoShape 16"/>
          <p:cNvSpPr>
            <a:spLocks noChangeArrowheads="1"/>
          </p:cNvSpPr>
          <p:nvPr/>
        </p:nvSpPr>
        <p:spPr bwMode="auto">
          <a:xfrm>
            <a:off x="6372225" y="2492375"/>
            <a:ext cx="2592388" cy="3457575"/>
          </a:xfrm>
          <a:prstGeom prst="downArrowCallout">
            <a:avLst>
              <a:gd name="adj1" fmla="val 9444"/>
              <a:gd name="adj2" fmla="val 13144"/>
              <a:gd name="adj3" fmla="val 22223"/>
              <a:gd name="adj4" fmla="val 73505"/>
            </a:avLst>
          </a:prstGeom>
          <a:noFill/>
          <a:ln w="38100">
            <a:solidFill>
              <a:schemeClr val="tx1"/>
            </a:solidFill>
            <a:miter lim="800000"/>
            <a:headEnd/>
            <a:tailEnd/>
          </a:ln>
        </p:spPr>
        <p:txBody>
          <a:bodyPr wrap="none" anchor="ctr"/>
          <a:lstStyle/>
          <a:p>
            <a:endParaRPr lang="fr-FR" sz="2400"/>
          </a:p>
        </p:txBody>
      </p:sp>
      <p:sp>
        <p:nvSpPr>
          <p:cNvPr id="4113" name="Text Box 18"/>
          <p:cNvSpPr txBox="1">
            <a:spLocks noChangeArrowheads="1"/>
          </p:cNvSpPr>
          <p:nvPr/>
        </p:nvSpPr>
        <p:spPr bwMode="auto">
          <a:xfrm>
            <a:off x="1908175" y="1341438"/>
            <a:ext cx="5976938" cy="274637"/>
          </a:xfrm>
          <a:prstGeom prst="rect">
            <a:avLst/>
          </a:prstGeom>
          <a:noFill/>
          <a:ln w="9525">
            <a:noFill/>
            <a:miter lim="800000"/>
            <a:headEnd/>
            <a:tailEnd/>
          </a:ln>
        </p:spPr>
        <p:txBody>
          <a:bodyPr>
            <a:spAutoFit/>
          </a:bodyPr>
          <a:lstStyle/>
          <a:p>
            <a:pPr>
              <a:spcBef>
                <a:spcPct val="50000"/>
              </a:spcBef>
            </a:pPr>
            <a:endParaRPr lang="fr-FR" sz="1200"/>
          </a:p>
        </p:txBody>
      </p:sp>
      <p:sp>
        <p:nvSpPr>
          <p:cNvPr id="409619" name="Text Box 19"/>
          <p:cNvSpPr txBox="1">
            <a:spLocks noChangeArrowheads="1"/>
          </p:cNvSpPr>
          <p:nvPr/>
        </p:nvSpPr>
        <p:spPr bwMode="auto">
          <a:xfrm>
            <a:off x="250825" y="1125538"/>
            <a:ext cx="8713788" cy="485775"/>
          </a:xfrm>
          <a:prstGeom prst="rect">
            <a:avLst/>
          </a:prstGeom>
          <a:noFill/>
          <a:ln w="28575">
            <a:solidFill>
              <a:schemeClr val="tx1"/>
            </a:solidFill>
            <a:miter lim="800000"/>
            <a:headEnd/>
            <a:tailEnd/>
          </a:ln>
          <a:effectLst/>
        </p:spPr>
        <p:txBody>
          <a:bodyPr>
            <a:spAutoFit/>
          </a:bodyPr>
          <a:lstStyle/>
          <a:p>
            <a:pPr>
              <a:spcBef>
                <a:spcPct val="50000"/>
              </a:spcBef>
              <a:defRPr/>
            </a:pPr>
            <a:r>
              <a:rPr lang="fr-FR" sz="2400" b="1">
                <a:effectLst>
                  <a:outerShdw blurRad="38100" dist="38100" dir="2700000" algn="tl">
                    <a:srgbClr val="000000"/>
                  </a:outerShdw>
                </a:effectLst>
              </a:rPr>
              <a:t>Rappels sur la construction des diplômes professionnels</a:t>
            </a:r>
          </a:p>
        </p:txBody>
      </p:sp>
      <p:sp>
        <p:nvSpPr>
          <p:cNvPr id="3092" name="Text Box 20"/>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44" name="Text Box 12"/>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grpSp>
        <p:nvGrpSpPr>
          <p:cNvPr id="5" name="Group 18"/>
          <p:cNvGrpSpPr>
            <a:grpSpLocks/>
          </p:cNvGrpSpPr>
          <p:nvPr/>
        </p:nvGrpSpPr>
        <p:grpSpPr bwMode="auto">
          <a:xfrm>
            <a:off x="95250" y="2668588"/>
            <a:ext cx="3311525" cy="720725"/>
            <a:chOff x="60" y="1681"/>
            <a:chExt cx="2086" cy="454"/>
          </a:xfrm>
        </p:grpSpPr>
        <p:sp>
          <p:nvSpPr>
            <p:cNvPr id="69651" name="AutoShape 19" descr="Papier recyclé"/>
            <p:cNvSpPr>
              <a:spLocks noChangeArrowheads="1"/>
            </p:cNvSpPr>
            <p:nvPr/>
          </p:nvSpPr>
          <p:spPr bwMode="auto">
            <a:xfrm>
              <a:off x="60" y="1681"/>
              <a:ext cx="861" cy="454"/>
            </a:xfrm>
            <a:prstGeom prst="roundRect">
              <a:avLst>
                <a:gd name="adj" fmla="val 16667"/>
              </a:avLst>
            </a:prstGeom>
            <a:noFill/>
            <a:ln w="38100">
              <a:solidFill>
                <a:schemeClr val="tx1"/>
              </a:solidFill>
              <a:round/>
              <a:headEnd/>
              <a:tailEnd/>
            </a:ln>
            <a:effectLst/>
          </p:spPr>
          <p:txBody>
            <a:bodyPr wrap="none" anchor="ctr"/>
            <a:lstStyle/>
            <a:p>
              <a:pPr algn="ctr">
                <a:defRPr/>
              </a:pPr>
              <a:endParaRPr lang="fr-FR" sz="1400" b="1"/>
            </a:p>
            <a:p>
              <a:pPr algn="ctr">
                <a:defRPr/>
              </a:pPr>
              <a:r>
                <a:rPr lang="fr-FR" sz="1200" b="1">
                  <a:effectLst>
                    <a:outerShdw blurRad="38100" dist="38100" dir="2700000" algn="tl">
                      <a:srgbClr val="000000"/>
                    </a:outerShdw>
                  </a:effectLst>
                </a:rPr>
                <a:t>Référentiel</a:t>
              </a:r>
            </a:p>
            <a:p>
              <a:pPr algn="ctr">
                <a:defRPr/>
              </a:pPr>
              <a:r>
                <a:rPr lang="fr-FR" sz="1200" b="1">
                  <a:effectLst>
                    <a:outerShdw blurRad="38100" dist="38100" dir="2700000" algn="tl">
                      <a:srgbClr val="000000"/>
                    </a:outerShdw>
                  </a:effectLst>
                </a:rPr>
                <a:t>des activités</a:t>
              </a:r>
            </a:p>
            <a:p>
              <a:pPr algn="ctr">
                <a:defRPr/>
              </a:pPr>
              <a:r>
                <a:rPr lang="fr-FR" sz="1200" b="1">
                  <a:effectLst>
                    <a:outerShdw blurRad="38100" dist="38100" dir="2700000" algn="tl">
                      <a:srgbClr val="000000"/>
                    </a:outerShdw>
                  </a:effectLst>
                </a:rPr>
                <a:t>professionnelles</a:t>
              </a:r>
            </a:p>
            <a:p>
              <a:pPr algn="ctr">
                <a:defRPr/>
              </a:pPr>
              <a:endParaRPr lang="fr-FR" sz="1400" b="1"/>
            </a:p>
          </p:txBody>
        </p:sp>
        <p:sp>
          <p:nvSpPr>
            <p:cNvPr id="5145" name="Oval 20" descr="Bouquet"/>
            <p:cNvSpPr>
              <a:spLocks noChangeArrowheads="1"/>
            </p:cNvSpPr>
            <p:nvPr/>
          </p:nvSpPr>
          <p:spPr bwMode="auto">
            <a:xfrm>
              <a:off x="1103" y="1681"/>
              <a:ext cx="1043" cy="409"/>
            </a:xfrm>
            <a:prstGeom prst="ellipse">
              <a:avLst/>
            </a:prstGeom>
            <a:noFill/>
            <a:ln w="9525">
              <a:solidFill>
                <a:schemeClr val="tx1"/>
              </a:solidFill>
              <a:round/>
              <a:headEnd/>
              <a:tailEnd/>
            </a:ln>
          </p:spPr>
          <p:txBody>
            <a:bodyPr wrap="none" anchor="ctr"/>
            <a:lstStyle/>
            <a:p>
              <a:pPr algn="ctr"/>
              <a:r>
                <a:rPr lang="fr-FR" sz="1200"/>
                <a:t>Activités et tâches</a:t>
              </a:r>
            </a:p>
            <a:p>
              <a:pPr algn="ctr"/>
              <a:r>
                <a:rPr lang="fr-FR" sz="1200"/>
                <a:t>professionnelles</a:t>
              </a:r>
            </a:p>
          </p:txBody>
        </p:sp>
        <p:cxnSp>
          <p:nvCxnSpPr>
            <p:cNvPr id="5146" name="AutoShape 21"/>
            <p:cNvCxnSpPr>
              <a:cxnSpLocks noChangeShapeType="1"/>
              <a:stCxn id="69651" idx="3"/>
            </p:cNvCxnSpPr>
            <p:nvPr/>
          </p:nvCxnSpPr>
          <p:spPr bwMode="auto">
            <a:xfrm>
              <a:off x="921" y="1908"/>
              <a:ext cx="182" cy="0"/>
            </a:xfrm>
            <a:prstGeom prst="straightConnector1">
              <a:avLst/>
            </a:prstGeom>
            <a:noFill/>
            <a:ln w="19050">
              <a:solidFill>
                <a:schemeClr val="tx1"/>
              </a:solidFill>
              <a:round/>
              <a:headEnd/>
              <a:tailEnd type="triangle" w="med" len="med"/>
            </a:ln>
          </p:spPr>
        </p:cxnSp>
      </p:grpSp>
      <p:grpSp>
        <p:nvGrpSpPr>
          <p:cNvPr id="6" name="Group 22"/>
          <p:cNvGrpSpPr>
            <a:grpSpLocks/>
          </p:cNvGrpSpPr>
          <p:nvPr/>
        </p:nvGrpSpPr>
        <p:grpSpPr bwMode="auto">
          <a:xfrm>
            <a:off x="3406775" y="2630488"/>
            <a:ext cx="3625850" cy="720725"/>
            <a:chOff x="2146" y="1657"/>
            <a:chExt cx="2284" cy="454"/>
          </a:xfrm>
        </p:grpSpPr>
        <p:sp>
          <p:nvSpPr>
            <p:cNvPr id="5140" name="AutoShape 23" descr="Papier recyclé"/>
            <p:cNvSpPr>
              <a:spLocks noChangeArrowheads="1"/>
            </p:cNvSpPr>
            <p:nvPr/>
          </p:nvSpPr>
          <p:spPr bwMode="auto">
            <a:xfrm>
              <a:off x="2354" y="1657"/>
              <a:ext cx="861" cy="454"/>
            </a:xfrm>
            <a:prstGeom prst="roundRect">
              <a:avLst>
                <a:gd name="adj" fmla="val 16667"/>
              </a:avLst>
            </a:prstGeom>
            <a:noFill/>
            <a:ln w="38100">
              <a:solidFill>
                <a:schemeClr val="tx1"/>
              </a:solidFill>
              <a:round/>
              <a:headEnd/>
              <a:tailEnd/>
            </a:ln>
          </p:spPr>
          <p:txBody>
            <a:bodyPr wrap="none" anchor="ctr"/>
            <a:lstStyle/>
            <a:p>
              <a:pPr algn="ctr"/>
              <a:endParaRPr lang="fr-FR" sz="1400" b="1"/>
            </a:p>
            <a:p>
              <a:pPr algn="ctr"/>
              <a:r>
                <a:rPr lang="fr-FR" sz="1200" b="1"/>
                <a:t>Référentiel</a:t>
              </a:r>
            </a:p>
            <a:p>
              <a:pPr algn="ctr"/>
              <a:r>
                <a:rPr lang="fr-FR" sz="1200" b="1"/>
                <a:t>de</a:t>
              </a:r>
            </a:p>
            <a:p>
              <a:pPr algn="ctr"/>
              <a:r>
                <a:rPr lang="fr-FR" sz="1200" b="1"/>
                <a:t>certification</a:t>
              </a:r>
            </a:p>
            <a:p>
              <a:pPr algn="ctr"/>
              <a:endParaRPr lang="fr-FR" sz="1400" b="1"/>
            </a:p>
          </p:txBody>
        </p:sp>
        <p:sp>
          <p:nvSpPr>
            <p:cNvPr id="5141" name="Oval 24" descr="Bouquet"/>
            <p:cNvSpPr>
              <a:spLocks noChangeArrowheads="1"/>
            </p:cNvSpPr>
            <p:nvPr/>
          </p:nvSpPr>
          <p:spPr bwMode="auto">
            <a:xfrm>
              <a:off x="3387" y="1678"/>
              <a:ext cx="1043" cy="409"/>
            </a:xfrm>
            <a:prstGeom prst="ellipse">
              <a:avLst/>
            </a:prstGeom>
            <a:noFill/>
            <a:ln w="9525">
              <a:solidFill>
                <a:schemeClr val="tx1"/>
              </a:solidFill>
              <a:round/>
              <a:headEnd/>
              <a:tailEnd/>
            </a:ln>
          </p:spPr>
          <p:txBody>
            <a:bodyPr wrap="none" anchor="ctr"/>
            <a:lstStyle/>
            <a:p>
              <a:pPr algn="ctr"/>
              <a:r>
                <a:rPr lang="fr-FR" sz="1200"/>
                <a:t>Compétences</a:t>
              </a:r>
            </a:p>
            <a:p>
              <a:pPr algn="ctr"/>
              <a:r>
                <a:rPr lang="fr-FR" sz="1200"/>
                <a:t>professionnelles et </a:t>
              </a:r>
            </a:p>
            <a:p>
              <a:pPr algn="ctr"/>
              <a:r>
                <a:rPr lang="fr-FR" sz="1200"/>
                <a:t>savoirs associés</a:t>
              </a:r>
            </a:p>
          </p:txBody>
        </p:sp>
        <p:cxnSp>
          <p:nvCxnSpPr>
            <p:cNvPr id="5142" name="AutoShape 25"/>
            <p:cNvCxnSpPr>
              <a:cxnSpLocks noChangeShapeType="1"/>
              <a:endCxn id="5140" idx="1"/>
            </p:cNvCxnSpPr>
            <p:nvPr/>
          </p:nvCxnSpPr>
          <p:spPr bwMode="auto">
            <a:xfrm flipV="1">
              <a:off x="2146" y="1884"/>
              <a:ext cx="208" cy="2"/>
            </a:xfrm>
            <a:prstGeom prst="straightConnector1">
              <a:avLst/>
            </a:prstGeom>
            <a:noFill/>
            <a:ln w="19050">
              <a:solidFill>
                <a:schemeClr val="tx1"/>
              </a:solidFill>
              <a:round/>
              <a:headEnd/>
              <a:tailEnd type="triangle" w="med" len="med"/>
            </a:ln>
          </p:spPr>
        </p:cxnSp>
        <p:cxnSp>
          <p:nvCxnSpPr>
            <p:cNvPr id="5143" name="AutoShape 26"/>
            <p:cNvCxnSpPr>
              <a:cxnSpLocks noChangeShapeType="1"/>
              <a:stCxn id="5140" idx="3"/>
              <a:endCxn id="5141" idx="2"/>
            </p:cNvCxnSpPr>
            <p:nvPr/>
          </p:nvCxnSpPr>
          <p:spPr bwMode="auto">
            <a:xfrm flipV="1">
              <a:off x="3215" y="1883"/>
              <a:ext cx="172" cy="1"/>
            </a:xfrm>
            <a:prstGeom prst="straightConnector1">
              <a:avLst/>
            </a:prstGeom>
            <a:noFill/>
            <a:ln w="19050">
              <a:solidFill>
                <a:schemeClr val="tx1"/>
              </a:solidFill>
              <a:round/>
              <a:headEnd/>
              <a:tailEnd type="triangle" w="med" len="med"/>
            </a:ln>
          </p:spPr>
        </p:cxnSp>
      </p:grpSp>
      <p:grpSp>
        <p:nvGrpSpPr>
          <p:cNvPr id="7" name="Group 27"/>
          <p:cNvGrpSpPr>
            <a:grpSpLocks/>
          </p:cNvGrpSpPr>
          <p:nvPr/>
        </p:nvGrpSpPr>
        <p:grpSpPr bwMode="auto">
          <a:xfrm>
            <a:off x="7032625" y="2619375"/>
            <a:ext cx="1908175" cy="720725"/>
            <a:chOff x="4430" y="1650"/>
            <a:chExt cx="1202" cy="454"/>
          </a:xfrm>
        </p:grpSpPr>
        <p:sp>
          <p:nvSpPr>
            <p:cNvPr id="69660" name="AutoShape 28" descr="Papier recyclé"/>
            <p:cNvSpPr>
              <a:spLocks noChangeArrowheads="1"/>
            </p:cNvSpPr>
            <p:nvPr/>
          </p:nvSpPr>
          <p:spPr bwMode="auto">
            <a:xfrm>
              <a:off x="4589" y="1650"/>
              <a:ext cx="1043" cy="454"/>
            </a:xfrm>
            <a:prstGeom prst="roundRect">
              <a:avLst>
                <a:gd name="adj" fmla="val 16667"/>
              </a:avLst>
            </a:prstGeom>
            <a:noFill/>
            <a:ln w="38100">
              <a:solidFill>
                <a:schemeClr val="tx1"/>
              </a:solidFill>
              <a:round/>
              <a:headEnd/>
              <a:tailEnd/>
            </a:ln>
            <a:effectLst/>
          </p:spPr>
          <p:txBody>
            <a:bodyPr wrap="none" anchor="ctr"/>
            <a:lstStyle/>
            <a:p>
              <a:pPr algn="ctr">
                <a:defRPr/>
              </a:pPr>
              <a:endParaRPr lang="fr-FR" sz="1400" b="1"/>
            </a:p>
            <a:p>
              <a:pPr algn="ctr">
                <a:defRPr/>
              </a:pPr>
              <a:r>
                <a:rPr lang="fr-FR" sz="1200" b="1">
                  <a:effectLst>
                    <a:outerShdw blurRad="38100" dist="38100" dir="2700000" algn="tl">
                      <a:srgbClr val="000000"/>
                    </a:outerShdw>
                  </a:effectLst>
                </a:rPr>
                <a:t>Unités</a:t>
              </a:r>
            </a:p>
            <a:p>
              <a:pPr algn="ctr">
                <a:defRPr/>
              </a:pPr>
              <a:r>
                <a:rPr lang="fr-FR" sz="1200" b="1"/>
                <a:t>(</a:t>
              </a:r>
              <a:r>
                <a:rPr lang="fr-FR" sz="1200"/>
                <a:t>groupement cohérent</a:t>
              </a:r>
            </a:p>
            <a:p>
              <a:pPr algn="ctr">
                <a:defRPr/>
              </a:pPr>
              <a:r>
                <a:rPr lang="fr-FR" sz="1200"/>
                <a:t>de compétences)</a:t>
              </a:r>
            </a:p>
            <a:p>
              <a:pPr algn="ctr">
                <a:defRPr/>
              </a:pPr>
              <a:endParaRPr lang="fr-FR" sz="1400"/>
            </a:p>
          </p:txBody>
        </p:sp>
        <p:cxnSp>
          <p:nvCxnSpPr>
            <p:cNvPr id="5139" name="AutoShape 29"/>
            <p:cNvCxnSpPr>
              <a:cxnSpLocks noChangeShapeType="1"/>
              <a:endCxn id="69660" idx="1"/>
            </p:cNvCxnSpPr>
            <p:nvPr/>
          </p:nvCxnSpPr>
          <p:spPr bwMode="auto">
            <a:xfrm flipV="1">
              <a:off x="4430" y="1877"/>
              <a:ext cx="159" cy="6"/>
            </a:xfrm>
            <a:prstGeom prst="straightConnector1">
              <a:avLst/>
            </a:prstGeom>
            <a:noFill/>
            <a:ln w="19050">
              <a:solidFill>
                <a:schemeClr val="tx1"/>
              </a:solidFill>
              <a:round/>
              <a:headEnd/>
              <a:tailEnd type="triangle" w="med" len="med"/>
            </a:ln>
          </p:spPr>
        </p:cxnSp>
      </p:grpSp>
      <p:grpSp>
        <p:nvGrpSpPr>
          <p:cNvPr id="8" name="Group 30"/>
          <p:cNvGrpSpPr>
            <a:grpSpLocks/>
          </p:cNvGrpSpPr>
          <p:nvPr/>
        </p:nvGrpSpPr>
        <p:grpSpPr bwMode="auto">
          <a:xfrm>
            <a:off x="779463" y="3340100"/>
            <a:ext cx="7334250" cy="736600"/>
            <a:chOff x="491" y="2104"/>
            <a:chExt cx="4620" cy="464"/>
          </a:xfrm>
        </p:grpSpPr>
        <p:sp>
          <p:nvSpPr>
            <p:cNvPr id="69663" name="Oval 31"/>
            <p:cNvSpPr>
              <a:spLocks noChangeArrowheads="1"/>
            </p:cNvSpPr>
            <p:nvPr/>
          </p:nvSpPr>
          <p:spPr bwMode="auto">
            <a:xfrm>
              <a:off x="2290" y="2251"/>
              <a:ext cx="1089" cy="317"/>
            </a:xfrm>
            <a:prstGeom prst="ellipse">
              <a:avLst/>
            </a:prstGeom>
            <a:noFill/>
            <a:ln w="38100">
              <a:solidFill>
                <a:schemeClr val="tx1"/>
              </a:solidFill>
              <a:round/>
              <a:headEnd/>
              <a:tailEnd/>
            </a:ln>
            <a:effectLst/>
          </p:spPr>
          <p:txBody>
            <a:bodyPr wrap="none" anchor="ctr"/>
            <a:lstStyle/>
            <a:p>
              <a:pPr algn="ctr">
                <a:defRPr/>
              </a:pPr>
              <a:r>
                <a:rPr lang="fr-FR" sz="1200" b="1">
                  <a:effectLst>
                    <a:outerShdw blurRad="38100" dist="38100" dir="2700000" algn="tl">
                      <a:srgbClr val="000000"/>
                    </a:outerShdw>
                  </a:effectLst>
                </a:rPr>
                <a:t>Situation</a:t>
              </a:r>
            </a:p>
            <a:p>
              <a:pPr algn="ctr">
                <a:defRPr/>
              </a:pPr>
              <a:r>
                <a:rPr lang="fr-FR" sz="1200" b="1">
                  <a:effectLst>
                    <a:outerShdw blurRad="38100" dist="38100" dir="2700000" algn="tl">
                      <a:srgbClr val="000000"/>
                    </a:outerShdw>
                  </a:effectLst>
                </a:rPr>
                <a:t>d’évaluation</a:t>
              </a:r>
            </a:p>
          </p:txBody>
        </p:sp>
        <p:cxnSp>
          <p:nvCxnSpPr>
            <p:cNvPr id="5136" name="AutoShape 32"/>
            <p:cNvCxnSpPr>
              <a:cxnSpLocks noChangeShapeType="1"/>
              <a:endCxn id="69663" idx="2"/>
            </p:cNvCxnSpPr>
            <p:nvPr/>
          </p:nvCxnSpPr>
          <p:spPr bwMode="auto">
            <a:xfrm rot="16200000" flipH="1">
              <a:off x="1253" y="1373"/>
              <a:ext cx="275" cy="1799"/>
            </a:xfrm>
            <a:prstGeom prst="bentConnector2">
              <a:avLst/>
            </a:prstGeom>
            <a:noFill/>
            <a:ln w="38100">
              <a:solidFill>
                <a:schemeClr val="tx1"/>
              </a:solidFill>
              <a:miter lim="800000"/>
              <a:headEnd/>
              <a:tailEnd type="triangle" w="med" len="med"/>
            </a:ln>
          </p:spPr>
        </p:cxnSp>
        <p:cxnSp>
          <p:nvCxnSpPr>
            <p:cNvPr id="5137" name="AutoShape 33"/>
            <p:cNvCxnSpPr>
              <a:cxnSpLocks noChangeShapeType="1"/>
              <a:endCxn id="69663" idx="6"/>
            </p:cNvCxnSpPr>
            <p:nvPr/>
          </p:nvCxnSpPr>
          <p:spPr bwMode="auto">
            <a:xfrm rot="5400000">
              <a:off x="4092" y="1391"/>
              <a:ext cx="306" cy="1732"/>
            </a:xfrm>
            <a:prstGeom prst="bentConnector2">
              <a:avLst/>
            </a:prstGeom>
            <a:noFill/>
            <a:ln w="38100">
              <a:solidFill>
                <a:schemeClr val="tx1"/>
              </a:solidFill>
              <a:miter lim="800000"/>
              <a:headEnd/>
              <a:tailEnd type="triangle" w="med" len="med"/>
            </a:ln>
          </p:spPr>
        </p:cxnSp>
      </p:grpSp>
      <p:grpSp>
        <p:nvGrpSpPr>
          <p:cNvPr id="9" name="Group 34"/>
          <p:cNvGrpSpPr>
            <a:grpSpLocks/>
          </p:cNvGrpSpPr>
          <p:nvPr/>
        </p:nvGrpSpPr>
        <p:grpSpPr bwMode="auto">
          <a:xfrm>
            <a:off x="3708400" y="4064000"/>
            <a:ext cx="1676400" cy="863600"/>
            <a:chOff x="2336" y="2560"/>
            <a:chExt cx="1069" cy="350"/>
          </a:xfrm>
        </p:grpSpPr>
        <p:sp>
          <p:nvSpPr>
            <p:cNvPr id="5133" name="AutoShape 35"/>
            <p:cNvSpPr>
              <a:spLocks noChangeArrowheads="1"/>
            </p:cNvSpPr>
            <p:nvPr/>
          </p:nvSpPr>
          <p:spPr bwMode="auto">
            <a:xfrm>
              <a:off x="2767" y="2560"/>
              <a:ext cx="181" cy="227"/>
            </a:xfrm>
            <a:prstGeom prst="downArrow">
              <a:avLst>
                <a:gd name="adj1" fmla="val 50000"/>
                <a:gd name="adj2" fmla="val 31354"/>
              </a:avLst>
            </a:prstGeom>
            <a:solidFill>
              <a:schemeClr val="accent1"/>
            </a:solidFill>
            <a:ln w="9525">
              <a:solidFill>
                <a:schemeClr val="tx1"/>
              </a:solidFill>
              <a:miter lim="800000"/>
              <a:headEnd/>
              <a:tailEnd/>
            </a:ln>
          </p:spPr>
          <p:txBody>
            <a:bodyPr wrap="none" anchor="ctr"/>
            <a:lstStyle/>
            <a:p>
              <a:endParaRPr lang="fr-FR"/>
            </a:p>
          </p:txBody>
        </p:sp>
        <p:sp>
          <p:nvSpPr>
            <p:cNvPr id="5134" name="Text Box 36"/>
            <p:cNvSpPr txBox="1">
              <a:spLocks noChangeArrowheads="1"/>
            </p:cNvSpPr>
            <p:nvPr/>
          </p:nvSpPr>
          <p:spPr bwMode="auto">
            <a:xfrm>
              <a:off x="2336" y="2795"/>
              <a:ext cx="1069" cy="115"/>
            </a:xfrm>
            <a:prstGeom prst="rect">
              <a:avLst/>
            </a:prstGeom>
            <a:noFill/>
            <a:ln w="9525">
              <a:solidFill>
                <a:schemeClr val="tx1"/>
              </a:solidFill>
              <a:miter lim="800000"/>
              <a:headEnd/>
              <a:tailEnd/>
            </a:ln>
          </p:spPr>
          <p:txBody>
            <a:bodyPr wrap="none">
              <a:spAutoFit/>
            </a:bodyPr>
            <a:lstStyle/>
            <a:p>
              <a:r>
                <a:rPr lang="fr-FR" sz="1200" b="1"/>
                <a:t>Délivrance de l’unité</a:t>
              </a:r>
            </a:p>
          </p:txBody>
        </p:sp>
      </p:gr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ext Box 2"/>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6147" name="WordArt 3"/>
          <p:cNvSpPr>
            <a:spLocks noChangeArrowheads="1" noChangeShapeType="1" noTextEdit="1"/>
          </p:cNvSpPr>
          <p:nvPr/>
        </p:nvSpPr>
        <p:spPr bwMode="auto">
          <a:xfrm>
            <a:off x="755650" y="981075"/>
            <a:ext cx="7993063" cy="1295400"/>
          </a:xfrm>
          <a:prstGeom prst="rect">
            <a:avLst/>
          </a:prstGeom>
        </p:spPr>
        <p:txBody>
          <a:bodyPr wrap="none" fromWordArt="1">
            <a:prstTxWarp prst="textPlain">
              <a:avLst>
                <a:gd name="adj" fmla="val 50000"/>
              </a:avLst>
            </a:prstTxWarp>
          </a:bodyPr>
          <a:lstStyle/>
          <a:p>
            <a:pPr algn="ctr"/>
            <a:r>
              <a:rPr lang="fr-FR" sz="3600" kern="10">
                <a:ln w="9525">
                  <a:solidFill>
                    <a:srgbClr val="DDDDDD"/>
                  </a:solidFill>
                  <a:round/>
                  <a:headEnd/>
                  <a:tailEnd/>
                </a:ln>
                <a:solidFill>
                  <a:srgbClr val="FFFFFF"/>
                </a:solidFill>
                <a:latin typeface="Arial Black"/>
              </a:rPr>
              <a:t>C.C.F</a:t>
            </a:r>
          </a:p>
        </p:txBody>
      </p:sp>
      <p:sp>
        <p:nvSpPr>
          <p:cNvPr id="6148" name="Text Box 4"/>
          <p:cNvSpPr txBox="1">
            <a:spLocks noChangeArrowheads="1"/>
          </p:cNvSpPr>
          <p:nvPr/>
        </p:nvSpPr>
        <p:spPr bwMode="auto">
          <a:xfrm>
            <a:off x="395288" y="1341438"/>
            <a:ext cx="7993062" cy="579437"/>
          </a:xfrm>
          <a:prstGeom prst="rect">
            <a:avLst/>
          </a:prstGeom>
          <a:noFill/>
          <a:ln w="9525">
            <a:noFill/>
            <a:miter lim="800000"/>
            <a:headEnd/>
            <a:tailEnd/>
          </a:ln>
        </p:spPr>
        <p:txBody>
          <a:bodyPr>
            <a:spAutoFit/>
          </a:bodyPr>
          <a:lstStyle/>
          <a:p>
            <a:pPr>
              <a:spcBef>
                <a:spcPct val="50000"/>
              </a:spcBef>
            </a:pPr>
            <a:r>
              <a:rPr lang="fr-FR" sz="3200">
                <a:latin typeface="Arial Black" pitchFamily="34" charset="0"/>
                <a:cs typeface="Arial" charset="0"/>
              </a:rPr>
              <a:t> </a:t>
            </a:r>
            <a:r>
              <a:rPr lang="fr-FR" sz="3200">
                <a:solidFill>
                  <a:srgbClr val="0099FF"/>
                </a:solidFill>
                <a:latin typeface="Arial Black" pitchFamily="34" charset="0"/>
                <a:cs typeface="Arial" charset="0"/>
              </a:rPr>
              <a:t>le Contrôle en Cours de Formation</a:t>
            </a:r>
          </a:p>
        </p:txBody>
      </p:sp>
      <p:grpSp>
        <p:nvGrpSpPr>
          <p:cNvPr id="6149" name="Group 5"/>
          <p:cNvGrpSpPr>
            <a:grpSpLocks/>
          </p:cNvGrpSpPr>
          <p:nvPr/>
        </p:nvGrpSpPr>
        <p:grpSpPr bwMode="auto">
          <a:xfrm>
            <a:off x="179388" y="3860800"/>
            <a:ext cx="8496300" cy="792163"/>
            <a:chOff x="204" y="3249"/>
            <a:chExt cx="5352" cy="499"/>
          </a:xfrm>
        </p:grpSpPr>
        <p:sp>
          <p:nvSpPr>
            <p:cNvPr id="6151" name="Rectangle 6"/>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6152" name="Group 7"/>
            <p:cNvGrpSpPr>
              <a:grpSpLocks/>
            </p:cNvGrpSpPr>
            <p:nvPr/>
          </p:nvGrpSpPr>
          <p:grpSpPr bwMode="auto">
            <a:xfrm>
              <a:off x="204" y="3249"/>
              <a:ext cx="2676" cy="317"/>
              <a:chOff x="476" y="3249"/>
              <a:chExt cx="2676" cy="317"/>
            </a:xfrm>
          </p:grpSpPr>
          <p:sp>
            <p:nvSpPr>
              <p:cNvPr id="6153" name="AutoShape 8"/>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6154" name="Text Box 9"/>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6150" name="Rectangle 15"/>
          <p:cNvSpPr>
            <a:spLocks noChangeArrowheads="1"/>
          </p:cNvSpPr>
          <p:nvPr/>
        </p:nvSpPr>
        <p:spPr bwMode="auto">
          <a:xfrm>
            <a:off x="1258888" y="4005263"/>
            <a:ext cx="2292350" cy="366712"/>
          </a:xfrm>
          <a:prstGeom prst="rect">
            <a:avLst/>
          </a:prstGeom>
          <a:noFill/>
          <a:ln w="9525">
            <a:noFill/>
            <a:miter lim="800000"/>
            <a:headEnd/>
            <a:tailEnd/>
          </a:ln>
        </p:spPr>
        <p:txBody>
          <a:bodyPr wrap="none">
            <a:spAutoFit/>
          </a:bodyPr>
          <a:lstStyle/>
          <a:p>
            <a:pPr>
              <a:spcBef>
                <a:spcPct val="50000"/>
              </a:spcBef>
            </a:pPr>
            <a:r>
              <a:rPr lang="fr-FR"/>
              <a:t>Aspect Pédagogique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WordArt 3"/>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8195" name="Group 19"/>
          <p:cNvGrpSpPr>
            <a:grpSpLocks/>
          </p:cNvGrpSpPr>
          <p:nvPr/>
        </p:nvGrpSpPr>
        <p:grpSpPr bwMode="auto">
          <a:xfrm>
            <a:off x="323850" y="908050"/>
            <a:ext cx="8496300" cy="792163"/>
            <a:chOff x="204" y="3249"/>
            <a:chExt cx="5352" cy="499"/>
          </a:xfrm>
        </p:grpSpPr>
        <p:sp>
          <p:nvSpPr>
            <p:cNvPr id="8203" name="Rectangle 20"/>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8204" name="Group 21"/>
            <p:cNvGrpSpPr>
              <a:grpSpLocks/>
            </p:cNvGrpSpPr>
            <p:nvPr/>
          </p:nvGrpSpPr>
          <p:grpSpPr bwMode="auto">
            <a:xfrm>
              <a:off x="204" y="3249"/>
              <a:ext cx="2676" cy="317"/>
              <a:chOff x="476" y="3249"/>
              <a:chExt cx="2676" cy="317"/>
            </a:xfrm>
          </p:grpSpPr>
          <p:sp>
            <p:nvSpPr>
              <p:cNvPr id="8205" name="AutoShape 22"/>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8206" name="Text Box 23"/>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8196" name="Rectangle 32"/>
          <p:cNvSpPr>
            <a:spLocks noChangeArrowheads="1"/>
          </p:cNvSpPr>
          <p:nvPr/>
        </p:nvSpPr>
        <p:spPr bwMode="auto">
          <a:xfrm>
            <a:off x="1258888" y="981075"/>
            <a:ext cx="2292350" cy="366713"/>
          </a:xfrm>
          <a:prstGeom prst="rect">
            <a:avLst/>
          </a:prstGeom>
          <a:noFill/>
          <a:ln w="9525">
            <a:noFill/>
            <a:miter lim="800000"/>
            <a:headEnd/>
            <a:tailEnd/>
          </a:ln>
        </p:spPr>
        <p:txBody>
          <a:bodyPr wrap="none">
            <a:spAutoFit/>
          </a:bodyPr>
          <a:lstStyle/>
          <a:p>
            <a:r>
              <a:rPr lang="fr-FR"/>
              <a:t>Aspect Pédagogique</a:t>
            </a:r>
          </a:p>
        </p:txBody>
      </p:sp>
      <p:sp>
        <p:nvSpPr>
          <p:cNvPr id="65569" name="Text Box 33"/>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8198" name="Rectangle 34"/>
          <p:cNvSpPr>
            <a:spLocks noChangeArrowheads="1"/>
          </p:cNvSpPr>
          <p:nvPr/>
        </p:nvSpPr>
        <p:spPr bwMode="auto">
          <a:xfrm>
            <a:off x="1187450" y="2060575"/>
            <a:ext cx="5010150" cy="366713"/>
          </a:xfrm>
          <a:prstGeom prst="rect">
            <a:avLst/>
          </a:prstGeom>
          <a:noFill/>
          <a:ln w="9525">
            <a:noFill/>
            <a:miter lim="800000"/>
            <a:headEnd/>
            <a:tailEnd/>
          </a:ln>
        </p:spPr>
        <p:txBody>
          <a:bodyPr wrap="none" anchor="ctr">
            <a:spAutoFit/>
          </a:bodyPr>
          <a:lstStyle/>
          <a:p>
            <a:r>
              <a:rPr lang="fr-FR" b="1"/>
              <a:t>L’organisation pédagogique de la formation</a:t>
            </a:r>
            <a:r>
              <a:rPr lang="fr-FR"/>
              <a:t> </a:t>
            </a:r>
          </a:p>
        </p:txBody>
      </p:sp>
      <p:sp>
        <p:nvSpPr>
          <p:cNvPr id="8199" name="Rectangle 35"/>
          <p:cNvSpPr>
            <a:spLocks noChangeArrowheads="1"/>
          </p:cNvSpPr>
          <p:nvPr/>
        </p:nvSpPr>
        <p:spPr bwMode="auto">
          <a:xfrm>
            <a:off x="1187450" y="2565400"/>
            <a:ext cx="7219950" cy="366713"/>
          </a:xfrm>
          <a:prstGeom prst="rect">
            <a:avLst/>
          </a:prstGeom>
          <a:noFill/>
          <a:ln w="9525">
            <a:noFill/>
            <a:miter lim="800000"/>
            <a:headEnd/>
            <a:tailEnd/>
          </a:ln>
        </p:spPr>
        <p:txBody>
          <a:bodyPr wrap="none" anchor="ctr">
            <a:spAutoFit/>
          </a:bodyPr>
          <a:lstStyle/>
          <a:p>
            <a:r>
              <a:rPr lang="fr-FR" b="1"/>
              <a:t>L’organisation pédagogique du Contrôle en Cours de Formation</a:t>
            </a:r>
            <a:r>
              <a:rPr lang="fr-FR"/>
              <a:t> </a:t>
            </a:r>
          </a:p>
        </p:txBody>
      </p:sp>
      <p:sp>
        <p:nvSpPr>
          <p:cNvPr id="8200" name="Rectangle 36"/>
          <p:cNvSpPr>
            <a:spLocks noChangeArrowheads="1"/>
          </p:cNvSpPr>
          <p:nvPr/>
        </p:nvSpPr>
        <p:spPr bwMode="auto">
          <a:xfrm>
            <a:off x="2195513" y="3068638"/>
            <a:ext cx="5327650" cy="366712"/>
          </a:xfrm>
          <a:prstGeom prst="rect">
            <a:avLst/>
          </a:prstGeom>
          <a:noFill/>
          <a:ln w="9525">
            <a:noFill/>
            <a:miter lim="800000"/>
            <a:headEnd/>
            <a:tailEnd/>
          </a:ln>
        </p:spPr>
        <p:txBody>
          <a:bodyPr anchor="ctr">
            <a:spAutoFit/>
          </a:bodyPr>
          <a:lstStyle/>
          <a:p>
            <a:r>
              <a:rPr lang="fr-FR"/>
              <a:t>La planification </a:t>
            </a:r>
          </a:p>
        </p:txBody>
      </p:sp>
      <p:sp>
        <p:nvSpPr>
          <p:cNvPr id="8201" name="Rectangle 37"/>
          <p:cNvSpPr>
            <a:spLocks noChangeArrowheads="1"/>
          </p:cNvSpPr>
          <p:nvPr/>
        </p:nvSpPr>
        <p:spPr bwMode="auto">
          <a:xfrm>
            <a:off x="2195513" y="3500438"/>
            <a:ext cx="4616450" cy="366712"/>
          </a:xfrm>
          <a:prstGeom prst="rect">
            <a:avLst/>
          </a:prstGeom>
          <a:noFill/>
          <a:ln w="9525">
            <a:noFill/>
            <a:miter lim="800000"/>
            <a:headEnd/>
            <a:tailEnd/>
          </a:ln>
        </p:spPr>
        <p:txBody>
          <a:bodyPr wrap="none" anchor="ctr">
            <a:spAutoFit/>
          </a:bodyPr>
          <a:lstStyle/>
          <a:p>
            <a:r>
              <a:rPr lang="fr-FR"/>
              <a:t>La construction d’une situation d’évaluation </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WordArt 2"/>
          <p:cNvSpPr>
            <a:spLocks noChangeArrowheads="1" noChangeShapeType="1" noTextEdit="1"/>
          </p:cNvSpPr>
          <p:nvPr/>
        </p:nvSpPr>
        <p:spPr bwMode="auto">
          <a:xfrm>
            <a:off x="7092950" y="476250"/>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7171" name="Group 6"/>
          <p:cNvGrpSpPr>
            <a:grpSpLocks/>
          </p:cNvGrpSpPr>
          <p:nvPr/>
        </p:nvGrpSpPr>
        <p:grpSpPr bwMode="auto">
          <a:xfrm>
            <a:off x="323850" y="620713"/>
            <a:ext cx="8496300" cy="792162"/>
            <a:chOff x="204" y="3249"/>
            <a:chExt cx="5352" cy="499"/>
          </a:xfrm>
        </p:grpSpPr>
        <p:sp>
          <p:nvSpPr>
            <p:cNvPr id="7195" name="Rectangle 7"/>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7196" name="Group 8"/>
            <p:cNvGrpSpPr>
              <a:grpSpLocks/>
            </p:cNvGrpSpPr>
            <p:nvPr/>
          </p:nvGrpSpPr>
          <p:grpSpPr bwMode="auto">
            <a:xfrm>
              <a:off x="204" y="3249"/>
              <a:ext cx="2676" cy="317"/>
              <a:chOff x="476" y="3249"/>
              <a:chExt cx="2676" cy="317"/>
            </a:xfrm>
          </p:grpSpPr>
          <p:sp>
            <p:nvSpPr>
              <p:cNvPr id="7197" name="AutoShape 9"/>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7198" name="Text Box 10"/>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7172" name="Rectangle 11"/>
          <p:cNvSpPr>
            <a:spLocks noChangeArrowheads="1"/>
          </p:cNvSpPr>
          <p:nvPr/>
        </p:nvSpPr>
        <p:spPr bwMode="auto">
          <a:xfrm>
            <a:off x="1331913" y="692150"/>
            <a:ext cx="2292350" cy="366713"/>
          </a:xfrm>
          <a:prstGeom prst="rect">
            <a:avLst/>
          </a:prstGeom>
          <a:noFill/>
          <a:ln w="9525">
            <a:noFill/>
            <a:miter lim="800000"/>
            <a:headEnd/>
            <a:tailEnd/>
          </a:ln>
        </p:spPr>
        <p:txBody>
          <a:bodyPr wrap="none">
            <a:spAutoFit/>
          </a:bodyPr>
          <a:lstStyle/>
          <a:p>
            <a:r>
              <a:rPr lang="fr-FR"/>
              <a:t>Aspect Pédagogique</a:t>
            </a:r>
          </a:p>
        </p:txBody>
      </p:sp>
      <p:sp>
        <p:nvSpPr>
          <p:cNvPr id="70668" name="Text Box 12"/>
          <p:cNvSpPr txBox="1">
            <a:spLocks noChangeArrowheads="1"/>
          </p:cNvSpPr>
          <p:nvPr/>
        </p:nvSpPr>
        <p:spPr bwMode="auto">
          <a:xfrm>
            <a:off x="250825" y="0"/>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pic>
        <p:nvPicPr>
          <p:cNvPr id="7174" name="Picture 13" descr="MCj02337710000[1]"/>
          <p:cNvPicPr>
            <a:picLocks noChangeAspect="1" noChangeArrowheads="1"/>
          </p:cNvPicPr>
          <p:nvPr/>
        </p:nvPicPr>
        <p:blipFill>
          <a:blip r:embed="rId2" cstate="print"/>
          <a:srcRect/>
          <a:stretch>
            <a:fillRect/>
          </a:stretch>
        </p:blipFill>
        <p:spPr bwMode="auto">
          <a:xfrm>
            <a:off x="250825" y="2492375"/>
            <a:ext cx="1630363" cy="1341438"/>
          </a:xfrm>
          <a:prstGeom prst="rect">
            <a:avLst/>
          </a:prstGeom>
          <a:noFill/>
          <a:ln w="9525">
            <a:noFill/>
            <a:miter lim="800000"/>
            <a:headEnd/>
            <a:tailEnd/>
          </a:ln>
        </p:spPr>
      </p:pic>
      <p:pic>
        <p:nvPicPr>
          <p:cNvPr id="7175" name="Picture 14">
            <a:hlinkClick r:id="rId3" action="ppaction://hlinkfile" tooltip="cliquer ici"/>
          </p:cNvPr>
          <p:cNvPicPr>
            <a:picLocks noChangeAspect="1" noChangeArrowheads="1"/>
          </p:cNvPicPr>
          <p:nvPr/>
        </p:nvPicPr>
        <p:blipFill>
          <a:blip r:embed="rId4" cstate="print"/>
          <a:srcRect t="8466"/>
          <a:stretch>
            <a:fillRect/>
          </a:stretch>
        </p:blipFill>
        <p:spPr bwMode="auto">
          <a:xfrm>
            <a:off x="2627313" y="1700213"/>
            <a:ext cx="1306512" cy="1512887"/>
          </a:xfrm>
          <a:prstGeom prst="rect">
            <a:avLst/>
          </a:prstGeom>
          <a:noFill/>
          <a:ln w="9525">
            <a:noFill/>
            <a:miter lim="800000"/>
            <a:headEnd/>
            <a:tailEnd/>
          </a:ln>
        </p:spPr>
      </p:pic>
      <p:sp>
        <p:nvSpPr>
          <p:cNvPr id="7176" name="Text Box 15"/>
          <p:cNvSpPr txBox="1">
            <a:spLocks noChangeArrowheads="1"/>
          </p:cNvSpPr>
          <p:nvPr/>
        </p:nvSpPr>
        <p:spPr bwMode="auto">
          <a:xfrm>
            <a:off x="2411413" y="3357563"/>
            <a:ext cx="1728787" cy="647700"/>
          </a:xfrm>
          <a:prstGeom prst="rect">
            <a:avLst/>
          </a:prstGeom>
          <a:noFill/>
          <a:ln w="9525">
            <a:solidFill>
              <a:srgbClr val="FFFFFF"/>
            </a:solidFill>
            <a:miter lim="800000"/>
            <a:headEnd/>
            <a:tailEnd/>
          </a:ln>
        </p:spPr>
        <p:txBody>
          <a:bodyPr/>
          <a:lstStyle/>
          <a:p>
            <a:pPr algn="ctr"/>
            <a:r>
              <a:rPr lang="fr-FR" sz="1200" b="1">
                <a:cs typeface="Arial" charset="0"/>
              </a:rPr>
              <a:t>Le plan de formation </a:t>
            </a:r>
            <a:r>
              <a:rPr lang="fr-FR" sz="1200">
                <a:cs typeface="Arial" charset="0"/>
              </a:rPr>
              <a:t>(progression)</a:t>
            </a:r>
            <a:endParaRPr lang="fr-FR">
              <a:cs typeface="Arial" charset="0"/>
            </a:endParaRPr>
          </a:p>
        </p:txBody>
      </p:sp>
      <p:pic>
        <p:nvPicPr>
          <p:cNvPr id="7177" name="Picture 16"/>
          <p:cNvPicPr>
            <a:picLocks noChangeAspect="1" noChangeArrowheads="1"/>
          </p:cNvPicPr>
          <p:nvPr/>
        </p:nvPicPr>
        <p:blipFill>
          <a:blip r:embed="rId5" cstate="print"/>
          <a:srcRect l="6076" t="4526" r="5827" b="5960"/>
          <a:stretch>
            <a:fillRect/>
          </a:stretch>
        </p:blipFill>
        <p:spPr bwMode="auto">
          <a:xfrm>
            <a:off x="2627313" y="4076700"/>
            <a:ext cx="1263650" cy="1800225"/>
          </a:xfrm>
          <a:prstGeom prst="rect">
            <a:avLst/>
          </a:prstGeom>
          <a:noFill/>
          <a:ln w="9525">
            <a:noFill/>
            <a:miter lim="800000"/>
            <a:headEnd/>
            <a:tailEnd/>
          </a:ln>
        </p:spPr>
      </p:pic>
      <p:sp>
        <p:nvSpPr>
          <p:cNvPr id="7178" name="Text Box 17"/>
          <p:cNvSpPr txBox="1">
            <a:spLocks noChangeArrowheads="1"/>
          </p:cNvSpPr>
          <p:nvPr/>
        </p:nvSpPr>
        <p:spPr bwMode="auto">
          <a:xfrm>
            <a:off x="2484438" y="5949950"/>
            <a:ext cx="1576387" cy="695325"/>
          </a:xfrm>
          <a:prstGeom prst="rect">
            <a:avLst/>
          </a:prstGeom>
          <a:noFill/>
          <a:ln w="9525">
            <a:solidFill>
              <a:srgbClr val="FFFFFF"/>
            </a:solidFill>
            <a:miter lim="800000"/>
            <a:headEnd/>
            <a:tailEnd/>
          </a:ln>
        </p:spPr>
        <p:txBody>
          <a:bodyPr/>
          <a:lstStyle/>
          <a:p>
            <a:pPr algn="ctr"/>
            <a:r>
              <a:rPr lang="fr-FR" sz="1200" b="1">
                <a:cs typeface="Arial" charset="0"/>
              </a:rPr>
              <a:t>Fiche de positionnement</a:t>
            </a:r>
          </a:p>
          <a:p>
            <a:pPr algn="ctr"/>
            <a:r>
              <a:rPr lang="fr-FR" sz="1200" b="1">
                <a:cs typeface="Arial" charset="0"/>
              </a:rPr>
              <a:t>(une par élève)</a:t>
            </a:r>
            <a:endParaRPr lang="fr-FR">
              <a:cs typeface="Arial" charset="0"/>
            </a:endParaRPr>
          </a:p>
        </p:txBody>
      </p:sp>
      <p:sp>
        <p:nvSpPr>
          <p:cNvPr id="7179" name="Text Box 18"/>
          <p:cNvSpPr txBox="1">
            <a:spLocks noChangeArrowheads="1"/>
          </p:cNvSpPr>
          <p:nvPr/>
        </p:nvSpPr>
        <p:spPr bwMode="auto">
          <a:xfrm>
            <a:off x="4932363" y="1268413"/>
            <a:ext cx="3889375" cy="288925"/>
          </a:xfrm>
          <a:prstGeom prst="rect">
            <a:avLst/>
          </a:prstGeom>
          <a:noFill/>
          <a:ln w="9525">
            <a:solidFill>
              <a:srgbClr val="FFFFFF"/>
            </a:solidFill>
            <a:miter lim="800000"/>
            <a:headEnd/>
            <a:tailEnd/>
          </a:ln>
        </p:spPr>
        <p:txBody>
          <a:bodyPr/>
          <a:lstStyle/>
          <a:p>
            <a:r>
              <a:rPr lang="fr-FR" sz="1200" b="1">
                <a:cs typeface="Arial" charset="0"/>
              </a:rPr>
              <a:t>SEQUENCES DE FORMATION FORMALISEES</a:t>
            </a:r>
            <a:endParaRPr lang="fr-FR">
              <a:cs typeface="Arial" charset="0"/>
            </a:endParaRPr>
          </a:p>
        </p:txBody>
      </p:sp>
      <p:pic>
        <p:nvPicPr>
          <p:cNvPr id="7180" name="Picture 19">
            <a:hlinkClick r:id="rId6" action="ppaction://hlinkfile" tooltip="cliquer ici"/>
          </p:cNvPr>
          <p:cNvPicPr>
            <a:picLocks noChangeAspect="1" noChangeArrowheads="1"/>
          </p:cNvPicPr>
          <p:nvPr/>
        </p:nvPicPr>
        <p:blipFill>
          <a:blip r:embed="rId7" cstate="print"/>
          <a:srcRect/>
          <a:stretch>
            <a:fillRect/>
          </a:stretch>
        </p:blipFill>
        <p:spPr bwMode="auto">
          <a:xfrm>
            <a:off x="4859338" y="1557338"/>
            <a:ext cx="1657350" cy="1176337"/>
          </a:xfrm>
          <a:prstGeom prst="rect">
            <a:avLst/>
          </a:prstGeom>
          <a:noFill/>
          <a:ln w="9525">
            <a:noFill/>
            <a:miter lim="800000"/>
            <a:headEnd/>
            <a:tailEnd/>
          </a:ln>
        </p:spPr>
      </p:pic>
      <p:sp>
        <p:nvSpPr>
          <p:cNvPr id="7181" name="Text Box 20"/>
          <p:cNvSpPr txBox="1">
            <a:spLocks noChangeArrowheads="1"/>
          </p:cNvSpPr>
          <p:nvPr/>
        </p:nvSpPr>
        <p:spPr bwMode="auto">
          <a:xfrm>
            <a:off x="6877050" y="1773238"/>
            <a:ext cx="1944688" cy="647700"/>
          </a:xfrm>
          <a:prstGeom prst="rect">
            <a:avLst/>
          </a:prstGeom>
          <a:noFill/>
          <a:ln w="9525">
            <a:solidFill>
              <a:srgbClr val="FFFFFF"/>
            </a:solidFill>
            <a:miter lim="800000"/>
            <a:headEnd/>
            <a:tailEnd/>
          </a:ln>
        </p:spPr>
        <p:txBody>
          <a:bodyPr/>
          <a:lstStyle/>
          <a:p>
            <a:pPr algn="ctr"/>
            <a:r>
              <a:rPr lang="fr-FR" sz="1200">
                <a:cs typeface="Arial" charset="0"/>
              </a:rPr>
              <a:t>Fiches de déroulement de séquence identifiant les différentes séances</a:t>
            </a:r>
            <a:endParaRPr lang="fr-FR">
              <a:cs typeface="Arial" charset="0"/>
            </a:endParaRPr>
          </a:p>
        </p:txBody>
      </p:sp>
      <p:pic>
        <p:nvPicPr>
          <p:cNvPr id="7182" name="Picture 21" descr="MCj02382670000[1]"/>
          <p:cNvPicPr>
            <a:picLocks noChangeAspect="1" noChangeArrowheads="1"/>
          </p:cNvPicPr>
          <p:nvPr/>
        </p:nvPicPr>
        <p:blipFill>
          <a:blip r:embed="rId8" cstate="print"/>
          <a:srcRect/>
          <a:stretch>
            <a:fillRect/>
          </a:stretch>
        </p:blipFill>
        <p:spPr bwMode="auto">
          <a:xfrm>
            <a:off x="5003800" y="2924175"/>
            <a:ext cx="1366838" cy="804863"/>
          </a:xfrm>
          <a:prstGeom prst="rect">
            <a:avLst/>
          </a:prstGeom>
          <a:noFill/>
          <a:ln w="9525">
            <a:noFill/>
            <a:miter lim="800000"/>
            <a:headEnd/>
            <a:tailEnd/>
          </a:ln>
        </p:spPr>
      </p:pic>
      <p:sp>
        <p:nvSpPr>
          <p:cNvPr id="7183" name="Text Box 22"/>
          <p:cNvSpPr txBox="1">
            <a:spLocks noChangeArrowheads="1"/>
          </p:cNvSpPr>
          <p:nvPr/>
        </p:nvSpPr>
        <p:spPr bwMode="auto">
          <a:xfrm>
            <a:off x="6732588" y="2852738"/>
            <a:ext cx="2232025" cy="1081087"/>
          </a:xfrm>
          <a:prstGeom prst="rect">
            <a:avLst/>
          </a:prstGeom>
          <a:noFill/>
          <a:ln w="9525">
            <a:solidFill>
              <a:srgbClr val="FFFFFF"/>
            </a:solidFill>
            <a:miter lim="800000"/>
            <a:headEnd/>
            <a:tailEnd/>
          </a:ln>
        </p:spPr>
        <p:txBody>
          <a:bodyPr/>
          <a:lstStyle/>
          <a:p>
            <a:r>
              <a:rPr lang="fr-FR" sz="1200">
                <a:cs typeface="Arial" charset="0"/>
              </a:rPr>
              <a:t>- Dossiers techniques,</a:t>
            </a:r>
          </a:p>
          <a:p>
            <a:r>
              <a:rPr lang="fr-FR" sz="1200">
                <a:cs typeface="Arial" charset="0"/>
              </a:rPr>
              <a:t>- Cahier des charges,</a:t>
            </a:r>
          </a:p>
          <a:p>
            <a:r>
              <a:rPr lang="fr-FR" sz="1200">
                <a:cs typeface="Arial" charset="0"/>
              </a:rPr>
              <a:t>- Documents constructeurs,</a:t>
            </a:r>
          </a:p>
          <a:p>
            <a:pPr>
              <a:buFontTx/>
              <a:buChar char="-"/>
            </a:pPr>
            <a:r>
              <a:rPr lang="fr-FR" sz="1200">
                <a:cs typeface="Arial" charset="0"/>
              </a:rPr>
              <a:t>Plans, schémas, …</a:t>
            </a:r>
          </a:p>
          <a:p>
            <a:pPr>
              <a:buFontTx/>
              <a:buChar char="-"/>
            </a:pPr>
            <a:r>
              <a:rPr lang="fr-FR" sz="1200">
                <a:cs typeface="Arial" charset="0"/>
              </a:rPr>
              <a:t>Parc machines, …</a:t>
            </a:r>
          </a:p>
        </p:txBody>
      </p:sp>
      <p:pic>
        <p:nvPicPr>
          <p:cNvPr id="7184" name="Picture 23">
            <a:hlinkClick r:id="rId9" action="ppaction://hlinkfile" tooltip="cliquer ici"/>
          </p:cNvPr>
          <p:cNvPicPr>
            <a:picLocks noChangeAspect="1" noChangeArrowheads="1"/>
          </p:cNvPicPr>
          <p:nvPr/>
        </p:nvPicPr>
        <p:blipFill>
          <a:blip r:embed="rId10" cstate="print"/>
          <a:srcRect/>
          <a:stretch>
            <a:fillRect/>
          </a:stretch>
        </p:blipFill>
        <p:spPr bwMode="auto">
          <a:xfrm>
            <a:off x="4932363" y="4005263"/>
            <a:ext cx="1655762" cy="1174750"/>
          </a:xfrm>
          <a:prstGeom prst="rect">
            <a:avLst/>
          </a:prstGeom>
          <a:noFill/>
          <a:ln w="9525">
            <a:noFill/>
            <a:miter lim="800000"/>
            <a:headEnd/>
            <a:tailEnd/>
          </a:ln>
        </p:spPr>
      </p:pic>
      <p:sp>
        <p:nvSpPr>
          <p:cNvPr id="7185" name="Text Box 24"/>
          <p:cNvSpPr txBox="1">
            <a:spLocks noChangeArrowheads="1"/>
          </p:cNvSpPr>
          <p:nvPr/>
        </p:nvSpPr>
        <p:spPr bwMode="auto">
          <a:xfrm>
            <a:off x="6877050" y="4149725"/>
            <a:ext cx="1871663" cy="792163"/>
          </a:xfrm>
          <a:prstGeom prst="rect">
            <a:avLst/>
          </a:prstGeom>
          <a:noFill/>
          <a:ln w="9525">
            <a:solidFill>
              <a:srgbClr val="FFFFFF"/>
            </a:solidFill>
            <a:miter lim="800000"/>
            <a:headEnd/>
            <a:tailEnd/>
          </a:ln>
        </p:spPr>
        <p:txBody>
          <a:bodyPr/>
          <a:lstStyle/>
          <a:p>
            <a:pPr>
              <a:buFontTx/>
              <a:buChar char="-"/>
            </a:pPr>
            <a:r>
              <a:rPr lang="fr-FR" sz="1200">
                <a:cs typeface="Arial" charset="0"/>
              </a:rPr>
              <a:t>fiches TP, TD, cours</a:t>
            </a:r>
          </a:p>
          <a:p>
            <a:pPr>
              <a:buFontTx/>
              <a:buChar char="-"/>
            </a:pPr>
            <a:r>
              <a:rPr lang="fr-FR" sz="1200">
                <a:cs typeface="Arial" charset="0"/>
              </a:rPr>
              <a:t> fiches contrats</a:t>
            </a:r>
          </a:p>
          <a:p>
            <a:pPr>
              <a:buFontTx/>
              <a:buChar char="-"/>
            </a:pPr>
            <a:r>
              <a:rPr lang="fr-FR" sz="1200">
                <a:cs typeface="Arial" charset="0"/>
              </a:rPr>
              <a:t>situations de formation et d’évaluation </a:t>
            </a:r>
          </a:p>
          <a:p>
            <a:endParaRPr lang="fr-FR">
              <a:cs typeface="Arial" charset="0"/>
            </a:endParaRPr>
          </a:p>
        </p:txBody>
      </p:sp>
      <p:pic>
        <p:nvPicPr>
          <p:cNvPr id="7186" name="Picture 25">
            <a:hlinkClick r:id="rId11" action="ppaction://hlinkfile" tooltip="cliquer ici"/>
          </p:cNvPr>
          <p:cNvPicPr>
            <a:picLocks noChangeAspect="1" noChangeArrowheads="1"/>
          </p:cNvPicPr>
          <p:nvPr/>
        </p:nvPicPr>
        <p:blipFill>
          <a:blip r:embed="rId12" cstate="print"/>
          <a:srcRect/>
          <a:stretch>
            <a:fillRect/>
          </a:stretch>
        </p:blipFill>
        <p:spPr bwMode="auto">
          <a:xfrm>
            <a:off x="4932363" y="5278438"/>
            <a:ext cx="1584325" cy="1579562"/>
          </a:xfrm>
          <a:prstGeom prst="rect">
            <a:avLst/>
          </a:prstGeom>
          <a:noFill/>
          <a:ln w="9525">
            <a:noFill/>
            <a:miter lim="800000"/>
            <a:headEnd/>
            <a:tailEnd/>
          </a:ln>
        </p:spPr>
      </p:pic>
      <p:sp>
        <p:nvSpPr>
          <p:cNvPr id="7187" name="Text Box 26"/>
          <p:cNvSpPr txBox="1">
            <a:spLocks noChangeArrowheads="1"/>
          </p:cNvSpPr>
          <p:nvPr/>
        </p:nvSpPr>
        <p:spPr bwMode="auto">
          <a:xfrm>
            <a:off x="7092950" y="5734050"/>
            <a:ext cx="1609725" cy="755650"/>
          </a:xfrm>
          <a:prstGeom prst="rect">
            <a:avLst/>
          </a:prstGeom>
          <a:noFill/>
          <a:ln w="9525">
            <a:solidFill>
              <a:srgbClr val="FFFFFF"/>
            </a:solidFill>
            <a:miter lim="800000"/>
            <a:headEnd/>
            <a:tailEnd/>
          </a:ln>
        </p:spPr>
        <p:txBody>
          <a:bodyPr/>
          <a:lstStyle/>
          <a:p>
            <a:pPr algn="ctr"/>
            <a:r>
              <a:rPr lang="fr-FR" sz="1200" b="1">
                <a:cs typeface="Arial" charset="0"/>
              </a:rPr>
              <a:t>Synthèse des évaluations de la séquence</a:t>
            </a:r>
          </a:p>
          <a:p>
            <a:endParaRPr lang="fr-FR">
              <a:cs typeface="Arial" charset="0"/>
            </a:endParaRPr>
          </a:p>
        </p:txBody>
      </p:sp>
      <p:sp>
        <p:nvSpPr>
          <p:cNvPr id="7188" name="Text Box 27"/>
          <p:cNvSpPr txBox="1">
            <a:spLocks noChangeArrowheads="1"/>
          </p:cNvSpPr>
          <p:nvPr/>
        </p:nvSpPr>
        <p:spPr bwMode="auto">
          <a:xfrm>
            <a:off x="0" y="3860800"/>
            <a:ext cx="1800225" cy="576263"/>
          </a:xfrm>
          <a:prstGeom prst="rect">
            <a:avLst/>
          </a:prstGeom>
          <a:noFill/>
          <a:ln w="9525">
            <a:solidFill>
              <a:srgbClr val="FFFFFF"/>
            </a:solidFill>
            <a:miter lim="800000"/>
            <a:headEnd/>
            <a:tailEnd/>
          </a:ln>
        </p:spPr>
        <p:txBody>
          <a:bodyPr/>
          <a:lstStyle/>
          <a:p>
            <a:pPr algn="ctr"/>
            <a:r>
              <a:rPr lang="fr-FR" sz="1400" b="1">
                <a:cs typeface="Arial" charset="0"/>
              </a:rPr>
              <a:t>Le référentiel du diplôme</a:t>
            </a:r>
          </a:p>
        </p:txBody>
      </p:sp>
      <p:sp>
        <p:nvSpPr>
          <p:cNvPr id="7189" name="AutoShape 28"/>
          <p:cNvSpPr>
            <a:spLocks/>
          </p:cNvSpPr>
          <p:nvPr/>
        </p:nvSpPr>
        <p:spPr bwMode="auto">
          <a:xfrm>
            <a:off x="4140200" y="1773238"/>
            <a:ext cx="301625" cy="4895850"/>
          </a:xfrm>
          <a:prstGeom prst="rightBrace">
            <a:avLst>
              <a:gd name="adj1" fmla="val 135263"/>
              <a:gd name="adj2" fmla="val 50000"/>
            </a:avLst>
          </a:prstGeom>
          <a:noFill/>
          <a:ln w="9525">
            <a:solidFill>
              <a:srgbClr val="000000"/>
            </a:solidFill>
            <a:round/>
            <a:headEnd/>
            <a:tailEnd/>
          </a:ln>
        </p:spPr>
        <p:txBody>
          <a:bodyPr/>
          <a:lstStyle/>
          <a:p>
            <a:endParaRPr lang="fr-FR"/>
          </a:p>
        </p:txBody>
      </p:sp>
      <p:sp>
        <p:nvSpPr>
          <p:cNvPr id="7190" name="Line 30"/>
          <p:cNvSpPr>
            <a:spLocks noChangeShapeType="1"/>
          </p:cNvSpPr>
          <p:nvPr/>
        </p:nvSpPr>
        <p:spPr bwMode="auto">
          <a:xfrm flipV="1">
            <a:off x="1619250" y="2276475"/>
            <a:ext cx="936625" cy="647700"/>
          </a:xfrm>
          <a:prstGeom prst="line">
            <a:avLst/>
          </a:prstGeom>
          <a:noFill/>
          <a:ln w="57150">
            <a:solidFill>
              <a:schemeClr val="tx1"/>
            </a:solidFill>
            <a:round/>
            <a:headEnd/>
            <a:tailEnd type="triangle" w="med" len="med"/>
          </a:ln>
        </p:spPr>
        <p:txBody>
          <a:bodyPr/>
          <a:lstStyle/>
          <a:p>
            <a:endParaRPr lang="fr-FR"/>
          </a:p>
        </p:txBody>
      </p:sp>
      <p:sp>
        <p:nvSpPr>
          <p:cNvPr id="7191" name="Line 31"/>
          <p:cNvSpPr>
            <a:spLocks noChangeShapeType="1"/>
          </p:cNvSpPr>
          <p:nvPr/>
        </p:nvSpPr>
        <p:spPr bwMode="auto">
          <a:xfrm>
            <a:off x="1692275" y="2924175"/>
            <a:ext cx="935038" cy="1657350"/>
          </a:xfrm>
          <a:prstGeom prst="line">
            <a:avLst/>
          </a:prstGeom>
          <a:noFill/>
          <a:ln w="57150">
            <a:solidFill>
              <a:schemeClr val="tx1"/>
            </a:solidFill>
            <a:round/>
            <a:headEnd/>
            <a:tailEnd type="triangle" w="med" len="med"/>
          </a:ln>
        </p:spPr>
        <p:txBody>
          <a:bodyPr/>
          <a:lstStyle/>
          <a:p>
            <a:endParaRPr lang="fr-FR"/>
          </a:p>
        </p:txBody>
      </p:sp>
      <p:sp>
        <p:nvSpPr>
          <p:cNvPr id="7192" name="Line 32"/>
          <p:cNvSpPr>
            <a:spLocks noChangeShapeType="1"/>
          </p:cNvSpPr>
          <p:nvPr/>
        </p:nvSpPr>
        <p:spPr bwMode="auto">
          <a:xfrm flipH="1" flipV="1">
            <a:off x="4067175" y="5157788"/>
            <a:ext cx="936625" cy="719137"/>
          </a:xfrm>
          <a:prstGeom prst="line">
            <a:avLst/>
          </a:prstGeom>
          <a:noFill/>
          <a:ln w="57150">
            <a:solidFill>
              <a:schemeClr val="tx1"/>
            </a:solidFill>
            <a:round/>
            <a:headEnd/>
            <a:tailEnd type="triangle" w="med" len="med"/>
          </a:ln>
        </p:spPr>
        <p:txBody>
          <a:bodyPr/>
          <a:lstStyle/>
          <a:p>
            <a:endParaRPr lang="fr-FR"/>
          </a:p>
        </p:txBody>
      </p:sp>
      <p:sp>
        <p:nvSpPr>
          <p:cNvPr id="7193" name="Line 33"/>
          <p:cNvSpPr>
            <a:spLocks noChangeShapeType="1"/>
          </p:cNvSpPr>
          <p:nvPr/>
        </p:nvSpPr>
        <p:spPr bwMode="auto">
          <a:xfrm>
            <a:off x="4716463" y="5229225"/>
            <a:ext cx="4176712" cy="0"/>
          </a:xfrm>
          <a:prstGeom prst="line">
            <a:avLst/>
          </a:prstGeom>
          <a:noFill/>
          <a:ln w="38100">
            <a:solidFill>
              <a:schemeClr val="tx1"/>
            </a:solidFill>
            <a:round/>
            <a:headEnd/>
            <a:tailEnd/>
          </a:ln>
        </p:spPr>
        <p:txBody>
          <a:bodyPr/>
          <a:lstStyle/>
          <a:p>
            <a:endParaRPr lang="fr-FR"/>
          </a:p>
        </p:txBody>
      </p:sp>
      <p:sp>
        <p:nvSpPr>
          <p:cNvPr id="7194" name="Rectangle 34"/>
          <p:cNvSpPr>
            <a:spLocks noChangeArrowheads="1"/>
          </p:cNvSpPr>
          <p:nvPr/>
        </p:nvSpPr>
        <p:spPr bwMode="auto">
          <a:xfrm>
            <a:off x="0" y="1268413"/>
            <a:ext cx="5010150" cy="366712"/>
          </a:xfrm>
          <a:prstGeom prst="rect">
            <a:avLst/>
          </a:prstGeom>
          <a:noFill/>
          <a:ln w="9525">
            <a:noFill/>
            <a:miter lim="800000"/>
            <a:headEnd/>
            <a:tailEnd/>
          </a:ln>
        </p:spPr>
        <p:txBody>
          <a:bodyPr wrap="none" anchor="ctr">
            <a:spAutoFit/>
          </a:bodyPr>
          <a:lstStyle/>
          <a:p>
            <a:r>
              <a:rPr lang="fr-FR" b="1"/>
              <a:t>L’organisation pédagogique de la formation</a:t>
            </a:r>
            <a:r>
              <a:rPr lang="fr-FR"/>
              <a:t>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WordArt 2"/>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9219" name="Group 6"/>
          <p:cNvGrpSpPr>
            <a:grpSpLocks/>
          </p:cNvGrpSpPr>
          <p:nvPr/>
        </p:nvGrpSpPr>
        <p:grpSpPr bwMode="auto">
          <a:xfrm>
            <a:off x="323850" y="908050"/>
            <a:ext cx="8496300" cy="792163"/>
            <a:chOff x="204" y="3249"/>
            <a:chExt cx="5352" cy="499"/>
          </a:xfrm>
        </p:grpSpPr>
        <p:sp>
          <p:nvSpPr>
            <p:cNvPr id="9224" name="Rectangle 7"/>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9225" name="Group 8"/>
            <p:cNvGrpSpPr>
              <a:grpSpLocks/>
            </p:cNvGrpSpPr>
            <p:nvPr/>
          </p:nvGrpSpPr>
          <p:grpSpPr bwMode="auto">
            <a:xfrm>
              <a:off x="204" y="3249"/>
              <a:ext cx="2676" cy="317"/>
              <a:chOff x="476" y="3249"/>
              <a:chExt cx="2676" cy="317"/>
            </a:xfrm>
          </p:grpSpPr>
          <p:sp>
            <p:nvSpPr>
              <p:cNvPr id="9226" name="AutoShape 9"/>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9227" name="Text Box 10"/>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9220" name="Rectangle 11"/>
          <p:cNvSpPr>
            <a:spLocks noChangeArrowheads="1"/>
          </p:cNvSpPr>
          <p:nvPr/>
        </p:nvSpPr>
        <p:spPr bwMode="auto">
          <a:xfrm>
            <a:off x="1258888" y="981075"/>
            <a:ext cx="2292350" cy="366713"/>
          </a:xfrm>
          <a:prstGeom prst="rect">
            <a:avLst/>
          </a:prstGeom>
          <a:noFill/>
          <a:ln w="9525">
            <a:noFill/>
            <a:miter lim="800000"/>
            <a:headEnd/>
            <a:tailEnd/>
          </a:ln>
        </p:spPr>
        <p:txBody>
          <a:bodyPr wrap="none">
            <a:spAutoFit/>
          </a:bodyPr>
          <a:lstStyle/>
          <a:p>
            <a:r>
              <a:rPr lang="fr-FR"/>
              <a:t>Aspect Pédagogique</a:t>
            </a:r>
          </a:p>
        </p:txBody>
      </p:sp>
      <p:sp>
        <p:nvSpPr>
          <p:cNvPr id="72716" name="Text Box 12"/>
          <p:cNvSpPr txBox="1">
            <a:spLocks noChangeArrowheads="1"/>
          </p:cNvSpPr>
          <p:nvPr/>
        </p:nvSpPr>
        <p:spPr bwMode="auto">
          <a:xfrm>
            <a:off x="250825" y="188913"/>
            <a:ext cx="8642350" cy="457200"/>
          </a:xfrm>
          <a:prstGeom prst="rect">
            <a:avLst/>
          </a:prstGeom>
          <a:noFill/>
          <a:ln w="9525">
            <a:noFill/>
            <a:miter lim="800000"/>
            <a:headEnd/>
            <a:tailEnd/>
          </a:ln>
          <a:effectLst/>
        </p:spPr>
        <p:txBody>
          <a:bodyPr>
            <a:spAutoFit/>
          </a:bodyPr>
          <a:lstStyle/>
          <a:p>
            <a:pPr algn="ctr">
              <a:spcBef>
                <a:spcPct val="50000"/>
              </a:spcBef>
              <a:defRPr/>
            </a:pPr>
            <a:r>
              <a:rPr lang="fr-FR" sz="2400" b="1">
                <a:effectLst>
                  <a:outerShdw blurRad="38100" dist="38100" dir="2700000" algn="tl">
                    <a:srgbClr val="000000"/>
                  </a:outerShdw>
                </a:effectLst>
              </a:rPr>
              <a:t>Accompagnement dans la mise en œuvre du CCF</a:t>
            </a:r>
          </a:p>
        </p:txBody>
      </p:sp>
      <p:sp>
        <p:nvSpPr>
          <p:cNvPr id="12" name="Titre 1"/>
          <p:cNvSpPr txBox="1">
            <a:spLocks/>
          </p:cNvSpPr>
          <p:nvPr/>
        </p:nvSpPr>
        <p:spPr>
          <a:xfrm>
            <a:off x="457200" y="2000250"/>
            <a:ext cx="8229600" cy="785813"/>
          </a:xfrm>
          <a:prstGeom prst="rect">
            <a:avLst/>
          </a:prstGeom>
        </p:spPr>
        <p:txBody>
          <a:bodyPr/>
          <a:lstStyle/>
          <a:p>
            <a:pPr algn="ctr">
              <a:defRPr/>
            </a:pPr>
            <a:r>
              <a:rPr lang="fr-FR" sz="3600" kern="0" dirty="0">
                <a:solidFill>
                  <a:schemeClr val="tx2"/>
                </a:solidFill>
                <a:effectLst>
                  <a:outerShdw blurRad="38100" dist="38100" dir="2700000" algn="tl">
                    <a:srgbClr val="000000"/>
                  </a:outerShdw>
                </a:effectLst>
                <a:latin typeface="+mj-lt"/>
                <a:ea typeface="+mj-ea"/>
                <a:cs typeface="+mj-cs"/>
              </a:rPr>
              <a:t>Plan de formation</a:t>
            </a:r>
          </a:p>
        </p:txBody>
      </p:sp>
      <p:sp>
        <p:nvSpPr>
          <p:cNvPr id="13" name="Espace réservé du contenu 2"/>
          <p:cNvSpPr txBox="1">
            <a:spLocks/>
          </p:cNvSpPr>
          <p:nvPr/>
        </p:nvSpPr>
        <p:spPr>
          <a:xfrm>
            <a:off x="457200" y="3000375"/>
            <a:ext cx="8229600" cy="3032125"/>
          </a:xfrm>
          <a:prstGeom prst="rect">
            <a:avLst/>
          </a:prstGeom>
        </p:spPr>
        <p:txBody>
          <a:bodyPr>
            <a:normAutofit fontScale="77500" lnSpcReduction="20000"/>
          </a:bodyPr>
          <a:lstStyle/>
          <a:p>
            <a:pPr marL="342900" indent="-342900" fontAlgn="auto">
              <a:spcBef>
                <a:spcPct val="20000"/>
              </a:spcBef>
              <a:spcAft>
                <a:spcPts val="0"/>
              </a:spcAft>
              <a:buClr>
                <a:schemeClr val="hlink"/>
              </a:buClr>
              <a:buSzPct val="80000"/>
              <a:buFont typeface="Arial" charset="0"/>
              <a:buNone/>
              <a:defRPr/>
            </a:pPr>
            <a:endParaRPr lang="fr-FR" sz="3200" b="1" kern="0" dirty="0">
              <a:effectLst>
                <a:outerShdw blurRad="38100" dist="38100" dir="2700000" algn="tl">
                  <a:srgbClr val="000000"/>
                </a:outerShdw>
              </a:effectLst>
              <a:latin typeface="+mn-lt"/>
            </a:endParaRPr>
          </a:p>
          <a:p>
            <a:pPr fontAlgn="auto">
              <a:spcBef>
                <a:spcPct val="20000"/>
              </a:spcBef>
              <a:spcAft>
                <a:spcPts val="0"/>
              </a:spcAft>
              <a:buClr>
                <a:schemeClr val="hlink"/>
              </a:buClr>
              <a:buSzPct val="80000"/>
              <a:buFont typeface="Arial" charset="0"/>
              <a:buNone/>
              <a:defRPr/>
            </a:pPr>
            <a:r>
              <a:rPr lang="fr-FR" sz="2300" kern="0" dirty="0">
                <a:effectLst>
                  <a:outerShdw blurRad="38100" dist="38100" dir="2700000" algn="tl">
                    <a:srgbClr val="000000"/>
                  </a:outerShdw>
                </a:effectLst>
                <a:latin typeface="+mj-lt"/>
              </a:rPr>
              <a:t>Le plan de formation planifie, structure et organise l’enseignement pour une année ou un cycle. </a:t>
            </a:r>
          </a:p>
          <a:p>
            <a:pPr fontAlgn="auto">
              <a:spcBef>
                <a:spcPct val="20000"/>
              </a:spcBef>
              <a:spcAft>
                <a:spcPts val="0"/>
              </a:spcAft>
              <a:buClr>
                <a:schemeClr val="hlink"/>
              </a:buClr>
              <a:buSzPct val="80000"/>
              <a:buFont typeface="Arial" charset="0"/>
              <a:buNone/>
              <a:defRPr/>
            </a:pPr>
            <a:endParaRPr lang="fr-FR" sz="2300" kern="0" dirty="0">
              <a:effectLst>
                <a:outerShdw blurRad="38100" dist="38100" dir="2700000" algn="tl">
                  <a:srgbClr val="000000"/>
                </a:outerShdw>
              </a:effectLst>
              <a:latin typeface="+mj-lt"/>
            </a:endParaRPr>
          </a:p>
          <a:p>
            <a:pPr fontAlgn="auto">
              <a:spcBef>
                <a:spcPct val="20000"/>
              </a:spcBef>
              <a:spcAft>
                <a:spcPts val="0"/>
              </a:spcAft>
              <a:buClr>
                <a:schemeClr val="hlink"/>
              </a:buClr>
              <a:buSzPct val="80000"/>
              <a:buFont typeface="Arial" charset="0"/>
              <a:buNone/>
              <a:defRPr/>
            </a:pPr>
            <a:r>
              <a:rPr lang="fr-FR" sz="2300" kern="0" dirty="0">
                <a:effectLst>
                  <a:outerShdw blurRad="38100" dist="38100" dir="2700000" algn="tl">
                    <a:srgbClr val="000000"/>
                  </a:outerShdw>
                </a:effectLst>
                <a:latin typeface="+mj-lt"/>
              </a:rPr>
              <a:t>Il met en relation le contenu des séquences avec les compétences visées, les objectifs poursuivis, le temps imparti, les évaluations prévues, les </a:t>
            </a:r>
            <a:r>
              <a:rPr lang="fr-FR" sz="2300" kern="0" dirty="0" err="1">
                <a:effectLst>
                  <a:outerShdw blurRad="38100" dist="38100" dir="2700000" algn="tl">
                    <a:srgbClr val="000000"/>
                  </a:outerShdw>
                </a:effectLst>
                <a:latin typeface="+mj-lt"/>
              </a:rPr>
              <a:t>remédiations</a:t>
            </a:r>
            <a:r>
              <a:rPr lang="fr-FR" sz="2300" kern="0" dirty="0">
                <a:effectLst>
                  <a:outerShdw blurRad="38100" dist="38100" dir="2700000" algn="tl">
                    <a:srgbClr val="000000"/>
                  </a:outerShdw>
                </a:effectLst>
                <a:latin typeface="+mj-lt"/>
              </a:rPr>
              <a:t> possibles, et les modalités de mise en œuvre. </a:t>
            </a:r>
          </a:p>
          <a:p>
            <a:pPr fontAlgn="auto">
              <a:spcBef>
                <a:spcPct val="20000"/>
              </a:spcBef>
              <a:spcAft>
                <a:spcPts val="0"/>
              </a:spcAft>
              <a:buClr>
                <a:schemeClr val="hlink"/>
              </a:buClr>
              <a:buSzPct val="80000"/>
              <a:buFont typeface="Arial" charset="0"/>
              <a:buNone/>
              <a:defRPr/>
            </a:pPr>
            <a:endParaRPr lang="fr-FR" sz="3200" kern="0" dirty="0">
              <a:effectLst>
                <a:outerShdw blurRad="38100" dist="38100" dir="2700000" algn="tl">
                  <a:srgbClr val="000000"/>
                </a:outerShdw>
              </a:effectLst>
              <a:latin typeface="+mn-lt"/>
            </a:endParaRPr>
          </a:p>
          <a:p>
            <a:pPr fontAlgn="auto">
              <a:spcBef>
                <a:spcPct val="20000"/>
              </a:spcBef>
              <a:spcAft>
                <a:spcPts val="0"/>
              </a:spcAft>
              <a:buClr>
                <a:schemeClr val="hlink"/>
              </a:buClr>
              <a:buSzPct val="80000"/>
              <a:buFont typeface="Arial" charset="0"/>
              <a:buNone/>
              <a:defRPr/>
            </a:pPr>
            <a:r>
              <a:rPr lang="fr-FR" sz="3200" kern="0" dirty="0">
                <a:effectLst>
                  <a:outerShdw blurRad="38100" dist="38100" dir="2700000" algn="tl">
                    <a:srgbClr val="000000"/>
                  </a:outerShdw>
                </a:effectLst>
                <a:latin typeface="+mn-lt"/>
              </a:rPr>
              <a:t/>
            </a:r>
            <a:br>
              <a:rPr lang="fr-FR" sz="3200" kern="0" dirty="0">
                <a:effectLst>
                  <a:outerShdw blurRad="38100" dist="38100" dir="2700000" algn="tl">
                    <a:srgbClr val="000000"/>
                  </a:outerShdw>
                </a:effectLst>
                <a:latin typeface="+mn-lt"/>
              </a:rPr>
            </a:br>
            <a:endParaRPr lang="fr-FR" sz="3200" kern="0" dirty="0">
              <a:effectLst>
                <a:outerShdw blurRad="38100" dist="38100" dir="2700000" algn="tl">
                  <a:srgbClr val="000000"/>
                </a:outerShdw>
              </a:effectLst>
              <a:latin typeface="+mn-lt"/>
            </a:endParaRPr>
          </a:p>
          <a:p>
            <a:pPr marL="342900" indent="-342900" fontAlgn="auto">
              <a:spcBef>
                <a:spcPct val="20000"/>
              </a:spcBef>
              <a:spcAft>
                <a:spcPts val="0"/>
              </a:spcAft>
              <a:buClr>
                <a:schemeClr val="hlink"/>
              </a:buClr>
              <a:buSzPct val="80000"/>
              <a:buFont typeface="Arial" charset="0"/>
              <a:buNone/>
              <a:defRPr/>
            </a:pPr>
            <a:endParaRPr lang="fr-FR" sz="3200" kern="0" dirty="0">
              <a:effectLst>
                <a:outerShdw blurRad="38100" dist="38100" dir="2700000" algn="tl">
                  <a:srgbClr val="000000"/>
                </a:outerShdw>
              </a:effectLst>
              <a:latin typeface="+mn-lt"/>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33"/>
          <p:cNvSpPr>
            <a:spLocks noChangeAspect="1" noChangeArrowheads="1" noTextEdit="1"/>
          </p:cNvSpPr>
          <p:nvPr/>
        </p:nvSpPr>
        <p:spPr bwMode="auto">
          <a:xfrm>
            <a:off x="142875" y="1392238"/>
            <a:ext cx="8501063" cy="3417887"/>
          </a:xfrm>
          <a:prstGeom prst="rect">
            <a:avLst/>
          </a:prstGeom>
          <a:noFill/>
          <a:ln w="9525">
            <a:noFill/>
            <a:miter lim="800000"/>
            <a:headEnd/>
            <a:tailEnd/>
          </a:ln>
        </p:spPr>
        <p:txBody>
          <a:bodyPr/>
          <a:lstStyle/>
          <a:p>
            <a:endParaRPr lang="fr-FR"/>
          </a:p>
        </p:txBody>
      </p:sp>
      <p:sp>
        <p:nvSpPr>
          <p:cNvPr id="10243" name="Text Box 32"/>
          <p:cNvSpPr txBox="1">
            <a:spLocks noChangeArrowheads="1"/>
          </p:cNvSpPr>
          <p:nvPr/>
        </p:nvSpPr>
        <p:spPr bwMode="auto">
          <a:xfrm>
            <a:off x="476250" y="2928938"/>
            <a:ext cx="2684463" cy="334962"/>
          </a:xfrm>
          <a:prstGeom prst="rect">
            <a:avLst/>
          </a:prstGeom>
          <a:noFill/>
          <a:ln w="9525">
            <a:noFill/>
            <a:miter lim="800000"/>
            <a:headEnd/>
            <a:tailEnd/>
          </a:ln>
        </p:spPr>
        <p:txBody>
          <a:bodyPr/>
          <a:lstStyle/>
          <a:p>
            <a:pPr algn="ctr"/>
            <a:r>
              <a:rPr lang="fr-FR" sz="1000">
                <a:cs typeface="Times New Roman" pitchFamily="18" charset="0"/>
              </a:rPr>
              <a:t>Période septembre à novembre</a:t>
            </a:r>
            <a:endParaRPr lang="fr-FR" sz="1000"/>
          </a:p>
        </p:txBody>
      </p:sp>
      <p:sp>
        <p:nvSpPr>
          <p:cNvPr id="10244" name="Text Box 31"/>
          <p:cNvSpPr txBox="1">
            <a:spLocks noChangeArrowheads="1"/>
          </p:cNvSpPr>
          <p:nvPr/>
        </p:nvSpPr>
        <p:spPr bwMode="auto">
          <a:xfrm>
            <a:off x="3162300" y="2928938"/>
            <a:ext cx="2676525" cy="334962"/>
          </a:xfrm>
          <a:prstGeom prst="rect">
            <a:avLst/>
          </a:prstGeom>
          <a:noFill/>
          <a:ln w="9525">
            <a:noFill/>
            <a:miter lim="800000"/>
            <a:headEnd/>
            <a:tailEnd/>
          </a:ln>
        </p:spPr>
        <p:txBody>
          <a:bodyPr/>
          <a:lstStyle/>
          <a:p>
            <a:pPr algn="ctr"/>
            <a:r>
              <a:rPr lang="fr-FR" sz="1000">
                <a:cs typeface="Times New Roman" pitchFamily="18" charset="0"/>
              </a:rPr>
              <a:t>Période décembre à février</a:t>
            </a:r>
            <a:endParaRPr lang="fr-FR" sz="1000"/>
          </a:p>
        </p:txBody>
      </p:sp>
      <p:sp>
        <p:nvSpPr>
          <p:cNvPr id="10245" name="Text Box 30"/>
          <p:cNvSpPr txBox="1">
            <a:spLocks noChangeArrowheads="1"/>
          </p:cNvSpPr>
          <p:nvPr/>
        </p:nvSpPr>
        <p:spPr bwMode="auto">
          <a:xfrm>
            <a:off x="6465888" y="2928938"/>
            <a:ext cx="1412875" cy="334962"/>
          </a:xfrm>
          <a:prstGeom prst="rect">
            <a:avLst/>
          </a:prstGeom>
          <a:noFill/>
          <a:ln w="9525">
            <a:noFill/>
            <a:miter lim="800000"/>
            <a:headEnd/>
            <a:tailEnd/>
          </a:ln>
        </p:spPr>
        <p:txBody>
          <a:bodyPr/>
          <a:lstStyle/>
          <a:p>
            <a:r>
              <a:rPr lang="fr-FR" sz="1000">
                <a:cs typeface="Times New Roman" pitchFamily="18" charset="0"/>
              </a:rPr>
              <a:t>Période mars à juin</a:t>
            </a:r>
            <a:endParaRPr lang="fr-FR" sz="1000"/>
          </a:p>
        </p:txBody>
      </p:sp>
      <p:sp>
        <p:nvSpPr>
          <p:cNvPr id="10246" name="Text Box 29"/>
          <p:cNvSpPr txBox="1">
            <a:spLocks noChangeArrowheads="1"/>
          </p:cNvSpPr>
          <p:nvPr/>
        </p:nvSpPr>
        <p:spPr bwMode="auto">
          <a:xfrm>
            <a:off x="728663" y="3598863"/>
            <a:ext cx="1525587" cy="334962"/>
          </a:xfrm>
          <a:prstGeom prst="rect">
            <a:avLst/>
          </a:prstGeom>
          <a:solidFill>
            <a:srgbClr val="FFFF99"/>
          </a:solidFill>
          <a:ln w="9525">
            <a:solidFill>
              <a:srgbClr val="000000"/>
            </a:solidFill>
            <a:miter lim="800000"/>
            <a:headEnd/>
            <a:tailEnd/>
          </a:ln>
        </p:spPr>
        <p:txBody>
          <a:bodyPr/>
          <a:lstStyle/>
          <a:p>
            <a:pPr algn="ctr"/>
            <a:r>
              <a:rPr lang="fr-FR" sz="800">
                <a:solidFill>
                  <a:srgbClr val="000000"/>
                </a:solidFill>
                <a:cs typeface="Times New Roman" pitchFamily="18" charset="0"/>
              </a:rPr>
              <a:t>TP série1</a:t>
            </a:r>
            <a:endParaRPr lang="fr-FR" sz="800"/>
          </a:p>
          <a:p>
            <a:pPr algn="ctr" eaLnBrk="0" hangingPunct="0"/>
            <a:r>
              <a:rPr lang="fr-FR" sz="800">
                <a:solidFill>
                  <a:srgbClr val="000000"/>
                </a:solidFill>
                <a:cs typeface="Times New Roman" pitchFamily="18" charset="0"/>
              </a:rPr>
              <a:t>5 semaines 36.37.38.39.40</a:t>
            </a:r>
            <a:endParaRPr lang="fr-FR" sz="800"/>
          </a:p>
        </p:txBody>
      </p:sp>
      <p:sp>
        <p:nvSpPr>
          <p:cNvPr id="10247" name="Text Box 27"/>
          <p:cNvSpPr txBox="1">
            <a:spLocks noChangeArrowheads="1"/>
          </p:cNvSpPr>
          <p:nvPr/>
        </p:nvSpPr>
        <p:spPr bwMode="auto">
          <a:xfrm>
            <a:off x="4667250" y="3598863"/>
            <a:ext cx="1387475" cy="342900"/>
          </a:xfrm>
          <a:prstGeom prst="rect">
            <a:avLst/>
          </a:prstGeom>
          <a:solidFill>
            <a:srgbClr val="FFFF99"/>
          </a:solidFill>
          <a:ln w="9525">
            <a:solidFill>
              <a:srgbClr val="000000"/>
            </a:solidFill>
            <a:miter lim="800000"/>
            <a:headEnd/>
            <a:tailEnd/>
          </a:ln>
        </p:spPr>
        <p:txBody>
          <a:bodyPr/>
          <a:lstStyle/>
          <a:p>
            <a:pPr algn="ctr"/>
            <a:r>
              <a:rPr lang="fr-FR" sz="800">
                <a:solidFill>
                  <a:srgbClr val="000000"/>
                </a:solidFill>
                <a:cs typeface="Times New Roman" pitchFamily="18" charset="0"/>
              </a:rPr>
              <a:t>TP série 2 </a:t>
            </a:r>
            <a:endParaRPr lang="fr-FR" sz="800"/>
          </a:p>
          <a:p>
            <a:pPr algn="ctr" eaLnBrk="0" hangingPunct="0"/>
            <a:r>
              <a:rPr lang="fr-FR" sz="800">
                <a:solidFill>
                  <a:srgbClr val="000000"/>
                </a:solidFill>
                <a:cs typeface="Times New Roman" pitchFamily="18" charset="0"/>
              </a:rPr>
              <a:t>5 semaines 4.5.6.7.10</a:t>
            </a:r>
            <a:endParaRPr lang="fr-FR" sz="800"/>
          </a:p>
        </p:txBody>
      </p:sp>
      <p:sp>
        <p:nvSpPr>
          <p:cNvPr id="10248" name="Line 25"/>
          <p:cNvSpPr>
            <a:spLocks noChangeShapeType="1"/>
          </p:cNvSpPr>
          <p:nvPr/>
        </p:nvSpPr>
        <p:spPr bwMode="auto">
          <a:xfrm>
            <a:off x="3160713" y="2928938"/>
            <a:ext cx="1587" cy="2152650"/>
          </a:xfrm>
          <a:prstGeom prst="line">
            <a:avLst/>
          </a:prstGeom>
          <a:noFill/>
          <a:ln w="9525">
            <a:solidFill>
              <a:srgbClr val="000000"/>
            </a:solidFill>
            <a:prstDash val="dash"/>
            <a:round/>
            <a:headEnd/>
            <a:tailEnd/>
          </a:ln>
        </p:spPr>
        <p:txBody>
          <a:bodyPr/>
          <a:lstStyle/>
          <a:p>
            <a:endParaRPr lang="fr-FR"/>
          </a:p>
        </p:txBody>
      </p:sp>
      <p:sp>
        <p:nvSpPr>
          <p:cNvPr id="10249" name="Line 24"/>
          <p:cNvSpPr>
            <a:spLocks noChangeShapeType="1"/>
          </p:cNvSpPr>
          <p:nvPr/>
        </p:nvSpPr>
        <p:spPr bwMode="auto">
          <a:xfrm>
            <a:off x="5859463" y="2928938"/>
            <a:ext cx="1587" cy="2012950"/>
          </a:xfrm>
          <a:prstGeom prst="line">
            <a:avLst/>
          </a:prstGeom>
          <a:noFill/>
          <a:ln w="9525">
            <a:solidFill>
              <a:srgbClr val="000000"/>
            </a:solidFill>
            <a:prstDash val="dash"/>
            <a:round/>
            <a:headEnd/>
            <a:tailEnd/>
          </a:ln>
        </p:spPr>
        <p:txBody>
          <a:bodyPr/>
          <a:lstStyle/>
          <a:p>
            <a:endParaRPr lang="fr-FR"/>
          </a:p>
        </p:txBody>
      </p:sp>
      <p:sp>
        <p:nvSpPr>
          <p:cNvPr id="10250" name="Text Box 23"/>
          <p:cNvSpPr txBox="1">
            <a:spLocks noChangeArrowheads="1"/>
          </p:cNvSpPr>
          <p:nvPr/>
        </p:nvSpPr>
        <p:spPr bwMode="auto">
          <a:xfrm>
            <a:off x="728663" y="4008438"/>
            <a:ext cx="1506537" cy="1565275"/>
          </a:xfrm>
          <a:prstGeom prst="rect">
            <a:avLst/>
          </a:prstGeom>
          <a:solidFill>
            <a:srgbClr val="FFFFFF"/>
          </a:solidFill>
          <a:ln w="9525">
            <a:solidFill>
              <a:srgbClr val="000000"/>
            </a:solidFill>
            <a:miter lim="800000"/>
            <a:headEnd/>
            <a:tailEnd/>
          </a:ln>
        </p:spPr>
        <p:txBody>
          <a:bodyPr/>
          <a:lstStyle/>
          <a:p>
            <a:pPr algn="just"/>
            <a:r>
              <a:rPr lang="fr-FR" sz="600">
                <a:solidFill>
                  <a:srgbClr val="000000"/>
                </a:solidFill>
                <a:cs typeface="Times New Roman" pitchFamily="18" charset="0"/>
              </a:rPr>
              <a:t>TP et TD mobilisant les savoirs :</a:t>
            </a:r>
            <a:endParaRPr lang="fr-FR" sz="600"/>
          </a:p>
          <a:p>
            <a:pPr algn="just" eaLnBrk="0" hangingPunct="0"/>
            <a:r>
              <a:rPr lang="fr-FR" sz="600">
                <a:solidFill>
                  <a:srgbClr val="000000"/>
                </a:solidFill>
                <a:cs typeface="Times New Roman" pitchFamily="18" charset="0"/>
              </a:rPr>
              <a:t>S1.1 Réseaux HT</a:t>
            </a:r>
            <a:endParaRPr lang="fr-FR" sz="600"/>
          </a:p>
          <a:p>
            <a:pPr algn="just" eaLnBrk="0" hangingPunct="0"/>
            <a:r>
              <a:rPr lang="fr-FR" sz="600">
                <a:solidFill>
                  <a:srgbClr val="000000"/>
                </a:solidFill>
                <a:cs typeface="Times New Roman" pitchFamily="18" charset="0"/>
              </a:rPr>
              <a:t>S1.2 Transformateur HTA/BTA</a:t>
            </a:r>
            <a:endParaRPr lang="fr-FR" sz="600"/>
          </a:p>
          <a:p>
            <a:pPr eaLnBrk="0" hangingPunct="0"/>
            <a:r>
              <a:rPr lang="fr-FR" sz="600">
                <a:solidFill>
                  <a:srgbClr val="000000"/>
                </a:solidFill>
                <a:cs typeface="Times New Roman" pitchFamily="18" charset="0"/>
              </a:rPr>
              <a:t>S1.4 réseaux basse tension</a:t>
            </a:r>
            <a:endParaRPr lang="fr-FR" sz="600"/>
          </a:p>
          <a:p>
            <a:pPr algn="just" eaLnBrk="0" hangingPunct="0"/>
            <a:r>
              <a:rPr lang="fr-FR" sz="600">
                <a:solidFill>
                  <a:srgbClr val="000000"/>
                </a:solidFill>
                <a:cs typeface="Times New Roman" pitchFamily="18" charset="0"/>
              </a:rPr>
              <a:t>S5.2 maintenance</a:t>
            </a:r>
            <a:endParaRPr lang="fr-FR" sz="600"/>
          </a:p>
          <a:p>
            <a:pPr algn="just" eaLnBrk="0" hangingPunct="0"/>
            <a:r>
              <a:rPr lang="fr-FR" sz="600">
                <a:solidFill>
                  <a:srgbClr val="000000"/>
                </a:solidFill>
                <a:cs typeface="Times New Roman" pitchFamily="18" charset="0"/>
              </a:rPr>
              <a:t>S3.2 modulation du flux d’énergie</a:t>
            </a:r>
            <a:endParaRPr lang="fr-FR" sz="600"/>
          </a:p>
          <a:p>
            <a:pPr algn="just" eaLnBrk="0" hangingPunct="0"/>
            <a:r>
              <a:rPr lang="fr-FR" sz="600">
                <a:solidFill>
                  <a:srgbClr val="000000"/>
                </a:solidFill>
                <a:cs typeface="Times New Roman" pitchFamily="18" charset="0"/>
              </a:rPr>
              <a:t>S1.3 schéma de liaison à la terre</a:t>
            </a:r>
            <a:endParaRPr lang="fr-FR" sz="600"/>
          </a:p>
          <a:p>
            <a:pPr algn="just" eaLnBrk="0" hangingPunct="0"/>
            <a:r>
              <a:rPr lang="en-GB" sz="600">
                <a:solidFill>
                  <a:srgbClr val="000000"/>
                </a:solidFill>
                <a:cs typeface="Times New Roman" pitchFamily="18" charset="0"/>
              </a:rPr>
              <a:t>TP1.1 HTA</a:t>
            </a:r>
            <a:endParaRPr lang="en-GB" sz="600"/>
          </a:p>
          <a:p>
            <a:pPr algn="just" eaLnBrk="0" hangingPunct="0"/>
            <a:r>
              <a:rPr lang="en-GB" sz="600">
                <a:solidFill>
                  <a:srgbClr val="000000"/>
                </a:solidFill>
                <a:cs typeface="Times New Roman" pitchFamily="18" charset="0"/>
              </a:rPr>
              <a:t>TP1.2 et TP1.2 bis DDR</a:t>
            </a:r>
            <a:endParaRPr lang="en-GB" sz="600"/>
          </a:p>
          <a:p>
            <a:pPr algn="just" eaLnBrk="0" hangingPunct="0"/>
            <a:r>
              <a:rPr lang="en-GB" sz="600">
                <a:solidFill>
                  <a:srgbClr val="000000"/>
                </a:solidFill>
                <a:cs typeface="Times New Roman" pitchFamily="18" charset="0"/>
              </a:rPr>
              <a:t>TP1.3 SLT</a:t>
            </a:r>
            <a:endParaRPr lang="en-GB" sz="600"/>
          </a:p>
          <a:p>
            <a:pPr algn="just" eaLnBrk="0" hangingPunct="0"/>
            <a:r>
              <a:rPr lang="en-GB" sz="600">
                <a:solidFill>
                  <a:srgbClr val="000000"/>
                </a:solidFill>
                <a:cs typeface="Times New Roman" pitchFamily="18" charset="0"/>
              </a:rPr>
              <a:t>TP1.4 maintenance</a:t>
            </a:r>
            <a:endParaRPr lang="en-GB" sz="600"/>
          </a:p>
          <a:p>
            <a:pPr algn="just" eaLnBrk="0" hangingPunct="0"/>
            <a:r>
              <a:rPr lang="en-GB" sz="600">
                <a:solidFill>
                  <a:srgbClr val="000000"/>
                </a:solidFill>
                <a:cs typeface="Times New Roman" pitchFamily="18" charset="0"/>
              </a:rPr>
              <a:t>TP1.5 variation de vitesse</a:t>
            </a:r>
            <a:endParaRPr lang="en-GB" sz="600"/>
          </a:p>
        </p:txBody>
      </p:sp>
      <p:sp>
        <p:nvSpPr>
          <p:cNvPr id="10251" name="Text Box 22"/>
          <p:cNvSpPr txBox="1">
            <a:spLocks noChangeArrowheads="1"/>
          </p:cNvSpPr>
          <p:nvPr/>
        </p:nvSpPr>
        <p:spPr bwMode="auto">
          <a:xfrm>
            <a:off x="4492625" y="4002088"/>
            <a:ext cx="1562100" cy="1616075"/>
          </a:xfrm>
          <a:prstGeom prst="rect">
            <a:avLst/>
          </a:prstGeom>
          <a:solidFill>
            <a:srgbClr val="FFFFFF"/>
          </a:solidFill>
          <a:ln w="9525">
            <a:solidFill>
              <a:srgbClr val="000000"/>
            </a:solidFill>
            <a:miter lim="800000"/>
            <a:headEnd/>
            <a:tailEnd/>
          </a:ln>
        </p:spPr>
        <p:txBody>
          <a:bodyPr/>
          <a:lstStyle/>
          <a:p>
            <a:r>
              <a:rPr lang="fr-FR" sz="600">
                <a:solidFill>
                  <a:srgbClr val="000000"/>
                </a:solidFill>
                <a:cs typeface="Times New Roman" pitchFamily="18" charset="0"/>
              </a:rPr>
              <a:t>Connaissances + approfondies pour pouvoir intervenir sur les systèmes (interventions de dépannage)</a:t>
            </a:r>
            <a:endParaRPr lang="fr-FR" sz="600"/>
          </a:p>
          <a:p>
            <a:pPr eaLnBrk="0" hangingPunct="0"/>
            <a:r>
              <a:rPr lang="fr-FR" sz="600">
                <a:solidFill>
                  <a:srgbClr val="000000"/>
                </a:solidFill>
                <a:cs typeface="Times New Roman" pitchFamily="18" charset="0"/>
              </a:rPr>
              <a:t>TP2.1 SLT TN, IT</a:t>
            </a:r>
            <a:endParaRPr lang="fr-FR" sz="600"/>
          </a:p>
          <a:p>
            <a:pPr eaLnBrk="0" hangingPunct="0"/>
            <a:r>
              <a:rPr lang="fr-FR" sz="600">
                <a:solidFill>
                  <a:srgbClr val="000000"/>
                </a:solidFill>
                <a:cs typeface="Times New Roman" pitchFamily="18" charset="0"/>
              </a:rPr>
              <a:t>TP2.2 variation de vitesse (sortie ana)</a:t>
            </a:r>
            <a:endParaRPr lang="fr-FR" sz="600"/>
          </a:p>
          <a:p>
            <a:pPr eaLnBrk="0" hangingPunct="0"/>
            <a:r>
              <a:rPr lang="fr-FR" sz="600">
                <a:solidFill>
                  <a:srgbClr val="000000"/>
                </a:solidFill>
                <a:cs typeface="Times New Roman" pitchFamily="18" charset="0"/>
              </a:rPr>
              <a:t>TP2.3 régulation de température*</a:t>
            </a:r>
            <a:endParaRPr lang="fr-FR" sz="600"/>
          </a:p>
          <a:p>
            <a:pPr eaLnBrk="0" hangingPunct="0"/>
            <a:r>
              <a:rPr lang="fr-FR" sz="600">
                <a:solidFill>
                  <a:srgbClr val="000000"/>
                </a:solidFill>
                <a:cs typeface="Times New Roman" pitchFamily="18" charset="0"/>
              </a:rPr>
              <a:t>TP2.4 régulation de pression*</a:t>
            </a:r>
            <a:endParaRPr lang="fr-FR" sz="600"/>
          </a:p>
          <a:p>
            <a:pPr eaLnBrk="0" hangingPunct="0"/>
            <a:r>
              <a:rPr lang="fr-FR" sz="600">
                <a:solidFill>
                  <a:srgbClr val="000000"/>
                </a:solidFill>
                <a:cs typeface="Times New Roman" pitchFamily="18" charset="0"/>
              </a:rPr>
              <a:t>Rédaction dossier de synthèse</a:t>
            </a:r>
            <a:endParaRPr lang="fr-FR" sz="600"/>
          </a:p>
          <a:p>
            <a:pPr eaLnBrk="0" hangingPunct="0"/>
            <a:r>
              <a:rPr lang="fr-FR" sz="600">
                <a:solidFill>
                  <a:srgbClr val="000000"/>
                </a:solidFill>
                <a:cs typeface="Times New Roman" pitchFamily="18" charset="0"/>
              </a:rPr>
              <a:t>*Intervention de maintenance sur TP 2.3 et 2.4</a:t>
            </a:r>
            <a:endParaRPr lang="fr-FR" sz="600"/>
          </a:p>
        </p:txBody>
      </p:sp>
      <p:sp>
        <p:nvSpPr>
          <p:cNvPr id="10252" name="Text Box 21"/>
          <p:cNvSpPr txBox="1">
            <a:spLocks noChangeArrowheads="1"/>
          </p:cNvSpPr>
          <p:nvPr/>
        </p:nvSpPr>
        <p:spPr bwMode="auto">
          <a:xfrm>
            <a:off x="452438" y="2357438"/>
            <a:ext cx="4329112" cy="336550"/>
          </a:xfrm>
          <a:prstGeom prst="rect">
            <a:avLst/>
          </a:prstGeom>
          <a:solidFill>
            <a:srgbClr val="FFFFFF"/>
          </a:solidFill>
          <a:ln w="9525">
            <a:noFill/>
            <a:miter lim="800000"/>
            <a:headEnd/>
            <a:tailEnd/>
          </a:ln>
        </p:spPr>
        <p:txBody>
          <a:bodyPr/>
          <a:lstStyle/>
          <a:p>
            <a:r>
              <a:rPr lang="fr-FR" sz="1200" b="1">
                <a:solidFill>
                  <a:srgbClr val="000000"/>
                </a:solidFill>
                <a:cs typeface="Times New Roman" pitchFamily="18" charset="0"/>
              </a:rPr>
              <a:t>PLAN DE FORMATION T ELEEC    </a:t>
            </a:r>
            <a:r>
              <a:rPr lang="fr-FR" sz="800">
                <a:solidFill>
                  <a:srgbClr val="000000"/>
                </a:solidFill>
                <a:cs typeface="Times New Roman" pitchFamily="18" charset="0"/>
              </a:rPr>
              <a:t>11h30 /semaine sur 27 semaines</a:t>
            </a:r>
            <a:endParaRPr lang="fr-FR"/>
          </a:p>
        </p:txBody>
      </p:sp>
      <p:sp>
        <p:nvSpPr>
          <p:cNvPr id="10253" name="Text Box 19"/>
          <p:cNvSpPr txBox="1">
            <a:spLocks noChangeArrowheads="1"/>
          </p:cNvSpPr>
          <p:nvPr/>
        </p:nvSpPr>
        <p:spPr bwMode="auto">
          <a:xfrm>
            <a:off x="2508250" y="3663950"/>
            <a:ext cx="420688" cy="265113"/>
          </a:xfrm>
          <a:prstGeom prst="rect">
            <a:avLst/>
          </a:prstGeom>
          <a:noFill/>
          <a:ln w="9525">
            <a:noFill/>
            <a:miter lim="800000"/>
            <a:headEnd/>
            <a:tailEnd/>
          </a:ln>
        </p:spPr>
        <p:txBody>
          <a:bodyPr/>
          <a:lstStyle/>
          <a:p>
            <a:r>
              <a:rPr lang="fr-FR" sz="600">
                <a:solidFill>
                  <a:srgbClr val="000000"/>
                </a:solidFill>
                <a:cs typeface="Times New Roman" pitchFamily="18" charset="0"/>
              </a:rPr>
              <a:t>42.43</a:t>
            </a:r>
          </a:p>
          <a:p>
            <a:r>
              <a:rPr lang="fr-FR" sz="600">
                <a:solidFill>
                  <a:srgbClr val="000000"/>
                </a:solidFill>
                <a:cs typeface="Times New Roman" pitchFamily="18" charset="0"/>
              </a:rPr>
              <a:t>44.45</a:t>
            </a:r>
            <a:endParaRPr lang="fr-FR" sz="600"/>
          </a:p>
        </p:txBody>
      </p:sp>
      <p:sp>
        <p:nvSpPr>
          <p:cNvPr id="10254" name="Text Box 18"/>
          <p:cNvSpPr txBox="1">
            <a:spLocks noChangeArrowheads="1"/>
          </p:cNvSpPr>
          <p:nvPr/>
        </p:nvSpPr>
        <p:spPr bwMode="auto">
          <a:xfrm>
            <a:off x="2938463" y="3602038"/>
            <a:ext cx="1701800" cy="334962"/>
          </a:xfrm>
          <a:prstGeom prst="rect">
            <a:avLst/>
          </a:prstGeom>
          <a:solidFill>
            <a:srgbClr val="CCFFCC"/>
          </a:solidFill>
          <a:ln w="9525">
            <a:solidFill>
              <a:srgbClr val="000000"/>
            </a:solidFill>
            <a:miter lim="800000"/>
            <a:headEnd/>
            <a:tailEnd/>
          </a:ln>
        </p:spPr>
        <p:txBody>
          <a:bodyPr/>
          <a:lstStyle/>
          <a:p>
            <a:pPr algn="ctr"/>
            <a:r>
              <a:rPr lang="fr-FR" sz="800" b="1">
                <a:solidFill>
                  <a:srgbClr val="000000"/>
                </a:solidFill>
                <a:cs typeface="Times New Roman" pitchFamily="18" charset="0"/>
              </a:rPr>
              <a:t>PFMP 2/2 E31</a:t>
            </a:r>
            <a:endParaRPr lang="fr-FR" sz="800"/>
          </a:p>
          <a:p>
            <a:pPr algn="ctr" eaLnBrk="0" hangingPunct="0"/>
            <a:r>
              <a:rPr lang="fr-FR" sz="800">
                <a:solidFill>
                  <a:srgbClr val="000000"/>
                </a:solidFill>
                <a:cs typeface="Times New Roman" pitchFamily="18" charset="0"/>
              </a:rPr>
              <a:t>8 semaines 46.47.48.49.50.1.2.3</a:t>
            </a:r>
            <a:endParaRPr lang="fr-FR" sz="800"/>
          </a:p>
        </p:txBody>
      </p:sp>
      <p:sp>
        <p:nvSpPr>
          <p:cNvPr id="10255" name="Text Box 17"/>
          <p:cNvSpPr txBox="1">
            <a:spLocks noChangeArrowheads="1"/>
          </p:cNvSpPr>
          <p:nvPr/>
        </p:nvSpPr>
        <p:spPr bwMode="auto">
          <a:xfrm>
            <a:off x="3201988" y="4032250"/>
            <a:ext cx="1385887" cy="249238"/>
          </a:xfrm>
          <a:prstGeom prst="rect">
            <a:avLst/>
          </a:prstGeom>
          <a:noFill/>
          <a:ln w="9525">
            <a:noFill/>
            <a:miter lim="800000"/>
            <a:headEnd/>
            <a:tailEnd/>
          </a:ln>
        </p:spPr>
        <p:txBody>
          <a:bodyPr/>
          <a:lstStyle/>
          <a:p>
            <a:r>
              <a:rPr lang="fr-FR" sz="600">
                <a:solidFill>
                  <a:srgbClr val="000000"/>
                </a:solidFill>
                <a:cs typeface="Times New Roman" pitchFamily="18" charset="0"/>
              </a:rPr>
              <a:t>Du 14 novembre au 20 janvier </a:t>
            </a:r>
            <a:endParaRPr lang="fr-FR" sz="600"/>
          </a:p>
        </p:txBody>
      </p:sp>
      <p:sp>
        <p:nvSpPr>
          <p:cNvPr id="10256" name="AutoShape 15"/>
          <p:cNvSpPr>
            <a:spLocks noChangeArrowheads="1"/>
          </p:cNvSpPr>
          <p:nvPr/>
        </p:nvSpPr>
        <p:spPr bwMode="auto">
          <a:xfrm>
            <a:off x="7929563" y="3433763"/>
            <a:ext cx="850900" cy="676275"/>
          </a:xfrm>
          <a:prstGeom prst="rightArrow">
            <a:avLst>
              <a:gd name="adj1" fmla="val 50000"/>
              <a:gd name="adj2" fmla="val 35271"/>
            </a:avLst>
          </a:prstGeom>
          <a:solidFill>
            <a:srgbClr val="FFCC99"/>
          </a:solidFill>
          <a:ln w="19050">
            <a:solidFill>
              <a:srgbClr val="000000"/>
            </a:solidFill>
            <a:miter lim="800000"/>
            <a:headEnd/>
            <a:tailEnd/>
          </a:ln>
        </p:spPr>
        <p:txBody>
          <a:bodyPr/>
          <a:lstStyle/>
          <a:p>
            <a:endParaRPr lang="fr-FR">
              <a:latin typeface="Calibri" pitchFamily="34" charset="0"/>
            </a:endParaRPr>
          </a:p>
        </p:txBody>
      </p:sp>
      <p:sp>
        <p:nvSpPr>
          <p:cNvPr id="10257" name="Text Box 14"/>
          <p:cNvSpPr txBox="1">
            <a:spLocks noChangeArrowheads="1"/>
          </p:cNvSpPr>
          <p:nvPr/>
        </p:nvSpPr>
        <p:spPr bwMode="auto">
          <a:xfrm>
            <a:off x="7889875" y="3595688"/>
            <a:ext cx="963613" cy="338137"/>
          </a:xfrm>
          <a:prstGeom prst="rect">
            <a:avLst/>
          </a:prstGeom>
          <a:noFill/>
          <a:ln w="19050">
            <a:noFill/>
            <a:miter lim="800000"/>
            <a:headEnd/>
            <a:tailEnd/>
          </a:ln>
        </p:spPr>
        <p:txBody>
          <a:bodyPr/>
          <a:lstStyle/>
          <a:p>
            <a:r>
              <a:rPr lang="fr-FR" sz="600">
                <a:solidFill>
                  <a:srgbClr val="000000"/>
                </a:solidFill>
                <a:cs typeface="Times New Roman" pitchFamily="18" charset="0"/>
              </a:rPr>
              <a:t>Période </a:t>
            </a:r>
            <a:r>
              <a:rPr lang="fr-FR" sz="600" b="1">
                <a:solidFill>
                  <a:srgbClr val="000000"/>
                </a:solidFill>
                <a:cs typeface="Times New Roman" pitchFamily="18" charset="0"/>
              </a:rPr>
              <a:t>CCF3</a:t>
            </a:r>
            <a:r>
              <a:rPr lang="fr-FR" sz="600">
                <a:solidFill>
                  <a:srgbClr val="000000"/>
                </a:solidFill>
                <a:cs typeface="Times New Roman" pitchFamily="18" charset="0"/>
              </a:rPr>
              <a:t>**E34</a:t>
            </a:r>
            <a:endParaRPr lang="fr-FR" sz="600"/>
          </a:p>
          <a:p>
            <a:pPr eaLnBrk="0" hangingPunct="0"/>
            <a:r>
              <a:rPr lang="fr-FR" sz="600">
                <a:solidFill>
                  <a:srgbClr val="000000"/>
                </a:solidFill>
                <a:cs typeface="Times New Roman" pitchFamily="18" charset="0"/>
              </a:rPr>
              <a:t>3 semaines 21.22.23</a:t>
            </a:r>
            <a:endParaRPr lang="fr-FR" sz="600"/>
          </a:p>
          <a:p>
            <a:pPr eaLnBrk="0" hangingPunct="0"/>
            <a:r>
              <a:rPr lang="fr-FR" sz="600">
                <a:solidFill>
                  <a:srgbClr val="000000"/>
                </a:solidFill>
                <a:cs typeface="Times New Roman" pitchFamily="18" charset="0"/>
              </a:rPr>
              <a:t> </a:t>
            </a:r>
            <a:endParaRPr lang="fr-FR" sz="600"/>
          </a:p>
          <a:p>
            <a:pPr eaLnBrk="0" hangingPunct="0"/>
            <a:endParaRPr lang="fr-FR" sz="600"/>
          </a:p>
        </p:txBody>
      </p:sp>
      <p:sp>
        <p:nvSpPr>
          <p:cNvPr id="10258" name="Text Box 13"/>
          <p:cNvSpPr txBox="1">
            <a:spLocks noChangeArrowheads="1"/>
          </p:cNvSpPr>
          <p:nvPr/>
        </p:nvSpPr>
        <p:spPr bwMode="auto">
          <a:xfrm>
            <a:off x="7446963" y="3629025"/>
            <a:ext cx="598487" cy="622300"/>
          </a:xfrm>
          <a:prstGeom prst="rect">
            <a:avLst/>
          </a:prstGeom>
          <a:noFill/>
          <a:ln w="9525">
            <a:noFill/>
            <a:miter lim="800000"/>
            <a:headEnd/>
            <a:tailEnd/>
          </a:ln>
        </p:spPr>
        <p:txBody>
          <a:bodyPr/>
          <a:lstStyle/>
          <a:p>
            <a:r>
              <a:rPr lang="fr-FR" sz="600">
                <a:solidFill>
                  <a:srgbClr val="000000"/>
                </a:solidFill>
                <a:cs typeface="Times New Roman" pitchFamily="18" charset="0"/>
              </a:rPr>
              <a:t>Semaines </a:t>
            </a:r>
            <a:endParaRPr lang="fr-FR" sz="600"/>
          </a:p>
          <a:p>
            <a:pPr eaLnBrk="0" hangingPunct="0"/>
            <a:r>
              <a:rPr lang="fr-FR" sz="600">
                <a:solidFill>
                  <a:srgbClr val="000000"/>
                </a:solidFill>
                <a:cs typeface="Times New Roman" pitchFamily="18" charset="0"/>
              </a:rPr>
              <a:t>16.19.20</a:t>
            </a:r>
            <a:endParaRPr lang="fr-FR" sz="600"/>
          </a:p>
        </p:txBody>
      </p:sp>
      <p:sp>
        <p:nvSpPr>
          <p:cNvPr id="10259" name="Text Box 12"/>
          <p:cNvSpPr txBox="1">
            <a:spLocks noChangeArrowheads="1"/>
          </p:cNvSpPr>
          <p:nvPr/>
        </p:nvSpPr>
        <p:spPr bwMode="auto">
          <a:xfrm>
            <a:off x="2235200" y="3663950"/>
            <a:ext cx="488950" cy="368300"/>
          </a:xfrm>
          <a:prstGeom prst="rect">
            <a:avLst/>
          </a:prstGeom>
          <a:noFill/>
          <a:ln w="9525">
            <a:noFill/>
            <a:miter lim="800000"/>
            <a:headEnd/>
            <a:tailEnd/>
          </a:ln>
        </p:spPr>
        <p:txBody>
          <a:bodyPr/>
          <a:lstStyle/>
          <a:p>
            <a:r>
              <a:rPr lang="fr-FR" sz="600">
                <a:solidFill>
                  <a:srgbClr val="000000"/>
                </a:solidFill>
                <a:cs typeface="Times New Roman" pitchFamily="18" charset="0"/>
              </a:rPr>
              <a:t>41</a:t>
            </a:r>
            <a:endParaRPr lang="fr-FR" sz="600"/>
          </a:p>
        </p:txBody>
      </p:sp>
      <p:sp>
        <p:nvSpPr>
          <p:cNvPr id="10260" name="Text Box 11"/>
          <p:cNvSpPr txBox="1">
            <a:spLocks noChangeArrowheads="1"/>
          </p:cNvSpPr>
          <p:nvPr/>
        </p:nvSpPr>
        <p:spPr bwMode="auto">
          <a:xfrm>
            <a:off x="6465888" y="4002088"/>
            <a:ext cx="1360487" cy="1438275"/>
          </a:xfrm>
          <a:prstGeom prst="rect">
            <a:avLst/>
          </a:prstGeom>
          <a:solidFill>
            <a:srgbClr val="FFFFFF"/>
          </a:solidFill>
          <a:ln w="9525">
            <a:solidFill>
              <a:srgbClr val="000000"/>
            </a:solidFill>
            <a:miter lim="800000"/>
            <a:headEnd/>
            <a:tailEnd/>
          </a:ln>
        </p:spPr>
        <p:txBody>
          <a:bodyPr/>
          <a:lstStyle/>
          <a:p>
            <a:r>
              <a:rPr lang="fr-FR" sz="600">
                <a:solidFill>
                  <a:srgbClr val="000000"/>
                </a:solidFill>
                <a:cs typeface="Times New Roman" pitchFamily="18" charset="0"/>
              </a:rPr>
              <a:t>TP visant plus particulièrement des réglages, du paramétrage et des modifications</a:t>
            </a:r>
            <a:endParaRPr lang="fr-FR" sz="600"/>
          </a:p>
          <a:p>
            <a:pPr eaLnBrk="0" hangingPunct="0"/>
            <a:r>
              <a:rPr lang="fr-FR" sz="600">
                <a:solidFill>
                  <a:srgbClr val="000000"/>
                </a:solidFill>
                <a:cs typeface="Times New Roman" pitchFamily="18" charset="0"/>
              </a:rPr>
              <a:t>TP3.1 éclairagisme</a:t>
            </a:r>
            <a:endParaRPr lang="fr-FR" sz="600"/>
          </a:p>
          <a:p>
            <a:pPr eaLnBrk="0" hangingPunct="0"/>
            <a:r>
              <a:rPr lang="fr-FR" sz="600">
                <a:solidFill>
                  <a:srgbClr val="000000"/>
                </a:solidFill>
                <a:cs typeface="Times New Roman" pitchFamily="18" charset="0"/>
              </a:rPr>
              <a:t>TP3.2 remplacement convertisseur de fréquence</a:t>
            </a:r>
            <a:endParaRPr lang="fr-FR" sz="600"/>
          </a:p>
          <a:p>
            <a:pPr eaLnBrk="0" hangingPunct="0"/>
            <a:r>
              <a:rPr lang="fr-FR" sz="600">
                <a:solidFill>
                  <a:srgbClr val="000000"/>
                </a:solidFill>
                <a:cs typeface="Times New Roman" pitchFamily="18" charset="0"/>
              </a:rPr>
              <a:t>TP3.3 relèvement facteur de puissance</a:t>
            </a:r>
            <a:endParaRPr lang="fr-FR" sz="600"/>
          </a:p>
          <a:p>
            <a:pPr eaLnBrk="0" hangingPunct="0"/>
            <a:r>
              <a:rPr lang="fr-FR" sz="600">
                <a:solidFill>
                  <a:srgbClr val="000000"/>
                </a:solidFill>
                <a:cs typeface="Times New Roman" pitchFamily="18" charset="0"/>
              </a:rPr>
              <a:t>TP3.4 modification sur système</a:t>
            </a:r>
            <a:endParaRPr lang="fr-FR" sz="600"/>
          </a:p>
          <a:p>
            <a:pPr eaLnBrk="0" hangingPunct="0"/>
            <a:r>
              <a:rPr lang="fr-FR" sz="600">
                <a:solidFill>
                  <a:srgbClr val="000000"/>
                </a:solidFill>
                <a:cs typeface="Times New Roman" pitchFamily="18" charset="0"/>
              </a:rPr>
              <a:t>TP3.5 modification sur système</a:t>
            </a:r>
            <a:endParaRPr lang="fr-FR" sz="600"/>
          </a:p>
          <a:p>
            <a:pPr eaLnBrk="0" hangingPunct="0"/>
            <a:endParaRPr lang="fr-FR" sz="600"/>
          </a:p>
        </p:txBody>
      </p:sp>
      <p:sp>
        <p:nvSpPr>
          <p:cNvPr id="10261" name="Text Box 10"/>
          <p:cNvSpPr txBox="1">
            <a:spLocks noChangeArrowheads="1"/>
          </p:cNvSpPr>
          <p:nvPr/>
        </p:nvSpPr>
        <p:spPr bwMode="auto">
          <a:xfrm>
            <a:off x="6524625" y="3235325"/>
            <a:ext cx="1365250" cy="307975"/>
          </a:xfrm>
          <a:prstGeom prst="rect">
            <a:avLst/>
          </a:prstGeom>
          <a:solidFill>
            <a:srgbClr val="FFFF99"/>
          </a:solidFill>
          <a:ln w="9525">
            <a:solidFill>
              <a:srgbClr val="000000"/>
            </a:solidFill>
            <a:miter lim="800000"/>
            <a:headEnd/>
            <a:tailEnd/>
          </a:ln>
        </p:spPr>
        <p:txBody>
          <a:bodyPr/>
          <a:lstStyle/>
          <a:p>
            <a:pPr algn="ctr"/>
            <a:r>
              <a:rPr lang="fr-FR" sz="600">
                <a:solidFill>
                  <a:srgbClr val="000000"/>
                </a:solidFill>
                <a:cs typeface="Times New Roman" pitchFamily="18" charset="0"/>
              </a:rPr>
              <a:t>TP série 3</a:t>
            </a:r>
            <a:endParaRPr lang="fr-FR" sz="600"/>
          </a:p>
          <a:p>
            <a:pPr algn="ctr" eaLnBrk="0" hangingPunct="0"/>
            <a:r>
              <a:rPr lang="fr-FR" sz="600">
                <a:solidFill>
                  <a:srgbClr val="000000"/>
                </a:solidFill>
                <a:cs typeface="Times New Roman" pitchFamily="18" charset="0"/>
              </a:rPr>
              <a:t>5 semaines 13.14.15.16.19</a:t>
            </a:r>
            <a:endParaRPr lang="fr-FR" sz="600"/>
          </a:p>
          <a:p>
            <a:pPr eaLnBrk="0" hangingPunct="0"/>
            <a:endParaRPr lang="fr-FR"/>
          </a:p>
        </p:txBody>
      </p:sp>
      <p:sp>
        <p:nvSpPr>
          <p:cNvPr id="10262" name="Text Box 9"/>
          <p:cNvSpPr txBox="1">
            <a:spLocks noChangeArrowheads="1"/>
          </p:cNvSpPr>
          <p:nvPr/>
        </p:nvSpPr>
        <p:spPr bwMode="auto">
          <a:xfrm>
            <a:off x="452438" y="3663950"/>
            <a:ext cx="396875" cy="471488"/>
          </a:xfrm>
          <a:prstGeom prst="rect">
            <a:avLst/>
          </a:prstGeom>
          <a:noFill/>
          <a:ln w="9525">
            <a:noFill/>
            <a:miter lim="800000"/>
            <a:headEnd/>
            <a:tailEnd/>
          </a:ln>
        </p:spPr>
        <p:txBody>
          <a:bodyPr/>
          <a:lstStyle/>
          <a:p>
            <a:r>
              <a:rPr lang="fr-FR" sz="600">
                <a:solidFill>
                  <a:srgbClr val="000000"/>
                </a:solidFill>
                <a:cs typeface="Times New Roman" pitchFamily="18" charset="0"/>
              </a:rPr>
              <a:t>35</a:t>
            </a:r>
            <a:endParaRPr lang="fr-FR" sz="600"/>
          </a:p>
        </p:txBody>
      </p:sp>
      <p:sp>
        <p:nvSpPr>
          <p:cNvPr id="10263" name="Rectangle 6"/>
          <p:cNvSpPr>
            <a:spLocks noChangeArrowheads="1"/>
          </p:cNvSpPr>
          <p:nvPr/>
        </p:nvSpPr>
        <p:spPr bwMode="auto">
          <a:xfrm>
            <a:off x="452438" y="3602038"/>
            <a:ext cx="7480300" cy="338137"/>
          </a:xfrm>
          <a:prstGeom prst="rect">
            <a:avLst/>
          </a:prstGeom>
          <a:noFill/>
          <a:ln w="19050">
            <a:solidFill>
              <a:srgbClr val="000000"/>
            </a:solidFill>
            <a:miter lim="800000"/>
            <a:headEnd/>
            <a:tailEnd/>
          </a:ln>
        </p:spPr>
        <p:txBody>
          <a:bodyPr/>
          <a:lstStyle/>
          <a:p>
            <a:endParaRPr lang="fr-FR" sz="600">
              <a:latin typeface="Calibri" pitchFamily="34" charset="0"/>
            </a:endParaRPr>
          </a:p>
        </p:txBody>
      </p:sp>
      <p:sp>
        <p:nvSpPr>
          <p:cNvPr id="10264" name="Text Box 5"/>
          <p:cNvSpPr txBox="1">
            <a:spLocks noChangeArrowheads="1"/>
          </p:cNvSpPr>
          <p:nvPr/>
        </p:nvSpPr>
        <p:spPr bwMode="auto">
          <a:xfrm>
            <a:off x="6181725" y="3602038"/>
            <a:ext cx="1304925" cy="334962"/>
          </a:xfrm>
          <a:prstGeom prst="rect">
            <a:avLst/>
          </a:prstGeom>
          <a:solidFill>
            <a:srgbClr val="FFCC99"/>
          </a:solidFill>
          <a:ln w="9525">
            <a:solidFill>
              <a:srgbClr val="000000"/>
            </a:solidFill>
            <a:miter lim="800000"/>
            <a:headEnd/>
            <a:tailEnd/>
          </a:ln>
        </p:spPr>
        <p:txBody>
          <a:bodyPr/>
          <a:lstStyle/>
          <a:p>
            <a:pPr algn="ctr"/>
            <a:r>
              <a:rPr lang="fr-FR" sz="800">
                <a:solidFill>
                  <a:srgbClr val="000000"/>
                </a:solidFill>
                <a:cs typeface="Times New Roman" pitchFamily="18" charset="0"/>
              </a:rPr>
              <a:t>Période </a:t>
            </a:r>
            <a:r>
              <a:rPr lang="fr-FR" sz="800" b="1">
                <a:solidFill>
                  <a:srgbClr val="000000"/>
                </a:solidFill>
                <a:cs typeface="Times New Roman" pitchFamily="18" charset="0"/>
              </a:rPr>
              <a:t>CCF2</a:t>
            </a:r>
            <a:r>
              <a:rPr lang="fr-FR" sz="800">
                <a:solidFill>
                  <a:srgbClr val="000000"/>
                </a:solidFill>
                <a:cs typeface="Times New Roman" pitchFamily="18" charset="0"/>
              </a:rPr>
              <a:t>* E33</a:t>
            </a:r>
            <a:endParaRPr lang="fr-FR" sz="800"/>
          </a:p>
          <a:p>
            <a:pPr algn="ctr" eaLnBrk="0" hangingPunct="0"/>
            <a:r>
              <a:rPr lang="fr-FR" sz="800">
                <a:solidFill>
                  <a:srgbClr val="000000"/>
                </a:solidFill>
                <a:cs typeface="Times New Roman" pitchFamily="18" charset="0"/>
              </a:rPr>
              <a:t>4 semaines12.13.14.15</a:t>
            </a:r>
            <a:endParaRPr lang="fr-FR" sz="800"/>
          </a:p>
        </p:txBody>
      </p:sp>
      <p:sp>
        <p:nvSpPr>
          <p:cNvPr id="10265" name="Text Box 4"/>
          <p:cNvSpPr txBox="1">
            <a:spLocks noChangeArrowheads="1"/>
          </p:cNvSpPr>
          <p:nvPr/>
        </p:nvSpPr>
        <p:spPr bwMode="auto">
          <a:xfrm>
            <a:off x="5992813" y="3703638"/>
            <a:ext cx="303212" cy="330200"/>
          </a:xfrm>
          <a:prstGeom prst="rect">
            <a:avLst/>
          </a:prstGeom>
          <a:noFill/>
          <a:ln w="9525">
            <a:noFill/>
            <a:miter lim="800000"/>
            <a:headEnd/>
            <a:tailEnd/>
          </a:ln>
        </p:spPr>
        <p:txBody>
          <a:bodyPr/>
          <a:lstStyle/>
          <a:p>
            <a:r>
              <a:rPr lang="fr-FR" sz="600">
                <a:solidFill>
                  <a:srgbClr val="000000"/>
                </a:solidFill>
                <a:cs typeface="Times New Roman" pitchFamily="18" charset="0"/>
              </a:rPr>
              <a:t>11</a:t>
            </a:r>
            <a:endParaRPr lang="fr-FR" sz="600"/>
          </a:p>
        </p:txBody>
      </p:sp>
      <p:sp>
        <p:nvSpPr>
          <p:cNvPr id="10266" name="Line 2"/>
          <p:cNvSpPr>
            <a:spLocks noChangeShapeType="1"/>
          </p:cNvSpPr>
          <p:nvPr/>
        </p:nvSpPr>
        <p:spPr bwMode="auto">
          <a:xfrm flipV="1">
            <a:off x="2481263" y="3595688"/>
            <a:ext cx="0" cy="346075"/>
          </a:xfrm>
          <a:prstGeom prst="line">
            <a:avLst/>
          </a:prstGeom>
          <a:noFill/>
          <a:ln w="9525">
            <a:solidFill>
              <a:srgbClr val="000000"/>
            </a:solidFill>
            <a:round/>
            <a:headEnd/>
            <a:tailEnd/>
          </a:ln>
        </p:spPr>
        <p:txBody>
          <a:bodyPr/>
          <a:lstStyle/>
          <a:p>
            <a:endParaRPr lang="fr-FR"/>
          </a:p>
        </p:txBody>
      </p:sp>
      <p:sp>
        <p:nvSpPr>
          <p:cNvPr id="10267" name="ZoneTexte 39"/>
          <p:cNvSpPr txBox="1">
            <a:spLocks noChangeArrowheads="1"/>
          </p:cNvSpPr>
          <p:nvPr/>
        </p:nvSpPr>
        <p:spPr bwMode="auto">
          <a:xfrm rot="-5400000">
            <a:off x="2012950" y="4260851"/>
            <a:ext cx="693737" cy="214312"/>
          </a:xfrm>
          <a:prstGeom prst="rect">
            <a:avLst/>
          </a:prstGeom>
          <a:noFill/>
          <a:ln w="9525">
            <a:noFill/>
            <a:miter lim="800000"/>
            <a:headEnd/>
            <a:tailEnd/>
          </a:ln>
        </p:spPr>
        <p:txBody>
          <a:bodyPr>
            <a:spAutoFit/>
          </a:bodyPr>
          <a:lstStyle/>
          <a:p>
            <a:r>
              <a:rPr lang="fr-FR" sz="800">
                <a:solidFill>
                  <a:srgbClr val="000000"/>
                </a:solidFill>
                <a:latin typeface="Calibri" pitchFamily="34" charset="0"/>
              </a:rPr>
              <a:t>Synthèse</a:t>
            </a:r>
          </a:p>
        </p:txBody>
      </p:sp>
      <p:sp>
        <p:nvSpPr>
          <p:cNvPr id="10268" name="ZoneTexte 40"/>
          <p:cNvSpPr txBox="1">
            <a:spLocks noChangeArrowheads="1"/>
          </p:cNvSpPr>
          <p:nvPr/>
        </p:nvSpPr>
        <p:spPr bwMode="auto">
          <a:xfrm rot="-5400000">
            <a:off x="5634038" y="4471988"/>
            <a:ext cx="1484312" cy="430212"/>
          </a:xfrm>
          <a:prstGeom prst="rect">
            <a:avLst/>
          </a:prstGeom>
          <a:noFill/>
          <a:ln w="9525">
            <a:noFill/>
            <a:miter lim="800000"/>
            <a:headEnd/>
            <a:tailEnd/>
          </a:ln>
        </p:spPr>
        <p:txBody>
          <a:bodyPr>
            <a:spAutoFit/>
          </a:bodyPr>
          <a:lstStyle/>
          <a:p>
            <a:pPr algn="r"/>
            <a:r>
              <a:rPr lang="fr-FR" sz="800">
                <a:solidFill>
                  <a:srgbClr val="000000"/>
                </a:solidFill>
                <a:latin typeface="Calibri" pitchFamily="34" charset="0"/>
              </a:rPr>
              <a:t>Présentation orale</a:t>
            </a:r>
          </a:p>
          <a:p>
            <a:pPr algn="r"/>
            <a:r>
              <a:rPr lang="fr-FR" sz="800">
                <a:solidFill>
                  <a:srgbClr val="000000"/>
                </a:solidFill>
                <a:latin typeface="Calibri" pitchFamily="34" charset="0"/>
              </a:rPr>
              <a:t>Dossier de synthèse</a:t>
            </a:r>
          </a:p>
          <a:p>
            <a:pPr algn="r"/>
            <a:endParaRPr lang="fr-FR" sz="600">
              <a:latin typeface="Calibri" pitchFamily="34" charset="0"/>
            </a:endParaRPr>
          </a:p>
        </p:txBody>
      </p:sp>
      <p:sp>
        <p:nvSpPr>
          <p:cNvPr id="10269" name="ZoneTexte 41"/>
          <p:cNvSpPr txBox="1">
            <a:spLocks noChangeArrowheads="1"/>
          </p:cNvSpPr>
          <p:nvPr/>
        </p:nvSpPr>
        <p:spPr bwMode="auto">
          <a:xfrm rot="-5400000">
            <a:off x="5788025" y="4241801"/>
            <a:ext cx="657225" cy="215900"/>
          </a:xfrm>
          <a:prstGeom prst="rect">
            <a:avLst/>
          </a:prstGeom>
          <a:noFill/>
          <a:ln w="9525">
            <a:noFill/>
            <a:miter lim="800000"/>
            <a:headEnd/>
            <a:tailEnd/>
          </a:ln>
        </p:spPr>
        <p:txBody>
          <a:bodyPr>
            <a:spAutoFit/>
          </a:bodyPr>
          <a:lstStyle/>
          <a:p>
            <a:r>
              <a:rPr lang="fr-FR" sz="800">
                <a:solidFill>
                  <a:srgbClr val="000000"/>
                </a:solidFill>
                <a:latin typeface="Calibri" pitchFamily="34" charset="0"/>
              </a:rPr>
              <a:t>Synthèse</a:t>
            </a:r>
          </a:p>
        </p:txBody>
      </p:sp>
      <p:sp>
        <p:nvSpPr>
          <p:cNvPr id="10270" name="ZoneTexte 42"/>
          <p:cNvSpPr txBox="1">
            <a:spLocks noChangeArrowheads="1"/>
          </p:cNvSpPr>
          <p:nvPr/>
        </p:nvSpPr>
        <p:spPr bwMode="auto">
          <a:xfrm rot="-5400000">
            <a:off x="7584281" y="4160044"/>
            <a:ext cx="636588" cy="215900"/>
          </a:xfrm>
          <a:prstGeom prst="rect">
            <a:avLst/>
          </a:prstGeom>
          <a:noFill/>
          <a:ln w="9525">
            <a:noFill/>
            <a:miter lim="800000"/>
            <a:headEnd/>
            <a:tailEnd/>
          </a:ln>
        </p:spPr>
        <p:txBody>
          <a:bodyPr>
            <a:spAutoFit/>
          </a:bodyPr>
          <a:lstStyle/>
          <a:p>
            <a:r>
              <a:rPr lang="fr-FR" sz="800">
                <a:solidFill>
                  <a:srgbClr val="000000"/>
                </a:solidFill>
                <a:latin typeface="Calibri" pitchFamily="34" charset="0"/>
              </a:rPr>
              <a:t>Synthèse</a:t>
            </a:r>
          </a:p>
        </p:txBody>
      </p:sp>
      <p:sp>
        <p:nvSpPr>
          <p:cNvPr id="10271" name="ZoneTexte 43"/>
          <p:cNvSpPr txBox="1">
            <a:spLocks noChangeArrowheads="1"/>
          </p:cNvSpPr>
          <p:nvPr/>
        </p:nvSpPr>
        <p:spPr bwMode="auto">
          <a:xfrm rot="-5400000">
            <a:off x="2309019" y="4248944"/>
            <a:ext cx="804863" cy="339725"/>
          </a:xfrm>
          <a:prstGeom prst="rect">
            <a:avLst/>
          </a:prstGeom>
          <a:noFill/>
          <a:ln w="9525">
            <a:solidFill>
              <a:schemeClr val="tx1"/>
            </a:solidFill>
            <a:miter lim="800000"/>
            <a:headEnd/>
            <a:tailEnd/>
          </a:ln>
        </p:spPr>
        <p:txBody>
          <a:bodyPr>
            <a:spAutoFit/>
          </a:bodyPr>
          <a:lstStyle/>
          <a:p>
            <a:pPr algn="ctr"/>
            <a:r>
              <a:rPr lang="fr-FR" sz="800">
                <a:solidFill>
                  <a:srgbClr val="000000"/>
                </a:solidFill>
                <a:latin typeface="Calibri" pitchFamily="34" charset="0"/>
              </a:rPr>
              <a:t>Maintenance sur système</a:t>
            </a:r>
          </a:p>
        </p:txBody>
      </p:sp>
      <p:sp>
        <p:nvSpPr>
          <p:cNvPr id="10272" name="ZoneTexte 44"/>
          <p:cNvSpPr txBox="1">
            <a:spLocks noChangeArrowheads="1"/>
          </p:cNvSpPr>
          <p:nvPr/>
        </p:nvSpPr>
        <p:spPr bwMode="auto">
          <a:xfrm rot="-5400000">
            <a:off x="5811044" y="3202782"/>
            <a:ext cx="636587" cy="215900"/>
          </a:xfrm>
          <a:prstGeom prst="rect">
            <a:avLst/>
          </a:prstGeom>
          <a:noFill/>
          <a:ln w="9525">
            <a:noFill/>
            <a:miter lim="800000"/>
            <a:headEnd/>
            <a:tailEnd/>
          </a:ln>
        </p:spPr>
        <p:txBody>
          <a:bodyPr>
            <a:spAutoFit/>
          </a:bodyPr>
          <a:lstStyle/>
          <a:p>
            <a:r>
              <a:rPr lang="fr-FR" sz="800">
                <a:latin typeface="Calibri" pitchFamily="34" charset="0"/>
              </a:rPr>
              <a:t>Bac Blanc</a:t>
            </a:r>
          </a:p>
        </p:txBody>
      </p:sp>
      <p:sp>
        <p:nvSpPr>
          <p:cNvPr id="10273" name="ZoneTexte 45"/>
          <p:cNvSpPr txBox="1">
            <a:spLocks noChangeArrowheads="1"/>
          </p:cNvSpPr>
          <p:nvPr/>
        </p:nvSpPr>
        <p:spPr bwMode="auto">
          <a:xfrm rot="-5400000">
            <a:off x="8181975" y="4292601"/>
            <a:ext cx="738187" cy="214312"/>
          </a:xfrm>
          <a:prstGeom prst="rect">
            <a:avLst/>
          </a:prstGeom>
          <a:noFill/>
          <a:ln w="9525">
            <a:noFill/>
            <a:miter lim="800000"/>
            <a:headEnd/>
            <a:tailEnd/>
          </a:ln>
        </p:spPr>
        <p:txBody>
          <a:bodyPr>
            <a:spAutoFit/>
          </a:bodyPr>
          <a:lstStyle/>
          <a:p>
            <a:r>
              <a:rPr lang="fr-FR" sz="800">
                <a:solidFill>
                  <a:srgbClr val="000000"/>
                </a:solidFill>
                <a:latin typeface="Calibri" pitchFamily="34" charset="0"/>
              </a:rPr>
              <a:t>Epreuve E2</a:t>
            </a:r>
          </a:p>
        </p:txBody>
      </p:sp>
      <p:sp>
        <p:nvSpPr>
          <p:cNvPr id="10274" name="WordArt 2"/>
          <p:cNvSpPr>
            <a:spLocks noChangeArrowheads="1" noChangeShapeType="1" noTextEdit="1"/>
          </p:cNvSpPr>
          <p:nvPr/>
        </p:nvSpPr>
        <p:spPr bwMode="auto">
          <a:xfrm>
            <a:off x="7092950" y="765175"/>
            <a:ext cx="1655763" cy="358775"/>
          </a:xfrm>
          <a:prstGeom prst="rect">
            <a:avLst/>
          </a:prstGeom>
        </p:spPr>
        <p:txBody>
          <a:bodyPr wrap="none" fromWordArt="1">
            <a:prstTxWarp prst="textPlain">
              <a:avLst>
                <a:gd name="adj" fmla="val 50000"/>
              </a:avLst>
            </a:prstTxWarp>
          </a:bodyPr>
          <a:lstStyle/>
          <a:p>
            <a:pPr algn="ctr"/>
            <a:r>
              <a:rPr lang="fr-FR" sz="3600" kern="10">
                <a:ln w="9525">
                  <a:solidFill>
                    <a:srgbClr val="000000"/>
                  </a:solidFill>
                  <a:round/>
                  <a:headEnd/>
                  <a:tailEnd/>
                </a:ln>
                <a:solidFill>
                  <a:srgbClr val="FFFFFF"/>
                </a:solidFill>
                <a:effectLst>
                  <a:outerShdw dist="107763" dir="2700000" algn="ctr" rotWithShape="0">
                    <a:srgbClr val="868686">
                      <a:alpha val="50000"/>
                    </a:srgbClr>
                  </a:outerShdw>
                </a:effectLst>
                <a:latin typeface="Arial Black"/>
              </a:rPr>
              <a:t>C.C.F.</a:t>
            </a:r>
          </a:p>
        </p:txBody>
      </p:sp>
      <p:grpSp>
        <p:nvGrpSpPr>
          <p:cNvPr id="10275" name="Group 6"/>
          <p:cNvGrpSpPr>
            <a:grpSpLocks/>
          </p:cNvGrpSpPr>
          <p:nvPr/>
        </p:nvGrpSpPr>
        <p:grpSpPr bwMode="auto">
          <a:xfrm>
            <a:off x="323850" y="908050"/>
            <a:ext cx="8496300" cy="792163"/>
            <a:chOff x="204" y="3249"/>
            <a:chExt cx="5352" cy="499"/>
          </a:xfrm>
        </p:grpSpPr>
        <p:sp>
          <p:nvSpPr>
            <p:cNvPr id="10277" name="Rectangle 7"/>
            <p:cNvSpPr>
              <a:spLocks noChangeArrowheads="1"/>
            </p:cNvSpPr>
            <p:nvPr/>
          </p:nvSpPr>
          <p:spPr bwMode="auto">
            <a:xfrm>
              <a:off x="204" y="3430"/>
              <a:ext cx="5352" cy="318"/>
            </a:xfrm>
            <a:prstGeom prst="rect">
              <a:avLst/>
            </a:prstGeom>
            <a:solidFill>
              <a:srgbClr val="0066FF"/>
            </a:solidFill>
            <a:ln w="9525">
              <a:noFill/>
              <a:miter lim="800000"/>
              <a:headEnd/>
              <a:tailEnd/>
            </a:ln>
          </p:spPr>
          <p:txBody>
            <a:bodyPr wrap="none" anchor="ctr"/>
            <a:lstStyle/>
            <a:p>
              <a:endParaRPr lang="fr-FR"/>
            </a:p>
          </p:txBody>
        </p:sp>
        <p:grpSp>
          <p:nvGrpSpPr>
            <p:cNvPr id="10278" name="Group 8"/>
            <p:cNvGrpSpPr>
              <a:grpSpLocks/>
            </p:cNvGrpSpPr>
            <p:nvPr/>
          </p:nvGrpSpPr>
          <p:grpSpPr bwMode="auto">
            <a:xfrm>
              <a:off x="204" y="3249"/>
              <a:ext cx="2676" cy="317"/>
              <a:chOff x="476" y="3249"/>
              <a:chExt cx="2676" cy="317"/>
            </a:xfrm>
          </p:grpSpPr>
          <p:sp>
            <p:nvSpPr>
              <p:cNvPr id="10279" name="AutoShape 9"/>
              <p:cNvSpPr>
                <a:spLocks noChangeArrowheads="1"/>
              </p:cNvSpPr>
              <p:nvPr/>
            </p:nvSpPr>
            <p:spPr bwMode="auto">
              <a:xfrm>
                <a:off x="476" y="3249"/>
                <a:ext cx="2676" cy="317"/>
              </a:xfrm>
              <a:prstGeom prst="roundRect">
                <a:avLst>
                  <a:gd name="adj" fmla="val 16667"/>
                </a:avLst>
              </a:prstGeom>
              <a:solidFill>
                <a:srgbClr val="0066FF"/>
              </a:solidFill>
              <a:ln w="9525">
                <a:solidFill>
                  <a:schemeClr val="tx1"/>
                </a:solidFill>
                <a:round/>
                <a:headEnd/>
                <a:tailEnd/>
              </a:ln>
            </p:spPr>
            <p:txBody>
              <a:bodyPr wrap="none" anchor="ctr"/>
              <a:lstStyle/>
              <a:p>
                <a:endParaRPr lang="fr-FR"/>
              </a:p>
            </p:txBody>
          </p:sp>
          <p:sp>
            <p:nvSpPr>
              <p:cNvPr id="10280" name="Text Box 10"/>
              <p:cNvSpPr txBox="1">
                <a:spLocks noChangeArrowheads="1"/>
              </p:cNvSpPr>
              <p:nvPr/>
            </p:nvSpPr>
            <p:spPr bwMode="auto">
              <a:xfrm>
                <a:off x="612" y="3294"/>
                <a:ext cx="2404" cy="231"/>
              </a:xfrm>
              <a:prstGeom prst="rect">
                <a:avLst/>
              </a:prstGeom>
              <a:solidFill>
                <a:srgbClr val="0066FF">
                  <a:alpha val="98038"/>
                </a:srgbClr>
              </a:solidFill>
              <a:ln w="9525">
                <a:noFill/>
                <a:miter lim="800000"/>
                <a:headEnd/>
                <a:tailEnd/>
              </a:ln>
            </p:spPr>
            <p:txBody>
              <a:bodyPr>
                <a:spAutoFit/>
              </a:bodyPr>
              <a:lstStyle/>
              <a:p>
                <a:pPr algn="ctr">
                  <a:spcBef>
                    <a:spcPct val="50000"/>
                  </a:spcBef>
                </a:pPr>
                <a:endParaRPr lang="fr-FR">
                  <a:cs typeface="Arial" charset="0"/>
                </a:endParaRPr>
              </a:p>
            </p:txBody>
          </p:sp>
        </p:grpSp>
      </p:grpSp>
      <p:sp>
        <p:nvSpPr>
          <p:cNvPr id="10276" name="Rectangle 11"/>
          <p:cNvSpPr>
            <a:spLocks noChangeArrowheads="1"/>
          </p:cNvSpPr>
          <p:nvPr/>
        </p:nvSpPr>
        <p:spPr bwMode="auto">
          <a:xfrm>
            <a:off x="1258888" y="981075"/>
            <a:ext cx="2292350" cy="366713"/>
          </a:xfrm>
          <a:prstGeom prst="rect">
            <a:avLst/>
          </a:prstGeom>
          <a:noFill/>
          <a:ln w="9525">
            <a:noFill/>
            <a:miter lim="800000"/>
            <a:headEnd/>
            <a:tailEnd/>
          </a:ln>
        </p:spPr>
        <p:txBody>
          <a:bodyPr wrap="none">
            <a:spAutoFit/>
          </a:bodyPr>
          <a:lstStyle/>
          <a:p>
            <a:r>
              <a:rPr lang="fr-FR"/>
              <a:t>Aspect Pédagogique</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ndulation">
  <a:themeElements>
    <a:clrScheme name="Ondulation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Ondul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ndulation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Ondulation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Ondulation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Ondulation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Ondulation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Ondulation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Ondulation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Ondulation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Ondulation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Ripple</Template>
  <TotalTime>869</TotalTime>
  <Words>1570</Words>
  <Application>Microsoft Office PowerPoint</Application>
  <PresentationFormat>Affichage à l'écran (4:3)</PresentationFormat>
  <Paragraphs>382</Paragraphs>
  <Slides>16</Slides>
  <Notes>3</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16</vt:i4>
      </vt:variant>
    </vt:vector>
  </HeadingPairs>
  <TitlesOfParts>
    <vt:vector size="23" baseType="lpstr">
      <vt:lpstr>Arial</vt:lpstr>
      <vt:lpstr>Wingdings</vt:lpstr>
      <vt:lpstr>Arial Black</vt:lpstr>
      <vt:lpstr>Times New Roman</vt:lpstr>
      <vt:lpstr>Calibri</vt:lpstr>
      <vt:lpstr>Symbol</vt:lpstr>
      <vt:lpstr>Ondulation</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cdubois</dc:creator>
  <cp:lastModifiedBy>KESSENHEIMER Thierry</cp:lastModifiedBy>
  <cp:revision>24</cp:revision>
  <dcterms:created xsi:type="dcterms:W3CDTF">2012-03-20T00:33:56Z</dcterms:created>
  <dcterms:modified xsi:type="dcterms:W3CDTF">2012-04-04T10:10:57Z</dcterms:modified>
</cp:coreProperties>
</file>