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260" r:id="rId2"/>
    <p:sldId id="280" r:id="rId3"/>
    <p:sldId id="283" r:id="rId4"/>
    <p:sldId id="304" r:id="rId5"/>
    <p:sldId id="285" r:id="rId6"/>
    <p:sldId id="305" r:id="rId7"/>
    <p:sldId id="284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•"/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87C"/>
    <a:srgbClr val="F5BE65"/>
    <a:srgbClr val="FF9933"/>
    <a:srgbClr val="33CCFF"/>
    <a:srgbClr val="000099"/>
    <a:srgbClr val="F1CA69"/>
    <a:srgbClr val="F4B95A"/>
    <a:srgbClr val="F2AB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3" autoAdjust="0"/>
  </p:normalViewPr>
  <p:slideViewPr>
    <p:cSldViewPr>
      <p:cViewPr>
        <p:scale>
          <a:sx n="90" d="100"/>
          <a:sy n="90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dirty="0"/>
              <a:t>Rénovation du BTS Technico-commercial  - Séminaire de Paris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33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A9614C-27A0-483E-B7B9-BBB64C7F09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dirty="0"/>
              <a:t>Rénovation du BTS Technico-commercial  - Séminaire de Paris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A93DC7B-71EF-4973-A609-3208745E59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3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4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5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6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7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8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9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0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39938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9154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50178" name="Document" r:id="rId3" imgW="1121400" imgH="1182240" progId="Word.Document.8">
              <p:embed/>
            </p:oleObj>
          </a:graphicData>
        </a:graphic>
      </p:graphicFrame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0962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1986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3010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9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4034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5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5058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6082" name="Document" r:id="rId3" imgW="1121400" imgH="1182240" progId="Word.Document.8">
              <p:embed/>
            </p:oleObj>
          </a:graphicData>
        </a:graphic>
      </p:graphicFrame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7106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48130" name="Document" r:id="rId3" imgW="1121400" imgH="1182240" progId="Word.Document.8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Document_Microsoft_Office_Word_97_-_2003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1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ClrTx/>
              <a:buFontTx/>
              <a:buNone/>
              <a:defRPr/>
            </a:pPr>
            <a:r>
              <a:rPr kumimoji="0" lang="fr-FR" sz="1000" b="0" i="1" dirty="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kumimoji="0" lang="fr-FR" sz="1200" b="0" dirty="0">
              <a:solidFill>
                <a:schemeClr val="folHlink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21811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1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p:oleObj spid="_x0000_s1026" name="Document" r:id="rId14" imgW="1121400" imgH="1182240" progId="Word.Document.8">
              <p:embed/>
            </p:oleObj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620688"/>
            <a:ext cx="6769100" cy="1752600"/>
          </a:xfrm>
        </p:spPr>
        <p:txBody>
          <a:bodyPr/>
          <a:lstStyle/>
          <a:p>
            <a:r>
              <a:rPr lang="fr-FR" sz="5400" dirty="0" smtClean="0"/>
              <a:t>Rénovation du BTS Travaux Publics</a:t>
            </a:r>
            <a:endParaRPr lang="fr-FR" sz="5400" b="0" dirty="0" smtClean="0">
              <a:solidFill>
                <a:schemeClr val="folHlink"/>
              </a:solidFill>
            </a:endParaRPr>
          </a:p>
          <a:p>
            <a:r>
              <a:rPr lang="fr-FR" sz="5400" b="0" dirty="0" smtClean="0">
                <a:solidFill>
                  <a:srgbClr val="000099"/>
                </a:solidFill>
              </a:rPr>
              <a:t>La Certification</a:t>
            </a:r>
          </a:p>
          <a:p>
            <a:r>
              <a:rPr lang="fr-FR" sz="5400" b="0" dirty="0" smtClean="0">
                <a:solidFill>
                  <a:srgbClr val="000099"/>
                </a:solidFill>
              </a:rPr>
              <a:t>Sujet 0 - </a:t>
            </a:r>
            <a:r>
              <a:rPr lang="fr-FR" sz="5400" b="0" dirty="0" smtClean="0">
                <a:solidFill>
                  <a:srgbClr val="000099"/>
                </a:solidFill>
              </a:rPr>
              <a:t>U42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</a:t>
            </a:r>
            <a:endParaRPr lang="fr-FR" b="0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b="1" dirty="0" smtClean="0">
                <a:solidFill>
                  <a:schemeClr val="bg2"/>
                </a:solidFill>
              </a:rPr>
              <a:t>CANDIDAT 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114800"/>
          <a:ext cx="73093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3: Mode Opératoire de réalisation de l’ossature métallique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Rédiger dans un mémoire technique, le mode opératoire de pose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Etablir 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un document de synthèse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Réaliser les documents graphiques permettant de présenter les différentes étapes de la pose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Compléter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réaliser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documents graphiques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-1" y="692696"/>
            <a:ext cx="4283969" cy="29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0308" y="1340768"/>
            <a:ext cx="5223692" cy="254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724128" y="0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59632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dirty="0" smtClean="0">
                <a:solidFill>
                  <a:schemeClr val="bg2"/>
                </a:solidFill>
              </a:rPr>
              <a:t>CANDIDAT </a:t>
            </a:r>
            <a:r>
              <a:rPr lang="fr-FR" sz="1800" b="1" dirty="0" smtClean="0">
                <a:solidFill>
                  <a:schemeClr val="bg2"/>
                </a:solidFill>
              </a:rPr>
              <a:t>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293096"/>
          <a:ext cx="73093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4: Etude technique détaillée pour préparer l’étude de prix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Pour préparer l’étude de prix, réaliser tous les calculs que vous jugerez utiles afin de définir parfaitement les moyens nécessaires à la mise en place de l’ossature métallique.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79512" y="692696"/>
          <a:ext cx="3384376" cy="1991468"/>
        </p:xfrm>
        <a:graphic>
          <a:graphicData uri="http://schemas.openxmlformats.org/presentationml/2006/ole">
            <p:oleObj spid="_x0000_s62465" r:id="rId3" imgW="10568288" imgH="6278427" progId="">
              <p:embed/>
            </p:oleObj>
          </a:graphicData>
        </a:graphic>
      </p:graphicFrame>
      <p:pic>
        <p:nvPicPr>
          <p:cNvPr id="11" name="Image 10" descr="M levage.wmf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79511" y="2708920"/>
            <a:ext cx="3419871" cy="15121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8284" y="692696"/>
            <a:ext cx="54957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860032" y="2996952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59632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dirty="0" smtClean="0">
                <a:solidFill>
                  <a:schemeClr val="bg2"/>
                </a:solidFill>
              </a:rPr>
              <a:t>CANDIDAT </a:t>
            </a:r>
            <a:r>
              <a:rPr lang="fr-FR" sz="1800" b="1" dirty="0" smtClean="0">
                <a:solidFill>
                  <a:schemeClr val="bg2"/>
                </a:solidFill>
              </a:rPr>
              <a:t>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293096"/>
          <a:ext cx="73093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5: Prévention des risques environnementaux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Répertorier les domaines environnementaux touchés par des nuisances potentielles 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lors de la réalisation de l’ossature métallique et définir les mesures de prévention à mettre en place.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Prévoir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l’impact environnemental</a:t>
                      </a: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du chantier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screen"/>
          <a:srcRect t="5968"/>
          <a:stretch>
            <a:fillRect/>
          </a:stretch>
        </p:blipFill>
        <p:spPr bwMode="auto">
          <a:xfrm>
            <a:off x="3203848" y="620688"/>
            <a:ext cx="571299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1268760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59632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dirty="0" smtClean="0">
                <a:solidFill>
                  <a:schemeClr val="bg2"/>
                </a:solidFill>
              </a:rPr>
              <a:t>CANDIDAT </a:t>
            </a:r>
            <a:r>
              <a:rPr lang="fr-FR" sz="1800" b="1" dirty="0" smtClean="0">
                <a:solidFill>
                  <a:schemeClr val="bg2"/>
                </a:solidFill>
              </a:rPr>
              <a:t>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445224"/>
          <a:ext cx="7309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6: Sous-détails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 Prix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Rédiger le sous-détails de prix pour la pose de</a:t>
                      </a:r>
                      <a:r>
                        <a:rPr lang="fr-FR" i="1" baseline="0" dirty="0" smtClean="0">
                          <a:solidFill>
                            <a:schemeClr val="bg2"/>
                          </a:solidFill>
                        </a:rPr>
                        <a:t> la charpente.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Etablir 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les sous-détails de prix et détail estimatif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 cstate="screen"/>
          <a:srcRect t="41904"/>
          <a:stretch>
            <a:fillRect/>
          </a:stretch>
        </p:blipFill>
        <p:spPr bwMode="auto">
          <a:xfrm>
            <a:off x="3239198" y="620688"/>
            <a:ext cx="5904802" cy="46805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2204864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7694" b="1700"/>
          <a:stretch>
            <a:fillRect/>
          </a:stretch>
        </p:blipFill>
        <p:spPr bwMode="auto">
          <a:xfrm>
            <a:off x="3707904" y="-104494"/>
            <a:ext cx="5436096" cy="6557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260648"/>
            <a:ext cx="345638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L’Epreuve U42</a:t>
            </a: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ETUDES DE PRIX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DE METHODES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 D’EXECUTION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Projet sur 2 semaines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Epreuve Orale de 45 min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Coefficient 3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bg2"/>
                </a:solidFill>
              </a:rPr>
              <a:t>CANDIDAT 1</a:t>
            </a:r>
            <a:endParaRPr lang="fr-FR" sz="24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Compétences évaluées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013176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1: Vérification des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quantités du DCE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 row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Réaliser l’avant-métré du hourdis du tablier afin de vérifier les quantités proposées par le Maître d’œuvre dans le Détail Estimatif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Analyser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le dossier</a:t>
                      </a:r>
                      <a:endParaRPr lang="fr-FR" b="1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Quantifier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 bwMode="auto">
          <a:xfrm rot="1385071">
            <a:off x="3763774" y="3408854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screen"/>
          <a:srcRect l="13063" t="65403" r="14609" b="9850"/>
          <a:stretch>
            <a:fillRect/>
          </a:stretch>
        </p:blipFill>
        <p:spPr bwMode="auto">
          <a:xfrm>
            <a:off x="3203848" y="3212976"/>
            <a:ext cx="5832648" cy="17373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11228" t="16006" r="13718" b="41132"/>
          <a:stretch>
            <a:fillRect/>
          </a:stretch>
        </p:blipFill>
        <p:spPr bwMode="auto">
          <a:xfrm>
            <a:off x="251519" y="692696"/>
            <a:ext cx="8740281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droite 11"/>
          <p:cNvSpPr/>
          <p:nvPr/>
        </p:nvSpPr>
        <p:spPr bwMode="auto">
          <a:xfrm rot="5400000">
            <a:off x="4427984" y="2780928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3284984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2mfhourdis.wmf"/>
          <p:cNvPicPr/>
          <p:nvPr/>
        </p:nvPicPr>
        <p:blipFill>
          <a:blip r:embed="rId2" cstate="screen"/>
          <a:srcRect t="5507" r="7042" b="8664"/>
          <a:stretch>
            <a:fillRect/>
          </a:stretch>
        </p:blipFill>
        <p:spPr>
          <a:xfrm>
            <a:off x="4319464" y="2924944"/>
            <a:ext cx="4824536" cy="2165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229200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Ferraillage du Hourdis (Calcul BA)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Déterminer le ferraillage du hourdis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bg2"/>
                          </a:solidFill>
                        </a:rPr>
                        <a:t>Eurocode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 2)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 provisoire ou définitif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screen"/>
          <a:srcRect l="10430" r="17691"/>
          <a:stretch>
            <a:fillRect/>
          </a:stretch>
        </p:blipFill>
        <p:spPr bwMode="auto">
          <a:xfrm>
            <a:off x="-1" y="620688"/>
            <a:ext cx="4932041" cy="2746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 bwMode="auto">
          <a:xfrm rot="2093772">
            <a:off x="3478719" y="3236093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24128" y="1196752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229200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Ferraillage du Hourdis (Calcul BA)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Déterminer le ferraillage du hourdis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bg2"/>
                          </a:solidFill>
                        </a:rPr>
                        <a:t>Eurocode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 2)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 provisoire ou définitif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9" name="Image 18" descr="2mfhourdis.wmf"/>
          <p:cNvPicPr/>
          <p:nvPr/>
        </p:nvPicPr>
        <p:blipFill>
          <a:blip r:embed="rId2" cstate="screen"/>
          <a:srcRect t="5507" r="7042" b="8664"/>
          <a:stretch>
            <a:fillRect/>
          </a:stretch>
        </p:blipFill>
        <p:spPr>
          <a:xfrm>
            <a:off x="251520" y="620688"/>
            <a:ext cx="5328592" cy="25202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lèche droite 11"/>
          <p:cNvSpPr/>
          <p:nvPr/>
        </p:nvSpPr>
        <p:spPr bwMode="auto">
          <a:xfrm rot="5640065">
            <a:off x="3660493" y="2723116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screen"/>
          <a:srcRect b="72242"/>
          <a:stretch>
            <a:fillRect/>
          </a:stretch>
        </p:blipFill>
        <p:spPr bwMode="auto">
          <a:xfrm>
            <a:off x="467543" y="3356992"/>
            <a:ext cx="58950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screen"/>
          <a:srcRect l="54968" t="88480" r="14495"/>
          <a:stretch>
            <a:fillRect/>
          </a:stretch>
        </p:blipFill>
        <p:spPr bwMode="auto">
          <a:xfrm>
            <a:off x="6732240" y="3573016"/>
            <a:ext cx="210023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 bwMode="auto">
          <a:xfrm rot="728619">
            <a:off x="6265570" y="3643922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4208" y="2708920"/>
            <a:ext cx="23762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Section d’armature</a:t>
            </a:r>
          </a:p>
          <a:p>
            <a:pPr algn="ctr"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Cm2 / 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96136" y="908720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screen"/>
          <a:srcRect l="4364" t="13058" r="5259" b="13746"/>
          <a:stretch>
            <a:fillRect/>
          </a:stretch>
        </p:blipFill>
        <p:spPr bwMode="auto">
          <a:xfrm>
            <a:off x="-17766" y="692696"/>
            <a:ext cx="9161766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screen"/>
          <a:srcRect r="19881" b="60877"/>
          <a:stretch>
            <a:fillRect/>
          </a:stretch>
        </p:blipFill>
        <p:spPr bwMode="auto">
          <a:xfrm>
            <a:off x="3491880" y="3284984"/>
            <a:ext cx="5292589" cy="1944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229200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Ferraillage du Hourdis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Dessins des armatures du hourdis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Nomenclature des aciers, Ratio armature</a:t>
                      </a:r>
                    </a:p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bg2"/>
                          </a:solidFill>
                        </a:rPr>
                        <a:t>Eurocode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 2)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Compléter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réaliser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documents graphiques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(Plans d’armatures)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 bwMode="auto">
          <a:xfrm rot="4920891">
            <a:off x="3179762" y="2879454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3645024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/>
          <a:srcRect l="11585" t="16426" r="14252" b="11789"/>
          <a:stretch>
            <a:fillRect/>
          </a:stretch>
        </p:blipFill>
        <p:spPr bwMode="auto">
          <a:xfrm>
            <a:off x="0" y="692696"/>
            <a:ext cx="6171634" cy="26018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114800"/>
          <a:ext cx="73093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3: Mode Opératoire de réalisation du Hourdis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Rédiger dans un mémoire technique, le mode opératoire pour la réalisation</a:t>
                      </a:r>
                      <a:r>
                        <a:rPr lang="fr-FR" i="1" baseline="0" dirty="0" smtClean="0">
                          <a:solidFill>
                            <a:schemeClr val="bg2"/>
                          </a:solidFill>
                        </a:rPr>
                        <a:t> du hourdis avec des dalles préfabriquées sur le chantier.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Réaliser les documents graphiques permettant de présenter les différentes étapes de réalisation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Compléter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réaliser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documents graphiques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7504" y="0"/>
            <a:ext cx="547260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5" descr="C:\David\dal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0790" y="980728"/>
            <a:ext cx="4723210" cy="311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868144" y="0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 r="17913" b="1373"/>
          <a:stretch>
            <a:fillRect/>
          </a:stretch>
        </p:blipFill>
        <p:spPr bwMode="auto">
          <a:xfrm>
            <a:off x="3906870" y="0"/>
            <a:ext cx="523713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260648"/>
            <a:ext cx="345638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L’Epreuve U42</a:t>
            </a: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ETUDES DE PRIX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DE METHODES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 D’EXECUTION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Projet sur 2 semaines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Epreuve Orale de 45 min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Coefficient 3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bg2"/>
                </a:solidFill>
              </a:rPr>
              <a:t>4 Questions Individuelles</a:t>
            </a:r>
            <a:endParaRPr lang="fr-FR" sz="24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Compétences à évaluer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30932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3840480"/>
          <a:ext cx="73093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4: Etudes détaillées pour préparer l’étude de prix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Pour préparer l’étude de prix, réaliser tous les calculs que vous jugerez utiles afin de définir parfaitement les moyens nécessaires pour la réalisation du hourdis.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Consulter des fournisseurs pour la fourniture</a:t>
                      </a:r>
                      <a:r>
                        <a:rPr lang="fr-FR" i="1" baseline="0" dirty="0" smtClean="0">
                          <a:solidFill>
                            <a:schemeClr val="bg2"/>
                          </a:solidFill>
                        </a:rPr>
                        <a:t> du béton du tablier.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Consulter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un fournisseur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Comparer, classer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 et choisir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des offres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5" name="Image 14" descr="C:\David\dalle.jpg"/>
          <p:cNvPicPr/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692696"/>
            <a:ext cx="4488545" cy="2664296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5019" y="2204864"/>
            <a:ext cx="7621528" cy="15323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580112" y="908720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Rénovation du BTS Travaux Publics </a:t>
            </a:r>
            <a:endParaRPr lang="fr-FR" b="0" dirty="0"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221088"/>
          <a:ext cx="73093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5: Prévention des risques environnementaux (pour les 2 solutions)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Répertorier les domaines environnementaux touchés par des nuisances potentielles 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lors de la réalisation du hourdis et définir les mesures de prévention à mettre en place.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Définir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et/ou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intégrer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 méthodes de construction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Proposer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 </a:t>
                      </a: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Adapter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des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solutions techniques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Prévoir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l’impact environnemental</a:t>
                      </a: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du chantier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b="1" dirty="0" smtClean="0">
                <a:solidFill>
                  <a:schemeClr val="bg2"/>
                </a:solidFill>
              </a:rPr>
              <a:t>QUESTION N°2 HOURDIS du TABLIER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0450" y="836712"/>
            <a:ext cx="62235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07504" y="692696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4764" y="-1"/>
            <a:ext cx="5149236" cy="5445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19672" y="5517232"/>
          <a:ext cx="7309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6: Sous-détails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de Prix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Rédiger les sous-détails de prix pour le coffrage, le bétonnage</a:t>
                      </a:r>
                      <a:r>
                        <a:rPr lang="fr-FR" i="1" baseline="0" dirty="0" smtClean="0">
                          <a:solidFill>
                            <a:schemeClr val="bg2"/>
                          </a:solidFill>
                        </a:rPr>
                        <a:t> et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les armatures.</a:t>
                      </a:r>
                      <a:endParaRPr lang="fr-FR" i="1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Etablir 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les sous-détails de prix et détail estimatif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457301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1412776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r="10234" b="1661"/>
          <a:stretch>
            <a:fillRect/>
          </a:stretch>
        </p:blipFill>
        <p:spPr bwMode="auto">
          <a:xfrm>
            <a:off x="3779837" y="0"/>
            <a:ext cx="5364163" cy="6840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260648"/>
            <a:ext cx="345638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 L’Epreuve U42</a:t>
            </a:r>
          </a:p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ETUDES DE PRIX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DE METHODES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ET D’EXECUTION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Projet sur 2 semaines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Epreuve Orale de 45 min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Coefficient 3</a:t>
            </a:r>
          </a:p>
          <a:p>
            <a:pPr algn="ctr">
              <a:buNone/>
            </a:pPr>
            <a:r>
              <a:rPr lang="fr-FR" sz="2400" dirty="0" smtClean="0">
                <a:solidFill>
                  <a:schemeClr val="bg2"/>
                </a:solidFill>
              </a:rPr>
              <a:t>CANDIDAT 2</a:t>
            </a:r>
            <a:endParaRPr lang="fr-FR" sz="2400" b="1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bg2"/>
                </a:solidFill>
              </a:rPr>
              <a:t>Compétences évaluées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-252536" y="6381328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U42: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10" name="Picture 5" descr="Images stage\Pont détruit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92696"/>
            <a:ext cx="42574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droite 14"/>
          <p:cNvSpPr/>
          <p:nvPr/>
        </p:nvSpPr>
        <p:spPr bwMode="auto">
          <a:xfrm>
            <a:off x="2195736" y="2852936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7704" y="4221088"/>
            <a:ext cx="691276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Vous travaillez dans le </a:t>
            </a: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service technique </a:t>
            </a: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d’une Entreprise de Travaux Publics qui répond à l’appel d’offre pour la reconstruction du Pont qui a été détruit par des inondations.</a:t>
            </a:r>
          </a:p>
          <a:p>
            <a:pPr>
              <a:buNone/>
            </a:pPr>
            <a:endParaRPr lang="fr-F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Votre travail consiste à réaliser des études de prix, de méthodes et d’exécution afin de répondre à l’appel d’offre.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11223" t="13105" r="17125" b="23316"/>
          <a:stretch>
            <a:fillRect/>
          </a:stretch>
        </p:blipFill>
        <p:spPr bwMode="auto">
          <a:xfrm>
            <a:off x="2991555" y="980728"/>
            <a:ext cx="6152446" cy="2520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11223" t="13105" r="17125" b="23316"/>
          <a:stretch>
            <a:fillRect/>
          </a:stretch>
        </p:blipFill>
        <p:spPr bwMode="auto">
          <a:xfrm>
            <a:off x="1763688" y="836712"/>
            <a:ext cx="7247393" cy="2968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U42: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8263" t="23167" r="16925" b="22881"/>
          <a:stretch>
            <a:fillRect/>
          </a:stretch>
        </p:blipFill>
        <p:spPr bwMode="auto">
          <a:xfrm>
            <a:off x="1475656" y="4077072"/>
            <a:ext cx="7353816" cy="2448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1124744"/>
            <a:ext cx="161967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</a:t>
            </a:r>
          </a:p>
          <a:p>
            <a:pPr algn="ctr"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Pont Mixte de 25 m de portée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U42: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l="7134" t="4182" r="13826" b="4182"/>
          <a:stretch>
            <a:fillRect/>
          </a:stretch>
        </p:blipFill>
        <p:spPr bwMode="auto">
          <a:xfrm>
            <a:off x="395536" y="836712"/>
            <a:ext cx="8341559" cy="4464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771800" y="5445224"/>
            <a:ext cx="504056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Tablier Mixte</a:t>
            </a:r>
          </a:p>
          <a:p>
            <a:pPr algn="ctr"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Ossature métallique constituée de 2 PRS</a:t>
            </a:r>
          </a:p>
          <a:p>
            <a:pPr algn="ctr">
              <a:buNone/>
            </a:pPr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Dalles préfabriquées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Exemple de SUJET pour l’Epreuve U42: Sujet 0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l="7134" t="4182" r="13826" b="4182"/>
          <a:stretch>
            <a:fillRect/>
          </a:stretch>
        </p:blipFill>
        <p:spPr bwMode="auto">
          <a:xfrm>
            <a:off x="2195736" y="692696"/>
            <a:ext cx="4574404" cy="2448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avid\levage 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0235" r="1495" b="21348"/>
          <a:stretch>
            <a:fillRect/>
          </a:stretch>
        </p:blipFill>
        <p:spPr bwMode="auto">
          <a:xfrm>
            <a:off x="0" y="2780928"/>
            <a:ext cx="43990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avid\dall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033475" y="2780928"/>
            <a:ext cx="41105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 bwMode="auto">
          <a:xfrm rot="8179687">
            <a:off x="2389301" y="2537725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 rot="3204276">
            <a:off x="5896184" y="2622713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6136" y="4941168"/>
            <a:ext cx="3096344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2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des dalles préfabriquées sur chantier et posées à la grue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4869160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screen"/>
          <a:srcRect l="6913" t="14634" r="20599" b="24390"/>
          <a:stretch>
            <a:fillRect/>
          </a:stretch>
        </p:blipFill>
        <p:spPr bwMode="auto">
          <a:xfrm>
            <a:off x="4211960" y="2204864"/>
            <a:ext cx="4847579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21121" t="8472" r="28816" b="11889"/>
          <a:stretch>
            <a:fillRect/>
          </a:stretch>
        </p:blipFill>
        <p:spPr bwMode="auto">
          <a:xfrm>
            <a:off x="0" y="620688"/>
            <a:ext cx="4139952" cy="30402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dirty="0" smtClean="0">
                <a:solidFill>
                  <a:schemeClr val="bg2"/>
                </a:solidFill>
              </a:rPr>
              <a:t>CANDIDAT</a:t>
            </a:r>
            <a:r>
              <a:rPr lang="fr-FR" sz="1800" b="1" dirty="0" smtClean="0">
                <a:solidFill>
                  <a:schemeClr val="bg2"/>
                </a:solidFill>
              </a:rPr>
              <a:t> 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4869160"/>
          <a:ext cx="73093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1: Vérification des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quantités du DCE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(pour répondre à l’appel d’offre)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 row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Réaliser l’avant-métré de l’ossature métallique afin de vérifier les quantités proposées par le Maître d’œuvre dans le Détail Estimatif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Analyser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le dossier</a:t>
                      </a:r>
                      <a:endParaRPr lang="fr-FR" b="1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2038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Quantifier</a:t>
                      </a:r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 tout ou partie d’un ouvrage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 bwMode="auto">
          <a:xfrm rot="1385071">
            <a:off x="3907792" y="3048813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24128" y="692696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M.wmf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499992" y="2996952"/>
            <a:ext cx="4644008" cy="22547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 descr="1.wmf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499992" y="620688"/>
            <a:ext cx="4499992" cy="21602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screen"/>
          <a:srcRect l="10192" t="43374" r="6998" b="18910"/>
          <a:stretch>
            <a:fillRect/>
          </a:stretch>
        </p:blipFill>
        <p:spPr bwMode="auto">
          <a:xfrm>
            <a:off x="0" y="2204864"/>
            <a:ext cx="5148572" cy="1584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331640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dirty="0" smtClean="0">
                <a:solidFill>
                  <a:schemeClr val="bg2"/>
                </a:solidFill>
              </a:rPr>
              <a:t>CANDIDAT </a:t>
            </a:r>
            <a:r>
              <a:rPr lang="fr-FR" sz="1800" b="1" dirty="0" smtClean="0">
                <a:solidFill>
                  <a:schemeClr val="bg2"/>
                </a:solidFill>
              </a:rPr>
              <a:t>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229200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Vérification des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Poutres métalliques en phase provisoire (1/2)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Vérifier la déformation et la résistance des poutres principales.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 provisoire ou définitif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 bwMode="auto">
          <a:xfrm rot="19512782">
            <a:off x="4126845" y="2083636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 rot="1972283">
            <a:off x="4055539" y="3589825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836712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0"/>
            <a:ext cx="62646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Epreuve U42-0  </a:t>
            </a:r>
            <a:r>
              <a:rPr lang="fr-FR" sz="1800" b="1" dirty="0" smtClean="0">
                <a:solidFill>
                  <a:schemeClr val="bg2"/>
                </a:solidFill>
              </a:rPr>
              <a:t>CANDIDAT 1 OSSATURE METALLIQUE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ETUDES DE </a:t>
            </a:r>
            <a:r>
              <a:rPr lang="fr-FR" sz="1600" dirty="0" smtClean="0">
                <a:solidFill>
                  <a:srgbClr val="C00000"/>
                </a:solidFill>
              </a:rPr>
              <a:t>PRIX, DE METHODES et d’EXECUTION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19672" y="65532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bg2"/>
                </a:solidFill>
              </a:rPr>
              <a:t>Rénovation du BTS Travaux Publics </a:t>
            </a:r>
            <a:endParaRPr lang="fr-FR" b="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834680" y="5229200"/>
          <a:ext cx="730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44"/>
                <a:gridCol w="3384376"/>
              </a:tblGrid>
              <a:tr h="293752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Etude 2: Vérification des</a:t>
                      </a:r>
                      <a:r>
                        <a:rPr lang="fr-FR" baseline="0" dirty="0" smtClean="0">
                          <a:solidFill>
                            <a:schemeClr val="bg2"/>
                          </a:solidFill>
                        </a:rPr>
                        <a:t> Poutres métalliques en phase provisoire (2/2)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Vérifier la résistance des poutres principales</a:t>
                      </a:r>
                    </a:p>
                    <a:p>
                      <a:r>
                        <a:rPr lang="fr-FR" i="1" dirty="0" smtClean="0">
                          <a:solidFill>
                            <a:schemeClr val="bg2"/>
                          </a:solidFill>
                        </a:rPr>
                        <a:t>(Mécanique appliquée EuroCode3)</a:t>
                      </a:r>
                      <a:endParaRPr lang="fr-FR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solidFill>
                            <a:schemeClr val="bg2"/>
                          </a:solidFill>
                        </a:rPr>
                        <a:t>Dimensionner</a:t>
                      </a:r>
                      <a:r>
                        <a:rPr lang="fr-FR" b="0" i="1" dirty="0" smtClean="0">
                          <a:solidFill>
                            <a:schemeClr val="bg2"/>
                          </a:solidFill>
                        </a:rPr>
                        <a:t> ou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b="1" i="1" baseline="0" dirty="0" smtClean="0">
                          <a:solidFill>
                            <a:schemeClr val="bg2"/>
                          </a:solidFill>
                        </a:rPr>
                        <a:t>vérifier</a:t>
                      </a:r>
                      <a:r>
                        <a:rPr lang="fr-FR" b="0" i="1" baseline="0" dirty="0" smtClean="0">
                          <a:solidFill>
                            <a:schemeClr val="bg2"/>
                          </a:solidFill>
                        </a:rPr>
                        <a:t> tout ou partie d’un ouvrage provisoire ou définitif</a:t>
                      </a:r>
                      <a:endParaRPr lang="fr-FR" b="0" i="1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 descr="M.wmf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51520" y="1268760"/>
            <a:ext cx="4894194" cy="2376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lèche droite 11"/>
          <p:cNvSpPr/>
          <p:nvPr/>
        </p:nvSpPr>
        <p:spPr bwMode="auto">
          <a:xfrm>
            <a:off x="4427984" y="3429000"/>
            <a:ext cx="720080" cy="432048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Monotype Sorts" pitchFamily="2" charset="2"/>
              <a:buChar char="•"/>
              <a:tabLst/>
            </a:pPr>
            <a:endParaRPr kumimoji="1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 t="52527" r="52178"/>
          <a:stretch>
            <a:fillRect/>
          </a:stretch>
        </p:blipFill>
        <p:spPr bwMode="auto">
          <a:xfrm>
            <a:off x="5343411" y="1196752"/>
            <a:ext cx="3800589" cy="39754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55576" y="3717032"/>
            <a:ext cx="3240360" cy="1255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CANDIDAT 1</a:t>
            </a:r>
          </a:p>
          <a:p>
            <a:pPr algn="ctr">
              <a:buNone/>
            </a:pP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Etude de l’ossature métallique montée sur le chantier et posée à la grue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résn Renovation TC">
  <a:themeElements>
    <a:clrScheme name="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800" dirty="0" smtClean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présn Renovation TC</Template>
  <TotalTime>1378</TotalTime>
  <Words>1431</Words>
  <Application>Microsoft Office PowerPoint</Application>
  <PresentationFormat>Affichage à l'écran (4:3)</PresentationFormat>
  <Paragraphs>212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modèle présn Renovation TC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élan….</dc:title>
  <dc:creator>m</dc:creator>
  <cp:lastModifiedBy>KESSENHEIMER Thierry</cp:lastModifiedBy>
  <cp:revision>177</cp:revision>
  <cp:lastPrinted>1601-01-01T00:00:00Z</cp:lastPrinted>
  <dcterms:created xsi:type="dcterms:W3CDTF">2005-02-03T16:30:50Z</dcterms:created>
  <dcterms:modified xsi:type="dcterms:W3CDTF">2012-04-01T13:43:49Z</dcterms:modified>
</cp:coreProperties>
</file>