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8" r:id="rId4"/>
    <p:sldId id="280" r:id="rId5"/>
    <p:sldId id="257" r:id="rId6"/>
    <p:sldId id="281" r:id="rId7"/>
    <p:sldId id="277" r:id="rId8"/>
    <p:sldId id="259" r:id="rId9"/>
    <p:sldId id="260" r:id="rId10"/>
    <p:sldId id="261" r:id="rId11"/>
    <p:sldId id="265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82" r:id="rId21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95" autoAdjust="0"/>
  </p:normalViewPr>
  <p:slideViewPr>
    <p:cSldViewPr>
      <p:cViewPr varScale="1">
        <p:scale>
          <a:sx n="64" d="100"/>
          <a:sy n="64" d="100"/>
        </p:scale>
        <p:origin x="-1878" y="-2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F1F4091-5AF0-424C-9685-99DAA7B285D4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EE2B9B4-06E0-48A6-8B91-52AA917C1D4B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5112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212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EE2B9B4-06E0-48A6-8B91-52AA917C1D4B}" type="slidenum">
              <a:rPr lang="fr-FR" smtClean="0"/>
              <a:pPr lvl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wrap="square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Préparation pendant 2 semaines</a:t>
            </a:r>
          </a:p>
          <a:p>
            <a:endParaRPr lang="fr-FR" dirty="0" smtClean="0"/>
          </a:p>
          <a:p>
            <a:r>
              <a:rPr lang="fr-FR" dirty="0" smtClean="0"/>
              <a:t>Épreuve orale d'une durée de 1 heure </a:t>
            </a:r>
          </a:p>
          <a:p>
            <a:endParaRPr lang="fr-FR" dirty="0" smtClean="0"/>
          </a:p>
          <a:p>
            <a:r>
              <a:rPr lang="fr-FR" dirty="0" smtClean="0"/>
              <a:t>L’exposé au cours duquel le candidat ne sera pas interrompu, sera d’une durée maximale de 20 minutes. Il sera suivi d’un </a:t>
            </a:r>
          </a:p>
          <a:p>
            <a:r>
              <a:rPr lang="fr-FR" dirty="0" smtClean="0"/>
              <a:t>entretien d’une durée de 40 minutes.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4CF39F7-7698-41D3-BF70-13D28653207D}" type="slidenum">
              <a:rPr lang="fr-FR" smtClean="0"/>
              <a:pPr lvl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wrap="square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1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kern="0" dirty="0" smtClean="0">
                <a:latin typeface="Arial Narrow" pitchFamily="34" charset="0"/>
                <a:cs typeface="Tahoma" pitchFamily="2"/>
              </a:rPr>
              <a:t>éventuellement plans de ferraillage du bâtiment</a:t>
            </a:r>
          </a:p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 dirty="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8000" cy="4811760"/>
          </a:xfrm>
        </p:spPr>
        <p:txBody>
          <a:bodyPr vert="horz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81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E6350A-8B21-41A2-8E03-C39F7F2597AE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76A9FD-F493-49AF-8260-94F6C3BB9D48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3F6ACB-4FE1-44A2-B00C-BC90D3746FE6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Rénovation du BTS Bâtiment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AF7D6-BC43-41AF-ABCD-5DE1A41BD5C3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Rénovation du BTS Bâtiment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290147-0D1E-4B4E-9A63-1CE277F8F925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Rénovation du BTS Bâtiment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AC9131-8A97-44DE-9EC4-E4E3C878494C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22600" y="2184400"/>
            <a:ext cx="303212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07125" y="2184400"/>
            <a:ext cx="303212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0E7A58-D226-4171-B17B-1C5137C0591F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D6BB50-13A9-4DEA-83E5-157EA93D9B6D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A56E99-B54D-4837-BCE5-10C5E8B801FC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BA354E-8168-4A18-B5E8-5D14E562BA74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FE1DBF-645F-4316-8B1E-C11BA7DDF233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FA1733-89D2-4234-A508-9D79F6132A7E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E99491-7F43-47E7-8636-4D3EA2C917DB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A0B01A-2D5C-4B9E-A43E-416D5784F8B9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62825" y="755650"/>
            <a:ext cx="2044700" cy="64182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23963" y="755650"/>
            <a:ext cx="5986462" cy="64182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9CEA83-5294-43D9-9FA3-78311081FFC1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05CC84-762D-4C5C-867F-9462D313415D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CBA878-62AB-4861-9730-0E8C938447CA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064D64-72C5-48B3-80D2-B2C36973D822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DBA09F-BB71-4104-8315-CE0083AB0FCC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68214E-EA02-49A8-8F4F-B0AA297DAADB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BAB124-51FD-47F9-92F0-3920504E205C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88E300-4EE5-45FD-AE6B-ACC508BC716C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AFE02B9-5A38-48A7-B3F4-98BFC01C3ED9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2"/>
          <p:cNvSpPr/>
          <p:nvPr/>
        </p:nvSpPr>
        <p:spPr>
          <a:xfrm>
            <a:off x="29160" y="603360"/>
            <a:ext cx="1904400" cy="6886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2"/>
              <a:gd name="f8" fmla="val 11943"/>
              <a:gd name="f9" fmla="val 12"/>
              <a:gd name="f10" fmla="val 9679"/>
              <a:gd name="f11" fmla="val 22615"/>
              <a:gd name="f12" fmla="val 21528"/>
              <a:gd name="f13" fmla="val 23628"/>
              <a:gd name="f14" fmla="val 21385"/>
              <a:gd name="f15" fmla="val 24633"/>
              <a:gd name="f16" fmla="+- 0 0 0"/>
              <a:gd name="f17" fmla="*/ f3 1 21600"/>
              <a:gd name="f18" fmla="*/ f4 1 24634"/>
              <a:gd name="f19" fmla="*/ f16 f0 1"/>
              <a:gd name="f20" fmla="*/ 0 f17 1"/>
              <a:gd name="f21" fmla="*/ 21600 f17 1"/>
              <a:gd name="f22" fmla="*/ 24634 f18 1"/>
              <a:gd name="f23" fmla="*/ 0 f18 1"/>
              <a:gd name="f24" fmla="*/ 1839 f17 1"/>
              <a:gd name="f25" fmla="*/ f19 1 f2"/>
              <a:gd name="f26" fmla="*/ 1710088 f17 1"/>
              <a:gd name="f27" fmla="*/ 6246812 f18 1"/>
              <a:gd name="f28" fmla="*/ 5477435 f18 1"/>
              <a:gd name="f29" fmla="+- f25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4" y="f23"/>
              </a:cxn>
              <a:cxn ang="f29">
                <a:pos x="f26" y="f27"/>
              </a:cxn>
              <a:cxn ang="f29">
                <a:pos x="f20" y="f28"/>
              </a:cxn>
            </a:cxnLst>
            <a:rect l="f20" t="f23" r="f21" b="f22"/>
            <a:pathLst>
              <a:path w="21600" h="24634" fill="none">
                <a:moveTo>
                  <a:pt x="f7" y="f5"/>
                </a:moveTo>
                <a:cubicBezTo>
                  <a:pt x="f8" y="f9"/>
                  <a:pt x="f6" y="f10"/>
                  <a:pt x="f6" y="f6"/>
                </a:cubicBezTo>
                <a:cubicBezTo>
                  <a:pt x="f6" y="f11"/>
                  <a:pt x="f12" y="f13"/>
                  <a:pt x="f14" y="f15"/>
                </a:cubicBezTo>
              </a:path>
              <a:path w="21600" h="24634" stroke="0">
                <a:moveTo>
                  <a:pt x="f7" y="f5"/>
                </a:moveTo>
                <a:cubicBezTo>
                  <a:pt x="f8" y="f9"/>
                  <a:pt x="f6" y="f10"/>
                  <a:pt x="f6" y="f6"/>
                </a:cubicBezTo>
                <a:cubicBezTo>
                  <a:pt x="f6" y="f11"/>
                  <a:pt x="f12" y="f13"/>
                  <a:pt x="f14" y="f15"/>
                </a:cubicBezTo>
                <a:lnTo>
                  <a:pt x="f5" y="f6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5">
            <a:hlinkClick r:id="" action="ppaction://hlinkshowjump?jump=firstslide"/>
          </p:cNvPr>
          <p:cNvSpPr/>
          <p:nvPr/>
        </p:nvSpPr>
        <p:spPr>
          <a:xfrm>
            <a:off x="8063640" y="6887520"/>
            <a:ext cx="1687319" cy="671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None/>
              <a:tabLst/>
              <a:defRPr sz="1540"/>
            </a:pPr>
            <a:r>
              <a:rPr lang="fr-FR" sz="1000" b="0" i="1" u="none" strike="noStrike" kern="120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rPr>
              <a:t>Retour au début</a:t>
            </a:r>
          </a:p>
        </p:txBody>
      </p:sp>
      <p:sp>
        <p:nvSpPr>
          <p:cNvPr id="4" name="AutoShape 6">
            <a:hlinkClick r:id="" action="ppaction://hlinkshowjump?jump=previousslide"/>
          </p:cNvPr>
          <p:cNvSpPr/>
          <p:nvPr/>
        </p:nvSpPr>
        <p:spPr>
          <a:xfrm>
            <a:off x="9372600" y="7225200"/>
            <a:ext cx="213480" cy="250200"/>
          </a:xfrm>
          <a:custGeom>
            <a:avLst>
              <a:gd name="f0" fmla="val 1378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99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AutoShape 7">
            <a:hlinkClick r:id="" action="ppaction://hlinkshowjump?jump=nextslide"/>
          </p:cNvPr>
          <p:cNvSpPr/>
          <p:nvPr/>
        </p:nvSpPr>
        <p:spPr>
          <a:xfrm>
            <a:off x="9624600" y="7227000"/>
            <a:ext cx="213480" cy="250560"/>
          </a:xfrm>
          <a:custGeom>
            <a:avLst>
              <a:gd name="f0" fmla="val 7818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99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20688" y="5375275"/>
          <a:ext cx="1317625" cy="1470025"/>
        </p:xfrm>
        <a:graphic>
          <a:graphicData uri="http://schemas.openxmlformats.org/presentationml/2006/ole">
            <p:oleObj spid="_x0000_s1026" r:id="rId14" imgW="0" imgH="0" progId="Word.OpenDocumentText.12">
              <p:embed/>
            </p:oleObj>
          </a:graphicData>
        </a:graphic>
      </p:graphicFrame>
      <p:sp>
        <p:nvSpPr>
          <p:cNvPr id="7" name="Espace réservé du texte 6"/>
          <p:cNvSpPr txBox="1">
            <a:spLocks noGrp="1"/>
          </p:cNvSpPr>
          <p:nvPr>
            <p:ph type="body" idx="1"/>
          </p:nvPr>
        </p:nvSpPr>
        <p:spPr>
          <a:xfrm>
            <a:off x="3023280" y="2183760"/>
            <a:ext cx="6216120" cy="4989600"/>
          </a:xfrm>
          <a:prstGeom prst="rect">
            <a:avLst/>
          </a:prstGeom>
          <a:noFill/>
          <a:ln>
            <a:noFill/>
          </a:ln>
        </p:spPr>
        <p:txBody>
          <a:bodyPr vert="horz" lIns="92160" tIns="46080" rIns="92160" bIns="4608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336699"/>
              </a:buClr>
              <a:buSzPct val="75000"/>
              <a:buFont typeface="Monotype Sorts" pitchFamily="2"/>
              <a:buChar char="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60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FF9966"/>
              </a:buClr>
              <a:buSzPct val="65000"/>
              <a:buFont typeface="Monotype Sorts" pitchFamily="2"/>
              <a:buChar char="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000099"/>
                </a:solidFill>
                <a:latin typeface="Arial Narrow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Arial" pitchFamily="34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titre 7"/>
          <p:cNvSpPr txBox="1">
            <a:spLocks noGrp="1"/>
          </p:cNvSpPr>
          <p:nvPr>
            <p:ph type="title"/>
          </p:nvPr>
        </p:nvSpPr>
        <p:spPr>
          <a:xfrm>
            <a:off x="1224000" y="755280"/>
            <a:ext cx="8183160" cy="1260360"/>
          </a:xfrm>
          <a:prstGeom prst="rect">
            <a:avLst/>
          </a:prstGeom>
          <a:noFill/>
          <a:ln>
            <a:noFill/>
          </a:ln>
        </p:spPr>
        <p:txBody>
          <a:bodyPr vert="horz" lIns="92160" tIns="46080" rIns="92160" bIns="4608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9" name="Espace réservé du pied de page 8"/>
          <p:cNvSpPr txBox="1">
            <a:spLocks noGrp="1"/>
          </p:cNvSpPr>
          <p:nvPr>
            <p:ph type="ftr" sz="quarter" idx="3"/>
          </p:nvPr>
        </p:nvSpPr>
        <p:spPr>
          <a:xfrm>
            <a:off x="2855880" y="7054920"/>
            <a:ext cx="4955760" cy="9100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kern="1200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r>
              <a:rPr lang="fr-FR" dirty="0" smtClean="0"/>
              <a:t>Rénovation du BTS Bâtiment</a:t>
            </a:r>
            <a:endParaRPr lang="fr-FR" dirty="0"/>
          </a:p>
        </p:txBody>
      </p:sp>
      <p:sp>
        <p:nvSpPr>
          <p:cNvPr id="10" name="Espace réservé de la date 9"/>
          <p:cNvSpPr txBox="1">
            <a:spLocks noGrp="1"/>
          </p:cNvSpPr>
          <p:nvPr>
            <p:ph type="dt" sz="half" idx="2"/>
          </p:nvPr>
        </p:nvSpPr>
        <p:spPr>
          <a:xfrm>
            <a:off x="503640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numéro de diapositive 10"/>
          <p:cNvSpPr txBox="1">
            <a:spLocks noGrp="1"/>
          </p:cNvSpPr>
          <p:nvPr>
            <p:ph type="sldNum" sz="quarter" idx="4"/>
          </p:nvPr>
        </p:nvSpPr>
        <p:spPr>
          <a:xfrm>
            <a:off x="7226640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132BA1D-AA0D-4277-B1CC-94810AC19003}" type="slidenum">
              <a:rPr/>
              <a:pPr lvl="0"/>
              <a:t>‹N°›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-71640" y="50400"/>
            <a:ext cx="2735640" cy="741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336699"/>
              </a:buClr>
              <a:buSzPct val="75000"/>
              <a:buFont typeface="Monotype Sorts" pitchFamily="2"/>
              <a:buChar char=""/>
            </a:lvl2pPr>
            <a:lvl3pPr lvl="2">
              <a:buClr>
                <a:srgbClr val="FF9966"/>
              </a:buClr>
              <a:buSzPct val="65000"/>
              <a:buFont typeface="Monotype Sorts" pitchFamily="2"/>
              <a:buChar char=""/>
            </a:lvl3pPr>
            <a:lvl4pPr lvl="3">
              <a:buClr>
                <a:srgbClr val="336699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9966"/>
              </a:buClr>
              <a:buSzPct val="100000"/>
              <a:buFont typeface="Arial" pitchFamily="34"/>
              <a:buChar char="–"/>
            </a:lvl5pPr>
            <a:lvl6pPr lvl="5">
              <a:buClr>
                <a:srgbClr val="FF9966"/>
              </a:buClr>
              <a:buSzPct val="100000"/>
              <a:buFont typeface="Arial" pitchFamily="34"/>
              <a:buChar char="–"/>
            </a:lvl6pPr>
            <a:lvl7pPr lvl="6">
              <a:buClr>
                <a:srgbClr val="FF9966"/>
              </a:buClr>
              <a:buSzPct val="100000"/>
              <a:buFont typeface="Arial" pitchFamily="34"/>
              <a:buChar char="–"/>
            </a:lvl7pPr>
            <a:lvl8pPr lvl="7">
              <a:buClr>
                <a:srgbClr val="FF9966"/>
              </a:buClr>
              <a:buSzPct val="100000"/>
              <a:buFont typeface="Arial" pitchFamily="34"/>
              <a:buChar char="–"/>
            </a:lvl8pPr>
            <a:lvl9pPr lvl="8">
              <a:buClr>
                <a:srgbClr val="FF9966"/>
              </a:buClr>
              <a:buSzPct val="100000"/>
              <a:buFont typeface="Arial" pitchFamily="34"/>
              <a:buChar char="–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800"/>
            </a:pPr>
            <a:r>
              <a:rPr lang="fr-FR" sz="2800" b="0" i="0" u="none" strike="noStrike" kern="1200" baseline="0">
                <a:ln>
                  <a:noFill/>
                </a:ln>
                <a:solidFill>
                  <a:srgbClr val="000099"/>
                </a:solidFill>
                <a:latin typeface="Verdana" pitchFamily="34"/>
                <a:ea typeface="Microsoft YaHei" pitchFamily="2"/>
                <a:cs typeface="Mangal" pitchFamily="2"/>
              </a:rPr>
              <a:t>Épreuve E5: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indent="0" algn="l" rtl="0" hangingPunct="0">
        <a:lnSpc>
          <a:spcPct val="7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3200" b="1" i="1" u="none" strike="noStrike" kern="1200" baseline="0">
          <a:ln>
            <a:noFill/>
          </a:ln>
          <a:solidFill>
            <a:srgbClr val="7E0021"/>
          </a:solidFill>
          <a:latin typeface="Arial Narrow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87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fr-FR" sz="2600" b="1" i="0" u="none" strike="noStrike" kern="1200" baseline="0">
          <a:ln>
            <a:noFill/>
          </a:ln>
          <a:solidFill>
            <a:srgbClr val="F1CA69"/>
          </a:solidFill>
          <a:latin typeface="Arial Narrow" pitchFamily="34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/>
          <p:nvPr/>
        </p:nvSpPr>
        <p:spPr>
          <a:xfrm>
            <a:off x="2855880" y="7055640"/>
            <a:ext cx="495576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40"/>
            </a:pPr>
            <a:r>
              <a:rPr lang="fr-FR" sz="1540" b="0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Microsoft YaHei" pitchFamily="2"/>
                <a:cs typeface="Mangal" pitchFamily="2"/>
              </a:rPr>
              <a:t>Rénovation du BTS Bâtiment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46599" y="1653119"/>
            <a:ext cx="7462079" cy="4042859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336699"/>
              </a:buClr>
              <a:buSzPct val="75000"/>
              <a:buFont typeface="Monotype Sorts" pitchFamily="2"/>
              <a:buChar char=""/>
            </a:lvl2pPr>
            <a:lvl3pPr lvl="2">
              <a:buClr>
                <a:srgbClr val="FF9966"/>
              </a:buClr>
              <a:buSzPct val="65000"/>
              <a:buFont typeface="Monotype Sorts" pitchFamily="2"/>
              <a:buChar char=""/>
            </a:lvl3pPr>
            <a:lvl4pPr lvl="3">
              <a:buClr>
                <a:srgbClr val="336699"/>
              </a:buClr>
              <a:buSzPct val="100000"/>
              <a:buFont typeface="Arial" pitchFamily="34"/>
              <a:buChar char="•"/>
            </a:lvl4pPr>
            <a:lvl5pPr lvl="4">
              <a:buClr>
                <a:srgbClr val="FF9966"/>
              </a:buClr>
              <a:buSzPct val="100000"/>
              <a:buFont typeface="Arial" pitchFamily="34"/>
              <a:buChar char="–"/>
            </a:lvl5pPr>
            <a:lvl6pPr lvl="5">
              <a:buClr>
                <a:srgbClr val="FF9966"/>
              </a:buClr>
              <a:buSzPct val="100000"/>
              <a:buFont typeface="Arial" pitchFamily="34"/>
              <a:buChar char="–"/>
            </a:lvl6pPr>
            <a:lvl7pPr lvl="6">
              <a:buClr>
                <a:srgbClr val="FF9966"/>
              </a:buClr>
              <a:buSzPct val="100000"/>
              <a:buFont typeface="Arial" pitchFamily="34"/>
              <a:buChar char="–"/>
            </a:lvl7pPr>
            <a:lvl8pPr lvl="7">
              <a:buClr>
                <a:srgbClr val="FF9966"/>
              </a:buClr>
              <a:buSzPct val="100000"/>
              <a:buFont typeface="Arial" pitchFamily="34"/>
              <a:buChar char="–"/>
            </a:lvl8pPr>
            <a:lvl9pPr lvl="8">
              <a:buClr>
                <a:srgbClr val="FF9966"/>
              </a:buClr>
              <a:buSzPct val="100000"/>
              <a:buFont typeface="Arial" pitchFamily="34"/>
              <a:buChar char="–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530"/>
            </a:pPr>
            <a:r>
              <a:rPr lang="fr-FR" sz="4800" b="1" i="0" u="none" strike="noStrike" kern="1200" baseline="0" dirty="0">
                <a:ln>
                  <a:noFill/>
                </a:ln>
                <a:solidFill>
                  <a:srgbClr val="C00000"/>
                </a:solidFill>
                <a:latin typeface="Verdana" pitchFamily="34"/>
                <a:ea typeface="Microsoft YaHei" pitchFamily="2"/>
                <a:cs typeface="Mangal" pitchFamily="2"/>
              </a:rPr>
              <a:t>Rénovation du BTS Bâtiment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530"/>
            </a:pPr>
            <a:r>
              <a:rPr lang="fr-FR" sz="4800" b="0" i="0" u="none" strike="noStrike" kern="1200" baseline="0" dirty="0">
                <a:ln>
                  <a:noFill/>
                </a:ln>
                <a:solidFill>
                  <a:srgbClr val="000099"/>
                </a:solidFill>
                <a:latin typeface="Verdana" pitchFamily="34"/>
                <a:ea typeface="Microsoft YaHei" pitchFamily="2"/>
                <a:cs typeface="Mangal" pitchFamily="2"/>
              </a:rPr>
              <a:t>Sujet 0  E5: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0" i="0" u="none" strike="noStrike" kern="1200" baseline="0" dirty="0">
                <a:ln>
                  <a:noFill/>
                </a:ln>
                <a:solidFill>
                  <a:srgbClr val="000099"/>
                </a:solidFill>
                <a:latin typeface="Verdana" pitchFamily="34"/>
                <a:ea typeface="Times New Roman" pitchFamily="18"/>
                <a:cs typeface="Times New Roman" pitchFamily="18"/>
              </a:rPr>
              <a:t>Étude économique et préparation de chantier</a:t>
            </a:r>
          </a:p>
        </p:txBody>
      </p:sp>
      <p:sp>
        <p:nvSpPr>
          <p:cNvPr id="4" name="Titre 3"/>
          <p:cNvSpPr txBox="1">
            <a:spLocks noGrp="1"/>
          </p:cNvSpPr>
          <p:nvPr>
            <p:ph type="title" idx="4294967295"/>
          </p:nvPr>
        </p:nvSpPr>
        <p:spPr>
          <a:xfrm>
            <a:off x="1495439" y="897462"/>
            <a:ext cx="7895880" cy="56703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4400" dirty="0">
                <a:solidFill>
                  <a:srgbClr val="C00000"/>
                </a:solidFill>
                <a:latin typeface="Verdana" pitchFamily="34"/>
              </a:rPr>
              <a:t>Un nouvel élan 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656360" y="2101680"/>
            <a:ext cx="835164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Étude des casquettes du plancher haut du 2</a:t>
            </a:r>
            <a:r>
              <a:rPr lang="fr-FR" baseline="42000"/>
              <a:t>e</a:t>
            </a:r>
            <a:r>
              <a:rPr lang="fr-FR"/>
              <a:t> étage</a:t>
            </a: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296000" y="661680"/>
            <a:ext cx="8280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&gt;&gt;&gt; Partie 1 – individuelle  : Étude économique d’une partie d’ouvrage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76000" y="1872000"/>
            <a:ext cx="3168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fr-FR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Candidat 3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36000" y="3268440"/>
            <a:ext cx="4762079" cy="357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656360" y="2101680"/>
            <a:ext cx="820764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2600">
                <a:latin typeface="Arial" pitchFamily="34"/>
              </a:rPr>
              <a:t>Étude du joint de dilatation situé entre les cages A et C.</a:t>
            </a: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296000" y="661680"/>
            <a:ext cx="8280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&gt;&gt;&gt; Partie 1 – individuelle  : Étude économique d’une partie d’ouvrage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76000" y="1872000"/>
            <a:ext cx="3168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fr-FR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Candidat 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07999" y="3240000"/>
            <a:ext cx="9000000" cy="3822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656360" y="2101680"/>
            <a:ext cx="820764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2600">
                <a:latin typeface="Arial" pitchFamily="34"/>
              </a:rPr>
              <a:t>Étude du joint de dilatation situé entre les cages A et C.</a:t>
            </a: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296000" y="661680"/>
            <a:ext cx="8280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&gt;&gt;&gt; Partie 1 – individuelle  : Étude économique d’une partie d’ouvrage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76000" y="1872000"/>
            <a:ext cx="3168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fr-FR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Candidat 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28000" y="3096000"/>
            <a:ext cx="8072999" cy="391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656360" y="2101680"/>
            <a:ext cx="820764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2600">
                <a:latin typeface="Arial" pitchFamily="34"/>
              </a:rPr>
              <a:t>Étude du joint de dilatation situé entre les cages A et C.</a:t>
            </a: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296000" y="661680"/>
            <a:ext cx="8280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&gt;&gt;&gt; Partie 1 – individuelle  : Étude économique d’une partie d’ouvrage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76000" y="1872000"/>
            <a:ext cx="3168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fr-FR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Candidat 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20000" y="3096000"/>
            <a:ext cx="5400000" cy="3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440000" y="661680"/>
            <a:ext cx="7992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>
                <a:cs typeface="Arial" pitchFamily="34"/>
              </a:rPr>
              <a:t>&gt;&gt;&gt; Partie 2 – Commune au groupe : Préparation de chantier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872360" y="2448000"/>
            <a:ext cx="7703640" cy="498924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336699"/>
              </a:buClr>
              <a:buSzPct val="75000"/>
              <a:buFont typeface="Monotype Sorts" pitchFamily="2"/>
              <a:buChar char="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60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FF9966"/>
              </a:buClr>
              <a:buSzPct val="65000"/>
              <a:buFont typeface="Monotype Sorts" pitchFamily="2"/>
              <a:buChar char="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000099"/>
                </a:solidFill>
                <a:latin typeface="Arial Narrow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Arial" pitchFamily="34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Localisation :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Étude sur l’ensemble du chantier (cages A, B, C et 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584360" y="1512000"/>
            <a:ext cx="907164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2.1°/ Quantitatif du gros-oeuvre  :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2160000" y="3024000"/>
            <a:ext cx="7560832" cy="373428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336699"/>
              </a:buClr>
              <a:buSzPct val="75000"/>
              <a:buFont typeface="Monotype Sorts" pitchFamily="2"/>
              <a:buChar char="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60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FF9966"/>
              </a:buClr>
              <a:buSzPct val="65000"/>
              <a:buFont typeface="Monotype Sorts" pitchFamily="2"/>
              <a:buChar char="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000099"/>
                </a:solidFill>
                <a:latin typeface="Arial Narrow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Arial" pitchFamily="34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914400" marR="647640" lvl="0" indent="0"/>
            <a:r>
              <a:rPr lang="fr-FR" dirty="0">
                <a:solidFill>
                  <a:schemeClr val="tx1"/>
                </a:solidFill>
              </a:rPr>
              <a:t>Établir le quantitatif global du lot gros-</a:t>
            </a:r>
            <a:r>
              <a:rPr lang="fr-FR" dirty="0" err="1">
                <a:solidFill>
                  <a:schemeClr val="tx1"/>
                </a:solidFill>
              </a:rPr>
              <a:t>oeuvre</a:t>
            </a:r>
            <a:r>
              <a:rPr lang="fr-FR" dirty="0">
                <a:solidFill>
                  <a:schemeClr val="tx1"/>
                </a:solidFill>
              </a:rPr>
              <a:t> en fonction des solutions constructives compatibles avec le CCTP.</a:t>
            </a:r>
          </a:p>
          <a:p>
            <a:pPr marL="5779800" marR="1440" lvl="0" indent="0" algn="ctr"/>
            <a:r>
              <a:rPr lang="fr-FR" dirty="0"/>
              <a:t>C7</a:t>
            </a:r>
          </a:p>
        </p:txBody>
      </p:sp>
      <p:sp>
        <p:nvSpPr>
          <p:cNvPr id="4" name="Titre 3"/>
          <p:cNvSpPr txBox="1">
            <a:spLocks noGrp="1"/>
          </p:cNvSpPr>
          <p:nvPr>
            <p:ph type="title" idx="4294967295"/>
          </p:nvPr>
        </p:nvSpPr>
        <p:spPr>
          <a:xfrm>
            <a:off x="1440000" y="661680"/>
            <a:ext cx="7992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>
                <a:cs typeface="Arial" pitchFamily="34"/>
              </a:rPr>
              <a:t>&gt;&gt;&gt; Partie 2 – Commune au groupe : Préparation de chantier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3563813"/>
            <a:ext cx="2520280" cy="127543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Compétence mobilisée: </a:t>
            </a:r>
            <a:r>
              <a:rPr lang="fr-F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C7</a:t>
            </a:r>
            <a:endParaRPr lang="fr-FR" sz="28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655999" y="1237680"/>
            <a:ext cx="907164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2.2°/ Budget d’heures travaux: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2664985" y="2483693"/>
            <a:ext cx="7415640" cy="431028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336699"/>
              </a:buClr>
              <a:buSzPct val="75000"/>
              <a:buFont typeface="Monotype Sorts" pitchFamily="2"/>
              <a:buChar char="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60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FF9966"/>
              </a:buClr>
              <a:buSzPct val="65000"/>
              <a:buFont typeface="Monotype Sorts" pitchFamily="2"/>
              <a:buChar char="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000099"/>
                </a:solidFill>
                <a:latin typeface="Arial Narrow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Arial" pitchFamily="34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358920" marR="647640" lvl="0" indent="0">
              <a:buNone/>
            </a:pPr>
            <a:r>
              <a:rPr lang="fr-FR" dirty="0">
                <a:solidFill>
                  <a:schemeClr val="tx1"/>
                </a:solidFill>
              </a:rPr>
              <a:t>A partir du quantitatif global, des temps unitaires correspondant à ce type d’ouvrage et des pièces du marché, définissez votre budget d'heures prévisionnel nécessaire à l'exécution des travaux gros-</a:t>
            </a:r>
            <a:r>
              <a:rPr lang="fr-FR" dirty="0" err="1">
                <a:solidFill>
                  <a:schemeClr val="tx1"/>
                </a:solidFill>
              </a:rPr>
              <a:t>oeuvre</a:t>
            </a:r>
            <a:r>
              <a:rPr lang="fr-FR" dirty="0">
                <a:solidFill>
                  <a:schemeClr val="tx1"/>
                </a:solidFill>
              </a:rPr>
              <a:t> pour l'ensemble de l’ouvrage.</a:t>
            </a:r>
          </a:p>
          <a:p>
            <a:pPr marL="358920" marR="647640" lvl="0" indent="0">
              <a:buNone/>
            </a:pPr>
            <a:r>
              <a:rPr lang="fr-FR" dirty="0">
                <a:solidFill>
                  <a:schemeClr val="tx1"/>
                </a:solidFill>
              </a:rPr>
              <a:t>Établir une étude de saturation de grue pour un niveau courant et une proposition d’équipes pour le niveau courant.</a:t>
            </a:r>
          </a:p>
        </p:txBody>
      </p:sp>
      <p:sp>
        <p:nvSpPr>
          <p:cNvPr id="4" name="Titre 3"/>
          <p:cNvSpPr txBox="1">
            <a:spLocks noGrp="1"/>
          </p:cNvSpPr>
          <p:nvPr>
            <p:ph type="title" idx="4294967295"/>
          </p:nvPr>
        </p:nvSpPr>
        <p:spPr>
          <a:xfrm>
            <a:off x="1440000" y="661680"/>
            <a:ext cx="7992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>
                <a:cs typeface="Arial" pitchFamily="34"/>
              </a:rPr>
              <a:t>&gt;&gt;&gt; Partie 2 – Commune au groupe : Préparation de chantier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3563813"/>
            <a:ext cx="2520280" cy="127543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Compétences mobilisées: </a:t>
            </a:r>
            <a:r>
              <a:rPr lang="fr-F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C9</a:t>
            </a:r>
            <a:endParaRPr lang="fr-FR" sz="28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655999" y="1655999"/>
            <a:ext cx="907164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2.3°/ Planning détaillé des travaux: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2088000" y="3010320"/>
            <a:ext cx="7487640" cy="374796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336699"/>
              </a:buClr>
              <a:buSzPct val="75000"/>
              <a:buFont typeface="Monotype Sorts" pitchFamily="2"/>
              <a:buChar char="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60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FF9966"/>
              </a:buClr>
              <a:buSzPct val="65000"/>
              <a:buFont typeface="Monotype Sorts" pitchFamily="2"/>
              <a:buChar char="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000099"/>
                </a:solidFill>
                <a:latin typeface="Arial Narrow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Arial" pitchFamily="34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914400" marR="647640" lvl="0" indent="0"/>
            <a:r>
              <a:rPr lang="fr-FR" dirty="0">
                <a:solidFill>
                  <a:schemeClr val="tx1"/>
                </a:solidFill>
              </a:rPr>
              <a:t>Établir le planning détaillé du lot gros œuvre (comprenant les taches, les livraisons de matériel, les demandes de plan, et le lissage de la courbe de main d’œuvre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 txBox="1">
            <a:spLocks noGrp="1"/>
          </p:cNvSpPr>
          <p:nvPr>
            <p:ph type="title" idx="4294967295"/>
          </p:nvPr>
        </p:nvSpPr>
        <p:spPr>
          <a:xfrm>
            <a:off x="1440000" y="661680"/>
            <a:ext cx="7992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>
                <a:cs typeface="Arial" pitchFamily="34"/>
              </a:rPr>
              <a:t>&gt;&gt;&gt; Partie 2 – Commune au groupe : Préparation de chantier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3563813"/>
            <a:ext cx="2520280" cy="127543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Compétences mobilisées: </a:t>
            </a:r>
            <a:r>
              <a:rPr lang="fr-F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C11</a:t>
            </a:r>
            <a:endParaRPr lang="fr-FR" sz="28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656360" y="1512000"/>
            <a:ext cx="907164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2.4°/ Plan d'installation de chantier: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799952" y="2664000"/>
            <a:ext cx="8280673" cy="409428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336699"/>
              </a:buClr>
              <a:buSzPct val="75000"/>
              <a:buFont typeface="Monotype Sorts" pitchFamily="2"/>
              <a:buChar char="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60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FF9966"/>
              </a:buClr>
              <a:buSzPct val="65000"/>
              <a:buFont typeface="Monotype Sorts" pitchFamily="2"/>
              <a:buChar char="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000099"/>
                </a:solidFill>
                <a:latin typeface="Arial Narrow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Arial" pitchFamily="34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914400" marR="647640" lvl="0" indent="0">
              <a:buNone/>
            </a:pPr>
            <a:r>
              <a:rPr lang="fr-FR" dirty="0">
                <a:solidFill>
                  <a:schemeClr val="tx1"/>
                </a:solidFill>
              </a:rPr>
              <a:t>A partir des indications du plan de masse et des données du marché, établir le plan d'installation de chantier.</a:t>
            </a:r>
          </a:p>
          <a:p>
            <a:pPr marL="914400" marR="647640" lvl="0" indent="0">
              <a:buNone/>
            </a:pPr>
            <a:r>
              <a:rPr lang="fr-FR" dirty="0">
                <a:solidFill>
                  <a:schemeClr val="tx1"/>
                </a:solidFill>
              </a:rPr>
              <a:t>Une attention particulière sera demandée pour l’étude du démontage de la grue à tour (hypothèses, description du matériel, charges et épures justifiant la position et le choix du modèle de l’engin auxiliaire (PPM) de démontage.</a:t>
            </a:r>
          </a:p>
          <a:p>
            <a:pPr marL="914400" marR="647640" lvl="0" indent="0">
              <a:buNone/>
            </a:pPr>
            <a:r>
              <a:rPr lang="fr-FR" dirty="0">
                <a:solidFill>
                  <a:schemeClr val="tx1"/>
                </a:solidFill>
              </a:rPr>
              <a:t>Établir les documents préalables à l’ouverture d’un chantier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 txBox="1">
            <a:spLocks noGrp="1"/>
          </p:cNvSpPr>
          <p:nvPr>
            <p:ph type="title" idx="4294967295"/>
          </p:nvPr>
        </p:nvSpPr>
        <p:spPr>
          <a:xfrm>
            <a:off x="1440000" y="661680"/>
            <a:ext cx="7992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>
                <a:cs typeface="Arial" pitchFamily="34"/>
              </a:rPr>
              <a:t>&gt;&gt;&gt; Partie 2 – Commune au groupe : Préparation de chantier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3563813"/>
            <a:ext cx="2520280" cy="127543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Compétences mobilisées: </a:t>
            </a:r>
            <a:r>
              <a:rPr lang="fr-F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C12-C13</a:t>
            </a:r>
            <a:endParaRPr lang="fr-FR" sz="28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5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2000" y="971525"/>
            <a:ext cx="7616394" cy="5712296"/>
          </a:xfrm>
          <a:prstGeom prst="rect">
            <a:avLst/>
          </a:prstGeom>
        </p:spPr>
      </p:pic>
      <p:sp>
        <p:nvSpPr>
          <p:cNvPr id="3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855880" y="6948189"/>
            <a:ext cx="4955760" cy="910080"/>
          </a:xfrm>
        </p:spPr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7"/>
          <p:cNvGraphicFramePr>
            <a:graphicFrameLocks noGrp="1"/>
          </p:cNvGraphicFramePr>
          <p:nvPr/>
        </p:nvGraphicFramePr>
        <p:xfrm>
          <a:off x="2736056" y="611485"/>
          <a:ext cx="6768752" cy="5901693"/>
        </p:xfrm>
        <a:graphic>
          <a:graphicData uri="http://schemas.openxmlformats.org/drawingml/2006/table">
            <a:tbl>
              <a:tblPr/>
              <a:tblGrid>
                <a:gridCol w="1143517"/>
                <a:gridCol w="1746342"/>
                <a:gridCol w="3878893"/>
              </a:tblGrid>
              <a:tr h="1000125">
                <a:tc>
                  <a:txBody>
                    <a:bodyPr/>
                    <a:lstStyle/>
                    <a:p>
                      <a:pPr marL="215900" marR="0" lvl="0" indent="-215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Fonctions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lvl="0" indent="-215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Activités profession-nelles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lvl="0" indent="-215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Tâches professionnelles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 rowSpan="7">
                  <a:txBody>
                    <a:bodyPr/>
                    <a:lstStyle/>
                    <a:p>
                      <a:pPr marL="215900" marR="0" lvl="0" indent="-215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Études Analyse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215900" marR="0" lvl="0" indent="-215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 Études d’ouvrages du bâtiment et des interfaces y compris dans le cadre d’une réhabilitation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lvl="0" indent="-215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1.1. Analyser un dossier marché, un dossier de consultation des entreprises.</a:t>
                      </a: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marR="0" lvl="0" indent="-215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1.2. Expliciter un besoin et formaliser tout ou partie d’un cahier des charges (éventuellement sur chantier).</a:t>
                      </a: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marR="0" lvl="0" indent="-215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1.3. Analyser le principe structurel d’un bâtiment neuf ou existant sur plans ou sur site.</a:t>
                      </a: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marR="0" lvl="0" indent="-215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1.4. Concevoir des solutions techniques conformément aux spécifications d’un cahier des charges, d’un mode constructif, d’une réglementation. </a:t>
                      </a: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marR="0" lvl="0" indent="-215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1.5. Dimensionner des éléments structurels courants </a:t>
                      </a: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marR="0" lvl="0" indent="-215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1.6. Réaliser des plans d’exécution détaillés</a:t>
                      </a: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marR="0" lvl="0" indent="-215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l"/>
                          <a:tab pos="52197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1.7. Élaborer un devis</a:t>
                      </a:r>
                    </a:p>
                  </a:txBody>
                  <a:tcPr marL="26875" marR="268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5776" y="755501"/>
            <a:ext cx="2339975" cy="2520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Rappels </a:t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des besoins exprimés par la profession</a:t>
            </a:r>
          </a:p>
        </p:txBody>
      </p:sp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855880" y="7020197"/>
            <a:ext cx="4955760" cy="910080"/>
          </a:xfrm>
        </p:spPr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863848" y="971527"/>
          <a:ext cx="8856984" cy="6184964"/>
        </p:xfrm>
        <a:graphic>
          <a:graphicData uri="http://schemas.openxmlformats.org/drawingml/2006/table">
            <a:tbl>
              <a:tblPr/>
              <a:tblGrid>
                <a:gridCol w="1564482"/>
                <a:gridCol w="2011725"/>
                <a:gridCol w="5280777"/>
              </a:tblGrid>
              <a:tr h="689923">
                <a:tc rowSpan="8">
                  <a:txBody>
                    <a:bodyPr/>
                    <a:lstStyle/>
                    <a:p>
                      <a:pPr marL="215900" indent="-215900" algn="ctr">
                        <a:spcAft>
                          <a:spcPts val="0"/>
                        </a:spcAft>
                        <a:tabLst>
                          <a:tab pos="228600" algn="l"/>
                          <a:tab pos="4229100" algn="l"/>
                          <a:tab pos="5220970" algn="l"/>
                        </a:tabLst>
                      </a:pPr>
                      <a:r>
                        <a:rPr lang="fr-FR" sz="2000" b="1" dirty="0">
                          <a:latin typeface="Arial"/>
                          <a:ea typeface="Times New Roman"/>
                          <a:cs typeface="Times New Roman"/>
                        </a:rPr>
                        <a:t>Préparation du chantier.</a:t>
                      </a:r>
                      <a:endParaRPr lang="fr-F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90" marR="29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215900" indent="-215900" algn="ctr">
                        <a:spcAft>
                          <a:spcPts val="0"/>
                        </a:spcAft>
                        <a:tabLst>
                          <a:tab pos="228600" algn="l"/>
                          <a:tab pos="4229100" algn="l"/>
                          <a:tab pos="5220970" algn="l"/>
                        </a:tabLst>
                      </a:pPr>
                      <a:r>
                        <a:rPr lang="fr-FR" sz="2000" b="1" dirty="0">
                          <a:latin typeface="Arial"/>
                          <a:ea typeface="Times New Roman"/>
                          <a:cs typeface="Times New Roman"/>
                        </a:rPr>
                        <a:t>2. Conception, avec ou sans assistance numérique, du processus de réalisation d’un ouvrage</a:t>
                      </a:r>
                      <a:endParaRPr lang="fr-F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90" marR="29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spcAft>
                          <a:spcPts val="0"/>
                        </a:spcAft>
                        <a:tabLst>
                          <a:tab pos="228600" algn="l"/>
                          <a:tab pos="4229100" algn="l"/>
                          <a:tab pos="5220970" algn="l"/>
                        </a:tabLs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2.1 Élaborer les documents préalables à l’ouverture de chantier.</a:t>
                      </a:r>
                    </a:p>
                  </a:txBody>
                  <a:tcPr marL="29590" marR="29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348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229100" algn="l"/>
                          <a:tab pos="5220970" algn="l"/>
                        </a:tabLs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 Choisir et/ou valider des procédés dans le cadre d’un planning d’exécution.</a:t>
                      </a:r>
                    </a:p>
                  </a:txBody>
                  <a:tcPr marL="29590" marR="29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52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229100" algn="l"/>
                          <a:tab pos="5220970" algn="l"/>
                        </a:tabLs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2.3 Élaborer un calendrier de travaux.</a:t>
                      </a:r>
                    </a:p>
                  </a:txBody>
                  <a:tcPr marL="29590" marR="29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99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229100" algn="l"/>
                          <a:tab pos="5220970" algn="l"/>
                        </a:tabLs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 Choisir et définir des moyens (humains et matériels) de réalisation.</a:t>
                      </a:r>
                    </a:p>
                  </a:txBody>
                  <a:tcPr marL="29590" marR="29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348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229100" algn="l"/>
                          <a:tab pos="5220970" algn="l"/>
                        </a:tabLs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2.5 Élaborer un processus de réalisation détaillé, y compris les protocoles de suivi et de contrôle.</a:t>
                      </a:r>
                    </a:p>
                  </a:txBody>
                  <a:tcPr marL="29590" marR="29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348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229100" algn="l"/>
                          <a:tab pos="5220970" algn="l"/>
                        </a:tabLs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2.6 Définir les moyens relatifs aux exigences de qualité, de sécurité et d’environnement d’un chantier</a:t>
                      </a:r>
                    </a:p>
                  </a:txBody>
                  <a:tcPr marL="29590" marR="29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52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229100" algn="l"/>
                          <a:tab pos="5220970" algn="l"/>
                        </a:tabLs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2.7 Définir le budget travaux</a:t>
                      </a:r>
                    </a:p>
                  </a:txBody>
                  <a:tcPr marL="29590" marR="29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99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indent="-2159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229100" algn="l"/>
                          <a:tab pos="5220970" algn="l"/>
                        </a:tabLs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2.8 Concevoir les phases d’intervention sur chantier.</a:t>
                      </a:r>
                    </a:p>
                  </a:txBody>
                  <a:tcPr marL="29590" marR="29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855880" y="7118229"/>
            <a:ext cx="4955760" cy="910080"/>
          </a:xfrm>
        </p:spPr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232000" y="755501"/>
          <a:ext cx="7488832" cy="5832646"/>
        </p:xfrm>
        <a:graphic>
          <a:graphicData uri="http://schemas.openxmlformats.org/drawingml/2006/table">
            <a:tbl>
              <a:tblPr/>
              <a:tblGrid>
                <a:gridCol w="1148984"/>
                <a:gridCol w="4755672"/>
                <a:gridCol w="1584176"/>
              </a:tblGrid>
              <a:tr h="788430">
                <a:tc grid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Compétences</a:t>
                      </a:r>
                      <a:endParaRPr lang="fr-FR" sz="2400" dirty="0">
                        <a:latin typeface="Arial"/>
                        <a:ea typeface="Times New Roman"/>
                      </a:endParaRP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Epreuve - E5 </a:t>
                      </a:r>
                      <a:endParaRPr lang="fr-FR" sz="2400" dirty="0">
                        <a:latin typeface="Arial"/>
                        <a:ea typeface="Times New Roman"/>
                      </a:endParaRP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1195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C7</a:t>
                      </a:r>
                      <a:endParaRPr lang="fr-FR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Quantifier les besoins et estimer le coût d’un ouvrage élémentaire.</a:t>
                      </a: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667464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C8</a:t>
                      </a:r>
                      <a:endParaRPr lang="fr-FR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Établir les procédés de réalisation</a:t>
                      </a: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678390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C9</a:t>
                      </a:r>
                      <a:endParaRPr lang="fr-FR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Élaborer le processus de réalisation d’un ouvrage</a:t>
                      </a: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678390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C10</a:t>
                      </a:r>
                      <a:endParaRPr lang="fr-FR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Analyser les risques et proposer des solutions</a:t>
                      </a: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339194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C11</a:t>
                      </a:r>
                      <a:endParaRPr lang="fr-FR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Planifier les travaux</a:t>
                      </a: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339194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C12</a:t>
                      </a:r>
                      <a:endParaRPr lang="fr-FR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Définir l’installation de chantier</a:t>
                      </a: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1001195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C13</a:t>
                      </a:r>
                      <a:endParaRPr lang="fr-FR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Établir les documents préalables à l’ouverture d’un chantier</a:t>
                      </a: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339194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C14</a:t>
                      </a:r>
                      <a:endParaRPr lang="fr-FR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</a:rPr>
                        <a:t>Élaborer le budget travaux</a:t>
                      </a:r>
                    </a:p>
                  </a:txBody>
                  <a:tcPr marL="25913" marR="25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913" marR="25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04208" y="179437"/>
            <a:ext cx="1933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Times New Roman"/>
              </a:rPr>
              <a:t>CERTIFICATION</a:t>
            </a:r>
            <a:endParaRPr lang="fr-FR" dirty="0">
              <a:latin typeface="Arial"/>
              <a:ea typeface="Times New Roman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855880" y="7054920"/>
            <a:ext cx="4955760" cy="910080"/>
          </a:xfrm>
        </p:spPr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3312120" y="251445"/>
            <a:ext cx="2126382" cy="563476"/>
          </a:xfrm>
        </p:spPr>
        <p:txBody>
          <a:bodyPr/>
          <a:lstStyle/>
          <a:p>
            <a:r>
              <a:rPr lang="fr-FR" sz="3100" dirty="0" smtClean="0">
                <a:latin typeface="Verdana" pitchFamily="34" charset="0"/>
              </a:rPr>
              <a:t>examen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latin typeface="Arial" pitchFamily="34" charset="0"/>
              </a:rPr>
              <a:t>Rénovation du BTS Bâtiment</a:t>
            </a:r>
            <a:endParaRPr lang="fr-FR" b="0" smtClean="0">
              <a:solidFill>
                <a:schemeClr val="folHlink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8400" name="Group 1536"/>
          <p:cNvGraphicFramePr>
            <a:graphicFrameLocks noGrp="1"/>
          </p:cNvGraphicFramePr>
          <p:nvPr/>
        </p:nvGraphicFramePr>
        <p:xfrm>
          <a:off x="359792" y="899517"/>
          <a:ext cx="9485588" cy="3165616"/>
        </p:xfrm>
        <a:graphic>
          <a:graphicData uri="http://schemas.openxmlformats.org/drawingml/2006/table">
            <a:tbl>
              <a:tblPr/>
              <a:tblGrid>
                <a:gridCol w="2395899"/>
                <a:gridCol w="589786"/>
                <a:gridCol w="540784"/>
                <a:gridCol w="1247827"/>
                <a:gridCol w="997562"/>
                <a:gridCol w="1470091"/>
                <a:gridCol w="1174323"/>
                <a:gridCol w="1069316"/>
              </a:tblGrid>
              <a:tr h="295738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ÉPREUVES</a:t>
                      </a:r>
                      <a:endParaRPr kumimoji="1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Candidats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53396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Scolaires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publics ou privés sous contrat)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Apprentis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(CFA  ou sections d'apprentissage habilités),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Formation professionnelle continue dans les établissements publics habilités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Formation professionnelle continue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publics habilités à pratiquer le CCF pour ce BTS)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Scolaires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(établissements privés hors contrat),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Apprentis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(CFA ou sections d'apprentissage non habilités),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Formation professionnelle continue (établissement privé)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Au titre de leur expérience professionnelle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Enseignement à distance</a:t>
                      </a:r>
                      <a:endParaRPr kumimoji="1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64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Nature des épreuves</a:t>
                      </a:r>
                      <a:endParaRPr kumimoji="1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Unité</a:t>
                      </a:r>
                      <a:endParaRPr kumimoji="1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Coef</a:t>
                      </a:r>
                      <a:endParaRPr kumimoji="1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  <a:endParaRPr kumimoji="1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  <a:endParaRPr kumimoji="1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  <a:endParaRPr kumimoji="1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Forme</a:t>
                      </a:r>
                      <a:endParaRPr kumimoji="1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Durée</a:t>
                      </a:r>
                      <a:endParaRPr kumimoji="1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01506" marR="101506" marT="50748" marB="50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59792" y="4283893"/>
          <a:ext cx="9433049" cy="1097280"/>
        </p:xfrm>
        <a:graphic>
          <a:graphicData uri="http://schemas.openxmlformats.org/drawingml/2006/table">
            <a:tbl>
              <a:tblPr/>
              <a:tblGrid>
                <a:gridCol w="2377435"/>
                <a:gridCol w="583561"/>
                <a:gridCol w="535959"/>
                <a:gridCol w="1255572"/>
                <a:gridCol w="973769"/>
                <a:gridCol w="1456256"/>
                <a:gridCol w="878867"/>
                <a:gridCol w="1371630"/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E5 – Etude économique et préparation de chantier</a:t>
                      </a:r>
                      <a:endParaRPr lang="fr-FR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961" marR="4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U5</a:t>
                      </a:r>
                      <a:endParaRPr lang="fr-FR" sz="1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961" marR="4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fr-FR" sz="1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961" marR="4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Ponctuelle</a:t>
                      </a:r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Orale</a:t>
                      </a:r>
                      <a:endParaRPr lang="fr-FR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961" marR="4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1h</a:t>
                      </a:r>
                      <a:endParaRPr lang="fr-FR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961" marR="4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CCF</a:t>
                      </a:r>
                      <a:endParaRPr lang="fr-FR" sz="1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 situations</a:t>
                      </a:r>
                      <a:endParaRPr lang="fr-FR" sz="1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961" marR="4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Ponctuelle</a:t>
                      </a:r>
                      <a:endParaRPr lang="fr-FR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orale</a:t>
                      </a:r>
                      <a:endParaRPr lang="fr-FR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961" marR="4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1h</a:t>
                      </a:r>
                      <a:endParaRPr lang="fr-FR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3961" marR="4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103040" y="827640"/>
            <a:ext cx="8399880" cy="1260360"/>
          </a:xfrm>
        </p:spPr>
        <p:txBody>
          <a:bodyPr wrap="square" lIns="0" tIns="0" rIns="0" bIns="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r">
              <a:lnSpc>
                <a:spcPct val="100000"/>
              </a:lnSpc>
              <a:tabLst/>
            </a:pPr>
            <a:r>
              <a:rPr lang="fr-FR" sz="4400" kern="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Présentation dossier  :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2015640" y="2088000"/>
            <a:ext cx="7775280" cy="460836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336699"/>
              </a:buClr>
              <a:buSzPct val="75000"/>
              <a:buFont typeface="Monotype Sorts" pitchFamily="2"/>
              <a:buChar char="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60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FF9966"/>
              </a:buClr>
              <a:buSzPct val="65000"/>
              <a:buFont typeface="Monotype Sorts" pitchFamily="2"/>
              <a:buChar char="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000099"/>
                </a:solidFill>
                <a:latin typeface="Arial Narrow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Arial" pitchFamily="34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fr-FR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 dossier </a:t>
            </a:r>
            <a:r>
              <a:rPr lang="fr-FR" sz="2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 celui de l’épreuve U42 auquel il est rajouté des documents complémentaires :</a:t>
            </a:r>
          </a:p>
          <a:p>
            <a:pPr lvl="1">
              <a:buSzPct val="45000"/>
              <a:buFont typeface="StarSymbol"/>
              <a:buChar char="●"/>
              <a:defRPr/>
            </a:pPr>
            <a:r>
              <a:rPr lang="fr-FR" kern="0" dirty="0" smtClean="0">
                <a:latin typeface="Arial Narrow" pitchFamily="34" charset="0"/>
                <a:cs typeface="Tahoma" pitchFamily="2"/>
              </a:rPr>
              <a:t>Plans de structure (plans de coffrage)</a:t>
            </a:r>
          </a:p>
          <a:p>
            <a:pPr lvl="1">
              <a:buSzPct val="45000"/>
              <a:buFont typeface="StarSymbol"/>
              <a:buChar char="●"/>
              <a:defRPr/>
            </a:pPr>
            <a:r>
              <a:rPr lang="fr-FR" kern="0" dirty="0" smtClean="0">
                <a:latin typeface="Arial Narrow" pitchFamily="34" charset="0"/>
                <a:cs typeface="Tahoma" pitchFamily="2"/>
              </a:rPr>
              <a:t>Éventuellement des </a:t>
            </a:r>
            <a:r>
              <a:rPr lang="fr-FR" kern="0" dirty="0" smtClean="0">
                <a:latin typeface="Arial Narrow" pitchFamily="34" charset="0"/>
                <a:cs typeface="Tahoma" pitchFamily="2"/>
              </a:rPr>
              <a:t>plans de ferraillage du bâtiment</a:t>
            </a:r>
          </a:p>
          <a:p>
            <a:pPr lvl="0">
              <a:buNone/>
            </a:pPr>
            <a:endParaRPr lang="fr-FR" sz="24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None/>
            </a:pPr>
            <a:endParaRPr lang="fr-FR" sz="2000" b="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855880" y="7054920"/>
            <a:ext cx="4955760" cy="910080"/>
          </a:xfrm>
        </p:spPr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656360" y="2101680"/>
            <a:ext cx="820764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Étude de la rampe d'accès au sous-sol  :</a:t>
            </a: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296000" y="661680"/>
            <a:ext cx="8280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&gt;&gt;&gt; Partie 1 – individuelle  : Étude économique d’une partie d’ouvrage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76000" y="1872000"/>
            <a:ext cx="3168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fr-FR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Candidat 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445200" y="3168000"/>
            <a:ext cx="4906800" cy="3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656360" y="2101680"/>
            <a:ext cx="820764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Étude de la rampe d'accès au sous-sol  :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656593" y="3203773"/>
            <a:ext cx="8424032" cy="3456384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Clr>
                <a:srgbClr val="FF9966"/>
              </a:buClr>
              <a:buSzPct val="50000"/>
              <a:buFont typeface="Monotype Sort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F1CA69"/>
                </a:solidFill>
                <a:latin typeface="Arial Narrow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rgbClr val="336699"/>
              </a:buClr>
              <a:buSzPct val="75000"/>
              <a:buFont typeface="Monotype Sorts" pitchFamily="2"/>
              <a:buChar char="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60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FF9966"/>
              </a:buClr>
              <a:buSzPct val="65000"/>
              <a:buFont typeface="Monotype Sorts" pitchFamily="2"/>
              <a:buChar char="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600" b="1" i="0" u="none" strike="noStrike" kern="1200" baseline="0">
                <a:ln>
                  <a:noFill/>
                </a:ln>
                <a:solidFill>
                  <a:srgbClr val="000099"/>
                </a:solidFill>
                <a:latin typeface="Arial Narrow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Arial" pitchFamily="34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FF9966"/>
              </a:buClr>
              <a:buSzPct val="100000"/>
              <a:buFont typeface="Arial" pitchFamily="34"/>
              <a:buChar char="–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210" b="0" i="0" u="none" strike="noStrike" kern="1200" baseline="0">
                <a:ln>
                  <a:noFill/>
                </a:ln>
                <a:solidFill>
                  <a:srgbClr val="009999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914400" marR="647640" lvl="0" indent="0"/>
            <a:r>
              <a:rPr lang="fr-FR" dirty="0">
                <a:solidFill>
                  <a:schemeClr val="tx1"/>
                </a:solidFill>
              </a:rPr>
              <a:t>La rampe d'accès au sous-sol est un ouvrage particulier indépendant du bâtiment principal.</a:t>
            </a:r>
          </a:p>
          <a:p>
            <a:pPr marL="914400" marR="647640" lvl="0" indent="0"/>
            <a:r>
              <a:rPr lang="fr-FR" dirty="0">
                <a:solidFill>
                  <a:schemeClr val="tx1"/>
                </a:solidFill>
              </a:rPr>
              <a:t>Établir les modes opératoires de réalisation ainsi que les sous-détails des ouvrages élémentaires qui la composent (fondations, voiles, rampe.)</a:t>
            </a:r>
          </a:p>
          <a:p>
            <a:pPr marL="914400" marR="647640" lvl="0" indent="0"/>
            <a:r>
              <a:rPr lang="fr-FR" dirty="0">
                <a:solidFill>
                  <a:schemeClr val="tx1"/>
                </a:solidFill>
              </a:rPr>
              <a:t>On considérera le terrassement comme étant effectué préalablement</a:t>
            </a:r>
          </a:p>
        </p:txBody>
      </p:sp>
      <p:sp>
        <p:nvSpPr>
          <p:cNvPr id="4" name="Titre 3"/>
          <p:cNvSpPr txBox="1">
            <a:spLocks noGrp="1"/>
          </p:cNvSpPr>
          <p:nvPr>
            <p:ph type="title" idx="4294967295"/>
          </p:nvPr>
        </p:nvSpPr>
        <p:spPr>
          <a:xfrm>
            <a:off x="1296000" y="661680"/>
            <a:ext cx="8280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&gt;&gt;&gt; Partie 1 – individuelle  : Étude économique d’une partie d’ouvrage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76000" y="1872000"/>
            <a:ext cx="3168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fr-FR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Candidat 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3563813"/>
            <a:ext cx="2520280" cy="171183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Compétences mobilisées: </a:t>
            </a:r>
            <a:r>
              <a:rPr lang="fr-F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C7-C8-C9-C10-C14</a:t>
            </a:r>
            <a:endParaRPr lang="fr-FR" sz="28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dirty="0" smtClean="0"/>
              <a:t>Rénovation du BTS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656360" y="2101680"/>
            <a:ext cx="820764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Étude des fondations de la cage A  :</a:t>
            </a: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296000" y="661680"/>
            <a:ext cx="8280000" cy="13543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&gt;&gt;&gt; Partie 1 – individuelle  : Étude économique d’une partie d’ouvrage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76000" y="1872000"/>
            <a:ext cx="3168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fr-FR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Candidat 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80000" y="3024000"/>
            <a:ext cx="5832000" cy="3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1023</Words>
  <Application>Microsoft Office PowerPoint</Application>
  <PresentationFormat>Personnalisé</PresentationFormat>
  <Paragraphs>162</Paragraphs>
  <Slides>19</Slides>
  <Notes>17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Standard</vt:lpstr>
      <vt:lpstr>Titre1</vt:lpstr>
      <vt:lpstr>Texte OpenDocument</vt:lpstr>
      <vt:lpstr>Un nouvel élan ….</vt:lpstr>
      <vt:lpstr>Diapositive 2</vt:lpstr>
      <vt:lpstr>Diapositive 3</vt:lpstr>
      <vt:lpstr>Diapositive 4</vt:lpstr>
      <vt:lpstr>examen</vt:lpstr>
      <vt:lpstr>Présentation dossier  :</vt:lpstr>
      <vt:lpstr>Étude de la rampe d'accès au sous-sol  :</vt:lpstr>
      <vt:lpstr>Étude de la rampe d'accès au sous-sol  :</vt:lpstr>
      <vt:lpstr>Étude des fondations de la cage A  :</vt:lpstr>
      <vt:lpstr>Étude des casquettes du plancher haut du 2e étage</vt:lpstr>
      <vt:lpstr>Étude du joint de dilatation situé entre les cages A et C.</vt:lpstr>
      <vt:lpstr>Étude du joint de dilatation situé entre les cages A et C.</vt:lpstr>
      <vt:lpstr>Étude du joint de dilatation situé entre les cages A et C.</vt:lpstr>
      <vt:lpstr>&gt;&gt;&gt; Partie 2 – Commune au groupe : Préparation de chantier</vt:lpstr>
      <vt:lpstr>2.1°/ Quantitatif du gros-oeuvre  :</vt:lpstr>
      <vt:lpstr>2.2°/ Budget d’heures travaux:</vt:lpstr>
      <vt:lpstr>2.3°/ Planning détaillé des travaux:</vt:lpstr>
      <vt:lpstr>2.4°/ Plan d'installation de chantier: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nouvel élan ….</dc:title>
  <dc:creator>mcpl po</dc:creator>
  <cp:lastModifiedBy>KESSENHEIMER Thierry</cp:lastModifiedBy>
  <cp:revision>28</cp:revision>
  <dcterms:created xsi:type="dcterms:W3CDTF">2012-03-14T16:58:17Z</dcterms:created>
  <dcterms:modified xsi:type="dcterms:W3CDTF">2012-04-04T07:46:23Z</dcterms:modified>
</cp:coreProperties>
</file>