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80" r:id="rId3"/>
    <p:sldId id="279" r:id="rId4"/>
    <p:sldId id="281" r:id="rId5"/>
    <p:sldId id="275" r:id="rId6"/>
    <p:sldId id="276" r:id="rId7"/>
    <p:sldId id="277" r:id="rId8"/>
    <p:sldId id="288" r:id="rId9"/>
    <p:sldId id="257" r:id="rId10"/>
    <p:sldId id="274" r:id="rId11"/>
    <p:sldId id="258" r:id="rId12"/>
    <p:sldId id="283" r:id="rId13"/>
    <p:sldId id="284" r:id="rId14"/>
    <p:sldId id="286" r:id="rId15"/>
    <p:sldId id="285" r:id="rId16"/>
    <p:sldId id="260" r:id="rId17"/>
    <p:sldId id="261" r:id="rId18"/>
    <p:sldId id="262" r:id="rId19"/>
    <p:sldId id="263" r:id="rId20"/>
    <p:sldId id="290" r:id="rId21"/>
    <p:sldId id="292" r:id="rId22"/>
    <p:sldId id="291" r:id="rId23"/>
    <p:sldId id="264" r:id="rId24"/>
    <p:sldId id="289" r:id="rId25"/>
    <p:sldId id="294" r:id="rId26"/>
  </p:sldIdLst>
  <p:sldSz cx="10080625"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1" autoAdjust="0"/>
  </p:normalViewPr>
  <p:slideViewPr>
    <p:cSldViewPr>
      <p:cViewPr>
        <p:scale>
          <a:sx n="75" d="100"/>
          <a:sy n="75" d="100"/>
        </p:scale>
        <p:origin x="-1512" y="-72"/>
      </p:cViewPr>
      <p:guideLst>
        <p:guide orient="horz" pos="2381"/>
        <p:guide pos="3175"/>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Espace réservé de la date 2"/>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Espace réservé du pied de page 3"/>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Espace réservé du numéro de diapositive 4"/>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pPr>
            <a:fld id="{5E0A8045-5174-44A8-9565-3C2A72D0A639}" type="slidenum">
              <a:rPr/>
              <a:pPr marL="0" marR="0" lvl="0" indent="0" algn="r" rtl="0" hangingPunct="0">
                <a:lnSpc>
                  <a:spcPct val="100000"/>
                </a:lnSpc>
                <a:spcBef>
                  <a:spcPts val="0"/>
                </a:spcBef>
                <a:spcAft>
                  <a:spcPts val="0"/>
                </a:spcAft>
                <a:buNone/>
                <a:tabLst/>
              </a:pPr>
              <a:t>‹N°›</a:t>
            </a:fld>
            <a:endParaRPr lang="fr-FR" sz="1400" b="0" i="0" u="none" strike="noStrike" kern="1200" spc="0" baseline="0">
              <a:ln>
                <a:noFill/>
              </a:ln>
              <a:solidFill>
                <a:srgbClr val="000000"/>
              </a:solidFill>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idx="2"/>
          </p:nvPr>
        </p:nvSpPr>
        <p:spPr>
          <a:xfrm>
            <a:off x="1107000" y="812520"/>
            <a:ext cx="5345280" cy="4008959"/>
          </a:xfrm>
          <a:prstGeom prst="rect">
            <a:avLst/>
          </a:prstGeom>
          <a:noFill/>
          <a:ln>
            <a:noFill/>
            <a:prstDash val="solid"/>
          </a:ln>
        </p:spPr>
      </p:sp>
      <p:sp>
        <p:nvSpPr>
          <p:cNvPr id="3" name="Espace réservé des commentaires 2"/>
          <p:cNvSpPr txBox="1">
            <a:spLocks noGrp="1"/>
          </p:cNvSpPr>
          <p:nvPr>
            <p:ph type="body" sz="quarter" idx="3"/>
          </p:nvPr>
        </p:nvSpPr>
        <p:spPr>
          <a:xfrm>
            <a:off x="756000" y="5078520"/>
            <a:ext cx="6047640" cy="4811040"/>
          </a:xfrm>
          <a:prstGeom prst="rect">
            <a:avLst/>
          </a:prstGeom>
          <a:noFill/>
          <a:ln>
            <a:noFill/>
          </a:ln>
        </p:spPr>
        <p:txBody>
          <a:bodyPr wrap="square" lIns="0" tIns="0" rIns="0" bIns="0" anchor="t" anchorCtr="0"/>
          <a:lstStyle/>
          <a:p>
            <a:pPr lvl="0"/>
            <a:endParaRPr lang="fr-FR"/>
          </a:p>
        </p:txBody>
      </p:sp>
      <p:sp>
        <p:nvSpPr>
          <p:cNvPr id="4" name="Espace réservé de l'en-tête 3"/>
          <p:cNvSpPr txBox="1">
            <a:spLocks noGrp="1"/>
          </p:cNvSpPr>
          <p:nvPr>
            <p:ph type="hdr" sz="quarter"/>
          </p:nvPr>
        </p:nvSpPr>
        <p:spPr>
          <a:xfrm>
            <a:off x="0" y="0"/>
            <a:ext cx="3280680" cy="534240"/>
          </a:xfrm>
          <a:prstGeom prst="rect">
            <a:avLst/>
          </a:prstGeom>
          <a:noFill/>
          <a:ln>
            <a:noFill/>
          </a:ln>
        </p:spPr>
        <p:txBody>
          <a:bodyPr wrap="square" lIns="0" tIns="0" rIns="0" bIns="0" anchor="t"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5" name="Espace réservé de la date 4"/>
          <p:cNvSpPr txBox="1">
            <a:spLocks noGrp="1"/>
          </p:cNvSpPr>
          <p:nvPr>
            <p:ph type="dt" idx="1"/>
          </p:nvPr>
        </p:nvSpPr>
        <p:spPr>
          <a:xfrm>
            <a:off x="4278960" y="0"/>
            <a:ext cx="3280680" cy="534240"/>
          </a:xfrm>
          <a:prstGeom prst="rect">
            <a:avLst/>
          </a:prstGeom>
          <a:noFill/>
          <a:ln>
            <a:noFill/>
          </a:ln>
        </p:spPr>
        <p:txBody>
          <a:bodyPr wrap="square" lIns="0" tIns="0" rIns="0" bIns="0" anchor="t"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6" name="Espace réservé du pied de page 5"/>
          <p:cNvSpPr txBox="1">
            <a:spLocks noGrp="1"/>
          </p:cNvSpPr>
          <p:nvPr>
            <p:ph type="ftr" sz="quarter" idx="4"/>
          </p:nvPr>
        </p:nvSpPr>
        <p:spPr>
          <a:xfrm>
            <a:off x="0" y="10157400"/>
            <a:ext cx="3280680" cy="534240"/>
          </a:xfrm>
          <a:prstGeom prst="rect">
            <a:avLst/>
          </a:prstGeom>
          <a:noFill/>
          <a:ln>
            <a:noFill/>
          </a:ln>
        </p:spPr>
        <p:txBody>
          <a:bodyPr wrap="square" lIns="0" tIns="0" rIns="0" bIns="0" anchor="b" anchorCtr="0"/>
          <a:lstStyle>
            <a:lvl1pPr lvl="0" rtl="0" hangingPunct="0">
              <a:buNone/>
              <a:tabLst/>
              <a:defRPr lang="fr-FR" sz="2400" kern="1200">
                <a:latin typeface="Times New Roman" pitchFamily="18"/>
                <a:ea typeface="Arial Unicode MS" pitchFamily="2"/>
                <a:cs typeface="Tahoma" pitchFamily="2"/>
              </a:defRPr>
            </a:lvl1pPr>
          </a:lstStyle>
          <a:p>
            <a:pPr lvl="0"/>
            <a:endParaRPr lang="fr-FR"/>
          </a:p>
        </p:txBody>
      </p:sp>
      <p:sp>
        <p:nvSpPr>
          <p:cNvPr id="7" name="Espace réservé du numéro de diapositive 6"/>
          <p:cNvSpPr txBox="1">
            <a:spLocks noGrp="1"/>
          </p:cNvSpPr>
          <p:nvPr>
            <p:ph type="sldNum" sz="quarter" idx="5"/>
          </p:nvPr>
        </p:nvSpPr>
        <p:spPr>
          <a:xfrm>
            <a:off x="4278960" y="10157400"/>
            <a:ext cx="3280680" cy="534240"/>
          </a:xfrm>
          <a:prstGeom prst="rect">
            <a:avLst/>
          </a:prstGeom>
          <a:noFill/>
          <a:ln>
            <a:noFill/>
          </a:ln>
        </p:spPr>
        <p:txBody>
          <a:bodyPr wrap="square" lIns="0" tIns="0" rIns="0" bIns="0" anchor="b" anchorCtr="0"/>
          <a:lstStyle>
            <a:lvl1pPr marL="0" marR="0" lvl="0" indent="0" algn="r" rtl="0" hangingPunct="0">
              <a:lnSpc>
                <a:spcPct val="100000"/>
              </a:lnSpc>
              <a:spcBef>
                <a:spcPts val="0"/>
              </a:spcBef>
              <a:spcAft>
                <a:spcPts val="0"/>
              </a:spcAft>
              <a:buNone/>
              <a:tabLst/>
              <a:defRPr lang="fr-FR" sz="1400" b="0" i="0" u="none" strike="noStrike" kern="1200" spc="0" baseline="0">
                <a:solidFill>
                  <a:srgbClr val="000000"/>
                </a:solidFill>
                <a:latin typeface="Times New Roman" pitchFamily="18"/>
                <a:ea typeface="Arial Unicode MS" pitchFamily="2"/>
                <a:cs typeface="Tahoma" pitchFamily="2"/>
              </a:defRPr>
            </a:lvl1pPr>
          </a:lstStyle>
          <a:p>
            <a:pPr lvl="0"/>
            <a:fld id="{04CF39F7-7698-41D3-BF70-13D28653207D}" type="slidenum">
              <a:rPr/>
              <a:pPr lvl="0"/>
              <a:t>‹N°›</a:t>
            </a:fld>
            <a:endParaRPr lang="fr-FR"/>
          </a:p>
        </p:txBody>
      </p:sp>
    </p:spTree>
  </p:cSld>
  <p:clrMap bg1="lt1" tx1="dk1" bg2="lt2" tx2="dk2" accent1="accent1" accent2="accent2" accent3="accent3" accent4="accent4" accent5="accent5" accent6="accent6" hlink="hlink" folHlink="folHlink"/>
  <p:notesStyle>
    <a:lvl1pPr marL="216000" marR="0" lvl="0" indent="-216000" rtl="0" hangingPunct="0">
      <a:buNone/>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2120"/>
          </a:xfrm>
        </p:spPr>
        <p:txBody>
          <a:bodyPr vert="horz" compatLnSpc="1"/>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Bâtiment</a:t>
            </a:r>
            <a:r>
              <a:rPr lang="fr-FR" sz="2810" baseline="0" dirty="0" smtClean="0">
                <a:solidFill>
                  <a:srgbClr val="000000"/>
                </a:solidFill>
                <a:latin typeface="Arial" pitchFamily="34"/>
              </a:rPr>
              <a:t> R+2 constitué de 4 cages A, B, C et D </a:t>
            </a: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baseline="0" dirty="0" smtClean="0">
                <a:solidFill>
                  <a:srgbClr val="000000"/>
                </a:solidFill>
                <a:latin typeface="Arial" pitchFamily="34"/>
              </a:rPr>
              <a:t>A et B sur terre-plein</a:t>
            </a: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baseline="0" dirty="0" smtClean="0">
                <a:solidFill>
                  <a:srgbClr val="000000"/>
                </a:solidFill>
                <a:latin typeface="Arial" pitchFamily="34"/>
              </a:rPr>
              <a:t>C et D sur sous-sol commun</a:t>
            </a:r>
            <a:endParaRPr lang="fr-FR" sz="2810" dirty="0">
              <a:solidFill>
                <a:srgbClr val="000000"/>
              </a:solidFill>
              <a:latin typeface="Arial" pitchFamily="3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C1 : Rédiger une synthèse administrative et technique. </a:t>
            </a: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dirty="0">
              <a:solidFill>
                <a:srgbClr val="000000"/>
              </a:solidFill>
              <a:latin typeface="Arial" pitchFamily="3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C4 : Concevoir des solutions techniques. </a:t>
            </a:r>
            <a:endParaRPr lang="fr-FR" sz="2810" dirty="0">
              <a:solidFill>
                <a:srgbClr val="000000"/>
              </a:solidFill>
              <a:latin typeface="Arial" pitchFamily="3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C3 : Analyser le fonctionnement de la structure porteuse d’un bâtiment </a:t>
            </a:r>
            <a:endParaRPr lang="fr-FR" sz="2810" dirty="0">
              <a:solidFill>
                <a:srgbClr val="000000"/>
              </a:solidFill>
              <a:latin typeface="Arial" pitchFamily="34"/>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Pl ht R+2</a:t>
            </a:r>
            <a:endParaRPr lang="fr-FR" sz="2810" dirty="0">
              <a:solidFill>
                <a:srgbClr val="000000"/>
              </a:solidFill>
              <a:latin typeface="Arial" pitchFamily="34"/>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Pl ht R+1</a:t>
            </a:r>
            <a:endParaRPr lang="fr-FR" sz="2810" dirty="0">
              <a:solidFill>
                <a:srgbClr val="000000"/>
              </a:solidFill>
              <a:latin typeface="Arial" pitchFamily="3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dirty="0" smtClean="0">
              <a:solidFill>
                <a:srgbClr val="000000"/>
              </a:solidFill>
              <a:latin typeface="Arial" pitchFamily="34"/>
            </a:endParaRP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Exemple du </a:t>
            </a:r>
            <a:r>
              <a:rPr lang="fr-FR" sz="2810" dirty="0" err="1" smtClean="0">
                <a:solidFill>
                  <a:srgbClr val="000000"/>
                </a:solidFill>
                <a:latin typeface="Arial" pitchFamily="34"/>
              </a:rPr>
              <a:t>pl</a:t>
            </a:r>
            <a:r>
              <a:rPr lang="fr-FR" sz="2810" dirty="0" smtClean="0">
                <a:solidFill>
                  <a:srgbClr val="000000"/>
                </a:solidFill>
                <a:latin typeface="Arial" pitchFamily="34"/>
              </a:rPr>
              <a:t> ht RDC</a:t>
            </a:r>
            <a:endParaRPr lang="fr-FR" sz="2810" dirty="0">
              <a:solidFill>
                <a:srgbClr val="000000"/>
              </a:solidFill>
              <a:latin typeface="Arial" pitchFamily="3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C6 : Élaborer le dossier des plans d’exécution. </a:t>
            </a:r>
            <a:endParaRPr lang="fr-FR" sz="2810" dirty="0">
              <a:solidFill>
                <a:srgbClr val="000000"/>
              </a:solidFill>
              <a:latin typeface="Arial" pitchFamily="3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commentaires 2"/>
          <p:cNvSpPr>
            <a:spLocks noGrp="1"/>
          </p:cNvSpPr>
          <p:nvPr>
            <p:ph type="body" idx="1"/>
          </p:nvPr>
        </p:nvSpPr>
        <p:spPr/>
        <p:txBody>
          <a:bodyPr>
            <a:normAutofit/>
          </a:bodyPr>
          <a:lstStyle/>
          <a:p>
            <a:r>
              <a:rPr lang="fr-FR" dirty="0" smtClean="0"/>
              <a:t>Épreuve orale d'une durée de 45 minutes </a:t>
            </a:r>
          </a:p>
          <a:p>
            <a:endParaRPr lang="fr-FR" dirty="0" smtClean="0"/>
          </a:p>
          <a:p>
            <a:r>
              <a:rPr lang="fr-FR" dirty="0" smtClean="0"/>
              <a:t>L’exposé au cours duquel le candidat ne sera pas interrompu, sera d’une durée maximale de 15 minutes. Il sera suivi d’un </a:t>
            </a:r>
          </a:p>
          <a:p>
            <a:r>
              <a:rPr lang="fr-FR" dirty="0" smtClean="0"/>
              <a:t>entretien d’une durée de 30 minutes. </a:t>
            </a:r>
            <a:endParaRPr lang="fr-FR" dirty="0"/>
          </a:p>
        </p:txBody>
      </p:sp>
      <p:sp>
        <p:nvSpPr>
          <p:cNvPr id="4" name="Espace réservé du numéro de diapositive 3"/>
          <p:cNvSpPr>
            <a:spLocks noGrp="1"/>
          </p:cNvSpPr>
          <p:nvPr>
            <p:ph type="sldNum" sz="quarter" idx="10"/>
          </p:nvPr>
        </p:nvSpPr>
        <p:spPr/>
        <p:txBody>
          <a:bodyPr/>
          <a:lstStyle/>
          <a:p>
            <a:pPr lvl="0"/>
            <a:fld id="{04CF39F7-7698-41D3-BF70-13D28653207D}" type="slidenum">
              <a:rPr lang="fr-FR" smtClean="0"/>
              <a:pPr lvl="0"/>
              <a:t>4</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C6 : Élaborer le dossier des plans d’exécution. </a:t>
            </a:r>
            <a:endParaRPr lang="fr-FR" sz="2810" dirty="0">
              <a:solidFill>
                <a:srgbClr val="000000"/>
              </a:solidFill>
              <a:latin typeface="Arial" pitchFamily="3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lvl="0"/>
            <a:fld id="{04CF39F7-7698-41D3-BF70-13D28653207D}" type="slidenum">
              <a:rPr lang="fr-FR" smtClean="0"/>
              <a:pPr lvl="0"/>
              <a:t>25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06488" y="812800"/>
            <a:ext cx="5345112" cy="4008438"/>
          </a:xfrm>
        </p:spPr>
      </p:sp>
      <p:sp>
        <p:nvSpPr>
          <p:cNvPr id="3" name="Espace réservé des commentaires 2"/>
          <p:cNvSpPr>
            <a:spLocks noGrp="1"/>
          </p:cNvSpPr>
          <p:nvPr>
            <p:ph type="body" idx="1"/>
          </p:nvPr>
        </p:nvSpPr>
        <p:spPr/>
        <p:txBody>
          <a:bodyPr>
            <a:normAutofit/>
          </a:bodyPr>
          <a:lstStyle/>
          <a:p>
            <a:r>
              <a:rPr lang="fr-FR" dirty="0" smtClean="0"/>
              <a:t>Le questionnement relatif à</a:t>
            </a:r>
            <a:r>
              <a:rPr lang="fr-FR" baseline="0" dirty="0" smtClean="0"/>
              <a:t> cette épreuve est à prendre dans les savoirs associés, S5 à S10. </a:t>
            </a:r>
          </a:p>
          <a:p>
            <a:r>
              <a:rPr lang="fr-FR" baseline="0" dirty="0" smtClean="0"/>
              <a:t>Ils abordent le domaine de la construction de façon très large et permettent d’envisager des sujets portant sur des bâtiments en réhabilitation.</a:t>
            </a:r>
            <a:endParaRPr lang="fr-FR" dirty="0"/>
          </a:p>
        </p:txBody>
      </p:sp>
      <p:sp>
        <p:nvSpPr>
          <p:cNvPr id="4" name="Espace réservé du numéro de diapositive 3"/>
          <p:cNvSpPr>
            <a:spLocks noGrp="1"/>
          </p:cNvSpPr>
          <p:nvPr>
            <p:ph type="sldNum" sz="quarter" idx="10"/>
          </p:nvPr>
        </p:nvSpPr>
        <p:spPr/>
        <p:txBody>
          <a:bodyPr/>
          <a:lstStyle/>
          <a:p>
            <a:pPr lvl="0"/>
            <a:fld id="{04CF39F7-7698-41D3-BF70-13D28653207D}" type="slidenum">
              <a:rPr lang="fr-FR" smtClean="0"/>
              <a:pPr lvl="0"/>
              <a:t>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Le candidat compose son dossier personnel à partir du dossier technique qui lui est remis. </a:t>
            </a: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Ce dossier technique sera commun à un groupe de 3 ou 4 candidats. </a:t>
            </a: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Chaque candidat compose son dossier personnel à partir du questionnement individuel </a:t>
            </a:r>
          </a:p>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10" dirty="0" smtClean="0">
                <a:solidFill>
                  <a:srgbClr val="000000"/>
                </a:solidFill>
                <a:latin typeface="Arial" pitchFamily="34"/>
              </a:rPr>
              <a:t>validé en commission inter académique. </a:t>
            </a:r>
            <a:endParaRPr lang="fr-FR" sz="2810" dirty="0">
              <a:solidFill>
                <a:srgbClr val="000000"/>
              </a:solidFill>
              <a:latin typeface="Arial" pitchFamily="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noResize="1"/>
          </p:cNvSpPr>
          <p:nvPr>
            <p:ph type="sldImg"/>
          </p:nvPr>
        </p:nvSpPr>
        <p:spPr>
          <a:xfrm>
            <a:off x="1106488" y="801688"/>
            <a:ext cx="5345112" cy="4010025"/>
          </a:xfrm>
          <a:solidFill>
            <a:srgbClr val="4F81BD"/>
          </a:solidFill>
          <a:ln w="25560">
            <a:solidFill>
              <a:srgbClr val="385D8A"/>
            </a:solidFill>
            <a:prstDash val="solid"/>
          </a:ln>
        </p:spPr>
      </p:sp>
      <p:sp>
        <p:nvSpPr>
          <p:cNvPr id="3" name="Espace réservé des commentaires 2"/>
          <p:cNvSpPr txBox="1">
            <a:spLocks noGrp="1"/>
          </p:cNvSpPr>
          <p:nvPr>
            <p:ph type="body" sz="quarter" idx="1"/>
          </p:nvPr>
        </p:nvSpPr>
        <p:spPr>
          <a:xfrm>
            <a:off x="755639" y="5078520"/>
            <a:ext cx="6047640" cy="4811760"/>
          </a:xfrm>
        </p:spPr>
        <p:txBody>
          <a:bodyPr vert="horz" compatLnSpc="1">
            <a:spAutoFit/>
          </a:bodyPr>
          <a:lstStyle>
            <a:defPPr lvl="0">
              <a:buNone/>
            </a:defPPr>
            <a:lvl1pPr lvl="0">
              <a:buNone/>
            </a:lvl1pPr>
            <a:lvl2pPr lvl="1">
              <a:buClr>
                <a:srgbClr val="000000"/>
              </a:buClr>
              <a:buSzPct val="100000"/>
              <a:buFont typeface="Arial" pitchFamily="34"/>
              <a:buChar char="•"/>
            </a:lvl2pPr>
            <a:lvl3pPr lvl="2">
              <a:buClr>
                <a:srgbClr val="000000"/>
              </a:buClr>
              <a:buSzPct val="100000"/>
              <a:buFont typeface="Arial" pitchFamily="34"/>
              <a:buChar char="•"/>
            </a:lvl3pPr>
            <a:lvl4pPr lvl="3">
              <a:buClr>
                <a:srgbClr val="000000"/>
              </a:buClr>
              <a:buSzPct val="100000"/>
              <a:buFont typeface="Arial" pitchFamily="34"/>
              <a:buChar char="•"/>
            </a:lvl4pPr>
            <a:lvl5pPr lvl="4">
              <a:buClr>
                <a:srgbClr val="000000"/>
              </a:buClr>
              <a:buSzPct val="100000"/>
              <a:buFont typeface="Arial" pitchFamily="34"/>
              <a:buChar char="•"/>
            </a:lvl5pPr>
            <a:lvl6pPr lvl="5">
              <a:buClr>
                <a:srgbClr val="000000"/>
              </a:buClr>
              <a:buSzPct val="100000"/>
              <a:buFont typeface="Arial" pitchFamily="34"/>
              <a:buChar char="•"/>
            </a:lvl6pPr>
            <a:lvl7pPr lvl="6">
              <a:buClr>
                <a:srgbClr val="000000"/>
              </a:buClr>
              <a:buSzPct val="100000"/>
              <a:buFont typeface="Arial" pitchFamily="34"/>
              <a:buChar char="•"/>
            </a:lvl7pPr>
            <a:lvl8pPr lvl="7">
              <a:buClr>
                <a:srgbClr val="000000"/>
              </a:buClr>
              <a:buSzPct val="100000"/>
              <a:buFont typeface="Arial" pitchFamily="34"/>
              <a:buChar char="•"/>
            </a:lvl8pPr>
            <a:lvl9pPr lvl="8">
              <a:buClr>
                <a:srgbClr val="000000"/>
              </a:buClr>
              <a:buSzPct val="100000"/>
              <a:buFont typeface="Arial" pitchFamily="34"/>
              <a:buChar char="•"/>
            </a:lvl9pPr>
          </a:lstStyle>
          <a:p>
            <a:pPr marL="0" indent="0" algn="l">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fr-FR" sz="2810">
              <a:solidFill>
                <a:srgbClr val="000000"/>
              </a:solidFill>
              <a:latin typeface="Arial" pitchFamily="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55650" y="2347913"/>
            <a:ext cx="8569325" cy="1620837"/>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
        <p:nvSpPr>
          <p:cNvPr id="5" name="Espace réservé de la date 4"/>
          <p:cNvSpPr>
            <a:spLocks noGrp="1"/>
          </p:cNvSpPr>
          <p:nvPr>
            <p:ph type="dt" sz="half"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A90CAD66-2C3B-4411-A89A-E2ED0F86A0E7}" type="slidenum">
              <a:rPr/>
              <a:pPr lvl="0"/>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
        <p:nvSpPr>
          <p:cNvPr id="5" name="Espace réservé de la date 4"/>
          <p:cNvSpPr>
            <a:spLocks noGrp="1"/>
          </p:cNvSpPr>
          <p:nvPr>
            <p:ph type="dt" sz="half"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7E788B48-FFBE-47C0-B58A-6A58A465F6EE}" type="slidenum">
              <a:rPr/>
              <a:pPr lvl="0"/>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08850" y="755650"/>
            <a:ext cx="2098675" cy="64166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008063" y="755650"/>
            <a:ext cx="6148387" cy="64166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
        <p:nvSpPr>
          <p:cNvPr id="5" name="Espace réservé de la date 4"/>
          <p:cNvSpPr>
            <a:spLocks noGrp="1"/>
          </p:cNvSpPr>
          <p:nvPr>
            <p:ph type="dt" sz="half"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4DBD2D1-F178-4F2F-94F1-A740E06119C4}" type="slidenum">
              <a:rPr/>
              <a:pPr lvl="0"/>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
        <p:nvSpPr>
          <p:cNvPr id="5" name="Espace réservé de la date 4"/>
          <p:cNvSpPr>
            <a:spLocks noGrp="1"/>
          </p:cNvSpPr>
          <p:nvPr>
            <p:ph type="dt" sz="half"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DFF06E5F-6186-4E73-99CE-B7752D92254B}" type="slidenum">
              <a:rPr/>
              <a:pPr lvl="0"/>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96925" y="4857750"/>
            <a:ext cx="8567738" cy="15017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
        <p:nvSpPr>
          <p:cNvPr id="5" name="Espace réservé de la date 4"/>
          <p:cNvSpPr>
            <a:spLocks noGrp="1"/>
          </p:cNvSpPr>
          <p:nvPr>
            <p:ph type="dt" sz="half" idx="11"/>
          </p:nvPr>
        </p:nvSpPr>
        <p:spPr/>
        <p:txBody>
          <a:bodyPr/>
          <a:lstStyle/>
          <a:p>
            <a:pPr lvl="0"/>
            <a:endParaRPr lang="fr-FR"/>
          </a:p>
        </p:txBody>
      </p:sp>
      <p:sp>
        <p:nvSpPr>
          <p:cNvPr id="6" name="Espace réservé du numéro de diapositive 5"/>
          <p:cNvSpPr>
            <a:spLocks noGrp="1"/>
          </p:cNvSpPr>
          <p:nvPr>
            <p:ph type="sldNum" sz="quarter" idx="12"/>
          </p:nvPr>
        </p:nvSpPr>
        <p:spPr/>
        <p:txBody>
          <a:bodyPr/>
          <a:lstStyle/>
          <a:p>
            <a:pPr lvl="0"/>
            <a:fld id="{67806E8D-F182-4FE8-A773-0FABB8DCFD8B}" type="slidenum">
              <a:rPr/>
              <a:pPr lvl="0"/>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24188" y="2184400"/>
            <a:ext cx="30321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208713" y="2184400"/>
            <a:ext cx="3032125"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
        <p:nvSpPr>
          <p:cNvPr id="6" name="Espace réservé de la date 5"/>
          <p:cNvSpPr>
            <a:spLocks noGrp="1"/>
          </p:cNvSpPr>
          <p:nvPr>
            <p:ph type="dt" sz="half"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40CD7090-B589-4672-A259-881B8EB69173}" type="slidenum">
              <a:rPr/>
              <a:pPr lvl="0"/>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825" y="303213"/>
            <a:ext cx="9072563" cy="1258887"/>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
        <p:nvSpPr>
          <p:cNvPr id="8" name="Espace réservé de la date 7"/>
          <p:cNvSpPr>
            <a:spLocks noGrp="1"/>
          </p:cNvSpPr>
          <p:nvPr>
            <p:ph type="dt" sz="half" idx="11"/>
          </p:nvPr>
        </p:nvSpPr>
        <p:spPr/>
        <p:txBody>
          <a:bodyPr/>
          <a:lstStyle/>
          <a:p>
            <a:pPr lvl="0"/>
            <a:endParaRPr lang="fr-FR"/>
          </a:p>
        </p:txBody>
      </p:sp>
      <p:sp>
        <p:nvSpPr>
          <p:cNvPr id="9" name="Espace réservé du numéro de diapositive 8"/>
          <p:cNvSpPr>
            <a:spLocks noGrp="1"/>
          </p:cNvSpPr>
          <p:nvPr>
            <p:ph type="sldNum" sz="quarter" idx="12"/>
          </p:nvPr>
        </p:nvSpPr>
        <p:spPr/>
        <p:txBody>
          <a:bodyPr/>
          <a:lstStyle/>
          <a:p>
            <a:pPr lvl="0"/>
            <a:fld id="{885C1C1A-91D5-4596-AD50-3983AC4253B7}" type="slidenum">
              <a:rPr/>
              <a:pPr lvl="0"/>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2"/>
          <p:cNvSpPr>
            <a:spLocks noGrp="1"/>
          </p:cNvSpPr>
          <p:nvPr>
            <p:ph type="ftr" sz="quarter" idx="10"/>
          </p:nvPr>
        </p:nvSpPr>
        <p:spPr/>
        <p:txBody>
          <a:bodyPr/>
          <a:lstStyle/>
          <a:p>
            <a:pPr lvl="0"/>
            <a:r>
              <a:rPr lang="fr-FR" smtClean="0"/>
              <a:t>Rénovation du BTS Bâtiment</a:t>
            </a:r>
            <a:endParaRPr lang="fr-FR"/>
          </a:p>
        </p:txBody>
      </p:sp>
      <p:sp>
        <p:nvSpPr>
          <p:cNvPr id="4" name="Espace réservé de la date 3"/>
          <p:cNvSpPr>
            <a:spLocks noGrp="1"/>
          </p:cNvSpPr>
          <p:nvPr>
            <p:ph type="dt" sz="half" idx="11"/>
          </p:nvPr>
        </p:nvSpPr>
        <p:spPr/>
        <p:txBody>
          <a:bodyPr/>
          <a:lstStyle/>
          <a:p>
            <a:pPr lvl="0"/>
            <a:endParaRPr lang="fr-FR"/>
          </a:p>
        </p:txBody>
      </p:sp>
      <p:sp>
        <p:nvSpPr>
          <p:cNvPr id="5" name="Espace réservé du numéro de diapositive 4"/>
          <p:cNvSpPr>
            <a:spLocks noGrp="1"/>
          </p:cNvSpPr>
          <p:nvPr>
            <p:ph type="sldNum" sz="quarter" idx="12"/>
          </p:nvPr>
        </p:nvSpPr>
        <p:spPr/>
        <p:txBody>
          <a:bodyPr/>
          <a:lstStyle/>
          <a:p>
            <a:pPr lvl="0"/>
            <a:fld id="{96BBA990-6B9E-4E21-919A-3BA95173ADF2}" type="slidenum">
              <a:rPr/>
              <a:pPr lvl="0"/>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lvl="0"/>
            <a:r>
              <a:rPr lang="fr-FR" smtClean="0"/>
              <a:t>Rénovation du BTS Bâtiment</a:t>
            </a:r>
            <a:endParaRPr lang="fr-FR"/>
          </a:p>
        </p:txBody>
      </p:sp>
      <p:sp>
        <p:nvSpPr>
          <p:cNvPr id="3" name="Espace réservé de la date 2"/>
          <p:cNvSpPr>
            <a:spLocks noGrp="1"/>
          </p:cNvSpPr>
          <p:nvPr>
            <p:ph type="dt" sz="half" idx="11"/>
          </p:nvPr>
        </p:nvSpPr>
        <p:spPr/>
        <p:txBody>
          <a:bodyPr/>
          <a:lstStyle/>
          <a:p>
            <a:pPr lvl="0"/>
            <a:endParaRPr lang="fr-FR"/>
          </a:p>
        </p:txBody>
      </p:sp>
      <p:sp>
        <p:nvSpPr>
          <p:cNvPr id="4" name="Espace réservé du numéro de diapositive 3"/>
          <p:cNvSpPr>
            <a:spLocks noGrp="1"/>
          </p:cNvSpPr>
          <p:nvPr>
            <p:ph type="sldNum" sz="quarter" idx="12"/>
          </p:nvPr>
        </p:nvSpPr>
        <p:spPr/>
        <p:txBody>
          <a:bodyPr/>
          <a:lstStyle/>
          <a:p>
            <a:pPr lvl="0"/>
            <a:fld id="{5A8EFCBF-A11A-42AC-A2FB-F53FF72BE779}" type="slidenum">
              <a:rPr/>
              <a:pPr lvl="0"/>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825" y="301625"/>
            <a:ext cx="3316288" cy="1279525"/>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
        <p:nvSpPr>
          <p:cNvPr id="6" name="Espace réservé de la date 5"/>
          <p:cNvSpPr>
            <a:spLocks noGrp="1"/>
          </p:cNvSpPr>
          <p:nvPr>
            <p:ph type="dt" sz="half"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4A48A861-2818-4842-AB28-8BF8BB485A85}" type="slidenum">
              <a:rPr/>
              <a:pPr lvl="0"/>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76438" y="5291138"/>
            <a:ext cx="6048375" cy="625475"/>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
        <p:nvSpPr>
          <p:cNvPr id="6" name="Espace réservé de la date 5"/>
          <p:cNvSpPr>
            <a:spLocks noGrp="1"/>
          </p:cNvSpPr>
          <p:nvPr>
            <p:ph type="dt" sz="half" idx="11"/>
          </p:nvPr>
        </p:nvSpPr>
        <p:spPr/>
        <p:txBody>
          <a:bodyPr/>
          <a:lstStyle/>
          <a:p>
            <a:pPr lvl="0"/>
            <a:endParaRPr lang="fr-FR"/>
          </a:p>
        </p:txBody>
      </p:sp>
      <p:sp>
        <p:nvSpPr>
          <p:cNvPr id="7" name="Espace réservé du numéro de diapositive 6"/>
          <p:cNvSpPr>
            <a:spLocks noGrp="1"/>
          </p:cNvSpPr>
          <p:nvPr>
            <p:ph type="sldNum" sz="quarter" idx="12"/>
          </p:nvPr>
        </p:nvSpPr>
        <p:spPr/>
        <p:txBody>
          <a:bodyPr/>
          <a:lstStyle/>
          <a:p>
            <a:pPr lvl="0"/>
            <a:fld id="{5D7CC35B-8065-466F-B8C3-2AC5FC276159}" type="slidenum">
              <a:rPr/>
              <a:pPr lvl="0"/>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rc 2"/>
          <p:cNvSpPr/>
          <p:nvPr/>
        </p:nvSpPr>
        <p:spPr>
          <a:xfrm>
            <a:off x="29520" y="603360"/>
            <a:ext cx="1904400" cy="6886080"/>
          </a:xfrm>
          <a:custGeom>
            <a:avLst/>
            <a:gdLst>
              <a:gd name="f0" fmla="val 10800000"/>
              <a:gd name="f1" fmla="val 5400000"/>
              <a:gd name="f2" fmla="val 180"/>
              <a:gd name="f3" fmla="val w"/>
              <a:gd name="f4" fmla="val h"/>
              <a:gd name="f5" fmla="val 0"/>
              <a:gd name="f6" fmla="val 21600"/>
              <a:gd name="f7" fmla="val 22"/>
              <a:gd name="f8" fmla="val 11943"/>
              <a:gd name="f9" fmla="val 12"/>
              <a:gd name="f10" fmla="val 9679"/>
              <a:gd name="f11" fmla="val 22615"/>
              <a:gd name="f12" fmla="val 21528"/>
              <a:gd name="f13" fmla="val 23628"/>
              <a:gd name="f14" fmla="val 21385"/>
              <a:gd name="f15" fmla="val 24633"/>
              <a:gd name="f16" fmla="+- 0 0 0"/>
              <a:gd name="f17" fmla="*/ f3 1 21600"/>
              <a:gd name="f18" fmla="*/ f4 1 24634"/>
              <a:gd name="f19" fmla="*/ f16 f0 1"/>
              <a:gd name="f20" fmla="*/ 0 f17 1"/>
              <a:gd name="f21" fmla="*/ 21600 f17 1"/>
              <a:gd name="f22" fmla="*/ 24634 f18 1"/>
              <a:gd name="f23" fmla="*/ 0 f18 1"/>
              <a:gd name="f24" fmla="*/ 1839 f17 1"/>
              <a:gd name="f25" fmla="*/ f19 1 f2"/>
              <a:gd name="f26" fmla="*/ 1710088 f17 1"/>
              <a:gd name="f27" fmla="*/ 6246812 f18 1"/>
              <a:gd name="f28" fmla="*/ 5477435 f18 1"/>
              <a:gd name="f29" fmla="+- f25 0 f1"/>
            </a:gdLst>
            <a:ahLst/>
            <a:cxnLst>
              <a:cxn ang="3cd4">
                <a:pos x="hc" y="t"/>
              </a:cxn>
              <a:cxn ang="0">
                <a:pos x="r" y="vc"/>
              </a:cxn>
              <a:cxn ang="cd4">
                <a:pos x="hc" y="b"/>
              </a:cxn>
              <a:cxn ang="cd2">
                <a:pos x="l" y="vc"/>
              </a:cxn>
              <a:cxn ang="f29">
                <a:pos x="f24" y="f23"/>
              </a:cxn>
              <a:cxn ang="f29">
                <a:pos x="f26" y="f27"/>
              </a:cxn>
              <a:cxn ang="f29">
                <a:pos x="f20" y="f28"/>
              </a:cxn>
            </a:cxnLst>
            <a:rect l="f20" t="f23" r="f21" b="f22"/>
            <a:pathLst>
              <a:path w="21600" h="24634" fill="none">
                <a:moveTo>
                  <a:pt x="f7" y="f5"/>
                </a:moveTo>
                <a:cubicBezTo>
                  <a:pt x="f8" y="f9"/>
                  <a:pt x="f6" y="f10"/>
                  <a:pt x="f6" y="f6"/>
                </a:cubicBezTo>
                <a:cubicBezTo>
                  <a:pt x="f6" y="f11"/>
                  <a:pt x="f12" y="f13"/>
                  <a:pt x="f14" y="f15"/>
                </a:cubicBezTo>
              </a:path>
              <a:path w="21600" h="24634" stroke="0">
                <a:moveTo>
                  <a:pt x="f7" y="f5"/>
                </a:moveTo>
                <a:cubicBezTo>
                  <a:pt x="f8" y="f9"/>
                  <a:pt x="f6" y="f10"/>
                  <a:pt x="f6" y="f6"/>
                </a:cubicBezTo>
                <a:cubicBezTo>
                  <a:pt x="f6" y="f11"/>
                  <a:pt x="f12" y="f13"/>
                  <a:pt x="f14" y="f15"/>
                </a:cubicBezTo>
                <a:lnTo>
                  <a:pt x="f5" y="f6"/>
                </a:lnTo>
                <a:close/>
              </a:path>
            </a:pathLst>
          </a:custGeom>
          <a:gradFill>
            <a:gsLst>
              <a:gs pos="0">
                <a:srgbClr val="FFFFCC"/>
              </a:gs>
              <a:gs pos="100000">
                <a:srgbClr val="CCECFF"/>
              </a:gs>
            </a:gsLst>
            <a:lin ang="5400000"/>
          </a:gradFill>
          <a:ln>
            <a:noFill/>
            <a:prstDash val="solid"/>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3" name="Rectangle 5">
            <a:hlinkClick r:id="" action="ppaction://hlinkshowjump?jump=firstslide"/>
          </p:cNvPr>
          <p:cNvSpPr/>
          <p:nvPr/>
        </p:nvSpPr>
        <p:spPr>
          <a:xfrm>
            <a:off x="8064360" y="6887520"/>
            <a:ext cx="1687319" cy="6717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2160" tIns="46080" rIns="92160" bIns="4608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1">
              <a:lnSpc>
                <a:spcPct val="100000"/>
              </a:lnSpc>
              <a:spcBef>
                <a:spcPts val="249"/>
              </a:spcBef>
              <a:spcAft>
                <a:spcPts val="0"/>
              </a:spcAft>
              <a:buNone/>
              <a:tabLst/>
            </a:pPr>
            <a:r>
              <a:rPr lang="fr-FR" sz="1000" b="0" i="1" u="none" strike="noStrike" kern="1200">
                <a:ln>
                  <a:noFill/>
                </a:ln>
                <a:solidFill>
                  <a:srgbClr val="009999"/>
                </a:solidFill>
                <a:latin typeface="Arial" pitchFamily="34"/>
                <a:ea typeface="Microsoft YaHei" pitchFamily="2"/>
                <a:cs typeface="Mangal" pitchFamily="2"/>
              </a:rPr>
              <a:t>Retour au début</a:t>
            </a:r>
          </a:p>
        </p:txBody>
      </p:sp>
      <p:sp>
        <p:nvSpPr>
          <p:cNvPr id="4" name="AutoShape 6">
            <a:hlinkClick r:id="" action="ppaction://hlinkshowjump?jump=previousslide"/>
          </p:cNvPr>
          <p:cNvSpPr/>
          <p:nvPr/>
        </p:nvSpPr>
        <p:spPr>
          <a:xfrm>
            <a:off x="9373320" y="7225200"/>
            <a:ext cx="213480" cy="250200"/>
          </a:xfrm>
          <a:custGeom>
            <a:avLst>
              <a:gd name="f0" fmla="val 13780"/>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21600 f7 1"/>
              <a:gd name="f17" fmla="*/ f12 f11 1"/>
              <a:gd name="f18" fmla="*/ f13 f8 1"/>
              <a:gd name="f19" fmla="*/ f11 f8 1"/>
              <a:gd name="f20" fmla="*/ f17 1 10800"/>
              <a:gd name="f21" fmla="+- f12 0 f20"/>
              <a:gd name="f22" fmla="*/ f21 f7 1"/>
            </a:gdLst>
            <a:ahLst>
              <a:ahXY gdRefX="f0" minX="f4" maxX="f5" gdRefY="f1" minY="f4" maxY="f6">
                <a:pos x="f14" y="f15"/>
              </a:ahXY>
            </a:ahLst>
            <a:cxnLst>
              <a:cxn ang="3cd4">
                <a:pos x="hc" y="t"/>
              </a:cxn>
              <a:cxn ang="0">
                <a:pos x="r" y="vc"/>
              </a:cxn>
              <a:cxn ang="cd4">
                <a:pos x="hc" y="b"/>
              </a:cxn>
              <a:cxn ang="cd2">
                <a:pos x="l" y="vc"/>
              </a:cxn>
            </a:cxnLst>
            <a:rect l="f22" t="f19" r="f16" b="f18"/>
            <a:pathLst>
              <a:path w="21600" h="21600">
                <a:moveTo>
                  <a:pt x="f5" y="f11"/>
                </a:moveTo>
                <a:lnTo>
                  <a:pt x="f12" y="f11"/>
                </a:lnTo>
                <a:lnTo>
                  <a:pt x="f12" y="f4"/>
                </a:lnTo>
                <a:lnTo>
                  <a:pt x="f4" y="f6"/>
                </a:lnTo>
                <a:lnTo>
                  <a:pt x="f12" y="f5"/>
                </a:lnTo>
                <a:lnTo>
                  <a:pt x="f12" y="f13"/>
                </a:lnTo>
                <a:lnTo>
                  <a:pt x="f5" y="f13"/>
                </a:lnTo>
                <a:close/>
              </a:path>
            </a:pathLst>
          </a:custGeom>
          <a:solidFill>
            <a:srgbClr val="FFFFFF"/>
          </a:solidFill>
          <a:ln w="12600">
            <a:solidFill>
              <a:srgbClr val="009999"/>
            </a:solidFill>
            <a:prstDash val="solid"/>
            <a:miter/>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5" name="AutoShape 7">
            <a:hlinkClick r:id="" action="ppaction://hlinkshowjump?jump=nextslide"/>
          </p:cNvPr>
          <p:cNvSpPr/>
          <p:nvPr/>
        </p:nvSpPr>
        <p:spPr>
          <a:xfrm>
            <a:off x="9625320" y="7227000"/>
            <a:ext cx="213480" cy="250560"/>
          </a:xfrm>
          <a:custGeom>
            <a:avLst>
              <a:gd name="f0" fmla="val 7818"/>
              <a:gd name="f1" fmla="val 5400"/>
            </a:avLst>
            <a:gdLst>
              <a:gd name="f2" fmla="val w"/>
              <a:gd name="f3" fmla="val h"/>
              <a:gd name="f4" fmla="val 0"/>
              <a:gd name="f5" fmla="val 21600"/>
              <a:gd name="f6" fmla="val 10800"/>
              <a:gd name="f7" fmla="*/ f2 1 21600"/>
              <a:gd name="f8" fmla="*/ f3 1 21600"/>
              <a:gd name="f9" fmla="pin 0 f0 21600"/>
              <a:gd name="f10" fmla="pin 0 f1 10800"/>
              <a:gd name="f11" fmla="val f10"/>
              <a:gd name="f12" fmla="val f9"/>
              <a:gd name="f13" fmla="+- 21600 0 f10"/>
              <a:gd name="f14" fmla="*/ f9 f7 1"/>
              <a:gd name="f15" fmla="*/ f10 f8 1"/>
              <a:gd name="f16" fmla="*/ 0 f7 1"/>
              <a:gd name="f17" fmla="+- 21600 0 f12"/>
              <a:gd name="f18" fmla="*/ f13 f8 1"/>
              <a:gd name="f19" fmla="*/ f11 f8 1"/>
              <a:gd name="f20" fmla="*/ f17 f11 1"/>
              <a:gd name="f21" fmla="*/ f20 1 10800"/>
              <a:gd name="f22" fmla="+- f12 f21 0"/>
              <a:gd name="f23" fmla="*/ f22 f7 1"/>
            </a:gdLst>
            <a:ahLst>
              <a:ahXY gdRefX="f0" minX="f4" maxX="f5" gdRefY="f1" minY="f4" maxY="f6">
                <a:pos x="f14" y="f15"/>
              </a:ahXY>
            </a:ahLst>
            <a:cxnLst>
              <a:cxn ang="3cd4">
                <a:pos x="hc" y="t"/>
              </a:cxn>
              <a:cxn ang="0">
                <a:pos x="r" y="vc"/>
              </a:cxn>
              <a:cxn ang="cd4">
                <a:pos x="hc" y="b"/>
              </a:cxn>
              <a:cxn ang="cd2">
                <a:pos x="l" y="vc"/>
              </a:cxn>
            </a:cxnLst>
            <a:rect l="f16" t="f19" r="f23" b="f18"/>
            <a:pathLst>
              <a:path w="21600" h="21600">
                <a:moveTo>
                  <a:pt x="f4" y="f11"/>
                </a:moveTo>
                <a:lnTo>
                  <a:pt x="f12" y="f11"/>
                </a:lnTo>
                <a:lnTo>
                  <a:pt x="f12" y="f4"/>
                </a:lnTo>
                <a:lnTo>
                  <a:pt x="f5" y="f6"/>
                </a:lnTo>
                <a:lnTo>
                  <a:pt x="f12" y="f5"/>
                </a:lnTo>
                <a:lnTo>
                  <a:pt x="f12" y="f13"/>
                </a:lnTo>
                <a:lnTo>
                  <a:pt x="f4" y="f13"/>
                </a:lnTo>
                <a:close/>
              </a:path>
            </a:pathLst>
          </a:custGeom>
          <a:solidFill>
            <a:srgbClr val="FFFFFF"/>
          </a:solidFill>
          <a:ln w="12600">
            <a:solidFill>
              <a:srgbClr val="009999"/>
            </a:solidFill>
            <a:prstDash val="solid"/>
            <a:miter/>
          </a:ln>
        </p:spPr>
        <p:txBody>
          <a:bodyPr vert="horz" wrap="square" lIns="90000" tIns="46800" rIns="90000" bIns="46800" anchor="t"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aphicFrame>
        <p:nvGraphicFramePr>
          <p:cNvPr id="6" name="Objet 5"/>
          <p:cNvGraphicFramePr>
            <a:graphicFrameLocks noChangeAspect="1"/>
          </p:cNvGraphicFramePr>
          <p:nvPr/>
        </p:nvGraphicFramePr>
        <p:xfrm>
          <a:off x="422275" y="5375275"/>
          <a:ext cx="1317625" cy="1470025"/>
        </p:xfrm>
        <a:graphic>
          <a:graphicData uri="http://schemas.openxmlformats.org/presentationml/2006/ole">
            <p:oleObj spid="_x0000_s1026" r:id="rId14" imgW="0" imgH="0" progId="Word.OpenDocumentText.12">
              <p:embed/>
            </p:oleObj>
          </a:graphicData>
        </a:graphic>
      </p:graphicFrame>
      <p:sp>
        <p:nvSpPr>
          <p:cNvPr id="7" name="Espace réservé du texte 6"/>
          <p:cNvSpPr txBox="1">
            <a:spLocks noGrp="1"/>
          </p:cNvSpPr>
          <p:nvPr>
            <p:ph type="body" idx="1"/>
          </p:nvPr>
        </p:nvSpPr>
        <p:spPr>
          <a:xfrm>
            <a:off x="3023640" y="2183760"/>
            <a:ext cx="6216479" cy="4989240"/>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8" name="Espace réservé du titre 7"/>
          <p:cNvSpPr txBox="1">
            <a:spLocks noGrp="1"/>
          </p:cNvSpPr>
          <p:nvPr>
            <p:ph type="title"/>
          </p:nvPr>
        </p:nvSpPr>
        <p:spPr>
          <a:xfrm>
            <a:off x="1007640" y="755280"/>
            <a:ext cx="8400600" cy="1260360"/>
          </a:xfrm>
          <a:prstGeom prst="rect">
            <a:avLst/>
          </a:prstGeom>
          <a:noFill/>
          <a:ln>
            <a:noFill/>
          </a:ln>
        </p:spPr>
        <p:txBody>
          <a:bodyPr vert="horz" lIns="92160" tIns="46080" rIns="92160" bIns="4608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9" name="Espace réservé du pied de page 8"/>
          <p:cNvSpPr txBox="1">
            <a:spLocks noGrp="1"/>
          </p:cNvSpPr>
          <p:nvPr>
            <p:ph type="ftr" sz="quarter" idx="3"/>
          </p:nvPr>
        </p:nvSpPr>
        <p:spPr>
          <a:xfrm>
            <a:off x="2856240" y="7054920"/>
            <a:ext cx="4956120" cy="910080"/>
          </a:xfrm>
          <a:prstGeom prst="rect">
            <a:avLst/>
          </a:prstGeom>
          <a:noFill/>
          <a:ln>
            <a:noFill/>
          </a:ln>
        </p:spPr>
        <p:txBody>
          <a:bodyPr wrap="square" lIns="90000" tIns="46800" rIns="90000" bIns="46800" anchor="t" anchorCtr="0"/>
          <a:lstStyle>
            <a:lvl1pPr marL="0" marR="0" lvl="0" indent="0" algn="ctr" rtl="0" hangingPunct="1">
              <a:lnSpc>
                <a:spcPct val="100000"/>
              </a:lnSpc>
              <a:spcBef>
                <a:spcPts val="0"/>
              </a:spcBef>
              <a:spcAft>
                <a:spcPts val="0"/>
              </a:spcAft>
              <a:buNone/>
              <a:tabLst/>
              <a:defRPr lang="fr-FR" sz="2400" kern="1200">
                <a:effectLst>
                  <a:outerShdw dist="17961" dir="2700000">
                    <a:scrgbClr r="0" g="0" b="0"/>
                  </a:outerShdw>
                </a:effectLst>
                <a:latin typeface="Arial" pitchFamily="34"/>
                <a:ea typeface="Arial Unicode MS" pitchFamily="2"/>
                <a:cs typeface="Tahoma" pitchFamily="2"/>
              </a:defRPr>
            </a:lvl1pPr>
          </a:lstStyle>
          <a:p>
            <a:pPr lvl="0"/>
            <a:r>
              <a:rPr lang="fr-FR" smtClean="0"/>
              <a:t>Rénovation du BTS Bâtiment</a:t>
            </a:r>
            <a:endParaRPr lang="fr-FR"/>
          </a:p>
        </p:txBody>
      </p:sp>
      <p:sp>
        <p:nvSpPr>
          <p:cNvPr id="10" name="Espace réservé de la date 9"/>
          <p:cNvSpPr txBox="1">
            <a:spLocks noGrp="1"/>
          </p:cNvSpPr>
          <p:nvPr>
            <p:ph type="dt" sz="half" idx="2"/>
          </p:nvPr>
        </p:nvSpPr>
        <p:spPr>
          <a:xfrm>
            <a:off x="503999" y="6886440"/>
            <a:ext cx="2348280" cy="520919"/>
          </a:xfrm>
          <a:prstGeom prst="rect">
            <a:avLst/>
          </a:prstGeom>
          <a:noFill/>
          <a:ln>
            <a:noFill/>
          </a:ln>
        </p:spPr>
        <p:txBody>
          <a:bodyPr lIns="90000" tIns="46800" rIns="90000" bIns="46800" anchor="t" anchorCtr="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11" name="Espace réservé du numéro de diapositive 10"/>
          <p:cNvSpPr txBox="1">
            <a:spLocks noGrp="1"/>
          </p:cNvSpPr>
          <p:nvPr>
            <p:ph type="sldNum" sz="quarter" idx="4"/>
          </p:nvPr>
        </p:nvSpPr>
        <p:spPr>
          <a:xfrm>
            <a:off x="7227360" y="6886440"/>
            <a:ext cx="2348280" cy="520919"/>
          </a:xfrm>
          <a:prstGeom prst="rect">
            <a:avLst/>
          </a:prstGeom>
          <a:noFill/>
          <a:ln>
            <a:noFill/>
          </a:ln>
        </p:spPr>
        <p:txBody>
          <a:bodyPr lIns="90000" tIns="46800" rIns="90000" bIns="46800" anchor="t" anchorCtr="0"/>
          <a:lstStyle>
            <a:lvl1pPr lvl="0" algn="r" rtl="0" hangingPunct="0">
              <a:buNone/>
              <a:tabLst/>
              <a:defRPr lang="fr-FR" sz="1400" kern="1200">
                <a:latin typeface="Times New Roman" pitchFamily="18"/>
                <a:ea typeface="Arial Unicode MS" pitchFamily="2"/>
                <a:cs typeface="Tahoma" pitchFamily="2"/>
              </a:defRPr>
            </a:lvl1pPr>
          </a:lstStyle>
          <a:p>
            <a:pPr lvl="0"/>
            <a:fld id="{DC53D0C8-2B81-4723-9A68-CF6EB74AAB1A}" type="slidenum">
              <a:rPr/>
              <a:pPr lvl="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dt="0"/>
  <p:txStyles>
    <p:titleStyle>
      <a:lvl1pPr marL="0" marR="0" indent="0" algn="l" rtl="0" hangingPunct="0">
        <a:lnSpc>
          <a:spcPct val="70000"/>
        </a:lnSpc>
        <a:spcBef>
          <a:spcPts val="0"/>
        </a:spcBef>
        <a:spcAft>
          <a:spcPts val="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lang="fr-FR" sz="3200" b="1" i="0" u="none" strike="noStrike" kern="1200" baseline="0">
          <a:ln>
            <a:noFill/>
          </a:ln>
          <a:solidFill>
            <a:srgbClr val="F1CA69"/>
          </a:solidFill>
          <a:latin typeface="Arial Narrow" pitchFamily="34"/>
          <a:ea typeface="Microsoft YaHei" pitchFamily="2"/>
          <a:cs typeface="Mangal" pitchFamily="2"/>
        </a:defRPr>
      </a:lvl1pPr>
    </p:titleStyle>
    <p:bodyStyle>
      <a:lvl1pPr marL="0" marR="0" indent="0" algn="l" rtl="0" hangingPunct="0">
        <a:lnSpc>
          <a:spcPct val="100000"/>
        </a:lnSpc>
        <a:spcBef>
          <a:spcPts val="879"/>
        </a:spcBef>
        <a:spcAft>
          <a:spcPts val="0"/>
        </a:spcAft>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ZoneTexte 2"/>
          <p:cNvSpPr txBox="1"/>
          <p:nvPr/>
        </p:nvSpPr>
        <p:spPr>
          <a:xfrm>
            <a:off x="2046960" y="1653119"/>
            <a:ext cx="7462440" cy="4042859"/>
          </a:xfrm>
          <a:prstGeom prst="rect">
            <a:avLst/>
          </a:prstGeom>
          <a:noFill/>
          <a:ln>
            <a:noFill/>
          </a:ln>
        </p:spPr>
        <p:txBody>
          <a:bodyPr vert="horz" wrap="square" lIns="92160" tIns="46080" rIns="92160" bIns="46080" anchor="t" anchorCtr="0" compatLnSpc="1">
            <a:spAutoFit/>
          </a:bodyPr>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800" b="1" i="0" u="none" strike="noStrike" kern="1200" baseline="0" dirty="0">
                <a:ln>
                  <a:noFill/>
                </a:ln>
                <a:latin typeface="Verdana" pitchFamily="34"/>
                <a:ea typeface="Microsoft YaHei" pitchFamily="2"/>
                <a:cs typeface="Mangal" pitchFamily="2"/>
              </a:rPr>
              <a:t>Rénovation du BTS Bâtiment</a:t>
            </a:r>
          </a:p>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800" b="0" i="0" u="none" strike="noStrike" kern="1200" baseline="0" dirty="0">
                <a:ln>
                  <a:noFill/>
                </a:ln>
                <a:solidFill>
                  <a:srgbClr val="000099"/>
                </a:solidFill>
                <a:latin typeface="Verdana" pitchFamily="34"/>
                <a:ea typeface="Microsoft YaHei" pitchFamily="2"/>
                <a:cs typeface="Mangal" pitchFamily="2"/>
              </a:rPr>
              <a:t>Sujet 0  U42:</a:t>
            </a:r>
          </a:p>
          <a:p>
            <a:pPr marL="0" marR="0" lvl="0" indent="0" algn="ctr" rtl="0" hangingPunct="0">
              <a:lnSpc>
                <a:spcPct val="100000"/>
              </a:lnSpc>
              <a:spcBef>
                <a:spcPts val="7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4800" b="0" i="0" u="none" strike="noStrike" kern="1200" baseline="0" dirty="0">
                <a:ln>
                  <a:noFill/>
                </a:ln>
                <a:solidFill>
                  <a:srgbClr val="000099"/>
                </a:solidFill>
                <a:latin typeface="Verdana" pitchFamily="34"/>
                <a:ea typeface="Times New Roman" pitchFamily="18"/>
                <a:cs typeface="Times New Roman" pitchFamily="18"/>
              </a:rPr>
              <a:t>Conception d'ouvrages du bâtiment</a:t>
            </a:r>
          </a:p>
        </p:txBody>
      </p:sp>
      <p:sp>
        <p:nvSpPr>
          <p:cNvPr id="4" name="Titre 3"/>
          <p:cNvSpPr txBox="1">
            <a:spLocks noGrp="1"/>
          </p:cNvSpPr>
          <p:nvPr>
            <p:ph type="title" idx="4294967295"/>
          </p:nvPr>
        </p:nvSpPr>
        <p:spPr>
          <a:xfrm>
            <a:off x="1495799" y="897462"/>
            <a:ext cx="7896600" cy="567036"/>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sz="4400" dirty="0">
                <a:solidFill>
                  <a:schemeClr val="tx1"/>
                </a:solidFill>
                <a:latin typeface="Verdana" pitchFamily="34"/>
              </a:rPr>
              <a:t>Un nouvel élan ….</a:t>
            </a: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103400" y="82764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a:solidFill>
                  <a:srgbClr val="800000"/>
                </a:solidFill>
                <a:latin typeface="Calibri" pitchFamily="34" charset="0"/>
                <a:cs typeface="Tahoma" pitchFamily="2"/>
              </a:rPr>
              <a:t>Présentation dossier  :</a:t>
            </a:r>
          </a:p>
        </p:txBody>
      </p:sp>
      <p:sp>
        <p:nvSpPr>
          <p:cNvPr id="3" name="Espace réservé du texte 2"/>
          <p:cNvSpPr txBox="1">
            <a:spLocks noGrp="1"/>
          </p:cNvSpPr>
          <p:nvPr>
            <p:ph type="body" idx="4294967295"/>
          </p:nvPr>
        </p:nvSpPr>
        <p:spPr>
          <a:xfrm>
            <a:off x="2015999" y="2088000"/>
            <a:ext cx="7776000" cy="4608000"/>
          </a:xfrm>
        </p:spPr>
        <p:txBody>
          <a:bodyPr/>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lvl="0">
              <a:buNone/>
            </a:pPr>
            <a:r>
              <a:rPr lang="fr-FR" sz="3200" i="1" kern="0" dirty="0" smtClean="0">
                <a:solidFill>
                  <a:srgbClr val="800000"/>
                </a:solidFill>
                <a:latin typeface="Calibri" pitchFamily="34" charset="0"/>
                <a:cs typeface="Tahoma" pitchFamily="2"/>
              </a:rPr>
              <a:t>Documents </a:t>
            </a:r>
            <a:r>
              <a:rPr lang="fr-FR" sz="3200" i="1" kern="0" dirty="0">
                <a:solidFill>
                  <a:srgbClr val="800000"/>
                </a:solidFill>
                <a:latin typeface="Calibri" pitchFamily="34" charset="0"/>
                <a:cs typeface="Tahoma" pitchFamily="2"/>
              </a:rPr>
              <a:t>fournis  </a:t>
            </a:r>
            <a:r>
              <a:rPr lang="fr-FR" sz="3200" i="1" kern="0" dirty="0" smtClean="0">
                <a:solidFill>
                  <a:srgbClr val="800000"/>
                </a:solidFill>
                <a:latin typeface="Calibri" pitchFamily="34" charset="0"/>
                <a:cs typeface="Tahoma" pitchFamily="2"/>
              </a:rPr>
              <a:t>:</a:t>
            </a:r>
          </a:p>
          <a:p>
            <a:pPr lvl="0">
              <a:buNone/>
            </a:pPr>
            <a:r>
              <a:rPr lang="fr-FR" b="0" kern="0" dirty="0" smtClean="0">
                <a:solidFill>
                  <a:srgbClr val="000000"/>
                </a:solidFill>
                <a:latin typeface="Calibri" pitchFamily="34" charset="0"/>
                <a:cs typeface="Tahoma" pitchFamily="2"/>
              </a:rPr>
              <a:t>Plans </a:t>
            </a:r>
            <a:r>
              <a:rPr lang="fr-FR" b="0" kern="0" dirty="0">
                <a:solidFill>
                  <a:srgbClr val="000000"/>
                </a:solidFill>
                <a:latin typeface="Calibri" pitchFamily="34" charset="0"/>
                <a:cs typeface="Tahoma" pitchFamily="2"/>
              </a:rPr>
              <a:t>architectes du </a:t>
            </a:r>
            <a:r>
              <a:rPr lang="fr-FR" b="0" kern="0" dirty="0" smtClean="0">
                <a:solidFill>
                  <a:srgbClr val="000000"/>
                </a:solidFill>
                <a:latin typeface="Calibri" pitchFamily="34" charset="0"/>
                <a:cs typeface="Tahoma" pitchFamily="2"/>
              </a:rPr>
              <a:t>bâtiment</a:t>
            </a:r>
          </a:p>
          <a:p>
            <a:pPr lvl="0">
              <a:buNone/>
            </a:pPr>
            <a:r>
              <a:rPr lang="fr-FR" b="0" kern="0" dirty="0" smtClean="0">
                <a:solidFill>
                  <a:srgbClr val="000000"/>
                </a:solidFill>
                <a:latin typeface="Calibri" pitchFamily="34" charset="0"/>
                <a:cs typeface="Tahoma" pitchFamily="2"/>
              </a:rPr>
              <a:t>Planning </a:t>
            </a:r>
            <a:r>
              <a:rPr lang="fr-FR" b="0" kern="0" dirty="0">
                <a:solidFill>
                  <a:srgbClr val="000000"/>
                </a:solidFill>
                <a:latin typeface="Calibri" pitchFamily="34" charset="0"/>
                <a:cs typeface="Tahoma" pitchFamily="2"/>
              </a:rPr>
              <a:t>général enveloppe de </a:t>
            </a:r>
            <a:r>
              <a:rPr lang="fr-FR" b="0" kern="0" dirty="0" smtClean="0">
                <a:solidFill>
                  <a:srgbClr val="000000"/>
                </a:solidFill>
                <a:latin typeface="Calibri" pitchFamily="34" charset="0"/>
                <a:cs typeface="Tahoma" pitchFamily="2"/>
              </a:rPr>
              <a:t>l'opération</a:t>
            </a:r>
          </a:p>
          <a:p>
            <a:pPr lvl="0">
              <a:buNone/>
            </a:pPr>
            <a:r>
              <a:rPr lang="fr-FR" b="0" kern="0" dirty="0" smtClean="0">
                <a:solidFill>
                  <a:srgbClr val="000000"/>
                </a:solidFill>
                <a:latin typeface="Calibri" pitchFamily="34" charset="0"/>
                <a:cs typeface="Tahoma" pitchFamily="2"/>
              </a:rPr>
              <a:t>Prescriptions environnementales</a:t>
            </a:r>
          </a:p>
          <a:p>
            <a:pPr lvl="0">
              <a:buNone/>
            </a:pPr>
            <a:r>
              <a:rPr lang="fr-FR" b="0" kern="0" dirty="0" smtClean="0">
                <a:solidFill>
                  <a:srgbClr val="000000"/>
                </a:solidFill>
                <a:latin typeface="Calibri" pitchFamily="34" charset="0"/>
                <a:cs typeface="Tahoma" pitchFamily="2"/>
              </a:rPr>
              <a:t>Étude géotechnique</a:t>
            </a:r>
          </a:p>
          <a:p>
            <a:pPr lvl="0">
              <a:buNone/>
            </a:pPr>
            <a:r>
              <a:rPr lang="fr-FR" b="0" kern="0" dirty="0" smtClean="0">
                <a:solidFill>
                  <a:srgbClr val="000000"/>
                </a:solidFill>
                <a:latin typeface="Calibri" pitchFamily="34" charset="0"/>
                <a:cs typeface="Tahoma" pitchFamily="2"/>
              </a:rPr>
              <a:t>Étude acoustique</a:t>
            </a:r>
          </a:p>
          <a:p>
            <a:pPr lvl="0">
              <a:buNone/>
            </a:pPr>
            <a:r>
              <a:rPr lang="fr-FR" b="0" kern="0" dirty="0" smtClean="0">
                <a:solidFill>
                  <a:srgbClr val="000000"/>
                </a:solidFill>
                <a:latin typeface="Calibri" pitchFamily="34" charset="0"/>
                <a:cs typeface="Tahoma" pitchFamily="2"/>
              </a:rPr>
              <a:t>Étude thermique</a:t>
            </a:r>
          </a:p>
          <a:p>
            <a:pPr lvl="0">
              <a:buNone/>
            </a:pPr>
            <a:r>
              <a:rPr lang="fr-FR" b="0" kern="0" dirty="0" smtClean="0">
                <a:solidFill>
                  <a:srgbClr val="000000"/>
                </a:solidFill>
                <a:latin typeface="Calibri" pitchFamily="34" charset="0"/>
                <a:cs typeface="Tahoma" pitchFamily="2"/>
              </a:rPr>
              <a:t>PGC</a:t>
            </a:r>
          </a:p>
          <a:p>
            <a:pPr lvl="0">
              <a:buNone/>
            </a:pPr>
            <a:r>
              <a:rPr lang="fr-FR" b="0" kern="0" dirty="0" smtClean="0">
                <a:solidFill>
                  <a:srgbClr val="000000"/>
                </a:solidFill>
                <a:latin typeface="Calibri" pitchFamily="34" charset="0"/>
                <a:cs typeface="Tahoma" pitchFamily="2"/>
              </a:rPr>
              <a:t>CCAP et CCTP</a:t>
            </a:r>
            <a:endParaRPr lang="fr-FR" b="0" kern="0" dirty="0">
              <a:solidFill>
                <a:srgbClr val="000000"/>
              </a:solidFill>
              <a:latin typeface="Calibri" pitchFamily="34" charset="0"/>
              <a:cs typeface="Tahoma" pitchFamily="2"/>
            </a:endParaRP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dirty="0">
                <a:ln>
                  <a:noFill/>
                </a:ln>
                <a:solidFill>
                  <a:srgbClr val="000099"/>
                </a:solidFill>
                <a:latin typeface="Verdana" pitchFamily="34"/>
                <a:ea typeface="Microsoft YaHei" pitchFamily="2"/>
                <a:cs typeface="Mangal" pitchFamily="2"/>
              </a:rPr>
              <a:t>Épreuve U42:</a:t>
            </a: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103400" y="82764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a:solidFill>
                  <a:srgbClr val="800000"/>
                </a:solidFill>
                <a:latin typeface="Calibri" pitchFamily="34" charset="0"/>
                <a:cs typeface="Tahoma" pitchFamily="2"/>
              </a:rPr>
              <a:t>Présentation dossier  :</a:t>
            </a:r>
          </a:p>
        </p:txBody>
      </p:sp>
      <p:pic>
        <p:nvPicPr>
          <p:cNvPr id="3" name="Image 2"/>
          <p:cNvPicPr>
            <a:picLocks noChangeAspect="1"/>
          </p:cNvPicPr>
          <p:nvPr/>
        </p:nvPicPr>
        <p:blipFill>
          <a:blip r:embed="rId3" cstate="print">
            <a:alphaModFix/>
            <a:lum/>
          </a:blip>
          <a:srcRect/>
          <a:stretch>
            <a:fillRect/>
          </a:stretch>
        </p:blipFill>
        <p:spPr>
          <a:xfrm>
            <a:off x="2028239" y="2064960"/>
            <a:ext cx="7619760" cy="4343040"/>
          </a:xfrm>
          <a:prstGeom prst="rect">
            <a:avLst/>
          </a:prstGeom>
          <a:noFill/>
          <a:ln>
            <a:noFill/>
          </a:ln>
        </p:spPr>
      </p:pic>
      <p:sp>
        <p:nvSpPr>
          <p:cNvPr id="4" name="ZoneTexte 3"/>
          <p:cNvSpPr txBox="1"/>
          <p:nvPr/>
        </p:nvSpPr>
        <p:spPr>
          <a:xfrm>
            <a:off x="2808000" y="6696000"/>
            <a:ext cx="4472280" cy="555120"/>
          </a:xfrm>
          <a:prstGeom prst="rect">
            <a:avLst/>
          </a:prstGeom>
          <a:noFill/>
          <a:ln>
            <a:noFill/>
          </a:ln>
        </p:spPr>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3200" b="1" i="0" u="none" strike="noStrike" kern="1200" baseline="0">
                <a:ln>
                  <a:noFill/>
                </a:ln>
                <a:solidFill>
                  <a:srgbClr val="F1CA69"/>
                </a:solidFill>
                <a:latin typeface="Arial Narrow" pitchFamily="34"/>
                <a:ea typeface="Microsoft YaHei" pitchFamily="2"/>
                <a:cs typeface="Mangal" pitchFamily="2"/>
              </a:rPr>
              <a:t>Ensemble de 41 logements</a:t>
            </a:r>
          </a:p>
        </p:txBody>
      </p:sp>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6" name="Espace réservé du pied de page 5"/>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103400" y="82764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a:solidFill>
                  <a:srgbClr val="800000"/>
                </a:solidFill>
                <a:latin typeface="Calibri" pitchFamily="34" charset="0"/>
                <a:cs typeface="Tahoma" pitchFamily="2"/>
              </a:rPr>
              <a:t>Présentation dossier  :</a:t>
            </a:r>
          </a:p>
        </p:txBody>
      </p:sp>
      <p:sp>
        <p:nvSpPr>
          <p:cNvPr id="4" name="ZoneTexte 3"/>
          <p:cNvSpPr txBox="1"/>
          <p:nvPr/>
        </p:nvSpPr>
        <p:spPr>
          <a:xfrm>
            <a:off x="2808000" y="6696000"/>
            <a:ext cx="4472280" cy="555120"/>
          </a:xfrm>
          <a:prstGeom prst="rect">
            <a:avLst/>
          </a:prstGeom>
          <a:noFill/>
          <a:ln>
            <a:noFill/>
          </a:ln>
        </p:spPr>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3200" b="1" i="0" u="none" strike="noStrike" kern="1200" baseline="0">
                <a:ln>
                  <a:noFill/>
                </a:ln>
                <a:solidFill>
                  <a:srgbClr val="F1CA69"/>
                </a:solidFill>
                <a:latin typeface="Arial Narrow" pitchFamily="34"/>
                <a:ea typeface="Microsoft YaHei" pitchFamily="2"/>
                <a:cs typeface="Mangal" pitchFamily="2"/>
              </a:rPr>
              <a:t>Ensemble de 41 logements</a:t>
            </a:r>
          </a:p>
        </p:txBody>
      </p:sp>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pic>
        <p:nvPicPr>
          <p:cNvPr id="6" name="Image 5" descr="PICT0920_z.jpg"/>
          <p:cNvPicPr>
            <a:picLocks noChangeAspect="1"/>
          </p:cNvPicPr>
          <p:nvPr/>
        </p:nvPicPr>
        <p:blipFill>
          <a:blip r:embed="rId3" cstate="print"/>
          <a:stretch>
            <a:fillRect/>
          </a:stretch>
        </p:blipFill>
        <p:spPr>
          <a:xfrm>
            <a:off x="2659062" y="1993900"/>
            <a:ext cx="6917754" cy="4648256"/>
          </a:xfrm>
          <a:prstGeom prst="rect">
            <a:avLst/>
          </a:prstGeom>
        </p:spPr>
      </p:pic>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223888" y="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smtClean="0">
                <a:solidFill>
                  <a:srgbClr val="800000"/>
                </a:solidFill>
                <a:latin typeface="Calibri" pitchFamily="34" charset="0"/>
                <a:cs typeface="Tahoma" pitchFamily="2"/>
              </a:rPr>
              <a:t>Plan géomètre</a:t>
            </a:r>
            <a:r>
              <a:rPr lang="fr-FR" sz="4400" i="1" kern="0" dirty="0">
                <a:solidFill>
                  <a:srgbClr val="800000"/>
                </a:solidFill>
                <a:latin typeface="Calibri" pitchFamily="34" charset="0"/>
                <a:cs typeface="Tahoma" pitchFamily="2"/>
              </a:rPr>
              <a:t>  :</a:t>
            </a:r>
          </a:p>
        </p:txBody>
      </p:sp>
      <p:sp>
        <p:nvSpPr>
          <p:cNvPr id="4" name="ZoneTexte 3"/>
          <p:cNvSpPr txBox="1"/>
          <p:nvPr/>
        </p:nvSpPr>
        <p:spPr>
          <a:xfrm>
            <a:off x="2808000" y="6696000"/>
            <a:ext cx="4472280" cy="555120"/>
          </a:xfrm>
          <a:prstGeom prst="rect">
            <a:avLst/>
          </a:prstGeom>
          <a:noFill/>
          <a:ln>
            <a:noFill/>
          </a:ln>
        </p:spPr>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3200" b="1" i="0" u="none" strike="noStrike" kern="1200" baseline="0">
                <a:ln>
                  <a:noFill/>
                </a:ln>
                <a:solidFill>
                  <a:srgbClr val="F1CA69"/>
                </a:solidFill>
                <a:latin typeface="Arial Narrow" pitchFamily="34"/>
                <a:ea typeface="Microsoft YaHei" pitchFamily="2"/>
                <a:cs typeface="Mangal" pitchFamily="2"/>
              </a:rPr>
              <a:t>Ensemble de 41 logements</a:t>
            </a:r>
          </a:p>
        </p:txBody>
      </p:sp>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pic>
        <p:nvPicPr>
          <p:cNvPr id="26626" name="Picture 2"/>
          <p:cNvPicPr>
            <a:picLocks noChangeAspect="1" noChangeArrowheads="1"/>
          </p:cNvPicPr>
          <p:nvPr/>
        </p:nvPicPr>
        <p:blipFill>
          <a:blip r:embed="rId3" cstate="print"/>
          <a:srcRect/>
          <a:stretch>
            <a:fillRect/>
          </a:stretch>
        </p:blipFill>
        <p:spPr bwMode="auto">
          <a:xfrm>
            <a:off x="1583928" y="971525"/>
            <a:ext cx="8054005" cy="5688632"/>
          </a:xfrm>
          <a:prstGeom prst="rect">
            <a:avLst/>
          </a:prstGeom>
          <a:noFill/>
          <a:ln w="9525">
            <a:noFill/>
            <a:miter lim="800000"/>
            <a:headEnd/>
            <a:tailEnd/>
          </a:ln>
        </p:spPr>
      </p:pic>
      <p:sp>
        <p:nvSpPr>
          <p:cNvPr id="6" name="Espace réservé du pied de page 5"/>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223888" y="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smtClean="0">
                <a:solidFill>
                  <a:srgbClr val="800000"/>
                </a:solidFill>
                <a:latin typeface="Calibri" pitchFamily="34" charset="0"/>
                <a:cs typeface="Tahoma" pitchFamily="2"/>
              </a:rPr>
              <a:t>Plan masse</a:t>
            </a:r>
            <a:r>
              <a:rPr lang="fr-FR" sz="4400" i="1" kern="0" dirty="0">
                <a:solidFill>
                  <a:srgbClr val="800000"/>
                </a:solidFill>
                <a:latin typeface="Calibri" pitchFamily="34" charset="0"/>
                <a:cs typeface="Tahoma" pitchFamily="2"/>
              </a:rPr>
              <a:t>  :</a:t>
            </a:r>
          </a:p>
        </p:txBody>
      </p:sp>
      <p:sp>
        <p:nvSpPr>
          <p:cNvPr id="4" name="ZoneTexte 3"/>
          <p:cNvSpPr txBox="1"/>
          <p:nvPr/>
        </p:nvSpPr>
        <p:spPr>
          <a:xfrm>
            <a:off x="2808000" y="6696000"/>
            <a:ext cx="4472280" cy="555120"/>
          </a:xfrm>
          <a:prstGeom prst="rect">
            <a:avLst/>
          </a:prstGeom>
          <a:noFill/>
          <a:ln>
            <a:noFill/>
          </a:ln>
        </p:spPr>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3200" b="1" i="0" u="none" strike="noStrike" kern="1200" baseline="0">
                <a:ln>
                  <a:noFill/>
                </a:ln>
                <a:solidFill>
                  <a:srgbClr val="F1CA69"/>
                </a:solidFill>
                <a:latin typeface="Arial Narrow" pitchFamily="34"/>
                <a:ea typeface="Microsoft YaHei" pitchFamily="2"/>
                <a:cs typeface="Mangal" pitchFamily="2"/>
              </a:rPr>
              <a:t>Ensemble de 41 logements</a:t>
            </a:r>
          </a:p>
        </p:txBody>
      </p:sp>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pic>
        <p:nvPicPr>
          <p:cNvPr id="27650" name="Picture 2"/>
          <p:cNvPicPr>
            <a:picLocks noChangeAspect="1" noChangeArrowheads="1"/>
          </p:cNvPicPr>
          <p:nvPr/>
        </p:nvPicPr>
        <p:blipFill>
          <a:blip r:embed="rId3" cstate="print"/>
          <a:srcRect/>
          <a:stretch>
            <a:fillRect/>
          </a:stretch>
        </p:blipFill>
        <p:spPr bwMode="auto">
          <a:xfrm rot="5400000">
            <a:off x="1554163" y="1115541"/>
            <a:ext cx="6217614" cy="6064722"/>
          </a:xfrm>
          <a:prstGeom prst="rect">
            <a:avLst/>
          </a:prstGeom>
          <a:noFill/>
          <a:ln w="9525">
            <a:noFill/>
            <a:miter lim="800000"/>
            <a:headEnd/>
            <a:tailEnd/>
          </a:ln>
        </p:spPr>
      </p:pic>
      <p:sp>
        <p:nvSpPr>
          <p:cNvPr id="6" name="Espace réservé du pied de page 5"/>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223888" y="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smtClean="0">
                <a:solidFill>
                  <a:srgbClr val="800000"/>
                </a:solidFill>
                <a:latin typeface="Calibri" pitchFamily="34" charset="0"/>
                <a:cs typeface="Tahoma" pitchFamily="2"/>
              </a:rPr>
              <a:t>Plan toitures</a:t>
            </a:r>
            <a:r>
              <a:rPr lang="fr-FR" sz="4400" i="1" kern="0" dirty="0">
                <a:solidFill>
                  <a:srgbClr val="800000"/>
                </a:solidFill>
                <a:latin typeface="Calibri" pitchFamily="34" charset="0"/>
                <a:cs typeface="Tahoma" pitchFamily="2"/>
              </a:rPr>
              <a:t>  :</a:t>
            </a:r>
          </a:p>
        </p:txBody>
      </p:sp>
      <p:sp>
        <p:nvSpPr>
          <p:cNvPr id="4" name="ZoneTexte 3"/>
          <p:cNvSpPr txBox="1"/>
          <p:nvPr/>
        </p:nvSpPr>
        <p:spPr>
          <a:xfrm>
            <a:off x="2808000" y="6696000"/>
            <a:ext cx="4472280" cy="561777"/>
          </a:xfrm>
          <a:prstGeom prst="rect">
            <a:avLst/>
          </a:prstGeom>
          <a:noFill/>
          <a:ln>
            <a:noFill/>
          </a:ln>
        </p:spPr>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r>
              <a:rPr lang="fr-FR" sz="3200" b="1" i="0" u="none" strike="noStrike" kern="1200" baseline="0" dirty="0" smtClean="0">
                <a:ln>
                  <a:noFill/>
                </a:ln>
                <a:solidFill>
                  <a:srgbClr val="F1CA69"/>
                </a:solidFill>
                <a:latin typeface="Arial Narrow" pitchFamily="34"/>
                <a:ea typeface="Microsoft YaHei" pitchFamily="2"/>
                <a:cs typeface="Mangal" pitchFamily="2"/>
              </a:rPr>
              <a:t>4 cages A, B, C et D</a:t>
            </a:r>
            <a:endParaRPr lang="fr-FR" sz="3200" b="1" i="0" u="none" strike="noStrike" kern="1200" baseline="0" dirty="0">
              <a:ln>
                <a:noFill/>
              </a:ln>
              <a:solidFill>
                <a:srgbClr val="F1CA69"/>
              </a:solidFill>
              <a:latin typeface="Arial Narrow" pitchFamily="34"/>
              <a:ea typeface="Microsoft YaHei" pitchFamily="2"/>
              <a:cs typeface="Mangal" pitchFamily="2"/>
            </a:endParaRPr>
          </a:p>
        </p:txBody>
      </p:sp>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pic>
        <p:nvPicPr>
          <p:cNvPr id="28674" name="Picture 2"/>
          <p:cNvPicPr>
            <a:picLocks noChangeAspect="1" noChangeArrowheads="1"/>
          </p:cNvPicPr>
          <p:nvPr/>
        </p:nvPicPr>
        <p:blipFill>
          <a:blip r:embed="rId3" cstate="print"/>
          <a:srcRect/>
          <a:stretch>
            <a:fillRect/>
          </a:stretch>
        </p:blipFill>
        <p:spPr bwMode="auto">
          <a:xfrm rot="5400000">
            <a:off x="2499183" y="-705345"/>
            <a:ext cx="5328593" cy="9114386"/>
          </a:xfrm>
          <a:prstGeom prst="rect">
            <a:avLst/>
          </a:prstGeom>
          <a:noFill/>
          <a:ln w="9525">
            <a:noFill/>
            <a:miter lim="800000"/>
            <a:headEnd/>
            <a:tailEnd/>
          </a:ln>
        </p:spPr>
      </p:pic>
      <p:sp>
        <p:nvSpPr>
          <p:cNvPr id="7" name="ZoneTexte 6"/>
          <p:cNvSpPr txBox="1"/>
          <p:nvPr/>
        </p:nvSpPr>
        <p:spPr>
          <a:xfrm>
            <a:off x="8136656" y="4787949"/>
            <a:ext cx="648072" cy="646331"/>
          </a:xfrm>
          <a:prstGeom prst="rect">
            <a:avLst/>
          </a:prstGeom>
          <a:noFill/>
        </p:spPr>
        <p:txBody>
          <a:bodyPr wrap="square" rtlCol="0">
            <a:spAutoFit/>
          </a:bodyPr>
          <a:lstStyle/>
          <a:p>
            <a:r>
              <a:rPr lang="fr-FR" sz="3600" b="1" dirty="0" smtClean="0">
                <a:solidFill>
                  <a:srgbClr val="FF0000"/>
                </a:solidFill>
              </a:rPr>
              <a:t>A</a:t>
            </a:r>
            <a:endParaRPr lang="fr-FR" sz="3600" b="1" dirty="0">
              <a:solidFill>
                <a:srgbClr val="FF0000"/>
              </a:solidFill>
            </a:endParaRPr>
          </a:p>
        </p:txBody>
      </p:sp>
      <p:sp>
        <p:nvSpPr>
          <p:cNvPr id="8" name="ZoneTexte 7"/>
          <p:cNvSpPr txBox="1"/>
          <p:nvPr/>
        </p:nvSpPr>
        <p:spPr>
          <a:xfrm>
            <a:off x="6912520" y="2267669"/>
            <a:ext cx="648072" cy="646331"/>
          </a:xfrm>
          <a:prstGeom prst="rect">
            <a:avLst/>
          </a:prstGeom>
          <a:noFill/>
        </p:spPr>
        <p:txBody>
          <a:bodyPr wrap="square" rtlCol="0">
            <a:spAutoFit/>
          </a:bodyPr>
          <a:lstStyle/>
          <a:p>
            <a:r>
              <a:rPr lang="fr-FR" sz="3600" b="1" dirty="0" smtClean="0">
                <a:solidFill>
                  <a:srgbClr val="FF0000"/>
                </a:solidFill>
              </a:rPr>
              <a:t>C</a:t>
            </a:r>
            <a:endParaRPr lang="fr-FR" sz="3600" b="1" dirty="0">
              <a:solidFill>
                <a:srgbClr val="FF0000"/>
              </a:solidFill>
            </a:endParaRPr>
          </a:p>
        </p:txBody>
      </p:sp>
      <p:sp>
        <p:nvSpPr>
          <p:cNvPr id="9" name="ZoneTexte 8"/>
          <p:cNvSpPr txBox="1"/>
          <p:nvPr/>
        </p:nvSpPr>
        <p:spPr>
          <a:xfrm>
            <a:off x="2448024" y="2339677"/>
            <a:ext cx="648072" cy="646331"/>
          </a:xfrm>
          <a:prstGeom prst="rect">
            <a:avLst/>
          </a:prstGeom>
          <a:noFill/>
        </p:spPr>
        <p:txBody>
          <a:bodyPr wrap="square" rtlCol="0">
            <a:spAutoFit/>
          </a:bodyPr>
          <a:lstStyle/>
          <a:p>
            <a:r>
              <a:rPr lang="fr-FR" sz="3600" b="1" dirty="0" smtClean="0">
                <a:solidFill>
                  <a:srgbClr val="FF0000"/>
                </a:solidFill>
              </a:rPr>
              <a:t>D</a:t>
            </a:r>
            <a:endParaRPr lang="fr-FR" sz="3600" b="1" dirty="0">
              <a:solidFill>
                <a:srgbClr val="FF0000"/>
              </a:solidFill>
            </a:endParaRPr>
          </a:p>
        </p:txBody>
      </p:sp>
      <p:sp>
        <p:nvSpPr>
          <p:cNvPr id="10" name="ZoneTexte 9"/>
          <p:cNvSpPr txBox="1"/>
          <p:nvPr/>
        </p:nvSpPr>
        <p:spPr>
          <a:xfrm>
            <a:off x="2664048" y="4859957"/>
            <a:ext cx="648072" cy="646331"/>
          </a:xfrm>
          <a:prstGeom prst="rect">
            <a:avLst/>
          </a:prstGeom>
          <a:noFill/>
        </p:spPr>
        <p:txBody>
          <a:bodyPr wrap="square" rtlCol="0">
            <a:spAutoFit/>
          </a:bodyPr>
          <a:lstStyle/>
          <a:p>
            <a:r>
              <a:rPr lang="fr-FR" sz="3600" b="1" dirty="0" smtClean="0">
                <a:solidFill>
                  <a:srgbClr val="FF0000"/>
                </a:solidFill>
              </a:rPr>
              <a:t>B</a:t>
            </a:r>
            <a:endParaRPr lang="fr-FR" sz="3600" b="1" dirty="0">
              <a:solidFill>
                <a:srgbClr val="FF0000"/>
              </a:solidFill>
            </a:endParaRPr>
          </a:p>
        </p:txBody>
      </p:sp>
      <p:sp>
        <p:nvSpPr>
          <p:cNvPr id="11" name="Espace réservé du pied de page 10"/>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1 : Analyse du projet</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1.1</a:t>
            </a:r>
            <a:r>
              <a:rPr lang="fr-FR" i="1" kern="0" dirty="0">
                <a:solidFill>
                  <a:srgbClr val="800000"/>
                </a:solidFill>
                <a:latin typeface="Calibri" pitchFamily="34" charset="0"/>
                <a:cs typeface="Tahoma" pitchFamily="2"/>
              </a:rPr>
              <a:t>°/ Synthèse du dossier:</a:t>
            </a:r>
          </a:p>
        </p:txBody>
      </p:sp>
      <p:sp>
        <p:nvSpPr>
          <p:cNvPr id="3" name="Espace réservé du texte 2"/>
          <p:cNvSpPr txBox="1">
            <a:spLocks noGrp="1"/>
          </p:cNvSpPr>
          <p:nvPr>
            <p:ph type="body" idx="4294967295"/>
          </p:nvPr>
        </p:nvSpPr>
        <p:spPr>
          <a:xfrm>
            <a:off x="2880071" y="2267669"/>
            <a:ext cx="7200553" cy="2928239"/>
          </a:xfrm>
        </p:spPr>
        <p:txBody>
          <a:bodyPr wrap="square" lIns="0" tIns="0" rIns="0" bIns="0"/>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0" marR="647640" lvl="0" indent="0">
              <a:spcBef>
                <a:spcPts val="0"/>
              </a:spcBef>
              <a:spcAft>
                <a:spcPts val="1414"/>
              </a:spcAft>
              <a:buNone/>
              <a:tabLst/>
            </a:pPr>
            <a:r>
              <a:rPr lang="fr-FR" b="0" kern="0" dirty="0">
                <a:solidFill>
                  <a:srgbClr val="000000"/>
                </a:solidFill>
                <a:latin typeface="Calibri" pitchFamily="34" charset="0"/>
                <a:cs typeface="Tahoma" pitchFamily="2"/>
              </a:rPr>
              <a:t>Analyser l'ensemble du dossier et établir un compte-rendu succinct faisant apparaître les principales caractéristiques administratives, architecturales technologiques et dimensionnelles ainsi que les contraintes </a:t>
            </a:r>
            <a:r>
              <a:rPr lang="fr-FR" b="0" kern="0" dirty="0" smtClean="0">
                <a:solidFill>
                  <a:srgbClr val="000000"/>
                </a:solidFill>
                <a:latin typeface="Calibri" pitchFamily="34" charset="0"/>
                <a:cs typeface="Tahoma" pitchFamily="2"/>
              </a:rPr>
              <a:t>environnementales du </a:t>
            </a:r>
            <a:r>
              <a:rPr lang="fr-FR" b="0" kern="0" dirty="0">
                <a:solidFill>
                  <a:srgbClr val="000000"/>
                </a:solidFill>
                <a:latin typeface="Calibri" pitchFamily="34" charset="0"/>
                <a:cs typeface="Tahoma" pitchFamily="2"/>
              </a:rPr>
              <a:t>projet.</a:t>
            </a:r>
          </a:p>
        </p:txBody>
      </p:sp>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6" name="ZoneTexte 5"/>
          <p:cNvSpPr txBox="1"/>
          <p:nvPr/>
        </p:nvSpPr>
        <p:spPr>
          <a:xfrm>
            <a:off x="6336456" y="395461"/>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8" name="ZoneTexte 7"/>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C1</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1 : Analyse du projet</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1.2</a:t>
            </a:r>
            <a:r>
              <a:rPr lang="fr-FR" i="1" kern="0" dirty="0">
                <a:solidFill>
                  <a:srgbClr val="800000"/>
                </a:solidFill>
                <a:latin typeface="Calibri" pitchFamily="34" charset="0"/>
                <a:cs typeface="Tahoma" pitchFamily="2"/>
              </a:rPr>
              <a:t>°/ Analyse des solutions constructives:</a:t>
            </a:r>
          </a:p>
        </p:txBody>
      </p:sp>
      <p:sp>
        <p:nvSpPr>
          <p:cNvPr id="3" name="Espace réservé du texte 2"/>
          <p:cNvSpPr txBox="1">
            <a:spLocks noGrp="1"/>
          </p:cNvSpPr>
          <p:nvPr>
            <p:ph type="body" idx="4294967295"/>
          </p:nvPr>
        </p:nvSpPr>
        <p:spPr>
          <a:xfrm>
            <a:off x="2376000" y="2183760"/>
            <a:ext cx="6840000" cy="4368239"/>
          </a:xfrm>
        </p:spPr>
        <p:txBody>
          <a:bodyPr wrap="square" lIns="0" tIns="0" rIns="0" bIns="0"/>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a:spcBef>
                <a:spcPts val="0"/>
              </a:spcBef>
              <a:spcAft>
                <a:spcPts val="1414"/>
              </a:spcAft>
              <a:buNone/>
              <a:tabLst/>
            </a:pPr>
            <a:r>
              <a:rPr lang="fr-FR" b="0" kern="0" dirty="0">
                <a:solidFill>
                  <a:srgbClr val="000000"/>
                </a:solidFill>
                <a:latin typeface="Calibri" pitchFamily="34" charset="0"/>
                <a:cs typeface="Tahoma" pitchFamily="2"/>
              </a:rPr>
              <a:t>A partir des éléments du dossier, on vous demande de définir et de justifier les procédés d'exécution compatibles avec le cahier des charges en fonction des critères que vous avez retenus pour la réalisation de l'ouvrage</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6" name="ZoneTexte 5"/>
          <p:cNvSpPr txBox="1"/>
          <p:nvPr/>
        </p:nvSpPr>
        <p:spPr>
          <a:xfrm>
            <a:off x="6408464" y="395461"/>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7" name="ZoneTexte 6"/>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C4</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sp>
        <p:nvSpPr>
          <p:cNvPr id="8" name="Espace réservé du pied de page 7"/>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59400" y="68364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a:solidFill>
                  <a:srgbClr val="800000"/>
                </a:solidFill>
                <a:latin typeface="Calibri" pitchFamily="34" charset="0"/>
                <a:cs typeface="Tahoma" pitchFamily="2"/>
              </a:rPr>
              <a:t>&gt;&gt;&gt; Partie 2 : Conception de l’ouvrage</a:t>
            </a:r>
          </a:p>
        </p:txBody>
      </p:sp>
      <p:sp>
        <p:nvSpPr>
          <p:cNvPr id="3" name="Espace réservé du texte 2"/>
          <p:cNvSpPr txBox="1">
            <a:spLocks noGrp="1"/>
          </p:cNvSpPr>
          <p:nvPr>
            <p:ph type="body" idx="4294967295"/>
          </p:nvPr>
        </p:nvSpPr>
        <p:spPr>
          <a:xfrm>
            <a:off x="854639" y="1967760"/>
            <a:ext cx="3033360" cy="4224239"/>
          </a:xfrm>
        </p:spPr>
        <p:txBody>
          <a:bodyPr wrap="square" lIns="0" tIns="0" rIns="0" bIns="0" anchorCtr="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432000" lvl="0" indent="-324000" algn="r">
              <a:spcBef>
                <a:spcPts val="0"/>
              </a:spcBef>
              <a:spcAft>
                <a:spcPts val="1414"/>
              </a:spcAft>
              <a:buNone/>
              <a:tabLst/>
            </a:pPr>
            <a:r>
              <a:rPr lang="fr-FR" b="0" kern="0" dirty="0">
                <a:solidFill>
                  <a:srgbClr val="000000"/>
                </a:solidFill>
                <a:latin typeface="Calibri" pitchFamily="34" charset="0"/>
                <a:cs typeface="Tahoma" pitchFamily="2"/>
              </a:rPr>
              <a:t>On s'intéresse à la cage A du projet jusqu'au JD</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pic>
        <p:nvPicPr>
          <p:cNvPr id="5" name="Image 4"/>
          <p:cNvPicPr>
            <a:picLocks noChangeAspect="1"/>
          </p:cNvPicPr>
          <p:nvPr/>
        </p:nvPicPr>
        <p:blipFill>
          <a:blip r:embed="rId3" cstate="print">
            <a:alphaModFix/>
            <a:lum/>
          </a:blip>
          <a:srcRect/>
          <a:stretch>
            <a:fillRect/>
          </a:stretch>
        </p:blipFill>
        <p:spPr>
          <a:xfrm>
            <a:off x="4104000" y="1794600"/>
            <a:ext cx="5832000" cy="5621400"/>
          </a:xfrm>
          <a:prstGeom prst="rect">
            <a:avLst/>
          </a:prstGeom>
          <a:noFill/>
          <a:ln>
            <a:noFill/>
          </a:ln>
        </p:spPr>
      </p:pic>
      <p:sp>
        <p:nvSpPr>
          <p:cNvPr id="6" name="ZoneTexte 5"/>
          <p:cNvSpPr txBox="1"/>
          <p:nvPr/>
        </p:nvSpPr>
        <p:spPr>
          <a:xfrm>
            <a:off x="6336000" y="648360"/>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35856" y="899517"/>
            <a:ext cx="8712144" cy="1475661"/>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2 : Conception de l’ouvrage</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2.1</a:t>
            </a:r>
            <a:r>
              <a:rPr lang="fr-FR" i="1" kern="0" dirty="0">
                <a:solidFill>
                  <a:srgbClr val="800000"/>
                </a:solidFill>
                <a:latin typeface="Calibri" pitchFamily="34" charset="0"/>
                <a:cs typeface="Tahoma" pitchFamily="2"/>
              </a:rPr>
              <a:t>°/ Analyse du fonctionnement de la structure </a:t>
            </a:r>
            <a:r>
              <a:rPr lang="fr-FR" sz="4400" i="1" kern="0" dirty="0">
                <a:solidFill>
                  <a:srgbClr val="800000"/>
                </a:solidFill>
                <a:latin typeface="Calibri" pitchFamily="34" charset="0"/>
                <a:cs typeface="Tahoma" pitchFamily="2"/>
              </a:rPr>
              <a:t> :</a:t>
            </a:r>
          </a:p>
        </p:txBody>
      </p:sp>
      <p:sp>
        <p:nvSpPr>
          <p:cNvPr id="3" name="Espace réservé du texte 2"/>
          <p:cNvSpPr txBox="1">
            <a:spLocks noGrp="1"/>
          </p:cNvSpPr>
          <p:nvPr>
            <p:ph type="body" idx="4294967295"/>
          </p:nvPr>
        </p:nvSpPr>
        <p:spPr>
          <a:xfrm>
            <a:off x="2376016" y="2411685"/>
            <a:ext cx="7488832" cy="4224239"/>
          </a:xfrm>
        </p:spPr>
        <p:txBody>
          <a:bodyPr wrap="square" lIns="0" tIns="0" rIns="0" bIns="0"/>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373680" marR="647640" lvl="0" indent="0">
              <a:spcBef>
                <a:spcPts val="0"/>
              </a:spcBef>
              <a:spcAft>
                <a:spcPts val="1414"/>
              </a:spcAft>
              <a:buNone/>
              <a:tabLst/>
            </a:pPr>
            <a:r>
              <a:rPr lang="fr-FR" b="0" kern="0" dirty="0">
                <a:solidFill>
                  <a:srgbClr val="000000"/>
                </a:solidFill>
                <a:latin typeface="Calibri" pitchFamily="34" charset="0"/>
                <a:cs typeface="Tahoma" pitchFamily="2"/>
              </a:rPr>
              <a:t>Identifier les éléments de la structure porteuse et définir les plans de structure schématiques au format A3 pour chaque niveau du bâtiment.</a:t>
            </a:r>
          </a:p>
          <a:p>
            <a:pPr marL="373680" marR="647640" lvl="0" indent="0">
              <a:spcBef>
                <a:spcPts val="0"/>
              </a:spcBef>
              <a:spcAft>
                <a:spcPts val="1414"/>
              </a:spcAft>
              <a:buNone/>
              <a:tabLst/>
            </a:pPr>
            <a:r>
              <a:rPr lang="fr-FR" b="0" kern="0" dirty="0">
                <a:solidFill>
                  <a:srgbClr val="000000"/>
                </a:solidFill>
                <a:latin typeface="Calibri" pitchFamily="34" charset="0"/>
                <a:cs typeface="Tahoma" pitchFamily="2"/>
              </a:rPr>
              <a:t>les poutres seront dans un premier temps </a:t>
            </a:r>
            <a:r>
              <a:rPr lang="fr-FR" b="0" kern="0" dirty="0" err="1">
                <a:solidFill>
                  <a:srgbClr val="000000"/>
                </a:solidFill>
                <a:latin typeface="Calibri" pitchFamily="34" charset="0"/>
                <a:cs typeface="Tahoma" pitchFamily="2"/>
              </a:rPr>
              <a:t>prédimensionnées</a:t>
            </a:r>
            <a:r>
              <a:rPr lang="fr-FR" b="0" kern="0" dirty="0">
                <a:solidFill>
                  <a:srgbClr val="000000"/>
                </a:solidFill>
                <a:latin typeface="Calibri" pitchFamily="34" charset="0"/>
                <a:cs typeface="Tahoma" pitchFamily="2"/>
              </a:rPr>
              <a:t>.</a:t>
            </a:r>
          </a:p>
          <a:p>
            <a:pPr marL="373680" marR="647640" lvl="0" indent="0">
              <a:spcBef>
                <a:spcPts val="0"/>
              </a:spcBef>
              <a:spcAft>
                <a:spcPts val="1414"/>
              </a:spcAft>
              <a:buNone/>
              <a:tabLst/>
            </a:pPr>
            <a:r>
              <a:rPr lang="fr-FR" b="0" kern="0" dirty="0">
                <a:solidFill>
                  <a:srgbClr val="000000"/>
                </a:solidFill>
                <a:latin typeface="Calibri" pitchFamily="34" charset="0"/>
                <a:cs typeface="Tahoma" pitchFamily="2"/>
              </a:rPr>
              <a:t>Indiquer sur ces documents une légende et le sens porteur des dalles, afin de montrer le cheminement des efforts jusqu’au niveau des infrastructures (fondations).</a:t>
            </a:r>
          </a:p>
          <a:p>
            <a:pPr marL="373680" marR="647640" lvl="0" indent="0">
              <a:spcBef>
                <a:spcPts val="0"/>
              </a:spcBef>
              <a:spcAft>
                <a:spcPts val="1414"/>
              </a:spcAft>
              <a:buNone/>
              <a:tabLst/>
            </a:pPr>
            <a:r>
              <a:rPr lang="fr-FR" b="0" kern="0" dirty="0">
                <a:solidFill>
                  <a:srgbClr val="000000"/>
                </a:solidFill>
                <a:latin typeface="Calibri" pitchFamily="34" charset="0"/>
                <a:cs typeface="Tahoma" pitchFamily="2"/>
              </a:rPr>
              <a:t>Effectuer une descente de charges sur des éléments significatifs.</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ZoneTexte 4"/>
          <p:cNvSpPr txBox="1"/>
          <p:nvPr/>
        </p:nvSpPr>
        <p:spPr>
          <a:xfrm>
            <a:off x="6447600" y="332280"/>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6" name="ZoneTexte 5"/>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C3</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7"/>
          <p:cNvGraphicFramePr>
            <a:graphicFrameLocks noGrp="1"/>
          </p:cNvGraphicFramePr>
          <p:nvPr/>
        </p:nvGraphicFramePr>
        <p:xfrm>
          <a:off x="2736056" y="611485"/>
          <a:ext cx="6768752" cy="5901693"/>
        </p:xfrm>
        <a:graphic>
          <a:graphicData uri="http://schemas.openxmlformats.org/drawingml/2006/table">
            <a:tbl>
              <a:tblPr/>
              <a:tblGrid>
                <a:gridCol w="1143517"/>
                <a:gridCol w="1746342"/>
                <a:gridCol w="3878893"/>
              </a:tblGrid>
              <a:tr h="1000125">
                <a:tc>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Fonctions</a:t>
                      </a:r>
                      <a:endParaRPr kumimoji="0" lang="fr-FR" sz="1400" b="0" i="0" u="none" strike="noStrike" cap="none" normalizeH="0" baseline="0" dirty="0" smtClean="0">
                        <a:ln>
                          <a:noFill/>
                        </a:ln>
                        <a:solidFill>
                          <a:srgbClr val="002060"/>
                        </a:solidFill>
                        <a:effectLst/>
                        <a:latin typeface="Verdana" pitchFamily="34" charset="0"/>
                        <a:cs typeface="Times New Roman" pitchFamily="18" charset="0"/>
                      </a:endParaRP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smtClean="0">
                          <a:ln>
                            <a:noFill/>
                          </a:ln>
                          <a:solidFill>
                            <a:srgbClr val="002060"/>
                          </a:solidFill>
                          <a:effectLst/>
                          <a:latin typeface="Verdana" pitchFamily="34" charset="0"/>
                          <a:cs typeface="Times New Roman" pitchFamily="18" charset="0"/>
                        </a:rPr>
                        <a:t>Activités profession-nelles</a:t>
                      </a: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smtClean="0">
                          <a:ln>
                            <a:noFill/>
                          </a:ln>
                          <a:solidFill>
                            <a:srgbClr val="002060"/>
                          </a:solidFill>
                          <a:effectLst/>
                          <a:latin typeface="Verdana" pitchFamily="34" charset="0"/>
                          <a:cs typeface="Times New Roman" pitchFamily="18" charset="0"/>
                        </a:rPr>
                        <a:t>Tâches professionnelles</a:t>
                      </a: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rowSpan="7">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smtClean="0">
                          <a:ln>
                            <a:noFill/>
                          </a:ln>
                          <a:solidFill>
                            <a:srgbClr val="002060"/>
                          </a:solidFill>
                          <a:effectLst/>
                          <a:latin typeface="Verdana" pitchFamily="34" charset="0"/>
                          <a:cs typeface="Times New Roman" pitchFamily="18" charset="0"/>
                        </a:rPr>
                        <a:t>Études Analyse</a:t>
                      </a: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1. Études d’ouvrages du bâtiment et des interfaces y compris dans le cadre d’une réhabilitation</a:t>
                      </a:r>
                      <a:endParaRPr kumimoji="0" lang="fr-FR" sz="1400" b="0" i="0" u="none" strike="noStrike" cap="none" normalizeH="0" baseline="0" dirty="0" smtClean="0">
                        <a:ln>
                          <a:noFill/>
                        </a:ln>
                        <a:solidFill>
                          <a:srgbClr val="002060"/>
                        </a:solidFill>
                        <a:effectLst/>
                        <a:latin typeface="Verdana" pitchFamily="34" charset="0"/>
                        <a:cs typeface="Times New Roman" pitchFamily="18" charset="0"/>
                      </a:endParaRP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1.1.</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Analyser un dossier marché, un dossier de consultation des entreprises.</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674688">
                <a:tc vMerge="1">
                  <a:txBody>
                    <a:bodyPr/>
                    <a:lstStyle/>
                    <a:p>
                      <a:endParaRPr lang="fr-FR"/>
                    </a:p>
                  </a:txBody>
                  <a:tcPr/>
                </a:tc>
                <a:tc vMerge="1">
                  <a:txBody>
                    <a:bodyPr/>
                    <a:lstStyle/>
                    <a:p>
                      <a:endParaRPr lang="fr-FR"/>
                    </a:p>
                  </a:txBody>
                  <a:tcPr/>
                </a:tc>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smtClean="0">
                          <a:ln>
                            <a:noFill/>
                          </a:ln>
                          <a:solidFill>
                            <a:srgbClr val="002060"/>
                          </a:solidFill>
                          <a:effectLst/>
                          <a:latin typeface="Verdana" pitchFamily="34" charset="0"/>
                          <a:cs typeface="Times New Roman" pitchFamily="18" charset="0"/>
                        </a:rPr>
                        <a:t>1.2.</a:t>
                      </a:r>
                      <a:r>
                        <a:rPr kumimoji="0" lang="fr-FR" sz="1400" b="0" i="0" u="none" strike="noStrike" cap="none" normalizeH="0" baseline="0" smtClean="0">
                          <a:ln>
                            <a:noFill/>
                          </a:ln>
                          <a:solidFill>
                            <a:srgbClr val="002060"/>
                          </a:solidFill>
                          <a:effectLst/>
                          <a:latin typeface="Verdana" pitchFamily="34" charset="0"/>
                          <a:cs typeface="Times New Roman" pitchFamily="18" charset="0"/>
                        </a:rPr>
                        <a:t> Expliciter un besoin et formaliser tout ou partie d’un cahier des charges (éventuellement sur chantier).</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fr-FR"/>
                    </a:p>
                  </a:txBody>
                  <a:tcPr/>
                </a:tc>
                <a:tc vMerge="1">
                  <a:txBody>
                    <a:bodyPr/>
                    <a:lstStyle/>
                    <a:p>
                      <a:endParaRPr lang="fr-FR"/>
                    </a:p>
                  </a:txBody>
                  <a:tcPr/>
                </a:tc>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1.3.</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Analyser le principe structurel d’un bâtiment neuf ou existant sur plans ou sur site.</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674688">
                <a:tc vMerge="1">
                  <a:txBody>
                    <a:bodyPr/>
                    <a:lstStyle/>
                    <a:p>
                      <a:endParaRPr lang="fr-FR"/>
                    </a:p>
                  </a:txBody>
                  <a:tcPr/>
                </a:tc>
                <a:tc vMerge="1">
                  <a:txBody>
                    <a:bodyPr/>
                    <a:lstStyle/>
                    <a:p>
                      <a:endParaRPr lang="fr-FR"/>
                    </a:p>
                  </a:txBody>
                  <a:tcPr/>
                </a:tc>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1.4.</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Concevoir des solutions techniques conformément aux spécifications d’un cahier des charges, d’un mode constructif, d’une réglementation. </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674688">
                <a:tc vMerge="1">
                  <a:txBody>
                    <a:bodyPr/>
                    <a:lstStyle/>
                    <a:p>
                      <a:endParaRPr lang="fr-FR"/>
                    </a:p>
                  </a:txBody>
                  <a:tcPr/>
                </a:tc>
                <a:tc vMerge="1">
                  <a:txBody>
                    <a:bodyPr/>
                    <a:lstStyle/>
                    <a:p>
                      <a:endParaRPr lang="fr-FR"/>
                    </a:p>
                  </a:txBody>
                  <a:tcPr/>
                </a:tc>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1.5.</a:t>
                      </a:r>
                      <a:r>
                        <a:rPr kumimoji="0" lang="fr-FR" sz="1400" b="0" i="0" u="none" strike="noStrike" cap="none" normalizeH="0" baseline="0" dirty="0" smtClean="0">
                          <a:ln>
                            <a:noFill/>
                          </a:ln>
                          <a:solidFill>
                            <a:srgbClr val="002060"/>
                          </a:solidFill>
                          <a:effectLst/>
                          <a:latin typeface="Verdana" pitchFamily="34" charset="0"/>
                          <a:cs typeface="Times New Roman" pitchFamily="18" charset="0"/>
                        </a:rPr>
                        <a:t> Dimensionner des éléments structurels courants </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74688">
                <a:tc vMerge="1">
                  <a:txBody>
                    <a:bodyPr/>
                    <a:lstStyle/>
                    <a:p>
                      <a:endParaRPr lang="fr-FR"/>
                    </a:p>
                  </a:txBody>
                  <a:tcPr/>
                </a:tc>
                <a:tc vMerge="1">
                  <a:txBody>
                    <a:bodyPr/>
                    <a:lstStyle/>
                    <a:p>
                      <a:endParaRPr lang="fr-FR"/>
                    </a:p>
                  </a:txBody>
                  <a:tcPr/>
                </a:tc>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1.6.</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Réaliser des plans d’exécution détaillés</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674688">
                <a:tc vMerge="1">
                  <a:txBody>
                    <a:bodyPr/>
                    <a:lstStyle/>
                    <a:p>
                      <a:endParaRPr lang="fr-FR"/>
                    </a:p>
                  </a:txBody>
                  <a:tcPr/>
                </a:tc>
                <a:tc vMerge="1">
                  <a:txBody>
                    <a:bodyPr/>
                    <a:lstStyle/>
                    <a:p>
                      <a:endParaRPr lang="fr-FR"/>
                    </a:p>
                  </a:txBody>
                  <a:tcPr/>
                </a:tc>
                <a:tc>
                  <a:txBody>
                    <a:bodyPr/>
                    <a:lstStyle/>
                    <a:p>
                      <a:pPr marL="215900" marR="0" lvl="0" indent="-215900" algn="just" defTabSz="914400" rtl="0" eaLnBrk="1" fontAlgn="base" latinLnBrk="0" hangingPunct="1">
                        <a:lnSpc>
                          <a:spcPct val="100000"/>
                        </a:lnSpc>
                        <a:spcBef>
                          <a:spcPts val="200"/>
                        </a:spcBef>
                        <a:spcAft>
                          <a:spcPts val="200"/>
                        </a:spcAft>
                        <a:buClrTx/>
                        <a:buSzTx/>
                        <a:buFontTx/>
                        <a:buNone/>
                        <a:tabLst>
                          <a:tab pos="228600" algn="l"/>
                          <a:tab pos="4229100" algn="l"/>
                          <a:tab pos="52197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1.7.</a:t>
                      </a:r>
                      <a:r>
                        <a:rPr kumimoji="0" lang="fr-FR" sz="1400" b="0" i="0" u="none" strike="noStrike" cap="none" normalizeH="0" baseline="0" dirty="0" smtClean="0">
                          <a:ln>
                            <a:noFill/>
                          </a:ln>
                          <a:solidFill>
                            <a:srgbClr val="002060"/>
                          </a:solidFill>
                          <a:effectLst/>
                          <a:latin typeface="Verdana" pitchFamily="34" charset="0"/>
                          <a:cs typeface="Times New Roman" pitchFamily="18" charset="0"/>
                        </a:rPr>
                        <a:t> Élaborer un devis</a:t>
                      </a:r>
                    </a:p>
                  </a:txBody>
                  <a:tcPr marL="26875" marR="2687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txBox="1">
            <a:spLocks noChangeArrowheads="1"/>
          </p:cNvSpPr>
          <p:nvPr/>
        </p:nvSpPr>
        <p:spPr>
          <a:xfrm>
            <a:off x="215776" y="755501"/>
            <a:ext cx="2339975" cy="2520950"/>
          </a:xfrm>
          <a:prstGeom prst="rect">
            <a:avLst/>
          </a:prstGeom>
        </p:spPr>
        <p:txBody>
          <a:bodyPr/>
          <a:lstStyle/>
          <a:p>
            <a:pPr marL="0" marR="0" lvl="0" indent="0" algn="l" defTabSz="914400" rtl="0" eaLnBrk="1" fontAlgn="auto" latinLnBrk="0" hangingPunct="0">
              <a:spcBef>
                <a:spcPts val="0"/>
              </a:spcBef>
              <a:spcAft>
                <a:spcPts val="0"/>
              </a:spcAft>
              <a:buClrTx/>
              <a:buSzTx/>
              <a:buFontTx/>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kumimoji="0" lang="fr-FR" sz="2800" b="1" i="0" u="none" strike="noStrike" kern="1200" cap="none" spc="0" normalizeH="0" baseline="0" noProof="0" dirty="0" smtClean="0">
                <a:ln>
                  <a:noFill/>
                </a:ln>
                <a:solidFill>
                  <a:srgbClr val="FF0000"/>
                </a:solidFill>
                <a:effectLst/>
                <a:uLnTx/>
                <a:uFillTx/>
                <a:latin typeface="Arial" pitchFamily="34" charset="0"/>
                <a:ea typeface="Microsoft YaHei" pitchFamily="2"/>
                <a:cs typeface="Arial" pitchFamily="34" charset="0"/>
              </a:rPr>
              <a:t>Rappels </a:t>
            </a:r>
            <a:br>
              <a:rPr kumimoji="0" lang="fr-FR" sz="2800" b="1" i="0" u="none" strike="noStrike" kern="1200" cap="none" spc="0" normalizeH="0" baseline="0" noProof="0" dirty="0" smtClean="0">
                <a:ln>
                  <a:noFill/>
                </a:ln>
                <a:solidFill>
                  <a:srgbClr val="FF0000"/>
                </a:solidFill>
                <a:effectLst/>
                <a:uLnTx/>
                <a:uFillTx/>
                <a:latin typeface="Arial" pitchFamily="34" charset="0"/>
                <a:ea typeface="Microsoft YaHei" pitchFamily="2"/>
                <a:cs typeface="Arial" pitchFamily="34" charset="0"/>
              </a:rPr>
            </a:br>
            <a:r>
              <a:rPr kumimoji="0" lang="fr-FR" sz="2800" b="1" i="0" u="none" strike="noStrike" kern="1200" cap="none" spc="0" normalizeH="0" baseline="0" noProof="0" dirty="0" smtClean="0">
                <a:ln>
                  <a:noFill/>
                </a:ln>
                <a:solidFill>
                  <a:srgbClr val="FF0000"/>
                </a:solidFill>
                <a:effectLst/>
                <a:uLnTx/>
                <a:uFillTx/>
                <a:latin typeface="Arial" pitchFamily="34" charset="0"/>
                <a:ea typeface="Microsoft YaHei" pitchFamily="2"/>
                <a:cs typeface="Arial" pitchFamily="34" charset="0"/>
              </a:rPr>
              <a:t>des besoins exprimés par la profession</a:t>
            </a: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35856" y="899517"/>
            <a:ext cx="8712144" cy="1475661"/>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2 : Conception de l’ouvrage</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2.1</a:t>
            </a:r>
            <a:r>
              <a:rPr lang="fr-FR" i="1" kern="0" dirty="0">
                <a:solidFill>
                  <a:srgbClr val="800000"/>
                </a:solidFill>
                <a:latin typeface="Calibri" pitchFamily="34" charset="0"/>
                <a:cs typeface="Tahoma" pitchFamily="2"/>
              </a:rPr>
              <a:t>°/ Analyse du fonctionnement de la structure </a:t>
            </a:r>
            <a:r>
              <a:rPr lang="fr-FR" sz="4400" i="1" kern="0" dirty="0">
                <a:solidFill>
                  <a:srgbClr val="800000"/>
                </a:solidFill>
                <a:latin typeface="Calibri" pitchFamily="34" charset="0"/>
                <a:cs typeface="Tahoma" pitchFamily="2"/>
              </a:rPr>
              <a:t> :</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ZoneTexte 4"/>
          <p:cNvSpPr txBox="1"/>
          <p:nvPr/>
        </p:nvSpPr>
        <p:spPr>
          <a:xfrm>
            <a:off x="6447600" y="332280"/>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6" name="ZoneTexte 5"/>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C3</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pic>
        <p:nvPicPr>
          <p:cNvPr id="31747" name="Picture 3"/>
          <p:cNvPicPr>
            <a:picLocks noChangeAspect="1" noChangeArrowheads="1"/>
          </p:cNvPicPr>
          <p:nvPr/>
        </p:nvPicPr>
        <p:blipFill>
          <a:blip r:embed="rId3" cstate="print"/>
          <a:srcRect/>
          <a:stretch>
            <a:fillRect/>
          </a:stretch>
        </p:blipFill>
        <p:spPr bwMode="auto">
          <a:xfrm>
            <a:off x="3960192" y="2253190"/>
            <a:ext cx="4032448" cy="5306485"/>
          </a:xfrm>
          <a:prstGeom prst="rect">
            <a:avLst/>
          </a:prstGeom>
          <a:noFill/>
          <a:ln w="9525">
            <a:noFill/>
            <a:miter lim="800000"/>
            <a:headEnd/>
            <a:tailEnd/>
          </a:ln>
        </p:spPr>
      </p:pic>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35856" y="899517"/>
            <a:ext cx="8712144" cy="1475661"/>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2 : Conception de l’ouvrage</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2.1</a:t>
            </a:r>
            <a:r>
              <a:rPr lang="fr-FR" i="1" kern="0" dirty="0">
                <a:solidFill>
                  <a:srgbClr val="800000"/>
                </a:solidFill>
                <a:latin typeface="Calibri" pitchFamily="34" charset="0"/>
                <a:cs typeface="Tahoma" pitchFamily="2"/>
              </a:rPr>
              <a:t>°/ Analyse du fonctionnement de la structure </a:t>
            </a:r>
            <a:r>
              <a:rPr lang="fr-FR" sz="4400" i="1" kern="0" dirty="0">
                <a:solidFill>
                  <a:srgbClr val="800000"/>
                </a:solidFill>
                <a:latin typeface="Calibri" pitchFamily="34" charset="0"/>
                <a:cs typeface="Tahoma" pitchFamily="2"/>
              </a:rPr>
              <a:t> :</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ZoneTexte 4"/>
          <p:cNvSpPr txBox="1"/>
          <p:nvPr/>
        </p:nvSpPr>
        <p:spPr>
          <a:xfrm>
            <a:off x="6447600" y="332280"/>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6" name="ZoneTexte 5"/>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C3</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pic>
        <p:nvPicPr>
          <p:cNvPr id="31746" name="Picture 2"/>
          <p:cNvPicPr>
            <a:picLocks noChangeAspect="1" noChangeArrowheads="1"/>
          </p:cNvPicPr>
          <p:nvPr/>
        </p:nvPicPr>
        <p:blipFill>
          <a:blip r:embed="rId3" cstate="print"/>
          <a:srcRect/>
          <a:stretch>
            <a:fillRect/>
          </a:stretch>
        </p:blipFill>
        <p:spPr bwMode="auto">
          <a:xfrm>
            <a:off x="4464248" y="2158101"/>
            <a:ext cx="4680521" cy="5401574"/>
          </a:xfrm>
          <a:prstGeom prst="rect">
            <a:avLst/>
          </a:prstGeom>
          <a:noFill/>
          <a:ln w="9525">
            <a:noFill/>
            <a:miter lim="800000"/>
            <a:headEnd/>
            <a:tailEnd/>
          </a:ln>
        </p:spPr>
      </p:pic>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35856" y="899517"/>
            <a:ext cx="8712144" cy="1475661"/>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2 : Conception de l’ouvrage</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2.1</a:t>
            </a:r>
            <a:r>
              <a:rPr lang="fr-FR" i="1" kern="0" dirty="0">
                <a:solidFill>
                  <a:srgbClr val="800000"/>
                </a:solidFill>
                <a:latin typeface="Calibri" pitchFamily="34" charset="0"/>
                <a:cs typeface="Tahoma" pitchFamily="2"/>
              </a:rPr>
              <a:t>°/ Analyse du fonctionnement de la structure </a:t>
            </a:r>
            <a:r>
              <a:rPr lang="fr-FR" sz="4400" i="1" kern="0" dirty="0">
                <a:solidFill>
                  <a:srgbClr val="800000"/>
                </a:solidFill>
                <a:latin typeface="Calibri" pitchFamily="34" charset="0"/>
                <a:cs typeface="Tahoma" pitchFamily="2"/>
              </a:rPr>
              <a:t> :</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ZoneTexte 4"/>
          <p:cNvSpPr txBox="1"/>
          <p:nvPr/>
        </p:nvSpPr>
        <p:spPr>
          <a:xfrm>
            <a:off x="6447600" y="332280"/>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6" name="ZoneTexte 5"/>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C3</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pic>
        <p:nvPicPr>
          <p:cNvPr id="30722" name="Picture 2"/>
          <p:cNvPicPr>
            <a:picLocks noChangeAspect="1" noChangeArrowheads="1"/>
          </p:cNvPicPr>
          <p:nvPr/>
        </p:nvPicPr>
        <p:blipFill>
          <a:blip r:embed="rId3" cstate="print"/>
          <a:srcRect/>
          <a:stretch>
            <a:fillRect/>
          </a:stretch>
        </p:blipFill>
        <p:spPr bwMode="auto">
          <a:xfrm>
            <a:off x="4248224" y="2285398"/>
            <a:ext cx="4878235" cy="5274277"/>
          </a:xfrm>
          <a:prstGeom prst="rect">
            <a:avLst/>
          </a:prstGeom>
          <a:noFill/>
          <a:ln w="9525">
            <a:noFill/>
            <a:miter lim="800000"/>
            <a:headEnd/>
            <a:tailEnd/>
          </a:ln>
        </p:spPr>
      </p:pic>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2 : Conception de l’ouvrage</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2.2</a:t>
            </a:r>
            <a:r>
              <a:rPr lang="fr-FR" i="1" kern="0" dirty="0">
                <a:solidFill>
                  <a:srgbClr val="800000"/>
                </a:solidFill>
                <a:latin typeface="Calibri" pitchFamily="34" charset="0"/>
                <a:cs typeface="Tahoma" pitchFamily="2"/>
              </a:rPr>
              <a:t>°/ Élaboration d’un plan d’exécution  :</a:t>
            </a:r>
          </a:p>
        </p:txBody>
      </p:sp>
      <p:sp>
        <p:nvSpPr>
          <p:cNvPr id="3" name="Espace réservé du texte 2"/>
          <p:cNvSpPr txBox="1">
            <a:spLocks noGrp="1"/>
          </p:cNvSpPr>
          <p:nvPr>
            <p:ph type="body" idx="4294967295"/>
          </p:nvPr>
        </p:nvSpPr>
        <p:spPr>
          <a:xfrm>
            <a:off x="2736056" y="2483693"/>
            <a:ext cx="6984760" cy="4224239"/>
          </a:xfrm>
        </p:spPr>
        <p:txBody>
          <a:bodyPr wrap="square" lIns="0" tIns="0" rIns="0" bIns="0"/>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349560" marR="647640" lvl="0" indent="0">
              <a:spcBef>
                <a:spcPts val="0"/>
              </a:spcBef>
              <a:spcAft>
                <a:spcPts val="1414"/>
              </a:spcAft>
              <a:buNone/>
              <a:tabLst/>
            </a:pPr>
            <a:r>
              <a:rPr lang="fr-FR" b="0" kern="0" dirty="0">
                <a:solidFill>
                  <a:srgbClr val="000000"/>
                </a:solidFill>
                <a:latin typeface="Calibri" pitchFamily="34" charset="0"/>
                <a:cs typeface="Tahoma" pitchFamily="2"/>
              </a:rPr>
              <a:t>A partir des documents de structure élaborés dans la question précédente, des modes constructifs choisis et des résultats de vos descentes de charges, on vous demande de produire le plan de fondation de cette zone en respectant les normes et la réglementation en vigueur.</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ZoneTexte 4"/>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C6</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sp>
        <p:nvSpPr>
          <p:cNvPr id="6" name="ZoneTexte 5"/>
          <p:cNvSpPr txBox="1"/>
          <p:nvPr/>
        </p:nvSpPr>
        <p:spPr>
          <a:xfrm>
            <a:off x="6336456" y="323453"/>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i="1" kern="0" dirty="0" smtClean="0">
                <a:solidFill>
                  <a:srgbClr val="800000"/>
                </a:solidFill>
                <a:latin typeface="Calibri" pitchFamily="34" charset="0"/>
                <a:cs typeface="Tahoma" pitchFamily="2"/>
              </a:rPr>
              <a:t>&gt;&gt;&gt; Partie 2 : Conception de l’ouvrage</a:t>
            </a:r>
            <a:br>
              <a:rPr lang="fr-FR" i="1" kern="0" dirty="0" smtClean="0">
                <a:solidFill>
                  <a:srgbClr val="800000"/>
                </a:solidFill>
                <a:latin typeface="Calibri" pitchFamily="34" charset="0"/>
                <a:cs typeface="Tahoma" pitchFamily="2"/>
              </a:rPr>
            </a:br>
            <a:r>
              <a:rPr lang="fr-FR" i="1" kern="0" dirty="0" smtClean="0">
                <a:solidFill>
                  <a:srgbClr val="800000"/>
                </a:solidFill>
                <a:latin typeface="Calibri" pitchFamily="34" charset="0"/>
                <a:cs typeface="Tahoma" pitchFamily="2"/>
              </a:rPr>
              <a:t>2.2</a:t>
            </a:r>
            <a:r>
              <a:rPr lang="fr-FR" i="1" kern="0" dirty="0">
                <a:solidFill>
                  <a:srgbClr val="800000"/>
                </a:solidFill>
                <a:latin typeface="Calibri" pitchFamily="34" charset="0"/>
                <a:cs typeface="Tahoma" pitchFamily="2"/>
              </a:rPr>
              <a:t>°/ Élaboration d’un plan d’exécution  :</a:t>
            </a: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ZoneTexte 4"/>
          <p:cNvSpPr txBox="1"/>
          <p:nvPr/>
        </p:nvSpPr>
        <p:spPr>
          <a:xfrm>
            <a:off x="0" y="3563813"/>
            <a:ext cx="2520280" cy="1275434"/>
          </a:xfrm>
          <a:prstGeom prst="rect">
            <a:avLst/>
          </a:prstGeom>
          <a:ln/>
        </p:spPr>
        <p:style>
          <a:lnRef idx="0">
            <a:schemeClr val="accent2"/>
          </a:lnRef>
          <a:fillRef idx="3">
            <a:schemeClr val="accent2"/>
          </a:fillRef>
          <a:effectRef idx="3">
            <a:schemeClr val="accent2"/>
          </a:effectRef>
          <a:fontRef idx="minor">
            <a:schemeClr val="lt1"/>
          </a:fontRef>
        </p:style>
        <p:txBody>
          <a:bodyPr vert="horz" wrap="squar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fr-FR" sz="2400" b="1" i="0" u="none" strike="noStrike" kern="0" spc="0" baseline="0" dirty="0" smtClean="0">
                <a:ln>
                  <a:noFill/>
                </a:ln>
                <a:solidFill>
                  <a:srgbClr val="000000"/>
                </a:solidFill>
                <a:latin typeface="Verdana" pitchFamily="34" charset="0"/>
                <a:ea typeface="Verdana" pitchFamily="34" charset="0"/>
                <a:cs typeface="Verdana" pitchFamily="34" charset="0"/>
              </a:rPr>
              <a:t>Compétence mobilisée: </a:t>
            </a:r>
            <a:r>
              <a:rPr lang="fr-FR" sz="2800" b="1" i="0" u="none" strike="noStrike" kern="0" spc="0" baseline="0" dirty="0" smtClean="0">
                <a:ln>
                  <a:noFill/>
                </a:ln>
                <a:solidFill>
                  <a:srgbClr val="000000"/>
                </a:solidFill>
                <a:latin typeface="Verdana" pitchFamily="34" charset="0"/>
                <a:ea typeface="Verdana" pitchFamily="34" charset="0"/>
                <a:cs typeface="Verdana" pitchFamily="34" charset="0"/>
              </a:rPr>
              <a:t>C6</a:t>
            </a:r>
            <a:endParaRPr lang="fr-FR" sz="2800" b="1" i="0" u="none" strike="noStrike" kern="0" spc="0" baseline="0" dirty="0">
              <a:ln>
                <a:noFill/>
              </a:ln>
              <a:solidFill>
                <a:srgbClr val="000000"/>
              </a:solidFill>
              <a:latin typeface="Verdana" pitchFamily="34" charset="0"/>
              <a:ea typeface="Verdana" pitchFamily="34" charset="0"/>
              <a:cs typeface="Verdana" pitchFamily="34" charset="0"/>
            </a:endParaRPr>
          </a:p>
        </p:txBody>
      </p:sp>
      <p:sp>
        <p:nvSpPr>
          <p:cNvPr id="6" name="ZoneTexte 5"/>
          <p:cNvSpPr txBox="1"/>
          <p:nvPr/>
        </p:nvSpPr>
        <p:spPr>
          <a:xfrm>
            <a:off x="6336456" y="323453"/>
            <a:ext cx="3344399" cy="459719"/>
          </a:xfrm>
          <a:prstGeom prst="rect">
            <a:avLst/>
          </a:prstGeom>
          <a:noFill/>
          <a:ln>
            <a:noFill/>
          </a:ln>
        </p:spPr>
        <p:txBody>
          <a:bodyPr vert="horz" lIns="92160" tIns="46080" rIns="92160" bIns="46080" anchor="t" anchorCtr="0" compatLnSpc="1"/>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marL="914400" marR="647640" lvl="0" indent="0" rtl="0" hangingPunct="0">
              <a:lnSpc>
                <a:spcPct val="100000"/>
              </a:lnSpc>
              <a:spcBef>
                <a:spcPts val="0"/>
              </a:spcBef>
              <a:spcAft>
                <a:spcPts val="1414"/>
              </a:spcAft>
              <a:buNone/>
              <a:tabLst/>
            </a:pPr>
            <a:r>
              <a:rPr lang="fr-FR" sz="2600" b="1" i="0" u="none" strike="noStrike" kern="0" spc="0" baseline="0" dirty="0">
                <a:solidFill>
                  <a:srgbClr val="000000"/>
                </a:solidFill>
                <a:effectLst>
                  <a:outerShdw dist="17961" dir="2700000">
                    <a:scrgbClr r="0" g="0" b="0"/>
                  </a:outerShdw>
                </a:effectLst>
                <a:latin typeface="Calibri" pitchFamily="34" charset="0"/>
                <a:ea typeface="Andale Sans UI" pitchFamily="2"/>
                <a:cs typeface="Tahoma" pitchFamily="2"/>
              </a:rPr>
              <a:t>Candidat 1</a:t>
            </a:r>
          </a:p>
        </p:txBody>
      </p:sp>
      <p:pic>
        <p:nvPicPr>
          <p:cNvPr id="29698" name="Picture 2"/>
          <p:cNvPicPr>
            <a:picLocks noChangeAspect="1" noChangeArrowheads="1"/>
          </p:cNvPicPr>
          <p:nvPr/>
        </p:nvPicPr>
        <p:blipFill>
          <a:blip r:embed="rId3" cstate="print"/>
          <a:srcRect/>
          <a:stretch>
            <a:fillRect/>
          </a:stretch>
        </p:blipFill>
        <p:spPr bwMode="auto">
          <a:xfrm>
            <a:off x="2736056" y="1979637"/>
            <a:ext cx="6480720" cy="5241657"/>
          </a:xfrm>
          <a:prstGeom prst="rect">
            <a:avLst/>
          </a:prstGeom>
          <a:noFill/>
          <a:ln w="9525">
            <a:noFill/>
            <a:miter lim="800000"/>
            <a:headEnd/>
            <a:tailEnd/>
          </a:ln>
        </p:spPr>
      </p:pic>
      <p:sp>
        <p:nvSpPr>
          <p:cNvPr id="7" name="Espace réservé du pied de page 6"/>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87784" y="539477"/>
          <a:ext cx="9576816" cy="7000330"/>
        </p:xfrm>
        <a:graphic>
          <a:graphicData uri="http://schemas.openxmlformats.org/drawingml/2006/table">
            <a:tbl>
              <a:tblPr/>
              <a:tblGrid>
                <a:gridCol w="864096"/>
                <a:gridCol w="2482350"/>
                <a:gridCol w="3545964"/>
                <a:gridCol w="852483"/>
                <a:gridCol w="779928"/>
                <a:gridCol w="471584"/>
                <a:gridCol w="580411"/>
              </a:tblGrid>
              <a:tr h="226217">
                <a:tc>
                  <a:txBody>
                    <a:bodyPr/>
                    <a:lstStyle/>
                    <a:p>
                      <a:pPr algn="l"/>
                      <a:r>
                        <a:rPr lang="fr-FR" sz="300" dirty="0">
                          <a:latin typeface="Arial"/>
                        </a:rPr>
                        <a:t/>
                      </a:r>
                      <a:br>
                        <a:rPr lang="fr-FR" sz="300" dirty="0">
                          <a:latin typeface="Arial"/>
                        </a:rPr>
                      </a:br>
                      <a:endParaRPr lang="fr-FR" sz="300" dirty="0">
                        <a:latin typeface="Arial"/>
                      </a:endParaRPr>
                    </a:p>
                  </a:txBody>
                  <a:tcPr marL="17570" marR="17570" marT="8785" marB="8785" anchor="ctr">
                    <a:lnL>
                      <a:noFill/>
                    </a:lnL>
                    <a:lnR>
                      <a:noFill/>
                    </a:lnR>
                    <a:lnT>
                      <a:noFill/>
                    </a:lnT>
                    <a:lnB>
                      <a:noFill/>
                    </a:lnB>
                  </a:tcPr>
                </a:tc>
                <a:tc>
                  <a:txBody>
                    <a:bodyPr/>
                    <a:lstStyle/>
                    <a:p>
                      <a:pPr algn="l"/>
                      <a:r>
                        <a:rPr lang="fr-FR" sz="800">
                          <a:latin typeface="Arial"/>
                        </a:rPr>
                        <a:t/>
                      </a:r>
                      <a:br>
                        <a:rPr lang="fr-FR" sz="800">
                          <a:latin typeface="Arial"/>
                        </a:rPr>
                      </a:br>
                      <a:endParaRPr lang="fr-FR" sz="800">
                        <a:latin typeface="Arial"/>
                      </a:endParaRPr>
                    </a:p>
                  </a:txBody>
                  <a:tcPr marL="17570" marR="17570" marT="8785" marB="8785" anchor="ctr">
                    <a:lnL>
                      <a:noFill/>
                    </a:lnL>
                    <a:lnR>
                      <a:noFill/>
                    </a:lnR>
                    <a:lnT>
                      <a:noFill/>
                    </a:lnT>
                    <a:lnB>
                      <a:noFill/>
                    </a:lnB>
                  </a:tcPr>
                </a:tc>
                <a:tc>
                  <a:txBody>
                    <a:bodyPr/>
                    <a:lstStyle/>
                    <a:p>
                      <a:pPr algn="r"/>
                      <a:r>
                        <a:rPr lang="fr-FR" sz="800">
                          <a:latin typeface="Arial"/>
                        </a:rPr>
                        <a:t/>
                      </a:r>
                      <a:br>
                        <a:rPr lang="fr-FR" sz="800">
                          <a:latin typeface="Arial"/>
                        </a:rPr>
                      </a:br>
                      <a:endParaRPr lang="fr-FR" sz="800">
                        <a:latin typeface="Arial"/>
                      </a:endParaRPr>
                    </a:p>
                  </a:txBody>
                  <a:tcPr marL="17570" marR="17570" marT="8785" marB="8785" anchor="ctr">
                    <a:lnL>
                      <a:noFill/>
                    </a:lnL>
                    <a:lnR>
                      <a:noFill/>
                    </a:lnR>
                    <a:lnT>
                      <a:noFill/>
                    </a:lnT>
                    <a:lnB>
                      <a:noFill/>
                    </a:lnB>
                  </a:tcPr>
                </a:tc>
                <a:tc>
                  <a:txBody>
                    <a:bodyPr/>
                    <a:lstStyle/>
                    <a:p>
                      <a:pPr algn="ctr"/>
                      <a:r>
                        <a:rPr lang="fr-FR" sz="800">
                          <a:latin typeface="Arial"/>
                        </a:rPr>
                        <a:t>gradué</a:t>
                      </a:r>
                    </a:p>
                  </a:txBody>
                  <a:tcPr marL="17570" marR="17570" marT="8785" marB="8785" anchor="ctr">
                    <a:lnL>
                      <a:noFill/>
                    </a:lnL>
                    <a:lnR>
                      <a:noFill/>
                    </a:lnR>
                    <a:lnT>
                      <a:noFill/>
                    </a:lnT>
                    <a:lnB>
                      <a:noFill/>
                    </a:lnB>
                  </a:tcPr>
                </a:tc>
                <a:tc>
                  <a:txBody>
                    <a:bodyPr/>
                    <a:lstStyle/>
                    <a:p>
                      <a:pPr algn="ctr"/>
                      <a:r>
                        <a:rPr lang="fr-FR" sz="800" dirty="0">
                          <a:latin typeface="Arial"/>
                        </a:rPr>
                        <a:t>tout ou rien</a:t>
                      </a:r>
                    </a:p>
                  </a:txBody>
                  <a:tcPr marL="17570" marR="17570" marT="8785" marB="8785" anchor="ctr">
                    <a:lnL>
                      <a:noFill/>
                    </a:lnL>
                    <a:lnR>
                      <a:noFill/>
                    </a:lnR>
                    <a:lnT>
                      <a:noFill/>
                    </a:lnT>
                    <a:lnB>
                      <a:noFill/>
                    </a:lnB>
                  </a:tcPr>
                </a:tc>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a:noFill/>
                    </a:lnT>
                    <a:lnB>
                      <a:noFill/>
                    </a:lnB>
                  </a:tcPr>
                </a:tc>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a:noFill/>
                    </a:lnT>
                    <a:lnB>
                      <a:noFill/>
                    </a:lnB>
                  </a:tcPr>
                </a:tc>
              </a:tr>
              <a:tr h="158352">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a:noFill/>
                    </a:lnT>
                    <a:lnB>
                      <a:noFill/>
                    </a:lnB>
                  </a:tcPr>
                </a:tc>
                <a:tc>
                  <a:txBody>
                    <a:bodyPr/>
                    <a:lstStyle/>
                    <a:p>
                      <a:pPr algn="l"/>
                      <a:r>
                        <a:rPr lang="fr-FR" sz="800">
                          <a:latin typeface="Arial"/>
                        </a:rPr>
                        <a:t/>
                      </a:r>
                      <a:br>
                        <a:rPr lang="fr-FR" sz="800">
                          <a:latin typeface="Arial"/>
                        </a:rPr>
                      </a:br>
                      <a:endParaRPr lang="fr-FR" sz="800">
                        <a:latin typeface="Arial"/>
                      </a:endParaRPr>
                    </a:p>
                  </a:txBody>
                  <a:tcPr marL="17570" marR="17570" marT="8785" marB="8785" anchor="ctr">
                    <a:lnL>
                      <a:noFill/>
                    </a:lnL>
                    <a:lnR>
                      <a:noFill/>
                    </a:lnR>
                    <a:lnT>
                      <a:noFill/>
                    </a:lnT>
                    <a:lnB w="9525" cap="flat" cmpd="sng" algn="ctr">
                      <a:solidFill>
                        <a:srgbClr val="000000"/>
                      </a:solidFill>
                      <a:prstDash val="solid"/>
                      <a:round/>
                      <a:headEnd type="none" w="med" len="med"/>
                      <a:tailEnd type="none" w="med" len="med"/>
                    </a:lnB>
                  </a:tcPr>
                </a:tc>
                <a:tc>
                  <a:txBody>
                    <a:bodyPr/>
                    <a:lstStyle/>
                    <a:p>
                      <a:pPr algn="r"/>
                      <a:r>
                        <a:rPr lang="fr-FR" sz="800">
                          <a:latin typeface="Arial"/>
                        </a:rPr>
                        <a:t/>
                      </a:r>
                      <a:br>
                        <a:rPr lang="fr-FR" sz="800">
                          <a:latin typeface="Arial"/>
                        </a:rPr>
                      </a:br>
                      <a:endParaRPr lang="fr-FR" sz="800">
                        <a:latin typeface="Arial"/>
                      </a:endParaRPr>
                    </a:p>
                  </a:txBody>
                  <a:tcPr marL="17570" marR="17570" marT="8785" marB="8785" anchor="ctr">
                    <a:lnL>
                      <a:noFill/>
                    </a:lnL>
                    <a:lnR>
                      <a:noFill/>
                    </a:lnR>
                    <a:lnT>
                      <a:noFill/>
                    </a:lnT>
                    <a:lnB w="9525" cap="flat" cmpd="sng" algn="ctr">
                      <a:solidFill>
                        <a:srgbClr val="000000"/>
                      </a:solidFill>
                      <a:prstDash val="solid"/>
                      <a:round/>
                      <a:headEnd type="none" w="med" len="med"/>
                      <a:tailEnd type="none" w="med" len="med"/>
                    </a:lnB>
                  </a:tcPr>
                </a:tc>
                <a:tc>
                  <a:txBody>
                    <a:bodyPr/>
                    <a:lstStyle/>
                    <a:p>
                      <a:pPr algn="ctr"/>
                      <a:r>
                        <a:rPr lang="fr-FR" sz="800">
                          <a:latin typeface="Arial"/>
                        </a:rPr>
                        <a:t/>
                      </a:r>
                      <a:br>
                        <a:rPr lang="fr-FR" sz="800">
                          <a:latin typeface="Arial"/>
                        </a:rPr>
                      </a:br>
                      <a:endParaRPr lang="fr-FR" sz="800">
                        <a:latin typeface="Arial"/>
                      </a:endParaRPr>
                    </a:p>
                  </a:txBody>
                  <a:tcPr marL="17570" marR="17570" marT="8785" marB="8785" anchor="ctr">
                    <a:lnL>
                      <a:noFill/>
                    </a:lnL>
                    <a:lnR>
                      <a:noFill/>
                    </a:lnR>
                    <a:lnT>
                      <a:noFill/>
                    </a:lnT>
                    <a:lnB>
                      <a:noFill/>
                    </a:lnB>
                    <a:solidFill>
                      <a:srgbClr val="CCCCCC"/>
                    </a:solidFill>
                  </a:tcPr>
                </a:tc>
                <a:tc>
                  <a:txBody>
                    <a:bodyPr/>
                    <a:lstStyle/>
                    <a:p>
                      <a:pPr algn="ctr"/>
                      <a:r>
                        <a:rPr lang="fr-FR" sz="800" dirty="0">
                          <a:latin typeface="Arial"/>
                        </a:rPr>
                        <a:t/>
                      </a:r>
                      <a:br>
                        <a:rPr lang="fr-FR" sz="800" dirty="0">
                          <a:latin typeface="Arial"/>
                        </a:rPr>
                      </a:br>
                      <a:endParaRPr lang="fr-FR" sz="800" dirty="0">
                        <a:latin typeface="Arial"/>
                      </a:endParaRPr>
                    </a:p>
                  </a:txBody>
                  <a:tcPr marL="17570" marR="17570" marT="8785" marB="8785" anchor="ctr">
                    <a:lnL>
                      <a:noFill/>
                    </a:lnL>
                    <a:lnR>
                      <a:noFill/>
                    </a:lnR>
                    <a:lnT>
                      <a:noFill/>
                    </a:lnT>
                    <a:lnB>
                      <a:noFill/>
                    </a:lnB>
                    <a:solidFill>
                      <a:srgbClr val="00FF00"/>
                    </a:solidFill>
                  </a:tcPr>
                </a:tc>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a:noFill/>
                    </a:lnT>
                    <a:lnB>
                      <a:noFill/>
                    </a:lnB>
                  </a:tcPr>
                </a:tc>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a:noFill/>
                    </a:lnT>
                    <a:lnB>
                      <a:noFill/>
                    </a:lnB>
                  </a:tcPr>
                </a:tc>
              </a:tr>
              <a:tr h="294082">
                <a:tc>
                  <a:txBody>
                    <a:bodyPr/>
                    <a:lstStyle/>
                    <a:p>
                      <a:pPr algn="l"/>
                      <a:r>
                        <a:rPr lang="fr-FR" sz="300" dirty="0">
                          <a:latin typeface="Arial"/>
                        </a:rPr>
                        <a:t/>
                      </a:r>
                      <a:br>
                        <a:rPr lang="fr-FR" sz="300" dirty="0">
                          <a:latin typeface="Arial"/>
                        </a:rPr>
                      </a:br>
                      <a:endParaRPr lang="fr-FR" sz="300" dirty="0">
                        <a:latin typeface="Arial"/>
                      </a:endParaRPr>
                    </a:p>
                  </a:txBody>
                  <a:tcPr marL="17570" marR="17570" marT="8785" marB="8785" anchor="ctr">
                    <a:lnL>
                      <a:noFill/>
                    </a:lnL>
                    <a:lnR w="9525" cap="flat" cmpd="sng" algn="ctr">
                      <a:solidFill>
                        <a:srgbClr val="000000"/>
                      </a:solidFill>
                      <a:prstDash val="solid"/>
                      <a:round/>
                      <a:headEnd type="none" w="med" len="med"/>
                      <a:tailEnd type="none" w="med" len="med"/>
                    </a:lnR>
                    <a:lnT>
                      <a:noFill/>
                    </a:lnT>
                    <a:lnB w="9525" cap="flat" cmpd="sng" algn="ctr">
                      <a:solidFill>
                        <a:srgbClr val="000000"/>
                      </a:solidFill>
                      <a:prstDash val="solid"/>
                      <a:round/>
                      <a:headEnd type="none" w="med" len="med"/>
                      <a:tailEnd type="none" w="med" len="med"/>
                    </a:lnB>
                  </a:tcPr>
                </a:tc>
                <a:tc>
                  <a:txBody>
                    <a:bodyPr/>
                    <a:lstStyle/>
                    <a:p>
                      <a:pPr algn="ctr"/>
                      <a:r>
                        <a:rPr lang="fr-FR" sz="800" b="1" i="1">
                          <a:latin typeface="Arial"/>
                        </a:rPr>
                        <a:t>Compétences détaillées</a:t>
                      </a:r>
                      <a:endParaRPr lang="fr-FR" sz="8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800" b="1" i="1">
                          <a:latin typeface="Arial"/>
                        </a:rPr>
                        <a:t>Critères et/ou indicateurs de performance</a:t>
                      </a:r>
                      <a:endParaRPr lang="fr-FR" sz="8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gridSpan="4">
                  <a:txBody>
                    <a:bodyPr/>
                    <a:lstStyle/>
                    <a:p>
                      <a:pPr algn="ctr"/>
                      <a:r>
                        <a:rPr lang="fr-FR" sz="800" dirty="0">
                          <a:latin typeface="Arial"/>
                        </a:rPr>
                        <a:t>indicateur de </a:t>
                      </a:r>
                      <a:r>
                        <a:rPr lang="fr-FR" sz="800" dirty="0" smtClean="0">
                          <a:latin typeface="Arial"/>
                        </a:rPr>
                        <a:t>performance</a:t>
                      </a:r>
                      <a:endParaRPr lang="fr-FR" sz="300" dirty="0">
                        <a:latin typeface="Arial"/>
                      </a:endParaRPr>
                    </a:p>
                    <a:p>
                      <a:pPr algn="l"/>
                      <a:r>
                        <a:rPr lang="fr-FR" sz="300" dirty="0">
                          <a:latin typeface="Arial"/>
                        </a:rPr>
                        <a:t/>
                      </a:r>
                      <a:br>
                        <a:rPr lang="fr-FR" sz="300" dirty="0">
                          <a:latin typeface="Arial"/>
                        </a:rPr>
                      </a:br>
                      <a:endParaRPr lang="fr-FR" sz="3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a:noFill/>
                    </a:lnR>
                    <a:lnT>
                      <a:noFill/>
                    </a:lnT>
                    <a:lnB w="9525" cap="flat" cmpd="sng" algn="ctr">
                      <a:solidFill>
                        <a:srgbClr val="000000"/>
                      </a:solidFill>
                      <a:prstDash val="solid"/>
                      <a:round/>
                      <a:headEnd type="none" w="med" len="med"/>
                      <a:tailEnd type="none" w="med" len="med"/>
                    </a:lnB>
                  </a:tcPr>
                </a:tc>
                <a:tc hMerge="1">
                  <a:txBody>
                    <a:bodyPr/>
                    <a:lstStyle/>
                    <a:p>
                      <a:pPr algn="ctr"/>
                      <a:endParaRPr lang="fr-FR" sz="800" dirty="0">
                        <a:latin typeface="Arial"/>
                      </a:endParaRPr>
                    </a:p>
                  </a:txBody>
                  <a:tcPr marL="17570" marR="17570" marT="8785" marB="8785" anchor="ctr">
                    <a:lnL>
                      <a:noFill/>
                    </a:lnL>
                    <a:lnR>
                      <a:noFill/>
                    </a:lnR>
                    <a:lnT>
                      <a:noFill/>
                    </a:lnT>
                    <a:lnB w="9525" cap="flat" cmpd="sng" algn="ctr">
                      <a:solidFill>
                        <a:srgbClr val="000000"/>
                      </a:solidFill>
                      <a:prstDash val="solid"/>
                      <a:round/>
                      <a:headEnd type="none" w="med" len="med"/>
                      <a:tailEnd type="none" w="med" len="med"/>
                    </a:lnB>
                  </a:tcPr>
                </a:tc>
                <a:tc hMerge="1">
                  <a:txBody>
                    <a:bodyPr/>
                    <a:lstStyle/>
                    <a:p>
                      <a:pPr algn="l"/>
                      <a:endParaRPr lang="fr-FR" sz="300">
                        <a:latin typeface="Arial"/>
                      </a:endParaRPr>
                    </a:p>
                  </a:txBody>
                  <a:tcPr marL="17570" marR="17570" marT="8785" marB="8785" anchor="ctr">
                    <a:lnL>
                      <a:noFill/>
                    </a:lnL>
                    <a:lnR>
                      <a:noFill/>
                    </a:lnR>
                    <a:lnT>
                      <a:noFill/>
                    </a:lnT>
                    <a:lnB w="9525" cap="flat" cmpd="sng" algn="ctr">
                      <a:solidFill>
                        <a:srgbClr val="000000"/>
                      </a:solidFill>
                      <a:prstDash val="solid"/>
                      <a:round/>
                      <a:headEnd type="none" w="med" len="med"/>
                      <a:tailEnd type="none" w="med" len="med"/>
                    </a:lnB>
                  </a:tcPr>
                </a:tc>
                <a:tc hMerge="1">
                  <a:txBody>
                    <a:bodyPr/>
                    <a:lstStyle/>
                    <a:p>
                      <a:pPr algn="l"/>
                      <a:endParaRPr lang="fr-FR" sz="300" dirty="0">
                        <a:latin typeface="Arial"/>
                      </a:endParaRPr>
                    </a:p>
                  </a:txBody>
                  <a:tcPr marL="17570" marR="17570" marT="8785" marB="8785" anchor="ctr">
                    <a:lnL>
                      <a:noFill/>
                    </a:lnL>
                    <a:lnR>
                      <a:noFill/>
                    </a:lnR>
                    <a:lnT>
                      <a:noFill/>
                    </a:lnT>
                    <a:lnB w="9525" cap="flat" cmpd="sng" algn="ctr">
                      <a:solidFill>
                        <a:srgbClr val="000000"/>
                      </a:solidFill>
                      <a:prstDash val="solid"/>
                      <a:round/>
                      <a:headEnd type="none" w="med" len="med"/>
                      <a:tailEnd type="none" w="med" len="med"/>
                    </a:lnB>
                  </a:tcPr>
                </a:tc>
              </a:tr>
              <a:tr h="294082">
                <a:tc rowSpan="5">
                  <a:txBody>
                    <a:bodyPr/>
                    <a:lstStyle/>
                    <a:p>
                      <a:pPr algn="ctr"/>
                      <a:r>
                        <a:rPr lang="fr-FR" sz="800" b="1" dirty="0">
                          <a:latin typeface="Arial"/>
                        </a:rPr>
                        <a:t>C1 Rédiger une synthèse administrative et technique.</a:t>
                      </a:r>
                      <a:endParaRPr lang="fr-FR" sz="8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Identifier les caractéristiques administratives d’un dossier.</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Les données particulières du dossier sont formalisées (type de dossier, documents constitutifs, type de marché, délais, …).</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smtClean="0">
                          <a:latin typeface="Arial"/>
                        </a:rPr>
                        <a:t>0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5">
                  <a:txBody>
                    <a:bodyPr/>
                    <a:lstStyle/>
                    <a:p>
                      <a:pPr algn="ctr"/>
                      <a:r>
                        <a:rPr lang="fr-FR" sz="1000">
                          <a:latin typeface="Arial"/>
                        </a:rPr>
                        <a:t>11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429813">
                <a:tc vMerge="1">
                  <a:txBody>
                    <a:bodyPr/>
                    <a:lstStyle/>
                    <a:p>
                      <a:endParaRPr lang="fr-FR"/>
                    </a:p>
                  </a:txBody>
                  <a:tcPr/>
                </a:tc>
                <a:tc>
                  <a:txBody>
                    <a:bodyPr/>
                    <a:lstStyle/>
                    <a:p>
                      <a:pPr algn="l"/>
                      <a:r>
                        <a:rPr lang="fr-FR" sz="800" dirty="0">
                          <a:latin typeface="Arial"/>
                        </a:rPr>
                        <a:t>Identifier les caractéristiques architecturales et techniques de l’ouvrage à réaliser.</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Les caractéristiques principales de l’ouvrage sont énoncées (destination de l’ouvrage, type de structure, dimensions principales, exigences spécifiques, singularités,…)</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3</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429813">
                <a:tc vMerge="1">
                  <a:txBody>
                    <a:bodyPr/>
                    <a:lstStyle/>
                    <a:p>
                      <a:endParaRPr lang="fr-FR"/>
                    </a:p>
                  </a:txBody>
                  <a:tcPr/>
                </a:tc>
                <a:tc>
                  <a:txBody>
                    <a:bodyPr/>
                    <a:lstStyle/>
                    <a:p>
                      <a:pPr algn="l"/>
                      <a:r>
                        <a:rPr lang="fr-FR" sz="800" dirty="0">
                          <a:latin typeface="Arial"/>
                        </a:rPr>
                        <a:t>Repérer les contraintes de site et environnementales.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Les caractéristiques du site et de l’environnement de l’ouvrage sont précisées (avoisinants et existants, occupation du site, nature du sol, contraintes horaires, …)</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226217">
                <a:tc vMerge="1">
                  <a:txBody>
                    <a:bodyPr/>
                    <a:lstStyle/>
                    <a:p>
                      <a:endParaRPr lang="fr-FR"/>
                    </a:p>
                  </a:txBody>
                  <a:tcPr/>
                </a:tc>
                <a:tc>
                  <a:txBody>
                    <a:bodyPr/>
                    <a:lstStyle/>
                    <a:p>
                      <a:pPr algn="l"/>
                      <a:r>
                        <a:rPr lang="fr-FR" sz="800">
                          <a:latin typeface="Arial"/>
                        </a:rPr>
                        <a:t>Lister les informations complémentaires à rechercher.</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Les informations manquantes mais nécessaires ou les données incohérentes sont répertoriées</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smtClean="0">
                          <a:latin typeface="Arial"/>
                        </a:rPr>
                        <a:t>0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226217">
                <a:tc vMerge="1">
                  <a:txBody>
                    <a:bodyPr/>
                    <a:lstStyle/>
                    <a:p>
                      <a:endParaRPr lang="fr-FR"/>
                    </a:p>
                  </a:txBody>
                  <a:tcPr/>
                </a:tc>
                <a:tc>
                  <a:txBody>
                    <a:bodyPr/>
                    <a:lstStyle/>
                    <a:p>
                      <a:pPr algn="l"/>
                      <a:r>
                        <a:rPr lang="fr-FR" sz="800">
                          <a:latin typeface="Arial"/>
                        </a:rPr>
                        <a:t>Mettre en forme une note de synthèse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L’ensemble des éléments est transcrit, de façon synthétique, dans un document communicable </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0 ou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361947">
                <a:tc rowSpan="5">
                  <a:txBody>
                    <a:bodyPr/>
                    <a:lstStyle/>
                    <a:p>
                      <a:pPr algn="ctr"/>
                      <a:r>
                        <a:rPr lang="fr-FR" sz="800" b="1">
                          <a:latin typeface="Arial"/>
                        </a:rPr>
                        <a:t>C3. Analyser le fonctionnement de la structure porteuse d’un bâtiment.</a:t>
                      </a:r>
                      <a:endParaRPr lang="fr-FR" sz="8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Identifier les éléments de la structure porteuse du bâtiment.</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Tous les éléments sont inventoriés, les matériaux constitutifs (ainsi que leur état dans le cas d’une structure existante) sont précisés.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5">
                  <a:txBody>
                    <a:bodyPr/>
                    <a:lstStyle/>
                    <a:p>
                      <a:pPr algn="ctr"/>
                      <a:r>
                        <a:rPr lang="fr-FR" sz="1000">
                          <a:latin typeface="Arial"/>
                        </a:rPr>
                        <a:t>11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94082">
                <a:tc vMerge="1">
                  <a:txBody>
                    <a:bodyPr/>
                    <a:lstStyle/>
                    <a:p>
                      <a:endParaRPr lang="fr-FR"/>
                    </a:p>
                  </a:txBody>
                  <a:tcPr/>
                </a:tc>
                <a:tc>
                  <a:txBody>
                    <a:bodyPr/>
                    <a:lstStyle/>
                    <a:p>
                      <a:pPr algn="l"/>
                      <a:r>
                        <a:rPr lang="fr-FR" sz="800" i="1" dirty="0">
                          <a:latin typeface="Arial"/>
                        </a:rPr>
                        <a:t>Décrire le fonctionnement mécanique de la structure du bâtiment.</a:t>
                      </a:r>
                      <a:endParaRPr lang="fr-FR" sz="800" dirty="0">
                        <a:latin typeface="Arial"/>
                      </a:endParaRP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 cheminement des efforts est défini. </a:t>
                      </a:r>
                      <a:br>
                        <a:rPr lang="fr-FR" sz="800" dirty="0">
                          <a:latin typeface="Arial"/>
                        </a:rPr>
                      </a:br>
                      <a:r>
                        <a:rPr lang="fr-FR" sz="800" dirty="0">
                          <a:latin typeface="Arial"/>
                        </a:rPr>
                        <a:t>Les dimensions principales sont indiquées (trame, portées, …)</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0 ou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294082">
                <a:tc vMerge="1">
                  <a:txBody>
                    <a:bodyPr/>
                    <a:lstStyle/>
                    <a:p>
                      <a:endParaRPr lang="fr-FR"/>
                    </a:p>
                  </a:txBody>
                  <a:tcPr/>
                </a:tc>
                <a:tc>
                  <a:txBody>
                    <a:bodyPr/>
                    <a:lstStyle/>
                    <a:p>
                      <a:pPr algn="l"/>
                      <a:r>
                        <a:rPr lang="fr-FR" sz="800">
                          <a:latin typeface="Arial"/>
                        </a:rPr>
                        <a:t>Schématiser la structure du bâtiment.</a:t>
                      </a:r>
                      <a:br>
                        <a:rPr lang="fr-FR" sz="800">
                          <a:latin typeface="Arial"/>
                        </a:rPr>
                      </a:br>
                      <a:endParaRPr lang="fr-FR" sz="800">
                        <a:latin typeface="Arial"/>
                      </a:endParaRP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Des schémas de la structure lisibles et reproductibles sont établis à une échelle adaptée au projet et comportent une légende.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0 ou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429813">
                <a:tc vMerge="1">
                  <a:txBody>
                    <a:bodyPr/>
                    <a:lstStyle/>
                    <a:p>
                      <a:endParaRPr lang="fr-FR"/>
                    </a:p>
                  </a:txBody>
                  <a:tcPr/>
                </a:tc>
                <a:tc>
                  <a:txBody>
                    <a:bodyPr/>
                    <a:lstStyle/>
                    <a:p>
                      <a:pPr algn="l"/>
                      <a:r>
                        <a:rPr lang="fr-FR" sz="800">
                          <a:latin typeface="Arial"/>
                        </a:rPr>
                        <a:t>Recenser les incohérences ou les oublis éventuels et proposer des solutions de remédiation.</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Toutes les incohérences ou oublis par rapport au projet architectural sont relevés.</a:t>
                      </a:r>
                      <a:br>
                        <a:rPr lang="fr-FR" sz="800" dirty="0">
                          <a:latin typeface="Arial"/>
                        </a:rPr>
                      </a:br>
                      <a:r>
                        <a:rPr lang="fr-FR" sz="800" dirty="0">
                          <a:latin typeface="Arial"/>
                        </a:rPr>
                        <a:t>Les solutions de </a:t>
                      </a:r>
                      <a:r>
                        <a:rPr lang="fr-FR" sz="800" dirty="0" err="1">
                          <a:latin typeface="Arial"/>
                        </a:rPr>
                        <a:t>remédiation</a:t>
                      </a:r>
                      <a:r>
                        <a:rPr lang="fr-FR" sz="800" dirty="0">
                          <a:latin typeface="Arial"/>
                        </a:rPr>
                        <a:t> proposées sont compatibles avec le fonctionnement de la structure.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158352">
                <a:tc vMerge="1">
                  <a:txBody>
                    <a:bodyPr/>
                    <a:lstStyle/>
                    <a:p>
                      <a:endParaRPr lang="fr-FR"/>
                    </a:p>
                  </a:txBody>
                  <a:tcPr/>
                </a:tc>
                <a:tc>
                  <a:txBody>
                    <a:bodyPr/>
                    <a:lstStyle/>
                    <a:p>
                      <a:pPr algn="l"/>
                      <a:r>
                        <a:rPr lang="fr-FR" sz="800" i="1">
                          <a:latin typeface="Arial"/>
                        </a:rPr>
                        <a:t>Présenter et justifier le résultat de l’analyse</a:t>
                      </a:r>
                      <a:endParaRPr lang="fr-FR" sz="800">
                        <a:latin typeface="Arial"/>
                      </a:endParaRP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L’analyse est présentée à partir d’un document exploitable.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0 ou 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a:r>
                        <a:rPr lang="fr-FR" sz="1000">
                          <a:latin typeface="Arial"/>
                        </a:rPr>
                        <a:t>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294082">
                <a:tc rowSpan="4">
                  <a:txBody>
                    <a:bodyPr/>
                    <a:lstStyle/>
                    <a:p>
                      <a:pPr algn="ctr"/>
                      <a:r>
                        <a:rPr lang="fr-FR" sz="800" b="1">
                          <a:latin typeface="Arial"/>
                        </a:rPr>
                        <a:t>C4. Concevoir des solutions techniques.</a:t>
                      </a:r>
                      <a:endParaRPr lang="fr-FR" sz="8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Identifier les contraintes techniques et les exigences réglementaires.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Les contraintes et exigences diverses sont prises en compte.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smtClean="0">
                          <a:latin typeface="Arial"/>
                        </a:rPr>
                        <a:t>0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4">
                  <a:txBody>
                    <a:bodyPr/>
                    <a:lstStyle/>
                    <a:p>
                      <a:pPr algn="ctr"/>
                      <a:r>
                        <a:rPr lang="fr-FR" sz="1000">
                          <a:latin typeface="Arial"/>
                        </a:rPr>
                        <a:t>9</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6217">
                <a:tc vMerge="1">
                  <a:txBody>
                    <a:bodyPr/>
                    <a:lstStyle/>
                    <a:p>
                      <a:endParaRPr lang="fr-FR"/>
                    </a:p>
                  </a:txBody>
                  <a:tcPr/>
                </a:tc>
                <a:tc>
                  <a:txBody>
                    <a:bodyPr/>
                    <a:lstStyle/>
                    <a:p>
                      <a:pPr algn="l"/>
                      <a:r>
                        <a:rPr lang="fr-FR" sz="800">
                          <a:latin typeface="Arial"/>
                        </a:rPr>
                        <a:t>Inventorier les différentes solutions techniques. </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Les solutions proposées sont compatibles avec le cahier des charges. </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smtClean="0">
                          <a:latin typeface="Arial"/>
                        </a:rPr>
                        <a:t>0 </a:t>
                      </a:r>
                      <a:r>
                        <a:rPr lang="fr-FR" sz="1000" dirty="0">
                          <a:latin typeface="Arial"/>
                        </a:rPr>
                        <a:t>à 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2</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226217">
                <a:tc vMerge="1">
                  <a:txBody>
                    <a:bodyPr/>
                    <a:lstStyle/>
                    <a:p>
                      <a:endParaRPr lang="fr-FR"/>
                    </a:p>
                  </a:txBody>
                  <a:tcPr/>
                </a:tc>
                <a:tc>
                  <a:txBody>
                    <a:bodyPr/>
                    <a:lstStyle/>
                    <a:p>
                      <a:pPr algn="l"/>
                      <a:r>
                        <a:rPr lang="fr-FR" sz="800">
                          <a:latin typeface="Arial"/>
                        </a:rPr>
                        <a:t>Élaborer ou modifier des solutions techniques.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Les solutions sont conformes aux normes et à la réglementation en vigueur.</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158352">
                <a:tc vMerge="1">
                  <a:txBody>
                    <a:bodyPr/>
                    <a:lstStyle/>
                    <a:p>
                      <a:endParaRPr lang="fr-FR"/>
                    </a:p>
                  </a:txBody>
                  <a:tcPr/>
                </a:tc>
                <a:tc>
                  <a:txBody>
                    <a:bodyPr/>
                    <a:lstStyle/>
                    <a:p>
                      <a:pPr algn="l"/>
                      <a:r>
                        <a:rPr lang="fr-FR" sz="800">
                          <a:latin typeface="Arial"/>
                        </a:rPr>
                        <a:t>Dessiner les solutions techniques retenues.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dirty="0">
                          <a:latin typeface="Arial"/>
                        </a:rPr>
                        <a:t>Les documents produits sont exploitables.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0 ou 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a:r>
                        <a:rPr lang="fr-FR" sz="1000">
                          <a:latin typeface="Arial"/>
                        </a:rPr>
                        <a:t>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429813">
                <a:tc rowSpan="3">
                  <a:txBody>
                    <a:bodyPr/>
                    <a:lstStyle/>
                    <a:p>
                      <a:pPr algn="ctr"/>
                      <a:r>
                        <a:rPr lang="fr-FR" sz="800" b="1" dirty="0">
                          <a:latin typeface="Arial"/>
                        </a:rPr>
                        <a:t>C6. Élaborer le dossier des plans d’exécution.</a:t>
                      </a:r>
                      <a:endParaRPr lang="fr-FR" sz="800" dirty="0">
                        <a:latin typeface="Arial"/>
                      </a:endParaRPr>
                    </a:p>
                  </a:txBody>
                  <a:tcPr marL="17570" marR="17570" marT="8785" marB="8785" anchor="ctr">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a:noFill/>
                    </a:lnB>
                  </a:tcPr>
                </a:tc>
                <a:tc>
                  <a:txBody>
                    <a:bodyPr/>
                    <a:lstStyle/>
                    <a:p>
                      <a:pPr algn="l"/>
                      <a:r>
                        <a:rPr lang="fr-FR" sz="800">
                          <a:latin typeface="Arial"/>
                        </a:rPr>
                        <a:t>Décoder les plans du dossier marché pour en extraire les informations nécessaires à la réalisation des plans d'exécution</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Les informations extraites sont adaptées au contexte et prennent en compte les interfaces.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a:latin typeface="Arial"/>
                        </a:rPr>
                        <a:t>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rowSpan="3">
                  <a:txBody>
                    <a:bodyPr/>
                    <a:lstStyle/>
                    <a:p>
                      <a:pPr algn="ctr"/>
                      <a:r>
                        <a:rPr lang="fr-FR" sz="1000" dirty="0">
                          <a:latin typeface="Arial"/>
                        </a:rPr>
                        <a:t>9</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r>
              <a:tr h="226217">
                <a:tc vMerge="1">
                  <a:txBody>
                    <a:bodyPr/>
                    <a:lstStyle/>
                    <a:p>
                      <a:endParaRPr lang="fr-FR"/>
                    </a:p>
                  </a:txBody>
                  <a:tcPr/>
                </a:tc>
                <a:tc>
                  <a:txBody>
                    <a:bodyPr/>
                    <a:lstStyle/>
                    <a:p>
                      <a:pPr algn="l"/>
                      <a:r>
                        <a:rPr lang="fr-FR" sz="800">
                          <a:latin typeface="Arial"/>
                        </a:rPr>
                        <a:t>Produire les plans d’exécution d’ouvrage ou de partie d’ouvrage.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Les plans et documents techniques sont exploitables.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a:t>
                      </a:r>
                      <a:r>
                        <a:rPr lang="fr-FR" sz="1000" dirty="0" smtClean="0">
                          <a:latin typeface="Arial"/>
                        </a:rPr>
                        <a:t> </a:t>
                      </a:r>
                      <a:r>
                        <a:rPr lang="fr-FR" sz="1000" dirty="0">
                          <a:latin typeface="Arial"/>
                        </a:rPr>
                        <a:t>à 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CCCCCC"/>
                    </a:solidFill>
                  </a:tcPr>
                </a:tc>
                <a:tc>
                  <a:txBody>
                    <a:bodyPr/>
                    <a:lstStyle/>
                    <a:p>
                      <a:pPr algn="ctr"/>
                      <a:r>
                        <a:rPr lang="fr-FR" sz="1000">
                          <a:latin typeface="Arial"/>
                        </a:rPr>
                        <a:t/>
                      </a:r>
                      <a:br>
                        <a:rPr lang="fr-FR" sz="1000">
                          <a:latin typeface="Arial"/>
                        </a:rPr>
                      </a:br>
                      <a:endParaRPr lang="fr-FR" sz="100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4</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226217">
                <a:tc vMerge="1">
                  <a:txBody>
                    <a:bodyPr/>
                    <a:lstStyle/>
                    <a:p>
                      <a:endParaRPr lang="fr-FR"/>
                    </a:p>
                  </a:txBody>
                  <a:tcPr/>
                </a:tc>
                <a:tc>
                  <a:txBody>
                    <a:bodyPr/>
                    <a:lstStyle/>
                    <a:p>
                      <a:pPr algn="l"/>
                      <a:r>
                        <a:rPr lang="fr-FR" sz="800">
                          <a:latin typeface="Arial"/>
                        </a:rPr>
                        <a:t>Garantir la traçabilité (gestion et suivi) des documents produits.</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fr-FR" sz="800">
                          <a:latin typeface="Arial"/>
                        </a:rPr>
                        <a:t>La réglementation en vigueur est respectée.</a:t>
                      </a:r>
                    </a:p>
                  </a:txBody>
                  <a:tcPr marL="17570" marR="17570" marT="8785" marB="878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
                      </a:r>
                      <a:br>
                        <a:rPr lang="fr-FR" sz="1000" dirty="0">
                          <a:latin typeface="Arial"/>
                        </a:rPr>
                      </a:br>
                      <a:endParaRPr lang="fr-FR" sz="1000" dirty="0">
                        <a:latin typeface="Arial"/>
                      </a:endParaRP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fr-FR" sz="1000" dirty="0">
                          <a:latin typeface="Arial"/>
                        </a:rPr>
                        <a:t>0 ou 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a:r>
                        <a:rPr lang="fr-FR" sz="1000" dirty="0">
                          <a:latin typeface="Arial"/>
                        </a:rPr>
                        <a:t>1</a:t>
                      </a:r>
                    </a:p>
                  </a:txBody>
                  <a:tcPr marL="17570" marR="17570" marT="8785" marB="87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vMerge="1">
                  <a:txBody>
                    <a:bodyPr/>
                    <a:lstStyle/>
                    <a:p>
                      <a:endParaRPr lang="fr-FR"/>
                    </a:p>
                  </a:txBody>
                  <a:tcPr/>
                </a:tc>
              </a:tr>
              <a:tr h="158352">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a:noFill/>
                    </a:lnT>
                    <a:lnB>
                      <a:noFill/>
                    </a:lnB>
                  </a:tcPr>
                </a:tc>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algn="l"/>
                      <a:r>
                        <a:rPr lang="fr-FR" sz="300">
                          <a:latin typeface="Arial"/>
                        </a:rPr>
                        <a:t/>
                      </a:r>
                      <a:br>
                        <a:rPr lang="fr-FR" sz="300">
                          <a:latin typeface="Arial"/>
                        </a:rPr>
                      </a:br>
                      <a:endParaRPr lang="fr-FR" sz="300">
                        <a:latin typeface="Arial"/>
                      </a:endParaRPr>
                    </a:p>
                  </a:txBody>
                  <a:tcPr marL="17570" marR="17570" marT="8785" marB="8785"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algn="ctr"/>
                      <a:r>
                        <a:rPr lang="fr-FR" sz="300">
                          <a:latin typeface="Arial"/>
                        </a:rPr>
                        <a:t/>
                      </a:r>
                      <a:br>
                        <a:rPr lang="fr-FR" sz="300">
                          <a:latin typeface="Arial"/>
                        </a:rPr>
                      </a:br>
                      <a:endParaRPr lang="fr-FR" sz="300">
                        <a:latin typeface="Arial"/>
                      </a:endParaRPr>
                    </a:p>
                  </a:txBody>
                  <a:tcPr marL="17570" marR="17570" marT="8785" marB="8785"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algn="ctr"/>
                      <a:r>
                        <a:rPr lang="fr-FR" sz="300" dirty="0">
                          <a:latin typeface="Arial"/>
                        </a:rPr>
                        <a:t/>
                      </a:r>
                      <a:br>
                        <a:rPr lang="fr-FR" sz="300" dirty="0">
                          <a:latin typeface="Arial"/>
                        </a:rPr>
                      </a:br>
                      <a:endParaRPr lang="fr-FR" sz="300" dirty="0">
                        <a:latin typeface="Arial"/>
                      </a:endParaRPr>
                    </a:p>
                  </a:txBody>
                  <a:tcPr marL="17570" marR="17570" marT="8785" marB="8785"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algn="r"/>
                      <a:r>
                        <a:rPr lang="fr-FR" sz="300">
                          <a:latin typeface="Arial"/>
                        </a:rPr>
                        <a:t>40</a:t>
                      </a:r>
                    </a:p>
                  </a:txBody>
                  <a:tcPr marL="17570" marR="17570" marT="8785" marB="8785"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algn="l"/>
                      <a:r>
                        <a:rPr lang="fr-FR" sz="300" dirty="0">
                          <a:latin typeface="Arial"/>
                        </a:rPr>
                        <a:t/>
                      </a:r>
                      <a:br>
                        <a:rPr lang="fr-FR" sz="300" dirty="0">
                          <a:latin typeface="Arial"/>
                        </a:rPr>
                      </a:br>
                      <a:endParaRPr lang="fr-FR" sz="300" dirty="0">
                        <a:latin typeface="Arial"/>
                      </a:endParaRPr>
                    </a:p>
                  </a:txBody>
                  <a:tcPr marL="17570" marR="17570" marT="8785" marB="8785" anchor="ctr">
                    <a:lnL>
                      <a:noFill/>
                    </a:lnL>
                    <a:lnR>
                      <a:noFill/>
                    </a:lnR>
                    <a:lnT w="9525" cap="flat" cmpd="sng" algn="ctr">
                      <a:solidFill>
                        <a:srgbClr val="000000"/>
                      </a:solidFill>
                      <a:prstDash val="solid"/>
                      <a:round/>
                      <a:headEnd type="none" w="med" len="med"/>
                      <a:tailEnd type="none" w="med" len="med"/>
                    </a:lnT>
                    <a:lnB>
                      <a:noFill/>
                    </a:lnB>
                  </a:tcPr>
                </a:tc>
              </a:tr>
            </a:tbl>
          </a:graphicData>
        </a:graphic>
      </p:graphicFrame>
      <p:sp>
        <p:nvSpPr>
          <p:cNvPr id="3" name="Titre 1"/>
          <p:cNvSpPr txBox="1">
            <a:spLocks/>
          </p:cNvSpPr>
          <p:nvPr/>
        </p:nvSpPr>
        <p:spPr>
          <a:xfrm>
            <a:off x="3024088" y="0"/>
            <a:ext cx="4320480" cy="1260360"/>
          </a:xfrm>
          <a:prstGeom prst="rect">
            <a:avLst/>
          </a:prstGeom>
          <a:noFill/>
          <a:ln>
            <a:noFill/>
          </a:ln>
        </p:spPr>
        <p:txBody>
          <a:bodyPr vert="horz" wrap="square" lIns="0" tIns="0" rIns="0" bIns="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defTabSz="914400" rtl="0" eaLnBrk="1" fontAlgn="auto" latinLnBrk="0" hangingPunct="0">
              <a:lnSpc>
                <a:spcPct val="100000"/>
              </a:lnSpc>
              <a:spcBef>
                <a:spcPts val="0"/>
              </a:spcBef>
              <a:spcAft>
                <a:spcPts val="0"/>
              </a:spcAft>
              <a:buClrTx/>
              <a:buSzTx/>
              <a:buFontTx/>
              <a:buNone/>
              <a:tabLst/>
              <a:defRPr/>
            </a:pPr>
            <a:r>
              <a:rPr kumimoji="0" lang="fr-FR" sz="3200" b="1" i="1" u="none" strike="noStrike" kern="0" cap="none" spc="0" normalizeH="0" baseline="0" noProof="0" dirty="0" smtClean="0">
                <a:ln>
                  <a:noFill/>
                </a:ln>
                <a:solidFill>
                  <a:srgbClr val="800000"/>
                </a:solidFill>
                <a:effectLst/>
                <a:uLnTx/>
                <a:uFillTx/>
                <a:latin typeface="Calibri" pitchFamily="34" charset="0"/>
                <a:ea typeface="Microsoft YaHei" pitchFamily="2"/>
                <a:cs typeface="Tahoma" pitchFamily="2"/>
              </a:rPr>
              <a:t>Proposition de barème  :</a:t>
            </a:r>
            <a:endParaRPr kumimoji="0" lang="fr-FR" sz="3200" b="1" i="1" u="none" strike="noStrike" kern="0" cap="none" spc="0" normalizeH="0" baseline="0" noProof="0" dirty="0">
              <a:ln>
                <a:noFill/>
              </a:ln>
              <a:solidFill>
                <a:srgbClr val="800000"/>
              </a:solidFill>
              <a:effectLst/>
              <a:uLnTx/>
              <a:uFillTx/>
              <a:latin typeface="Calibri" pitchFamily="34" charset="0"/>
              <a:ea typeface="Microsoft YaHei" pitchFamily="2"/>
              <a:cs typeface="Tahoma" pitchFamily="2"/>
            </a:endParaRPr>
          </a:p>
        </p:txBody>
      </p:sp>
      <p:sp>
        <p:nvSpPr>
          <p:cNvPr id="4" name="ZoneTexte 3"/>
          <p:cNvSpPr txBox="1"/>
          <p:nvPr/>
        </p:nvSpPr>
        <p:spPr>
          <a:xfrm>
            <a:off x="0" y="251445"/>
            <a:ext cx="3528144"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dirty="0">
                <a:ln>
                  <a:noFill/>
                </a:ln>
                <a:solidFill>
                  <a:srgbClr val="000099"/>
                </a:solidFill>
                <a:latin typeface="Verdana" pitchFamily="34"/>
                <a:ea typeface="Microsoft YaHei" pitchFamily="2"/>
                <a:cs typeface="Mangal" pitchFamily="2"/>
              </a:rPr>
              <a:t>Épreuve U42:</a:t>
            </a:r>
          </a:p>
        </p:txBody>
      </p:sp>
      <p:graphicFrame>
        <p:nvGraphicFramePr>
          <p:cNvPr id="5" name="Tableau 4"/>
          <p:cNvGraphicFramePr>
            <a:graphicFrameLocks noGrp="1"/>
          </p:cNvGraphicFramePr>
          <p:nvPr/>
        </p:nvGraphicFramePr>
        <p:xfrm>
          <a:off x="359792" y="2195661"/>
          <a:ext cx="9145015" cy="2866344"/>
        </p:xfrm>
        <a:graphic>
          <a:graphicData uri="http://schemas.openxmlformats.org/drawingml/2006/table">
            <a:tbl>
              <a:tblPr>
                <a:effectLst>
                  <a:reflection blurRad="6350" stA="50000" endA="295" endPos="92000" dist="101600" dir="5400000" sy="-100000" algn="bl" rotWithShape="0"/>
                </a:effectLst>
              </a:tblPr>
              <a:tblGrid>
                <a:gridCol w="1115246"/>
                <a:gridCol w="2080313"/>
                <a:gridCol w="3386081"/>
                <a:gridCol w="814045"/>
                <a:gridCol w="744765"/>
                <a:gridCol w="450323"/>
                <a:gridCol w="554242"/>
              </a:tblGrid>
              <a:tr h="911973">
                <a:tc rowSpan="4">
                  <a:txBody>
                    <a:bodyPr/>
                    <a:lstStyle/>
                    <a:p>
                      <a:pPr algn="ctr"/>
                      <a:r>
                        <a:rPr lang="fr-FR" sz="1400" b="1" dirty="0">
                          <a:latin typeface="Arial"/>
                        </a:rPr>
                        <a:t>C4. Concevoir des solutions techniques.</a:t>
                      </a:r>
                      <a:endParaRPr lang="fr-FR" sz="1400" dirty="0">
                        <a:latin typeface="Arial"/>
                      </a:endParaRP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l"/>
                      <a:r>
                        <a:rPr lang="fr-FR" sz="1400" dirty="0">
                          <a:latin typeface="Arial"/>
                        </a:rPr>
                        <a:t>Identifier les contraintes techniques et les exigences réglementaires.</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l"/>
                      <a:r>
                        <a:rPr lang="fr-FR" sz="1400" dirty="0">
                          <a:latin typeface="Arial"/>
                        </a:rPr>
                        <a:t>Les contraintes et exigences diverses sont prises en compte.</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dirty="0">
                          <a:latin typeface="Arial"/>
                        </a:rPr>
                        <a:t>0 à 2</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dirty="0">
                          <a:latin typeface="Arial"/>
                        </a:rPr>
                        <a:t/>
                      </a:r>
                      <a:br>
                        <a:rPr lang="fr-FR" sz="1600" dirty="0">
                          <a:latin typeface="Arial"/>
                        </a:rPr>
                      </a:br>
                      <a:endParaRPr lang="fr-FR" sz="1600" dirty="0">
                        <a:latin typeface="Arial"/>
                      </a:endParaRP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a:latin typeface="Arial"/>
                        </a:rPr>
                        <a:t>2</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rowSpan="4">
                  <a:txBody>
                    <a:bodyPr/>
                    <a:lstStyle/>
                    <a:p>
                      <a:pPr algn="ctr"/>
                      <a:r>
                        <a:rPr lang="fr-FR" sz="1600" dirty="0">
                          <a:latin typeface="Arial"/>
                        </a:rPr>
                        <a:t>9</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r>
              <a:tr h="701518">
                <a:tc vMerge="1">
                  <a:txBody>
                    <a:bodyPr/>
                    <a:lstStyle/>
                    <a:p>
                      <a:endParaRPr lang="fr-FR"/>
                    </a:p>
                  </a:txBody>
                  <a:tcPr/>
                </a:tc>
                <a:tc>
                  <a:txBody>
                    <a:bodyPr/>
                    <a:lstStyle/>
                    <a:p>
                      <a:pPr algn="l"/>
                      <a:r>
                        <a:rPr lang="fr-FR" sz="1400" dirty="0">
                          <a:latin typeface="Arial"/>
                        </a:rPr>
                        <a:t>Inventorier les différentes solutions techniques. </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l"/>
                      <a:r>
                        <a:rPr lang="fr-FR" sz="1400" dirty="0">
                          <a:latin typeface="Arial"/>
                        </a:rPr>
                        <a:t>Les solutions proposées sont compatibles avec le cahier des charges. </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a:latin typeface="Arial"/>
                        </a:rPr>
                        <a:t>0 à 2</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dirty="0">
                          <a:latin typeface="Arial"/>
                        </a:rPr>
                        <a:t/>
                      </a:r>
                      <a:br>
                        <a:rPr lang="fr-FR" sz="1600" dirty="0">
                          <a:latin typeface="Arial"/>
                        </a:rPr>
                      </a:br>
                      <a:endParaRPr lang="fr-FR" sz="1600" dirty="0">
                        <a:latin typeface="Arial"/>
                      </a:endParaRP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dirty="0">
                          <a:latin typeface="Arial"/>
                        </a:rPr>
                        <a:t>2</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vMerge="1">
                  <a:txBody>
                    <a:bodyPr/>
                    <a:lstStyle/>
                    <a:p>
                      <a:endParaRPr lang="fr-FR"/>
                    </a:p>
                  </a:txBody>
                  <a:tcPr/>
                </a:tc>
              </a:tr>
              <a:tr h="701518">
                <a:tc vMerge="1">
                  <a:txBody>
                    <a:bodyPr/>
                    <a:lstStyle/>
                    <a:p>
                      <a:endParaRPr lang="fr-FR"/>
                    </a:p>
                  </a:txBody>
                  <a:tcPr/>
                </a:tc>
                <a:tc>
                  <a:txBody>
                    <a:bodyPr/>
                    <a:lstStyle/>
                    <a:p>
                      <a:pPr algn="l"/>
                      <a:r>
                        <a:rPr lang="fr-FR" sz="1400">
                          <a:latin typeface="Arial"/>
                        </a:rPr>
                        <a:t>Élaborer ou modifier des solutions techniques.</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l"/>
                      <a:r>
                        <a:rPr lang="fr-FR" sz="1400">
                          <a:latin typeface="Arial"/>
                        </a:rPr>
                        <a:t>Les solutions sont conformes aux normes et à la réglementation en vigueur.</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a:latin typeface="Arial"/>
                        </a:rPr>
                        <a:t>0 à 4</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a:latin typeface="Arial"/>
                        </a:rPr>
                        <a:t/>
                      </a:r>
                      <a:br>
                        <a:rPr lang="fr-FR" sz="1600">
                          <a:latin typeface="Arial"/>
                        </a:rPr>
                      </a:br>
                      <a:endParaRPr lang="fr-FR" sz="1600">
                        <a:latin typeface="Arial"/>
                      </a:endParaRP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dirty="0">
                          <a:latin typeface="Arial"/>
                        </a:rPr>
                        <a:t>4</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vMerge="1">
                  <a:txBody>
                    <a:bodyPr/>
                    <a:lstStyle/>
                    <a:p>
                      <a:endParaRPr lang="fr-FR"/>
                    </a:p>
                  </a:txBody>
                  <a:tcPr/>
                </a:tc>
              </a:tr>
              <a:tr h="491062">
                <a:tc vMerge="1">
                  <a:txBody>
                    <a:bodyPr/>
                    <a:lstStyle/>
                    <a:p>
                      <a:endParaRPr lang="fr-FR"/>
                    </a:p>
                  </a:txBody>
                  <a:tcPr/>
                </a:tc>
                <a:tc>
                  <a:txBody>
                    <a:bodyPr/>
                    <a:lstStyle/>
                    <a:p>
                      <a:pPr algn="l"/>
                      <a:r>
                        <a:rPr lang="fr-FR" sz="1400">
                          <a:latin typeface="Arial"/>
                        </a:rPr>
                        <a:t>Dessiner les solutions techniques retenues.</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l"/>
                      <a:r>
                        <a:rPr lang="fr-FR" sz="1400" dirty="0">
                          <a:latin typeface="Arial"/>
                        </a:rPr>
                        <a:t>Les documents produits sont exploitables.</a:t>
                      </a:r>
                    </a:p>
                  </a:txBody>
                  <a:tcPr marL="61095" marR="61095" marT="30547" marB="30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a:latin typeface="Arial"/>
                        </a:rPr>
                        <a:t/>
                      </a:r>
                      <a:br>
                        <a:rPr lang="fr-FR" sz="1600">
                          <a:latin typeface="Arial"/>
                        </a:rPr>
                      </a:br>
                      <a:endParaRPr lang="fr-FR" sz="1600">
                        <a:latin typeface="Arial"/>
                      </a:endParaRP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a:latin typeface="Arial"/>
                        </a:rPr>
                        <a:t>0 ou 1</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a:txBody>
                    <a:bodyPr/>
                    <a:lstStyle/>
                    <a:p>
                      <a:pPr algn="ctr"/>
                      <a:r>
                        <a:rPr lang="fr-FR" sz="1600" dirty="0">
                          <a:latin typeface="Arial"/>
                        </a:rPr>
                        <a:t>1</a:t>
                      </a:r>
                    </a:p>
                  </a:txBody>
                  <a:tcPr marL="61095" marR="61095" marT="30547" marB="30547"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1">
                        <a:lumMod val="40000"/>
                        <a:lumOff val="60000"/>
                        <a:alpha val="90000"/>
                      </a:schemeClr>
                    </a:solidFill>
                  </a:tcPr>
                </a:tc>
                <a:tc vMerge="1">
                  <a:txBody>
                    <a:bodyPr/>
                    <a:lstStyle/>
                    <a:p>
                      <a:endParaRPr lang="fr-FR"/>
                    </a:p>
                  </a:txBody>
                  <a:tcPr/>
                </a:tc>
              </a:tr>
            </a:tbl>
          </a:graphicData>
        </a:graphic>
      </p:graphicFrame>
      <p:sp>
        <p:nvSpPr>
          <p:cNvPr id="6" name="Espace réservé du pied de page 5"/>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3"/>
          <p:cNvGraphicFramePr>
            <a:graphicFrameLocks noGrp="1"/>
          </p:cNvGraphicFramePr>
          <p:nvPr/>
        </p:nvGraphicFramePr>
        <p:xfrm>
          <a:off x="2159992" y="1331565"/>
          <a:ext cx="7560840" cy="4355783"/>
        </p:xfrm>
        <a:graphic>
          <a:graphicData uri="http://schemas.openxmlformats.org/drawingml/2006/table">
            <a:tbl>
              <a:tblPr/>
              <a:tblGrid>
                <a:gridCol w="3743801"/>
                <a:gridCol w="206693"/>
                <a:gridCol w="3610346"/>
              </a:tblGrid>
              <a:tr h="238125">
                <a:tc>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1" i="1" u="none" strike="noStrike" cap="none" normalizeH="0" baseline="0" dirty="0" smtClean="0">
                          <a:ln>
                            <a:noFill/>
                          </a:ln>
                          <a:solidFill>
                            <a:srgbClr val="002060"/>
                          </a:solidFill>
                          <a:effectLst/>
                          <a:latin typeface="Verdana" pitchFamily="34" charset="0"/>
                          <a:cs typeface="Times New Roman" pitchFamily="18" charset="0"/>
                        </a:rPr>
                        <a:t>Tâches professionnelles</a:t>
                      </a:r>
                      <a:endParaRPr kumimoji="0" lang="fr-FR" sz="1400" b="0" i="0" u="none" strike="noStrike" cap="none" normalizeH="0" baseline="0" dirty="0" smtClean="0">
                        <a:ln>
                          <a:noFill/>
                        </a:ln>
                        <a:solidFill>
                          <a:srgbClr val="002060"/>
                        </a:solidFill>
                        <a:effectLst/>
                        <a:latin typeface="Verdana" pitchFamily="34" charset="0"/>
                        <a:cs typeface="Times New Roman" pitchFamily="18" charset="0"/>
                      </a:endParaRP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15900" marR="0" lvl="0" indent="-215900" algn="ctr"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ts val="200"/>
                        </a:spcBef>
                        <a:spcAft>
                          <a:spcPts val="200"/>
                        </a:spcAft>
                        <a:buClrTx/>
                        <a:buSzTx/>
                        <a:buFontTx/>
                        <a:buNone/>
                        <a:tabLst/>
                      </a:pPr>
                      <a:r>
                        <a:rPr kumimoji="0" lang="fr-FR" sz="1400" b="1" i="1" u="none" strike="noStrike" cap="none" normalizeH="0" baseline="0" smtClean="0">
                          <a:ln>
                            <a:noFill/>
                          </a:ln>
                          <a:solidFill>
                            <a:srgbClr val="002060"/>
                          </a:solidFill>
                          <a:effectLst/>
                          <a:latin typeface="Verdana" pitchFamily="34" charset="0"/>
                          <a:cs typeface="Times New Roman" pitchFamily="18" charset="0"/>
                        </a:rPr>
                        <a:t>Compétences</a:t>
                      </a: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215900" marR="0" lvl="1" indent="-215900" algn="just" defTabSz="914400" rtl="0" eaLnBrk="1" fontAlgn="base" latinLnBrk="0" hangingPunct="1">
                        <a:lnSpc>
                          <a:spcPct val="100000"/>
                        </a:lnSpc>
                        <a:spcBef>
                          <a:spcPct val="0"/>
                        </a:spcBef>
                        <a:spcAft>
                          <a:spcPct val="0"/>
                        </a:spcAft>
                        <a:buClrTx/>
                        <a:buSzTx/>
                        <a:buFont typeface="+mj-lt"/>
                        <a:buNone/>
                        <a:tabLst>
                          <a:tab pos="228600" algn="l"/>
                          <a:tab pos="4229100" algn="l"/>
                          <a:tab pos="5219700" algn="l"/>
                        </a:tabLst>
                      </a:pPr>
                      <a:r>
                        <a:rPr kumimoji="0" lang="fr-FR" sz="1400" b="0" i="0" u="none" strike="noStrike" cap="none" normalizeH="0" baseline="0" dirty="0" smtClean="0">
                          <a:ln>
                            <a:noFill/>
                          </a:ln>
                          <a:solidFill>
                            <a:srgbClr val="FF0000"/>
                          </a:solidFill>
                          <a:effectLst/>
                          <a:latin typeface="Verdana" pitchFamily="34" charset="0"/>
                          <a:ea typeface="+mn-ea"/>
                          <a:cs typeface="Times New Roman" pitchFamily="18" charset="0"/>
                        </a:rPr>
                        <a:t>1.1.  Analyser un dossier marché, un dossier  de consultation des entreprises.</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15900" marR="0" lvl="0" indent="-215900" algn="l"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dirty="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C1.</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Rédiger une synthèse administrative et technique.</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519113">
                <a:tc>
                  <a:txBody>
                    <a:bodyPr/>
                    <a:lstStyle/>
                    <a:p>
                      <a:pPr marL="215900" marR="0" lvl="1" indent="-215900" algn="just" defTabSz="914400" rtl="0" eaLnBrk="1" fontAlgn="base" latinLnBrk="0" hangingPunct="1">
                        <a:lnSpc>
                          <a:spcPct val="100000"/>
                        </a:lnSpc>
                        <a:spcBef>
                          <a:spcPct val="0"/>
                        </a:spcBef>
                        <a:spcAft>
                          <a:spcPct val="0"/>
                        </a:spcAft>
                        <a:buClrTx/>
                        <a:buSzTx/>
                        <a:buFont typeface="+mj-lt"/>
                        <a:buNone/>
                        <a:tabLst>
                          <a:tab pos="228600" algn="l"/>
                          <a:tab pos="4229100" algn="l"/>
                          <a:tab pos="52197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1.2.</a:t>
                      </a:r>
                      <a:r>
                        <a:rPr kumimoji="0" lang="fr-FR" sz="1400" b="0" i="0" u="none" strike="noStrike" cap="none" normalizeH="0" baseline="0" dirty="0" smtClean="0">
                          <a:ln>
                            <a:noFill/>
                          </a:ln>
                          <a:solidFill>
                            <a:srgbClr val="002060"/>
                          </a:solidFill>
                          <a:effectLst/>
                          <a:latin typeface="Verdana" pitchFamily="34" charset="0"/>
                          <a:cs typeface="Times New Roman" pitchFamily="18" charset="0"/>
                        </a:rPr>
                        <a:t> Expliciter un besoin et formaliser tout ou partie d’un cahier des charges (éventuellement sur chantier).</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15900" marR="0" lvl="0" indent="-215900" algn="l"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1" i="0" u="none" strike="noStrike" cap="none" normalizeH="0" baseline="0" smtClean="0">
                          <a:ln>
                            <a:noFill/>
                          </a:ln>
                          <a:solidFill>
                            <a:srgbClr val="002060"/>
                          </a:solidFill>
                          <a:effectLst/>
                          <a:latin typeface="Verdana" pitchFamily="34" charset="0"/>
                          <a:cs typeface="Times New Roman" pitchFamily="18" charset="0"/>
                        </a:rPr>
                        <a:t>C2.</a:t>
                      </a:r>
                      <a:r>
                        <a:rPr kumimoji="0" lang="fr-FR" sz="1400" b="0" i="0" u="none" strike="noStrike" cap="none" normalizeH="0" baseline="0" smtClean="0">
                          <a:ln>
                            <a:noFill/>
                          </a:ln>
                          <a:solidFill>
                            <a:srgbClr val="002060"/>
                          </a:solidFill>
                          <a:effectLst/>
                          <a:latin typeface="Verdana" pitchFamily="34" charset="0"/>
                          <a:cs typeface="Times New Roman" pitchFamily="18" charset="0"/>
                        </a:rPr>
                        <a:t> Exprimer techniquement le besoin du client.</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215900" marR="0" lvl="1" indent="-215900" algn="just" defTabSz="914400" rtl="0" eaLnBrk="1" fontAlgn="base" latinLnBrk="0" hangingPunct="1">
                        <a:lnSpc>
                          <a:spcPct val="100000"/>
                        </a:lnSpc>
                        <a:spcBef>
                          <a:spcPct val="0"/>
                        </a:spcBef>
                        <a:spcAft>
                          <a:spcPct val="0"/>
                        </a:spcAft>
                        <a:buClrTx/>
                        <a:buSzTx/>
                        <a:buFont typeface="+mj-lt"/>
                        <a:buNone/>
                        <a:tabLst>
                          <a:tab pos="228600" algn="l"/>
                          <a:tab pos="4229100" algn="l"/>
                          <a:tab pos="5219700" algn="l"/>
                        </a:tabLst>
                      </a:pPr>
                      <a:r>
                        <a:rPr kumimoji="0" lang="fr-FR" sz="1400" b="0" i="0" u="none" strike="noStrike" cap="none" normalizeH="0" baseline="0" dirty="0" smtClean="0">
                          <a:ln>
                            <a:noFill/>
                          </a:ln>
                          <a:solidFill>
                            <a:srgbClr val="FF0000"/>
                          </a:solidFill>
                          <a:effectLst/>
                          <a:latin typeface="Verdana" pitchFamily="34" charset="0"/>
                          <a:ea typeface="+mn-ea"/>
                          <a:cs typeface="Times New Roman" pitchFamily="18" charset="0"/>
                        </a:rPr>
                        <a:t>1.3. Analyser le principe structurel d’un bâtiment neuf ou existant sur plans ou sur site.</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15900" marR="0" lvl="0" indent="-215900" algn="l"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dirty="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C3.</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Analyser le fonctionnement de la structure porteuse d’un bâtiment.</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692150">
                <a:tc>
                  <a:txBody>
                    <a:bodyPr/>
                    <a:lstStyle/>
                    <a:p>
                      <a:pPr marL="215900" marR="0" lvl="1" indent="-215900" algn="just" defTabSz="914400" rtl="0" eaLnBrk="1" fontAlgn="base" latinLnBrk="0" hangingPunct="1">
                        <a:lnSpc>
                          <a:spcPct val="100000"/>
                        </a:lnSpc>
                        <a:spcBef>
                          <a:spcPct val="0"/>
                        </a:spcBef>
                        <a:spcAft>
                          <a:spcPct val="0"/>
                        </a:spcAft>
                        <a:buClrTx/>
                        <a:buSzTx/>
                        <a:buFont typeface="+mj-lt"/>
                        <a:buNone/>
                        <a:tabLst>
                          <a:tab pos="228600" algn="l"/>
                          <a:tab pos="4229100" algn="l"/>
                          <a:tab pos="5219700" algn="l"/>
                        </a:tabLst>
                      </a:pPr>
                      <a:r>
                        <a:rPr kumimoji="0" lang="fr-FR" sz="1400" b="0" i="0" u="none" strike="noStrike" cap="none" normalizeH="0" baseline="0" dirty="0" smtClean="0">
                          <a:ln>
                            <a:noFill/>
                          </a:ln>
                          <a:solidFill>
                            <a:srgbClr val="FF0000"/>
                          </a:solidFill>
                          <a:effectLst/>
                          <a:latin typeface="Verdana" pitchFamily="34" charset="0"/>
                          <a:ea typeface="+mn-ea"/>
                          <a:cs typeface="Times New Roman" pitchFamily="18" charset="0"/>
                        </a:rPr>
                        <a:t>1.4. Concevoir des solutions techniques conformément aux spécifications d’un cahier des charges, d’un mode constructif, d’une réglementation. </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15900" marR="0" lvl="0" indent="-215900" algn="l"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C4.</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Concevoir des solutions techniques.</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346075">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0" i="0" u="none" strike="noStrike" cap="none" normalizeH="0" baseline="0" dirty="0" smtClean="0">
                          <a:ln>
                            <a:noFill/>
                          </a:ln>
                          <a:solidFill>
                            <a:srgbClr val="002060"/>
                          </a:solidFill>
                          <a:effectLst/>
                          <a:latin typeface="Verdana" pitchFamily="34" charset="0"/>
                          <a:ea typeface="+mn-ea"/>
                          <a:cs typeface="Times New Roman" pitchFamily="18" charset="0"/>
                        </a:rPr>
                        <a:t>1.5.  Dimensionner des éléments structurels courants </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215900" marR="0" lvl="0" indent="-215900" algn="l"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0" i="0" u="none" strike="noStrike" cap="none" normalizeH="0" baseline="0" dirty="0" smtClean="0">
                          <a:ln>
                            <a:noFill/>
                          </a:ln>
                          <a:solidFill>
                            <a:srgbClr val="002060"/>
                          </a:solidFill>
                          <a:effectLst/>
                          <a:latin typeface="Verdana" pitchFamily="34" charset="0"/>
                          <a:ea typeface="+mn-ea"/>
                          <a:cs typeface="Times New Roman" pitchFamily="18" charset="0"/>
                        </a:rPr>
                        <a:t>C5. Dimensionner et/ou vérifier des éléments simples d’un ouvrage.</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73038">
                <a:tc>
                  <a:txBody>
                    <a:bodyPr/>
                    <a:lstStyle/>
                    <a:p>
                      <a:pPr marL="215900" marR="0" lvl="0" indent="-215900" algn="just"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r>
                        <a:rPr kumimoji="0" lang="fr-FR" sz="1400" b="0" i="0" u="none" strike="noStrike" cap="none" normalizeH="0" baseline="0" dirty="0" smtClean="0">
                          <a:ln>
                            <a:noFill/>
                          </a:ln>
                          <a:solidFill>
                            <a:srgbClr val="FF0000"/>
                          </a:solidFill>
                          <a:effectLst/>
                          <a:latin typeface="Verdana" pitchFamily="34" charset="0"/>
                          <a:ea typeface="+mn-ea"/>
                          <a:cs typeface="Times New Roman" pitchFamily="18" charset="0"/>
                        </a:rPr>
                        <a:t>1.6.  Réaliser des plans d’exécution détaillés</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215900" marR="0" lvl="0" indent="-215900" algn="l" defTabSz="914400" rtl="0" eaLnBrk="1" fontAlgn="base" latinLnBrk="0" hangingPunct="1">
                        <a:lnSpc>
                          <a:spcPct val="100000"/>
                        </a:lnSpc>
                        <a:spcBef>
                          <a:spcPct val="0"/>
                        </a:spcBef>
                        <a:spcAft>
                          <a:spcPct val="0"/>
                        </a:spcAft>
                        <a:buClrTx/>
                        <a:buSzTx/>
                        <a:buFontTx/>
                        <a:buNone/>
                        <a:tabLst>
                          <a:tab pos="228600" algn="l"/>
                          <a:tab pos="4229100" algn="l"/>
                          <a:tab pos="5219700" algn="l"/>
                        </a:tabLst>
                      </a:pPr>
                      <a:endParaRPr kumimoji="0" lang="fr-FR" sz="1400" b="0" i="0" u="none" strike="noStrike" cap="none" normalizeH="0" baseline="0" dirty="0" smtClean="0">
                        <a:ln>
                          <a:noFill/>
                        </a:ln>
                        <a:solidFill>
                          <a:srgbClr val="FF000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solid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1" i="0" u="none" strike="noStrike" cap="none" normalizeH="0" baseline="0" dirty="0" smtClean="0">
                          <a:ln>
                            <a:noFill/>
                          </a:ln>
                          <a:solidFill>
                            <a:srgbClr val="FF0000"/>
                          </a:solidFill>
                          <a:effectLst/>
                          <a:latin typeface="Verdana" pitchFamily="34" charset="0"/>
                          <a:cs typeface="Times New Roman" pitchFamily="18" charset="0"/>
                        </a:rPr>
                        <a:t>C6.</a:t>
                      </a:r>
                      <a:r>
                        <a:rPr kumimoji="0" lang="fr-FR" sz="1400" b="0" i="0" u="none" strike="noStrike" cap="none" normalizeH="0" baseline="0" dirty="0" smtClean="0">
                          <a:ln>
                            <a:noFill/>
                          </a:ln>
                          <a:solidFill>
                            <a:srgbClr val="FF0000"/>
                          </a:solidFill>
                          <a:effectLst/>
                          <a:latin typeface="Verdana" pitchFamily="34" charset="0"/>
                          <a:cs typeface="Times New Roman" pitchFamily="18" charset="0"/>
                        </a:rPr>
                        <a:t> Élaborer le dossier des plans d’exécution.</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490538">
                <a:tc>
                  <a:txBody>
                    <a:bodyPr/>
                    <a:lstStyle/>
                    <a:p>
                      <a:pPr marL="215900" marR="0" lvl="0" indent="-215900" algn="just" defTabSz="914400" rtl="0" eaLnBrk="1" fontAlgn="base" latinLnBrk="0" hangingPunct="1">
                        <a:lnSpc>
                          <a:spcPct val="100000"/>
                        </a:lnSpc>
                        <a:spcBef>
                          <a:spcPts val="200"/>
                        </a:spcBef>
                        <a:spcAft>
                          <a:spcPts val="200"/>
                        </a:spcAft>
                        <a:buClrTx/>
                        <a:buSzTx/>
                        <a:buFontTx/>
                        <a:buNone/>
                        <a:tabLst>
                          <a:tab pos="228600" algn="l"/>
                          <a:tab pos="4229100" algn="l"/>
                          <a:tab pos="52197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1.7.</a:t>
                      </a:r>
                      <a:r>
                        <a:rPr kumimoji="0" lang="fr-FR" sz="1400" b="0" i="0" u="none" strike="noStrike" cap="none" normalizeH="0" baseline="0" dirty="0" smtClean="0">
                          <a:ln>
                            <a:noFill/>
                          </a:ln>
                          <a:solidFill>
                            <a:srgbClr val="002060"/>
                          </a:solidFill>
                          <a:effectLst/>
                          <a:latin typeface="Verdana" pitchFamily="34" charset="0"/>
                          <a:cs typeface="Times New Roman" pitchFamily="18" charset="0"/>
                        </a:rPr>
                        <a:t>  Élaborer un devis</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215900" marR="0" lvl="0" indent="-215900" algn="l" defTabSz="914400" rtl="0" eaLnBrk="1" fontAlgn="base" latinLnBrk="0" hangingPunct="1">
                        <a:lnSpc>
                          <a:spcPct val="100000"/>
                        </a:lnSpc>
                        <a:spcBef>
                          <a:spcPts val="200"/>
                        </a:spcBef>
                        <a:spcAft>
                          <a:spcPts val="200"/>
                        </a:spcAft>
                        <a:buClrTx/>
                        <a:buSzTx/>
                        <a:buFontTx/>
                        <a:buNone/>
                        <a:tabLst>
                          <a:tab pos="228600" algn="l"/>
                          <a:tab pos="4229100" algn="l"/>
                          <a:tab pos="5219700" algn="l"/>
                        </a:tabLst>
                      </a:pPr>
                      <a:endParaRPr kumimoji="0" lang="fr-FR" sz="1400" b="0" i="0" u="none" strike="noStrike" cap="none" normalizeH="0" baseline="0" smtClean="0">
                        <a:ln>
                          <a:noFill/>
                        </a:ln>
                        <a:solidFill>
                          <a:srgbClr val="002060"/>
                        </a:solidFill>
                        <a:effectLst/>
                        <a:latin typeface="Verdana" pitchFamily="34" charset="0"/>
                        <a:cs typeface="Times New Roman" pitchFamily="18" charset="0"/>
                      </a:endParaRPr>
                    </a:p>
                  </a:txBody>
                  <a:tcPr marL="40976" marR="409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just" defTabSz="914400" rtl="0" eaLnBrk="1" fontAlgn="base" latinLnBrk="0" hangingPunct="1">
                        <a:lnSpc>
                          <a:spcPct val="100000"/>
                        </a:lnSpc>
                        <a:spcBef>
                          <a:spcPts val="400"/>
                        </a:spcBef>
                        <a:spcAft>
                          <a:spcPts val="400"/>
                        </a:spcAft>
                        <a:buClrTx/>
                        <a:buSzTx/>
                        <a:buFont typeface="+mj-lt"/>
                        <a:buNone/>
                        <a:tabLst>
                          <a:tab pos="228600" algn="l"/>
                        </a:tabLst>
                      </a:pPr>
                      <a:r>
                        <a:rPr kumimoji="0" lang="fr-FR" sz="1400" b="1" i="0" u="none" strike="noStrike" cap="none" normalizeH="0" baseline="0" dirty="0" smtClean="0">
                          <a:ln>
                            <a:noFill/>
                          </a:ln>
                          <a:solidFill>
                            <a:srgbClr val="002060"/>
                          </a:solidFill>
                          <a:effectLst/>
                          <a:latin typeface="Verdana" pitchFamily="34" charset="0"/>
                          <a:cs typeface="Times New Roman" pitchFamily="18" charset="0"/>
                        </a:rPr>
                        <a:t>C7. </a:t>
                      </a:r>
                      <a:r>
                        <a:rPr kumimoji="0" lang="fr-FR" sz="1400" b="0" i="0" u="none" strike="noStrike" cap="none" normalizeH="0" baseline="0" dirty="0" smtClean="0">
                          <a:ln>
                            <a:noFill/>
                          </a:ln>
                          <a:solidFill>
                            <a:srgbClr val="002060"/>
                          </a:solidFill>
                          <a:effectLst/>
                          <a:latin typeface="Verdana" pitchFamily="34" charset="0"/>
                          <a:cs typeface="Times New Roman" pitchFamily="18" charset="0"/>
                        </a:rPr>
                        <a:t>Quantifier les besoins et estimer le coût d’un ouvrage élémentaire.</a:t>
                      </a:r>
                    </a:p>
                  </a:txBody>
                  <a:tcPr marL="40976" marR="409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Rectangle 2"/>
          <p:cNvSpPr txBox="1">
            <a:spLocks noChangeArrowheads="1"/>
          </p:cNvSpPr>
          <p:nvPr/>
        </p:nvSpPr>
        <p:spPr bwMode="auto">
          <a:xfrm>
            <a:off x="0" y="188913"/>
            <a:ext cx="8893175" cy="863600"/>
          </a:xfrm>
          <a:prstGeom prst="rect">
            <a:avLst/>
          </a:prstGeom>
          <a:noFill/>
          <a:ln w="9525">
            <a:noFill/>
            <a:miter lim="800000"/>
            <a:headEnd/>
            <a:tailEnd/>
          </a:ln>
        </p:spPr>
        <p:txBody>
          <a:bodyPr lIns="92075" tIns="46038" rIns="92075" bIns="46038" anchor="ctr"/>
          <a:lstStyle/>
          <a:p>
            <a:pPr eaLnBrk="0" hangingPunct="0">
              <a:lnSpc>
                <a:spcPct val="70000"/>
              </a:lnSpc>
              <a:spcBef>
                <a:spcPct val="0"/>
              </a:spcBef>
              <a:buClrTx/>
              <a:buFontTx/>
              <a:buNone/>
            </a:pPr>
            <a:r>
              <a:rPr lang="fr-FR" sz="3200" dirty="0">
                <a:solidFill>
                  <a:srgbClr val="FF0000"/>
                </a:solidFill>
                <a:latin typeface="Arial" pitchFamily="34" charset="0"/>
                <a:cs typeface="Arial" pitchFamily="34" charset="0"/>
              </a:rPr>
              <a:t>Rappels des compétences mobilisées</a:t>
            </a: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a:xfrm>
            <a:off x="276518" y="0"/>
            <a:ext cx="2126382" cy="563476"/>
          </a:xfrm>
        </p:spPr>
        <p:txBody>
          <a:bodyPr/>
          <a:lstStyle/>
          <a:p>
            <a:r>
              <a:rPr lang="fr-FR" sz="3100" dirty="0" smtClean="0">
                <a:latin typeface="Verdana" pitchFamily="34" charset="0"/>
              </a:rPr>
              <a:t>examen</a:t>
            </a:r>
          </a:p>
        </p:txBody>
      </p:sp>
      <p:sp>
        <p:nvSpPr>
          <p:cNvPr id="4" name="Espace réservé du pied de page 3"/>
          <p:cNvSpPr>
            <a:spLocks noGrp="1"/>
          </p:cNvSpPr>
          <p:nvPr>
            <p:ph type="ftr" sz="quarter" idx="10"/>
          </p:nvPr>
        </p:nvSpPr>
        <p:spPr/>
        <p:txBody>
          <a:bodyPr/>
          <a:lstStyle/>
          <a:p>
            <a:pPr>
              <a:defRPr/>
            </a:pPr>
            <a:r>
              <a:rPr lang="fr-FR" smtClean="0">
                <a:latin typeface="Arial" pitchFamily="34" charset="0"/>
              </a:rPr>
              <a:t>Rénovation du BTS Bâtiment</a:t>
            </a:r>
            <a:endParaRPr lang="fr-FR" b="0" smtClean="0">
              <a:solidFill>
                <a:schemeClr val="folHlink"/>
              </a:solidFill>
              <a:effectLst/>
              <a:latin typeface="Arial" pitchFamily="34" charset="0"/>
            </a:endParaRPr>
          </a:p>
        </p:txBody>
      </p:sp>
      <p:graphicFrame>
        <p:nvGraphicFramePr>
          <p:cNvPr id="38413" name="Group 1549"/>
          <p:cNvGraphicFramePr>
            <a:graphicFrameLocks noGrp="1"/>
          </p:cNvGraphicFramePr>
          <p:nvPr/>
        </p:nvGraphicFramePr>
        <p:xfrm>
          <a:off x="276517" y="3701092"/>
          <a:ext cx="9485589" cy="1669430"/>
        </p:xfrm>
        <a:graphic>
          <a:graphicData uri="http://schemas.openxmlformats.org/drawingml/2006/table">
            <a:tbl>
              <a:tblPr/>
              <a:tblGrid>
                <a:gridCol w="2397649"/>
                <a:gridCol w="589787"/>
                <a:gridCol w="537283"/>
                <a:gridCol w="1247828"/>
                <a:gridCol w="1001062"/>
                <a:gridCol w="1471841"/>
                <a:gridCol w="1170823"/>
                <a:gridCol w="1069316"/>
              </a:tblGrid>
              <a:tr h="458480">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dirty="0" smtClean="0">
                          <a:ln>
                            <a:noFill/>
                          </a:ln>
                          <a:solidFill>
                            <a:srgbClr val="000000"/>
                          </a:solidFill>
                          <a:effectLst/>
                          <a:latin typeface="Verdana" pitchFamily="34" charset="0"/>
                          <a:ea typeface="Times New Roman" pitchFamily="18" charset="0"/>
                          <a:cs typeface="Arial" pitchFamily="34" charset="0"/>
                        </a:rPr>
                        <a:t>E4 – Étude Technique </a:t>
                      </a:r>
                      <a:endParaRPr kumimoji="1" lang="fr-FR" sz="1100" b="1" i="0" u="none" strike="noStrike" cap="none" normalizeH="0" baseline="0" dirty="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r-FR" sz="1100" b="1" i="0" u="none" strike="noStrike" cap="none" normalizeH="0" baseline="0" smtClean="0">
                        <a:ln>
                          <a:noFill/>
                        </a:ln>
                        <a:solidFill>
                          <a:srgbClr val="F1CA69"/>
                        </a:solidFill>
                        <a:effectLst/>
                        <a:latin typeface="Verdana"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6</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r-FR" sz="1100" b="1" i="0" u="none" strike="noStrike" cap="none" normalizeH="0" baseline="0" smtClean="0">
                        <a:ln>
                          <a:noFill/>
                        </a:ln>
                        <a:solidFill>
                          <a:srgbClr val="F1CA69"/>
                        </a:solidFill>
                        <a:effectLst/>
                        <a:latin typeface="Verdana"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r-FR" sz="1100" b="1" i="0" u="none" strike="noStrike" cap="none" normalizeH="0" baseline="0" smtClean="0">
                        <a:ln>
                          <a:noFill/>
                        </a:ln>
                        <a:solidFill>
                          <a:srgbClr val="F1CA69"/>
                        </a:solidFill>
                        <a:effectLst/>
                        <a:latin typeface="Verdana" pitchFamily="34" charset="0"/>
                      </a:endParaRPr>
                    </a:p>
                  </a:txBody>
                  <a:tcPr marL="101506" marR="101506" marT="50748" marB="50748" anchor="ctr" horzOverflow="overflow">
                    <a:lnL w="12700" cap="flat" cmpd="sng" algn="ctr">
                      <a:solidFill>
                        <a:srgbClr val="000000"/>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r-FR" sz="1100" b="1" i="0" u="none" strike="noStrike" cap="none" normalizeH="0" baseline="0" smtClean="0">
                        <a:ln>
                          <a:noFill/>
                        </a:ln>
                        <a:solidFill>
                          <a:srgbClr val="F1CA69"/>
                        </a:solidFill>
                        <a:effectLst/>
                        <a:latin typeface="Verdana" pitchFamily="34" charset="0"/>
                      </a:endParaRPr>
                    </a:p>
                  </a:txBody>
                  <a:tcPr marL="101506" marR="101506" marT="50748" marB="50748" anchor="ctr" horzOverflow="overflow">
                    <a:lnL w="28575" cap="flat" cmpd="sng" algn="ctr">
                      <a:solidFill>
                        <a:schemeClr val="bg2"/>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r-FR" sz="1100" b="1" i="0" u="none" strike="noStrike" cap="none" normalizeH="0" baseline="0" smtClean="0">
                        <a:ln>
                          <a:noFill/>
                        </a:ln>
                        <a:solidFill>
                          <a:srgbClr val="F1CA69"/>
                        </a:solidFill>
                        <a:effectLst/>
                        <a:latin typeface="Verdana"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Pct val="50000"/>
                        <a:buFont typeface="Monotype Sorts" pitchFamily="2" charset="2"/>
                        <a:buNone/>
                        <a:tabLst/>
                      </a:pPr>
                      <a:endParaRPr kumimoji="1" lang="fr-FR" sz="1100" b="1" i="0" u="none" strike="noStrike" cap="none" normalizeH="0" baseline="0" smtClean="0">
                        <a:ln>
                          <a:noFill/>
                        </a:ln>
                        <a:solidFill>
                          <a:srgbClr val="F1CA69"/>
                        </a:solidFill>
                        <a:effectLst/>
                        <a:latin typeface="Verdana" pitchFamily="34" charset="0"/>
                      </a:endParaRPr>
                    </a:p>
                  </a:txBody>
                  <a:tcPr marL="101506" marR="101506" marT="50748" marB="5074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547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Sous épreuve E41 : </a:t>
                      </a:r>
                    </a:p>
                    <a:p>
                      <a:pPr marL="0" marR="0" lvl="0" indent="0" algn="l"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Dimensionnement et vérification d'ouvrages</a:t>
                      </a: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U41</a:t>
                      </a: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2</a:t>
                      </a: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Ponctuelle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Ecrite</a:t>
                      </a: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4h</a:t>
                      </a:r>
                    </a:p>
                  </a:txBody>
                  <a:tcPr marL="101506" marR="101506" marT="50748" marB="50748" anchor="ctr" horzOverflow="overflow">
                    <a:lnL w="12700" cap="flat" cmpd="sng" algn="ctr">
                      <a:solidFill>
                        <a:srgbClr val="000000"/>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Ponctuelle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Ecrite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(4 h)</a:t>
                      </a:r>
                    </a:p>
                  </a:txBody>
                  <a:tcPr marL="101506" marR="101506" marT="50748" marB="50748" anchor="ctr" horzOverflow="overflow">
                    <a:lnL w="28575" cap="flat" cmpd="sng" algn="ctr">
                      <a:solidFill>
                        <a:schemeClr val="bg2"/>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Ponctuelle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chemeClr val="tx1"/>
                          </a:solidFill>
                          <a:effectLst/>
                          <a:latin typeface="Verdana" pitchFamily="34" charset="0"/>
                          <a:ea typeface="Times New Roman" pitchFamily="18" charset="0"/>
                          <a:cs typeface="Arial" pitchFamily="34" charset="0"/>
                        </a:rPr>
                        <a:t>écrite</a:t>
                      </a: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4h</a:t>
                      </a:r>
                    </a:p>
                  </a:txBody>
                  <a:tcPr marL="101506" marR="101506" marT="50748" marB="5074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547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Sous épreuve E42: </a:t>
                      </a:r>
                    </a:p>
                    <a:p>
                      <a:pPr marL="0" marR="0" lvl="0" indent="0" algn="l"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Conception d’ouvrages du bâtiment</a:t>
                      </a: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U42</a:t>
                      </a: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4</a:t>
                      </a: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Ponctuelle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Orale</a:t>
                      </a: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45 min</a:t>
                      </a:r>
                    </a:p>
                  </a:txBody>
                  <a:tcPr marL="101506" marR="101506" marT="50748" marB="50748" anchor="ctr" horzOverflow="overflow">
                    <a:lnL w="12700" cap="flat" cmpd="sng" algn="ctr">
                      <a:solidFill>
                        <a:srgbClr val="000000"/>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Ponctuelle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Orale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(45 min)</a:t>
                      </a:r>
                    </a:p>
                  </a:txBody>
                  <a:tcPr marL="101506" marR="101506" marT="50748" marB="50748" anchor="ctr" horzOverflow="overflow">
                    <a:lnL w="28575" cap="flat" cmpd="sng" algn="ctr">
                      <a:solidFill>
                        <a:schemeClr val="bg2"/>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Ponctuelle</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1" lang="fr-FR" sz="1100" b="1" i="0" u="none" strike="noStrike" cap="none" normalizeH="0" baseline="0" smtClean="0">
                          <a:ln>
                            <a:noFill/>
                          </a:ln>
                          <a:solidFill>
                            <a:srgbClr val="FF0000"/>
                          </a:solidFill>
                          <a:effectLst/>
                          <a:latin typeface="Verdana" pitchFamily="34" charset="0"/>
                          <a:ea typeface="Times New Roman" pitchFamily="18" charset="0"/>
                          <a:cs typeface="Arial" pitchFamily="34" charset="0"/>
                        </a:rPr>
                        <a:t>orale</a:t>
                      </a: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dirty="0" smtClean="0">
                          <a:ln>
                            <a:noFill/>
                          </a:ln>
                          <a:solidFill>
                            <a:srgbClr val="FF0000"/>
                          </a:solidFill>
                          <a:effectLst/>
                          <a:latin typeface="Verdana" pitchFamily="34" charset="0"/>
                          <a:ea typeface="Times New Roman" pitchFamily="18" charset="0"/>
                          <a:cs typeface="Arial" pitchFamily="34" charset="0"/>
                        </a:rPr>
                        <a:t>45 min</a:t>
                      </a:r>
                    </a:p>
                  </a:txBody>
                  <a:tcPr marL="101506" marR="101506" marT="50748" marB="5074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8400" name="Group 1536"/>
          <p:cNvGraphicFramePr>
            <a:graphicFrameLocks noGrp="1"/>
          </p:cNvGraphicFramePr>
          <p:nvPr/>
        </p:nvGraphicFramePr>
        <p:xfrm>
          <a:off x="276517" y="524978"/>
          <a:ext cx="9485588" cy="3165616"/>
        </p:xfrm>
        <a:graphic>
          <a:graphicData uri="http://schemas.openxmlformats.org/drawingml/2006/table">
            <a:tbl>
              <a:tblPr/>
              <a:tblGrid>
                <a:gridCol w="2395899"/>
                <a:gridCol w="589786"/>
                <a:gridCol w="540784"/>
                <a:gridCol w="1247827"/>
                <a:gridCol w="997562"/>
                <a:gridCol w="1470091"/>
                <a:gridCol w="1174323"/>
                <a:gridCol w="1069316"/>
              </a:tblGrid>
              <a:tr h="295738">
                <a:tc rowSpan="2" gridSpan="3">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ÉPREUVES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fr-FR"/>
                    </a:p>
                  </a:txBody>
                  <a:tcPr/>
                </a:tc>
                <a:tc rowSpan="2" hMerge="1">
                  <a:txBody>
                    <a:bodyPr/>
                    <a:lstStyle/>
                    <a:p>
                      <a:endParaRPr lang="fr-FR"/>
                    </a:p>
                  </a:txBody>
                  <a:tcPr/>
                </a:tc>
                <a:tc gridSpan="5">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Candidats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453396">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Scolaires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(établissements publics ou privés sous contrat)</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Apprentis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(CFA  ou sections d'apprentissage habilités),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Formation professionnelle continue dans les établissements publics habilités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horzOverflow="overflow">
                    <a:lnL w="25400" cap="flat" cmpd="sng" algn="ctr">
                      <a:solidFill>
                        <a:srgbClr val="000000"/>
                      </a:solidFill>
                      <a:prstDash val="solid"/>
                      <a:round/>
                      <a:headEnd type="none" w="med" len="med"/>
                      <a:tailEnd type="none" w="med" len="med"/>
                    </a:lnL>
                    <a:lnR w="28575" cap="flat" cmpd="sng" algn="ctr">
                      <a:solidFill>
                        <a:schemeClr val="bg2"/>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Formation professionnelle continue</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(établissements publics habilités à pratiquer le CCF pour ce BTS)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horzOverflow="overflow">
                    <a:lnL w="28575" cap="flat" cmpd="sng" algn="ctr">
                      <a:solidFill>
                        <a:schemeClr val="bg2"/>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Scolaires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(établissements privés hors contrat),</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Apprentis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(CFA ou sections d'apprentissage non habilités),</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Formation professionnelle continue (établissement privé)</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Au titre de leur expérience professionnelle</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fr-FR" sz="1100" b="1" i="0" u="none" strike="noStrike" cap="none" normalizeH="0" baseline="0" smtClean="0">
                          <a:ln>
                            <a:noFill/>
                          </a:ln>
                          <a:solidFill>
                            <a:srgbClr val="000000"/>
                          </a:solidFill>
                          <a:effectLst/>
                          <a:latin typeface="Verdana" pitchFamily="34" charset="0"/>
                          <a:ea typeface="Times New Roman" pitchFamily="18" charset="0"/>
                          <a:cs typeface="Arial" pitchFamily="34" charset="0"/>
                        </a:rPr>
                        <a:t>Enseignement à distance</a:t>
                      </a:r>
                      <a:endParaRPr kumimoji="1" lang="fr-FR" sz="11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horzOverflow="overflow">
                    <a:lnL w="28575"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r>
              <a:tr h="416482">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Nature des épreuves</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Unité</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Coef</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Forme</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Durée</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12700" cap="flat" cmpd="sng" algn="ctr">
                      <a:solidFill>
                        <a:srgbClr val="000000"/>
                      </a:solidFill>
                      <a:prstDash val="solid"/>
                      <a:round/>
                      <a:headEnd type="none" w="med" len="med"/>
                      <a:tailEnd type="none" w="med" len="med"/>
                    </a:lnL>
                    <a:lnR w="28575" cap="flat" cmpd="sng" algn="ctr">
                      <a:solidFill>
                        <a:schemeClr val="bg2"/>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Forme</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8575" cap="flat" cmpd="sng" algn="ctr">
                      <a:solidFill>
                        <a:schemeClr val="bg2"/>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Forme</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Monotype Sorts" pitchFamily="2" charset="2"/>
                        <a:buNone/>
                        <a:tabLst/>
                      </a:pPr>
                      <a:r>
                        <a:rPr kumimoji="1" lang="fr-FR" sz="1000" b="1" i="1" u="none" strike="noStrike" cap="none" normalizeH="0" baseline="0" smtClean="0">
                          <a:ln>
                            <a:noFill/>
                          </a:ln>
                          <a:solidFill>
                            <a:srgbClr val="000000"/>
                          </a:solidFill>
                          <a:effectLst/>
                          <a:latin typeface="Verdana" pitchFamily="34" charset="0"/>
                          <a:ea typeface="Times New Roman" pitchFamily="18" charset="0"/>
                          <a:cs typeface="Arial" pitchFamily="34" charset="0"/>
                        </a:rPr>
                        <a:t>Durée</a:t>
                      </a:r>
                      <a:endParaRPr kumimoji="1" lang="fr-FR" sz="1000" b="1" i="0" u="none" strike="noStrike" cap="none" normalizeH="0" baseline="0" smtClean="0">
                        <a:ln>
                          <a:noFill/>
                        </a:ln>
                        <a:solidFill>
                          <a:schemeClr val="bg1"/>
                        </a:solidFill>
                        <a:effectLst/>
                        <a:latin typeface="Verdana" pitchFamily="34" charset="0"/>
                        <a:ea typeface="Times New Roman" pitchFamily="18" charset="0"/>
                        <a:cs typeface="Arial" pitchFamily="34" charset="0"/>
                      </a:endParaRPr>
                    </a:p>
                  </a:txBody>
                  <a:tcPr marL="101506" marR="101506" marT="50748" marB="50748"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alphaModFix/>
            <a:lum/>
          </a:blip>
          <a:srcRect/>
          <a:stretch>
            <a:fillRect/>
          </a:stretch>
        </p:blipFill>
        <p:spPr>
          <a:xfrm>
            <a:off x="0" y="2411685"/>
            <a:ext cx="10016967" cy="2592288"/>
          </a:xfrm>
          <a:prstGeom prst="rect">
            <a:avLst/>
          </a:prstGeom>
          <a:noFill/>
          <a:ln>
            <a:noFill/>
          </a:ln>
        </p:spPr>
      </p:pic>
      <p:sp>
        <p:nvSpPr>
          <p:cNvPr id="3" name="ZoneTexte 2"/>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dirty="0">
                <a:ln>
                  <a:noFill/>
                </a:ln>
                <a:solidFill>
                  <a:srgbClr val="000099"/>
                </a:solidFill>
                <a:latin typeface="Verdana" pitchFamily="34"/>
                <a:ea typeface="Microsoft YaHei" pitchFamily="2"/>
                <a:cs typeface="Mangal" pitchFamily="2"/>
              </a:rPr>
              <a:t>Épreuve U42:</a:t>
            </a: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431799" y="1536597"/>
          <a:ext cx="9361044" cy="5253160"/>
        </p:xfrm>
        <a:graphic>
          <a:graphicData uri="http://schemas.openxmlformats.org/drawingml/2006/table">
            <a:tbl>
              <a:tblPr/>
              <a:tblGrid>
                <a:gridCol w="1008113"/>
                <a:gridCol w="4752528"/>
                <a:gridCol w="1872208"/>
                <a:gridCol w="1728195"/>
              </a:tblGrid>
              <a:tr h="295614">
                <a:tc rowSpan="4" gridSpan="2">
                  <a:txBody>
                    <a:bodyPr/>
                    <a:lstStyle/>
                    <a:p>
                      <a:pPr marL="71755" marR="71755" algn="ctr">
                        <a:spcAft>
                          <a:spcPts val="0"/>
                        </a:spcAft>
                      </a:pPr>
                      <a:r>
                        <a:rPr lang="fr-FR" sz="1800" b="1" dirty="0">
                          <a:solidFill>
                            <a:srgbClr val="000000"/>
                          </a:solidFill>
                          <a:latin typeface="Arial"/>
                          <a:ea typeface="Times New Roman"/>
                        </a:rPr>
                        <a:t>Compétences</a:t>
                      </a:r>
                      <a:endParaRPr lang="fr-FR" sz="1100" dirty="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4" hMerge="1">
                  <a:txBody>
                    <a:bodyPr/>
                    <a:lstStyle/>
                    <a:p>
                      <a:endParaRPr lang="fr-FR"/>
                    </a:p>
                  </a:txBody>
                  <a:tcPr/>
                </a:tc>
                <a:tc gridSpan="2">
                  <a:txBody>
                    <a:bodyPr/>
                    <a:lstStyle/>
                    <a:p>
                      <a:pPr algn="ctr">
                        <a:spcAft>
                          <a:spcPts val="0"/>
                        </a:spcAft>
                      </a:pPr>
                      <a:r>
                        <a:rPr lang="fr-FR" sz="1800">
                          <a:solidFill>
                            <a:srgbClr val="000000"/>
                          </a:solidFill>
                          <a:latin typeface="Arial"/>
                          <a:ea typeface="Times New Roman"/>
                        </a:rPr>
                        <a:t>CERTIFICATION</a:t>
                      </a:r>
                      <a:endParaRPr lang="fr-FR" sz="110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hMerge="1">
                  <a:txBody>
                    <a:bodyPr/>
                    <a:lstStyle/>
                    <a:p>
                      <a:endParaRPr lang="fr-FR"/>
                    </a:p>
                  </a:txBody>
                  <a:tcPr/>
                </a:tc>
              </a:tr>
              <a:tr h="507466">
                <a:tc gridSpan="2" vMerge="1">
                  <a:txBody>
                    <a:bodyPr/>
                    <a:lstStyle/>
                    <a:p>
                      <a:endParaRPr lang="fr-FR"/>
                    </a:p>
                  </a:txBody>
                  <a:tcPr/>
                </a:tc>
                <a:tc hMerge="1" vMerge="1">
                  <a:txBody>
                    <a:bodyPr/>
                    <a:lstStyle/>
                    <a:p>
                      <a:endParaRPr lang="fr-FR"/>
                    </a:p>
                  </a:txBody>
                  <a:tcPr/>
                </a:tc>
                <a:tc gridSpan="2">
                  <a:txBody>
                    <a:bodyPr/>
                    <a:lstStyle/>
                    <a:p>
                      <a:pPr algn="ctr">
                        <a:spcAft>
                          <a:spcPts val="0"/>
                        </a:spcAft>
                      </a:pPr>
                      <a:r>
                        <a:rPr lang="fr-FR" sz="1800" b="1" dirty="0" smtClean="0">
                          <a:solidFill>
                            <a:srgbClr val="000000"/>
                          </a:solidFill>
                          <a:latin typeface="Arial Narrow"/>
                          <a:ea typeface="Times New Roman"/>
                        </a:rPr>
                        <a:t>E4 Etude </a:t>
                      </a:r>
                      <a:r>
                        <a:rPr lang="fr-FR" sz="1800" b="1" dirty="0">
                          <a:solidFill>
                            <a:srgbClr val="000000"/>
                          </a:solidFill>
                          <a:latin typeface="Arial Narrow"/>
                          <a:ea typeface="Times New Roman"/>
                        </a:rPr>
                        <a:t>technique </a:t>
                      </a:r>
                      <a:endParaRPr lang="fr-FR" sz="1800" dirty="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41300">
                <a:tc gridSpan="2" vMerge="1">
                  <a:txBody>
                    <a:bodyPr/>
                    <a:lstStyle/>
                    <a:p>
                      <a:endParaRPr lang="fr-FR"/>
                    </a:p>
                  </a:txBody>
                  <a:tcPr/>
                </a:tc>
                <a:tc hMerge="1" vMerge="1">
                  <a:txBody>
                    <a:bodyPr/>
                    <a:lstStyle/>
                    <a:p>
                      <a:endParaRPr lang="fr-FR"/>
                    </a:p>
                  </a:txBody>
                  <a:tcPr/>
                </a:tc>
                <a:tc>
                  <a:txBody>
                    <a:bodyPr/>
                    <a:lstStyle/>
                    <a:p>
                      <a:pPr algn="ctr">
                        <a:spcAft>
                          <a:spcPts val="0"/>
                        </a:spcAft>
                      </a:pPr>
                      <a:r>
                        <a:rPr lang="fr-FR" sz="1800" b="1">
                          <a:solidFill>
                            <a:srgbClr val="000000"/>
                          </a:solidFill>
                          <a:latin typeface="Arial Narrow"/>
                          <a:ea typeface="Times New Roman"/>
                        </a:rPr>
                        <a:t>E4.1</a:t>
                      </a:r>
                      <a:endParaRPr lang="fr-FR" sz="180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a:solidFill>
                            <a:srgbClr val="000000"/>
                          </a:solidFill>
                          <a:latin typeface="Arial Narrow"/>
                          <a:ea typeface="Times New Roman"/>
                        </a:rPr>
                        <a:t>E4.2</a:t>
                      </a:r>
                      <a:endParaRPr lang="fr-FR" sz="180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777">
                <a:tc gridSpan="2" vMerge="1">
                  <a:txBody>
                    <a:bodyPr/>
                    <a:lstStyle/>
                    <a:p>
                      <a:endParaRPr lang="fr-FR"/>
                    </a:p>
                  </a:txBody>
                  <a:tcPr/>
                </a:tc>
                <a:tc hMerge="1" vMerge="1">
                  <a:txBody>
                    <a:bodyPr/>
                    <a:lstStyle/>
                    <a:p>
                      <a:endParaRPr lang="fr-FR"/>
                    </a:p>
                  </a:txBody>
                  <a:tcPr/>
                </a:tc>
                <a:tc>
                  <a:txBody>
                    <a:bodyPr/>
                    <a:lstStyle/>
                    <a:p>
                      <a:pPr algn="ctr">
                        <a:spcAft>
                          <a:spcPts val="0"/>
                        </a:spcAft>
                      </a:pPr>
                      <a:r>
                        <a:rPr lang="fr-FR" sz="1800" b="1">
                          <a:solidFill>
                            <a:srgbClr val="000000"/>
                          </a:solidFill>
                          <a:latin typeface="Arial Narrow"/>
                          <a:ea typeface="Times New Roman"/>
                        </a:rPr>
                        <a:t>Dimensionnement et vérification d’ouvrages</a:t>
                      </a:r>
                      <a:endParaRPr lang="fr-FR" sz="180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800" b="1" dirty="0">
                          <a:solidFill>
                            <a:srgbClr val="000000"/>
                          </a:solidFill>
                          <a:latin typeface="Arial Narrow"/>
                          <a:ea typeface="Times New Roman"/>
                        </a:rPr>
                        <a:t>Conception d’ouvrages du bâtiment</a:t>
                      </a:r>
                      <a:endParaRPr lang="fr-FR" sz="1800" dirty="0">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566">
                <a:tc>
                  <a:txBody>
                    <a:bodyPr/>
                    <a:lstStyle/>
                    <a:p>
                      <a:pPr marL="342900" lvl="1" indent="-342900" algn="ctr">
                        <a:spcBef>
                          <a:spcPts val="400"/>
                        </a:spcBef>
                        <a:spcAft>
                          <a:spcPts val="400"/>
                        </a:spcAft>
                        <a:buFontTx/>
                        <a:buNone/>
                        <a:tabLst>
                          <a:tab pos="228600" algn="l"/>
                        </a:tabLst>
                      </a:pPr>
                      <a:r>
                        <a:rPr lang="fr-FR" sz="2000" dirty="0" smtClean="0">
                          <a:solidFill>
                            <a:srgbClr val="000000"/>
                          </a:solidFill>
                          <a:latin typeface="Arial"/>
                          <a:ea typeface="Times New Roman"/>
                        </a:rPr>
                        <a:t>C1</a:t>
                      </a:r>
                      <a:endParaRPr lang="fr-FR" sz="2000" dirty="0">
                        <a:solidFill>
                          <a:srgbClr val="000000"/>
                        </a:solidFill>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400"/>
                        </a:spcBef>
                        <a:spcAft>
                          <a:spcPts val="400"/>
                        </a:spcAft>
                      </a:pPr>
                      <a:r>
                        <a:rPr lang="fr-FR" sz="2000" dirty="0">
                          <a:latin typeface="Arial"/>
                          <a:ea typeface="Times New Roman"/>
                        </a:rPr>
                        <a:t>Rédiger une synthèse administrative et technique.</a:t>
                      </a: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236529">
                <a:tc>
                  <a:txBody>
                    <a:bodyPr/>
                    <a:lstStyle/>
                    <a:p>
                      <a:pPr marL="342900" lvl="3" indent="-342900" algn="ctr">
                        <a:spcBef>
                          <a:spcPts val="400"/>
                        </a:spcBef>
                        <a:spcAft>
                          <a:spcPts val="400"/>
                        </a:spcAft>
                        <a:buFontTx/>
                        <a:buNone/>
                        <a:tabLst>
                          <a:tab pos="228600" algn="l"/>
                        </a:tabLst>
                      </a:pPr>
                      <a:r>
                        <a:rPr lang="fr-FR" sz="2000" dirty="0" smtClean="0">
                          <a:solidFill>
                            <a:srgbClr val="000000"/>
                          </a:solidFill>
                          <a:latin typeface="Arial"/>
                          <a:ea typeface="Times New Roman"/>
                        </a:rPr>
                        <a:t>C2</a:t>
                      </a:r>
                      <a:endParaRPr lang="fr-FR" sz="2000" dirty="0">
                        <a:solidFill>
                          <a:srgbClr val="000000"/>
                        </a:solidFill>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400"/>
                        </a:spcBef>
                        <a:spcAft>
                          <a:spcPts val="400"/>
                        </a:spcAft>
                      </a:pPr>
                      <a:r>
                        <a:rPr lang="fr-FR" sz="2000" dirty="0">
                          <a:latin typeface="Arial"/>
                          <a:ea typeface="Times New Roman"/>
                        </a:rPr>
                        <a:t>Exprimer techniquement le besoin du client.</a:t>
                      </a: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fr-FR" sz="1100" dirty="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47">
                <a:tc>
                  <a:txBody>
                    <a:bodyPr/>
                    <a:lstStyle/>
                    <a:p>
                      <a:pPr marL="342900" lvl="1" indent="-342900" algn="ctr">
                        <a:spcBef>
                          <a:spcPts val="400"/>
                        </a:spcBef>
                        <a:spcAft>
                          <a:spcPts val="400"/>
                        </a:spcAft>
                        <a:buFontTx/>
                        <a:buNone/>
                        <a:tabLst>
                          <a:tab pos="228600" algn="l"/>
                        </a:tabLst>
                      </a:pPr>
                      <a:r>
                        <a:rPr lang="fr-FR" sz="2000" dirty="0" smtClean="0">
                          <a:solidFill>
                            <a:srgbClr val="000000"/>
                          </a:solidFill>
                          <a:latin typeface="Arial"/>
                          <a:ea typeface="Times New Roman"/>
                        </a:rPr>
                        <a:t>C3</a:t>
                      </a:r>
                      <a:endParaRPr lang="fr-FR" sz="2000" dirty="0">
                        <a:solidFill>
                          <a:srgbClr val="000000"/>
                        </a:solidFill>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400"/>
                        </a:spcBef>
                        <a:spcAft>
                          <a:spcPts val="400"/>
                        </a:spcAft>
                      </a:pPr>
                      <a:r>
                        <a:rPr lang="fr-FR" sz="2000" dirty="0">
                          <a:latin typeface="Arial"/>
                          <a:ea typeface="Times New Roman"/>
                        </a:rPr>
                        <a:t>Analyser le fonctionnement de la structure porteuse d’un bâtiment.</a:t>
                      </a: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fr-FR" sz="1100" dirty="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236529">
                <a:tc>
                  <a:txBody>
                    <a:bodyPr/>
                    <a:lstStyle/>
                    <a:p>
                      <a:pPr marL="342900" lvl="1" indent="-342900" algn="ctr">
                        <a:spcBef>
                          <a:spcPts val="400"/>
                        </a:spcBef>
                        <a:spcAft>
                          <a:spcPts val="400"/>
                        </a:spcAft>
                        <a:buFontTx/>
                        <a:buNone/>
                        <a:tabLst>
                          <a:tab pos="228600" algn="l"/>
                        </a:tabLst>
                      </a:pPr>
                      <a:r>
                        <a:rPr lang="fr-FR" sz="2000" dirty="0" smtClean="0">
                          <a:solidFill>
                            <a:srgbClr val="000000"/>
                          </a:solidFill>
                          <a:latin typeface="Arial"/>
                          <a:ea typeface="Times New Roman"/>
                        </a:rPr>
                        <a:t>C4</a:t>
                      </a:r>
                      <a:endParaRPr lang="fr-FR" sz="2000" dirty="0">
                        <a:solidFill>
                          <a:srgbClr val="000000"/>
                        </a:solidFill>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400"/>
                        </a:spcBef>
                        <a:spcAft>
                          <a:spcPts val="400"/>
                        </a:spcAft>
                      </a:pPr>
                      <a:r>
                        <a:rPr lang="fr-FR" sz="2000" dirty="0">
                          <a:latin typeface="Arial"/>
                          <a:ea typeface="Times New Roman"/>
                        </a:rPr>
                        <a:t>Concevoir des solutions techniques.</a:t>
                      </a: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r h="262768">
                <a:tc>
                  <a:txBody>
                    <a:bodyPr/>
                    <a:lstStyle/>
                    <a:p>
                      <a:pPr marL="342900" lvl="1" indent="-342900" algn="ctr">
                        <a:spcBef>
                          <a:spcPts val="400"/>
                        </a:spcBef>
                        <a:spcAft>
                          <a:spcPts val="400"/>
                        </a:spcAft>
                        <a:buFontTx/>
                        <a:buNone/>
                        <a:tabLst>
                          <a:tab pos="228600" algn="l"/>
                        </a:tabLst>
                      </a:pPr>
                      <a:r>
                        <a:rPr lang="fr-FR" sz="2000" dirty="0" smtClean="0">
                          <a:solidFill>
                            <a:srgbClr val="000000"/>
                          </a:solidFill>
                          <a:latin typeface="Arial"/>
                          <a:ea typeface="Times New Roman"/>
                        </a:rPr>
                        <a:t>C5</a:t>
                      </a:r>
                      <a:endParaRPr lang="fr-FR" sz="2000" dirty="0">
                        <a:solidFill>
                          <a:srgbClr val="000000"/>
                        </a:solidFill>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400"/>
                        </a:spcBef>
                        <a:spcAft>
                          <a:spcPts val="400"/>
                        </a:spcAft>
                      </a:pPr>
                      <a:r>
                        <a:rPr lang="fr-FR" sz="2000" dirty="0">
                          <a:latin typeface="Arial"/>
                          <a:ea typeface="Times New Roman"/>
                        </a:rPr>
                        <a:t>Dimensionner et/ou vérifier des éléments simples d’un ouvrage.</a:t>
                      </a: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247">
                <a:tc>
                  <a:txBody>
                    <a:bodyPr/>
                    <a:lstStyle/>
                    <a:p>
                      <a:pPr marL="342900" lvl="1" indent="-342900" algn="ctr">
                        <a:spcBef>
                          <a:spcPts val="400"/>
                        </a:spcBef>
                        <a:spcAft>
                          <a:spcPts val="400"/>
                        </a:spcAft>
                        <a:buFontTx/>
                        <a:buNone/>
                        <a:tabLst>
                          <a:tab pos="228600" algn="l"/>
                        </a:tabLst>
                      </a:pPr>
                      <a:r>
                        <a:rPr lang="fr-FR" sz="2000" dirty="0" smtClean="0">
                          <a:solidFill>
                            <a:srgbClr val="000000"/>
                          </a:solidFill>
                          <a:latin typeface="Arial"/>
                          <a:ea typeface="Times New Roman"/>
                        </a:rPr>
                        <a:t>C6</a:t>
                      </a:r>
                      <a:endParaRPr lang="fr-FR" sz="2000" dirty="0">
                        <a:solidFill>
                          <a:srgbClr val="000000"/>
                        </a:solidFill>
                        <a:latin typeface="Arial"/>
                        <a:ea typeface="Times New Roman"/>
                      </a:endParaRP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Bef>
                          <a:spcPts val="400"/>
                        </a:spcBef>
                        <a:spcAft>
                          <a:spcPts val="400"/>
                        </a:spcAft>
                      </a:pPr>
                      <a:r>
                        <a:rPr lang="fr-FR" sz="2000" dirty="0">
                          <a:latin typeface="Arial"/>
                          <a:ea typeface="Times New Roman"/>
                        </a:rPr>
                        <a:t>Élaborer le dossier des plans d’exécution.</a:t>
                      </a:r>
                    </a:p>
                  </a:txBody>
                  <a:tcPr marL="44278" marR="442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spcAft>
                          <a:spcPts val="0"/>
                        </a:spcAft>
                      </a:pPr>
                      <a:endParaRPr lang="fr-FR" sz="110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dirty="0">
                        <a:solidFill>
                          <a:srgbClr val="000000"/>
                        </a:solidFill>
                        <a:latin typeface="Arial"/>
                        <a:ea typeface="Times New Roman"/>
                      </a:endParaRPr>
                    </a:p>
                  </a:txBody>
                  <a:tcPr marL="44278" marR="442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3B3B3"/>
                    </a:solidFill>
                  </a:tcPr>
                </a:tc>
              </a:tr>
            </a:tbl>
          </a:graphicData>
        </a:graphic>
      </p:graphicFrame>
      <p:sp>
        <p:nvSpPr>
          <p:cNvPr id="3" name="ZoneTexte 2"/>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dirty="0">
                <a:ln>
                  <a:noFill/>
                </a:ln>
                <a:solidFill>
                  <a:srgbClr val="000099"/>
                </a:solidFill>
                <a:latin typeface="Verdana" pitchFamily="34"/>
                <a:ea typeface="Microsoft YaHei" pitchFamily="2"/>
                <a:cs typeface="Mangal" pitchFamily="2"/>
              </a:rPr>
              <a:t>Épreuve U42:</a:t>
            </a:r>
          </a:p>
        </p:txBody>
      </p:sp>
      <p:sp>
        <p:nvSpPr>
          <p:cNvPr id="4" name="Espace réservé du pied de page 3"/>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dirty="0">
                <a:ln>
                  <a:noFill/>
                </a:ln>
                <a:solidFill>
                  <a:srgbClr val="000099"/>
                </a:solidFill>
                <a:latin typeface="Verdana" pitchFamily="34"/>
                <a:ea typeface="Microsoft YaHei" pitchFamily="2"/>
                <a:cs typeface="Mangal" pitchFamily="2"/>
              </a:rPr>
              <a:t>Épreuve U42:</a:t>
            </a:r>
          </a:p>
        </p:txBody>
      </p:sp>
      <p:sp>
        <p:nvSpPr>
          <p:cNvPr id="4" name="Rectangle 3"/>
          <p:cNvSpPr/>
          <p:nvPr/>
        </p:nvSpPr>
        <p:spPr>
          <a:xfrm>
            <a:off x="2087984" y="1763613"/>
            <a:ext cx="6839842" cy="5355312"/>
          </a:xfrm>
          <a:prstGeom prst="rect">
            <a:avLst/>
          </a:prstGeom>
        </p:spPr>
        <p:txBody>
          <a:bodyPr wrap="square">
            <a:spAutoFit/>
          </a:bodyPr>
          <a:lstStyle/>
          <a:p>
            <a:r>
              <a:rPr lang="fr-FR" b="1" dirty="0" smtClean="0"/>
              <a:t>S5. Environnement administratif et juridique de l’acte de construire.</a:t>
            </a:r>
          </a:p>
          <a:p>
            <a:r>
              <a:rPr lang="fr-FR" dirty="0" smtClean="0"/>
              <a:t>S 5.5 - L’urbanisme</a:t>
            </a:r>
          </a:p>
          <a:p>
            <a:r>
              <a:rPr lang="fr-FR" dirty="0" smtClean="0"/>
              <a:t>S 5.6 - L’environnement</a:t>
            </a:r>
          </a:p>
          <a:p>
            <a:r>
              <a:rPr lang="fr-FR" b="1" dirty="0" smtClean="0"/>
              <a:t>S6. Confort de l’habitat.</a:t>
            </a:r>
          </a:p>
          <a:p>
            <a:r>
              <a:rPr lang="fr-FR" dirty="0" smtClean="0"/>
              <a:t>S 6.1 - Accessibilité des personnes</a:t>
            </a:r>
          </a:p>
          <a:p>
            <a:r>
              <a:rPr lang="fr-FR" dirty="0" smtClean="0"/>
              <a:t>S 6.2 - Confort des personnes</a:t>
            </a:r>
          </a:p>
          <a:p>
            <a:r>
              <a:rPr lang="fr-FR" b="1" dirty="0" smtClean="0"/>
              <a:t>S7. Analyse globale d'un projet</a:t>
            </a:r>
          </a:p>
          <a:p>
            <a:r>
              <a:rPr lang="fr-FR" dirty="0" smtClean="0"/>
              <a:t>S 7.1 - Conception architecturale</a:t>
            </a:r>
          </a:p>
          <a:p>
            <a:r>
              <a:rPr lang="fr-FR" dirty="0" smtClean="0"/>
              <a:t>S 7.2 - Adaptation au site</a:t>
            </a:r>
          </a:p>
          <a:p>
            <a:r>
              <a:rPr lang="fr-FR" b="1" dirty="0" smtClean="0"/>
              <a:t>S8. Étude des structures</a:t>
            </a:r>
          </a:p>
          <a:p>
            <a:r>
              <a:rPr lang="fr-FR" dirty="0" smtClean="0"/>
              <a:t>S 8.4 - Descente de charges</a:t>
            </a:r>
          </a:p>
          <a:p>
            <a:r>
              <a:rPr lang="fr-FR" b="1" dirty="0" smtClean="0"/>
              <a:t>S9. Technique de construction et de mise en œuvre</a:t>
            </a:r>
          </a:p>
          <a:p>
            <a:r>
              <a:rPr lang="fr-FR" dirty="0" smtClean="0"/>
              <a:t>S 9.1 - Sécurité incendie</a:t>
            </a:r>
          </a:p>
          <a:p>
            <a:r>
              <a:rPr lang="fr-FR" dirty="0" smtClean="0"/>
              <a:t>S 9.2 - Réglementation parasismique</a:t>
            </a:r>
          </a:p>
          <a:p>
            <a:r>
              <a:rPr lang="fr-FR" dirty="0" smtClean="0"/>
              <a:t>S 9.3 - Infrastructures</a:t>
            </a:r>
          </a:p>
          <a:p>
            <a:r>
              <a:rPr lang="fr-FR" dirty="0" smtClean="0"/>
              <a:t>S 9.4 - Superstructures</a:t>
            </a:r>
          </a:p>
          <a:p>
            <a:r>
              <a:rPr lang="fr-FR" dirty="0" smtClean="0"/>
              <a:t>S 9.5 - Second œuvre.</a:t>
            </a:r>
          </a:p>
          <a:p>
            <a:r>
              <a:rPr lang="fr-FR" dirty="0" smtClean="0"/>
              <a:t>S 9.6 - Voiries et réseaux divers</a:t>
            </a:r>
          </a:p>
          <a:p>
            <a:r>
              <a:rPr lang="fr-FR" b="1" dirty="0" smtClean="0"/>
              <a:t>S10. Communication technique</a:t>
            </a:r>
          </a:p>
        </p:txBody>
      </p:sp>
      <p:sp>
        <p:nvSpPr>
          <p:cNvPr id="5" name="Titre 2"/>
          <p:cNvSpPr txBox="1">
            <a:spLocks/>
          </p:cNvSpPr>
          <p:nvPr/>
        </p:nvSpPr>
        <p:spPr>
          <a:xfrm>
            <a:off x="647824" y="683493"/>
            <a:ext cx="9145016" cy="1261930"/>
          </a:xfrm>
          <a:prstGeom prst="rect">
            <a:avLst/>
          </a:prstGeom>
          <a:noFill/>
          <a:ln>
            <a:noFill/>
          </a:ln>
        </p:spPr>
        <p:txBody>
          <a:bodyPr vert="horz" lIns="92160" tIns="46080" rIns="92160" bIns="46080" anchor="ctr" anchorCtr="0" compatLnSpc="1"/>
          <a:lstStyle>
            <a:defPPr lvl="0">
              <a:buClr>
                <a:srgbClr val="000000"/>
              </a:buClr>
              <a:buSzPct val="45000"/>
              <a:buFont typeface="StarSymbol"/>
              <a:buNone/>
            </a:defPPr>
            <a:lvl1pPr lvl="0">
              <a:buClr>
                <a:srgbClr val="000000"/>
              </a:buClr>
              <a:buSzPct val="45000"/>
              <a:buFont typeface="StarSymbol"/>
              <a:buChar char=""/>
            </a:lvl1pPr>
            <a:lvl2pPr lvl="1">
              <a:buClr>
                <a:srgbClr val="000000"/>
              </a:buClr>
              <a:buSzPct val="45000"/>
              <a:buFont typeface="StarSymbol"/>
              <a:buChar char=""/>
            </a:lvl2pPr>
            <a:lvl3pPr lvl="2">
              <a:buClr>
                <a:srgbClr val="000000"/>
              </a:buClr>
              <a:buSzPct val="45000"/>
              <a:buFont typeface="StarSymbol"/>
              <a:buChar char=""/>
            </a:lvl3pPr>
            <a:lvl4pPr lvl="3">
              <a:buClr>
                <a:srgbClr val="000000"/>
              </a:buClr>
              <a:buSzPct val="45000"/>
              <a:buFont typeface="StarSymbol"/>
              <a:buChar char=""/>
            </a:lvl4pPr>
            <a:lvl5pPr lvl="4">
              <a:buClr>
                <a:srgbClr val="000000"/>
              </a:buClr>
              <a:buSzPct val="45000"/>
              <a:buFont typeface="StarSymbol"/>
              <a:buChar char=""/>
            </a:lvl5pPr>
            <a:lvl6pPr lvl="5">
              <a:buClr>
                <a:srgbClr val="000000"/>
              </a:buClr>
              <a:buSzPct val="45000"/>
              <a:buFont typeface="StarSymbol"/>
              <a:buChar char=""/>
            </a:lvl6pPr>
            <a:lvl7pPr lvl="6">
              <a:buClr>
                <a:srgbClr val="000000"/>
              </a:buClr>
              <a:buSzPct val="45000"/>
              <a:buFont typeface="StarSymbol"/>
              <a:buChar char=""/>
            </a:lvl7pPr>
            <a:lvl8pPr lvl="7">
              <a:buClr>
                <a:srgbClr val="000000"/>
              </a:buClr>
              <a:buSzPct val="45000"/>
              <a:buFont typeface="StarSymbol"/>
              <a:buChar char=""/>
            </a:lvl8pPr>
            <a:lvl9pPr lvl="8">
              <a:buClr>
                <a:srgbClr val="000000"/>
              </a:buClr>
              <a:buSzPct val="45000"/>
              <a:buFont typeface="StarSymbol"/>
              <a:buChar char=""/>
            </a:lvl9pPr>
          </a:lstStyle>
          <a:p>
            <a:pPr marL="0" marR="0" lvl="0" indent="0" algn="l" defTabSz="914400" rtl="0" eaLnBrk="1" fontAlgn="auto" latinLnBrk="0" hangingPunct="1">
              <a:lnSpc>
                <a:spcPct val="70000"/>
              </a:lnSpc>
              <a:spcBef>
                <a:spcPts val="0"/>
              </a:spcBef>
              <a:spcAft>
                <a:spcPts val="0"/>
              </a:spcAft>
              <a:buClr>
                <a:srgbClr val="000000"/>
              </a:buClr>
              <a:buSzPct val="45000"/>
              <a:buFont typeface="StarSymbol"/>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r>
              <a:rPr kumimoji="0" lang="fr-FR" sz="4000" b="1" i="0" u="none" strike="noStrike" kern="1200" cap="none" spc="0" normalizeH="0" baseline="0" noProof="0" dirty="0" smtClean="0">
                <a:ln>
                  <a:noFill/>
                </a:ln>
                <a:solidFill>
                  <a:srgbClr val="3366CC"/>
                </a:solidFill>
                <a:effectLst/>
                <a:uLnTx/>
                <a:uFillTx/>
                <a:latin typeface="Arial Narrow" pitchFamily="34"/>
                <a:ea typeface="Microsoft YaHei" pitchFamily="2"/>
                <a:cs typeface="Mangal" pitchFamily="2"/>
              </a:rPr>
              <a:t>Savoirs associés aux compétences (extraits)</a:t>
            </a:r>
            <a:endParaRPr kumimoji="0" lang="fr-FR" sz="4000" b="1" i="0" u="none" strike="noStrike" kern="1200" cap="none" spc="0" normalizeH="0" baseline="0" noProof="0" dirty="0">
              <a:ln>
                <a:noFill/>
              </a:ln>
              <a:solidFill>
                <a:srgbClr val="3366CC"/>
              </a:solidFill>
              <a:effectLst/>
              <a:uLnTx/>
              <a:uFillTx/>
              <a:latin typeface="Arial Narrow" pitchFamily="34"/>
              <a:ea typeface="Microsoft YaHei" pitchFamily="2"/>
              <a:cs typeface="Mangal" pitchFamily="2"/>
            </a:endParaRPr>
          </a:p>
        </p:txBody>
      </p:sp>
      <p:sp>
        <p:nvSpPr>
          <p:cNvPr id="6" name="Espace réservé du pied de page 5"/>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6" name="Titre 5"/>
          <p:cNvSpPr>
            <a:spLocks noGrp="1"/>
          </p:cNvSpPr>
          <p:nvPr>
            <p:ph type="title"/>
          </p:nvPr>
        </p:nvSpPr>
        <p:spPr/>
        <p:txBody>
          <a:bodyPr/>
          <a:lstStyle/>
          <a:p>
            <a:r>
              <a:rPr lang="fr-FR" sz="4400" i="1" kern="0" dirty="0" smtClean="0">
                <a:solidFill>
                  <a:srgbClr val="800000"/>
                </a:solidFill>
                <a:latin typeface="Calibri" pitchFamily="34" charset="0"/>
                <a:cs typeface="Tahoma" pitchFamily="2"/>
              </a:rPr>
              <a:t>Contenu de l’épreuve  : </a:t>
            </a:r>
          </a:p>
        </p:txBody>
      </p:sp>
      <p:sp>
        <p:nvSpPr>
          <p:cNvPr id="7" name="Espace réservé du contenu 6"/>
          <p:cNvSpPr>
            <a:spLocks noGrp="1"/>
          </p:cNvSpPr>
          <p:nvPr>
            <p:ph idx="1"/>
          </p:nvPr>
        </p:nvSpPr>
        <p:spPr>
          <a:xfrm>
            <a:off x="2232000" y="2183760"/>
            <a:ext cx="7344816" cy="4989240"/>
          </a:xfrm>
        </p:spPr>
        <p:txBody>
          <a:bodyPr/>
          <a:lstStyle/>
          <a:p>
            <a:r>
              <a:rPr lang="fr-FR" dirty="0" smtClean="0">
                <a:solidFill>
                  <a:schemeClr val="tx1"/>
                </a:solidFill>
                <a:latin typeface="Arial" pitchFamily="34" charset="0"/>
                <a:cs typeface="Arial" pitchFamily="34" charset="0"/>
              </a:rPr>
              <a:t>Le support de l’épreuve est constitué d’un dossier réalisé par le candidat et relatif à un ouvrage du secteur du bâtiment. </a:t>
            </a:r>
          </a:p>
          <a:p>
            <a:r>
              <a:rPr lang="fr-FR" dirty="0" smtClean="0">
                <a:solidFill>
                  <a:schemeClr val="tx1"/>
                </a:solidFill>
                <a:latin typeface="Arial" pitchFamily="34" charset="0"/>
                <a:cs typeface="Arial" pitchFamily="34" charset="0"/>
              </a:rPr>
              <a:t>Le questionnement individuel est relatif à des problèmes techniques réels. </a:t>
            </a:r>
          </a:p>
          <a:p>
            <a:r>
              <a:rPr lang="fr-FR" dirty="0" smtClean="0">
                <a:solidFill>
                  <a:schemeClr val="tx1"/>
                </a:solidFill>
                <a:latin typeface="Arial" pitchFamily="34" charset="0"/>
                <a:cs typeface="Arial" pitchFamily="34" charset="0"/>
              </a:rPr>
              <a:t>Le dossier support est le dossier technique de base commun à la sous épreuve E42 et à l’épreuve E5</a:t>
            </a:r>
            <a:r>
              <a:rPr lang="fr-FR" dirty="0" smtClean="0"/>
              <a:t>. </a:t>
            </a:r>
          </a:p>
          <a:p>
            <a:pPr>
              <a:buNone/>
            </a:pPr>
            <a:endParaRPr lang="fr-FR" dirty="0"/>
          </a:p>
        </p:txBody>
      </p:sp>
      <p:sp>
        <p:nvSpPr>
          <p:cNvPr id="8" name="Espace réservé du pied de page 7"/>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1103400" y="827640"/>
            <a:ext cx="8400600" cy="1260360"/>
          </a:xfrm>
        </p:spPr>
        <p:txBody>
          <a:bodyPr wrap="square" lIns="0" tIns="0" rIns="0" bIns="0"/>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r">
              <a:lnSpc>
                <a:spcPct val="100000"/>
              </a:lnSpc>
              <a:tabLst/>
            </a:pPr>
            <a:r>
              <a:rPr lang="fr-FR" sz="4400" i="1" kern="0" dirty="0">
                <a:solidFill>
                  <a:srgbClr val="800000"/>
                </a:solidFill>
                <a:latin typeface="Calibri" pitchFamily="34" charset="0"/>
                <a:cs typeface="Tahoma" pitchFamily="2"/>
              </a:rPr>
              <a:t>Présentation dossier  :</a:t>
            </a:r>
          </a:p>
        </p:txBody>
      </p:sp>
      <p:sp>
        <p:nvSpPr>
          <p:cNvPr id="3" name="Espace réservé du texte 2"/>
          <p:cNvSpPr txBox="1">
            <a:spLocks noGrp="1"/>
          </p:cNvSpPr>
          <p:nvPr>
            <p:ph type="body" idx="4294967295"/>
          </p:nvPr>
        </p:nvSpPr>
        <p:spPr>
          <a:xfrm>
            <a:off x="2015999" y="2088000"/>
            <a:ext cx="7776000" cy="4608000"/>
          </a:xfrm>
        </p:spPr>
        <p:txBody>
          <a:bodyPr/>
          <a:lstStyle>
            <a:defPPr marL="342720" marR="0" lvl="0" indent="-342720" algn="l" rtl="0" hangingPunct="0">
              <a:lnSpc>
                <a:spcPct val="100000"/>
              </a:lnSpc>
              <a:spcBef>
                <a:spcPts val="879"/>
              </a:spcBef>
              <a:spcAft>
                <a:spcPts val="0"/>
              </a:spcAft>
              <a:buClr>
                <a:srgbClr val="FF9966"/>
              </a:buClr>
              <a:buSzPct val="50000"/>
              <a:buFont typeface="Monotype Sorts" pitchFamily="2"/>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defPPr>
            <a:lvl1pPr marL="342720" marR="0" lvl="0" indent="-342720" algn="l" rtl="0" hangingPunct="0">
              <a:lnSpc>
                <a:spcPct val="100000"/>
              </a:lnSpc>
              <a:spcBef>
                <a:spcPts val="879"/>
              </a:spcBef>
              <a:spcAft>
                <a:spcPts val="0"/>
              </a:spcAft>
              <a:buClr>
                <a:srgbClr val="FF9966"/>
              </a:buClr>
              <a:buSzPct val="50000"/>
              <a:buFont typeface="Monotype Sorts" pitchFamily="2"/>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2600" b="1" i="0" u="none" strike="noStrike" kern="1200" baseline="0">
                <a:ln>
                  <a:noFill/>
                </a:ln>
                <a:solidFill>
                  <a:srgbClr val="F1CA69"/>
                </a:solidFill>
                <a:latin typeface="Arial Narrow" pitchFamily="34"/>
                <a:ea typeface="Microsoft YaHei" pitchFamily="2"/>
                <a:cs typeface="Mangal" pitchFamily="2"/>
              </a:defRPr>
            </a:lvl1pPr>
            <a:lvl2pPr marL="742680" marR="0" lvl="1" indent="-285480" algn="l" rtl="0" hangingPunct="0">
              <a:lnSpc>
                <a:spcPct val="100000"/>
              </a:lnSpc>
              <a:spcBef>
                <a:spcPts val="714"/>
              </a:spcBef>
              <a:spcAft>
                <a:spcPts val="0"/>
              </a:spcAft>
              <a:buClr>
                <a:srgbClr val="336699"/>
              </a:buClr>
              <a:buSzPct val="75000"/>
              <a:buFont typeface="Monotype Sorts" pitchFamily="2"/>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600" b="0" i="0" u="none" strike="noStrike" kern="1200" baseline="0">
                <a:ln>
                  <a:noFill/>
                </a:ln>
                <a:solidFill>
                  <a:srgbClr val="009999"/>
                </a:solidFill>
                <a:latin typeface="Arial" pitchFamily="34"/>
                <a:ea typeface="Microsoft YaHei" pitchFamily="2"/>
                <a:cs typeface="Mangal" pitchFamily="2"/>
              </a:defRPr>
            </a:lvl2pPr>
            <a:lvl3pPr marL="1143000" marR="0" lvl="2" indent="-228600" algn="l" rtl="0" hangingPunct="0">
              <a:lnSpc>
                <a:spcPct val="100000"/>
              </a:lnSpc>
              <a:spcBef>
                <a:spcPts val="658"/>
              </a:spcBef>
              <a:spcAft>
                <a:spcPts val="0"/>
              </a:spcAft>
              <a:buClr>
                <a:srgbClr val="FF9966"/>
              </a:buClr>
              <a:buSzPct val="65000"/>
              <a:buFont typeface="Monotype Sorts" pitchFamily="2"/>
              <a:buChar char=""/>
              <a:tabLst>
                <a:tab pos="685799" algn="l"/>
                <a:tab pos="1600200" algn="l"/>
                <a:tab pos="2514600" algn="l"/>
                <a:tab pos="3429000" algn="l"/>
                <a:tab pos="4343400" algn="l"/>
                <a:tab pos="5257800" algn="l"/>
                <a:tab pos="6172200" algn="l"/>
                <a:tab pos="7086600" algn="l"/>
                <a:tab pos="8000999" algn="l"/>
                <a:tab pos="8915399" algn="l"/>
              </a:tabLst>
              <a:defRPr lang="fr-FR" sz="2600" b="1" i="0" u="none" strike="noStrike" kern="1200" baseline="0">
                <a:ln>
                  <a:noFill/>
                </a:ln>
                <a:solidFill>
                  <a:srgbClr val="000099"/>
                </a:solidFill>
                <a:latin typeface="Arial Narrow" pitchFamily="34"/>
                <a:ea typeface="Microsoft YaHei" pitchFamily="2"/>
                <a:cs typeface="Mangal" pitchFamily="2"/>
              </a:defRPr>
            </a:lvl3pPr>
            <a:lvl4pPr marL="1600199" marR="0" lvl="3" indent="-228600" algn="l" rtl="0" hangingPunct="0">
              <a:lnSpc>
                <a:spcPct val="100000"/>
              </a:lnSpc>
              <a:spcBef>
                <a:spcPts val="547"/>
              </a:spcBef>
              <a:spcAft>
                <a:spcPts val="0"/>
              </a:spcAft>
              <a:buClr>
                <a:srgbClr val="336699"/>
              </a:buClr>
              <a:buSzPct val="100000"/>
              <a:buFont typeface="Arial" pitchFamily="34"/>
              <a:buChar char="•"/>
              <a:tabLst>
                <a:tab pos="228600" algn="l"/>
                <a:tab pos="1143000" algn="l"/>
                <a:tab pos="2057400" algn="l"/>
                <a:tab pos="2971800" algn="l"/>
                <a:tab pos="3886200" algn="l"/>
                <a:tab pos="4800600" algn="l"/>
                <a:tab pos="5715000" algn="l"/>
                <a:tab pos="6629400" algn="l"/>
                <a:tab pos="7543799" algn="l"/>
                <a:tab pos="8458200" algn="l"/>
              </a:tabLst>
              <a:defRPr lang="fr-FR" sz="2210" b="0" i="0" u="none" strike="noStrike" kern="1200" baseline="0">
                <a:ln>
                  <a:noFill/>
                </a:ln>
                <a:solidFill>
                  <a:srgbClr val="009999"/>
                </a:solidFill>
                <a:latin typeface="Arial" pitchFamily="34"/>
                <a:ea typeface="Microsoft YaHei" pitchFamily="2"/>
                <a:cs typeface="Mangal" pitchFamily="2"/>
              </a:defRPr>
            </a:lvl4pPr>
            <a:lvl5pPr marL="2057400" marR="0" lvl="4"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5pPr>
            <a:lvl6pPr marL="2057400" marR="0" lvl="5"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6pPr>
            <a:lvl7pPr marL="2057400" marR="0" lvl="6"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7pPr>
            <a:lvl8pPr marL="2057400" marR="0" lvl="7"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8pPr>
            <a:lvl9pPr marL="2057400" marR="0" lvl="8" indent="-228600" algn="l" rtl="0" hangingPunct="0">
              <a:lnSpc>
                <a:spcPct val="100000"/>
              </a:lnSpc>
              <a:spcBef>
                <a:spcPts val="547"/>
              </a:spcBef>
              <a:spcAft>
                <a:spcPts val="0"/>
              </a:spcAft>
              <a:buClr>
                <a:srgbClr val="FF9966"/>
              </a:buClr>
              <a:buSzPct val="100000"/>
              <a:buFont typeface="Arial" pitchFamily="34"/>
              <a:buChar char="–"/>
              <a:tabLst>
                <a:tab pos="685799" algn="l"/>
                <a:tab pos="1600200" algn="l"/>
                <a:tab pos="2514600" algn="l"/>
                <a:tab pos="3429000" algn="l"/>
                <a:tab pos="4343400" algn="l"/>
                <a:tab pos="5257800" algn="l"/>
                <a:tab pos="6172200" algn="l"/>
                <a:tab pos="7086600" algn="l"/>
                <a:tab pos="8000999" algn="l"/>
              </a:tabLst>
              <a:defRPr lang="fr-FR" sz="2210" b="0" i="0" u="none" strike="noStrike" kern="1200" baseline="0">
                <a:ln>
                  <a:noFill/>
                </a:ln>
                <a:solidFill>
                  <a:srgbClr val="009999"/>
                </a:solidFill>
                <a:latin typeface="Arial" pitchFamily="34"/>
                <a:ea typeface="Microsoft YaHei" pitchFamily="2"/>
                <a:cs typeface="Mangal" pitchFamily="2"/>
              </a:defRPr>
            </a:lvl9pPr>
          </a:lstStyle>
          <a:p>
            <a:pPr lvl="0">
              <a:buNone/>
            </a:pPr>
            <a:r>
              <a:rPr lang="fr-FR" b="0" kern="0" dirty="0">
                <a:solidFill>
                  <a:srgbClr val="000000"/>
                </a:solidFill>
                <a:latin typeface="Calibri" pitchFamily="34" charset="0"/>
                <a:cs typeface="Tahoma" pitchFamily="2"/>
              </a:rPr>
              <a:t>Le dossier proposé concerne la construction d’un immeuble d’habitation nommé Villa di </a:t>
            </a:r>
            <a:r>
              <a:rPr lang="fr-FR" b="0" kern="0" dirty="0" err="1">
                <a:solidFill>
                  <a:srgbClr val="000000"/>
                </a:solidFill>
                <a:latin typeface="Calibri" pitchFamily="34" charset="0"/>
                <a:cs typeface="Tahoma" pitchFamily="2"/>
              </a:rPr>
              <a:t>Trevi</a:t>
            </a:r>
            <a:r>
              <a:rPr lang="fr-FR" b="0" kern="0" dirty="0">
                <a:solidFill>
                  <a:srgbClr val="000000"/>
                </a:solidFill>
                <a:latin typeface="Calibri" pitchFamily="34" charset="0"/>
                <a:cs typeface="Tahoma" pitchFamily="2"/>
              </a:rPr>
              <a:t>.</a:t>
            </a:r>
          </a:p>
          <a:p>
            <a:pPr lvl="0">
              <a:buNone/>
            </a:pPr>
            <a:r>
              <a:rPr lang="fr-FR" b="0" kern="0" dirty="0">
                <a:solidFill>
                  <a:srgbClr val="000000"/>
                </a:solidFill>
                <a:latin typeface="Calibri" pitchFamily="34" charset="0"/>
                <a:cs typeface="Tahoma" pitchFamily="2"/>
              </a:rPr>
              <a:t>L'ouvrage se situe dans un milieu urbain avec les caractéristiques suivantes :</a:t>
            </a:r>
          </a:p>
          <a:p>
            <a:pPr lvl="0">
              <a:buNone/>
            </a:pPr>
            <a:r>
              <a:rPr lang="fr-FR" sz="3200" i="1" kern="0" dirty="0">
                <a:solidFill>
                  <a:srgbClr val="800000"/>
                </a:solidFill>
                <a:latin typeface="Calibri" pitchFamily="34" charset="0"/>
                <a:cs typeface="Tahoma" pitchFamily="2"/>
              </a:rPr>
              <a:t>Situation de la construction  :</a:t>
            </a:r>
          </a:p>
          <a:p>
            <a:pPr marL="0" lvl="0" indent="-216000">
              <a:spcBef>
                <a:spcPts val="0"/>
              </a:spcBef>
              <a:spcAft>
                <a:spcPts val="1414"/>
              </a:spcAft>
              <a:buSzPts val="1072"/>
              <a:buBlip>
                <a:blip r:embed="rId3"/>
              </a:buBlip>
              <a:tabLst/>
            </a:pPr>
            <a:r>
              <a:rPr lang="fr-FR" b="0" kern="0" dirty="0">
                <a:solidFill>
                  <a:srgbClr val="000000"/>
                </a:solidFill>
                <a:latin typeface="Albany" pitchFamily="18"/>
                <a:cs typeface="Tahoma" pitchFamily="2"/>
              </a:rPr>
              <a:t> </a:t>
            </a:r>
            <a:r>
              <a:rPr lang="fr-FR" b="0" kern="0" dirty="0">
                <a:solidFill>
                  <a:srgbClr val="000000"/>
                </a:solidFill>
                <a:latin typeface="Calibri" pitchFamily="34" charset="0"/>
                <a:cs typeface="Tahoma" pitchFamily="2"/>
              </a:rPr>
              <a:t>zone à faible sismicité  </a:t>
            </a:r>
          </a:p>
          <a:p>
            <a:pPr marL="0" lvl="0" indent="-216000">
              <a:spcBef>
                <a:spcPts val="0"/>
              </a:spcBef>
              <a:spcAft>
                <a:spcPts val="1414"/>
              </a:spcAft>
              <a:buSzPts val="1072"/>
              <a:buBlip>
                <a:blip r:embed="rId3"/>
              </a:buBlip>
              <a:tabLst/>
            </a:pPr>
            <a:r>
              <a:rPr lang="fr-FR" b="0" kern="0" dirty="0">
                <a:solidFill>
                  <a:srgbClr val="000000"/>
                </a:solidFill>
                <a:latin typeface="Calibri" pitchFamily="34" charset="0"/>
                <a:cs typeface="Tahoma" pitchFamily="2"/>
              </a:rPr>
              <a:t> altitude inférieure à 200 m</a:t>
            </a:r>
          </a:p>
          <a:p>
            <a:pPr marL="0" lvl="0" indent="-216000">
              <a:spcBef>
                <a:spcPts val="0"/>
              </a:spcBef>
              <a:spcAft>
                <a:spcPts val="1414"/>
              </a:spcAft>
              <a:buSzPts val="1072"/>
              <a:buBlip>
                <a:blip r:embed="rId3"/>
              </a:buBlip>
              <a:tabLst/>
            </a:pPr>
            <a:r>
              <a:rPr lang="fr-FR" b="0" kern="0" dirty="0">
                <a:solidFill>
                  <a:srgbClr val="000000"/>
                </a:solidFill>
                <a:latin typeface="Calibri" pitchFamily="34" charset="0"/>
                <a:cs typeface="Tahoma" pitchFamily="2"/>
              </a:rPr>
              <a:t> mise hors gel de 0.70 </a:t>
            </a:r>
            <a:r>
              <a:rPr lang="fr-FR" b="0" kern="0" dirty="0" smtClean="0">
                <a:solidFill>
                  <a:srgbClr val="000000"/>
                </a:solidFill>
                <a:latin typeface="Calibri" pitchFamily="34" charset="0"/>
                <a:cs typeface="Tahoma" pitchFamily="2"/>
              </a:rPr>
              <a:t>m</a:t>
            </a:r>
            <a:endParaRPr lang="fr-FR" b="0" kern="0" dirty="0">
              <a:solidFill>
                <a:srgbClr val="000000"/>
              </a:solidFill>
              <a:latin typeface="Calibri" pitchFamily="34" charset="0"/>
              <a:cs typeface="Tahoma" pitchFamily="2"/>
            </a:endParaRPr>
          </a:p>
        </p:txBody>
      </p:sp>
      <p:sp>
        <p:nvSpPr>
          <p:cNvPr id="4" name="ZoneTexte 3"/>
          <p:cNvSpPr txBox="1"/>
          <p:nvPr/>
        </p:nvSpPr>
        <p:spPr>
          <a:xfrm>
            <a:off x="72000" y="266400"/>
            <a:ext cx="4248000" cy="741600"/>
          </a:xfrm>
          <a:prstGeom prst="rect">
            <a:avLst/>
          </a:prstGeom>
          <a:noFill/>
          <a:ln>
            <a:noFill/>
          </a:ln>
        </p:spPr>
        <p:txBody>
          <a:bodyPr vert="horz" lIns="0" tIns="0" rIns="0" bIns="0" anchor="ctr" compatLnSpc="1"/>
          <a:lstStyle>
            <a:defPPr lvl="0">
              <a:buNone/>
            </a:defPPr>
            <a:lvl1pPr lvl="0">
              <a:buNone/>
            </a:lvl1pPr>
            <a:lvl2pPr lvl="1">
              <a:buClr>
                <a:srgbClr val="336699"/>
              </a:buClr>
              <a:buSzPct val="75000"/>
              <a:buFont typeface="Monotype Sorts" pitchFamily="2"/>
              <a:buChar char=""/>
            </a:lvl2pPr>
            <a:lvl3pPr lvl="2">
              <a:buClr>
                <a:srgbClr val="FF9966"/>
              </a:buClr>
              <a:buSzPct val="65000"/>
              <a:buFont typeface="Monotype Sorts" pitchFamily="2"/>
              <a:buChar char=""/>
            </a:lvl3pPr>
            <a:lvl4pPr lvl="3">
              <a:buClr>
                <a:srgbClr val="336699"/>
              </a:buClr>
              <a:buSzPct val="100000"/>
              <a:buFont typeface="Arial" pitchFamily="34"/>
              <a:buChar char="•"/>
            </a:lvl4pPr>
            <a:lvl5pPr lvl="4">
              <a:buClr>
                <a:srgbClr val="FF9966"/>
              </a:buClr>
              <a:buSzPct val="100000"/>
              <a:buFont typeface="Arial" pitchFamily="34"/>
              <a:buChar char="–"/>
            </a:lvl5pPr>
            <a:lvl6pPr lvl="5">
              <a:buClr>
                <a:srgbClr val="FF9966"/>
              </a:buClr>
              <a:buSzPct val="100000"/>
              <a:buFont typeface="Arial" pitchFamily="34"/>
              <a:buChar char="–"/>
            </a:lvl6pPr>
            <a:lvl7pPr lvl="6">
              <a:buClr>
                <a:srgbClr val="FF9966"/>
              </a:buClr>
              <a:buSzPct val="100000"/>
              <a:buFont typeface="Arial" pitchFamily="34"/>
              <a:buChar char="–"/>
            </a:lvl7pPr>
            <a:lvl8pPr lvl="7">
              <a:buClr>
                <a:srgbClr val="FF9966"/>
              </a:buClr>
              <a:buSzPct val="100000"/>
              <a:buFont typeface="Arial" pitchFamily="34"/>
              <a:buChar char="–"/>
            </a:lvl8pPr>
            <a:lvl9pPr lvl="8">
              <a:buClr>
                <a:srgbClr val="FF9966"/>
              </a:buClr>
              <a:buSzPct val="100000"/>
              <a:buFont typeface="Arial" pitchFamily="34"/>
              <a:buChar char="–"/>
            </a:lvl9pPr>
          </a:lstStyle>
          <a:p>
            <a:pPr marL="0" marR="0" lvl="0" indent="0" algn="ctr" rtl="0" hangingPunct="0">
              <a:lnSpc>
                <a:spcPct val="100000"/>
              </a:lnSpc>
              <a:spcBef>
                <a:spcPts val="1199"/>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fr-FR" sz="2800" b="0" i="0" u="none" strike="noStrike" kern="1200" baseline="0">
                <a:ln>
                  <a:noFill/>
                </a:ln>
                <a:solidFill>
                  <a:srgbClr val="000099"/>
                </a:solidFill>
                <a:latin typeface="Verdana" pitchFamily="34"/>
                <a:ea typeface="Microsoft YaHei" pitchFamily="2"/>
                <a:cs typeface="Mangal" pitchFamily="2"/>
              </a:rPr>
              <a:t>Épreuve U42:</a:t>
            </a:r>
          </a:p>
        </p:txBody>
      </p:sp>
      <p:sp>
        <p:nvSpPr>
          <p:cNvPr id="5" name="Espace réservé du pied de page 4"/>
          <p:cNvSpPr>
            <a:spLocks noGrp="1"/>
          </p:cNvSpPr>
          <p:nvPr>
            <p:ph type="ftr" sz="quarter" idx="10"/>
          </p:nvPr>
        </p:nvSpPr>
        <p:spPr/>
        <p:txBody>
          <a:bodyPr/>
          <a:lstStyle/>
          <a:p>
            <a:pPr lvl="0"/>
            <a:r>
              <a:rPr lang="fr-FR" smtClean="0"/>
              <a:t>Rénovation du BTS Bâtiment</a:t>
            </a:r>
            <a:endParaRPr lang="fr-F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r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2016</Words>
  <Application>Microsoft Office PowerPoint</Application>
  <PresentationFormat>Personnalisé</PresentationFormat>
  <Paragraphs>408</Paragraphs>
  <Slides>25</Slides>
  <Notes>21</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Titre1</vt:lpstr>
      <vt:lpstr>Texte OpenDocument</vt:lpstr>
      <vt:lpstr>Un nouvel élan ….</vt:lpstr>
      <vt:lpstr>Diapositive 2</vt:lpstr>
      <vt:lpstr>Diapositive 3</vt:lpstr>
      <vt:lpstr>examen</vt:lpstr>
      <vt:lpstr>Diapositive 5</vt:lpstr>
      <vt:lpstr>Diapositive 6</vt:lpstr>
      <vt:lpstr>Diapositive 7</vt:lpstr>
      <vt:lpstr>Contenu de l’épreuve  : </vt:lpstr>
      <vt:lpstr>Présentation dossier  :</vt:lpstr>
      <vt:lpstr>Présentation dossier  :</vt:lpstr>
      <vt:lpstr>Présentation dossier  :</vt:lpstr>
      <vt:lpstr>Présentation dossier  :</vt:lpstr>
      <vt:lpstr>Plan géomètre  :</vt:lpstr>
      <vt:lpstr>Plan masse  :</vt:lpstr>
      <vt:lpstr>Plan toitures  :</vt:lpstr>
      <vt:lpstr>&gt;&gt;&gt; Partie 1 : Analyse du projet 1.1°/ Synthèse du dossier:</vt:lpstr>
      <vt:lpstr>&gt;&gt;&gt; Partie 1 : Analyse du projet 1.2°/ Analyse des solutions constructives:</vt:lpstr>
      <vt:lpstr>&gt;&gt;&gt; Partie 2 : Conception de l’ouvrage</vt:lpstr>
      <vt:lpstr>&gt;&gt;&gt; Partie 2 : Conception de l’ouvrage 2.1°/ Analyse du fonctionnement de la structure  :</vt:lpstr>
      <vt:lpstr>&gt;&gt;&gt; Partie 2 : Conception de l’ouvrage 2.1°/ Analyse du fonctionnement de la structure  :</vt:lpstr>
      <vt:lpstr>&gt;&gt;&gt; Partie 2 : Conception de l’ouvrage 2.1°/ Analyse du fonctionnement de la structure  :</vt:lpstr>
      <vt:lpstr>&gt;&gt;&gt; Partie 2 : Conception de l’ouvrage 2.1°/ Analyse du fonctionnement de la structure  :</vt:lpstr>
      <vt:lpstr>&gt;&gt;&gt; Partie 2 : Conception de l’ouvrage 2.2°/ Élaboration d’un plan d’exécution  :</vt:lpstr>
      <vt:lpstr>&gt;&gt;&gt; Partie 2 : Conception de l’ouvrage 2.2°/ Élaboration d’un plan d’exécution  :</vt:lpstr>
      <vt:lpstr>Diapositive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de la construction  :</dc:title>
  <dc:creator>mcpl po</dc:creator>
  <cp:lastModifiedBy>KESSENHEIMER Thierry</cp:lastModifiedBy>
  <cp:revision>46</cp:revision>
  <dcterms:created xsi:type="dcterms:W3CDTF">2012-03-14T15:57:06Z</dcterms:created>
  <dcterms:modified xsi:type="dcterms:W3CDTF">2012-04-01T13:05:43Z</dcterms:modified>
</cp:coreProperties>
</file>