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1" r:id="rId2"/>
    <p:sldMasterId id="2147483712" r:id="rId3"/>
    <p:sldMasterId id="2147483713" r:id="rId4"/>
    <p:sldMasterId id="2147483714" r:id="rId5"/>
    <p:sldMasterId id="2147483715" r:id="rId6"/>
    <p:sldMasterId id="2147483716" r:id="rId7"/>
    <p:sldMasterId id="2147483717" r:id="rId8"/>
    <p:sldMasterId id="2147483718" r:id="rId9"/>
    <p:sldMasterId id="2147483719" r:id="rId10"/>
    <p:sldMasterId id="2147483720" r:id="rId11"/>
  </p:sldMasterIdLst>
  <p:notesMasterIdLst>
    <p:notesMasterId r:id="rId30"/>
  </p:notesMasterIdLst>
  <p:handoutMasterIdLst>
    <p:handoutMasterId r:id="rId31"/>
  </p:handoutMasterIdLst>
  <p:sldIdLst>
    <p:sldId id="299" r:id="rId12"/>
    <p:sldId id="282" r:id="rId13"/>
    <p:sldId id="283" r:id="rId14"/>
    <p:sldId id="300" r:id="rId15"/>
    <p:sldId id="301" r:id="rId16"/>
    <p:sldId id="303" r:id="rId17"/>
    <p:sldId id="311" r:id="rId18"/>
    <p:sldId id="312" r:id="rId19"/>
    <p:sldId id="313" r:id="rId20"/>
    <p:sldId id="305" r:id="rId21"/>
    <p:sldId id="316" r:id="rId22"/>
    <p:sldId id="317" r:id="rId23"/>
    <p:sldId id="306" r:id="rId24"/>
    <p:sldId id="319" r:id="rId25"/>
    <p:sldId id="320" r:id="rId26"/>
    <p:sldId id="307" r:id="rId27"/>
    <p:sldId id="314" r:id="rId28"/>
    <p:sldId id="315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99"/>
    <a:srgbClr val="33CCFF"/>
    <a:srgbClr val="F1CA69"/>
    <a:srgbClr val="F6C87C"/>
    <a:srgbClr val="F5BE65"/>
    <a:srgbClr val="F4B95A"/>
    <a:srgbClr val="F2AB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4" autoAdjust="0"/>
    <p:restoredTop sz="93535" autoAdjust="0"/>
  </p:normalViewPr>
  <p:slideViewPr>
    <p:cSldViewPr>
      <p:cViewPr varScale="1">
        <p:scale>
          <a:sx n="86" d="100"/>
          <a:sy n="86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  - Séminaire de Paris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92418F-C3A7-443A-8C31-09F9926D95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  - Séminaire de Paris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ADEA05-9059-4AF1-AA38-8A95672A1A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bg2"/>
                </a:solidFill>
              </a:rPr>
              <a:t>L’organisation des chantiers évolue dans la mesure où les conducteurs de travaux, compte tenu de leur charge de travail, sont souvent conduits à reporter une part de leurs tâches, avec la responsabilité qui leur est assortie, sur les responsables de chantier (chef de chantier et chef d’équipe). 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bg2"/>
                </a:solidFill>
              </a:rPr>
              <a:t>En effet, ils sont de plus en plus des “gestionnaires amont d’affaires”. 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bg2"/>
                </a:solidFill>
              </a:rPr>
              <a:t>De ce fait, les chefs de chantier deviennent les véritables techniciens responsables du chantier. Ils s’appuient sur les chefs d’équipe auxquels il est demandé de prendre de plus en plus d’initiatives.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55652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Rénovation du BTS Technico-commercial  - Séminaire de Paris</a:t>
            </a:r>
          </a:p>
        </p:txBody>
      </p:sp>
      <p:sp>
        <p:nvSpPr>
          <p:cNvPr id="15565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39E8F-A5EA-4EE4-90CA-6865CDD6D7BF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Document_Microsoft_Office_Word_97_-_20031.doc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Document_Microsoft_Office_Word_97_-_200310.doc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Document_Microsoft_Office_Word_97_-_200311.doc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Document_Microsoft_Office_Word_97_-_20032.doc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Document_Microsoft_Office_Word_97_-_20033.doc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Document_Microsoft_Office_Word_97_-_20034.doc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Document_Microsoft_Office_Word_97_-_20035.doc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Document_Microsoft_Office_Word_97_-_20036.doc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Document_Microsoft_Office_Word_97_-_20037.doc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Document_Microsoft_Office_Word_97_-_20038.doc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Document_Microsoft_Office_Word_97_-_20039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02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1026" name="Document" r:id="rId14" imgW="1121664" imgH="1182624" progId="Word.Document.8">
              <p:embed/>
            </p:oleObj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024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10242" name="Document" r:id="rId14" imgW="1121664" imgH="1182624" progId="Word.Document.8">
              <p:embed/>
            </p:oleObj>
          </a:graphicData>
        </a:graphic>
      </p:graphicFrame>
      <p:sp>
        <p:nvSpPr>
          <p:cNvPr id="102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6" r:id="rId1"/>
    <p:sldLayoutId id="2147486967" r:id="rId2"/>
    <p:sldLayoutId id="2147486968" r:id="rId3"/>
    <p:sldLayoutId id="2147486969" r:id="rId4"/>
    <p:sldLayoutId id="2147486970" r:id="rId5"/>
    <p:sldLayoutId id="2147486971" r:id="rId6"/>
    <p:sldLayoutId id="2147486972" r:id="rId7"/>
    <p:sldLayoutId id="2147486973" r:id="rId8"/>
    <p:sldLayoutId id="2147486974" r:id="rId9"/>
    <p:sldLayoutId id="2147486975" r:id="rId10"/>
    <p:sldLayoutId id="2147486976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26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11266" name="Document" r:id="rId14" imgW="1121664" imgH="1182624" progId="Word.Document.8">
              <p:embed/>
            </p:oleObj>
          </a:graphicData>
        </a:graphic>
      </p:graphicFrame>
      <p:sp>
        <p:nvSpPr>
          <p:cNvPr id="112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7" r:id="rId1"/>
    <p:sldLayoutId id="2147486978" r:id="rId2"/>
    <p:sldLayoutId id="2147486979" r:id="rId3"/>
    <p:sldLayoutId id="2147486980" r:id="rId4"/>
    <p:sldLayoutId id="2147486981" r:id="rId5"/>
    <p:sldLayoutId id="2147486982" r:id="rId6"/>
    <p:sldLayoutId id="2147486983" r:id="rId7"/>
    <p:sldLayoutId id="2147486984" r:id="rId8"/>
    <p:sldLayoutId id="2147486985" r:id="rId9"/>
    <p:sldLayoutId id="2147486986" r:id="rId10"/>
    <p:sldLayoutId id="2147486987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1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2052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2050" name="Document" r:id="rId14" imgW="1121664" imgH="1182624" progId="Word.Document.8">
              <p:embed/>
            </p:oleObj>
          </a:graphicData>
        </a:graphic>
      </p:graphicFrame>
      <p:sp>
        <p:nvSpPr>
          <p:cNvPr id="20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8" r:id="rId1"/>
    <p:sldLayoutId id="2147486879" r:id="rId2"/>
    <p:sldLayoutId id="2147486880" r:id="rId3"/>
    <p:sldLayoutId id="2147486881" r:id="rId4"/>
    <p:sldLayoutId id="2147486882" r:id="rId5"/>
    <p:sldLayoutId id="2147486883" r:id="rId6"/>
    <p:sldLayoutId id="2147486884" r:id="rId7"/>
    <p:sldLayoutId id="2147486885" r:id="rId8"/>
    <p:sldLayoutId id="2147486886" r:id="rId9"/>
    <p:sldLayoutId id="2147486887" r:id="rId10"/>
    <p:sldLayoutId id="2147486888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307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3074" name="Document" r:id="rId14" imgW="1121664" imgH="1182624" progId="Word.Document.8">
              <p:embed/>
            </p:oleObj>
          </a:graphicData>
        </a:graphic>
      </p:graphicFrame>
      <p:sp>
        <p:nvSpPr>
          <p:cNvPr id="30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9" r:id="rId1"/>
    <p:sldLayoutId id="2147486890" r:id="rId2"/>
    <p:sldLayoutId id="2147486891" r:id="rId3"/>
    <p:sldLayoutId id="2147486892" r:id="rId4"/>
    <p:sldLayoutId id="2147486893" r:id="rId5"/>
    <p:sldLayoutId id="2147486894" r:id="rId6"/>
    <p:sldLayoutId id="2147486895" r:id="rId7"/>
    <p:sldLayoutId id="2147486896" r:id="rId8"/>
    <p:sldLayoutId id="2147486897" r:id="rId9"/>
    <p:sldLayoutId id="2147486898" r:id="rId10"/>
    <p:sldLayoutId id="2147486899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410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01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098" name="Document" r:id="rId14" imgW="1121664" imgH="1182624" progId="Word.Document.8">
              <p:embed/>
            </p:oleObj>
          </a:graphicData>
        </a:graphic>
      </p:graphicFrame>
      <p:sp>
        <p:nvSpPr>
          <p:cNvPr id="41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0" r:id="rId1"/>
    <p:sldLayoutId id="2147486901" r:id="rId2"/>
    <p:sldLayoutId id="2147486902" r:id="rId3"/>
    <p:sldLayoutId id="2147486903" r:id="rId4"/>
    <p:sldLayoutId id="2147486904" r:id="rId5"/>
    <p:sldLayoutId id="2147486905" r:id="rId6"/>
    <p:sldLayoutId id="2147486906" r:id="rId7"/>
    <p:sldLayoutId id="2147486907" r:id="rId8"/>
    <p:sldLayoutId id="2147486908" r:id="rId9"/>
    <p:sldLayoutId id="2147486909" r:id="rId10"/>
    <p:sldLayoutId id="2147486910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512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5122" name="Document" r:id="rId14" imgW="1121664" imgH="1182624" progId="Word.Document.8">
              <p:embed/>
            </p:oleObj>
          </a:graphicData>
        </a:graphic>
      </p:graphicFrame>
      <p:sp>
        <p:nvSpPr>
          <p:cNvPr id="51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1" r:id="rId1"/>
    <p:sldLayoutId id="2147486912" r:id="rId2"/>
    <p:sldLayoutId id="2147486913" r:id="rId3"/>
    <p:sldLayoutId id="2147486914" r:id="rId4"/>
    <p:sldLayoutId id="2147486915" r:id="rId5"/>
    <p:sldLayoutId id="2147486916" r:id="rId6"/>
    <p:sldLayoutId id="2147486917" r:id="rId7"/>
    <p:sldLayoutId id="2147486918" r:id="rId8"/>
    <p:sldLayoutId id="2147486919" r:id="rId9"/>
    <p:sldLayoutId id="2147486920" r:id="rId10"/>
    <p:sldLayoutId id="2147486921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4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14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4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6146" name="Document" r:id="rId14" imgW="1121664" imgH="1182624" progId="Word.Document.8">
              <p:embed/>
            </p:oleObj>
          </a:graphicData>
        </a:graphic>
      </p:graphicFrame>
      <p:sp>
        <p:nvSpPr>
          <p:cNvPr id="61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2" r:id="rId1"/>
    <p:sldLayoutId id="2147486923" r:id="rId2"/>
    <p:sldLayoutId id="2147486924" r:id="rId3"/>
    <p:sldLayoutId id="2147486925" r:id="rId4"/>
    <p:sldLayoutId id="2147486926" r:id="rId5"/>
    <p:sldLayoutId id="2147486927" r:id="rId6"/>
    <p:sldLayoutId id="2147486928" r:id="rId7"/>
    <p:sldLayoutId id="2147486929" r:id="rId8"/>
    <p:sldLayoutId id="2147486930" r:id="rId9"/>
    <p:sldLayoutId id="2147486931" r:id="rId10"/>
    <p:sldLayoutId id="2147486932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71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172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7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7170" name="Document" r:id="rId14" imgW="1121664" imgH="1182624" progId="Word.Document.8">
              <p:embed/>
            </p:oleObj>
          </a:graphicData>
        </a:graphic>
      </p:graphicFrame>
      <p:sp>
        <p:nvSpPr>
          <p:cNvPr id="71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3" r:id="rId1"/>
    <p:sldLayoutId id="2147486934" r:id="rId2"/>
    <p:sldLayoutId id="2147486935" r:id="rId3"/>
    <p:sldLayoutId id="2147486936" r:id="rId4"/>
    <p:sldLayoutId id="2147486937" r:id="rId5"/>
    <p:sldLayoutId id="2147486938" r:id="rId6"/>
    <p:sldLayoutId id="2147486939" r:id="rId7"/>
    <p:sldLayoutId id="2147486940" r:id="rId8"/>
    <p:sldLayoutId id="2147486941" r:id="rId9"/>
    <p:sldLayoutId id="2147486942" r:id="rId10"/>
    <p:sldLayoutId id="2147486943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9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819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9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8194" name="Document" r:id="rId14" imgW="1121664" imgH="1182624" progId="Word.Document.8">
              <p:embed/>
            </p:oleObj>
          </a:graphicData>
        </a:graphic>
      </p:graphicFrame>
      <p:sp>
        <p:nvSpPr>
          <p:cNvPr id="82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4" r:id="rId1"/>
    <p:sldLayoutId id="2147486945" r:id="rId2"/>
    <p:sldLayoutId id="2147486946" r:id="rId3"/>
    <p:sldLayoutId id="2147486947" r:id="rId4"/>
    <p:sldLayoutId id="2147486948" r:id="rId5"/>
    <p:sldLayoutId id="2147486949" r:id="rId6"/>
    <p:sldLayoutId id="2147486950" r:id="rId7"/>
    <p:sldLayoutId id="2147486951" r:id="rId8"/>
    <p:sldLayoutId id="2147486952" r:id="rId9"/>
    <p:sldLayoutId id="2147486953" r:id="rId10"/>
    <p:sldLayoutId id="2147486954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T0" fmla="*/ 2147483647 w 21600"/>
              <a:gd name="T1" fmla="*/ 0 h 24634"/>
              <a:gd name="T2" fmla="*/ 2147483647 w 21600"/>
              <a:gd name="T3" fmla="*/ 2147483647 h 24634"/>
              <a:gd name="T4" fmla="*/ 0 w 21600"/>
              <a:gd name="T5" fmla="*/ 2147483647 h 246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lnTo>
                  <a:pt x="22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1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922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21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9218" name="Document" r:id="rId14" imgW="1121664" imgH="1182624" progId="Word.Document.8">
              <p:embed/>
            </p:oleObj>
          </a:graphicData>
        </a:graphic>
      </p:graphicFrame>
      <p:sp>
        <p:nvSpPr>
          <p:cNvPr id="92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Rénovation du BTS Technico-commercial</a:t>
            </a:r>
            <a:endParaRPr lang="fr-FR" b="0">
              <a:solidFill>
                <a:schemeClr val="folHlink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55" r:id="rId1"/>
    <p:sldLayoutId id="2147486956" r:id="rId2"/>
    <p:sldLayoutId id="2147486957" r:id="rId3"/>
    <p:sldLayoutId id="2147486958" r:id="rId4"/>
    <p:sldLayoutId id="2147486959" r:id="rId5"/>
    <p:sldLayoutId id="2147486960" r:id="rId6"/>
    <p:sldLayoutId id="2147486961" r:id="rId7"/>
    <p:sldLayoutId id="2147486962" r:id="rId8"/>
    <p:sldLayoutId id="2147486963" r:id="rId9"/>
    <p:sldLayoutId id="2147486964" r:id="rId10"/>
    <p:sldLayoutId id="2147486965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CPC%20BTS%20TP/REF_TSTP_version_du_20_03_11.docx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CPC%20BTS%20TP/REF_TSTP_version_du_20_03_11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179388" y="476250"/>
            <a:ext cx="7620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bg2"/>
                </a:solidFill>
              </a:rPr>
              <a:t>Un nouvel élan ….</a:t>
            </a:r>
            <a:endParaRPr lang="fr-FR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6195" name="Espace réservé du pied de page 1"/>
          <p:cNvSpPr txBox="1">
            <a:spLocks/>
          </p:cNvSpPr>
          <p:nvPr/>
        </p:nvSpPr>
        <p:spPr bwMode="auto">
          <a:xfrm>
            <a:off x="2051050" y="6110288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fr-FR">
                <a:solidFill>
                  <a:schemeClr val="bg2"/>
                </a:solidFill>
                <a:latin typeface="Arial" pitchFamily="34" charset="0"/>
              </a:rPr>
              <a:t>RENOVATION B.T.S. BÂTIMENT -  B.T.S. TRAVAUX PUBLICS</a:t>
            </a:r>
            <a:endParaRPr kumimoji="0" lang="fr-FR" b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36196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39975" y="2565400"/>
            <a:ext cx="6186488" cy="1919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FF9966"/>
              </a:buClr>
              <a:buSzPct val="50000"/>
              <a:buFont typeface="Monotype Sorts" pitchFamily="2" charset="2"/>
              <a:buNone/>
              <a:defRPr/>
            </a:pPr>
            <a:r>
              <a:rPr lang="fr-FR" sz="5400" b="0" kern="0" dirty="0">
                <a:solidFill>
                  <a:srgbClr val="000099"/>
                </a:solidFill>
                <a:latin typeface="Arial Narrow"/>
              </a:rPr>
              <a:t>Les grandes évolutions </a:t>
            </a:r>
          </a:p>
          <a:p>
            <a:pPr algn="ctr" eaLnBrk="0" hangingPunct="0">
              <a:buClr>
                <a:srgbClr val="FF9966"/>
              </a:buClr>
              <a:buSzPct val="50000"/>
              <a:buFont typeface="Monotype Sorts" pitchFamily="2" charset="2"/>
              <a:buNone/>
              <a:defRPr/>
            </a:pPr>
            <a:r>
              <a:rPr lang="fr-FR" sz="5400" b="0" kern="0" dirty="0">
                <a:solidFill>
                  <a:srgbClr val="000099"/>
                </a:solidFill>
                <a:latin typeface="Arial Narrow"/>
              </a:rPr>
              <a:t>du BTS 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39863" y="549275"/>
            <a:ext cx="7704137" cy="583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S1. Culture générale et expression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S2. Anglais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S3. Mathématiques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S4. Sciences physiques appliquées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S5. Aspects administratifs et juridiques de l’acte de construire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S6. Aspects environnementaux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S7. Communication technique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S8. Approche scientifique et technique des ouvrages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S9. Technologie de construction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S10. Aspects économiques et financiers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S11.Gestion du temps et des ressources humaines et matérielles</a:t>
            </a: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S12 Procédés et techniques de mise en œuvre</a:t>
            </a:r>
            <a:endParaRPr lang="fr-FR" sz="2000" dirty="0">
              <a:latin typeface="Arial"/>
              <a:ea typeface="Times New Roman"/>
            </a:endParaRPr>
          </a:p>
          <a:p>
            <a:pPr marL="71755" algn="just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Times New Roman"/>
              </a:rPr>
              <a:t>S13 Essais, mesures et contrôles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397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SAVOIRS ASSOCIÉS AUX COMPÉTENCES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 l="18062" t="23250" r="18011" b="8829"/>
          <a:stretch>
            <a:fillRect/>
          </a:stretch>
        </p:blipFill>
        <p:spPr bwMode="auto">
          <a:xfrm>
            <a:off x="347663" y="836613"/>
            <a:ext cx="87614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44450"/>
            <a:ext cx="9144000" cy="100012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 5 Aspects administratifs et juridiques de l’acte de construire - extraits</a:t>
            </a:r>
          </a:p>
        </p:txBody>
      </p:sp>
      <p:pic>
        <p:nvPicPr>
          <p:cNvPr id="14643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-26988"/>
            <a:ext cx="7620000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1755" algn="just">
              <a:spcBef>
                <a:spcPts val="8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S6. Aspects environnementaux - extraits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928813" y="2428875"/>
            <a:ext cx="6643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SzPct val="50000"/>
              <a:buFont typeface="Monotype Sorts" pitchFamily="2" charset="2"/>
              <a:buChar char="n"/>
              <a:defRPr/>
            </a:pPr>
            <a:r>
              <a:rPr lang="fr-FR" sz="3200" kern="0" dirty="0">
                <a:solidFill>
                  <a:schemeClr val="accent5">
                    <a:lumMod val="25000"/>
                  </a:schemeClr>
                </a:solidFill>
                <a:latin typeface="+mn-lt"/>
                <a:hlinkClick r:id="rId2" action="ppaction://hlinkfile"/>
              </a:rPr>
              <a:t>Page </a:t>
            </a:r>
            <a:r>
              <a:rPr lang="fr-FR" sz="3200" kern="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88</a:t>
            </a: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3" cstate="print"/>
          <a:srcRect l="18617" t="28172" r="18011" b="10797"/>
          <a:stretch>
            <a:fillRect/>
          </a:stretch>
        </p:blipFill>
        <p:spPr bwMode="auto">
          <a:xfrm>
            <a:off x="7938" y="836613"/>
            <a:ext cx="91360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6439" name="Titre 1"/>
          <p:cNvSpPr txBox="1">
            <a:spLocks/>
          </p:cNvSpPr>
          <p:nvPr/>
        </p:nvSpPr>
        <p:spPr bwMode="auto">
          <a:xfrm>
            <a:off x="0" y="0"/>
            <a:ext cx="7620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 7 Communication technique - extraits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643063" y="1333500"/>
            <a:ext cx="6643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SzPct val="50000"/>
              <a:buFont typeface="Monotype Sorts" pitchFamily="2" charset="2"/>
              <a:buChar char="n"/>
              <a:defRPr/>
            </a:pPr>
            <a:r>
              <a:rPr lang="fr-FR" sz="3200" kern="0" dirty="0">
                <a:solidFill>
                  <a:schemeClr val="accent5">
                    <a:lumMod val="25000"/>
                  </a:schemeClr>
                </a:solidFill>
                <a:latin typeface="+mn-lt"/>
                <a:hlinkClick r:id="rId3" action="ppaction://hlinkfile"/>
              </a:rPr>
              <a:t>Page </a:t>
            </a:r>
            <a:r>
              <a:rPr lang="fr-FR" sz="3200" kern="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91</a:t>
            </a:r>
          </a:p>
        </p:txBody>
      </p:sp>
      <p:pic>
        <p:nvPicPr>
          <p:cNvPr id="148485" name="Picture 9"/>
          <p:cNvPicPr>
            <a:picLocks noChangeAspect="1" noChangeArrowheads="1"/>
          </p:cNvPicPr>
          <p:nvPr/>
        </p:nvPicPr>
        <p:blipFill>
          <a:blip r:embed="rId4" cstate="print"/>
          <a:srcRect l="18617" t="22266" r="18011" b="6250"/>
          <a:stretch>
            <a:fillRect/>
          </a:stretch>
        </p:blipFill>
        <p:spPr bwMode="auto">
          <a:xfrm>
            <a:off x="971550" y="836613"/>
            <a:ext cx="82089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 8 Approche scientifique et technique des ouvrages - </a:t>
            </a:r>
            <a:r>
              <a:rPr lang="fr-FR" sz="2400" cap="all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EXtraits</a:t>
            </a:r>
            <a:endParaRPr lang="fr-FR" sz="2400" cap="all" dirty="0">
              <a:solidFill>
                <a:schemeClr val="tx1">
                  <a:lumMod val="50000"/>
                </a:schemeClr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 cstate="print"/>
          <a:srcRect l="18617" t="22266" r="18568" b="18672"/>
          <a:stretch>
            <a:fillRect/>
          </a:stretch>
        </p:blipFill>
        <p:spPr bwMode="auto">
          <a:xfrm>
            <a:off x="14288" y="981075"/>
            <a:ext cx="89503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1755" algn="just">
              <a:spcBef>
                <a:spcPts val="8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S11.9 Gestion du temps et des ressources humaines et matérielles - extraits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8617" t="30141" r="18568" b="11781"/>
          <a:stretch>
            <a:fillRect/>
          </a:stretch>
        </p:blipFill>
        <p:spPr bwMode="auto">
          <a:xfrm>
            <a:off x="0" y="981075"/>
            <a:ext cx="89646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7463" name="Titre 1"/>
          <p:cNvSpPr txBox="1"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S 13 Essais, mesures et contrôles - extraits</a:t>
            </a:r>
          </a:p>
        </p:txBody>
      </p:sp>
      <p:pic>
        <p:nvPicPr>
          <p:cNvPr id="151556" name="Picture 9"/>
          <p:cNvPicPr>
            <a:picLocks noChangeAspect="1" noChangeArrowheads="1"/>
          </p:cNvPicPr>
          <p:nvPr/>
        </p:nvPicPr>
        <p:blipFill>
          <a:blip r:embed="rId3" cstate="print"/>
          <a:srcRect l="21397" t="23250" r="20792" b="6250"/>
          <a:stretch>
            <a:fillRect/>
          </a:stretch>
        </p:blipFill>
        <p:spPr bwMode="auto">
          <a:xfrm>
            <a:off x="900113" y="765175"/>
            <a:ext cx="80645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825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fr-FR" sz="2400" cap="all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Hora	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1268760"/>
            <a:ext cx="7634287" cy="197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600" smtClean="0">
                <a:solidFill>
                  <a:schemeClr val="bg2"/>
                </a:solidFill>
              </a:rPr>
              <a:t>Accompagnement personnalisé</a:t>
            </a:r>
            <a:endParaRPr lang="fr-FR" sz="3600" dirty="0">
              <a:solidFill>
                <a:schemeClr val="bg2"/>
              </a:solidFill>
            </a:endParaRP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endParaRPr lang="fr-FR" sz="3600" dirty="0">
              <a:solidFill>
                <a:schemeClr val="bg2"/>
              </a:solidFill>
            </a:endParaRP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Monotype Sorts" pitchFamily="2" charset="2"/>
              <a:buNone/>
              <a:defRPr/>
            </a:pPr>
            <a:r>
              <a:rPr lang="fr-FR" sz="3600" dirty="0">
                <a:solidFill>
                  <a:schemeClr val="bg2"/>
                </a:solidFill>
                <a:sym typeface="Wingdings" pitchFamily="2" charset="2"/>
              </a:rPr>
              <a:t> Plus d’heures à effectifs réduits</a:t>
            </a:r>
            <a:endParaRPr lang="fr-FR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oneTexte 5"/>
          <p:cNvSpPr txBox="1">
            <a:spLocks noChangeArrowheads="1"/>
          </p:cNvSpPr>
          <p:nvPr/>
        </p:nvSpPr>
        <p:spPr bwMode="auto">
          <a:xfrm>
            <a:off x="1908175" y="2781300"/>
            <a:ext cx="60483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sz="4400">
                <a:solidFill>
                  <a:schemeClr val="bg2"/>
                </a:solidFill>
              </a:rPr>
              <a:t>Merci pour votre attention</a:t>
            </a:r>
          </a:p>
          <a:p>
            <a:pPr>
              <a:buFont typeface="Monotype Sorts" pitchFamily="2" charset="2"/>
              <a:buNone/>
            </a:pPr>
            <a:endParaRPr lang="fr-FR" sz="4400">
              <a:solidFill>
                <a:schemeClr val="bg2"/>
              </a:solidFill>
            </a:endParaRPr>
          </a:p>
          <a:p>
            <a:endParaRPr lang="fr-FR"/>
          </a:p>
        </p:txBody>
      </p:sp>
      <p:pic>
        <p:nvPicPr>
          <p:cNvPr id="153603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oneTexte 1"/>
          <p:cNvSpPr txBox="1">
            <a:spLocks noChangeArrowheads="1"/>
          </p:cNvSpPr>
          <p:nvPr/>
        </p:nvSpPr>
        <p:spPr bwMode="auto">
          <a:xfrm>
            <a:off x="1042988" y="765175"/>
            <a:ext cx="7921625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85750" indent="-285750" eaLnBrk="0" hangingPunct="0"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buChar char="•"/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buChar char="•"/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buChar char="•"/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buChar char="•"/>
              <a:defRPr kumimoji="1" sz="1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ClrTx/>
              <a:buFont typeface="Wingdings" pitchFamily="2" charset="2"/>
              <a:buChar char="§"/>
              <a:defRPr/>
            </a:pPr>
            <a:r>
              <a:rPr lang="fr-F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Rappels des besoins exprimés par la profession en terme de fonctions et de compétences</a:t>
            </a:r>
          </a:p>
          <a:p>
            <a:pPr eaLnBrk="1" hangingPunct="1">
              <a:lnSpc>
                <a:spcPct val="200000"/>
              </a:lnSpc>
              <a:buClrTx/>
              <a:buFont typeface="Wingdings" pitchFamily="2" charset="2"/>
              <a:buChar char="§"/>
              <a:defRPr/>
            </a:pPr>
            <a:r>
              <a:rPr lang="fr-F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technologiques associés</a:t>
            </a:r>
            <a:endParaRPr lang="fr-FR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200000"/>
              </a:lnSpc>
              <a:buClrTx/>
              <a:buFont typeface="Wingdings" pitchFamily="2" charset="2"/>
              <a:buChar char="§"/>
              <a:defRPr/>
            </a:pPr>
            <a:endParaRPr lang="fr-FR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-100013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Référentiel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37220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350" y="1412875"/>
            <a:ext cx="7489825" cy="585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 Ouverture vers la maitrise d’œuvre (U 41)</a:t>
            </a: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 HQPSE présent à toutes les étapes (S6)</a:t>
            </a: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 Droit et Gestion intégrés (S5)</a:t>
            </a: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 Importance des études de prix  (U42 &amp; U5)</a:t>
            </a: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 Assistance informatique importante en mécanique appliquée (U42 &amp; U5)</a:t>
            </a:r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fr-FR" sz="3200" dirty="0">
                <a:solidFill>
                  <a:srgbClr val="000099"/>
                </a:solidFill>
              </a:rPr>
              <a:t>Recentrement des tâches effectuées vers la fonction Encadrement (U 61)</a:t>
            </a:r>
          </a:p>
          <a:p>
            <a:pPr>
              <a:defRPr/>
            </a:pPr>
            <a:endParaRPr lang="fr-FR" sz="2400" dirty="0">
              <a:solidFill>
                <a:srgbClr val="000099"/>
              </a:solidFill>
            </a:endParaRPr>
          </a:p>
          <a:p>
            <a:pPr marL="342900" indent="-342900">
              <a:buClrTx/>
              <a:buFont typeface="Wingdings" pitchFamily="2" charset="2"/>
              <a:buChar char="§"/>
              <a:defRPr/>
            </a:pPr>
            <a:endParaRPr lang="fr-FR" sz="2400" dirty="0">
              <a:solidFill>
                <a:schemeClr val="bg2"/>
              </a:solidFill>
            </a:endParaRPr>
          </a:p>
          <a:p>
            <a:pPr>
              <a:buClrTx/>
              <a:buFont typeface="Monotype Sorts" pitchFamily="2" charset="2"/>
              <a:buNone/>
              <a:defRPr/>
            </a:pP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Référentiel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813" y="692150"/>
            <a:ext cx="57642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fr-FR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Quelques points importants</a:t>
            </a:r>
          </a:p>
        </p:txBody>
      </p:sp>
      <p:pic>
        <p:nvPicPr>
          <p:cNvPr id="138245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1484313"/>
            <a:ext cx="87122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Tx/>
              <a:buFont typeface="Wingdings" pitchFamily="2" charset="2"/>
              <a:buChar char="§"/>
              <a:defRPr/>
            </a:pPr>
            <a:r>
              <a:rPr lang="fr-FR" sz="3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En maîtrise d’œuvre, le BTS TP</a:t>
            </a:r>
          </a:p>
          <a:p>
            <a:pPr marL="800100" lvl="1" indent="-342900">
              <a:buClrTx/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chemeClr val="bg2"/>
                </a:solidFill>
              </a:rPr>
              <a:t>participe à la conception des ouvrages et à la préparation des dossiers d’avant- projet, des dossiers de consultation d’entreprises, au suivi des opérations, aux réunions de chantiers. </a:t>
            </a:r>
          </a:p>
          <a:p>
            <a:pPr marL="800100" lvl="1" indent="-342900">
              <a:buClrTx/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chemeClr val="bg2"/>
                </a:solidFill>
              </a:rPr>
              <a:t>assure le traitement des ordres de service et des situations. </a:t>
            </a:r>
          </a:p>
          <a:p>
            <a:pPr marL="800100" lvl="1" indent="-342900">
              <a:buClrTx/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chemeClr val="bg2"/>
                </a:solidFill>
              </a:rPr>
              <a:t>tient à jour les programmes d’exécution.</a:t>
            </a:r>
          </a:p>
          <a:p>
            <a:pPr>
              <a:buClrTx/>
              <a:buFont typeface="Monotype Sorts" pitchFamily="2" charset="2"/>
              <a:buNone/>
              <a:defRPr/>
            </a:pP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Référentiel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39268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850" y="1484313"/>
            <a:ext cx="8712200" cy="424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1" indent="-342900">
              <a:buClrTx/>
              <a:buFont typeface="Wingdings" pitchFamily="2" charset="2"/>
              <a:buChar char="§"/>
              <a:defRPr/>
            </a:pPr>
            <a:r>
              <a:rPr lang="fr-FR" sz="3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En production, le BTS TP</a:t>
            </a:r>
          </a:p>
          <a:p>
            <a:pPr marL="800100" lvl="1" indent="-342900">
              <a:buClrTx/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chemeClr val="bg2"/>
                </a:solidFill>
              </a:rPr>
              <a:t>assure au quotidien l’organisation générale d’un chantier ou d’une partie de celui-ci, selon son importance.  </a:t>
            </a:r>
          </a:p>
          <a:p>
            <a:pPr marL="800100" lvl="1" indent="-342900">
              <a:buClrTx/>
              <a:buFont typeface="Wingdings" pitchFamily="2" charset="2"/>
              <a:buChar char="§"/>
              <a:defRPr/>
            </a:pPr>
            <a:r>
              <a:rPr lang="fr-FR" sz="3200" dirty="0">
                <a:solidFill>
                  <a:schemeClr val="bg2"/>
                </a:solidFill>
              </a:rPr>
              <a:t>Dans ce cadre, il contrôle, coordonne le travail des équipes, et tient à jour le calendrier d’avancement des travaux. </a:t>
            </a:r>
          </a:p>
          <a:p>
            <a:pPr>
              <a:buClrTx/>
              <a:buFont typeface="Monotype Sorts" pitchFamily="2" charset="2"/>
              <a:buNone/>
              <a:defRPr/>
            </a:pP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Référentiel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0292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 marL="0" lvl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Extraits des besoins exprimés par la profession</a:t>
            </a:r>
          </a:p>
          <a:p>
            <a:pPr algn="ctr">
              <a:buFont typeface="Monotype Sorts" pitchFamily="2" charset="2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1315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250825" y="836613"/>
          <a:ext cx="8641655" cy="411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430"/>
                <a:gridCol w="6360225"/>
              </a:tblGrid>
              <a:tr h="845941">
                <a:tc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Fonctions</a:t>
                      </a:r>
                      <a:endParaRPr lang="fr-FR" sz="1400" b="1" baseline="0" dirty="0">
                        <a:solidFill>
                          <a:schemeClr val="bg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marR="0" indent="-215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Etudes</a:t>
                      </a:r>
                    </a:p>
                  </a:txBody>
                  <a:tcPr marL="27438" marR="27438" marT="0" marB="0" anchor="ctr"/>
                </a:tc>
              </a:tr>
              <a:tr h="66632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Activités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1. Etudes d’ouvrages de travaux publics et des interfaces, y compris dans le cadre d’une rénovation</a:t>
                      </a:r>
                    </a:p>
                    <a:p>
                      <a:pPr marL="342900" indent="-342900" algn="just">
                        <a:buNone/>
                      </a:pP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845941">
                <a:tc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Tâches professionnelles</a:t>
                      </a: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1.1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Participer à des études de conception </a:t>
                      </a: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et de réalisation</a:t>
                      </a:r>
                    </a:p>
                  </a:txBody>
                  <a:tcPr marL="27438" marR="27438" marT="0" marB="0" anchor="ctr"/>
                </a:tc>
              </a:tr>
              <a:tr h="845941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1.2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Participer à des études de prix et/ou méthodes</a:t>
                      </a:r>
                    </a:p>
                  </a:txBody>
                  <a:tcPr marL="27438" marR="27438" marT="0" marB="0" anchor="ctr"/>
                </a:tc>
              </a:tr>
              <a:tr h="845941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1.3 Participer au pilotage technique et administratif </a:t>
                      </a:r>
                      <a:endParaRPr lang="fr-FR" sz="1400" b="1" dirty="0" smtClean="0">
                        <a:solidFill>
                          <a:schemeClr val="bg2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en maîtrise d’œuvre)</a:t>
                      </a:r>
                    </a:p>
                  </a:txBody>
                  <a:tcPr marL="27438" marR="2743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 marL="0" lvl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Extraits des besoins exprimés par la profession</a:t>
            </a:r>
          </a:p>
          <a:p>
            <a:pPr algn="ctr">
              <a:buFont typeface="Monotype Sorts" pitchFamily="2" charset="2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2339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0825" y="620713"/>
          <a:ext cx="8568952" cy="495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4"/>
                <a:gridCol w="7033118"/>
              </a:tblGrid>
              <a:tr h="957904">
                <a:tc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Fonctions</a:t>
                      </a:r>
                      <a:endParaRPr lang="fr-FR" sz="1400" b="1" baseline="0" dirty="0">
                        <a:solidFill>
                          <a:schemeClr val="bg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marR="0" indent="-215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Préparation du chantier</a:t>
                      </a:r>
                    </a:p>
                  </a:txBody>
                  <a:tcPr marL="27438" marR="27438" marT="0" marB="0" anchor="ctr"/>
                </a:tc>
              </a:tr>
              <a:tr h="62624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Activités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2. Conception, 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avec ou sans assistance numérique</a:t>
                      </a:r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, du processus de réalisation d’un ouvrage</a:t>
                      </a:r>
                      <a:endParaRPr lang="fr-FR" sz="1400" dirty="0" smtClean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478952">
                <a:tc rowSpan="7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Tâches</a:t>
                      </a:r>
                      <a:endParaRPr lang="fr-FR" sz="1400" b="1" kern="1200" dirty="0">
                        <a:solidFill>
                          <a:schemeClr val="bg2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2.1 Analyser le dossier du marché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2.2 Préparer un chantier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2.3 Organiser un chantier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2.4 Préparer les moyens humains et matériels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2.5 Définir le budget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2.6 Elaborer des documents préalable à l’ouverture de chantier</a:t>
                      </a:r>
                    </a:p>
                  </a:txBody>
                  <a:tcPr marL="27438" marR="27438" marT="0" marB="0" anchor="ctr"/>
                </a:tc>
              </a:tr>
              <a:tr h="478952">
                <a:tc vMerge="1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fr-F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2.7 Définir les moyens relatifs aux exigences de qualité, de sécurité et d’environnement d’un chantier.</a:t>
                      </a:r>
                    </a:p>
                  </a:txBody>
                  <a:tcPr marL="27438" marR="2743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 marL="0" lvl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+mj-ea"/>
                <a:cs typeface="Arial" charset="0"/>
              </a:rPr>
              <a:t>Extraits des besoins exprimés par la profession</a:t>
            </a:r>
          </a:p>
          <a:p>
            <a:pPr algn="ctr">
              <a:buFont typeface="Monotype Sorts" pitchFamily="2" charset="2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3363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9325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0825" y="620713"/>
          <a:ext cx="8712968" cy="512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90"/>
                <a:gridCol w="7218978"/>
              </a:tblGrid>
              <a:tr h="699793">
                <a:tc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Fonctions</a:t>
                      </a:r>
                      <a:endParaRPr lang="fr-FR" sz="1400" b="1" baseline="0" dirty="0">
                        <a:solidFill>
                          <a:schemeClr val="bg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marR="0" indent="-215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Préparation du chantier</a:t>
                      </a:r>
                    </a:p>
                  </a:txBody>
                  <a:tcPr marL="27438" marR="27438" marT="0" marB="0" anchor="ctr"/>
                </a:tc>
              </a:tr>
              <a:tr h="38032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Activités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3. Exécution, réalisation, suivi, pilotage et gestion d’un 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chantier</a:t>
                      </a:r>
                      <a:endParaRPr lang="fr-FR" sz="1600" dirty="0" smtClean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/>
                </a:tc>
              </a:tr>
              <a:tr h="349897">
                <a:tc rowSpan="11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kern="120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  <a:cs typeface="+mn-cs"/>
                        </a:rPr>
                        <a:t>Tâches</a:t>
                      </a:r>
                      <a:endParaRPr lang="fr-FR" sz="1400" b="1" kern="1200" dirty="0">
                        <a:solidFill>
                          <a:schemeClr val="bg2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3.1 Implanter un ouvrage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3.2 Assurer les approvisionnements en matériaux et en matériels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3.3 Mettre en place les moyens humains et matériels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3.4 Gérer les imprévus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3.5 Réceptionner les supports d’intervention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 algn="just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3.6 Encadrer les équipes et faire respecter les consignes HQPE</a:t>
                      </a:r>
                    </a:p>
                  </a:txBody>
                  <a:tcPr marL="27438" marR="27438" marT="0" marB="0" anchor="ctr"/>
                </a:tc>
              </a:tr>
              <a:tr h="534409">
                <a:tc vMerge="1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fr-FR" sz="14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3.7 Gérer et coordonner l’intervention des sous-traitants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fr-FR" sz="1400" b="1" kern="1200" dirty="0">
                        <a:solidFill>
                          <a:schemeClr val="bg2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 defTabSz="914400" rtl="0" eaLnBrk="1" latinLnBrk="0" hangingPunct="1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3.8 Conduire des réunions d’information et/ou de coordination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3.9 Assurer le suivi et la gestion de chantier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3.10 Préparer la livraison des ouvrages</a:t>
                      </a:r>
                    </a:p>
                  </a:txBody>
                  <a:tcPr marL="27438" marR="27438" marT="0" marB="0" anchor="ctr"/>
                </a:tc>
              </a:tr>
              <a:tr h="34989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7438" marR="27438" marT="0" marB="0" anchor="ctr"/>
                </a:tc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3.11 Constituer un bilan du chantier</a:t>
                      </a:r>
                    </a:p>
                  </a:txBody>
                  <a:tcPr marL="27438" marR="2743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260350"/>
            <a:ext cx="9144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1CA69"/>
                </a:solidFill>
                <a:latin typeface="Arial Narrow" pitchFamily="34" charset="0"/>
              </a:defRPr>
            </a:lvl9pPr>
          </a:lstStyle>
          <a:p>
            <a:pPr marL="0" lvl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fr-FR" sz="2400" cap="all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Rappels des compétences mobilisées – Extraits en rapport avec les principales évolutions</a:t>
            </a:r>
          </a:p>
          <a:p>
            <a:pPr algn="ctr">
              <a:buFont typeface="Monotype Sorts" pitchFamily="2" charset="2"/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827088" y="1039813"/>
          <a:ext cx="8136904" cy="558337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73349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C1</a:t>
                      </a:r>
                      <a:r>
                        <a:rPr lang="fr-FR" sz="18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 Préparer et Réaliser la consultation des entreprises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(du point de vue de la maîtrise d'œuvre)</a:t>
                      </a: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C2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Etudier un dossier pour répondre à un appel d'offres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(du point de vue de l’entreprise)</a:t>
                      </a: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C3</a:t>
                      </a:r>
                      <a:r>
                        <a:rPr lang="fr-FR" sz="18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 Participer au pilotage des travaux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(du point de vue de la maîtrise d'œuvre)</a:t>
                      </a: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51">
                <a:tc>
                  <a:txBody>
                    <a:bodyPr/>
                    <a:lstStyle/>
                    <a:p>
                      <a:pPr marL="215900" marR="0" indent="-215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fr-FR" sz="1800" b="1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C4 </a:t>
                      </a:r>
                      <a:r>
                        <a:rPr lang="fr-FR" sz="1800" b="0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Réaliser des études Méthodes et d'Exécution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(du point de vue de l’entreprise)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0">
                <a:tc>
                  <a:txBody>
                    <a:bodyPr/>
                    <a:lstStyle/>
                    <a:p>
                      <a:pPr marL="215900" marR="0" indent="-215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fr-FR" sz="1800" b="1" dirty="0" smtClean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C9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Définir le budget du chantier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C10</a:t>
                      </a:r>
                      <a:r>
                        <a:rPr lang="fr-FR" sz="18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 Définir les moyens relatifs aux exigences de QSE  d’un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chantier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C16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Encadrer les équipes </a:t>
                      </a:r>
                      <a:r>
                        <a:rPr lang="fr-FR" sz="18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et faire respecter les consignes HQPE</a:t>
                      </a: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C17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Gérer et coordonner l’intervention des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sous-traitants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C18</a:t>
                      </a:r>
                      <a:r>
                        <a:rPr lang="fr-FR" sz="1800" dirty="0">
                          <a:solidFill>
                            <a:schemeClr val="bg2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Conduire des réunions d’information et/ou de coordination</a:t>
                      </a:r>
                    </a:p>
                  </a:txBody>
                  <a:tcPr marL="31635" marR="316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4409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089650"/>
            <a:ext cx="647700" cy="7239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résn Renovation TC">
  <a:themeElements>
    <a:clrScheme name="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modèle présn Renovation TC">
  <a:themeElements>
    <a:clrScheme name="10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0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modèle présn Renovation TC">
  <a:themeElements>
    <a:clrScheme name="11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1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èle présn Renovation TC">
  <a:themeElements>
    <a:clrScheme name="2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2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èle présn Renovation TC">
  <a:themeElements>
    <a:clrScheme name="3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3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èle présn Renovation TC">
  <a:themeElements>
    <a:clrScheme name="4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4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odèle présn Renovation TC">
  <a:themeElements>
    <a:clrScheme name="5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5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dèle présn Renovation TC">
  <a:themeElements>
    <a:clrScheme name="6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6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modèle présn Renovation TC">
  <a:themeElements>
    <a:clrScheme name="7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7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modèle présn Renovation TC">
  <a:themeElements>
    <a:clrScheme name="8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8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odèle présn Renovation TC">
  <a:themeElements>
    <a:clrScheme name="9_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9_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présn Renovation TC</Template>
  <TotalTime>971</TotalTime>
  <Words>812</Words>
  <Application>Microsoft Office PowerPoint</Application>
  <PresentationFormat>Affichage à l'écran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modèle présn Renovation TC</vt:lpstr>
      <vt:lpstr>2_modèle présn Renovation TC</vt:lpstr>
      <vt:lpstr>3_modèle présn Renovation TC</vt:lpstr>
      <vt:lpstr>4_modèle présn Renovation TC</vt:lpstr>
      <vt:lpstr>5_modèle présn Renovation TC</vt:lpstr>
      <vt:lpstr>6_modèle présn Renovation TC</vt:lpstr>
      <vt:lpstr>7_modèle présn Renovation TC</vt:lpstr>
      <vt:lpstr>8_modèle présn Renovation TC</vt:lpstr>
      <vt:lpstr>9_modèle présn Renovation TC</vt:lpstr>
      <vt:lpstr>10_modèle présn Renovation TC</vt:lpstr>
      <vt:lpstr>11_modèle présn Renovation TC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élan….</dc:title>
  <dc:creator>m</dc:creator>
  <cp:lastModifiedBy>KESSENHEIMER Thierry</cp:lastModifiedBy>
  <cp:revision>102</cp:revision>
  <cp:lastPrinted>2012-03-12T10:40:26Z</cp:lastPrinted>
  <dcterms:created xsi:type="dcterms:W3CDTF">2005-02-03T16:30:50Z</dcterms:created>
  <dcterms:modified xsi:type="dcterms:W3CDTF">2012-04-04T08:14:44Z</dcterms:modified>
</cp:coreProperties>
</file>