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20" r:id="rId2"/>
    <p:sldId id="286" r:id="rId3"/>
    <p:sldId id="317" r:id="rId4"/>
    <p:sldId id="321" r:id="rId5"/>
    <p:sldId id="288" r:id="rId6"/>
    <p:sldId id="296" r:id="rId7"/>
    <p:sldId id="315" r:id="rId8"/>
    <p:sldId id="290" r:id="rId9"/>
    <p:sldId id="316" r:id="rId10"/>
    <p:sldId id="318" r:id="rId11"/>
    <p:sldId id="328" r:id="rId12"/>
    <p:sldId id="325" r:id="rId13"/>
    <p:sldId id="329" r:id="rId14"/>
    <p:sldId id="293" r:id="rId15"/>
    <p:sldId id="330" r:id="rId16"/>
    <p:sldId id="322" r:id="rId17"/>
  </p:sldIdLst>
  <p:sldSz cx="9144000" cy="6858000" type="screen4x3"/>
  <p:notesSz cx="6799263" cy="99298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ndp" initials="c"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8B"/>
    <a:srgbClr val="D49F00"/>
    <a:srgbClr val="322882"/>
    <a:srgbClr val="B6A060"/>
    <a:srgbClr val="059BB4"/>
    <a:srgbClr val="0069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67" autoAdjust="0"/>
    <p:restoredTop sz="93559" autoAdjust="0"/>
  </p:normalViewPr>
  <p:slideViewPr>
    <p:cSldViewPr snapToGrid="0" snapToObjects="1">
      <p:cViewPr varScale="1">
        <p:scale>
          <a:sx n="107" d="100"/>
          <a:sy n="107" d="100"/>
        </p:scale>
        <p:origin x="-72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9DCF6A-2185-4A71-96FF-607B14923CB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E54683B3-4B3E-4590-BA88-8E78995DE724}">
      <dgm:prSet custT="1"/>
      <dgm:spPr>
        <a:solidFill>
          <a:srgbClr val="D49F00"/>
        </a:solidFill>
      </dgm:spPr>
      <dgm:t>
        <a:bodyPr/>
        <a:lstStyle/>
        <a:p>
          <a:pPr rtl="0"/>
          <a:r>
            <a:rPr lang="fr-FR" sz="1600" b="1" dirty="0" smtClean="0">
              <a:latin typeface="Arial" panose="020B0604020202020204" pitchFamily="34" charset="0"/>
              <a:cs typeface="Arial" panose="020B0604020202020204" pitchFamily="34" charset="0"/>
            </a:rPr>
            <a:t>NIVEAU</a:t>
          </a:r>
          <a:endParaRPr lang="fr-FR" sz="1600" b="1" dirty="0">
            <a:latin typeface="Arial" panose="020B0604020202020204" pitchFamily="34" charset="0"/>
            <a:cs typeface="Arial" panose="020B0604020202020204" pitchFamily="34" charset="0"/>
          </a:endParaRPr>
        </a:p>
      </dgm:t>
    </dgm:pt>
    <dgm:pt modelId="{B9D19FBD-253F-449E-A62F-202837A260E3}" type="parTrans" cxnId="{F655AB73-9EA7-4900-ADF8-FE0E9C2D9159}">
      <dgm:prSet/>
      <dgm:spPr/>
      <dgm:t>
        <a:bodyPr/>
        <a:lstStyle/>
        <a:p>
          <a:endParaRPr lang="fr-FR"/>
        </a:p>
      </dgm:t>
    </dgm:pt>
    <dgm:pt modelId="{8301C8EF-DA95-4E83-8546-041F0BFFB6BB}" type="sibTrans" cxnId="{F655AB73-9EA7-4900-ADF8-FE0E9C2D9159}">
      <dgm:prSet/>
      <dgm:spPr/>
      <dgm:t>
        <a:bodyPr/>
        <a:lstStyle/>
        <a:p>
          <a:endParaRPr lang="fr-FR"/>
        </a:p>
      </dgm:t>
    </dgm:pt>
    <dgm:pt modelId="{0514BCC8-3A13-45A2-9241-A1DD53FD9E3B}">
      <dgm:prSet custT="1"/>
      <dgm:spPr>
        <a:solidFill>
          <a:schemeClr val="bg1">
            <a:lumMod val="95000"/>
          </a:schemeClr>
        </a:solidFill>
        <a:ln>
          <a:noFill/>
        </a:ln>
      </dgm:spPr>
      <dgm:t>
        <a:bodyPr/>
        <a:lstStyle/>
        <a:p>
          <a:pPr rtl="0">
            <a:lnSpc>
              <a:spcPts val="1800"/>
            </a:lnSpc>
          </a:pPr>
          <a:r>
            <a:rPr lang="fr-FR" sz="1300" b="0" dirty="0" smtClean="0">
              <a:solidFill>
                <a:srgbClr val="00378B"/>
              </a:solidFill>
              <a:latin typeface="Arial" panose="020B0604020202020204" pitchFamily="34" charset="0"/>
              <a:cs typeface="Arial" panose="020B0604020202020204" pitchFamily="34" charset="0"/>
            </a:rPr>
            <a:t>Principalement enseignants et élèves, en classe et hors classe</a:t>
          </a:r>
          <a:endParaRPr lang="fr-FR" sz="1300" b="0" dirty="0">
            <a:solidFill>
              <a:srgbClr val="00378B"/>
            </a:solidFill>
            <a:latin typeface="Arial" panose="020B0604020202020204" pitchFamily="34" charset="0"/>
            <a:cs typeface="Arial" panose="020B0604020202020204" pitchFamily="34" charset="0"/>
          </a:endParaRPr>
        </a:p>
      </dgm:t>
    </dgm:pt>
    <dgm:pt modelId="{9D4E2D8B-E4DE-49B4-9F9F-0ADBD7293CFD}" type="parTrans" cxnId="{C1DF4295-1345-4665-B6D4-A5864E213D52}">
      <dgm:prSet/>
      <dgm:spPr/>
      <dgm:t>
        <a:bodyPr/>
        <a:lstStyle/>
        <a:p>
          <a:endParaRPr lang="fr-FR"/>
        </a:p>
      </dgm:t>
    </dgm:pt>
    <dgm:pt modelId="{3BAACF04-1517-4091-BD04-49290CC34A87}" type="sibTrans" cxnId="{C1DF4295-1345-4665-B6D4-A5864E213D52}">
      <dgm:prSet/>
      <dgm:spPr/>
      <dgm:t>
        <a:bodyPr/>
        <a:lstStyle/>
        <a:p>
          <a:endParaRPr lang="fr-FR"/>
        </a:p>
      </dgm:t>
    </dgm:pt>
    <dgm:pt modelId="{B1634507-286A-4F5A-A299-CFA21F0F01B1}">
      <dgm:prSet custT="1"/>
      <dgm:spPr>
        <a:solidFill>
          <a:srgbClr val="D49F00"/>
        </a:solidFill>
      </dgm:spPr>
      <dgm:t>
        <a:bodyPr/>
        <a:lstStyle/>
        <a:p>
          <a:pPr rtl="0"/>
          <a:r>
            <a:rPr lang="fr-FR" sz="1600" b="1" dirty="0" smtClean="0">
              <a:latin typeface="Arial" panose="020B0604020202020204" pitchFamily="34" charset="0"/>
              <a:cs typeface="Arial" panose="020B0604020202020204" pitchFamily="34" charset="0"/>
            </a:rPr>
            <a:t>CIBLE</a:t>
          </a:r>
          <a:endParaRPr lang="fr-FR" sz="1600" b="1" dirty="0">
            <a:latin typeface="Arial" panose="020B0604020202020204" pitchFamily="34" charset="0"/>
            <a:cs typeface="Arial" panose="020B0604020202020204" pitchFamily="34" charset="0"/>
          </a:endParaRPr>
        </a:p>
      </dgm:t>
    </dgm:pt>
    <dgm:pt modelId="{81A5884B-F3BB-4048-8639-8597BFC190C9}" type="parTrans" cxnId="{47C7D192-178D-4B05-8422-8CAAA636B04E}">
      <dgm:prSet/>
      <dgm:spPr/>
      <dgm:t>
        <a:bodyPr/>
        <a:lstStyle/>
        <a:p>
          <a:endParaRPr lang="fr-FR"/>
        </a:p>
      </dgm:t>
    </dgm:pt>
    <dgm:pt modelId="{707AC869-2FEA-4EBC-80DC-A765678F7A09}" type="sibTrans" cxnId="{47C7D192-178D-4B05-8422-8CAAA636B04E}">
      <dgm:prSet/>
      <dgm:spPr/>
      <dgm:t>
        <a:bodyPr/>
        <a:lstStyle/>
        <a:p>
          <a:endParaRPr lang="fr-FR"/>
        </a:p>
      </dgm:t>
    </dgm:pt>
    <dgm:pt modelId="{DA4B737F-E1A1-40CF-B475-2F335FD6F2B0}">
      <dgm:prSet custT="1"/>
      <dgm:spPr>
        <a:solidFill>
          <a:schemeClr val="bg1">
            <a:lumMod val="95000"/>
          </a:schemeClr>
        </a:solidFill>
        <a:ln>
          <a:noFill/>
        </a:ln>
      </dgm:spPr>
      <dgm:t>
        <a:bodyPr/>
        <a:lstStyle/>
        <a:p>
          <a:pPr rtl="0">
            <a:lnSpc>
              <a:spcPts val="1800"/>
            </a:lnSpc>
          </a:pPr>
          <a:r>
            <a:rPr lang="fr-FR" sz="1300" b="0" dirty="0" smtClean="0">
              <a:solidFill>
                <a:srgbClr val="00378B"/>
              </a:solidFill>
              <a:latin typeface="Arial" panose="020B0604020202020204" pitchFamily="34" charset="0"/>
              <a:cs typeface="Arial" panose="020B0604020202020204" pitchFamily="34" charset="0"/>
            </a:rPr>
            <a:t>Plus largement ensemble de la communauté éducative (animateurs, COP, etc.)</a:t>
          </a:r>
          <a:endParaRPr lang="fr-FR" sz="1300" b="0" dirty="0">
            <a:solidFill>
              <a:srgbClr val="00378B"/>
            </a:solidFill>
            <a:latin typeface="Arial" panose="020B0604020202020204" pitchFamily="34" charset="0"/>
            <a:cs typeface="Arial" panose="020B0604020202020204" pitchFamily="34" charset="0"/>
          </a:endParaRPr>
        </a:p>
      </dgm:t>
    </dgm:pt>
    <dgm:pt modelId="{4FD83C7C-8F07-43D5-99E8-FF8545B81560}" type="parTrans" cxnId="{0E5A77A2-EFF6-48A8-9499-36A1F4DF888B}">
      <dgm:prSet/>
      <dgm:spPr/>
      <dgm:t>
        <a:bodyPr/>
        <a:lstStyle/>
        <a:p>
          <a:endParaRPr lang="fr-FR"/>
        </a:p>
      </dgm:t>
    </dgm:pt>
    <dgm:pt modelId="{05C0992B-B166-49F1-B9A7-EED8F607BE12}" type="sibTrans" cxnId="{0E5A77A2-EFF6-48A8-9499-36A1F4DF888B}">
      <dgm:prSet/>
      <dgm:spPr/>
      <dgm:t>
        <a:bodyPr/>
        <a:lstStyle/>
        <a:p>
          <a:endParaRPr lang="fr-FR"/>
        </a:p>
      </dgm:t>
    </dgm:pt>
    <dgm:pt modelId="{79C2ED07-D947-4CE8-8708-66E5ED022679}">
      <dgm:prSet custT="1"/>
      <dgm:spPr>
        <a:solidFill>
          <a:schemeClr val="bg1">
            <a:lumMod val="95000"/>
          </a:schemeClr>
        </a:solidFill>
        <a:ln>
          <a:noFill/>
        </a:ln>
      </dgm:spPr>
      <dgm:t>
        <a:bodyPr/>
        <a:lstStyle/>
        <a:p>
          <a:pPr rtl="0">
            <a:lnSpc>
              <a:spcPts val="1800"/>
            </a:lnSpc>
          </a:pPr>
          <a:r>
            <a:rPr lang="fr-FR" sz="1300" b="0" dirty="0" smtClean="0">
              <a:solidFill>
                <a:srgbClr val="00378B"/>
              </a:solidFill>
              <a:latin typeface="Arial" panose="020B0604020202020204" pitchFamily="34" charset="0"/>
              <a:cs typeface="Arial" panose="020B0604020202020204" pitchFamily="34" charset="0"/>
            </a:rPr>
            <a:t>Fin du primaire et ensemble du secondaire : cycles 3 et 4, voies générale, technologique et professionnelle du lycée</a:t>
          </a:r>
          <a:endParaRPr lang="fr-FR" sz="1300" b="0" dirty="0">
            <a:solidFill>
              <a:srgbClr val="00378B"/>
            </a:solidFill>
            <a:latin typeface="Arial" panose="020B0604020202020204" pitchFamily="34" charset="0"/>
            <a:cs typeface="Arial" panose="020B0604020202020204" pitchFamily="34" charset="0"/>
          </a:endParaRPr>
        </a:p>
      </dgm:t>
    </dgm:pt>
    <dgm:pt modelId="{F124EF23-767A-40B9-B558-056122816E38}" type="parTrans" cxnId="{0BD39C8F-CEC0-416F-A72B-C5190AE4D2DB}">
      <dgm:prSet/>
      <dgm:spPr/>
      <dgm:t>
        <a:bodyPr/>
        <a:lstStyle/>
        <a:p>
          <a:endParaRPr lang="fr-FR"/>
        </a:p>
      </dgm:t>
    </dgm:pt>
    <dgm:pt modelId="{F476BE64-5295-4063-B5EA-8D1D7FF5498B}" type="sibTrans" cxnId="{0BD39C8F-CEC0-416F-A72B-C5190AE4D2DB}">
      <dgm:prSet/>
      <dgm:spPr/>
      <dgm:t>
        <a:bodyPr/>
        <a:lstStyle/>
        <a:p>
          <a:endParaRPr lang="fr-FR"/>
        </a:p>
      </dgm:t>
    </dgm:pt>
    <dgm:pt modelId="{6E713DF0-EF51-4064-AE0D-64B175488FF5}">
      <dgm:prSet custT="1"/>
      <dgm:spPr>
        <a:solidFill>
          <a:schemeClr val="bg1">
            <a:lumMod val="95000"/>
          </a:schemeClr>
        </a:solidFill>
        <a:ln>
          <a:noFill/>
        </a:ln>
      </dgm:spPr>
      <dgm:t>
        <a:bodyPr/>
        <a:lstStyle/>
        <a:p>
          <a:pPr rtl="0">
            <a:lnSpc>
              <a:spcPts val="1800"/>
            </a:lnSpc>
          </a:pPr>
          <a:r>
            <a:rPr lang="fr-FR" sz="1300" b="0" dirty="0" smtClean="0">
              <a:solidFill>
                <a:srgbClr val="00378B"/>
              </a:solidFill>
              <a:latin typeface="Arial" panose="020B0604020202020204" pitchFamily="34" charset="0"/>
              <a:cs typeface="Arial" panose="020B0604020202020204" pitchFamily="34" charset="0"/>
            </a:rPr>
            <a:t>Prolongement possible vers l’enseignement supérieur : CPGE, STS, IUT…</a:t>
          </a:r>
          <a:endParaRPr lang="fr-FR" sz="1300" b="0" dirty="0">
            <a:solidFill>
              <a:srgbClr val="00378B"/>
            </a:solidFill>
            <a:latin typeface="Arial" panose="020B0604020202020204" pitchFamily="34" charset="0"/>
            <a:cs typeface="Arial" panose="020B0604020202020204" pitchFamily="34" charset="0"/>
          </a:endParaRPr>
        </a:p>
      </dgm:t>
    </dgm:pt>
    <dgm:pt modelId="{3F478539-4E38-40C9-9B9D-37B1B8C33D0F}" type="parTrans" cxnId="{7773304F-2A84-4A04-9EC8-8DEC56D7C557}">
      <dgm:prSet/>
      <dgm:spPr/>
      <dgm:t>
        <a:bodyPr/>
        <a:lstStyle/>
        <a:p>
          <a:endParaRPr lang="fr-FR"/>
        </a:p>
      </dgm:t>
    </dgm:pt>
    <dgm:pt modelId="{080FF571-ED1F-4B73-99AE-E4D655E6E5E9}" type="sibTrans" cxnId="{7773304F-2A84-4A04-9EC8-8DEC56D7C557}">
      <dgm:prSet/>
      <dgm:spPr/>
      <dgm:t>
        <a:bodyPr/>
        <a:lstStyle/>
        <a:p>
          <a:endParaRPr lang="fr-FR"/>
        </a:p>
      </dgm:t>
    </dgm:pt>
    <dgm:pt modelId="{802B09CE-243A-43D8-87D5-5ED4E226B07F}" type="pres">
      <dgm:prSet presAssocID="{3A9DCF6A-2185-4A71-96FF-607B14923CB2}" presName="Name0" presStyleCnt="0">
        <dgm:presLayoutVars>
          <dgm:dir/>
          <dgm:animLvl val="lvl"/>
          <dgm:resizeHandles val="exact"/>
        </dgm:presLayoutVars>
      </dgm:prSet>
      <dgm:spPr/>
      <dgm:t>
        <a:bodyPr/>
        <a:lstStyle/>
        <a:p>
          <a:endParaRPr lang="fr-FR"/>
        </a:p>
      </dgm:t>
    </dgm:pt>
    <dgm:pt modelId="{D892EE7C-8DB5-434C-B9D3-1D4C006FFD48}" type="pres">
      <dgm:prSet presAssocID="{B1634507-286A-4F5A-A299-CFA21F0F01B1}" presName="linNode" presStyleCnt="0"/>
      <dgm:spPr/>
    </dgm:pt>
    <dgm:pt modelId="{899647E8-EE93-4D5D-B3A5-8A430F0BE8D3}" type="pres">
      <dgm:prSet presAssocID="{B1634507-286A-4F5A-A299-CFA21F0F01B1}" presName="parentText" presStyleLbl="node1" presStyleIdx="0" presStyleCnt="2">
        <dgm:presLayoutVars>
          <dgm:chMax val="1"/>
          <dgm:bulletEnabled val="1"/>
        </dgm:presLayoutVars>
      </dgm:prSet>
      <dgm:spPr/>
      <dgm:t>
        <a:bodyPr/>
        <a:lstStyle/>
        <a:p>
          <a:endParaRPr lang="fr-FR"/>
        </a:p>
      </dgm:t>
    </dgm:pt>
    <dgm:pt modelId="{4AD2C86D-1185-4C44-AF03-2835E17B35D0}" type="pres">
      <dgm:prSet presAssocID="{B1634507-286A-4F5A-A299-CFA21F0F01B1}" presName="descendantText" presStyleLbl="alignAccFollowNode1" presStyleIdx="0" presStyleCnt="2" custScaleX="172918">
        <dgm:presLayoutVars>
          <dgm:bulletEnabled val="1"/>
        </dgm:presLayoutVars>
      </dgm:prSet>
      <dgm:spPr/>
      <dgm:t>
        <a:bodyPr/>
        <a:lstStyle/>
        <a:p>
          <a:endParaRPr lang="fr-FR"/>
        </a:p>
      </dgm:t>
    </dgm:pt>
    <dgm:pt modelId="{B0CB56C5-CF0E-424F-A79A-396158D85DA9}" type="pres">
      <dgm:prSet presAssocID="{707AC869-2FEA-4EBC-80DC-A765678F7A09}" presName="sp" presStyleCnt="0"/>
      <dgm:spPr/>
    </dgm:pt>
    <dgm:pt modelId="{8128EFB1-F5E0-4B60-9DE4-93C4C0823116}" type="pres">
      <dgm:prSet presAssocID="{E54683B3-4B3E-4590-BA88-8E78995DE724}" presName="linNode" presStyleCnt="0"/>
      <dgm:spPr/>
    </dgm:pt>
    <dgm:pt modelId="{4D1FFB10-9C6D-475F-A821-0737E508DDA2}" type="pres">
      <dgm:prSet presAssocID="{E54683B3-4B3E-4590-BA88-8E78995DE724}" presName="parentText" presStyleLbl="node1" presStyleIdx="1" presStyleCnt="2" custLinFactNeighborX="-29" custLinFactNeighborY="3">
        <dgm:presLayoutVars>
          <dgm:chMax val="1"/>
          <dgm:bulletEnabled val="1"/>
        </dgm:presLayoutVars>
      </dgm:prSet>
      <dgm:spPr/>
      <dgm:t>
        <a:bodyPr/>
        <a:lstStyle/>
        <a:p>
          <a:endParaRPr lang="fr-FR"/>
        </a:p>
      </dgm:t>
    </dgm:pt>
    <dgm:pt modelId="{BE23B578-916F-4AD5-AEAB-74151B5EBD1D}" type="pres">
      <dgm:prSet presAssocID="{E54683B3-4B3E-4590-BA88-8E78995DE724}" presName="descendantText" presStyleLbl="alignAccFollowNode1" presStyleIdx="1" presStyleCnt="2" custScaleX="172918" custScaleY="125132">
        <dgm:presLayoutVars>
          <dgm:bulletEnabled val="1"/>
        </dgm:presLayoutVars>
      </dgm:prSet>
      <dgm:spPr/>
      <dgm:t>
        <a:bodyPr/>
        <a:lstStyle/>
        <a:p>
          <a:endParaRPr lang="fr-FR"/>
        </a:p>
      </dgm:t>
    </dgm:pt>
  </dgm:ptLst>
  <dgm:cxnLst>
    <dgm:cxn modelId="{AE0B12DF-3C3C-44CA-8468-DEC6E4982628}" type="presOf" srcId="{E54683B3-4B3E-4590-BA88-8E78995DE724}" destId="{4D1FFB10-9C6D-475F-A821-0737E508DDA2}" srcOrd="0" destOrd="0" presId="urn:microsoft.com/office/officeart/2005/8/layout/vList5"/>
    <dgm:cxn modelId="{0E5A77A2-EFF6-48A8-9499-36A1F4DF888B}" srcId="{B1634507-286A-4F5A-A299-CFA21F0F01B1}" destId="{DA4B737F-E1A1-40CF-B475-2F335FD6F2B0}" srcOrd="1" destOrd="0" parTransId="{4FD83C7C-8F07-43D5-99E8-FF8545B81560}" sibTransId="{05C0992B-B166-49F1-B9A7-EED8F607BE12}"/>
    <dgm:cxn modelId="{40482E6C-3961-4310-86C4-F320455C6ED7}" type="presOf" srcId="{6E713DF0-EF51-4064-AE0D-64B175488FF5}" destId="{BE23B578-916F-4AD5-AEAB-74151B5EBD1D}" srcOrd="0" destOrd="1" presId="urn:microsoft.com/office/officeart/2005/8/layout/vList5"/>
    <dgm:cxn modelId="{7773304F-2A84-4A04-9EC8-8DEC56D7C557}" srcId="{E54683B3-4B3E-4590-BA88-8E78995DE724}" destId="{6E713DF0-EF51-4064-AE0D-64B175488FF5}" srcOrd="1" destOrd="0" parTransId="{3F478539-4E38-40C9-9B9D-37B1B8C33D0F}" sibTransId="{080FF571-ED1F-4B73-99AE-E4D655E6E5E9}"/>
    <dgm:cxn modelId="{C1DF4295-1345-4665-B6D4-A5864E213D52}" srcId="{B1634507-286A-4F5A-A299-CFA21F0F01B1}" destId="{0514BCC8-3A13-45A2-9241-A1DD53FD9E3B}" srcOrd="0" destOrd="0" parTransId="{9D4E2D8B-E4DE-49B4-9F9F-0ADBD7293CFD}" sibTransId="{3BAACF04-1517-4091-BD04-49290CC34A87}"/>
    <dgm:cxn modelId="{7CEA0577-27B8-4074-BA14-8D9E562BB263}" type="presOf" srcId="{0514BCC8-3A13-45A2-9241-A1DD53FD9E3B}" destId="{4AD2C86D-1185-4C44-AF03-2835E17B35D0}" srcOrd="0" destOrd="0" presId="urn:microsoft.com/office/officeart/2005/8/layout/vList5"/>
    <dgm:cxn modelId="{E5FFE7D3-2B92-489E-9E0D-2259791F6B52}" type="presOf" srcId="{DA4B737F-E1A1-40CF-B475-2F335FD6F2B0}" destId="{4AD2C86D-1185-4C44-AF03-2835E17B35D0}" srcOrd="0" destOrd="1" presId="urn:microsoft.com/office/officeart/2005/8/layout/vList5"/>
    <dgm:cxn modelId="{FA9E436A-6F4E-491C-AAD0-081A73981D4B}" type="presOf" srcId="{79C2ED07-D947-4CE8-8708-66E5ED022679}" destId="{BE23B578-916F-4AD5-AEAB-74151B5EBD1D}" srcOrd="0" destOrd="0" presId="urn:microsoft.com/office/officeart/2005/8/layout/vList5"/>
    <dgm:cxn modelId="{0BD39C8F-CEC0-416F-A72B-C5190AE4D2DB}" srcId="{E54683B3-4B3E-4590-BA88-8E78995DE724}" destId="{79C2ED07-D947-4CE8-8708-66E5ED022679}" srcOrd="0" destOrd="0" parTransId="{F124EF23-767A-40B9-B558-056122816E38}" sibTransId="{F476BE64-5295-4063-B5EA-8D1D7FF5498B}"/>
    <dgm:cxn modelId="{BC70410F-7A06-4727-BA50-D9C358DFADE3}" type="presOf" srcId="{B1634507-286A-4F5A-A299-CFA21F0F01B1}" destId="{899647E8-EE93-4D5D-B3A5-8A430F0BE8D3}" srcOrd="0" destOrd="0" presId="urn:microsoft.com/office/officeart/2005/8/layout/vList5"/>
    <dgm:cxn modelId="{F655AB73-9EA7-4900-ADF8-FE0E9C2D9159}" srcId="{3A9DCF6A-2185-4A71-96FF-607B14923CB2}" destId="{E54683B3-4B3E-4590-BA88-8E78995DE724}" srcOrd="1" destOrd="0" parTransId="{B9D19FBD-253F-449E-A62F-202837A260E3}" sibTransId="{8301C8EF-DA95-4E83-8546-041F0BFFB6BB}"/>
    <dgm:cxn modelId="{B5A23684-DEC5-4206-8CD2-0ADC4DE85FD4}" type="presOf" srcId="{3A9DCF6A-2185-4A71-96FF-607B14923CB2}" destId="{802B09CE-243A-43D8-87D5-5ED4E226B07F}" srcOrd="0" destOrd="0" presId="urn:microsoft.com/office/officeart/2005/8/layout/vList5"/>
    <dgm:cxn modelId="{47C7D192-178D-4B05-8422-8CAAA636B04E}" srcId="{3A9DCF6A-2185-4A71-96FF-607B14923CB2}" destId="{B1634507-286A-4F5A-A299-CFA21F0F01B1}" srcOrd="0" destOrd="0" parTransId="{81A5884B-F3BB-4048-8639-8597BFC190C9}" sibTransId="{707AC869-2FEA-4EBC-80DC-A765678F7A09}"/>
    <dgm:cxn modelId="{50D5C7EE-BF28-40F7-B64E-263EFEEDC1F2}" type="presParOf" srcId="{802B09CE-243A-43D8-87D5-5ED4E226B07F}" destId="{D892EE7C-8DB5-434C-B9D3-1D4C006FFD48}" srcOrd="0" destOrd="0" presId="urn:microsoft.com/office/officeart/2005/8/layout/vList5"/>
    <dgm:cxn modelId="{5166EE57-D01A-4E52-B9D5-E8C76DA1C7A0}" type="presParOf" srcId="{D892EE7C-8DB5-434C-B9D3-1D4C006FFD48}" destId="{899647E8-EE93-4D5D-B3A5-8A430F0BE8D3}" srcOrd="0" destOrd="0" presId="urn:microsoft.com/office/officeart/2005/8/layout/vList5"/>
    <dgm:cxn modelId="{895B5191-0725-4FDA-A8FB-88DDDF4477DB}" type="presParOf" srcId="{D892EE7C-8DB5-434C-B9D3-1D4C006FFD48}" destId="{4AD2C86D-1185-4C44-AF03-2835E17B35D0}" srcOrd="1" destOrd="0" presId="urn:microsoft.com/office/officeart/2005/8/layout/vList5"/>
    <dgm:cxn modelId="{04CA4332-113C-4A44-82E6-A8D433C7AC7C}" type="presParOf" srcId="{802B09CE-243A-43D8-87D5-5ED4E226B07F}" destId="{B0CB56C5-CF0E-424F-A79A-396158D85DA9}" srcOrd="1" destOrd="0" presId="urn:microsoft.com/office/officeart/2005/8/layout/vList5"/>
    <dgm:cxn modelId="{CA0BD910-1048-4310-B757-E74BE5085D74}" type="presParOf" srcId="{802B09CE-243A-43D8-87D5-5ED4E226B07F}" destId="{8128EFB1-F5E0-4B60-9DE4-93C4C0823116}" srcOrd="2" destOrd="0" presId="urn:microsoft.com/office/officeart/2005/8/layout/vList5"/>
    <dgm:cxn modelId="{417E2DBD-0473-4BC0-B29A-AD825FF05FA4}" type="presParOf" srcId="{8128EFB1-F5E0-4B60-9DE4-93C4C0823116}" destId="{4D1FFB10-9C6D-475F-A821-0737E508DDA2}" srcOrd="0" destOrd="0" presId="urn:microsoft.com/office/officeart/2005/8/layout/vList5"/>
    <dgm:cxn modelId="{A18A176D-E98F-478D-BD78-64EF9EA08407}" type="presParOf" srcId="{8128EFB1-F5E0-4B60-9DE4-93C4C0823116}" destId="{BE23B578-916F-4AD5-AEAB-74151B5EBD1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244F25-B92C-44AC-A25C-FB2CA78330C4}"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fr-FR"/>
        </a:p>
      </dgm:t>
    </dgm:pt>
    <dgm:pt modelId="{071CC7AE-7774-4552-A39A-66902A6D8D81}">
      <dgm:prSet custT="1"/>
      <dgm:spPr/>
      <dgm:t>
        <a:bodyPr/>
        <a:lstStyle/>
        <a:p>
          <a:pPr rtl="0">
            <a:lnSpc>
              <a:spcPts val="1500"/>
            </a:lnSpc>
            <a:spcAft>
              <a:spcPts val="1200"/>
            </a:spcAft>
          </a:pPr>
          <a:r>
            <a:rPr lang="fr-FR" sz="1050" dirty="0" smtClean="0">
              <a:latin typeface="Arial" panose="020B0604020202020204" pitchFamily="34" charset="0"/>
              <a:cs typeface="Arial" panose="020B0604020202020204" pitchFamily="34" charset="0"/>
            </a:rPr>
            <a:t>Ressources autonomes riches (animations, jeux…)</a:t>
          </a:r>
          <a:endParaRPr lang="fr-FR" sz="1050" dirty="0">
            <a:latin typeface="Arial" panose="020B0604020202020204" pitchFamily="34" charset="0"/>
            <a:cs typeface="Arial" panose="020B0604020202020204" pitchFamily="34" charset="0"/>
          </a:endParaRPr>
        </a:p>
      </dgm:t>
    </dgm:pt>
    <dgm:pt modelId="{5E37D895-35C0-441F-A9A8-B793A8B2F681}" type="parTrans" cxnId="{3F23EA49-336B-4CB3-89BD-5E933C3D63EC}">
      <dgm:prSet/>
      <dgm:spPr/>
      <dgm:t>
        <a:bodyPr/>
        <a:lstStyle/>
        <a:p>
          <a:endParaRPr lang="fr-FR"/>
        </a:p>
      </dgm:t>
    </dgm:pt>
    <dgm:pt modelId="{B64F21AA-ED34-4A79-ACBF-41DF1FEA2E02}" type="sibTrans" cxnId="{3F23EA49-336B-4CB3-89BD-5E933C3D63EC}">
      <dgm:prSet/>
      <dgm:spPr/>
      <dgm:t>
        <a:bodyPr/>
        <a:lstStyle/>
        <a:p>
          <a:endParaRPr lang="fr-FR"/>
        </a:p>
      </dgm:t>
    </dgm:pt>
    <dgm:pt modelId="{6E99B94F-6576-4B30-A34A-454F3AF3F9A8}">
      <dgm:prSet custT="1"/>
      <dgm:spPr/>
      <dgm:t>
        <a:bodyPr/>
        <a:lstStyle/>
        <a:p>
          <a:pPr rtl="0">
            <a:lnSpc>
              <a:spcPts val="1500"/>
            </a:lnSpc>
            <a:spcAft>
              <a:spcPts val="1200"/>
            </a:spcAft>
          </a:pPr>
          <a:r>
            <a:rPr lang="fr-FR" sz="1050" dirty="0" smtClean="0">
              <a:latin typeface="Arial" panose="020B0604020202020204" pitchFamily="34" charset="0"/>
              <a:cs typeface="Arial" panose="020B0604020202020204" pitchFamily="34" charset="0"/>
            </a:rPr>
            <a:t>Activités et séquences pédagogiques préconstruites ou partagées</a:t>
          </a:r>
          <a:endParaRPr lang="fr-FR" sz="1050" dirty="0">
            <a:latin typeface="Arial" panose="020B0604020202020204" pitchFamily="34" charset="0"/>
            <a:cs typeface="Arial" panose="020B0604020202020204" pitchFamily="34" charset="0"/>
          </a:endParaRPr>
        </a:p>
      </dgm:t>
    </dgm:pt>
    <dgm:pt modelId="{B7BD5CC2-A86F-4CF7-8E83-2DF0CFD6A050}" type="parTrans" cxnId="{9D7ACEB7-AEFF-455D-A7BE-F4CBABC31C05}">
      <dgm:prSet/>
      <dgm:spPr/>
      <dgm:t>
        <a:bodyPr/>
        <a:lstStyle/>
        <a:p>
          <a:endParaRPr lang="fr-FR"/>
        </a:p>
      </dgm:t>
    </dgm:pt>
    <dgm:pt modelId="{103653A2-98D1-4DB8-8453-782B60CA9C9F}" type="sibTrans" cxnId="{9D7ACEB7-AEFF-455D-A7BE-F4CBABC31C05}">
      <dgm:prSet/>
      <dgm:spPr/>
      <dgm:t>
        <a:bodyPr/>
        <a:lstStyle/>
        <a:p>
          <a:endParaRPr lang="fr-FR"/>
        </a:p>
      </dgm:t>
    </dgm:pt>
    <dgm:pt modelId="{699D41A9-5A8A-4324-9408-13D547DF0F9A}">
      <dgm:prSet custT="1"/>
      <dgm:spPr/>
      <dgm:t>
        <a:bodyPr/>
        <a:lstStyle/>
        <a:p>
          <a:pPr rtl="0">
            <a:lnSpc>
              <a:spcPts val="1800"/>
            </a:lnSpc>
          </a:pPr>
          <a:r>
            <a:rPr lang="fr-FR" sz="1050" dirty="0" smtClean="0">
              <a:latin typeface="Arial" panose="020B0604020202020204" pitchFamily="34" charset="0"/>
              <a:cs typeface="Arial" panose="020B0604020202020204" pitchFamily="34" charset="0"/>
            </a:rPr>
            <a:t>Contenus éditoriaux divers</a:t>
          </a:r>
          <a:endParaRPr lang="fr-FR" sz="1050" dirty="0">
            <a:latin typeface="Arial" panose="020B0604020202020204" pitchFamily="34" charset="0"/>
            <a:cs typeface="Arial" panose="020B0604020202020204" pitchFamily="34" charset="0"/>
          </a:endParaRPr>
        </a:p>
      </dgm:t>
    </dgm:pt>
    <dgm:pt modelId="{48D97640-D7C6-496D-B411-2485295917A6}" type="parTrans" cxnId="{F1B934B1-29E7-47DF-88E2-17AFC4F54B1D}">
      <dgm:prSet/>
      <dgm:spPr/>
      <dgm:t>
        <a:bodyPr/>
        <a:lstStyle/>
        <a:p>
          <a:endParaRPr lang="fr-FR"/>
        </a:p>
      </dgm:t>
    </dgm:pt>
    <dgm:pt modelId="{569C5451-D4D0-4766-9D7B-CB3558908D89}" type="sibTrans" cxnId="{F1B934B1-29E7-47DF-88E2-17AFC4F54B1D}">
      <dgm:prSet/>
      <dgm:spPr/>
      <dgm:t>
        <a:bodyPr/>
        <a:lstStyle/>
        <a:p>
          <a:endParaRPr lang="fr-FR"/>
        </a:p>
      </dgm:t>
    </dgm:pt>
    <dgm:pt modelId="{E65CFD5C-D2C5-49CE-8902-3D17D8C30750}">
      <dgm:prSet custT="1"/>
      <dgm:spPr/>
      <dgm:t>
        <a:bodyPr/>
        <a:lstStyle/>
        <a:p>
          <a:pPr rtl="0"/>
          <a:r>
            <a:rPr lang="fr-FR" sz="1600" b="1" kern="1200" dirty="0" smtClean="0">
              <a:solidFill>
                <a:srgbClr val="00378B"/>
              </a:solidFill>
              <a:latin typeface="Arial" pitchFamily="34" charset="0"/>
              <a:ea typeface="+mn-ea"/>
              <a:cs typeface="Arial" pitchFamily="34" charset="0"/>
            </a:rPr>
            <a:t>Contenus divers et attractifs accessibles depuis la plateforme</a:t>
          </a:r>
        </a:p>
      </dgm:t>
    </dgm:pt>
    <dgm:pt modelId="{46C0ECE1-E9C0-411A-A756-79635A049F49}" type="parTrans" cxnId="{777CE9F4-0B08-4E64-9FDE-F781CB988156}">
      <dgm:prSet/>
      <dgm:spPr/>
      <dgm:t>
        <a:bodyPr/>
        <a:lstStyle/>
        <a:p>
          <a:endParaRPr lang="fr-FR"/>
        </a:p>
      </dgm:t>
    </dgm:pt>
    <dgm:pt modelId="{B49ADEC2-573E-48C5-B563-4CF72BC97A69}" type="sibTrans" cxnId="{777CE9F4-0B08-4E64-9FDE-F781CB988156}">
      <dgm:prSet/>
      <dgm:spPr/>
      <dgm:t>
        <a:bodyPr/>
        <a:lstStyle/>
        <a:p>
          <a:endParaRPr lang="fr-FR"/>
        </a:p>
      </dgm:t>
    </dgm:pt>
    <dgm:pt modelId="{1E28B4AF-9DD5-40BD-83CA-AF44820CF074}" type="pres">
      <dgm:prSet presAssocID="{78244F25-B92C-44AC-A25C-FB2CA78330C4}" presName="Name0" presStyleCnt="0">
        <dgm:presLayoutVars>
          <dgm:chMax val="4"/>
          <dgm:resizeHandles val="exact"/>
        </dgm:presLayoutVars>
      </dgm:prSet>
      <dgm:spPr/>
      <dgm:t>
        <a:bodyPr/>
        <a:lstStyle/>
        <a:p>
          <a:endParaRPr lang="fr-FR"/>
        </a:p>
      </dgm:t>
    </dgm:pt>
    <dgm:pt modelId="{3BECD810-07F7-484B-9418-2AA483CB53FE}" type="pres">
      <dgm:prSet presAssocID="{78244F25-B92C-44AC-A25C-FB2CA78330C4}" presName="ellipse" presStyleLbl="trBgShp" presStyleIdx="0" presStyleCnt="1"/>
      <dgm:spPr/>
    </dgm:pt>
    <dgm:pt modelId="{06AC6F64-5323-4C77-9F93-CFD4BA6BD95F}" type="pres">
      <dgm:prSet presAssocID="{78244F25-B92C-44AC-A25C-FB2CA78330C4}" presName="arrow1" presStyleLbl="fgShp" presStyleIdx="0" presStyleCnt="1"/>
      <dgm:spPr/>
    </dgm:pt>
    <dgm:pt modelId="{0A1B6E92-080E-4C83-A900-58B738068475}" type="pres">
      <dgm:prSet presAssocID="{78244F25-B92C-44AC-A25C-FB2CA78330C4}" presName="rectangle" presStyleLbl="revTx" presStyleIdx="0" presStyleCnt="1" custLinFactNeighborY="35624">
        <dgm:presLayoutVars>
          <dgm:bulletEnabled val="1"/>
        </dgm:presLayoutVars>
      </dgm:prSet>
      <dgm:spPr/>
      <dgm:t>
        <a:bodyPr/>
        <a:lstStyle/>
        <a:p>
          <a:endParaRPr lang="fr-FR"/>
        </a:p>
      </dgm:t>
    </dgm:pt>
    <dgm:pt modelId="{2F8236BC-9245-4BD4-A750-635E40D31BA1}" type="pres">
      <dgm:prSet presAssocID="{6E99B94F-6576-4B30-A34A-454F3AF3F9A8}" presName="item1" presStyleLbl="node1" presStyleIdx="0" presStyleCnt="3">
        <dgm:presLayoutVars>
          <dgm:bulletEnabled val="1"/>
        </dgm:presLayoutVars>
      </dgm:prSet>
      <dgm:spPr/>
      <dgm:t>
        <a:bodyPr/>
        <a:lstStyle/>
        <a:p>
          <a:endParaRPr lang="fr-FR"/>
        </a:p>
      </dgm:t>
    </dgm:pt>
    <dgm:pt modelId="{C1B1324C-1772-46D5-8C35-D2FC49A6C78E}" type="pres">
      <dgm:prSet presAssocID="{699D41A9-5A8A-4324-9408-13D547DF0F9A}" presName="item2" presStyleLbl="node1" presStyleIdx="1" presStyleCnt="3">
        <dgm:presLayoutVars>
          <dgm:bulletEnabled val="1"/>
        </dgm:presLayoutVars>
      </dgm:prSet>
      <dgm:spPr/>
      <dgm:t>
        <a:bodyPr/>
        <a:lstStyle/>
        <a:p>
          <a:endParaRPr lang="fr-FR"/>
        </a:p>
      </dgm:t>
    </dgm:pt>
    <dgm:pt modelId="{85D40719-AFFE-4EF9-8891-9DAB23777619}" type="pres">
      <dgm:prSet presAssocID="{E65CFD5C-D2C5-49CE-8902-3D17D8C30750}" presName="item3" presStyleLbl="node1" presStyleIdx="2" presStyleCnt="3">
        <dgm:presLayoutVars>
          <dgm:bulletEnabled val="1"/>
        </dgm:presLayoutVars>
      </dgm:prSet>
      <dgm:spPr/>
      <dgm:t>
        <a:bodyPr/>
        <a:lstStyle/>
        <a:p>
          <a:endParaRPr lang="fr-FR"/>
        </a:p>
      </dgm:t>
    </dgm:pt>
    <dgm:pt modelId="{0E7DE326-C7CB-4090-9FB2-EE87812DBBCD}" type="pres">
      <dgm:prSet presAssocID="{78244F25-B92C-44AC-A25C-FB2CA78330C4}" presName="funnel" presStyleLbl="trAlignAcc1" presStyleIdx="0" presStyleCnt="1"/>
      <dgm:spPr/>
    </dgm:pt>
  </dgm:ptLst>
  <dgm:cxnLst>
    <dgm:cxn modelId="{88287CB1-BD24-4F59-BC3F-C137B2B1B32C}" type="presOf" srcId="{699D41A9-5A8A-4324-9408-13D547DF0F9A}" destId="{2F8236BC-9245-4BD4-A750-635E40D31BA1}" srcOrd="0" destOrd="0" presId="urn:microsoft.com/office/officeart/2005/8/layout/funnel1"/>
    <dgm:cxn modelId="{D9200636-16DF-4BB8-A104-2A5ED8C5EC9A}" type="presOf" srcId="{071CC7AE-7774-4552-A39A-66902A6D8D81}" destId="{85D40719-AFFE-4EF9-8891-9DAB23777619}" srcOrd="0" destOrd="0" presId="urn:microsoft.com/office/officeart/2005/8/layout/funnel1"/>
    <dgm:cxn modelId="{1318C26C-0E69-4C26-BF75-1B62D6A2CCD9}" type="presOf" srcId="{6E99B94F-6576-4B30-A34A-454F3AF3F9A8}" destId="{C1B1324C-1772-46D5-8C35-D2FC49A6C78E}" srcOrd="0" destOrd="0" presId="urn:microsoft.com/office/officeart/2005/8/layout/funnel1"/>
    <dgm:cxn modelId="{777CE9F4-0B08-4E64-9FDE-F781CB988156}" srcId="{78244F25-B92C-44AC-A25C-FB2CA78330C4}" destId="{E65CFD5C-D2C5-49CE-8902-3D17D8C30750}" srcOrd="3" destOrd="0" parTransId="{46C0ECE1-E9C0-411A-A756-79635A049F49}" sibTransId="{B49ADEC2-573E-48C5-B563-4CF72BC97A69}"/>
    <dgm:cxn modelId="{9D7ACEB7-AEFF-455D-A7BE-F4CBABC31C05}" srcId="{78244F25-B92C-44AC-A25C-FB2CA78330C4}" destId="{6E99B94F-6576-4B30-A34A-454F3AF3F9A8}" srcOrd="1" destOrd="0" parTransId="{B7BD5CC2-A86F-4CF7-8E83-2DF0CFD6A050}" sibTransId="{103653A2-98D1-4DB8-8453-782B60CA9C9F}"/>
    <dgm:cxn modelId="{3F23EA49-336B-4CB3-89BD-5E933C3D63EC}" srcId="{78244F25-B92C-44AC-A25C-FB2CA78330C4}" destId="{071CC7AE-7774-4552-A39A-66902A6D8D81}" srcOrd="0" destOrd="0" parTransId="{5E37D895-35C0-441F-A9A8-B793A8B2F681}" sibTransId="{B64F21AA-ED34-4A79-ACBF-41DF1FEA2E02}"/>
    <dgm:cxn modelId="{F1B934B1-29E7-47DF-88E2-17AFC4F54B1D}" srcId="{78244F25-B92C-44AC-A25C-FB2CA78330C4}" destId="{699D41A9-5A8A-4324-9408-13D547DF0F9A}" srcOrd="2" destOrd="0" parTransId="{48D97640-D7C6-496D-B411-2485295917A6}" sibTransId="{569C5451-D4D0-4766-9D7B-CB3558908D89}"/>
    <dgm:cxn modelId="{ADF61D49-6545-4FC1-9D16-49B5E7544830}" type="presOf" srcId="{78244F25-B92C-44AC-A25C-FB2CA78330C4}" destId="{1E28B4AF-9DD5-40BD-83CA-AF44820CF074}" srcOrd="0" destOrd="0" presId="urn:microsoft.com/office/officeart/2005/8/layout/funnel1"/>
    <dgm:cxn modelId="{2AA07F55-36DD-4C3A-8F1C-B003EDEAF7F0}" type="presOf" srcId="{E65CFD5C-D2C5-49CE-8902-3D17D8C30750}" destId="{0A1B6E92-080E-4C83-A900-58B738068475}" srcOrd="0" destOrd="0" presId="urn:microsoft.com/office/officeart/2005/8/layout/funnel1"/>
    <dgm:cxn modelId="{10782703-AF8D-4595-AC8F-D6EF8A1071E7}" type="presParOf" srcId="{1E28B4AF-9DD5-40BD-83CA-AF44820CF074}" destId="{3BECD810-07F7-484B-9418-2AA483CB53FE}" srcOrd="0" destOrd="0" presId="urn:microsoft.com/office/officeart/2005/8/layout/funnel1"/>
    <dgm:cxn modelId="{F1B77B56-7E57-49CE-B8B6-8445D2A4E425}" type="presParOf" srcId="{1E28B4AF-9DD5-40BD-83CA-AF44820CF074}" destId="{06AC6F64-5323-4C77-9F93-CFD4BA6BD95F}" srcOrd="1" destOrd="0" presId="urn:microsoft.com/office/officeart/2005/8/layout/funnel1"/>
    <dgm:cxn modelId="{F7649CEE-AB90-481C-A2D0-DC32A0A6AF27}" type="presParOf" srcId="{1E28B4AF-9DD5-40BD-83CA-AF44820CF074}" destId="{0A1B6E92-080E-4C83-A900-58B738068475}" srcOrd="2" destOrd="0" presId="urn:microsoft.com/office/officeart/2005/8/layout/funnel1"/>
    <dgm:cxn modelId="{41A2276A-20BD-47DE-A342-75914FBA2AEB}" type="presParOf" srcId="{1E28B4AF-9DD5-40BD-83CA-AF44820CF074}" destId="{2F8236BC-9245-4BD4-A750-635E40D31BA1}" srcOrd="3" destOrd="0" presId="urn:microsoft.com/office/officeart/2005/8/layout/funnel1"/>
    <dgm:cxn modelId="{26E38DE8-75DD-48DD-9693-BE6946C17A85}" type="presParOf" srcId="{1E28B4AF-9DD5-40BD-83CA-AF44820CF074}" destId="{C1B1324C-1772-46D5-8C35-D2FC49A6C78E}" srcOrd="4" destOrd="0" presId="urn:microsoft.com/office/officeart/2005/8/layout/funnel1"/>
    <dgm:cxn modelId="{B37E60D5-1262-4A06-85AB-034545AF766E}" type="presParOf" srcId="{1E28B4AF-9DD5-40BD-83CA-AF44820CF074}" destId="{85D40719-AFFE-4EF9-8891-9DAB23777619}" srcOrd="5" destOrd="0" presId="urn:microsoft.com/office/officeart/2005/8/layout/funnel1"/>
    <dgm:cxn modelId="{28D5D140-720F-4004-8B00-FCAEE3951CD8}" type="presParOf" srcId="{1E28B4AF-9DD5-40BD-83CA-AF44820CF074}" destId="{0E7DE326-C7CB-4090-9FB2-EE87812DBBCD}" srcOrd="6"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C83B98A-46FC-7349-9EFB-BCF17BED29B1}"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fr-FR"/>
        </a:p>
      </dgm:t>
    </dgm:pt>
    <dgm:pt modelId="{1184733B-2240-2D4A-9B3D-43A9C0FA4608}">
      <dgm:prSet phldrT="[Texte]" custT="1"/>
      <dgm:spPr>
        <a:noFill/>
        <a:ln>
          <a:noFill/>
        </a:ln>
        <a:effectLst/>
      </dgm:spPr>
      <dgm:t>
        <a:bodyPr/>
        <a:lstStyle/>
        <a:p>
          <a:r>
            <a:rPr lang="fr-FR" sz="1400" b="1" dirty="0" smtClean="0">
              <a:solidFill>
                <a:srgbClr val="FFFFFF"/>
              </a:solidFill>
            </a:rPr>
            <a:t>Mécanismes d’évaluation</a:t>
          </a:r>
          <a:br>
            <a:rPr lang="fr-FR" sz="1400" b="1" dirty="0" smtClean="0">
              <a:solidFill>
                <a:srgbClr val="FFFFFF"/>
              </a:solidFill>
            </a:rPr>
          </a:br>
          <a:r>
            <a:rPr lang="fr-FR" sz="1400" b="1" dirty="0" smtClean="0">
              <a:solidFill>
                <a:srgbClr val="FFFFFF"/>
              </a:solidFill>
            </a:rPr>
            <a:t>permettant de produire de nouveaux contenus adaptés </a:t>
          </a:r>
          <a:endParaRPr lang="fr-FR" sz="1400" b="1" dirty="0">
            <a:solidFill>
              <a:srgbClr val="FFFFFF"/>
            </a:solidFill>
          </a:endParaRPr>
        </a:p>
      </dgm:t>
    </dgm:pt>
    <dgm:pt modelId="{D20DA56F-0693-2240-82AA-0FB596967CE0}" type="parTrans" cxnId="{5CCAE9F3-DF37-0D4C-B92D-9640B872BFA5}">
      <dgm:prSet/>
      <dgm:spPr/>
      <dgm:t>
        <a:bodyPr/>
        <a:lstStyle/>
        <a:p>
          <a:endParaRPr lang="fr-FR"/>
        </a:p>
      </dgm:t>
    </dgm:pt>
    <dgm:pt modelId="{FAA6A8BB-9AD4-AD47-91D4-7937F4C88ED7}" type="sibTrans" cxnId="{5CCAE9F3-DF37-0D4C-B92D-9640B872BFA5}">
      <dgm:prSet/>
      <dgm:spPr>
        <a:noFill/>
      </dgm:spPr>
      <dgm:t>
        <a:bodyPr/>
        <a:lstStyle/>
        <a:p>
          <a:endParaRPr lang="fr-FR"/>
        </a:p>
      </dgm:t>
    </dgm:pt>
    <dgm:pt modelId="{559E896A-7F35-0141-AA1C-907E74349C46}">
      <dgm:prSet phldrT="[Texte]" custT="1"/>
      <dgm:spPr>
        <a:noFill/>
        <a:ln>
          <a:noFill/>
        </a:ln>
        <a:effectLst/>
      </dgm:spPr>
      <dgm:t>
        <a:bodyPr/>
        <a:lstStyle/>
        <a:p>
          <a:r>
            <a:rPr lang="fr-FR" sz="1400" b="1" dirty="0" smtClean="0">
              <a:solidFill>
                <a:schemeClr val="bg1"/>
              </a:solidFill>
            </a:rPr>
            <a:t>Expérimentations territoriales à chaque niveau d’enseignement avec une évaluation particulière relative à la lutte contre les inégalités et les discriminations</a:t>
          </a:r>
          <a:endParaRPr lang="fr-FR" sz="1400" dirty="0">
            <a:solidFill>
              <a:schemeClr val="bg1"/>
            </a:solidFill>
          </a:endParaRPr>
        </a:p>
      </dgm:t>
    </dgm:pt>
    <dgm:pt modelId="{66D669B3-743C-9C42-90EE-75DB9F6C13F9}" type="sibTrans" cxnId="{6DFD3683-7BBA-204E-9811-4E21EE7DB4A9}">
      <dgm:prSet/>
      <dgm:spPr>
        <a:noFill/>
        <a:ln>
          <a:noFill/>
        </a:ln>
      </dgm:spPr>
      <dgm:t>
        <a:bodyPr/>
        <a:lstStyle/>
        <a:p>
          <a:endParaRPr lang="fr-FR"/>
        </a:p>
      </dgm:t>
    </dgm:pt>
    <dgm:pt modelId="{0ACDA603-5A2C-C84F-AE84-D17EF62BE81E}" type="parTrans" cxnId="{6DFD3683-7BBA-204E-9811-4E21EE7DB4A9}">
      <dgm:prSet/>
      <dgm:spPr/>
      <dgm:t>
        <a:bodyPr/>
        <a:lstStyle/>
        <a:p>
          <a:endParaRPr lang="fr-FR"/>
        </a:p>
      </dgm:t>
    </dgm:pt>
    <dgm:pt modelId="{C7111C86-A376-F84A-A8CB-A317641D7E1A}">
      <dgm:prSet phldrT="[Texte]" custT="1"/>
      <dgm:spPr>
        <a:noFill/>
        <a:effectLst/>
      </dgm:spPr>
      <dgm:t>
        <a:bodyPr/>
        <a:lstStyle/>
        <a:p>
          <a:r>
            <a:rPr lang="fr-FR" sz="1400" b="1" dirty="0" smtClean="0">
              <a:solidFill>
                <a:srgbClr val="FFFFFF"/>
              </a:solidFill>
            </a:rPr>
            <a:t>Plateforme de services robuste</a:t>
          </a:r>
          <a:br>
            <a:rPr lang="fr-FR" sz="1400" b="1" dirty="0" smtClean="0">
              <a:solidFill>
                <a:srgbClr val="FFFFFF"/>
              </a:solidFill>
            </a:rPr>
          </a:br>
          <a:r>
            <a:rPr lang="fr-FR" sz="1400" b="1" dirty="0" smtClean="0">
              <a:solidFill>
                <a:srgbClr val="FFFFFF"/>
              </a:solidFill>
            </a:rPr>
            <a:t>Dimension collaborative</a:t>
          </a:r>
          <a:endParaRPr lang="fr-FR" sz="1400" b="1" dirty="0">
            <a:solidFill>
              <a:srgbClr val="FFFFFF"/>
            </a:solidFill>
          </a:endParaRPr>
        </a:p>
      </dgm:t>
    </dgm:pt>
    <dgm:pt modelId="{00F455AF-F20B-5445-82BD-6394B091CDB2}" type="sibTrans" cxnId="{BFA7F866-DBF8-4540-B6AF-4645FE8EC013}">
      <dgm:prSet/>
      <dgm:spPr>
        <a:noFill/>
      </dgm:spPr>
      <dgm:t>
        <a:bodyPr/>
        <a:lstStyle/>
        <a:p>
          <a:endParaRPr lang="fr-FR"/>
        </a:p>
      </dgm:t>
    </dgm:pt>
    <dgm:pt modelId="{FDB46B81-4B22-7248-8057-7FB53F307A03}" type="parTrans" cxnId="{BFA7F866-DBF8-4540-B6AF-4645FE8EC013}">
      <dgm:prSet/>
      <dgm:spPr/>
      <dgm:t>
        <a:bodyPr/>
        <a:lstStyle/>
        <a:p>
          <a:endParaRPr lang="fr-FR"/>
        </a:p>
      </dgm:t>
    </dgm:pt>
    <dgm:pt modelId="{1015F2F7-E377-934D-9CC8-98F7C6B4FE37}">
      <dgm:prSet phldrT="[Texte]" custT="1"/>
      <dgm:spPr>
        <a:noFill/>
        <a:ln>
          <a:noFill/>
        </a:ln>
        <a:effectLst/>
      </dgm:spPr>
      <dgm:t>
        <a:bodyPr/>
        <a:lstStyle/>
        <a:p>
          <a:r>
            <a:rPr lang="fr-FR" sz="1400" b="1" dirty="0" smtClean="0">
              <a:solidFill>
                <a:schemeClr val="bg1"/>
              </a:solidFill>
            </a:rPr>
            <a:t>Production intégrée de contenus reliant les programmes aux activités industrielles</a:t>
          </a:r>
        </a:p>
        <a:p>
          <a:r>
            <a:rPr lang="fr-FR" sz="1400" b="1" dirty="0" smtClean="0">
              <a:solidFill>
                <a:schemeClr val="bg1"/>
              </a:solidFill>
            </a:rPr>
            <a:t>Conception centrée utilisateur et collaborative</a:t>
          </a:r>
          <a:endParaRPr lang="fr-FR" sz="1400" b="1" dirty="0">
            <a:solidFill>
              <a:schemeClr val="bg1"/>
            </a:solidFill>
          </a:endParaRPr>
        </a:p>
      </dgm:t>
    </dgm:pt>
    <dgm:pt modelId="{A5FA16E4-53B0-2245-BBF2-E4DCD4CCD0FF}" type="sibTrans" cxnId="{5C9B6F8E-B259-DF40-BA18-D62E9C084BB6}">
      <dgm:prSet/>
      <dgm:spPr>
        <a:noFill/>
      </dgm:spPr>
      <dgm:t>
        <a:bodyPr/>
        <a:lstStyle/>
        <a:p>
          <a:endParaRPr lang="fr-FR"/>
        </a:p>
      </dgm:t>
    </dgm:pt>
    <dgm:pt modelId="{73C77D12-A40E-EE44-84CB-3F0DE99F874A}" type="parTrans" cxnId="{5C9B6F8E-B259-DF40-BA18-D62E9C084BB6}">
      <dgm:prSet/>
      <dgm:spPr/>
      <dgm:t>
        <a:bodyPr/>
        <a:lstStyle/>
        <a:p>
          <a:endParaRPr lang="fr-FR"/>
        </a:p>
      </dgm:t>
    </dgm:pt>
    <dgm:pt modelId="{075BC7E2-A6C4-0C44-AD92-3CAD584B891D}" type="pres">
      <dgm:prSet presAssocID="{DC83B98A-46FC-7349-9EFB-BCF17BED29B1}" presName="cycle" presStyleCnt="0">
        <dgm:presLayoutVars>
          <dgm:dir/>
          <dgm:resizeHandles val="exact"/>
        </dgm:presLayoutVars>
      </dgm:prSet>
      <dgm:spPr/>
      <dgm:t>
        <a:bodyPr/>
        <a:lstStyle/>
        <a:p>
          <a:endParaRPr lang="fr-FR"/>
        </a:p>
      </dgm:t>
    </dgm:pt>
    <dgm:pt modelId="{4B547890-4F50-6443-BA96-A9E5BA63F390}" type="pres">
      <dgm:prSet presAssocID="{1015F2F7-E377-934D-9CC8-98F7C6B4FE37}" presName="node" presStyleLbl="node1" presStyleIdx="0" presStyleCnt="4" custScaleX="391143" custScaleY="55466" custRadScaleRad="115254" custRadScaleInc="-5481">
        <dgm:presLayoutVars>
          <dgm:bulletEnabled val="1"/>
        </dgm:presLayoutVars>
      </dgm:prSet>
      <dgm:spPr>
        <a:prstGeom prst="rect">
          <a:avLst/>
        </a:prstGeom>
      </dgm:spPr>
      <dgm:t>
        <a:bodyPr/>
        <a:lstStyle/>
        <a:p>
          <a:endParaRPr lang="fr-FR"/>
        </a:p>
      </dgm:t>
    </dgm:pt>
    <dgm:pt modelId="{D4A93F8E-1AEE-DB49-9D41-56706CE09548}" type="pres">
      <dgm:prSet presAssocID="{A5FA16E4-53B0-2245-BBF2-E4DCD4CCD0FF}" presName="sibTrans" presStyleLbl="sibTrans2D1" presStyleIdx="0" presStyleCnt="4"/>
      <dgm:spPr/>
      <dgm:t>
        <a:bodyPr/>
        <a:lstStyle/>
        <a:p>
          <a:endParaRPr lang="fr-FR"/>
        </a:p>
      </dgm:t>
    </dgm:pt>
    <dgm:pt modelId="{BF088FDA-B6DE-DF4A-AC0D-73EB1BB6C16D}" type="pres">
      <dgm:prSet presAssocID="{A5FA16E4-53B0-2245-BBF2-E4DCD4CCD0FF}" presName="connectorText" presStyleLbl="sibTrans2D1" presStyleIdx="0" presStyleCnt="4"/>
      <dgm:spPr/>
      <dgm:t>
        <a:bodyPr/>
        <a:lstStyle/>
        <a:p>
          <a:endParaRPr lang="fr-FR"/>
        </a:p>
      </dgm:t>
    </dgm:pt>
    <dgm:pt modelId="{7FAC502F-6AB8-E74E-ACF4-A1A5A0BACD52}" type="pres">
      <dgm:prSet presAssocID="{C7111C86-A376-F84A-A8CB-A317641D7E1A}" presName="node" presStyleLbl="node1" presStyleIdx="1" presStyleCnt="4" custScaleX="105881" custScaleY="118336" custRadScaleRad="133595" custRadScaleInc="-16748">
        <dgm:presLayoutVars>
          <dgm:bulletEnabled val="1"/>
        </dgm:presLayoutVars>
      </dgm:prSet>
      <dgm:spPr>
        <a:prstGeom prst="rect">
          <a:avLst/>
        </a:prstGeom>
      </dgm:spPr>
      <dgm:t>
        <a:bodyPr/>
        <a:lstStyle/>
        <a:p>
          <a:endParaRPr lang="fr-FR"/>
        </a:p>
      </dgm:t>
    </dgm:pt>
    <dgm:pt modelId="{0A771D85-FB43-A24A-9483-60EA599060D8}" type="pres">
      <dgm:prSet presAssocID="{00F455AF-F20B-5445-82BD-6394B091CDB2}" presName="sibTrans" presStyleLbl="sibTrans2D1" presStyleIdx="1" presStyleCnt="4"/>
      <dgm:spPr/>
      <dgm:t>
        <a:bodyPr/>
        <a:lstStyle/>
        <a:p>
          <a:endParaRPr lang="fr-FR"/>
        </a:p>
      </dgm:t>
    </dgm:pt>
    <dgm:pt modelId="{0037B92C-1593-CB4C-8987-D98DA4FB46A9}" type="pres">
      <dgm:prSet presAssocID="{00F455AF-F20B-5445-82BD-6394B091CDB2}" presName="connectorText" presStyleLbl="sibTrans2D1" presStyleIdx="1" presStyleCnt="4"/>
      <dgm:spPr/>
      <dgm:t>
        <a:bodyPr/>
        <a:lstStyle/>
        <a:p>
          <a:endParaRPr lang="fr-FR"/>
        </a:p>
      </dgm:t>
    </dgm:pt>
    <dgm:pt modelId="{7C4CFE1E-585A-2643-8247-65C449405954}" type="pres">
      <dgm:prSet presAssocID="{559E896A-7F35-0141-AA1C-907E74349C46}" presName="node" presStyleLbl="node1" presStyleIdx="2" presStyleCnt="4" custScaleX="398259" custScaleY="49220" custRadScaleRad="98099" custRadScaleInc="31319">
        <dgm:presLayoutVars>
          <dgm:bulletEnabled val="1"/>
        </dgm:presLayoutVars>
      </dgm:prSet>
      <dgm:spPr>
        <a:prstGeom prst="rect">
          <a:avLst/>
        </a:prstGeom>
      </dgm:spPr>
      <dgm:t>
        <a:bodyPr/>
        <a:lstStyle/>
        <a:p>
          <a:endParaRPr lang="fr-FR"/>
        </a:p>
      </dgm:t>
    </dgm:pt>
    <dgm:pt modelId="{D17C100C-4A12-2143-B655-21EECCFB7BB3}" type="pres">
      <dgm:prSet presAssocID="{66D669B3-743C-9C42-90EE-75DB9F6C13F9}" presName="sibTrans" presStyleLbl="sibTrans2D1" presStyleIdx="2" presStyleCnt="4" custScaleX="81052"/>
      <dgm:spPr/>
      <dgm:t>
        <a:bodyPr/>
        <a:lstStyle/>
        <a:p>
          <a:endParaRPr lang="fr-FR"/>
        </a:p>
      </dgm:t>
    </dgm:pt>
    <dgm:pt modelId="{3289815D-187B-C141-8A0D-9BFF56A43200}" type="pres">
      <dgm:prSet presAssocID="{66D669B3-743C-9C42-90EE-75DB9F6C13F9}" presName="connectorText" presStyleLbl="sibTrans2D1" presStyleIdx="2" presStyleCnt="4"/>
      <dgm:spPr/>
      <dgm:t>
        <a:bodyPr/>
        <a:lstStyle/>
        <a:p>
          <a:endParaRPr lang="fr-FR"/>
        </a:p>
      </dgm:t>
    </dgm:pt>
    <dgm:pt modelId="{431960DB-9A30-B648-A6EA-9F386AE7476E}" type="pres">
      <dgm:prSet presAssocID="{1184733B-2240-2D4A-9B3D-43A9C0FA4608}" presName="node" presStyleLbl="node1" presStyleIdx="3" presStyleCnt="4" custScaleX="106444" custScaleY="112512" custRadScaleRad="168879" custRadScaleInc="10016">
        <dgm:presLayoutVars>
          <dgm:bulletEnabled val="1"/>
        </dgm:presLayoutVars>
      </dgm:prSet>
      <dgm:spPr>
        <a:prstGeom prst="rect">
          <a:avLst/>
        </a:prstGeom>
      </dgm:spPr>
      <dgm:t>
        <a:bodyPr/>
        <a:lstStyle/>
        <a:p>
          <a:endParaRPr lang="fr-FR"/>
        </a:p>
      </dgm:t>
    </dgm:pt>
    <dgm:pt modelId="{4FBB2AC8-C9ED-7742-892C-B9D8952D95D3}" type="pres">
      <dgm:prSet presAssocID="{FAA6A8BB-9AD4-AD47-91D4-7937F4C88ED7}" presName="sibTrans" presStyleLbl="sibTrans2D1" presStyleIdx="3" presStyleCnt="4" custScaleX="84381"/>
      <dgm:spPr/>
      <dgm:t>
        <a:bodyPr/>
        <a:lstStyle/>
        <a:p>
          <a:endParaRPr lang="fr-FR"/>
        </a:p>
      </dgm:t>
    </dgm:pt>
    <dgm:pt modelId="{DDF91F6F-FD7D-F349-B3E0-7312E6B1993E}" type="pres">
      <dgm:prSet presAssocID="{FAA6A8BB-9AD4-AD47-91D4-7937F4C88ED7}" presName="connectorText" presStyleLbl="sibTrans2D1" presStyleIdx="3" presStyleCnt="4"/>
      <dgm:spPr/>
      <dgm:t>
        <a:bodyPr/>
        <a:lstStyle/>
        <a:p>
          <a:endParaRPr lang="fr-FR"/>
        </a:p>
      </dgm:t>
    </dgm:pt>
  </dgm:ptLst>
  <dgm:cxnLst>
    <dgm:cxn modelId="{397DCBEA-9C91-44C6-BCAB-A08B08C73DFF}" type="presOf" srcId="{1015F2F7-E377-934D-9CC8-98F7C6B4FE37}" destId="{4B547890-4F50-6443-BA96-A9E5BA63F390}" srcOrd="0" destOrd="0" presId="urn:microsoft.com/office/officeart/2005/8/layout/cycle2"/>
    <dgm:cxn modelId="{C752BB05-E4F0-4A3D-A8DB-A1C0F79046B3}" type="presOf" srcId="{66D669B3-743C-9C42-90EE-75DB9F6C13F9}" destId="{3289815D-187B-C141-8A0D-9BFF56A43200}" srcOrd="1" destOrd="0" presId="urn:microsoft.com/office/officeart/2005/8/layout/cycle2"/>
    <dgm:cxn modelId="{C01CE3A3-38FA-4921-B594-A633E40C224C}" type="presOf" srcId="{C7111C86-A376-F84A-A8CB-A317641D7E1A}" destId="{7FAC502F-6AB8-E74E-ACF4-A1A5A0BACD52}" srcOrd="0" destOrd="0" presId="urn:microsoft.com/office/officeart/2005/8/layout/cycle2"/>
    <dgm:cxn modelId="{AA4533F6-370B-4A93-8847-E8938101AF58}" type="presOf" srcId="{66D669B3-743C-9C42-90EE-75DB9F6C13F9}" destId="{D17C100C-4A12-2143-B655-21EECCFB7BB3}" srcOrd="0" destOrd="0" presId="urn:microsoft.com/office/officeart/2005/8/layout/cycle2"/>
    <dgm:cxn modelId="{48349C80-5222-47A1-B030-214D42C331CE}" type="presOf" srcId="{00F455AF-F20B-5445-82BD-6394B091CDB2}" destId="{0037B92C-1593-CB4C-8987-D98DA4FB46A9}" srcOrd="1" destOrd="0" presId="urn:microsoft.com/office/officeart/2005/8/layout/cycle2"/>
    <dgm:cxn modelId="{34EA7A27-6CE8-4916-98AA-B9F864970613}" type="presOf" srcId="{559E896A-7F35-0141-AA1C-907E74349C46}" destId="{7C4CFE1E-585A-2643-8247-65C449405954}" srcOrd="0" destOrd="0" presId="urn:microsoft.com/office/officeart/2005/8/layout/cycle2"/>
    <dgm:cxn modelId="{5C9B6F8E-B259-DF40-BA18-D62E9C084BB6}" srcId="{DC83B98A-46FC-7349-9EFB-BCF17BED29B1}" destId="{1015F2F7-E377-934D-9CC8-98F7C6B4FE37}" srcOrd="0" destOrd="0" parTransId="{73C77D12-A40E-EE44-84CB-3F0DE99F874A}" sibTransId="{A5FA16E4-53B0-2245-BBF2-E4DCD4CCD0FF}"/>
    <dgm:cxn modelId="{553E905F-33C3-4709-850B-57775D0987D7}" type="presOf" srcId="{A5FA16E4-53B0-2245-BBF2-E4DCD4CCD0FF}" destId="{D4A93F8E-1AEE-DB49-9D41-56706CE09548}" srcOrd="0" destOrd="0" presId="urn:microsoft.com/office/officeart/2005/8/layout/cycle2"/>
    <dgm:cxn modelId="{5CCAE9F3-DF37-0D4C-B92D-9640B872BFA5}" srcId="{DC83B98A-46FC-7349-9EFB-BCF17BED29B1}" destId="{1184733B-2240-2D4A-9B3D-43A9C0FA4608}" srcOrd="3" destOrd="0" parTransId="{D20DA56F-0693-2240-82AA-0FB596967CE0}" sibTransId="{FAA6A8BB-9AD4-AD47-91D4-7937F4C88ED7}"/>
    <dgm:cxn modelId="{A9C1CB1B-573F-4A63-95BA-051A5FF51491}" type="presOf" srcId="{FAA6A8BB-9AD4-AD47-91D4-7937F4C88ED7}" destId="{DDF91F6F-FD7D-F349-B3E0-7312E6B1993E}" srcOrd="1" destOrd="0" presId="urn:microsoft.com/office/officeart/2005/8/layout/cycle2"/>
    <dgm:cxn modelId="{75E3B6D0-8FA0-4A38-80F1-9B09F9EC5209}" type="presOf" srcId="{FAA6A8BB-9AD4-AD47-91D4-7937F4C88ED7}" destId="{4FBB2AC8-C9ED-7742-892C-B9D8952D95D3}" srcOrd="0" destOrd="0" presId="urn:microsoft.com/office/officeart/2005/8/layout/cycle2"/>
    <dgm:cxn modelId="{97AD03D4-BF57-4FED-8627-BC84E88A8B3D}" type="presOf" srcId="{00F455AF-F20B-5445-82BD-6394B091CDB2}" destId="{0A771D85-FB43-A24A-9483-60EA599060D8}" srcOrd="0" destOrd="0" presId="urn:microsoft.com/office/officeart/2005/8/layout/cycle2"/>
    <dgm:cxn modelId="{763A9435-5A5E-4677-A942-7CBA524BBA72}" type="presOf" srcId="{A5FA16E4-53B0-2245-BBF2-E4DCD4CCD0FF}" destId="{BF088FDA-B6DE-DF4A-AC0D-73EB1BB6C16D}" srcOrd="1" destOrd="0" presId="urn:microsoft.com/office/officeart/2005/8/layout/cycle2"/>
    <dgm:cxn modelId="{6DFD3683-7BBA-204E-9811-4E21EE7DB4A9}" srcId="{DC83B98A-46FC-7349-9EFB-BCF17BED29B1}" destId="{559E896A-7F35-0141-AA1C-907E74349C46}" srcOrd="2" destOrd="0" parTransId="{0ACDA603-5A2C-C84F-AE84-D17EF62BE81E}" sibTransId="{66D669B3-743C-9C42-90EE-75DB9F6C13F9}"/>
    <dgm:cxn modelId="{E93E173E-BB32-4834-882C-4D43D8E8A74D}" type="presOf" srcId="{1184733B-2240-2D4A-9B3D-43A9C0FA4608}" destId="{431960DB-9A30-B648-A6EA-9F386AE7476E}" srcOrd="0" destOrd="0" presId="urn:microsoft.com/office/officeart/2005/8/layout/cycle2"/>
    <dgm:cxn modelId="{BFA7F866-DBF8-4540-B6AF-4645FE8EC013}" srcId="{DC83B98A-46FC-7349-9EFB-BCF17BED29B1}" destId="{C7111C86-A376-F84A-A8CB-A317641D7E1A}" srcOrd="1" destOrd="0" parTransId="{FDB46B81-4B22-7248-8057-7FB53F307A03}" sibTransId="{00F455AF-F20B-5445-82BD-6394B091CDB2}"/>
    <dgm:cxn modelId="{FA1E77B1-133F-400D-9C48-38A19B168DAF}" type="presOf" srcId="{DC83B98A-46FC-7349-9EFB-BCF17BED29B1}" destId="{075BC7E2-A6C4-0C44-AD92-3CAD584B891D}" srcOrd="0" destOrd="0" presId="urn:microsoft.com/office/officeart/2005/8/layout/cycle2"/>
    <dgm:cxn modelId="{D3884EDB-F04E-4309-B5DE-7B38522836C3}" type="presParOf" srcId="{075BC7E2-A6C4-0C44-AD92-3CAD584B891D}" destId="{4B547890-4F50-6443-BA96-A9E5BA63F390}" srcOrd="0" destOrd="0" presId="urn:microsoft.com/office/officeart/2005/8/layout/cycle2"/>
    <dgm:cxn modelId="{C025BEB8-E250-4403-8655-69ACC94C093E}" type="presParOf" srcId="{075BC7E2-A6C4-0C44-AD92-3CAD584B891D}" destId="{D4A93F8E-1AEE-DB49-9D41-56706CE09548}" srcOrd="1" destOrd="0" presId="urn:microsoft.com/office/officeart/2005/8/layout/cycle2"/>
    <dgm:cxn modelId="{361F0037-910C-4B83-A943-4B98735D4BFD}" type="presParOf" srcId="{D4A93F8E-1AEE-DB49-9D41-56706CE09548}" destId="{BF088FDA-B6DE-DF4A-AC0D-73EB1BB6C16D}" srcOrd="0" destOrd="0" presId="urn:microsoft.com/office/officeart/2005/8/layout/cycle2"/>
    <dgm:cxn modelId="{0F43D31E-1FD6-4E5E-8CAB-0A8F749173DF}" type="presParOf" srcId="{075BC7E2-A6C4-0C44-AD92-3CAD584B891D}" destId="{7FAC502F-6AB8-E74E-ACF4-A1A5A0BACD52}" srcOrd="2" destOrd="0" presId="urn:microsoft.com/office/officeart/2005/8/layout/cycle2"/>
    <dgm:cxn modelId="{9B083F56-8150-4305-BA87-459E224D9A5B}" type="presParOf" srcId="{075BC7E2-A6C4-0C44-AD92-3CAD584B891D}" destId="{0A771D85-FB43-A24A-9483-60EA599060D8}" srcOrd="3" destOrd="0" presId="urn:microsoft.com/office/officeart/2005/8/layout/cycle2"/>
    <dgm:cxn modelId="{4325B96E-2313-41C6-AF4B-CB2159A00E5C}" type="presParOf" srcId="{0A771D85-FB43-A24A-9483-60EA599060D8}" destId="{0037B92C-1593-CB4C-8987-D98DA4FB46A9}" srcOrd="0" destOrd="0" presId="urn:microsoft.com/office/officeart/2005/8/layout/cycle2"/>
    <dgm:cxn modelId="{D874139B-591A-42B3-AED7-A2A082974EF6}" type="presParOf" srcId="{075BC7E2-A6C4-0C44-AD92-3CAD584B891D}" destId="{7C4CFE1E-585A-2643-8247-65C449405954}" srcOrd="4" destOrd="0" presId="urn:microsoft.com/office/officeart/2005/8/layout/cycle2"/>
    <dgm:cxn modelId="{96D97B4C-200E-44DC-BDB0-8802DE67B765}" type="presParOf" srcId="{075BC7E2-A6C4-0C44-AD92-3CAD584B891D}" destId="{D17C100C-4A12-2143-B655-21EECCFB7BB3}" srcOrd="5" destOrd="0" presId="urn:microsoft.com/office/officeart/2005/8/layout/cycle2"/>
    <dgm:cxn modelId="{826BEBD2-C870-43AF-B574-6E31E2CE310E}" type="presParOf" srcId="{D17C100C-4A12-2143-B655-21EECCFB7BB3}" destId="{3289815D-187B-C141-8A0D-9BFF56A43200}" srcOrd="0" destOrd="0" presId="urn:microsoft.com/office/officeart/2005/8/layout/cycle2"/>
    <dgm:cxn modelId="{8C19DCB2-4CCD-48AA-AF76-A9C104DEFC18}" type="presParOf" srcId="{075BC7E2-A6C4-0C44-AD92-3CAD584B891D}" destId="{431960DB-9A30-B648-A6EA-9F386AE7476E}" srcOrd="6" destOrd="0" presId="urn:microsoft.com/office/officeart/2005/8/layout/cycle2"/>
    <dgm:cxn modelId="{8BE8D9F4-EADC-4F44-B487-9574F6680D86}" type="presParOf" srcId="{075BC7E2-A6C4-0C44-AD92-3CAD584B891D}" destId="{4FBB2AC8-C9ED-7742-892C-B9D8952D95D3}" srcOrd="7" destOrd="0" presId="urn:microsoft.com/office/officeart/2005/8/layout/cycle2"/>
    <dgm:cxn modelId="{9425EDF2-71F3-4311-A640-8D2F55E52CEF}" type="presParOf" srcId="{4FBB2AC8-C9ED-7742-892C-B9D8952D95D3}" destId="{DDF91F6F-FD7D-F349-B3E0-7312E6B1993E}"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3" y="0"/>
            <a:ext cx="2946347" cy="496491"/>
          </a:xfrm>
          <a:prstGeom prst="rect">
            <a:avLst/>
          </a:prstGeom>
        </p:spPr>
        <p:txBody>
          <a:bodyPr vert="horz" lIns="91440" tIns="45720" rIns="91440" bIns="45720" rtlCol="0"/>
          <a:lstStyle>
            <a:lvl1pPr algn="r">
              <a:defRPr sz="1200"/>
            </a:lvl1pPr>
          </a:lstStyle>
          <a:p>
            <a:fld id="{6DE066AB-01DE-434E-B0F4-EA8BD2C9FAAC}" type="datetimeFigureOut">
              <a:rPr lang="fr-FR" smtClean="0"/>
              <a:pPr/>
              <a:t>27/05/15</a:t>
            </a:fld>
            <a:endParaRPr lang="fr-FR"/>
          </a:p>
        </p:txBody>
      </p:sp>
      <p:sp>
        <p:nvSpPr>
          <p:cNvPr id="4" name="Espace réservé de l'image des diapositives 3"/>
          <p:cNvSpPr>
            <a:spLocks noGrp="1" noRot="1" noChangeAspect="1"/>
          </p:cNvSpPr>
          <p:nvPr>
            <p:ph type="sldImg" idx="2"/>
          </p:nvPr>
        </p:nvSpPr>
        <p:spPr>
          <a:xfrm>
            <a:off x="915988" y="744538"/>
            <a:ext cx="4967287"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598"/>
            <a:ext cx="2946347"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3" y="9431598"/>
            <a:ext cx="2946347" cy="496491"/>
          </a:xfrm>
          <a:prstGeom prst="rect">
            <a:avLst/>
          </a:prstGeom>
        </p:spPr>
        <p:txBody>
          <a:bodyPr vert="horz" lIns="91440" tIns="45720" rIns="91440" bIns="45720" rtlCol="0" anchor="b"/>
          <a:lstStyle>
            <a:lvl1pPr algn="r">
              <a:defRPr sz="1200"/>
            </a:lvl1pPr>
          </a:lstStyle>
          <a:p>
            <a:fld id="{FD622F59-4501-43DD-853D-4143005D7804}" type="slidenum">
              <a:rPr lang="fr-FR" smtClean="0"/>
              <a:pPr/>
              <a:t>‹#›</a:t>
            </a:fld>
            <a:endParaRPr lang="fr-FR"/>
          </a:p>
        </p:txBody>
      </p:sp>
    </p:spTree>
    <p:extLst>
      <p:ext uri="{BB962C8B-B14F-4D97-AF65-F5344CB8AC3E}">
        <p14:creationId xmlns:p14="http://schemas.microsoft.com/office/powerpoint/2010/main" val="273146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syrobo.org/" TargetMode="External"/><Relationship Id="rId4" Type="http://schemas.openxmlformats.org/officeDocument/2006/relationships/hyperlink" Target="http://www.symop.com/"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1</a:t>
            </a:fld>
            <a:endParaRPr lang="fr-FR"/>
          </a:p>
        </p:txBody>
      </p:sp>
    </p:spTree>
    <p:extLst>
      <p:ext uri="{BB962C8B-B14F-4D97-AF65-F5344CB8AC3E}">
        <p14:creationId xmlns:p14="http://schemas.microsoft.com/office/powerpoint/2010/main" val="214557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10</a:t>
            </a:fld>
            <a:endParaRPr lang="fr-FR"/>
          </a:p>
        </p:txBody>
      </p:sp>
    </p:spTree>
    <p:extLst>
      <p:ext uri="{BB962C8B-B14F-4D97-AF65-F5344CB8AC3E}">
        <p14:creationId xmlns:p14="http://schemas.microsoft.com/office/powerpoint/2010/main" val="4006004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11</a:t>
            </a:fld>
            <a:endParaRPr lang="fr-FR"/>
          </a:p>
        </p:txBody>
      </p:sp>
    </p:spTree>
    <p:extLst>
      <p:ext uri="{BB962C8B-B14F-4D97-AF65-F5344CB8AC3E}">
        <p14:creationId xmlns:p14="http://schemas.microsoft.com/office/powerpoint/2010/main" val="4061375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12</a:t>
            </a:fld>
            <a:endParaRPr lang="fr-FR"/>
          </a:p>
        </p:txBody>
      </p:sp>
    </p:spTree>
    <p:extLst>
      <p:ext uri="{BB962C8B-B14F-4D97-AF65-F5344CB8AC3E}">
        <p14:creationId xmlns:p14="http://schemas.microsoft.com/office/powerpoint/2010/main" val="3750728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Robotique</a:t>
            </a:r>
          </a:p>
          <a:p>
            <a:r>
              <a:rPr lang="fr-FR" sz="1200" kern="1200" dirty="0" smtClean="0">
                <a:solidFill>
                  <a:schemeClr val="tx1"/>
                </a:solidFill>
                <a:effectLst/>
                <a:latin typeface="+mn-lt"/>
                <a:ea typeface="+mn-ea"/>
                <a:cs typeface="+mn-cs"/>
              </a:rPr>
              <a:t>Syndicat professionnel de la robotique de service </a:t>
            </a:r>
            <a:r>
              <a:rPr lang="fr-FR" sz="1200" u="sng" kern="1200" dirty="0" smtClean="0">
                <a:solidFill>
                  <a:schemeClr val="tx1"/>
                </a:solidFill>
                <a:effectLst/>
                <a:latin typeface="+mn-lt"/>
                <a:ea typeface="+mn-ea"/>
                <a:cs typeface="+mn-cs"/>
                <a:hlinkClick r:id="rId3"/>
              </a:rPr>
              <a:t>http://www.syrobo.org/</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Syndicat professionnel des machines et technologies de production </a:t>
            </a:r>
            <a:r>
              <a:rPr lang="en-US" sz="1200" u="sng" kern="1200" dirty="0" smtClean="0">
                <a:solidFill>
                  <a:schemeClr val="tx1"/>
                </a:solidFill>
                <a:effectLst/>
                <a:latin typeface="+mn-lt"/>
                <a:ea typeface="+mn-ea"/>
                <a:cs typeface="+mn-cs"/>
                <a:hlinkClick r:id="rId4"/>
              </a:rPr>
              <a:t>http://www.symop.com/</a:t>
            </a:r>
            <a:r>
              <a:rPr lang="en-US"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Thématiques possibles :</a:t>
            </a: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Robotique humanoïde </a:t>
            </a: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Robotique appliquée à la santé, aux sports, à la sécurité…</a:t>
            </a: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Robotique industrielle (étudier la possibilité de glisser vers l’industrie 4.0 ; intégration des robots industriels dans des systèmes automatisés plus vastes)</a:t>
            </a:r>
          </a:p>
          <a:p>
            <a:endParaRPr lang="fr-FR" sz="1200" b="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Automobile</a:t>
            </a:r>
          </a:p>
          <a:p>
            <a:r>
              <a:rPr lang="fr-FR" sz="1200" kern="1200" dirty="0" smtClean="0">
                <a:solidFill>
                  <a:schemeClr val="tx1"/>
                </a:solidFill>
                <a:effectLst/>
                <a:latin typeface="+mn-lt"/>
                <a:ea typeface="+mn-ea"/>
                <a:cs typeface="+mn-cs"/>
              </a:rPr>
              <a:t>Plateforme de la Filière Automobile : plateforme de concertation et d’échanges entre donneurs d’ordre et fournisseurs de la filière industrielle de la construction automobile </a:t>
            </a:r>
          </a:p>
          <a:p>
            <a:r>
              <a:rPr lang="fr-FR" sz="1200" kern="1200" dirty="0" smtClean="0">
                <a:solidFill>
                  <a:schemeClr val="tx1"/>
                </a:solidFill>
                <a:effectLst/>
                <a:latin typeface="+mn-lt"/>
                <a:ea typeface="+mn-ea"/>
                <a:cs typeface="+mn-cs"/>
              </a:rPr>
              <a:t>Directeur du comité Métiers et Compétences : PHILIPPE CORTALE (PSA)</a:t>
            </a:r>
          </a:p>
          <a:p>
            <a:r>
              <a:rPr lang="fr-FR" sz="1200" kern="1200" dirty="0" smtClean="0">
                <a:solidFill>
                  <a:schemeClr val="tx1"/>
                </a:solidFill>
                <a:effectLst/>
                <a:latin typeface="+mn-lt"/>
                <a:ea typeface="+mn-ea"/>
                <a:cs typeface="+mn-cs"/>
              </a:rPr>
              <a:t>Thématiques possibles :</a:t>
            </a: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Conception automobile et design de produit</a:t>
            </a: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Véhicules moins consommateurs et moins polluants, véhicules propres (voir liens ADEME)</a:t>
            </a:r>
          </a:p>
          <a:p>
            <a:endParaRPr lang="fr-FR" dirty="0"/>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13</a:t>
            </a:fld>
            <a:endParaRPr lang="fr-FR"/>
          </a:p>
        </p:txBody>
      </p:sp>
    </p:spTree>
    <p:extLst>
      <p:ext uri="{BB962C8B-B14F-4D97-AF65-F5344CB8AC3E}">
        <p14:creationId xmlns:p14="http://schemas.microsoft.com/office/powerpoint/2010/main" val="222321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467B46-1DC7-4540-B7C0-EF8B012BF110}" type="slidenum">
              <a:rPr lang="fr-FR" sz="1200"/>
              <a:pPr eaLnBrk="1" hangingPunct="1"/>
              <a:t>14</a:t>
            </a:fld>
            <a:endParaRPr lang="fr-FR" sz="1200"/>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latin typeface="Calibri"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467B46-1DC7-4540-B7C0-EF8B012BF110}" type="slidenum">
              <a:rPr lang="fr-FR" sz="1200"/>
              <a:pPr eaLnBrk="1" hangingPunct="1"/>
              <a:t>15</a:t>
            </a:fld>
            <a:endParaRPr lang="fr-FR" sz="1200"/>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dirty="0">
              <a:latin typeface="Calibri"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16</a:t>
            </a:fld>
            <a:endParaRPr lang="fr-FR"/>
          </a:p>
        </p:txBody>
      </p:sp>
    </p:spTree>
    <p:extLst>
      <p:ext uri="{BB962C8B-B14F-4D97-AF65-F5344CB8AC3E}">
        <p14:creationId xmlns:p14="http://schemas.microsoft.com/office/powerpoint/2010/main" val="51854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7500" lnSpcReduction="20000"/>
          </a:bodyPr>
          <a:lstStyle/>
          <a:p>
            <a:r>
              <a:rPr lang="fr-FR" dirty="0" smtClean="0"/>
              <a:t>Idée encore assez peu explorée qui est le « postulat » d’ENI : introduire des situations pédagogiques basées sur la simulation de contextes professionnels au cœur des enseignements afin que les filles (qui réussissent mieux à l'école) s'approprient les contextes d'utilisation des savoirs qu'elles acquièrent et qu'elles puissent se familiariser avec les métiers industriels. </a:t>
            </a:r>
          </a:p>
          <a:p>
            <a:r>
              <a:rPr lang="fr-FR" dirty="0" smtClean="0"/>
              <a:t>Elle permettrait également de participer à la réussite de publics qui sont habituellement en échec scolaire en augmentant l’attractivité des enseignements.</a:t>
            </a:r>
          </a:p>
          <a:p>
            <a:endParaRPr lang="fr-FR" dirty="0" smtClean="0"/>
          </a:p>
          <a:p>
            <a:r>
              <a:rPr lang="fr-FR" dirty="0" smtClean="0"/>
              <a:t>Les </a:t>
            </a:r>
            <a:r>
              <a:rPr lang="fr-FR" b="1" dirty="0" smtClean="0"/>
              <a:t>simulations de situations professionnelles simplifiées </a:t>
            </a:r>
            <a:r>
              <a:rPr lang="fr-FR" dirty="0" smtClean="0"/>
              <a:t>proposent des investigations à partir de projets industriels rendus accessibles pour les élèves. Ces ressources sont destinées plutôt aux élèves de primaire et collège, bien que des ressources pour les matières scientifiques de l'enseignement général puissent être développées suivant ce même principe. Il s'agit de donner du sens aux enseignements scientifiques, voire humaniste (HG) de montrer les applications concrètes des notions scientifiques enseignées.</a:t>
            </a:r>
          </a:p>
          <a:p>
            <a:r>
              <a:rPr lang="fr-FR" dirty="0" smtClean="0"/>
              <a:t>Il s’agira par exemple concrètement de :</a:t>
            </a:r>
          </a:p>
          <a:p>
            <a:r>
              <a:rPr lang="fr-FR" dirty="0" smtClean="0"/>
              <a:t>-</a:t>
            </a:r>
            <a:r>
              <a:rPr lang="fr-FR" baseline="0" dirty="0" smtClean="0"/>
              <a:t> </a:t>
            </a:r>
            <a:r>
              <a:rPr lang="fr-FR" dirty="0" smtClean="0"/>
              <a:t>faire un inventaire d'un écosystème avant de construire un pont (et voir ses conséquences ensuite) en SVT plutôt que faire celui de la cour du collège qui n'a de sens pour les élèves que l'exercice lui-même. </a:t>
            </a:r>
          </a:p>
          <a:p>
            <a:r>
              <a:rPr lang="fr-FR" dirty="0" smtClean="0"/>
              <a:t>-</a:t>
            </a:r>
            <a:r>
              <a:rPr lang="fr-FR" baseline="0" dirty="0" smtClean="0"/>
              <a:t> </a:t>
            </a:r>
            <a:r>
              <a:rPr lang="fr-FR" dirty="0" smtClean="0"/>
              <a:t>gérer une forêt dans le cadre de la protection des incendies </a:t>
            </a:r>
          </a:p>
          <a:p>
            <a:r>
              <a:rPr lang="fr-FR" dirty="0" smtClean="0"/>
              <a:t>-</a:t>
            </a:r>
            <a:r>
              <a:rPr lang="fr-FR" baseline="0" dirty="0" smtClean="0"/>
              <a:t> </a:t>
            </a:r>
            <a:r>
              <a:rPr lang="fr-FR" dirty="0" smtClean="0"/>
              <a:t>choisir les matériaux pour un bâtiment pour aborder les notions de la combustion en sciences physiques.</a:t>
            </a:r>
          </a:p>
          <a:p>
            <a:r>
              <a:rPr lang="fr-FR" dirty="0" smtClean="0"/>
              <a:t>Le but est d'une part de faciliter la motivation et la compréhension des élèves en s'appuyant sur des situations concrètes et d'autre part de montrer aux filles les activités que leur ouvrent leurs connaissances scientifiques.</a:t>
            </a:r>
          </a:p>
          <a:p>
            <a:r>
              <a:rPr lang="fr-FR" dirty="0" smtClean="0"/>
              <a:t>Le lien avec l'industrie est privilégié par rapport au lien avec les laboratoires de recherche scientifique, car il s'agit de s'adresser à tous les élèves, à partir de leur environnement </a:t>
            </a:r>
            <a:r>
              <a:rPr lang="fr-FR" dirty="0" err="1" smtClean="0"/>
              <a:t>socio-technique</a:t>
            </a:r>
            <a:r>
              <a:rPr lang="fr-FR" dirty="0" smtClean="0"/>
              <a:t> quotidien, et non s'adresser seulement à ceux qui peuvent s'identifier dans une profession de recherche. Il s'agit de favoriser une orientation positive auprès des jeunes. C'est ce qui se passe dans les projets concrets type concours menés par les enseignants, mais qui, étant très chronophages, ne se diffusent pas dans l'ensemble des pratiques d'enseignement. </a:t>
            </a:r>
          </a:p>
          <a:p>
            <a:endParaRPr lang="fr-FR" dirty="0" smtClean="0"/>
          </a:p>
          <a:p>
            <a:r>
              <a:rPr lang="fr-FR" b="1" dirty="0" smtClean="0"/>
              <a:t>Les ressources utilisant directement les matériaux industriels (maquettes numériques, documents techniques) en fonction des programmes</a:t>
            </a:r>
          </a:p>
          <a:p>
            <a:r>
              <a:rPr lang="fr-FR" dirty="0" smtClean="0"/>
              <a:t>Ces ressources sont principalement destinées aux élèves des filières technologiques (STI2D) et professionnels.</a:t>
            </a:r>
          </a:p>
          <a:p>
            <a:r>
              <a:rPr lang="fr-FR" dirty="0" smtClean="0"/>
              <a:t>Il s'agit d'enseigner aux élèves à partir de "vraies" situations professionnelles, à partir de projets industriels réels plutôt que travailler sur des matériels didactiques fabriqués pour l'enseignement qui sont conçus à partir du concept à étudier et non à partir d'une réalité industrielle</a:t>
            </a:r>
          </a:p>
          <a:p>
            <a:endParaRPr lang="fr-FR" dirty="0"/>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2</a:t>
            </a:fld>
            <a:endParaRPr lang="fr-FR"/>
          </a:p>
        </p:txBody>
      </p:sp>
    </p:spTree>
    <p:extLst>
      <p:ext uri="{BB962C8B-B14F-4D97-AF65-F5344CB8AC3E}">
        <p14:creationId xmlns:p14="http://schemas.microsoft.com/office/powerpoint/2010/main" val="719204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Créer une articulation</a:t>
            </a:r>
            <a:r>
              <a:rPr lang="fr-FR" baseline="0" dirty="0" smtClean="0"/>
              <a:t> constructive et intelligente avec RNR et portail disciplinaire ?</a:t>
            </a:r>
            <a:endParaRPr lang="fr-FR" dirty="0"/>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3</a:t>
            </a:fld>
            <a:endParaRPr lang="fr-FR"/>
          </a:p>
        </p:txBody>
      </p:sp>
    </p:spTree>
    <p:extLst>
      <p:ext uri="{BB962C8B-B14F-4D97-AF65-F5344CB8AC3E}">
        <p14:creationId xmlns:p14="http://schemas.microsoft.com/office/powerpoint/2010/main" val="3446483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Réseau</a:t>
            </a:r>
            <a:r>
              <a:rPr lang="fr-FR" baseline="0" dirty="0" smtClean="0"/>
              <a:t> </a:t>
            </a:r>
            <a:r>
              <a:rPr lang="fr-FR" baseline="0" dirty="0" err="1" smtClean="0"/>
              <a:t>Canopé</a:t>
            </a:r>
            <a:r>
              <a:rPr lang="fr-FR" baseline="0" dirty="0" smtClean="0"/>
              <a:t> : éditeur revue technologie</a:t>
            </a:r>
            <a:endParaRPr lang="fr-FR" dirty="0"/>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4</a:t>
            </a:fld>
            <a:endParaRPr lang="fr-FR"/>
          </a:p>
        </p:txBody>
      </p:sp>
    </p:spTree>
    <p:extLst>
      <p:ext uri="{BB962C8B-B14F-4D97-AF65-F5344CB8AC3E}">
        <p14:creationId xmlns:p14="http://schemas.microsoft.com/office/powerpoint/2010/main" val="1816161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5</a:t>
            </a:fld>
            <a:endParaRPr lang="fr-FR"/>
          </a:p>
        </p:txBody>
      </p:sp>
    </p:spTree>
    <p:extLst>
      <p:ext uri="{BB962C8B-B14F-4D97-AF65-F5344CB8AC3E}">
        <p14:creationId xmlns:p14="http://schemas.microsoft.com/office/powerpoint/2010/main" val="18677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6</a:t>
            </a:fld>
            <a:endParaRPr lang="fr-FR"/>
          </a:p>
        </p:txBody>
      </p:sp>
    </p:spTree>
    <p:extLst>
      <p:ext uri="{BB962C8B-B14F-4D97-AF65-F5344CB8AC3E}">
        <p14:creationId xmlns:p14="http://schemas.microsoft.com/office/powerpoint/2010/main" val="219648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7</a:t>
            </a:fld>
            <a:endParaRPr lang="fr-FR"/>
          </a:p>
        </p:txBody>
      </p:sp>
    </p:spTree>
    <p:extLst>
      <p:ext uri="{BB962C8B-B14F-4D97-AF65-F5344CB8AC3E}">
        <p14:creationId xmlns:p14="http://schemas.microsoft.com/office/powerpoint/2010/main" val="1204784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conditions de réussite du projet reposent sur la combinaison de quatre chantiers :</a:t>
            </a:r>
          </a:p>
          <a:p>
            <a:r>
              <a:rPr lang="fr-FR" dirty="0" smtClean="0"/>
              <a:t>1.</a:t>
            </a:r>
            <a:r>
              <a:rPr lang="fr-FR" baseline="0" dirty="0" smtClean="0"/>
              <a:t> </a:t>
            </a:r>
            <a:r>
              <a:rPr lang="fr-FR" dirty="0" smtClean="0"/>
              <a:t>Fédérer les efforts des entreprises et des branches professionnelles pour développer des ressources numériques éducatives granulaires, </a:t>
            </a:r>
            <a:r>
              <a:rPr lang="fr-FR" dirty="0" err="1" smtClean="0"/>
              <a:t>plurimédias</a:t>
            </a:r>
            <a:r>
              <a:rPr lang="fr-FR" dirty="0" smtClean="0"/>
              <a:t>, attractives (animations, </a:t>
            </a:r>
            <a:r>
              <a:rPr lang="fr-FR" dirty="0" err="1" smtClean="0"/>
              <a:t>Serious</a:t>
            </a:r>
            <a:r>
              <a:rPr lang="fr-FR" dirty="0" smtClean="0"/>
              <a:t> Game, 3D, réalité virtuelle…) et scénarisées par des enseignants et/ou des animateurs scientifiques pour proposer des activités pédagogiques complètes, prêtes à l’emploi, adaptables et vivantes pour les élèves. La conception de ces ressources permet de proposer des situations pédagogiques au sein desquelles les élèves sont amenés à « vivre » les réalités des contextes professionnels. Ces ressources sont ouvertes et librement adaptables (OER).</a:t>
            </a:r>
          </a:p>
          <a:p>
            <a:r>
              <a:rPr lang="fr-FR" dirty="0" smtClean="0"/>
              <a:t>2.</a:t>
            </a:r>
            <a:r>
              <a:rPr lang="fr-FR" baseline="0" dirty="0" smtClean="0"/>
              <a:t> </a:t>
            </a:r>
            <a:r>
              <a:rPr lang="fr-FR" dirty="0" smtClean="0"/>
              <a:t>Mettre en place une plateforme disposant d’outils de recherche et de moteurs de parcours qui permettent d’accéder et d’adapter facilement les contenus et de les partager dans une logique d’open data. Cette plateforme doit prendre en compte les standards qui lui permettent d’être interopérable avec l’ensemble de l’écosystème du numérique éducatif. </a:t>
            </a:r>
          </a:p>
          <a:p>
            <a:r>
              <a:rPr lang="fr-FR" dirty="0" smtClean="0"/>
              <a:t>3.</a:t>
            </a:r>
            <a:r>
              <a:rPr lang="fr-FR" baseline="0" dirty="0" smtClean="0"/>
              <a:t> </a:t>
            </a:r>
            <a:r>
              <a:rPr lang="fr-FR" dirty="0" smtClean="0"/>
              <a:t>Expérimenter localement les contenus et la plateforme à chaque niveau d’enseignement afin d’évaluer la pertinence de ce qui est produit et d’apprécier en quoi la dimension territoriale est susceptible d’agrémenter la dynamique de production et de rendre lisible et concrète la relation École-entreprises ou filières. </a:t>
            </a:r>
          </a:p>
          <a:p>
            <a:r>
              <a:rPr lang="fr-FR" dirty="0" smtClean="0"/>
              <a:t>4.</a:t>
            </a:r>
            <a:r>
              <a:rPr lang="fr-FR" baseline="0" dirty="0" smtClean="0"/>
              <a:t> </a:t>
            </a:r>
            <a:r>
              <a:rPr lang="fr-FR" dirty="0" smtClean="0"/>
              <a:t>Mettre en place des processus d’évaluation qui permettent d’identifier rapidement l’impact des contenus comme des fonctionnalités ouvertes sur la plateforme pour adapter rapidement le dispositif. </a:t>
            </a:r>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8</a:t>
            </a:fld>
            <a:endParaRPr lang="fr-FR"/>
          </a:p>
        </p:txBody>
      </p:sp>
    </p:spTree>
    <p:extLst>
      <p:ext uri="{BB962C8B-B14F-4D97-AF65-F5344CB8AC3E}">
        <p14:creationId xmlns:p14="http://schemas.microsoft.com/office/powerpoint/2010/main" val="2858736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Fonctionnalités standards de la plateforme</a:t>
            </a:r>
          </a:p>
          <a:p>
            <a:pPr marL="171450" indent="-171450">
              <a:buFont typeface="Arial" panose="020B0604020202020204" pitchFamily="34" charset="0"/>
              <a:buChar char="•"/>
            </a:pPr>
            <a:r>
              <a:rPr lang="fr-FR" dirty="0" smtClean="0"/>
              <a:t> Intégration des contenus quelle que soit leur nature</a:t>
            </a:r>
          </a:p>
          <a:p>
            <a:pPr marL="171450" indent="-171450">
              <a:buFont typeface="Arial" panose="020B0604020202020204" pitchFamily="34" charset="0"/>
              <a:buChar char="•"/>
            </a:pPr>
            <a:r>
              <a:rPr lang="fr-FR" dirty="0" smtClean="0"/>
              <a:t> Moteur de recherche performant</a:t>
            </a:r>
          </a:p>
          <a:p>
            <a:pPr marL="171450" indent="-171450">
              <a:buFont typeface="Arial" panose="020B0604020202020204" pitchFamily="34" charset="0"/>
              <a:buChar char="•"/>
            </a:pPr>
            <a:r>
              <a:rPr lang="fr-FR" dirty="0" smtClean="0"/>
              <a:t> Indexation des ressources </a:t>
            </a:r>
          </a:p>
          <a:p>
            <a:pPr marL="171450" indent="-171450">
              <a:buFont typeface="Arial" panose="020B0604020202020204" pitchFamily="34" charset="0"/>
              <a:buChar char="•"/>
            </a:pPr>
            <a:r>
              <a:rPr lang="fr-FR" dirty="0" smtClean="0"/>
              <a:t> Personnalisation des parcours</a:t>
            </a:r>
          </a:p>
          <a:p>
            <a:pPr marL="171450" indent="-171450">
              <a:buFont typeface="Arial" panose="020B0604020202020204" pitchFamily="34" charset="0"/>
              <a:buChar char="•"/>
            </a:pPr>
            <a:r>
              <a:rPr lang="fr-FR" dirty="0" smtClean="0"/>
              <a:t> Attribution des ressources ou activités aux élèves</a:t>
            </a:r>
          </a:p>
          <a:p>
            <a:pPr marL="171450" indent="-171450">
              <a:buFont typeface="Arial" panose="020B0604020202020204" pitchFamily="34" charset="0"/>
              <a:buChar char="•"/>
            </a:pPr>
            <a:r>
              <a:rPr lang="fr-FR" dirty="0" smtClean="0"/>
              <a:t> Diffusion en ligne et hors ligne</a:t>
            </a:r>
          </a:p>
          <a:p>
            <a:pPr marL="171450" indent="-171450">
              <a:buFont typeface="Arial" panose="020B0604020202020204" pitchFamily="34" charset="0"/>
              <a:buChar char="•"/>
            </a:pPr>
            <a:r>
              <a:rPr lang="fr-FR" dirty="0" smtClean="0"/>
              <a:t> Fonctionnalités sociales (espace personnel, réseau social, …)</a:t>
            </a:r>
          </a:p>
          <a:p>
            <a:pPr marL="171450" indent="-171450">
              <a:buFont typeface="Arial" panose="020B0604020202020204" pitchFamily="34" charset="0"/>
              <a:buChar char="•"/>
            </a:pPr>
            <a:r>
              <a:rPr lang="fr-FR" dirty="0" smtClean="0"/>
              <a:t> Gestion des droits</a:t>
            </a:r>
          </a:p>
          <a:p>
            <a:pPr marL="171450" indent="-171450">
              <a:buFont typeface="Arial" panose="020B0604020202020204" pitchFamily="34" charset="0"/>
              <a:buChar char="•"/>
            </a:pPr>
            <a:endParaRPr lang="fr-FR" dirty="0" smtClean="0"/>
          </a:p>
          <a:p>
            <a:pPr marL="0" indent="0">
              <a:buFont typeface="Arial" panose="020B0604020202020204" pitchFamily="34" charset="0"/>
              <a:buNone/>
            </a:pPr>
            <a:r>
              <a:rPr lang="fr-FR" dirty="0" smtClean="0"/>
              <a:t> Compatibilité multi-supports : ordinateurs, tablettes et tél. portables</a:t>
            </a:r>
          </a:p>
          <a:p>
            <a:pPr marL="0" indent="0">
              <a:buFont typeface="Arial" panose="020B0604020202020204" pitchFamily="34" charset="0"/>
              <a:buNone/>
            </a:pPr>
            <a:r>
              <a:rPr lang="fr-FR" dirty="0" smtClean="0"/>
              <a:t> Respect des règles d’accessibilité des sites web publics</a:t>
            </a:r>
          </a:p>
          <a:p>
            <a:pPr marL="0" indent="0">
              <a:buFont typeface="Arial" panose="020B0604020202020204" pitchFamily="34" charset="0"/>
              <a:buNone/>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FD622F59-4501-43DD-853D-4143005D7804}" type="slidenum">
              <a:rPr lang="fr-FR" smtClean="0"/>
              <a:pPr/>
              <a:t>9</a:t>
            </a:fld>
            <a:endParaRPr lang="fr-FR"/>
          </a:p>
        </p:txBody>
      </p:sp>
    </p:spTree>
    <p:extLst>
      <p:ext uri="{BB962C8B-B14F-4D97-AF65-F5344CB8AC3E}">
        <p14:creationId xmlns:p14="http://schemas.microsoft.com/office/powerpoint/2010/main" val="1255720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B039EF6-4047-3042-A610-B876FAEE9449}" type="datetimeFigureOut">
              <a:rPr lang="fr-FR" smtClean="0"/>
              <a:pPr/>
              <a:t>27/05/15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B78412-877D-6446-8D37-F306D8F3647B}" type="slidenum">
              <a:rPr lang="fr-FR" smtClean="0"/>
              <a:pPr/>
              <a:t>‹#›</a:t>
            </a:fld>
            <a:endParaRPr lang="fr-FR"/>
          </a:p>
        </p:txBody>
      </p:sp>
    </p:spTree>
    <p:extLst>
      <p:ext uri="{BB962C8B-B14F-4D97-AF65-F5344CB8AC3E}">
        <p14:creationId xmlns:p14="http://schemas.microsoft.com/office/powerpoint/2010/main" val="3566337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B039EF6-4047-3042-A610-B876FAEE9449}" type="datetimeFigureOut">
              <a:rPr lang="fr-FR" smtClean="0"/>
              <a:pPr/>
              <a:t>27/05/15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B78412-877D-6446-8D37-F306D8F3647B}" type="slidenum">
              <a:rPr lang="fr-FR" smtClean="0"/>
              <a:pPr/>
              <a:t>‹#›</a:t>
            </a:fld>
            <a:endParaRPr lang="fr-FR"/>
          </a:p>
        </p:txBody>
      </p:sp>
    </p:spTree>
    <p:extLst>
      <p:ext uri="{BB962C8B-B14F-4D97-AF65-F5344CB8AC3E}">
        <p14:creationId xmlns:p14="http://schemas.microsoft.com/office/powerpoint/2010/main" val="3602331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B039EF6-4047-3042-A610-B876FAEE9449}" type="datetimeFigureOut">
              <a:rPr lang="fr-FR" smtClean="0"/>
              <a:pPr/>
              <a:t>27/05/15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B78412-877D-6446-8D37-F306D8F3647B}" type="slidenum">
              <a:rPr lang="fr-FR" smtClean="0"/>
              <a:pPr/>
              <a:t>‹#›</a:t>
            </a:fld>
            <a:endParaRPr lang="fr-FR"/>
          </a:p>
        </p:txBody>
      </p:sp>
    </p:spTree>
    <p:extLst>
      <p:ext uri="{BB962C8B-B14F-4D97-AF65-F5344CB8AC3E}">
        <p14:creationId xmlns:p14="http://schemas.microsoft.com/office/powerpoint/2010/main" val="1372108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B039EF6-4047-3042-A610-B876FAEE9449}" type="datetimeFigureOut">
              <a:rPr lang="fr-FR" smtClean="0"/>
              <a:pPr/>
              <a:t>27/05/15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B78412-877D-6446-8D37-F306D8F3647B}" type="slidenum">
              <a:rPr lang="fr-FR" smtClean="0"/>
              <a:pPr/>
              <a:t>‹#›</a:t>
            </a:fld>
            <a:endParaRPr lang="fr-FR"/>
          </a:p>
        </p:txBody>
      </p:sp>
    </p:spTree>
    <p:extLst>
      <p:ext uri="{BB962C8B-B14F-4D97-AF65-F5344CB8AC3E}">
        <p14:creationId xmlns:p14="http://schemas.microsoft.com/office/powerpoint/2010/main" val="20308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B039EF6-4047-3042-A610-B876FAEE9449}" type="datetimeFigureOut">
              <a:rPr lang="fr-FR" smtClean="0"/>
              <a:pPr/>
              <a:t>27/05/15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B78412-877D-6446-8D37-F306D8F3647B}" type="slidenum">
              <a:rPr lang="fr-FR" smtClean="0"/>
              <a:pPr/>
              <a:t>‹#›</a:t>
            </a:fld>
            <a:endParaRPr lang="fr-FR"/>
          </a:p>
        </p:txBody>
      </p:sp>
    </p:spTree>
    <p:extLst>
      <p:ext uri="{BB962C8B-B14F-4D97-AF65-F5344CB8AC3E}">
        <p14:creationId xmlns:p14="http://schemas.microsoft.com/office/powerpoint/2010/main" val="285195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B039EF6-4047-3042-A610-B876FAEE9449}" type="datetimeFigureOut">
              <a:rPr lang="fr-FR" smtClean="0"/>
              <a:pPr/>
              <a:t>27/05/15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B78412-877D-6446-8D37-F306D8F3647B}" type="slidenum">
              <a:rPr lang="fr-FR" smtClean="0"/>
              <a:pPr/>
              <a:t>‹#›</a:t>
            </a:fld>
            <a:endParaRPr lang="fr-FR"/>
          </a:p>
        </p:txBody>
      </p:sp>
    </p:spTree>
    <p:extLst>
      <p:ext uri="{BB962C8B-B14F-4D97-AF65-F5344CB8AC3E}">
        <p14:creationId xmlns:p14="http://schemas.microsoft.com/office/powerpoint/2010/main" val="49110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B039EF6-4047-3042-A610-B876FAEE9449}" type="datetimeFigureOut">
              <a:rPr lang="fr-FR" smtClean="0"/>
              <a:pPr/>
              <a:t>27/05/15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4B78412-877D-6446-8D37-F306D8F3647B}" type="slidenum">
              <a:rPr lang="fr-FR" smtClean="0"/>
              <a:pPr/>
              <a:t>‹#›</a:t>
            </a:fld>
            <a:endParaRPr lang="fr-FR"/>
          </a:p>
        </p:txBody>
      </p:sp>
    </p:spTree>
    <p:extLst>
      <p:ext uri="{BB962C8B-B14F-4D97-AF65-F5344CB8AC3E}">
        <p14:creationId xmlns:p14="http://schemas.microsoft.com/office/powerpoint/2010/main" val="542660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DB039EF6-4047-3042-A610-B876FAEE9449}" type="datetimeFigureOut">
              <a:rPr lang="fr-FR" smtClean="0"/>
              <a:pPr/>
              <a:t>27/05/15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4B78412-877D-6446-8D37-F306D8F3647B}" type="slidenum">
              <a:rPr lang="fr-FR" smtClean="0"/>
              <a:pPr/>
              <a:t>‹#›</a:t>
            </a:fld>
            <a:endParaRPr lang="fr-FR"/>
          </a:p>
        </p:txBody>
      </p:sp>
    </p:spTree>
    <p:extLst>
      <p:ext uri="{BB962C8B-B14F-4D97-AF65-F5344CB8AC3E}">
        <p14:creationId xmlns:p14="http://schemas.microsoft.com/office/powerpoint/2010/main" val="1769760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B039EF6-4047-3042-A610-B876FAEE9449}" type="datetimeFigureOut">
              <a:rPr lang="fr-FR" smtClean="0"/>
              <a:pPr/>
              <a:t>27/05/15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4B78412-877D-6446-8D37-F306D8F3647B}" type="slidenum">
              <a:rPr lang="fr-FR" smtClean="0"/>
              <a:pPr/>
              <a:t>‹#›</a:t>
            </a:fld>
            <a:endParaRPr lang="fr-FR"/>
          </a:p>
        </p:txBody>
      </p:sp>
    </p:spTree>
    <p:extLst>
      <p:ext uri="{BB962C8B-B14F-4D97-AF65-F5344CB8AC3E}">
        <p14:creationId xmlns:p14="http://schemas.microsoft.com/office/powerpoint/2010/main" val="2870334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B039EF6-4047-3042-A610-B876FAEE9449}" type="datetimeFigureOut">
              <a:rPr lang="fr-FR" smtClean="0"/>
              <a:pPr/>
              <a:t>27/05/15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B78412-877D-6446-8D37-F306D8F3647B}" type="slidenum">
              <a:rPr lang="fr-FR" smtClean="0"/>
              <a:pPr/>
              <a:t>‹#›</a:t>
            </a:fld>
            <a:endParaRPr lang="fr-FR"/>
          </a:p>
        </p:txBody>
      </p:sp>
    </p:spTree>
    <p:extLst>
      <p:ext uri="{BB962C8B-B14F-4D97-AF65-F5344CB8AC3E}">
        <p14:creationId xmlns:p14="http://schemas.microsoft.com/office/powerpoint/2010/main" val="38682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B039EF6-4047-3042-A610-B876FAEE9449}" type="datetimeFigureOut">
              <a:rPr lang="fr-FR" smtClean="0"/>
              <a:pPr/>
              <a:t>27/05/15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B78412-877D-6446-8D37-F306D8F3647B}" type="slidenum">
              <a:rPr lang="fr-FR" smtClean="0"/>
              <a:pPr/>
              <a:t>‹#›</a:t>
            </a:fld>
            <a:endParaRPr lang="fr-FR"/>
          </a:p>
        </p:txBody>
      </p:sp>
    </p:spTree>
    <p:extLst>
      <p:ext uri="{BB962C8B-B14F-4D97-AF65-F5344CB8AC3E}">
        <p14:creationId xmlns:p14="http://schemas.microsoft.com/office/powerpoint/2010/main" val="25792055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39EF6-4047-3042-A610-B876FAEE9449}" type="datetimeFigureOut">
              <a:rPr lang="fr-FR" smtClean="0"/>
              <a:pPr/>
              <a:t>27/05/15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78412-877D-6446-8D37-F306D8F3647B}" type="slidenum">
              <a:rPr lang="fr-FR" smtClean="0"/>
              <a:pPr/>
              <a:t>‹#›</a:t>
            </a:fld>
            <a:endParaRPr lang="fr-FR"/>
          </a:p>
        </p:txBody>
      </p:sp>
    </p:spTree>
    <p:extLst>
      <p:ext uri="{BB962C8B-B14F-4D97-AF65-F5344CB8AC3E}">
        <p14:creationId xmlns:p14="http://schemas.microsoft.com/office/powerpoint/2010/main" val="2204230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jpeg"/><Relationship Id="rId8" Type="http://schemas.openxmlformats.org/officeDocument/2006/relationships/image" Target="../media/image25.png"/><Relationship Id="rId9"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mailto:fran%C3%A7ois.boulard@ac-paris.fr" TargetMode="External"/><Relationship Id="rId5" Type="http://schemas.openxmlformats.org/officeDocument/2006/relationships/hyperlink" Target="mailto:claire.lucchese@reseau-canope.fr" TargetMode="External"/><Relationship Id="rId6"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jpeg"/><Relationship Id="rId5" Type="http://schemas.openxmlformats.org/officeDocument/2006/relationships/diagramData" Target="../diagrams/data2.xml"/><Relationship Id="rId6" Type="http://schemas.openxmlformats.org/officeDocument/2006/relationships/diagramLayout" Target="../diagrams/layout2.xml"/><Relationship Id="rId7" Type="http://schemas.openxmlformats.org/officeDocument/2006/relationships/diagramQuickStyle" Target="../diagrams/quickStyle2.xml"/><Relationship Id="rId8" Type="http://schemas.openxmlformats.org/officeDocument/2006/relationships/diagramColors" Target="../diagrams/colors2.xml"/><Relationship Id="rId9" Type="http://schemas.microsoft.com/office/2007/relationships/diagramDrawing" Target="../diagrams/drawing2.xml"/><Relationship Id="rId10" Type="http://schemas.openxmlformats.org/officeDocument/2006/relationships/image" Target="../media/image4.png"/><Relationship Id="rId11"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2.jpeg"/><Relationship Id="rId5" Type="http://schemas.openxmlformats.org/officeDocument/2006/relationships/diagramData" Target="../diagrams/data3.xml"/><Relationship Id="rId6" Type="http://schemas.openxmlformats.org/officeDocument/2006/relationships/diagramLayout" Target="../diagrams/layout3.xml"/><Relationship Id="rId7" Type="http://schemas.openxmlformats.org/officeDocument/2006/relationships/diagramQuickStyle" Target="../diagrams/quickStyle3.xml"/><Relationship Id="rId8" Type="http://schemas.openxmlformats.org/officeDocument/2006/relationships/diagramColors" Target="../diagrams/colors3.xml"/><Relationship Id="rId9"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ENI_powerpoint_diapo1.jpg"/>
          <p:cNvPicPr>
            <a:picLocks noChangeAspect="1"/>
          </p:cNvPicPr>
          <p:nvPr/>
        </p:nvPicPr>
        <p:blipFill rotWithShape="1">
          <a:blip r:embed="rId3"/>
          <a:srcRect t="8127" b="62707"/>
          <a:stretch/>
        </p:blipFill>
        <p:spPr>
          <a:xfrm>
            <a:off x="1" y="254442"/>
            <a:ext cx="9143999" cy="1987826"/>
          </a:xfrm>
          <a:prstGeom prst="rect">
            <a:avLst/>
          </a:prstGeom>
        </p:spPr>
      </p:pic>
      <p:sp>
        <p:nvSpPr>
          <p:cNvPr id="3" name="Rectangle 2"/>
          <p:cNvSpPr/>
          <p:nvPr/>
        </p:nvSpPr>
        <p:spPr>
          <a:xfrm>
            <a:off x="320880" y="2880467"/>
            <a:ext cx="8521289" cy="954107"/>
          </a:xfrm>
          <a:prstGeom prst="rect">
            <a:avLst/>
          </a:prstGeom>
        </p:spPr>
        <p:txBody>
          <a:bodyPr wrap="square">
            <a:spAutoFit/>
          </a:bodyPr>
          <a:lstStyle/>
          <a:p>
            <a:pPr lvl="0"/>
            <a:r>
              <a:rPr lang="fr-FR" sz="2800" b="1" dirty="0" smtClean="0">
                <a:solidFill>
                  <a:srgbClr val="00378B"/>
                </a:solidFill>
                <a:cs typeface="Arial" pitchFamily="34" charset="0"/>
              </a:rPr>
              <a:t>Soutenir le développement de la culture technique et industrielle à l’école</a:t>
            </a:r>
          </a:p>
        </p:txBody>
      </p:sp>
      <p:sp>
        <p:nvSpPr>
          <p:cNvPr id="5" name="Rectangle 4"/>
          <p:cNvSpPr/>
          <p:nvPr/>
        </p:nvSpPr>
        <p:spPr>
          <a:xfrm>
            <a:off x="320880" y="4963616"/>
            <a:ext cx="8521289" cy="461665"/>
          </a:xfrm>
          <a:prstGeom prst="rect">
            <a:avLst/>
          </a:prstGeom>
        </p:spPr>
        <p:txBody>
          <a:bodyPr wrap="square">
            <a:spAutoFit/>
          </a:bodyPr>
          <a:lstStyle/>
          <a:p>
            <a:pPr lvl="0"/>
            <a:r>
              <a:rPr lang="fr-FR" sz="2400" b="1" dirty="0" smtClean="0">
                <a:solidFill>
                  <a:srgbClr val="00378B"/>
                </a:solidFill>
                <a:cs typeface="Arial" pitchFamily="34" charset="0"/>
              </a:rPr>
              <a:t>Séminaire IA-IPR STI, le 27/05/15</a:t>
            </a:r>
          </a:p>
        </p:txBody>
      </p:sp>
      <p:pic>
        <p:nvPicPr>
          <p:cNvPr id="6" name="Image 5" descr="ENI_powerpoint_diapo1.jpg"/>
          <p:cNvPicPr>
            <a:picLocks noChangeAspect="1"/>
          </p:cNvPicPr>
          <p:nvPr/>
        </p:nvPicPr>
        <p:blipFill rotWithShape="1">
          <a:blip r:embed="rId3"/>
          <a:srcRect t="83610" b="3091"/>
          <a:stretch/>
        </p:blipFill>
        <p:spPr>
          <a:xfrm>
            <a:off x="0" y="5740842"/>
            <a:ext cx="9143999" cy="906448"/>
          </a:xfrm>
          <a:prstGeom prst="rect">
            <a:avLst/>
          </a:prstGeom>
        </p:spPr>
      </p:pic>
    </p:spTree>
    <p:extLst>
      <p:ext uri="{BB962C8B-B14F-4D97-AF65-F5344CB8AC3E}">
        <p14:creationId xmlns:p14="http://schemas.microsoft.com/office/powerpoint/2010/main" val="1332906441"/>
      </p:ext>
    </p:extLst>
  </p:cSld>
  <p:clrMapOvr>
    <a:masterClrMapping/>
  </p:clrMapOvr>
  <mc:AlternateContent xmlns:mc="http://schemas.openxmlformats.org/markup-compatibility/2006" xmlns:p14="http://schemas.microsoft.com/office/powerpoint/2010/main">
    <mc:Choice Requires="p14">
      <p:transition spd="slow" p14:dur="2000" advClick="0" advTm="55000"/>
    </mc:Choice>
    <mc:Fallback xmlns="">
      <p:transition spd="slow" advClick="0" advTm="5500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34"/>
            <a:ext cx="8521290" cy="651233"/>
          </a:xfrm>
          <a:solidFill>
            <a:srgbClr val="D49F00"/>
          </a:solidFill>
        </p:spPr>
        <p:txBody>
          <a:bodyPr>
            <a:noAutofit/>
          </a:bodyPr>
          <a:lstStyle/>
          <a:p>
            <a:pPr algn="l"/>
            <a:r>
              <a:rPr lang="fr-FR" sz="2000" b="1" dirty="0" smtClean="0">
                <a:solidFill>
                  <a:schemeClr val="bg1"/>
                </a:solidFill>
                <a:latin typeface="Arial" pitchFamily="34" charset="0"/>
                <a:cs typeface="Arial" pitchFamily="34" charset="0"/>
              </a:rPr>
              <a:t>Actions en cours / Filières industrielles</a:t>
            </a:r>
            <a:endParaRPr lang="fr-FR" sz="2000" b="1" dirty="0">
              <a:solidFill>
                <a:schemeClr val="bg1"/>
              </a:solidFill>
              <a:latin typeface="Arial" pitchFamily="34" charset="0"/>
              <a:cs typeface="Arial" pitchFamily="34" charset="0"/>
            </a:endParaRPr>
          </a:p>
        </p:txBody>
      </p:sp>
      <p:sp>
        <p:nvSpPr>
          <p:cNvPr id="10" name="Rectangle 9"/>
          <p:cNvSpPr/>
          <p:nvPr/>
        </p:nvSpPr>
        <p:spPr>
          <a:xfrm>
            <a:off x="311356" y="1141697"/>
            <a:ext cx="8673689" cy="2169825"/>
          </a:xfrm>
          <a:prstGeom prst="rect">
            <a:avLst/>
          </a:prstGeom>
        </p:spPr>
        <p:txBody>
          <a:bodyPr wrap="square">
            <a:spAutoFit/>
          </a:bodyPr>
          <a:lstStyle/>
          <a:p>
            <a:pPr lvl="0">
              <a:lnSpc>
                <a:spcPct val="150000"/>
              </a:lnSpc>
            </a:pPr>
            <a:r>
              <a:rPr lang="fr-FR" b="1" dirty="0" smtClean="0">
                <a:solidFill>
                  <a:srgbClr val="00378B"/>
                </a:solidFill>
                <a:latin typeface="Arial" pitchFamily="34" charset="0"/>
                <a:cs typeface="Arial" pitchFamily="34" charset="0"/>
              </a:rPr>
              <a:t>BTP</a:t>
            </a:r>
          </a:p>
          <a:p>
            <a:pPr indent="-285750">
              <a:lnSpc>
                <a:spcPct val="150000"/>
              </a:lnSpc>
              <a:buFont typeface="Arial" pitchFamily="34" charset="0"/>
              <a:buChar char="•"/>
            </a:pPr>
            <a:r>
              <a:rPr lang="fr-FR" dirty="0" smtClean="0">
                <a:solidFill>
                  <a:srgbClr val="00378B"/>
                </a:solidFill>
                <a:latin typeface="Arial" pitchFamily="34" charset="0"/>
                <a:cs typeface="Arial" pitchFamily="34" charset="0"/>
              </a:rPr>
              <a:t>Intégration Confort et domotique, Habitat et ouvrages et pack de ressources LGV</a:t>
            </a:r>
          </a:p>
          <a:p>
            <a:pPr lvl="1" indent="-285750">
              <a:lnSpc>
                <a:spcPct val="150000"/>
              </a:lnSpc>
              <a:buFont typeface="Arial" pitchFamily="34" charset="0"/>
              <a:buChar char="•"/>
            </a:pPr>
            <a:r>
              <a:rPr lang="fr-FR" dirty="0" smtClean="0">
                <a:solidFill>
                  <a:srgbClr val="00378B"/>
                </a:solidFill>
                <a:latin typeface="Arial" pitchFamily="34" charset="0"/>
                <a:cs typeface="Arial" pitchFamily="34" charset="0"/>
              </a:rPr>
              <a:t>Reprise des activités existantes dans ENI (</a:t>
            </a:r>
            <a:r>
              <a:rPr lang="fr-FR" smtClean="0">
                <a:solidFill>
                  <a:srgbClr val="00378B"/>
                </a:solidFill>
                <a:latin typeface="Arial" pitchFamily="34" charset="0"/>
                <a:cs typeface="Arial" pitchFamily="34" charset="0"/>
              </a:rPr>
              <a:t>nouveaux programmes)</a:t>
            </a:r>
            <a:endParaRPr lang="fr-FR" dirty="0" smtClean="0">
              <a:solidFill>
                <a:srgbClr val="00378B"/>
              </a:solidFill>
              <a:latin typeface="Arial" pitchFamily="34" charset="0"/>
              <a:cs typeface="Arial" pitchFamily="34" charset="0"/>
            </a:endParaRPr>
          </a:p>
          <a:p>
            <a:pPr lvl="1" indent="-285750">
              <a:lnSpc>
                <a:spcPct val="150000"/>
              </a:lnSpc>
              <a:buFont typeface="Arial" pitchFamily="34" charset="0"/>
              <a:buChar char="•"/>
            </a:pPr>
            <a:r>
              <a:rPr lang="fr-FR" dirty="0">
                <a:solidFill>
                  <a:srgbClr val="00378B"/>
                </a:solidFill>
                <a:latin typeface="Arial" pitchFamily="34" charset="0"/>
                <a:cs typeface="Arial" pitchFamily="34" charset="0"/>
              </a:rPr>
              <a:t>R</a:t>
            </a:r>
            <a:r>
              <a:rPr lang="fr-FR" dirty="0" smtClean="0">
                <a:solidFill>
                  <a:srgbClr val="00378B"/>
                </a:solidFill>
                <a:latin typeface="Arial" pitchFamily="34" charset="0"/>
                <a:cs typeface="Arial" pitchFamily="34" charset="0"/>
              </a:rPr>
              <a:t>evalorisation/revisite de certaines ressources au regard d’autres niveaux et d’autres disciplines (EPI collège, PLP notamment…)</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04" t="7498" r="25850" b="29706"/>
          <a:stretch/>
        </p:blipFill>
        <p:spPr bwMode="auto">
          <a:xfrm>
            <a:off x="352817" y="3522225"/>
            <a:ext cx="4295383" cy="304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 4"/>
          <p:cNvPicPr/>
          <p:nvPr/>
        </p:nvPicPr>
        <p:blipFill>
          <a:blip r:embed="rId4"/>
          <a:stretch>
            <a:fillRect/>
          </a:stretch>
        </p:blipFill>
        <p:spPr>
          <a:xfrm>
            <a:off x="4857750" y="3522225"/>
            <a:ext cx="3974895" cy="2941320"/>
          </a:xfrm>
          <a:prstGeom prst="rect">
            <a:avLst/>
          </a:prstGeom>
        </p:spPr>
      </p:pic>
    </p:spTree>
    <p:extLst>
      <p:ext uri="{BB962C8B-B14F-4D97-AF65-F5344CB8AC3E}">
        <p14:creationId xmlns:p14="http://schemas.microsoft.com/office/powerpoint/2010/main" val="2435517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34"/>
            <a:ext cx="8521290" cy="651233"/>
          </a:xfrm>
          <a:solidFill>
            <a:srgbClr val="D49F00"/>
          </a:solidFill>
        </p:spPr>
        <p:txBody>
          <a:bodyPr>
            <a:noAutofit/>
          </a:bodyPr>
          <a:lstStyle/>
          <a:p>
            <a:pPr algn="l"/>
            <a:r>
              <a:rPr lang="fr-FR" sz="2000" b="1" dirty="0" smtClean="0">
                <a:solidFill>
                  <a:schemeClr val="bg1"/>
                </a:solidFill>
                <a:latin typeface="Arial" pitchFamily="34" charset="0"/>
                <a:cs typeface="Arial" pitchFamily="34" charset="0"/>
              </a:rPr>
              <a:t>Actions en cours / Filières industrielles</a:t>
            </a:r>
            <a:endParaRPr lang="fr-FR" sz="2000" b="1" dirty="0">
              <a:solidFill>
                <a:schemeClr val="bg1"/>
              </a:solidFill>
              <a:latin typeface="Arial" pitchFamily="34" charset="0"/>
              <a:cs typeface="Arial" pitchFamily="34" charset="0"/>
            </a:endParaRPr>
          </a:p>
        </p:txBody>
      </p:sp>
      <p:sp>
        <p:nvSpPr>
          <p:cNvPr id="10" name="Rectangle 9"/>
          <p:cNvSpPr/>
          <p:nvPr/>
        </p:nvSpPr>
        <p:spPr>
          <a:xfrm>
            <a:off x="311356" y="1141697"/>
            <a:ext cx="8673689" cy="4662815"/>
          </a:xfrm>
          <a:prstGeom prst="rect">
            <a:avLst/>
          </a:prstGeom>
        </p:spPr>
        <p:txBody>
          <a:bodyPr wrap="square">
            <a:spAutoFit/>
          </a:bodyPr>
          <a:lstStyle/>
          <a:p>
            <a:pPr lvl="0">
              <a:lnSpc>
                <a:spcPct val="150000"/>
              </a:lnSpc>
            </a:pPr>
            <a:r>
              <a:rPr lang="fr-FR" b="1" dirty="0" smtClean="0">
                <a:solidFill>
                  <a:srgbClr val="00378B"/>
                </a:solidFill>
                <a:latin typeface="Arial" pitchFamily="34" charset="0"/>
                <a:cs typeface="Arial" pitchFamily="34" charset="0"/>
              </a:rPr>
              <a:t>BTP</a:t>
            </a:r>
          </a:p>
          <a:p>
            <a:pPr indent="-285750">
              <a:lnSpc>
                <a:spcPct val="150000"/>
              </a:lnSpc>
              <a:buFont typeface="Arial" pitchFamily="34" charset="0"/>
              <a:buChar char="•"/>
            </a:pPr>
            <a:r>
              <a:rPr lang="fr-FR" dirty="0" smtClean="0">
                <a:solidFill>
                  <a:srgbClr val="00378B"/>
                </a:solidFill>
                <a:latin typeface="Arial" pitchFamily="34" charset="0"/>
                <a:cs typeface="Arial" pitchFamily="34" charset="0"/>
              </a:rPr>
              <a:t>Contacts exploratoires </a:t>
            </a:r>
          </a:p>
          <a:p>
            <a:pPr indent="-285750">
              <a:lnSpc>
                <a:spcPct val="150000"/>
              </a:lnSpc>
              <a:buFont typeface="Arial" pitchFamily="34" charset="0"/>
              <a:buChar char="•"/>
            </a:pPr>
            <a:endParaRPr lang="fr-FR" dirty="0">
              <a:solidFill>
                <a:srgbClr val="00378B"/>
              </a:solidFill>
              <a:latin typeface="Arial" pitchFamily="34" charset="0"/>
              <a:cs typeface="Arial" pitchFamily="34" charset="0"/>
            </a:endParaRPr>
          </a:p>
          <a:p>
            <a:pPr indent="-285750">
              <a:lnSpc>
                <a:spcPct val="150000"/>
              </a:lnSpc>
              <a:buFont typeface="Arial" pitchFamily="34" charset="0"/>
              <a:buChar char="•"/>
            </a:pPr>
            <a:endParaRPr lang="fr-FR" dirty="0" smtClean="0">
              <a:solidFill>
                <a:srgbClr val="00378B"/>
              </a:solidFill>
              <a:latin typeface="Arial" pitchFamily="34" charset="0"/>
              <a:cs typeface="Arial" pitchFamily="34" charset="0"/>
            </a:endParaRPr>
          </a:p>
          <a:p>
            <a:pPr indent="-285750">
              <a:lnSpc>
                <a:spcPct val="150000"/>
              </a:lnSpc>
              <a:buFont typeface="Arial" pitchFamily="34" charset="0"/>
              <a:buChar char="•"/>
            </a:pPr>
            <a:endParaRPr lang="fr-FR" dirty="0" smtClean="0">
              <a:solidFill>
                <a:srgbClr val="00378B"/>
              </a:solidFill>
              <a:latin typeface="Arial" pitchFamily="34" charset="0"/>
              <a:cs typeface="Arial" pitchFamily="34" charset="0"/>
            </a:endParaRPr>
          </a:p>
          <a:p>
            <a:pPr indent="-285750">
              <a:lnSpc>
                <a:spcPct val="150000"/>
              </a:lnSpc>
              <a:buFont typeface="Arial" pitchFamily="34" charset="0"/>
              <a:buChar char="•"/>
            </a:pPr>
            <a:endParaRPr lang="fr-FR" dirty="0">
              <a:solidFill>
                <a:srgbClr val="00378B"/>
              </a:solidFill>
              <a:latin typeface="Arial" pitchFamily="34" charset="0"/>
              <a:cs typeface="Arial" pitchFamily="34" charset="0"/>
            </a:endParaRPr>
          </a:p>
          <a:p>
            <a:pPr indent="-285750">
              <a:lnSpc>
                <a:spcPct val="150000"/>
              </a:lnSpc>
              <a:buFont typeface="Arial" pitchFamily="34" charset="0"/>
              <a:buChar char="•"/>
            </a:pPr>
            <a:endParaRPr lang="fr-FR" dirty="0" smtClean="0">
              <a:solidFill>
                <a:srgbClr val="00378B"/>
              </a:solidFill>
              <a:latin typeface="Arial" pitchFamily="34" charset="0"/>
              <a:cs typeface="Arial" pitchFamily="34" charset="0"/>
            </a:endParaRPr>
          </a:p>
          <a:p>
            <a:pPr indent="-285750">
              <a:lnSpc>
                <a:spcPct val="150000"/>
              </a:lnSpc>
              <a:buFont typeface="Arial" pitchFamily="34" charset="0"/>
              <a:buChar char="•"/>
            </a:pPr>
            <a:endParaRPr lang="fr-FR" dirty="0" smtClean="0">
              <a:solidFill>
                <a:srgbClr val="00378B"/>
              </a:solidFill>
              <a:latin typeface="Arial" pitchFamily="34" charset="0"/>
              <a:cs typeface="Arial" pitchFamily="34" charset="0"/>
            </a:endParaRPr>
          </a:p>
          <a:p>
            <a:pPr indent="-285750">
              <a:lnSpc>
                <a:spcPct val="150000"/>
              </a:lnSpc>
              <a:buFont typeface="Arial" pitchFamily="34" charset="0"/>
              <a:buChar char="•"/>
            </a:pPr>
            <a:r>
              <a:rPr lang="fr-FR" dirty="0" smtClean="0">
                <a:solidFill>
                  <a:srgbClr val="00378B"/>
                </a:solidFill>
                <a:latin typeface="Arial" pitchFamily="34" charset="0"/>
                <a:cs typeface="Arial" pitchFamily="34" charset="0"/>
              </a:rPr>
              <a:t>Des avant-projets en cours d’étude</a:t>
            </a:r>
          </a:p>
          <a:p>
            <a:pPr lvl="1" indent="-285750">
              <a:lnSpc>
                <a:spcPct val="150000"/>
              </a:lnSpc>
              <a:buFont typeface="Arial" pitchFamily="34" charset="0"/>
              <a:buChar char="•"/>
            </a:pPr>
            <a:r>
              <a:rPr lang="fr-FR" dirty="0" smtClean="0">
                <a:solidFill>
                  <a:srgbClr val="00378B"/>
                </a:solidFill>
                <a:latin typeface="Arial" pitchFamily="34" charset="0"/>
                <a:cs typeface="Arial" pitchFamily="34" charset="0"/>
              </a:rPr>
              <a:t>Conception et production de </a:t>
            </a:r>
            <a:r>
              <a:rPr lang="fr-FR" dirty="0">
                <a:solidFill>
                  <a:srgbClr val="00378B"/>
                </a:solidFill>
                <a:latin typeface="Arial" pitchFamily="34" charset="0"/>
                <a:cs typeface="Arial" pitchFamily="34" charset="0"/>
              </a:rPr>
              <a:t>maquettes comportementales </a:t>
            </a:r>
            <a:r>
              <a:rPr lang="fr-FR" dirty="0" smtClean="0">
                <a:solidFill>
                  <a:srgbClr val="00378B"/>
                </a:solidFill>
                <a:latin typeface="Arial" pitchFamily="34" charset="0"/>
                <a:cs typeface="Arial" pitchFamily="34" charset="0"/>
              </a:rPr>
              <a:t>dans le BTP</a:t>
            </a:r>
          </a:p>
          <a:p>
            <a:pPr lvl="1" indent="-285750">
              <a:lnSpc>
                <a:spcPct val="150000"/>
              </a:lnSpc>
              <a:buFont typeface="Arial" pitchFamily="34" charset="0"/>
              <a:buChar char="•"/>
            </a:pPr>
            <a:r>
              <a:rPr lang="fr-FR" dirty="0" smtClean="0">
                <a:solidFill>
                  <a:srgbClr val="00378B"/>
                </a:solidFill>
                <a:latin typeface="Arial" pitchFamily="34" charset="0"/>
                <a:cs typeface="Arial" pitchFamily="34" charset="0"/>
              </a:rPr>
              <a:t>Architecture et construction métallique (liaison </a:t>
            </a:r>
            <a:r>
              <a:rPr lang="fr-FR" dirty="0" err="1" smtClean="0">
                <a:solidFill>
                  <a:srgbClr val="00378B"/>
                </a:solidFill>
                <a:latin typeface="Arial" pitchFamily="34" charset="0"/>
                <a:cs typeface="Arial" pitchFamily="34" charset="0"/>
              </a:rPr>
              <a:t>TraAM</a:t>
            </a:r>
            <a:r>
              <a:rPr lang="fr-FR" dirty="0" smtClean="0">
                <a:solidFill>
                  <a:srgbClr val="00378B"/>
                </a:solidFill>
                <a:latin typeface="Arial" pitchFamily="34" charset="0"/>
                <a:cs typeface="Arial" pitchFamily="34" charset="0"/>
              </a:rPr>
              <a:t> ?)</a:t>
            </a:r>
          </a:p>
        </p:txBody>
      </p:sp>
      <p:pic>
        <p:nvPicPr>
          <p:cNvPr id="5" name="Image 4" descr="ENI_powerpoint_logo_canope.jpg"/>
          <p:cNvPicPr>
            <a:picLocks noChangeAspect="1"/>
          </p:cNvPicPr>
          <p:nvPr/>
        </p:nvPicPr>
        <p:blipFill>
          <a:blip r:embed="rId3"/>
          <a:stretch>
            <a:fillRect/>
          </a:stretch>
        </p:blipFill>
        <p:spPr>
          <a:xfrm>
            <a:off x="7572777" y="6046791"/>
            <a:ext cx="1259868" cy="595152"/>
          </a:xfrm>
          <a:prstGeom prst="rect">
            <a:avLst/>
          </a:prstGeom>
        </p:spPr>
      </p:pic>
      <p:pic>
        <p:nvPicPr>
          <p:cNvPr id="6" name="Image 5"/>
          <p:cNvPicPr/>
          <p:nvPr/>
        </p:nvPicPr>
        <p:blipFill>
          <a:blip r:embed="rId4"/>
          <a:stretch>
            <a:fillRect/>
          </a:stretch>
        </p:blipFill>
        <p:spPr>
          <a:xfrm>
            <a:off x="2326790" y="2113991"/>
            <a:ext cx="1084897" cy="825107"/>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8063" y="2025348"/>
            <a:ext cx="1157988" cy="845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7857" y="2113991"/>
            <a:ext cx="1106024" cy="68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descr="https://encrypted-tbn2.gstatic.com/images?q=tbn:ANd9GcSzKfxIgHvnVBPDdiIMbLGiNbV3N-czZsHnYOgoI_IxSUEL2WV1"/>
          <p:cNvPicPr/>
          <p:nvPr/>
        </p:nvPicPr>
        <p:blipFill>
          <a:blip r:embed="rId7">
            <a:extLst>
              <a:ext uri="{28A0092B-C50C-407E-A947-70E740481C1C}">
                <a14:useLocalDpi xmlns:a14="http://schemas.microsoft.com/office/drawing/2010/main" val="0"/>
              </a:ext>
            </a:extLst>
          </a:blip>
          <a:srcRect/>
          <a:stretch>
            <a:fillRect/>
          </a:stretch>
        </p:blipFill>
        <p:spPr bwMode="auto">
          <a:xfrm>
            <a:off x="5741928" y="3195520"/>
            <a:ext cx="971305" cy="701538"/>
          </a:xfrm>
          <a:prstGeom prst="rect">
            <a:avLst/>
          </a:prstGeom>
          <a:noFill/>
          <a:ln>
            <a:noFill/>
          </a:ln>
        </p:spPr>
      </p:pic>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5138" y="3248104"/>
            <a:ext cx="1533525" cy="596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9">
            <a:extLst>
              <a:ext uri="{28A0092B-C50C-407E-A947-70E740481C1C}">
                <a14:useLocalDpi xmlns:a14="http://schemas.microsoft.com/office/drawing/2010/main" val="0"/>
              </a:ext>
            </a:extLst>
          </a:blip>
          <a:srcRect l="69643"/>
          <a:stretch/>
        </p:blipFill>
        <p:spPr bwMode="auto">
          <a:xfrm>
            <a:off x="2545389" y="3193411"/>
            <a:ext cx="64770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2760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34"/>
            <a:ext cx="8521290" cy="651233"/>
          </a:xfrm>
          <a:solidFill>
            <a:srgbClr val="D49F00"/>
          </a:solidFill>
        </p:spPr>
        <p:txBody>
          <a:bodyPr>
            <a:noAutofit/>
          </a:bodyPr>
          <a:lstStyle/>
          <a:p>
            <a:pPr algn="l"/>
            <a:r>
              <a:rPr lang="fr-FR" sz="2000" b="1" dirty="0">
                <a:solidFill>
                  <a:schemeClr val="bg1"/>
                </a:solidFill>
                <a:latin typeface="Arial" pitchFamily="34" charset="0"/>
                <a:cs typeface="Arial" pitchFamily="34" charset="0"/>
              </a:rPr>
              <a:t>Actions en cours / Filières industrielles</a:t>
            </a:r>
          </a:p>
        </p:txBody>
      </p:sp>
      <p:pic>
        <p:nvPicPr>
          <p:cNvPr id="7" name="Image 6" descr="ENI_powerpoint_logo_canope.jpg"/>
          <p:cNvPicPr>
            <a:picLocks noChangeAspect="1"/>
          </p:cNvPicPr>
          <p:nvPr/>
        </p:nvPicPr>
        <p:blipFill>
          <a:blip r:embed="rId3"/>
          <a:stretch>
            <a:fillRect/>
          </a:stretch>
        </p:blipFill>
        <p:spPr>
          <a:xfrm>
            <a:off x="7572777" y="6046791"/>
            <a:ext cx="1259868" cy="595152"/>
          </a:xfrm>
          <a:prstGeom prst="rect">
            <a:avLst/>
          </a:prstGeom>
        </p:spPr>
      </p:pic>
      <p:sp>
        <p:nvSpPr>
          <p:cNvPr id="10" name="Rectangle 9"/>
          <p:cNvSpPr/>
          <p:nvPr/>
        </p:nvSpPr>
        <p:spPr>
          <a:xfrm>
            <a:off x="311356" y="1141697"/>
            <a:ext cx="8673689" cy="5078313"/>
          </a:xfrm>
          <a:prstGeom prst="rect">
            <a:avLst/>
          </a:prstGeom>
        </p:spPr>
        <p:txBody>
          <a:bodyPr wrap="square">
            <a:spAutoFit/>
          </a:bodyPr>
          <a:lstStyle/>
          <a:p>
            <a:pPr lvl="0">
              <a:lnSpc>
                <a:spcPct val="150000"/>
              </a:lnSpc>
            </a:pPr>
            <a:r>
              <a:rPr lang="fr-FR" b="1" dirty="0" smtClean="0">
                <a:solidFill>
                  <a:srgbClr val="00378B"/>
                </a:solidFill>
                <a:latin typeface="Arial" pitchFamily="34" charset="0"/>
                <a:cs typeface="Arial" pitchFamily="34" charset="0"/>
              </a:rPr>
              <a:t>Énergie</a:t>
            </a:r>
          </a:p>
          <a:p>
            <a:pPr marL="285750" lvl="0" indent="-285750">
              <a:lnSpc>
                <a:spcPct val="150000"/>
              </a:lnSpc>
              <a:buFont typeface="Arial" panose="020B0604020202020204" pitchFamily="34" charset="0"/>
              <a:buChar char="•"/>
            </a:pPr>
            <a:r>
              <a:rPr lang="fr-FR" dirty="0" smtClean="0">
                <a:solidFill>
                  <a:srgbClr val="00378B"/>
                </a:solidFill>
                <a:latin typeface="Arial" pitchFamily="34" charset="0"/>
                <a:cs typeface="Arial" pitchFamily="34" charset="0"/>
              </a:rPr>
              <a:t>Contacts </a:t>
            </a:r>
          </a:p>
          <a:p>
            <a:pPr marL="285750" lvl="0" indent="-285750">
              <a:lnSpc>
                <a:spcPct val="150000"/>
              </a:lnSpc>
              <a:buFont typeface="Arial" panose="020B0604020202020204" pitchFamily="34" charset="0"/>
              <a:buChar char="•"/>
            </a:pPr>
            <a:endParaRPr lang="fr-FR" dirty="0">
              <a:solidFill>
                <a:srgbClr val="00378B"/>
              </a:solidFill>
              <a:latin typeface="Arial" pitchFamily="34" charset="0"/>
              <a:cs typeface="Arial" pitchFamily="34" charset="0"/>
            </a:endParaRPr>
          </a:p>
          <a:p>
            <a:pPr marL="285750" lvl="0" indent="-285750">
              <a:lnSpc>
                <a:spcPct val="150000"/>
              </a:lnSpc>
              <a:buFont typeface="Arial" panose="020B0604020202020204" pitchFamily="34" charset="0"/>
              <a:buChar char="•"/>
            </a:pPr>
            <a:endParaRPr lang="fr-FR" dirty="0" smtClean="0">
              <a:solidFill>
                <a:srgbClr val="00378B"/>
              </a:solidFill>
              <a:latin typeface="Arial" pitchFamily="34" charset="0"/>
              <a:cs typeface="Arial" pitchFamily="34" charset="0"/>
            </a:endParaRPr>
          </a:p>
          <a:p>
            <a:pPr marL="285750" lvl="0" indent="-285750">
              <a:lnSpc>
                <a:spcPct val="150000"/>
              </a:lnSpc>
              <a:buFont typeface="Arial" panose="020B0604020202020204" pitchFamily="34" charset="0"/>
              <a:buChar char="•"/>
            </a:pPr>
            <a:r>
              <a:rPr lang="fr-FR" dirty="0" smtClean="0">
                <a:solidFill>
                  <a:srgbClr val="00378B"/>
                </a:solidFill>
                <a:latin typeface="Arial" pitchFamily="34" charset="0"/>
                <a:cs typeface="Arial" pitchFamily="34" charset="0"/>
              </a:rPr>
              <a:t>Thématiques</a:t>
            </a:r>
          </a:p>
          <a:p>
            <a:pPr marL="742950" lvl="1" indent="-285750">
              <a:lnSpc>
                <a:spcPct val="150000"/>
              </a:lnSpc>
              <a:buFont typeface="Arial" panose="020B0604020202020204" pitchFamily="34" charset="0"/>
              <a:buChar char="•"/>
            </a:pPr>
            <a:r>
              <a:rPr lang="fr-FR" dirty="0" smtClean="0">
                <a:solidFill>
                  <a:srgbClr val="00378B"/>
                </a:solidFill>
                <a:latin typeface="Arial" pitchFamily="34" charset="0"/>
                <a:cs typeface="Arial" pitchFamily="34" charset="0"/>
              </a:rPr>
              <a:t>Efficacité </a:t>
            </a:r>
            <a:r>
              <a:rPr lang="fr-FR" dirty="0">
                <a:solidFill>
                  <a:srgbClr val="00378B"/>
                </a:solidFill>
                <a:latin typeface="Arial" pitchFamily="34" charset="0"/>
                <a:cs typeface="Arial" pitchFamily="34" charset="0"/>
              </a:rPr>
              <a:t>énergétique dans l’habitat </a:t>
            </a:r>
            <a:r>
              <a:rPr lang="fr-FR" dirty="0" smtClean="0">
                <a:solidFill>
                  <a:srgbClr val="00378B"/>
                </a:solidFill>
                <a:latin typeface="Arial" pitchFamily="34" charset="0"/>
                <a:cs typeface="Arial" pitchFamily="34" charset="0"/>
              </a:rPr>
              <a:t>résidentiel et tertiaire (un support possible : siège de Schneider Electric, bâtiment faisant l’objet </a:t>
            </a:r>
            <a:r>
              <a:rPr lang="fr-FR" dirty="0">
                <a:solidFill>
                  <a:srgbClr val="00378B"/>
                </a:solidFill>
                <a:latin typeface="Arial" pitchFamily="34" charset="0"/>
                <a:cs typeface="Arial" pitchFamily="34" charset="0"/>
              </a:rPr>
              <a:t>de recherche de solutions technologiques pour qu’il devienne à énergie </a:t>
            </a:r>
            <a:r>
              <a:rPr lang="fr-FR" dirty="0" smtClean="0">
                <a:solidFill>
                  <a:srgbClr val="00378B"/>
                </a:solidFill>
                <a:latin typeface="Arial" pitchFamily="34" charset="0"/>
                <a:cs typeface="Arial" pitchFamily="34" charset="0"/>
              </a:rPr>
              <a:t>positive)</a:t>
            </a:r>
            <a:endParaRPr lang="fr-FR" dirty="0">
              <a:solidFill>
                <a:srgbClr val="00378B"/>
              </a:solidFill>
              <a:latin typeface="Arial" pitchFamily="34" charset="0"/>
              <a:cs typeface="Arial" pitchFamily="34" charset="0"/>
            </a:endParaRPr>
          </a:p>
          <a:p>
            <a:pPr marL="742950" lvl="1" indent="-285750">
              <a:lnSpc>
                <a:spcPct val="150000"/>
              </a:lnSpc>
              <a:buFont typeface="Arial" panose="020B0604020202020204" pitchFamily="34" charset="0"/>
              <a:buChar char="•"/>
            </a:pPr>
            <a:r>
              <a:rPr lang="fr-FR" dirty="0" smtClean="0">
                <a:solidFill>
                  <a:srgbClr val="00378B"/>
                </a:solidFill>
                <a:latin typeface="Arial" pitchFamily="34" charset="0"/>
                <a:cs typeface="Arial" pitchFamily="34" charset="0"/>
              </a:rPr>
              <a:t>Gestion </a:t>
            </a:r>
            <a:r>
              <a:rPr lang="fr-FR" dirty="0">
                <a:solidFill>
                  <a:srgbClr val="00378B"/>
                </a:solidFill>
                <a:latin typeface="Arial" pitchFamily="34" charset="0"/>
                <a:cs typeface="Arial" pitchFamily="34" charset="0"/>
              </a:rPr>
              <a:t>énergétique </a:t>
            </a:r>
            <a:r>
              <a:rPr lang="fr-FR" dirty="0" smtClean="0">
                <a:solidFill>
                  <a:srgbClr val="00378B"/>
                </a:solidFill>
                <a:latin typeface="Arial" pitchFamily="34" charset="0"/>
                <a:cs typeface="Arial" pitchFamily="34" charset="0"/>
              </a:rPr>
              <a:t>intelligente à l’échelle d’un quartier : besoin d’identification d’un support pertinent pour développer ce projet en lien avec des acteurs industriels supplémentaires (ERDF par exemple) ou issus de collectivités locales</a:t>
            </a:r>
            <a:endParaRPr lang="fr-FR" dirty="0">
              <a:solidFill>
                <a:srgbClr val="00378B"/>
              </a:solidFill>
              <a:latin typeface="Arial"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01" y="2083595"/>
            <a:ext cx="1201737"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26159" b="36921"/>
          <a:stretch/>
        </p:blipFill>
        <p:spPr bwMode="auto">
          <a:xfrm>
            <a:off x="2124076" y="2006204"/>
            <a:ext cx="1438275" cy="531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9976" y="1439864"/>
            <a:ext cx="908218" cy="157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b="36709"/>
          <a:stretch/>
        </p:blipFill>
        <p:spPr bwMode="auto">
          <a:xfrm>
            <a:off x="4314825" y="1928020"/>
            <a:ext cx="2157413" cy="682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l="38360" t="45899" r="39348" b="43945"/>
          <a:stretch/>
        </p:blipFill>
        <p:spPr bwMode="auto">
          <a:xfrm>
            <a:off x="6395208" y="2126426"/>
            <a:ext cx="1934406" cy="495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6386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34"/>
            <a:ext cx="8521290" cy="651233"/>
          </a:xfrm>
          <a:solidFill>
            <a:srgbClr val="D49F00"/>
          </a:solidFill>
        </p:spPr>
        <p:txBody>
          <a:bodyPr>
            <a:noAutofit/>
          </a:bodyPr>
          <a:lstStyle/>
          <a:p>
            <a:pPr algn="l"/>
            <a:r>
              <a:rPr lang="fr-FR" sz="2000" b="1" dirty="0">
                <a:solidFill>
                  <a:schemeClr val="bg1"/>
                </a:solidFill>
                <a:latin typeface="Arial" pitchFamily="34" charset="0"/>
                <a:cs typeface="Arial" pitchFamily="34" charset="0"/>
              </a:rPr>
              <a:t>Actions en cours / Filières industrielles</a:t>
            </a:r>
          </a:p>
        </p:txBody>
      </p:sp>
      <p:pic>
        <p:nvPicPr>
          <p:cNvPr id="7" name="Image 6" descr="ENI_powerpoint_logo_canope.jpg"/>
          <p:cNvPicPr>
            <a:picLocks noChangeAspect="1"/>
          </p:cNvPicPr>
          <p:nvPr/>
        </p:nvPicPr>
        <p:blipFill>
          <a:blip r:embed="rId3"/>
          <a:stretch>
            <a:fillRect/>
          </a:stretch>
        </p:blipFill>
        <p:spPr>
          <a:xfrm>
            <a:off x="7572777" y="6046791"/>
            <a:ext cx="1259868" cy="595152"/>
          </a:xfrm>
          <a:prstGeom prst="rect">
            <a:avLst/>
          </a:prstGeom>
        </p:spPr>
      </p:pic>
      <p:sp>
        <p:nvSpPr>
          <p:cNvPr id="10" name="Rectangle 9"/>
          <p:cNvSpPr/>
          <p:nvPr/>
        </p:nvSpPr>
        <p:spPr>
          <a:xfrm>
            <a:off x="311356" y="1141697"/>
            <a:ext cx="8673689" cy="5232202"/>
          </a:xfrm>
          <a:prstGeom prst="rect">
            <a:avLst/>
          </a:prstGeom>
        </p:spPr>
        <p:txBody>
          <a:bodyPr wrap="square">
            <a:spAutoFit/>
          </a:bodyPr>
          <a:lstStyle/>
          <a:p>
            <a:pPr lvl="0">
              <a:lnSpc>
                <a:spcPct val="150000"/>
              </a:lnSpc>
            </a:pPr>
            <a:r>
              <a:rPr lang="fr-FR" b="1" dirty="0" smtClean="0">
                <a:solidFill>
                  <a:srgbClr val="00378B"/>
                </a:solidFill>
                <a:latin typeface="Arial" pitchFamily="34" charset="0"/>
                <a:cs typeface="Arial" pitchFamily="34" charset="0"/>
              </a:rPr>
              <a:t>Robotique</a:t>
            </a:r>
          </a:p>
          <a:p>
            <a:pPr marL="285750" lvl="0" indent="-285750">
              <a:lnSpc>
                <a:spcPct val="150000"/>
              </a:lnSpc>
              <a:buFont typeface="Arial" panose="020B0604020202020204" pitchFamily="34" charset="0"/>
              <a:buChar char="•"/>
            </a:pPr>
            <a:r>
              <a:rPr lang="fr-FR" dirty="0" smtClean="0">
                <a:solidFill>
                  <a:srgbClr val="00378B"/>
                </a:solidFill>
                <a:latin typeface="Arial" pitchFamily="34" charset="0"/>
                <a:cs typeface="Arial" pitchFamily="34" charset="0"/>
              </a:rPr>
              <a:t>Contacts</a:t>
            </a:r>
          </a:p>
          <a:p>
            <a:pPr lvl="0"/>
            <a:r>
              <a:rPr lang="fr-FR" dirty="0" smtClean="0">
                <a:solidFill>
                  <a:srgbClr val="00378B"/>
                </a:solidFill>
                <a:latin typeface="Arial" pitchFamily="34" charset="0"/>
                <a:cs typeface="Arial" pitchFamily="34" charset="0"/>
              </a:rPr>
              <a:t> </a:t>
            </a:r>
          </a:p>
          <a:p>
            <a:pPr marL="285750" lvl="0" indent="-285750">
              <a:lnSpc>
                <a:spcPct val="150000"/>
              </a:lnSpc>
              <a:buFont typeface="Arial" panose="020B0604020202020204" pitchFamily="34" charset="0"/>
              <a:buChar char="•"/>
            </a:pPr>
            <a:r>
              <a:rPr lang="fr-FR" dirty="0" smtClean="0">
                <a:solidFill>
                  <a:srgbClr val="00378B"/>
                </a:solidFill>
                <a:latin typeface="Arial" pitchFamily="34" charset="0"/>
                <a:cs typeface="Arial" pitchFamily="34" charset="0"/>
              </a:rPr>
              <a:t>Thématiques possibles</a:t>
            </a:r>
          </a:p>
          <a:p>
            <a:pPr marL="742950" lvl="1" indent="-285750">
              <a:lnSpc>
                <a:spcPct val="150000"/>
              </a:lnSpc>
              <a:buFont typeface="Arial" panose="020B0604020202020204" pitchFamily="34" charset="0"/>
              <a:buChar char="•"/>
            </a:pPr>
            <a:r>
              <a:rPr lang="fr-FR" dirty="0" smtClean="0">
                <a:solidFill>
                  <a:srgbClr val="00378B"/>
                </a:solidFill>
                <a:latin typeface="Arial" pitchFamily="34" charset="0"/>
                <a:cs typeface="Arial" pitchFamily="34" charset="0"/>
              </a:rPr>
              <a:t>Robotique </a:t>
            </a:r>
            <a:r>
              <a:rPr lang="fr-FR" dirty="0">
                <a:solidFill>
                  <a:srgbClr val="00378B"/>
                </a:solidFill>
                <a:latin typeface="Arial" pitchFamily="34" charset="0"/>
                <a:cs typeface="Arial" pitchFamily="34" charset="0"/>
              </a:rPr>
              <a:t>humanoïde </a:t>
            </a:r>
          </a:p>
          <a:p>
            <a:pPr marL="742950" lvl="1" indent="-285750">
              <a:lnSpc>
                <a:spcPct val="150000"/>
              </a:lnSpc>
              <a:buFont typeface="Arial" panose="020B0604020202020204" pitchFamily="34" charset="0"/>
              <a:buChar char="•"/>
            </a:pPr>
            <a:r>
              <a:rPr lang="fr-FR" dirty="0">
                <a:solidFill>
                  <a:srgbClr val="00378B"/>
                </a:solidFill>
                <a:latin typeface="Arial" pitchFamily="34" charset="0"/>
                <a:cs typeface="Arial" pitchFamily="34" charset="0"/>
              </a:rPr>
              <a:t>Robotique appliquée à la santé, aux sports, à la sécurité…</a:t>
            </a:r>
          </a:p>
          <a:p>
            <a:pPr marL="742950" lvl="1" indent="-285750">
              <a:lnSpc>
                <a:spcPct val="150000"/>
              </a:lnSpc>
              <a:buFont typeface="Arial" panose="020B0604020202020204" pitchFamily="34" charset="0"/>
              <a:buChar char="•"/>
            </a:pPr>
            <a:r>
              <a:rPr lang="fr-FR" dirty="0">
                <a:solidFill>
                  <a:srgbClr val="00378B"/>
                </a:solidFill>
                <a:latin typeface="Arial" pitchFamily="34" charset="0"/>
                <a:cs typeface="Arial" pitchFamily="34" charset="0"/>
              </a:rPr>
              <a:t>Robotique industrielle </a:t>
            </a:r>
            <a:endParaRPr lang="fr-FR" dirty="0" smtClean="0">
              <a:solidFill>
                <a:srgbClr val="00378B"/>
              </a:solidFill>
              <a:latin typeface="Arial" pitchFamily="34" charset="0"/>
              <a:cs typeface="Arial" pitchFamily="34" charset="0"/>
            </a:endParaRPr>
          </a:p>
          <a:p>
            <a:pPr lvl="1"/>
            <a:endParaRPr lang="fr-FR" sz="1000" dirty="0">
              <a:solidFill>
                <a:srgbClr val="00378B"/>
              </a:solidFill>
              <a:latin typeface="Arial" pitchFamily="34" charset="0"/>
              <a:cs typeface="Arial" pitchFamily="34" charset="0"/>
            </a:endParaRPr>
          </a:p>
          <a:p>
            <a:pPr lvl="0">
              <a:lnSpc>
                <a:spcPct val="150000"/>
              </a:lnSpc>
            </a:pPr>
            <a:r>
              <a:rPr lang="fr-FR" b="1" dirty="0" smtClean="0">
                <a:solidFill>
                  <a:srgbClr val="00378B"/>
                </a:solidFill>
                <a:latin typeface="Arial" pitchFamily="34" charset="0"/>
                <a:cs typeface="Arial" pitchFamily="34" charset="0"/>
              </a:rPr>
              <a:t>Automobile</a:t>
            </a:r>
          </a:p>
          <a:p>
            <a:pPr marL="285750" lvl="0" indent="-285750">
              <a:lnSpc>
                <a:spcPct val="150000"/>
              </a:lnSpc>
              <a:buFont typeface="Arial" panose="020B0604020202020204" pitchFamily="34" charset="0"/>
              <a:buChar char="•"/>
            </a:pPr>
            <a:r>
              <a:rPr lang="fr-FR" dirty="0" smtClean="0">
                <a:solidFill>
                  <a:srgbClr val="00378B"/>
                </a:solidFill>
                <a:latin typeface="Arial" pitchFamily="34" charset="0"/>
                <a:cs typeface="Arial" pitchFamily="34" charset="0"/>
              </a:rPr>
              <a:t>Contacts : PFA (Plateforme de la filière automobile)</a:t>
            </a:r>
          </a:p>
          <a:p>
            <a:pPr marL="285750" lvl="0" indent="-285750">
              <a:lnSpc>
                <a:spcPct val="150000"/>
              </a:lnSpc>
              <a:buFont typeface="Arial" panose="020B0604020202020204" pitchFamily="34" charset="0"/>
              <a:buChar char="•"/>
            </a:pPr>
            <a:r>
              <a:rPr lang="fr-FR" dirty="0" smtClean="0">
                <a:solidFill>
                  <a:srgbClr val="00378B"/>
                </a:solidFill>
                <a:latin typeface="Arial" pitchFamily="34" charset="0"/>
                <a:cs typeface="Arial" pitchFamily="34" charset="0"/>
              </a:rPr>
              <a:t>Thématiques possibles</a:t>
            </a:r>
          </a:p>
          <a:p>
            <a:pPr marL="742950" lvl="1" indent="-285750">
              <a:lnSpc>
                <a:spcPct val="150000"/>
              </a:lnSpc>
              <a:buFont typeface="Arial" panose="020B0604020202020204" pitchFamily="34" charset="0"/>
              <a:buChar char="•"/>
            </a:pPr>
            <a:r>
              <a:rPr lang="fr-FR" dirty="0">
                <a:solidFill>
                  <a:srgbClr val="00378B"/>
                </a:solidFill>
                <a:latin typeface="Arial" pitchFamily="34" charset="0"/>
                <a:cs typeface="Arial" pitchFamily="34" charset="0"/>
              </a:rPr>
              <a:t>Conception automobile et design de produit</a:t>
            </a:r>
          </a:p>
          <a:p>
            <a:pPr marL="742950" lvl="1" indent="-285750">
              <a:lnSpc>
                <a:spcPct val="150000"/>
              </a:lnSpc>
              <a:buFont typeface="Arial" panose="020B0604020202020204" pitchFamily="34" charset="0"/>
              <a:buChar char="•"/>
            </a:pPr>
            <a:r>
              <a:rPr lang="fr-FR" dirty="0">
                <a:solidFill>
                  <a:srgbClr val="00378B"/>
                </a:solidFill>
                <a:latin typeface="Arial" pitchFamily="34" charset="0"/>
                <a:cs typeface="Arial" pitchFamily="34" charset="0"/>
              </a:rPr>
              <a:t>Véhicules moins consommateurs et moins </a:t>
            </a:r>
            <a:r>
              <a:rPr lang="fr-FR" dirty="0" smtClean="0">
                <a:solidFill>
                  <a:srgbClr val="00378B"/>
                </a:solidFill>
                <a:latin typeface="Arial" pitchFamily="34" charset="0"/>
                <a:cs typeface="Arial" pitchFamily="34" charset="0"/>
              </a:rPr>
              <a:t>polluants</a:t>
            </a:r>
            <a:endParaRPr lang="fr-FR" dirty="0">
              <a:solidFill>
                <a:srgbClr val="00378B"/>
              </a:solidFill>
              <a:latin typeface="Arial" pitchFamily="34" charset="0"/>
              <a:cs typeface="Arial"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488" y="1533526"/>
            <a:ext cx="14382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4276" y="1600200"/>
            <a:ext cx="14382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7764" y="1604963"/>
            <a:ext cx="14382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88041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Rectangle 11"/>
          <p:cNvSpPr>
            <a:spLocks noChangeArrowheads="1"/>
          </p:cNvSpPr>
          <p:nvPr/>
        </p:nvSpPr>
        <p:spPr bwMode="auto">
          <a:xfrm>
            <a:off x="1814146" y="1884363"/>
            <a:ext cx="5043902" cy="136525"/>
          </a:xfrm>
          <a:prstGeom prst="rect">
            <a:avLst/>
          </a:prstGeom>
          <a:solidFill>
            <a:srgbClr val="059B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dirty="0"/>
          </a:p>
        </p:txBody>
      </p:sp>
      <p:sp>
        <p:nvSpPr>
          <p:cNvPr id="291" name="AutoShape 12"/>
          <p:cNvSpPr>
            <a:spLocks noChangeArrowheads="1"/>
          </p:cNvSpPr>
          <p:nvPr/>
        </p:nvSpPr>
        <p:spPr bwMode="auto">
          <a:xfrm rot="16200000" flipV="1">
            <a:off x="5950388" y="2132621"/>
            <a:ext cx="1876419" cy="1392070"/>
          </a:xfrm>
          <a:custGeom>
            <a:avLst/>
            <a:gdLst>
              <a:gd name="G0" fmla="+- 9164 0 0"/>
              <a:gd name="G1" fmla="+- 11532403 0 0"/>
              <a:gd name="G2" fmla="+- 0 0 11532403"/>
              <a:gd name="T0" fmla="*/ 0 256 1"/>
              <a:gd name="T1" fmla="*/ 180 256 1"/>
              <a:gd name="G3" fmla="+- 11532403 T0 T1"/>
              <a:gd name="T2" fmla="*/ 0 256 1"/>
              <a:gd name="T3" fmla="*/ 90 256 1"/>
              <a:gd name="G4" fmla="+- 11532403 T2 T3"/>
              <a:gd name="G5" fmla="*/ G4 2 1"/>
              <a:gd name="T4" fmla="*/ 90 256 1"/>
              <a:gd name="T5" fmla="*/ 0 256 1"/>
              <a:gd name="G6" fmla="+- 11532403 T4 T5"/>
              <a:gd name="G7" fmla="*/ G6 2 1"/>
              <a:gd name="G8" fmla="abs 1153240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64"/>
              <a:gd name="G18" fmla="*/ 9164 1 2"/>
              <a:gd name="G19" fmla="+- G18 5400 0"/>
              <a:gd name="G20" fmla="cos G19 11532403"/>
              <a:gd name="G21" fmla="sin G19 11532403"/>
              <a:gd name="G22" fmla="+- G20 10800 0"/>
              <a:gd name="G23" fmla="+- G21 10800 0"/>
              <a:gd name="G24" fmla="+- 10800 0 G20"/>
              <a:gd name="G25" fmla="+- 9164 10800 0"/>
              <a:gd name="G26" fmla="?: G9 G17 G25"/>
              <a:gd name="G27" fmla="?: G9 0 21600"/>
              <a:gd name="G28" fmla="cos 10800 11532403"/>
              <a:gd name="G29" fmla="sin 10800 11532403"/>
              <a:gd name="G30" fmla="sin 9164 11532403"/>
              <a:gd name="G31" fmla="+- G28 10800 0"/>
              <a:gd name="G32" fmla="+- G29 10800 0"/>
              <a:gd name="G33" fmla="+- G30 10800 0"/>
              <a:gd name="G34" fmla="?: G4 0 G31"/>
              <a:gd name="G35" fmla="?: 11532403 G34 0"/>
              <a:gd name="G36" fmla="?: G6 G35 G31"/>
              <a:gd name="G37" fmla="+- 21600 0 G36"/>
              <a:gd name="G38" fmla="?: G4 0 G33"/>
              <a:gd name="G39" fmla="?: 11532403 G38 G32"/>
              <a:gd name="G40" fmla="?: G6 G39 0"/>
              <a:gd name="G41" fmla="?: G4 G32 21600"/>
              <a:gd name="G42" fmla="?: G6 G41 G33"/>
              <a:gd name="T12" fmla="*/ 10800 w 21600"/>
              <a:gd name="T13" fmla="*/ 0 h 21600"/>
              <a:gd name="T14" fmla="*/ 842 w 21600"/>
              <a:gd name="T15" fmla="*/ 11501 h 21600"/>
              <a:gd name="T16" fmla="*/ 10800 w 21600"/>
              <a:gd name="T17" fmla="*/ 1636 h 21600"/>
              <a:gd name="T18" fmla="*/ 20758 w 21600"/>
              <a:gd name="T19" fmla="*/ 1150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658" y="11443"/>
                </a:moveTo>
                <a:cubicBezTo>
                  <a:pt x="1643" y="11229"/>
                  <a:pt x="1636" y="11014"/>
                  <a:pt x="1636" y="10800"/>
                </a:cubicBezTo>
                <a:cubicBezTo>
                  <a:pt x="1636" y="5738"/>
                  <a:pt x="5738" y="1636"/>
                  <a:pt x="10800" y="1636"/>
                </a:cubicBezTo>
                <a:cubicBezTo>
                  <a:pt x="15861" y="1636"/>
                  <a:pt x="19964" y="5738"/>
                  <a:pt x="19964" y="10800"/>
                </a:cubicBezTo>
                <a:cubicBezTo>
                  <a:pt x="19963" y="11014"/>
                  <a:pt x="19956" y="11229"/>
                  <a:pt x="19941" y="11443"/>
                </a:cubicBezTo>
                <a:lnTo>
                  <a:pt x="21573" y="11558"/>
                </a:lnTo>
                <a:cubicBezTo>
                  <a:pt x="21591" y="11306"/>
                  <a:pt x="21600" y="11053"/>
                  <a:pt x="21600" y="10800"/>
                </a:cubicBezTo>
                <a:cubicBezTo>
                  <a:pt x="21600" y="4835"/>
                  <a:pt x="16764" y="0"/>
                  <a:pt x="10800" y="0"/>
                </a:cubicBezTo>
                <a:cubicBezTo>
                  <a:pt x="4835" y="0"/>
                  <a:pt x="0" y="4835"/>
                  <a:pt x="0" y="10800"/>
                </a:cubicBezTo>
                <a:cubicBezTo>
                  <a:pt x="-1" y="11053"/>
                  <a:pt x="8" y="11306"/>
                  <a:pt x="26" y="11558"/>
                </a:cubicBezTo>
                <a:close/>
              </a:path>
            </a:pathLst>
          </a:custGeom>
          <a:solidFill>
            <a:srgbClr val="059B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451592" name="AutoShape 8"/>
          <p:cNvSpPr>
            <a:spLocks noChangeArrowheads="1"/>
          </p:cNvSpPr>
          <p:nvPr/>
        </p:nvSpPr>
        <p:spPr bwMode="auto">
          <a:xfrm flipH="1">
            <a:off x="7331341" y="3215344"/>
            <a:ext cx="1596868" cy="927100"/>
          </a:xfrm>
          <a:prstGeom prst="homePlate">
            <a:avLst>
              <a:gd name="adj" fmla="val 32877"/>
            </a:avLst>
          </a:prstGeom>
          <a:solidFill>
            <a:srgbClr val="00378B">
              <a:alpha val="8902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451594" name="Rectangle 10"/>
          <p:cNvSpPr>
            <a:spLocks noChangeArrowheads="1"/>
          </p:cNvSpPr>
          <p:nvPr/>
        </p:nvSpPr>
        <p:spPr bwMode="auto">
          <a:xfrm>
            <a:off x="2203492" y="5312754"/>
            <a:ext cx="5766776" cy="159031"/>
          </a:xfrm>
          <a:prstGeom prst="rect">
            <a:avLst/>
          </a:prstGeom>
          <a:solidFill>
            <a:srgbClr val="059B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451595" name="Rectangle 11"/>
          <p:cNvSpPr>
            <a:spLocks noChangeArrowheads="1"/>
          </p:cNvSpPr>
          <p:nvPr/>
        </p:nvSpPr>
        <p:spPr bwMode="auto">
          <a:xfrm>
            <a:off x="2203492" y="3627852"/>
            <a:ext cx="4739660" cy="132932"/>
          </a:xfrm>
          <a:prstGeom prst="rect">
            <a:avLst/>
          </a:prstGeom>
          <a:solidFill>
            <a:srgbClr val="059B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451598" name="AutoShape 14"/>
          <p:cNvSpPr>
            <a:spLocks noChangeArrowheads="1"/>
          </p:cNvSpPr>
          <p:nvPr/>
        </p:nvSpPr>
        <p:spPr bwMode="auto">
          <a:xfrm rot="5400000" flipH="1" flipV="1">
            <a:off x="1262342" y="3864311"/>
            <a:ext cx="1818948" cy="1346028"/>
          </a:xfrm>
          <a:custGeom>
            <a:avLst/>
            <a:gdLst>
              <a:gd name="G0" fmla="+- 9164 0 0"/>
              <a:gd name="G1" fmla="+- 11532403 0 0"/>
              <a:gd name="G2" fmla="+- 0 0 11532403"/>
              <a:gd name="T0" fmla="*/ 0 256 1"/>
              <a:gd name="T1" fmla="*/ 180 256 1"/>
              <a:gd name="G3" fmla="+- 11532403 T0 T1"/>
              <a:gd name="T2" fmla="*/ 0 256 1"/>
              <a:gd name="T3" fmla="*/ 90 256 1"/>
              <a:gd name="G4" fmla="+- 11532403 T2 T3"/>
              <a:gd name="G5" fmla="*/ G4 2 1"/>
              <a:gd name="T4" fmla="*/ 90 256 1"/>
              <a:gd name="T5" fmla="*/ 0 256 1"/>
              <a:gd name="G6" fmla="+- 11532403 T4 T5"/>
              <a:gd name="G7" fmla="*/ G6 2 1"/>
              <a:gd name="G8" fmla="abs 1153240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64"/>
              <a:gd name="G18" fmla="*/ 9164 1 2"/>
              <a:gd name="G19" fmla="+- G18 5400 0"/>
              <a:gd name="G20" fmla="cos G19 11532403"/>
              <a:gd name="G21" fmla="sin G19 11532403"/>
              <a:gd name="G22" fmla="+- G20 10800 0"/>
              <a:gd name="G23" fmla="+- G21 10800 0"/>
              <a:gd name="G24" fmla="+- 10800 0 G20"/>
              <a:gd name="G25" fmla="+- 9164 10800 0"/>
              <a:gd name="G26" fmla="?: G9 G17 G25"/>
              <a:gd name="G27" fmla="?: G9 0 21600"/>
              <a:gd name="G28" fmla="cos 10800 11532403"/>
              <a:gd name="G29" fmla="sin 10800 11532403"/>
              <a:gd name="G30" fmla="sin 9164 11532403"/>
              <a:gd name="G31" fmla="+- G28 10800 0"/>
              <a:gd name="G32" fmla="+- G29 10800 0"/>
              <a:gd name="G33" fmla="+- G30 10800 0"/>
              <a:gd name="G34" fmla="?: G4 0 G31"/>
              <a:gd name="G35" fmla="?: 11532403 G34 0"/>
              <a:gd name="G36" fmla="?: G6 G35 G31"/>
              <a:gd name="G37" fmla="+- 21600 0 G36"/>
              <a:gd name="G38" fmla="?: G4 0 G33"/>
              <a:gd name="G39" fmla="?: 11532403 G38 G32"/>
              <a:gd name="G40" fmla="?: G6 G39 0"/>
              <a:gd name="G41" fmla="?: G4 G32 21600"/>
              <a:gd name="G42" fmla="?: G6 G41 G33"/>
              <a:gd name="T12" fmla="*/ 10800 w 21600"/>
              <a:gd name="T13" fmla="*/ 0 h 21600"/>
              <a:gd name="T14" fmla="*/ 842 w 21600"/>
              <a:gd name="T15" fmla="*/ 11501 h 21600"/>
              <a:gd name="T16" fmla="*/ 10800 w 21600"/>
              <a:gd name="T17" fmla="*/ 1636 h 21600"/>
              <a:gd name="T18" fmla="*/ 20758 w 21600"/>
              <a:gd name="T19" fmla="*/ 1150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658" y="11443"/>
                </a:moveTo>
                <a:cubicBezTo>
                  <a:pt x="1643" y="11229"/>
                  <a:pt x="1636" y="11014"/>
                  <a:pt x="1636" y="10800"/>
                </a:cubicBezTo>
                <a:cubicBezTo>
                  <a:pt x="1636" y="5738"/>
                  <a:pt x="5738" y="1636"/>
                  <a:pt x="10800" y="1636"/>
                </a:cubicBezTo>
                <a:cubicBezTo>
                  <a:pt x="15861" y="1636"/>
                  <a:pt x="19964" y="5738"/>
                  <a:pt x="19964" y="10800"/>
                </a:cubicBezTo>
                <a:cubicBezTo>
                  <a:pt x="19963" y="11014"/>
                  <a:pt x="19956" y="11229"/>
                  <a:pt x="19941" y="11443"/>
                </a:cubicBezTo>
                <a:lnTo>
                  <a:pt x="21573" y="11558"/>
                </a:lnTo>
                <a:cubicBezTo>
                  <a:pt x="21591" y="11306"/>
                  <a:pt x="21600" y="11053"/>
                  <a:pt x="21600" y="10800"/>
                </a:cubicBezTo>
                <a:cubicBezTo>
                  <a:pt x="21600" y="4835"/>
                  <a:pt x="16764" y="0"/>
                  <a:pt x="10800" y="0"/>
                </a:cubicBezTo>
                <a:cubicBezTo>
                  <a:pt x="4835" y="0"/>
                  <a:pt x="0" y="4835"/>
                  <a:pt x="0" y="10800"/>
                </a:cubicBezTo>
                <a:cubicBezTo>
                  <a:pt x="-1" y="11053"/>
                  <a:pt x="8" y="11306"/>
                  <a:pt x="26" y="11558"/>
                </a:cubicBezTo>
                <a:close/>
              </a:path>
            </a:pathLst>
          </a:custGeom>
          <a:solidFill>
            <a:srgbClr val="059BB4"/>
          </a:solidFill>
          <a:ln>
            <a:solidFill>
              <a:srgbClr val="059BB4"/>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nvGrpSpPr>
          <p:cNvPr id="2" name="Group 19"/>
          <p:cNvGrpSpPr>
            <a:grpSpLocks/>
          </p:cNvGrpSpPr>
          <p:nvPr/>
        </p:nvGrpSpPr>
        <p:grpSpPr bwMode="auto">
          <a:xfrm>
            <a:off x="2089766" y="3576398"/>
            <a:ext cx="199292" cy="250825"/>
            <a:chOff x="198" y="1860"/>
            <a:chExt cx="184" cy="238"/>
          </a:xfrm>
        </p:grpSpPr>
        <p:sp>
          <p:nvSpPr>
            <p:cNvPr id="451604" name="Rectangle 20"/>
            <p:cNvSpPr>
              <a:spLocks noChangeArrowheads="1"/>
            </p:cNvSpPr>
            <p:nvPr/>
          </p:nvSpPr>
          <p:spPr bwMode="auto">
            <a:xfrm>
              <a:off x="226" y="1883"/>
              <a:ext cx="154" cy="215"/>
            </a:xfrm>
            <a:prstGeom prst="rect">
              <a:avLst/>
            </a:prstGeom>
            <a:solidFill>
              <a:schemeClr val="bg1"/>
            </a:solidFill>
            <a:ln w="9525">
              <a:solidFill>
                <a:srgbClr val="00378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451605" name="Rectangle 21"/>
            <p:cNvSpPr>
              <a:spLocks noChangeArrowheads="1"/>
            </p:cNvSpPr>
            <p:nvPr/>
          </p:nvSpPr>
          <p:spPr bwMode="auto">
            <a:xfrm>
              <a:off x="198" y="1860"/>
              <a:ext cx="156" cy="215"/>
            </a:xfrm>
            <a:prstGeom prst="rect">
              <a:avLst/>
            </a:prstGeom>
            <a:solidFill>
              <a:schemeClr val="bg1"/>
            </a:solidFill>
            <a:ln w="9525">
              <a:solidFill>
                <a:srgbClr val="00378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sp>
        <p:nvSpPr>
          <p:cNvPr id="451607" name="Text Box 23"/>
          <p:cNvSpPr txBox="1">
            <a:spLocks noChangeArrowheads="1"/>
          </p:cNvSpPr>
          <p:nvPr/>
        </p:nvSpPr>
        <p:spPr bwMode="auto">
          <a:xfrm>
            <a:off x="105743" y="5187899"/>
            <a:ext cx="12618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fr-FR" b="1" dirty="0" smtClean="0">
                <a:solidFill>
                  <a:srgbClr val="FFFFFF"/>
                </a:solidFill>
                <a:latin typeface="Franklin Gothic Medium" charset="0"/>
              </a:rPr>
              <a:t>Production</a:t>
            </a:r>
            <a:endParaRPr lang="fr-FR" sz="1400" b="1" dirty="0">
              <a:solidFill>
                <a:srgbClr val="FFFFFF"/>
              </a:solidFill>
              <a:latin typeface="Franklin Gothic Medium" charset="0"/>
            </a:endParaRPr>
          </a:p>
        </p:txBody>
      </p:sp>
      <p:sp>
        <p:nvSpPr>
          <p:cNvPr id="451609" name="Text Box 25"/>
          <p:cNvSpPr txBox="1">
            <a:spLocks noChangeArrowheads="1"/>
          </p:cNvSpPr>
          <p:nvPr/>
        </p:nvSpPr>
        <p:spPr bwMode="auto">
          <a:xfrm>
            <a:off x="1251109" y="1353036"/>
            <a:ext cx="18467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FR" sz="1200" b="1" dirty="0" smtClean="0">
                <a:solidFill>
                  <a:srgbClr val="00378B"/>
                </a:solidFill>
                <a:latin typeface="Arial Narrow" charset="0"/>
              </a:rPr>
              <a:t>Réunion(s) de contact exploratoire(s)</a:t>
            </a:r>
            <a:endParaRPr lang="fr-FR" sz="1200" b="1" dirty="0">
              <a:solidFill>
                <a:srgbClr val="00378B"/>
              </a:solidFill>
              <a:latin typeface="Arial Narrow" charset="0"/>
            </a:endParaRPr>
          </a:p>
        </p:txBody>
      </p:sp>
      <p:sp>
        <p:nvSpPr>
          <p:cNvPr id="451614" name="Text Box 30"/>
          <p:cNvSpPr txBox="1">
            <a:spLocks noChangeArrowheads="1"/>
          </p:cNvSpPr>
          <p:nvPr/>
        </p:nvSpPr>
        <p:spPr bwMode="auto">
          <a:xfrm>
            <a:off x="4106970" y="1356022"/>
            <a:ext cx="1395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fr-FR" sz="1200" b="1" dirty="0" smtClean="0">
                <a:solidFill>
                  <a:srgbClr val="00378B"/>
                </a:solidFill>
                <a:latin typeface="Arial Narrow" charset="0"/>
              </a:rPr>
              <a:t>Réunion(s) de montage partenarial</a:t>
            </a:r>
            <a:endParaRPr lang="fr-FR" sz="1200" b="1" dirty="0">
              <a:solidFill>
                <a:srgbClr val="00378B"/>
              </a:solidFill>
              <a:latin typeface="Arial Narrow" charset="0"/>
            </a:endParaRPr>
          </a:p>
        </p:txBody>
      </p:sp>
      <p:sp>
        <p:nvSpPr>
          <p:cNvPr id="451638" name="Text Box 54"/>
          <p:cNvSpPr txBox="1">
            <a:spLocks noChangeArrowheads="1"/>
          </p:cNvSpPr>
          <p:nvPr/>
        </p:nvSpPr>
        <p:spPr bwMode="auto">
          <a:xfrm>
            <a:off x="3308767" y="3187299"/>
            <a:ext cx="15137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fr-FR" sz="1200" b="1" dirty="0" err="1" smtClean="0">
                <a:solidFill>
                  <a:srgbClr val="00378B"/>
                </a:solidFill>
                <a:latin typeface="Arial Narrow" charset="0"/>
              </a:rPr>
              <a:t>Fabédu</a:t>
            </a:r>
            <a:r>
              <a:rPr lang="fr-FR" sz="1200" b="1" dirty="0" smtClean="0">
                <a:solidFill>
                  <a:srgbClr val="00378B"/>
                </a:solidFill>
                <a:latin typeface="Arial Narrow" charset="0"/>
              </a:rPr>
              <a:t> challenge</a:t>
            </a:r>
            <a:endParaRPr lang="fr-FR" sz="1200" b="1" dirty="0">
              <a:solidFill>
                <a:srgbClr val="00378B"/>
              </a:solidFill>
              <a:latin typeface="Arial Narrow" charset="0"/>
            </a:endParaRPr>
          </a:p>
        </p:txBody>
      </p:sp>
      <p:sp>
        <p:nvSpPr>
          <p:cNvPr id="451645" name="Text Box 61"/>
          <p:cNvSpPr txBox="1">
            <a:spLocks noChangeArrowheads="1"/>
          </p:cNvSpPr>
          <p:nvPr/>
        </p:nvSpPr>
        <p:spPr bwMode="auto">
          <a:xfrm>
            <a:off x="4822912" y="6567489"/>
            <a:ext cx="11944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fr-FR" sz="1200" b="1" dirty="0" smtClean="0">
                <a:latin typeface="Arial Narrow" charset="0"/>
              </a:rPr>
              <a:t>Pilotage national</a:t>
            </a:r>
            <a:endParaRPr lang="fr-FR" sz="1200" b="1" dirty="0">
              <a:latin typeface="Arial Narrow" charset="0"/>
            </a:endParaRPr>
          </a:p>
        </p:txBody>
      </p:sp>
      <p:sp>
        <p:nvSpPr>
          <p:cNvPr id="451651" name="Text Box 67"/>
          <p:cNvSpPr txBox="1">
            <a:spLocks noChangeArrowheads="1"/>
          </p:cNvSpPr>
          <p:nvPr/>
        </p:nvSpPr>
        <p:spPr bwMode="auto">
          <a:xfrm>
            <a:off x="6151170" y="6582429"/>
            <a:ext cx="12435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200" b="1" dirty="0" smtClean="0">
                <a:latin typeface="Arial Narrow" charset="0"/>
              </a:rPr>
              <a:t>Pilotage de projet</a:t>
            </a:r>
            <a:endParaRPr lang="fr-FR" sz="1200" b="1" dirty="0">
              <a:latin typeface="Arial Narrow" charset="0"/>
            </a:endParaRPr>
          </a:p>
        </p:txBody>
      </p:sp>
      <p:sp>
        <p:nvSpPr>
          <p:cNvPr id="451719" name="Text Box 135"/>
          <p:cNvSpPr txBox="1">
            <a:spLocks noChangeArrowheads="1"/>
          </p:cNvSpPr>
          <p:nvPr/>
        </p:nvSpPr>
        <p:spPr bwMode="auto">
          <a:xfrm>
            <a:off x="2375301" y="3766866"/>
            <a:ext cx="1731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FR" sz="1000" b="1" dirty="0" smtClean="0">
                <a:latin typeface="Arial Narrow" charset="0"/>
              </a:rPr>
              <a:t>Production et test des </a:t>
            </a:r>
            <a:r>
              <a:rPr lang="fr-FR" sz="1000" b="1" dirty="0">
                <a:latin typeface="Arial Narrow" charset="0"/>
              </a:rPr>
              <a:t>idées auprès de publics cibles</a:t>
            </a:r>
          </a:p>
        </p:txBody>
      </p:sp>
      <p:grpSp>
        <p:nvGrpSpPr>
          <p:cNvPr id="6" name="Group 164"/>
          <p:cNvGrpSpPr>
            <a:grpSpLocks/>
          </p:cNvGrpSpPr>
          <p:nvPr/>
        </p:nvGrpSpPr>
        <p:grpSpPr bwMode="auto">
          <a:xfrm>
            <a:off x="6763389" y="1834061"/>
            <a:ext cx="200757" cy="250825"/>
            <a:chOff x="198" y="1860"/>
            <a:chExt cx="184" cy="238"/>
          </a:xfrm>
        </p:grpSpPr>
        <p:sp>
          <p:nvSpPr>
            <p:cNvPr id="451749" name="Rectangle 165"/>
            <p:cNvSpPr>
              <a:spLocks noChangeArrowheads="1"/>
            </p:cNvSpPr>
            <p:nvPr/>
          </p:nvSpPr>
          <p:spPr bwMode="auto">
            <a:xfrm>
              <a:off x="226" y="1883"/>
              <a:ext cx="156" cy="215"/>
            </a:xfrm>
            <a:prstGeom prst="rect">
              <a:avLst/>
            </a:prstGeom>
            <a:solidFill>
              <a:schemeClr val="bg1"/>
            </a:solidFill>
            <a:ln w="9525">
              <a:solidFill>
                <a:srgbClr val="00378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451750" name="Rectangle 166"/>
            <p:cNvSpPr>
              <a:spLocks noChangeArrowheads="1"/>
            </p:cNvSpPr>
            <p:nvPr/>
          </p:nvSpPr>
          <p:spPr bwMode="auto">
            <a:xfrm>
              <a:off x="198" y="1860"/>
              <a:ext cx="156" cy="215"/>
            </a:xfrm>
            <a:prstGeom prst="rect">
              <a:avLst/>
            </a:prstGeom>
            <a:solidFill>
              <a:schemeClr val="bg1"/>
            </a:solidFill>
            <a:ln w="9525">
              <a:solidFill>
                <a:srgbClr val="00378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grpSp>
        <p:nvGrpSpPr>
          <p:cNvPr id="7" name="Group 202"/>
          <p:cNvGrpSpPr>
            <a:grpSpLocks/>
          </p:cNvGrpSpPr>
          <p:nvPr/>
        </p:nvGrpSpPr>
        <p:grpSpPr bwMode="auto">
          <a:xfrm>
            <a:off x="2048282" y="5239458"/>
            <a:ext cx="274027" cy="269875"/>
            <a:chOff x="1010" y="3841"/>
            <a:chExt cx="172" cy="170"/>
          </a:xfrm>
        </p:grpSpPr>
        <p:sp>
          <p:nvSpPr>
            <p:cNvPr id="451787" name="Oval 203"/>
            <p:cNvSpPr>
              <a:spLocks noChangeArrowheads="1"/>
            </p:cNvSpPr>
            <p:nvPr/>
          </p:nvSpPr>
          <p:spPr bwMode="auto">
            <a:xfrm>
              <a:off x="1010" y="3841"/>
              <a:ext cx="173" cy="170"/>
            </a:xfrm>
            <a:prstGeom prst="ellipse">
              <a:avLst/>
            </a:prstGeom>
            <a:solidFill>
              <a:srgbClr val="00378B"/>
            </a:solidFill>
            <a:ln w="9525">
              <a:solidFill>
                <a:srgbClr val="00378B"/>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451788" name="Oval 204"/>
            <p:cNvSpPr>
              <a:spLocks noChangeArrowheads="1"/>
            </p:cNvSpPr>
            <p:nvPr/>
          </p:nvSpPr>
          <p:spPr bwMode="auto">
            <a:xfrm>
              <a:off x="1028" y="3858"/>
              <a:ext cx="132" cy="136"/>
            </a:xfrm>
            <a:prstGeom prst="ellipse">
              <a:avLst/>
            </a:prstGeom>
            <a:solidFill>
              <a:schemeClr val="bg1"/>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grpSp>
        <p:nvGrpSpPr>
          <p:cNvPr id="8" name="Group 214"/>
          <p:cNvGrpSpPr>
            <a:grpSpLocks/>
          </p:cNvGrpSpPr>
          <p:nvPr/>
        </p:nvGrpSpPr>
        <p:grpSpPr bwMode="auto">
          <a:xfrm>
            <a:off x="1775720" y="1817687"/>
            <a:ext cx="272562" cy="269875"/>
            <a:chOff x="508" y="3423"/>
            <a:chExt cx="172" cy="170"/>
          </a:xfrm>
        </p:grpSpPr>
        <p:sp>
          <p:nvSpPr>
            <p:cNvPr id="451799" name="Oval 215"/>
            <p:cNvSpPr>
              <a:spLocks noChangeArrowheads="1"/>
            </p:cNvSpPr>
            <p:nvPr/>
          </p:nvSpPr>
          <p:spPr bwMode="auto">
            <a:xfrm>
              <a:off x="508" y="3423"/>
              <a:ext cx="172" cy="170"/>
            </a:xfrm>
            <a:prstGeom prst="ellipse">
              <a:avLst/>
            </a:prstGeom>
            <a:solidFill>
              <a:srgbClr val="00378B"/>
            </a:solidFill>
            <a:ln w="9525">
              <a:solidFill>
                <a:srgbClr val="00378B"/>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451800" name="Oval 216"/>
            <p:cNvSpPr>
              <a:spLocks noChangeArrowheads="1"/>
            </p:cNvSpPr>
            <p:nvPr/>
          </p:nvSpPr>
          <p:spPr bwMode="auto">
            <a:xfrm>
              <a:off x="526" y="3440"/>
              <a:ext cx="141" cy="136"/>
            </a:xfrm>
            <a:prstGeom prst="ellipse">
              <a:avLst/>
            </a:prstGeom>
            <a:solidFill>
              <a:schemeClr val="bg1"/>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grpSp>
        <p:nvGrpSpPr>
          <p:cNvPr id="9" name="Group 220"/>
          <p:cNvGrpSpPr>
            <a:grpSpLocks/>
          </p:cNvGrpSpPr>
          <p:nvPr/>
        </p:nvGrpSpPr>
        <p:grpSpPr bwMode="auto">
          <a:xfrm>
            <a:off x="4618469" y="1790700"/>
            <a:ext cx="272562" cy="269875"/>
            <a:chOff x="1178" y="3522"/>
            <a:chExt cx="172" cy="170"/>
          </a:xfrm>
        </p:grpSpPr>
        <p:sp>
          <p:nvSpPr>
            <p:cNvPr id="451805" name="Oval 221"/>
            <p:cNvSpPr>
              <a:spLocks noChangeArrowheads="1"/>
            </p:cNvSpPr>
            <p:nvPr/>
          </p:nvSpPr>
          <p:spPr bwMode="auto">
            <a:xfrm>
              <a:off x="1178" y="3522"/>
              <a:ext cx="172" cy="170"/>
            </a:xfrm>
            <a:prstGeom prst="ellipse">
              <a:avLst/>
            </a:prstGeom>
            <a:solidFill>
              <a:srgbClr val="00378B"/>
            </a:solidFill>
            <a:ln w="9525">
              <a:solidFill>
                <a:srgbClr val="00378B"/>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451806" name="Oval 222"/>
            <p:cNvSpPr>
              <a:spLocks noChangeArrowheads="1"/>
            </p:cNvSpPr>
            <p:nvPr/>
          </p:nvSpPr>
          <p:spPr bwMode="auto">
            <a:xfrm>
              <a:off x="1193" y="3539"/>
              <a:ext cx="141" cy="136"/>
            </a:xfrm>
            <a:prstGeom prst="ellipse">
              <a:avLst/>
            </a:prstGeom>
            <a:solidFill>
              <a:schemeClr val="bg1"/>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sp>
        <p:nvSpPr>
          <p:cNvPr id="293" name="AutoShape 8"/>
          <p:cNvSpPr>
            <a:spLocks noChangeArrowheads="1"/>
          </p:cNvSpPr>
          <p:nvPr/>
        </p:nvSpPr>
        <p:spPr bwMode="auto">
          <a:xfrm>
            <a:off x="87616" y="1493898"/>
            <a:ext cx="1595824" cy="927100"/>
          </a:xfrm>
          <a:prstGeom prst="homePlate">
            <a:avLst>
              <a:gd name="adj" fmla="val 32877"/>
            </a:avLst>
          </a:prstGeom>
          <a:solidFill>
            <a:srgbClr val="00378B">
              <a:alpha val="8902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295" name="Text Box 23"/>
          <p:cNvSpPr txBox="1">
            <a:spLocks noChangeArrowheads="1"/>
          </p:cNvSpPr>
          <p:nvPr/>
        </p:nvSpPr>
        <p:spPr bwMode="auto">
          <a:xfrm>
            <a:off x="86693" y="1497668"/>
            <a:ext cx="141118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FR" b="1" dirty="0" smtClean="0">
                <a:solidFill>
                  <a:srgbClr val="FFFFFF"/>
                </a:solidFill>
                <a:latin typeface="Franklin Gothic Medium" charset="0"/>
              </a:rPr>
              <a:t>Opportunité et montage financier</a:t>
            </a:r>
            <a:endParaRPr lang="fr-FR" sz="1400" b="1" dirty="0">
              <a:solidFill>
                <a:srgbClr val="FFFFFF"/>
              </a:solidFill>
              <a:latin typeface="Franklin Gothic Medium" charset="0"/>
            </a:endParaRPr>
          </a:p>
        </p:txBody>
      </p:sp>
      <p:sp>
        <p:nvSpPr>
          <p:cNvPr id="307" name="Text Box 73"/>
          <p:cNvSpPr txBox="1">
            <a:spLocks noChangeArrowheads="1"/>
          </p:cNvSpPr>
          <p:nvPr/>
        </p:nvSpPr>
        <p:spPr bwMode="auto">
          <a:xfrm>
            <a:off x="7534395" y="6584950"/>
            <a:ext cx="9925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fr-FR" sz="1200" b="1" dirty="0">
                <a:latin typeface="Arial Narrow" charset="0"/>
              </a:rPr>
              <a:t>É</a:t>
            </a:r>
            <a:r>
              <a:rPr lang="fr-FR" sz="1200" b="1" dirty="0" smtClean="0">
                <a:latin typeface="Arial Narrow" charset="0"/>
              </a:rPr>
              <a:t>quipe projet</a:t>
            </a:r>
            <a:endParaRPr lang="fr-FR" sz="1200" b="1" dirty="0">
              <a:latin typeface="Arial Narrow" charset="0"/>
            </a:endParaRPr>
          </a:p>
        </p:txBody>
      </p:sp>
      <p:sp>
        <p:nvSpPr>
          <p:cNvPr id="466" name="Text Box 152"/>
          <p:cNvSpPr txBox="1">
            <a:spLocks noChangeArrowheads="1"/>
          </p:cNvSpPr>
          <p:nvPr/>
        </p:nvSpPr>
        <p:spPr bwMode="auto">
          <a:xfrm>
            <a:off x="6958580" y="4765322"/>
            <a:ext cx="1592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FR" sz="1200" b="1" dirty="0">
                <a:solidFill>
                  <a:srgbClr val="00378B"/>
                </a:solidFill>
                <a:latin typeface="Arial Narrow" charset="0"/>
              </a:rPr>
              <a:t>Validation </a:t>
            </a:r>
            <a:r>
              <a:rPr lang="fr-FR" sz="1200" b="1" dirty="0" smtClean="0">
                <a:solidFill>
                  <a:srgbClr val="00378B"/>
                </a:solidFill>
                <a:latin typeface="Arial Narrow" charset="0"/>
              </a:rPr>
              <a:t>finale</a:t>
            </a:r>
            <a:br>
              <a:rPr lang="fr-FR" sz="1200" b="1" dirty="0" smtClean="0">
                <a:solidFill>
                  <a:srgbClr val="00378B"/>
                </a:solidFill>
                <a:latin typeface="Arial Narrow" charset="0"/>
              </a:rPr>
            </a:br>
            <a:r>
              <a:rPr lang="fr-FR" sz="1200" b="1" dirty="0" smtClean="0">
                <a:solidFill>
                  <a:srgbClr val="00378B"/>
                </a:solidFill>
                <a:latin typeface="Arial Narrow" charset="0"/>
              </a:rPr>
              <a:t>et intégration</a:t>
            </a:r>
            <a:endParaRPr lang="fr-FR" sz="1200" b="1" dirty="0">
              <a:solidFill>
                <a:srgbClr val="00378B"/>
              </a:solidFill>
              <a:latin typeface="Arial Narrow" charset="0"/>
            </a:endParaRPr>
          </a:p>
        </p:txBody>
      </p:sp>
      <p:grpSp>
        <p:nvGrpSpPr>
          <p:cNvPr id="12" name="Group 205"/>
          <p:cNvGrpSpPr>
            <a:grpSpLocks/>
          </p:cNvGrpSpPr>
          <p:nvPr/>
        </p:nvGrpSpPr>
        <p:grpSpPr bwMode="auto">
          <a:xfrm>
            <a:off x="5185264" y="5238423"/>
            <a:ext cx="272562" cy="269875"/>
            <a:chOff x="1178" y="3522"/>
            <a:chExt cx="172" cy="170"/>
          </a:xfrm>
        </p:grpSpPr>
        <p:sp>
          <p:nvSpPr>
            <p:cNvPr id="491" name="Oval 206"/>
            <p:cNvSpPr>
              <a:spLocks noChangeArrowheads="1"/>
            </p:cNvSpPr>
            <p:nvPr/>
          </p:nvSpPr>
          <p:spPr bwMode="auto">
            <a:xfrm>
              <a:off x="1178" y="3522"/>
              <a:ext cx="172" cy="170"/>
            </a:xfrm>
            <a:prstGeom prst="ellipse">
              <a:avLst/>
            </a:prstGeom>
            <a:solidFill>
              <a:srgbClr val="00378B"/>
            </a:solidFill>
            <a:ln w="9525">
              <a:solidFill>
                <a:srgbClr val="00378B"/>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492" name="Oval 207"/>
            <p:cNvSpPr>
              <a:spLocks noChangeArrowheads="1"/>
            </p:cNvSpPr>
            <p:nvPr/>
          </p:nvSpPr>
          <p:spPr bwMode="auto">
            <a:xfrm>
              <a:off x="1196" y="3539"/>
              <a:ext cx="141" cy="136"/>
            </a:xfrm>
            <a:prstGeom prst="ellipse">
              <a:avLst/>
            </a:prstGeom>
            <a:solidFill>
              <a:schemeClr val="bg1"/>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sp>
        <p:nvSpPr>
          <p:cNvPr id="522" name="Text Box 136"/>
          <p:cNvSpPr txBox="1">
            <a:spLocks noChangeArrowheads="1"/>
          </p:cNvSpPr>
          <p:nvPr/>
        </p:nvSpPr>
        <p:spPr bwMode="auto">
          <a:xfrm>
            <a:off x="3684199" y="5476457"/>
            <a:ext cx="1512277"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fr-FR" sz="1000" b="1" dirty="0" smtClean="0">
                <a:latin typeface="Arial Narrow" charset="0"/>
              </a:rPr>
              <a:t>Production</a:t>
            </a:r>
          </a:p>
        </p:txBody>
      </p:sp>
      <p:sp>
        <p:nvSpPr>
          <p:cNvPr id="567" name="Text Box 23"/>
          <p:cNvSpPr txBox="1">
            <a:spLocks noChangeArrowheads="1"/>
          </p:cNvSpPr>
          <p:nvPr/>
        </p:nvSpPr>
        <p:spPr bwMode="auto">
          <a:xfrm>
            <a:off x="7692233" y="3465828"/>
            <a:ext cx="11464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fr-FR" b="1" dirty="0" smtClean="0">
                <a:solidFill>
                  <a:srgbClr val="FFFFFF"/>
                </a:solidFill>
                <a:latin typeface="Franklin Gothic Medium" charset="0"/>
              </a:rPr>
              <a:t>Définition</a:t>
            </a:r>
            <a:endParaRPr lang="fr-FR" sz="1400" b="1" dirty="0">
              <a:solidFill>
                <a:srgbClr val="FFFFFF"/>
              </a:solidFill>
              <a:latin typeface="Franklin Gothic Medium" charset="0"/>
            </a:endParaRPr>
          </a:p>
        </p:txBody>
      </p:sp>
      <p:sp>
        <p:nvSpPr>
          <p:cNvPr id="150" name="Text Box 18"/>
          <p:cNvSpPr txBox="1">
            <a:spLocks noChangeArrowheads="1"/>
          </p:cNvSpPr>
          <p:nvPr/>
        </p:nvSpPr>
        <p:spPr bwMode="auto">
          <a:xfrm>
            <a:off x="1836189" y="2020888"/>
            <a:ext cx="26448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171450" indent="-171450">
              <a:buFont typeface="Symbol"/>
              <a:buChar char="Þ"/>
              <a:defRPr/>
            </a:pPr>
            <a:r>
              <a:rPr lang="fr-FR" sz="1000" b="1" dirty="0" smtClean="0">
                <a:latin typeface="Arial Narrow" charset="0"/>
              </a:rPr>
              <a:t>Thématiques / objets industriels</a:t>
            </a:r>
          </a:p>
          <a:p>
            <a:pPr marL="171450" indent="-171450">
              <a:buFont typeface="Symbol"/>
              <a:buChar char="Þ"/>
              <a:defRPr/>
            </a:pPr>
            <a:r>
              <a:rPr lang="fr-FR" sz="1000" b="1" dirty="0" smtClean="0">
                <a:latin typeface="Arial Narrow" charset="0"/>
              </a:rPr>
              <a:t>Masses financières mobilisables</a:t>
            </a:r>
            <a:endParaRPr lang="fr-FR" sz="1000" b="1" dirty="0">
              <a:latin typeface="Arial Narrow" charset="0"/>
            </a:endParaRPr>
          </a:p>
        </p:txBody>
      </p:sp>
      <p:sp>
        <p:nvSpPr>
          <p:cNvPr id="271" name="Text Box 18"/>
          <p:cNvSpPr txBox="1">
            <a:spLocks noChangeArrowheads="1"/>
          </p:cNvSpPr>
          <p:nvPr/>
        </p:nvSpPr>
        <p:spPr bwMode="auto">
          <a:xfrm>
            <a:off x="4677221" y="2020888"/>
            <a:ext cx="204953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171450" indent="-171450">
              <a:buFont typeface="Symbol"/>
              <a:buChar char="Þ"/>
              <a:defRPr/>
            </a:pPr>
            <a:r>
              <a:rPr lang="fr-FR" sz="1000" b="1" dirty="0" smtClean="0">
                <a:latin typeface="Arial Narrow" charset="0"/>
              </a:rPr>
              <a:t>Avant-projet sommaire</a:t>
            </a:r>
          </a:p>
          <a:p>
            <a:pPr marL="171450" indent="-171450">
              <a:buFont typeface="Symbol"/>
              <a:buChar char="Þ"/>
              <a:defRPr/>
            </a:pPr>
            <a:r>
              <a:rPr lang="fr-FR" sz="1000" b="1" dirty="0" smtClean="0">
                <a:latin typeface="Arial Narrow" charset="0"/>
              </a:rPr>
              <a:t>Apports des acteurs industriels</a:t>
            </a:r>
          </a:p>
          <a:p>
            <a:pPr marL="171450" indent="-171450">
              <a:buFont typeface="Symbol"/>
              <a:buChar char="Þ"/>
              <a:defRPr/>
            </a:pPr>
            <a:r>
              <a:rPr lang="fr-FR" sz="1000" b="1" dirty="0" smtClean="0">
                <a:latin typeface="Arial Narrow" charset="0"/>
              </a:rPr>
              <a:t>Plan de financement</a:t>
            </a:r>
            <a:endParaRPr lang="fr-FR" sz="1000" b="1" dirty="0">
              <a:latin typeface="Arial Narrow" charset="0"/>
            </a:endParaRPr>
          </a:p>
        </p:txBody>
      </p:sp>
      <p:grpSp>
        <p:nvGrpSpPr>
          <p:cNvPr id="14" name="Group 220"/>
          <p:cNvGrpSpPr>
            <a:grpSpLocks/>
          </p:cNvGrpSpPr>
          <p:nvPr/>
        </p:nvGrpSpPr>
        <p:grpSpPr bwMode="auto">
          <a:xfrm>
            <a:off x="6727487" y="3557348"/>
            <a:ext cx="272562" cy="269875"/>
            <a:chOff x="1178" y="3517"/>
            <a:chExt cx="172" cy="170"/>
          </a:xfrm>
        </p:grpSpPr>
        <p:sp>
          <p:nvSpPr>
            <p:cNvPr id="278" name="Oval 221"/>
            <p:cNvSpPr>
              <a:spLocks noChangeArrowheads="1"/>
            </p:cNvSpPr>
            <p:nvPr/>
          </p:nvSpPr>
          <p:spPr bwMode="auto">
            <a:xfrm>
              <a:off x="1178" y="3517"/>
              <a:ext cx="172" cy="170"/>
            </a:xfrm>
            <a:prstGeom prst="ellipse">
              <a:avLst/>
            </a:prstGeom>
            <a:solidFill>
              <a:srgbClr val="00378B"/>
            </a:solidFill>
            <a:ln w="9525">
              <a:solidFill>
                <a:srgbClr val="00378B"/>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279" name="Oval 222"/>
            <p:cNvSpPr>
              <a:spLocks noChangeArrowheads="1"/>
            </p:cNvSpPr>
            <p:nvPr/>
          </p:nvSpPr>
          <p:spPr bwMode="auto">
            <a:xfrm>
              <a:off x="1196" y="3539"/>
              <a:ext cx="141" cy="136"/>
            </a:xfrm>
            <a:prstGeom prst="ellipse">
              <a:avLst/>
            </a:prstGeom>
            <a:solidFill>
              <a:schemeClr val="bg1"/>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sp>
        <p:nvSpPr>
          <p:cNvPr id="296" name="Text Box 30"/>
          <p:cNvSpPr txBox="1">
            <a:spLocks noChangeArrowheads="1"/>
          </p:cNvSpPr>
          <p:nvPr/>
        </p:nvSpPr>
        <p:spPr bwMode="auto">
          <a:xfrm>
            <a:off x="6722951" y="1379953"/>
            <a:ext cx="22052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FR" sz="1200" b="1" dirty="0" smtClean="0">
                <a:solidFill>
                  <a:srgbClr val="00378B"/>
                </a:solidFill>
                <a:latin typeface="Arial Narrow" charset="0"/>
              </a:rPr>
              <a:t>Validation avant-projet sommaire et signature convention de partenariat  </a:t>
            </a:r>
          </a:p>
          <a:p>
            <a:pPr algn="ctr">
              <a:defRPr/>
            </a:pPr>
            <a:r>
              <a:rPr lang="fr-FR" sz="1200" b="1" dirty="0" smtClean="0">
                <a:solidFill>
                  <a:srgbClr val="00378B"/>
                </a:solidFill>
                <a:latin typeface="Arial Narrow" charset="0"/>
              </a:rPr>
              <a:t>(une / projet)</a:t>
            </a:r>
            <a:endParaRPr lang="fr-FR" sz="1200" b="1" dirty="0">
              <a:solidFill>
                <a:srgbClr val="00378B"/>
              </a:solidFill>
              <a:latin typeface="Arial Narrow" charset="0"/>
            </a:endParaRPr>
          </a:p>
        </p:txBody>
      </p:sp>
      <p:grpSp>
        <p:nvGrpSpPr>
          <p:cNvPr id="15" name="Group 211"/>
          <p:cNvGrpSpPr>
            <a:grpSpLocks/>
          </p:cNvGrpSpPr>
          <p:nvPr/>
        </p:nvGrpSpPr>
        <p:grpSpPr bwMode="auto">
          <a:xfrm>
            <a:off x="4215293" y="3574610"/>
            <a:ext cx="274027" cy="269875"/>
            <a:chOff x="1220" y="4194"/>
            <a:chExt cx="172" cy="170"/>
          </a:xfrm>
        </p:grpSpPr>
        <p:sp>
          <p:nvSpPr>
            <p:cNvPr id="298" name="Oval 212"/>
            <p:cNvSpPr>
              <a:spLocks noChangeArrowheads="1"/>
            </p:cNvSpPr>
            <p:nvPr/>
          </p:nvSpPr>
          <p:spPr bwMode="auto">
            <a:xfrm>
              <a:off x="1220" y="4194"/>
              <a:ext cx="173" cy="170"/>
            </a:xfrm>
            <a:prstGeom prst="ellipse">
              <a:avLst/>
            </a:prstGeom>
            <a:solidFill>
              <a:srgbClr val="00378B"/>
            </a:solidFill>
            <a:ln w="9525">
              <a:solidFill>
                <a:srgbClr val="00378B"/>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299" name="Oval 213"/>
            <p:cNvSpPr>
              <a:spLocks noChangeArrowheads="1"/>
            </p:cNvSpPr>
            <p:nvPr/>
          </p:nvSpPr>
          <p:spPr bwMode="auto">
            <a:xfrm>
              <a:off x="1238" y="4211"/>
              <a:ext cx="132" cy="136"/>
            </a:xfrm>
            <a:prstGeom prst="ellipse">
              <a:avLst/>
            </a:prstGeom>
            <a:solidFill>
              <a:schemeClr val="bg1"/>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sp>
        <p:nvSpPr>
          <p:cNvPr id="300" name="Text Box 152"/>
          <p:cNvSpPr txBox="1">
            <a:spLocks noChangeArrowheads="1"/>
          </p:cNvSpPr>
          <p:nvPr/>
        </p:nvSpPr>
        <p:spPr bwMode="auto">
          <a:xfrm>
            <a:off x="5518952" y="3089412"/>
            <a:ext cx="13436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FR" sz="1200" b="1" dirty="0" smtClean="0">
                <a:solidFill>
                  <a:srgbClr val="00378B"/>
                </a:solidFill>
                <a:latin typeface="Arial Narrow" charset="0"/>
              </a:rPr>
              <a:t>Constitution</a:t>
            </a:r>
            <a:br>
              <a:rPr lang="fr-FR" sz="1200" b="1" dirty="0" smtClean="0">
                <a:solidFill>
                  <a:srgbClr val="00378B"/>
                </a:solidFill>
                <a:latin typeface="Arial Narrow" charset="0"/>
              </a:rPr>
            </a:br>
            <a:r>
              <a:rPr lang="fr-FR" sz="1200" b="1" dirty="0" smtClean="0">
                <a:solidFill>
                  <a:srgbClr val="00378B"/>
                </a:solidFill>
                <a:latin typeface="Arial Narrow" charset="0"/>
              </a:rPr>
              <a:t>de l’équipe projet</a:t>
            </a:r>
            <a:endParaRPr lang="fr-FR" sz="1200" b="1" dirty="0">
              <a:solidFill>
                <a:srgbClr val="00378B"/>
              </a:solidFill>
              <a:latin typeface="Arial Narrow" charset="0"/>
            </a:endParaRPr>
          </a:p>
        </p:txBody>
      </p:sp>
      <p:sp>
        <p:nvSpPr>
          <p:cNvPr id="312" name="Text Box 30"/>
          <p:cNvSpPr txBox="1">
            <a:spLocks noChangeArrowheads="1"/>
          </p:cNvSpPr>
          <p:nvPr/>
        </p:nvSpPr>
        <p:spPr bwMode="auto">
          <a:xfrm>
            <a:off x="734867" y="3122488"/>
            <a:ext cx="21365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FR" sz="1200" b="1" dirty="0" smtClean="0">
                <a:solidFill>
                  <a:srgbClr val="00378B"/>
                </a:solidFill>
                <a:latin typeface="Arial Narrow" charset="0"/>
              </a:rPr>
              <a:t>Validation avant-projet détaillé</a:t>
            </a:r>
          </a:p>
          <a:p>
            <a:pPr algn="ctr">
              <a:defRPr/>
            </a:pPr>
            <a:r>
              <a:rPr lang="fr-FR" sz="1200" b="1" dirty="0" smtClean="0">
                <a:solidFill>
                  <a:srgbClr val="00378B"/>
                </a:solidFill>
                <a:latin typeface="Arial Narrow" charset="0"/>
              </a:rPr>
              <a:t>Go/no go production</a:t>
            </a:r>
            <a:endParaRPr lang="fr-FR" sz="1200" b="1" dirty="0">
              <a:solidFill>
                <a:srgbClr val="00378B"/>
              </a:solidFill>
              <a:latin typeface="Arial Narrow" charset="0"/>
            </a:endParaRPr>
          </a:p>
        </p:txBody>
      </p:sp>
      <p:sp>
        <p:nvSpPr>
          <p:cNvPr id="313" name="Text Box 18"/>
          <p:cNvSpPr txBox="1">
            <a:spLocks noChangeArrowheads="1"/>
          </p:cNvSpPr>
          <p:nvPr/>
        </p:nvSpPr>
        <p:spPr bwMode="auto">
          <a:xfrm>
            <a:off x="4291595" y="3796860"/>
            <a:ext cx="20495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171450" indent="-171450">
              <a:buFont typeface="Symbol"/>
              <a:buChar char="Þ"/>
              <a:defRPr/>
            </a:pPr>
            <a:r>
              <a:rPr lang="fr-FR" sz="1000" b="1" dirty="0" smtClean="0">
                <a:latin typeface="Arial Narrow" charset="0"/>
              </a:rPr>
              <a:t>Avant-projet détaillé</a:t>
            </a:r>
          </a:p>
          <a:p>
            <a:pPr marL="171450" indent="-171450">
              <a:buFont typeface="Symbol"/>
              <a:buChar char="Þ"/>
              <a:defRPr/>
            </a:pPr>
            <a:r>
              <a:rPr lang="fr-FR" sz="1000" b="1" dirty="0" smtClean="0">
                <a:latin typeface="Arial Narrow" charset="0"/>
              </a:rPr>
              <a:t>Budget </a:t>
            </a:r>
          </a:p>
        </p:txBody>
      </p:sp>
      <p:sp>
        <p:nvSpPr>
          <p:cNvPr id="332" name="AutoShape 8"/>
          <p:cNvSpPr>
            <a:spLocks noChangeArrowheads="1"/>
          </p:cNvSpPr>
          <p:nvPr/>
        </p:nvSpPr>
        <p:spPr bwMode="auto">
          <a:xfrm>
            <a:off x="105743" y="4969526"/>
            <a:ext cx="1595824" cy="927100"/>
          </a:xfrm>
          <a:prstGeom prst="homePlate">
            <a:avLst>
              <a:gd name="adj" fmla="val 32877"/>
            </a:avLst>
          </a:prstGeom>
          <a:solidFill>
            <a:srgbClr val="00378B">
              <a:alpha val="8784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338" name="Text Box 23"/>
          <p:cNvSpPr txBox="1">
            <a:spLocks noChangeArrowheads="1"/>
          </p:cNvSpPr>
          <p:nvPr/>
        </p:nvSpPr>
        <p:spPr bwMode="auto">
          <a:xfrm>
            <a:off x="112369" y="5217269"/>
            <a:ext cx="14111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FR" b="1" dirty="0" smtClean="0">
                <a:solidFill>
                  <a:srgbClr val="FFFFFF"/>
                </a:solidFill>
                <a:latin typeface="Franklin Gothic Medium" charset="0"/>
              </a:rPr>
              <a:t>Production </a:t>
            </a:r>
            <a:endParaRPr lang="fr-FR" sz="1400" b="1" dirty="0">
              <a:solidFill>
                <a:srgbClr val="FFFFFF"/>
              </a:solidFill>
              <a:latin typeface="Franklin Gothic Medium" charset="0"/>
            </a:endParaRPr>
          </a:p>
        </p:txBody>
      </p:sp>
      <p:sp>
        <p:nvSpPr>
          <p:cNvPr id="339" name="Text Box 152"/>
          <p:cNvSpPr txBox="1">
            <a:spLocks noChangeArrowheads="1"/>
          </p:cNvSpPr>
          <p:nvPr/>
        </p:nvSpPr>
        <p:spPr bwMode="auto">
          <a:xfrm>
            <a:off x="1796310" y="4746271"/>
            <a:ext cx="13436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FR" sz="1200" b="1" dirty="0" smtClean="0">
                <a:solidFill>
                  <a:srgbClr val="00378B"/>
                </a:solidFill>
                <a:latin typeface="Arial Narrow" charset="0"/>
              </a:rPr>
              <a:t>Lancement</a:t>
            </a:r>
            <a:br>
              <a:rPr lang="fr-FR" sz="1200" b="1" dirty="0" smtClean="0">
                <a:solidFill>
                  <a:srgbClr val="00378B"/>
                </a:solidFill>
                <a:latin typeface="Arial Narrow" charset="0"/>
              </a:rPr>
            </a:br>
            <a:r>
              <a:rPr lang="fr-FR" sz="1200" b="1" dirty="0" smtClean="0">
                <a:solidFill>
                  <a:srgbClr val="00378B"/>
                </a:solidFill>
                <a:latin typeface="Arial Narrow" charset="0"/>
              </a:rPr>
              <a:t>et planification</a:t>
            </a:r>
            <a:endParaRPr lang="fr-FR" sz="1200" b="1" dirty="0">
              <a:solidFill>
                <a:srgbClr val="00378B"/>
              </a:solidFill>
              <a:latin typeface="Arial Narrow" charset="0"/>
            </a:endParaRPr>
          </a:p>
        </p:txBody>
      </p:sp>
      <p:sp>
        <p:nvSpPr>
          <p:cNvPr id="340" name="Text Box 18"/>
          <p:cNvSpPr txBox="1">
            <a:spLocks noChangeArrowheads="1"/>
          </p:cNvSpPr>
          <p:nvPr/>
        </p:nvSpPr>
        <p:spPr bwMode="auto">
          <a:xfrm>
            <a:off x="2095533" y="5501621"/>
            <a:ext cx="20495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171450" indent="-171450">
              <a:buFont typeface="Symbol"/>
              <a:buChar char="Þ"/>
              <a:defRPr/>
            </a:pPr>
            <a:r>
              <a:rPr lang="fr-FR" sz="1000" b="1" dirty="0" smtClean="0">
                <a:latin typeface="Arial Narrow" charset="0"/>
              </a:rPr>
              <a:t>Cahier des charges</a:t>
            </a:r>
          </a:p>
          <a:p>
            <a:pPr marL="171450" indent="-171450">
              <a:buFont typeface="Symbol"/>
              <a:buChar char="Þ"/>
              <a:defRPr/>
            </a:pPr>
            <a:r>
              <a:rPr lang="fr-FR" sz="1000" b="1" dirty="0" smtClean="0">
                <a:latin typeface="Arial Narrow" charset="0"/>
              </a:rPr>
              <a:t>Planification </a:t>
            </a:r>
          </a:p>
          <a:p>
            <a:pPr marL="171450" indent="-171450">
              <a:buFont typeface="Symbol"/>
              <a:buChar char="Þ"/>
              <a:defRPr/>
            </a:pPr>
            <a:r>
              <a:rPr lang="fr-FR" sz="1000" b="1" dirty="0" smtClean="0">
                <a:latin typeface="Arial Narrow" charset="0"/>
              </a:rPr>
              <a:t>Suivi budgétaire</a:t>
            </a:r>
          </a:p>
          <a:p>
            <a:pPr marL="171450" indent="-171450">
              <a:buFont typeface="Symbol"/>
              <a:buChar char="Þ"/>
              <a:defRPr/>
            </a:pPr>
            <a:endParaRPr lang="fr-FR" sz="1000" b="1" dirty="0" smtClean="0">
              <a:latin typeface="Arial Narrow" charset="0"/>
            </a:endParaRPr>
          </a:p>
        </p:txBody>
      </p:sp>
      <p:sp>
        <p:nvSpPr>
          <p:cNvPr id="341" name="Text Box 152"/>
          <p:cNvSpPr txBox="1">
            <a:spLocks noChangeArrowheads="1"/>
          </p:cNvSpPr>
          <p:nvPr/>
        </p:nvSpPr>
        <p:spPr bwMode="auto">
          <a:xfrm>
            <a:off x="4712891" y="4780971"/>
            <a:ext cx="13436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FR" sz="1200" b="1" dirty="0" smtClean="0">
                <a:solidFill>
                  <a:srgbClr val="00378B"/>
                </a:solidFill>
                <a:latin typeface="Arial Narrow" charset="0"/>
              </a:rPr>
              <a:t>Suivi et validations intermédiaires </a:t>
            </a:r>
            <a:endParaRPr lang="fr-FR" sz="1200" b="1" dirty="0">
              <a:solidFill>
                <a:srgbClr val="00378B"/>
              </a:solidFill>
              <a:latin typeface="Arial Narrow" charset="0"/>
            </a:endParaRPr>
          </a:p>
        </p:txBody>
      </p:sp>
      <p:grpSp>
        <p:nvGrpSpPr>
          <p:cNvPr id="23" name="Group 164"/>
          <p:cNvGrpSpPr>
            <a:grpSpLocks/>
          </p:cNvGrpSpPr>
          <p:nvPr/>
        </p:nvGrpSpPr>
        <p:grpSpPr bwMode="auto">
          <a:xfrm>
            <a:off x="7829927" y="5252230"/>
            <a:ext cx="200757" cy="250825"/>
            <a:chOff x="198" y="1860"/>
            <a:chExt cx="184" cy="238"/>
          </a:xfrm>
        </p:grpSpPr>
        <p:sp>
          <p:nvSpPr>
            <p:cNvPr id="343" name="Rectangle 165"/>
            <p:cNvSpPr>
              <a:spLocks noChangeArrowheads="1"/>
            </p:cNvSpPr>
            <p:nvPr/>
          </p:nvSpPr>
          <p:spPr bwMode="auto">
            <a:xfrm>
              <a:off x="226" y="1883"/>
              <a:ext cx="156" cy="215"/>
            </a:xfrm>
            <a:prstGeom prst="rect">
              <a:avLst/>
            </a:prstGeom>
            <a:solidFill>
              <a:schemeClr val="bg1"/>
            </a:solidFill>
            <a:ln w="9525">
              <a:solidFill>
                <a:srgbClr val="00378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sp>
          <p:nvSpPr>
            <p:cNvPr id="344" name="Rectangle 166"/>
            <p:cNvSpPr>
              <a:spLocks noChangeArrowheads="1"/>
            </p:cNvSpPr>
            <p:nvPr/>
          </p:nvSpPr>
          <p:spPr bwMode="auto">
            <a:xfrm>
              <a:off x="198" y="1860"/>
              <a:ext cx="156" cy="215"/>
            </a:xfrm>
            <a:prstGeom prst="rect">
              <a:avLst/>
            </a:prstGeom>
            <a:solidFill>
              <a:schemeClr val="bg1"/>
            </a:solidFill>
            <a:ln w="9525">
              <a:solidFill>
                <a:srgbClr val="00378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fr-FR"/>
            </a:p>
          </p:txBody>
        </p:sp>
      </p:grpSp>
      <p:sp>
        <p:nvSpPr>
          <p:cNvPr id="350" name="Text Box 135"/>
          <p:cNvSpPr txBox="1">
            <a:spLocks noChangeArrowheads="1"/>
          </p:cNvSpPr>
          <p:nvPr/>
        </p:nvSpPr>
        <p:spPr bwMode="auto">
          <a:xfrm>
            <a:off x="5843277" y="5455454"/>
            <a:ext cx="1731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fr-FR" sz="1000" b="1" dirty="0" smtClean="0">
                <a:latin typeface="Arial Narrow" charset="0"/>
              </a:rPr>
              <a:t>Production et test auprès </a:t>
            </a:r>
            <a:r>
              <a:rPr lang="fr-FR" sz="1000" b="1" dirty="0">
                <a:latin typeface="Arial Narrow" charset="0"/>
              </a:rPr>
              <a:t>de publics cibles</a:t>
            </a:r>
          </a:p>
        </p:txBody>
      </p:sp>
      <p:sp>
        <p:nvSpPr>
          <p:cNvPr id="154" name="Titre 1"/>
          <p:cNvSpPr>
            <a:spLocks noGrp="1"/>
          </p:cNvSpPr>
          <p:nvPr>
            <p:ph type="title"/>
          </p:nvPr>
        </p:nvSpPr>
        <p:spPr>
          <a:xfrm>
            <a:off x="311355" y="297734"/>
            <a:ext cx="8521290" cy="651233"/>
          </a:xfrm>
          <a:solidFill>
            <a:srgbClr val="D49F00"/>
          </a:solidFill>
        </p:spPr>
        <p:txBody>
          <a:bodyPr>
            <a:noAutofit/>
          </a:bodyPr>
          <a:lstStyle/>
          <a:p>
            <a:pPr algn="l"/>
            <a:r>
              <a:rPr lang="fr-FR" sz="2000" b="1" dirty="0" smtClean="0">
                <a:solidFill>
                  <a:schemeClr val="bg1"/>
                </a:solidFill>
                <a:latin typeface="Arial" pitchFamily="34" charset="0"/>
                <a:cs typeface="Arial" pitchFamily="34" charset="0"/>
              </a:rPr>
              <a:t>Processus de production des contenus</a:t>
            </a:r>
            <a:br>
              <a:rPr lang="fr-FR" sz="2000" b="1" dirty="0" smtClean="0">
                <a:solidFill>
                  <a:schemeClr val="bg1"/>
                </a:solidFill>
                <a:latin typeface="Arial" pitchFamily="34" charset="0"/>
                <a:cs typeface="Arial" pitchFamily="34" charset="0"/>
              </a:rPr>
            </a:br>
            <a:r>
              <a:rPr lang="fr-FR" sz="2000" b="1" dirty="0" smtClean="0">
                <a:solidFill>
                  <a:schemeClr val="bg1"/>
                </a:solidFill>
                <a:latin typeface="Arial" pitchFamily="34" charset="0"/>
                <a:cs typeface="Arial" pitchFamily="34" charset="0"/>
              </a:rPr>
              <a:t> </a:t>
            </a:r>
            <a:r>
              <a:rPr lang="fr-FR" sz="1800" dirty="0" smtClean="0">
                <a:solidFill>
                  <a:schemeClr val="bg1"/>
                </a:solidFill>
                <a:latin typeface="Arial" pitchFamily="34" charset="0"/>
                <a:cs typeface="Arial" pitchFamily="34" charset="0"/>
              </a:rPr>
              <a:t>Une démarche en 3 étapes</a:t>
            </a:r>
          </a:p>
        </p:txBody>
      </p:sp>
      <p:pic>
        <p:nvPicPr>
          <p:cNvPr id="140" name="Image 139" descr="hom_bleu.png"/>
          <p:cNvPicPr>
            <a:picLocks noChangeAspect="1"/>
          </p:cNvPicPr>
          <p:nvPr/>
        </p:nvPicPr>
        <p:blipFill>
          <a:blip r:embed="rId3"/>
          <a:stretch>
            <a:fillRect/>
          </a:stretch>
        </p:blipFill>
        <p:spPr>
          <a:xfrm>
            <a:off x="5132642" y="6011186"/>
            <a:ext cx="511842" cy="599815"/>
          </a:xfrm>
          <a:prstGeom prst="rect">
            <a:avLst/>
          </a:prstGeom>
        </p:spPr>
      </p:pic>
      <p:pic>
        <p:nvPicPr>
          <p:cNvPr id="141" name="Image 140" descr="hom_bleu.png"/>
          <p:cNvPicPr>
            <a:picLocks noChangeAspect="1"/>
          </p:cNvPicPr>
          <p:nvPr/>
        </p:nvPicPr>
        <p:blipFill>
          <a:blip r:embed="rId3"/>
          <a:stretch>
            <a:fillRect/>
          </a:stretch>
        </p:blipFill>
        <p:spPr>
          <a:xfrm>
            <a:off x="2899913" y="1385607"/>
            <a:ext cx="316975" cy="371455"/>
          </a:xfrm>
          <a:prstGeom prst="rect">
            <a:avLst/>
          </a:prstGeom>
        </p:spPr>
      </p:pic>
      <p:pic>
        <p:nvPicPr>
          <p:cNvPr id="142" name="Image 141" descr="hom_bleu.png"/>
          <p:cNvPicPr>
            <a:picLocks noChangeAspect="1"/>
          </p:cNvPicPr>
          <p:nvPr/>
        </p:nvPicPr>
        <p:blipFill>
          <a:blip r:embed="rId3"/>
          <a:stretch>
            <a:fillRect/>
          </a:stretch>
        </p:blipFill>
        <p:spPr>
          <a:xfrm>
            <a:off x="5456747" y="1385607"/>
            <a:ext cx="316975" cy="371455"/>
          </a:xfrm>
          <a:prstGeom prst="rect">
            <a:avLst/>
          </a:prstGeom>
        </p:spPr>
      </p:pic>
      <p:pic>
        <p:nvPicPr>
          <p:cNvPr id="143" name="Image 142" descr="hom_bleu.png"/>
          <p:cNvPicPr>
            <a:picLocks noChangeAspect="1"/>
          </p:cNvPicPr>
          <p:nvPr/>
        </p:nvPicPr>
        <p:blipFill>
          <a:blip r:embed="rId4"/>
          <a:stretch>
            <a:fillRect/>
          </a:stretch>
        </p:blipFill>
        <p:spPr>
          <a:xfrm>
            <a:off x="5834196" y="1379953"/>
            <a:ext cx="316974" cy="371455"/>
          </a:xfrm>
          <a:prstGeom prst="rect">
            <a:avLst/>
          </a:prstGeom>
        </p:spPr>
      </p:pic>
      <p:pic>
        <p:nvPicPr>
          <p:cNvPr id="144" name="Image 143" descr="hom_bleu.png"/>
          <p:cNvPicPr>
            <a:picLocks noChangeAspect="1"/>
          </p:cNvPicPr>
          <p:nvPr/>
        </p:nvPicPr>
        <p:blipFill>
          <a:blip r:embed="rId3"/>
          <a:stretch>
            <a:fillRect/>
          </a:stretch>
        </p:blipFill>
        <p:spPr>
          <a:xfrm>
            <a:off x="576379" y="3057155"/>
            <a:ext cx="316975" cy="371455"/>
          </a:xfrm>
          <a:prstGeom prst="rect">
            <a:avLst/>
          </a:prstGeom>
        </p:spPr>
      </p:pic>
      <p:pic>
        <p:nvPicPr>
          <p:cNvPr id="145" name="Image 144" descr="hom_bleu.png"/>
          <p:cNvPicPr>
            <a:picLocks noChangeAspect="1"/>
          </p:cNvPicPr>
          <p:nvPr/>
        </p:nvPicPr>
        <p:blipFill>
          <a:blip r:embed="rId5"/>
          <a:stretch>
            <a:fillRect/>
          </a:stretch>
        </p:blipFill>
        <p:spPr>
          <a:xfrm>
            <a:off x="6662474" y="3009392"/>
            <a:ext cx="316974" cy="371455"/>
          </a:xfrm>
          <a:prstGeom prst="rect">
            <a:avLst/>
          </a:prstGeom>
        </p:spPr>
      </p:pic>
      <p:pic>
        <p:nvPicPr>
          <p:cNvPr id="146" name="Image 145" descr="hom_bleu.png"/>
          <p:cNvPicPr>
            <a:picLocks noChangeAspect="1"/>
          </p:cNvPicPr>
          <p:nvPr/>
        </p:nvPicPr>
        <p:blipFill>
          <a:blip r:embed="rId4"/>
          <a:stretch>
            <a:fillRect/>
          </a:stretch>
        </p:blipFill>
        <p:spPr>
          <a:xfrm>
            <a:off x="7039923" y="3003738"/>
            <a:ext cx="316974" cy="371455"/>
          </a:xfrm>
          <a:prstGeom prst="rect">
            <a:avLst/>
          </a:prstGeom>
        </p:spPr>
      </p:pic>
      <p:pic>
        <p:nvPicPr>
          <p:cNvPr id="147" name="Image 146" descr="hom_bleu.png"/>
          <p:cNvPicPr>
            <a:picLocks noChangeAspect="1"/>
          </p:cNvPicPr>
          <p:nvPr/>
        </p:nvPicPr>
        <p:blipFill>
          <a:blip r:embed="rId6"/>
          <a:stretch>
            <a:fillRect/>
          </a:stretch>
        </p:blipFill>
        <p:spPr>
          <a:xfrm>
            <a:off x="2931318" y="4652439"/>
            <a:ext cx="316974" cy="371455"/>
          </a:xfrm>
          <a:prstGeom prst="rect">
            <a:avLst/>
          </a:prstGeom>
        </p:spPr>
      </p:pic>
      <p:pic>
        <p:nvPicPr>
          <p:cNvPr id="148" name="Image 147" descr="hom_bleu.png"/>
          <p:cNvPicPr>
            <a:picLocks noChangeAspect="1"/>
          </p:cNvPicPr>
          <p:nvPr/>
        </p:nvPicPr>
        <p:blipFill>
          <a:blip r:embed="rId4"/>
          <a:stretch>
            <a:fillRect/>
          </a:stretch>
        </p:blipFill>
        <p:spPr>
          <a:xfrm>
            <a:off x="3308767" y="4646785"/>
            <a:ext cx="316974" cy="371455"/>
          </a:xfrm>
          <a:prstGeom prst="rect">
            <a:avLst/>
          </a:prstGeom>
        </p:spPr>
      </p:pic>
      <p:pic>
        <p:nvPicPr>
          <p:cNvPr id="149" name="Image 148" descr="hom_bleu.png"/>
          <p:cNvPicPr>
            <a:picLocks noChangeAspect="1"/>
          </p:cNvPicPr>
          <p:nvPr/>
        </p:nvPicPr>
        <p:blipFill>
          <a:blip r:embed="rId3"/>
          <a:stretch>
            <a:fillRect/>
          </a:stretch>
        </p:blipFill>
        <p:spPr>
          <a:xfrm>
            <a:off x="6033064" y="4683683"/>
            <a:ext cx="316975" cy="371455"/>
          </a:xfrm>
          <a:prstGeom prst="rect">
            <a:avLst/>
          </a:prstGeom>
        </p:spPr>
      </p:pic>
      <p:pic>
        <p:nvPicPr>
          <p:cNvPr id="151" name="Image 150" descr="hom_bleu.png"/>
          <p:cNvPicPr>
            <a:picLocks noChangeAspect="1"/>
          </p:cNvPicPr>
          <p:nvPr/>
        </p:nvPicPr>
        <p:blipFill>
          <a:blip r:embed="rId4"/>
          <a:stretch>
            <a:fillRect/>
          </a:stretch>
        </p:blipFill>
        <p:spPr>
          <a:xfrm>
            <a:off x="6410513" y="4678029"/>
            <a:ext cx="316974" cy="371455"/>
          </a:xfrm>
          <a:prstGeom prst="rect">
            <a:avLst/>
          </a:prstGeom>
        </p:spPr>
      </p:pic>
      <p:pic>
        <p:nvPicPr>
          <p:cNvPr id="152" name="Image 151" descr="hom_bleu.png"/>
          <p:cNvPicPr>
            <a:picLocks noChangeAspect="1"/>
          </p:cNvPicPr>
          <p:nvPr/>
        </p:nvPicPr>
        <p:blipFill>
          <a:blip r:embed="rId3"/>
          <a:stretch>
            <a:fillRect/>
          </a:stretch>
        </p:blipFill>
        <p:spPr>
          <a:xfrm>
            <a:off x="8233785" y="4824971"/>
            <a:ext cx="316975" cy="371455"/>
          </a:xfrm>
          <a:prstGeom prst="rect">
            <a:avLst/>
          </a:prstGeom>
        </p:spPr>
      </p:pic>
      <p:pic>
        <p:nvPicPr>
          <p:cNvPr id="153" name="Image 152" descr="hom_bleu.png"/>
          <p:cNvPicPr>
            <a:picLocks noChangeAspect="1"/>
          </p:cNvPicPr>
          <p:nvPr/>
        </p:nvPicPr>
        <p:blipFill>
          <a:blip r:embed="rId4"/>
          <a:stretch>
            <a:fillRect/>
          </a:stretch>
        </p:blipFill>
        <p:spPr>
          <a:xfrm>
            <a:off x="8611234" y="4819317"/>
            <a:ext cx="316974" cy="371455"/>
          </a:xfrm>
          <a:prstGeom prst="rect">
            <a:avLst/>
          </a:prstGeom>
        </p:spPr>
      </p:pic>
      <p:pic>
        <p:nvPicPr>
          <p:cNvPr id="155" name="Image 154" descr="hom_bleu.png"/>
          <p:cNvPicPr>
            <a:picLocks noChangeAspect="1"/>
          </p:cNvPicPr>
          <p:nvPr/>
        </p:nvPicPr>
        <p:blipFill>
          <a:blip r:embed="rId4"/>
          <a:stretch>
            <a:fillRect/>
          </a:stretch>
        </p:blipFill>
        <p:spPr>
          <a:xfrm>
            <a:off x="6471566" y="5985136"/>
            <a:ext cx="511842" cy="599814"/>
          </a:xfrm>
          <a:prstGeom prst="rect">
            <a:avLst/>
          </a:prstGeom>
        </p:spPr>
      </p:pic>
      <p:pic>
        <p:nvPicPr>
          <p:cNvPr id="156" name="Image 155" descr="hom_bleu.png"/>
          <p:cNvPicPr>
            <a:picLocks noChangeAspect="1"/>
          </p:cNvPicPr>
          <p:nvPr/>
        </p:nvPicPr>
        <p:blipFill>
          <a:blip r:embed="rId6"/>
          <a:stretch>
            <a:fillRect/>
          </a:stretch>
        </p:blipFill>
        <p:spPr>
          <a:xfrm>
            <a:off x="7744213" y="5985136"/>
            <a:ext cx="511842" cy="599814"/>
          </a:xfrm>
          <a:prstGeom prst="rect">
            <a:avLst/>
          </a:prstGeom>
        </p:spPr>
      </p:pic>
      <p:pic>
        <p:nvPicPr>
          <p:cNvPr id="157" name="Image 156" descr="hom_bleu.png"/>
          <p:cNvPicPr>
            <a:picLocks noChangeAspect="1"/>
          </p:cNvPicPr>
          <p:nvPr/>
        </p:nvPicPr>
        <p:blipFill>
          <a:blip r:embed="rId5"/>
          <a:stretch>
            <a:fillRect/>
          </a:stretch>
        </p:blipFill>
        <p:spPr>
          <a:xfrm>
            <a:off x="4712891" y="3001942"/>
            <a:ext cx="316974" cy="371455"/>
          </a:xfrm>
          <a:prstGeom prst="rect">
            <a:avLst/>
          </a:prstGeom>
        </p:spPr>
      </p:pic>
      <p:pic>
        <p:nvPicPr>
          <p:cNvPr id="158" name="Image 157" descr="hom_bleu.png"/>
          <p:cNvPicPr>
            <a:picLocks noChangeAspect="1"/>
          </p:cNvPicPr>
          <p:nvPr/>
        </p:nvPicPr>
        <p:blipFill>
          <a:blip r:embed="rId4"/>
          <a:stretch>
            <a:fillRect/>
          </a:stretch>
        </p:blipFill>
        <p:spPr>
          <a:xfrm>
            <a:off x="5090340" y="2996288"/>
            <a:ext cx="316974" cy="371455"/>
          </a:xfrm>
          <a:prstGeom prst="rect">
            <a:avLst/>
          </a:prstGeom>
        </p:spPr>
      </p:pic>
    </p:spTree>
    <p:extLst>
      <p:ext uri="{BB962C8B-B14F-4D97-AF65-F5344CB8AC3E}">
        <p14:creationId xmlns:p14="http://schemas.microsoft.com/office/powerpoint/2010/main" val="12121940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descr="ENI_powerpoint_diapo8_shema.jpg"/>
          <p:cNvPicPr>
            <a:picLocks noChangeAspect="1"/>
          </p:cNvPicPr>
          <p:nvPr/>
        </p:nvPicPr>
        <p:blipFill>
          <a:blip r:embed="rId3"/>
          <a:stretch>
            <a:fillRect/>
          </a:stretch>
        </p:blipFill>
        <p:spPr>
          <a:xfrm>
            <a:off x="0" y="78362"/>
            <a:ext cx="9143999" cy="6815578"/>
          </a:xfrm>
          <a:prstGeom prst="rect">
            <a:avLst/>
          </a:prstGeom>
        </p:spPr>
      </p:pic>
      <p:grpSp>
        <p:nvGrpSpPr>
          <p:cNvPr id="30" name="Groupe 29"/>
          <p:cNvGrpSpPr/>
          <p:nvPr/>
        </p:nvGrpSpPr>
        <p:grpSpPr>
          <a:xfrm>
            <a:off x="311355" y="999067"/>
            <a:ext cx="8521290" cy="5696963"/>
            <a:chOff x="311355" y="999067"/>
            <a:chExt cx="8521290" cy="5696963"/>
          </a:xfrm>
        </p:grpSpPr>
        <p:sp>
          <p:nvSpPr>
            <p:cNvPr id="31" name="Rectangle 30"/>
            <p:cNvSpPr/>
            <p:nvPr/>
          </p:nvSpPr>
          <p:spPr>
            <a:xfrm>
              <a:off x="311355" y="999067"/>
              <a:ext cx="8521290" cy="5696963"/>
            </a:xfrm>
            <a:prstGeom prst="rect">
              <a:avLst/>
            </a:prstGeom>
            <a:noFill/>
          </p:spPr>
        </p:sp>
        <p:sp>
          <p:nvSpPr>
            <p:cNvPr id="32" name="Forme libre 31"/>
            <p:cNvSpPr/>
            <p:nvPr/>
          </p:nvSpPr>
          <p:spPr>
            <a:xfrm>
              <a:off x="2909815" y="1076263"/>
              <a:ext cx="5922829" cy="1607329"/>
            </a:xfrm>
            <a:custGeom>
              <a:avLst/>
              <a:gdLst>
                <a:gd name="connsiteX0" fmla="*/ 267893 w 1607327"/>
                <a:gd name="connsiteY0" fmla="*/ 0 h 5922829"/>
                <a:gd name="connsiteX1" fmla="*/ 1339434 w 1607327"/>
                <a:gd name="connsiteY1" fmla="*/ 0 h 5922829"/>
                <a:gd name="connsiteX2" fmla="*/ 1528863 w 1607327"/>
                <a:gd name="connsiteY2" fmla="*/ 78464 h 5922829"/>
                <a:gd name="connsiteX3" fmla="*/ 1607327 w 1607327"/>
                <a:gd name="connsiteY3" fmla="*/ 267893 h 5922829"/>
                <a:gd name="connsiteX4" fmla="*/ 1607327 w 1607327"/>
                <a:gd name="connsiteY4" fmla="*/ 5922829 h 5922829"/>
                <a:gd name="connsiteX5" fmla="*/ 1607327 w 1607327"/>
                <a:gd name="connsiteY5" fmla="*/ 5922829 h 5922829"/>
                <a:gd name="connsiteX6" fmla="*/ 1607327 w 1607327"/>
                <a:gd name="connsiteY6" fmla="*/ 5922829 h 5922829"/>
                <a:gd name="connsiteX7" fmla="*/ 0 w 1607327"/>
                <a:gd name="connsiteY7" fmla="*/ 5922829 h 5922829"/>
                <a:gd name="connsiteX8" fmla="*/ 0 w 1607327"/>
                <a:gd name="connsiteY8" fmla="*/ 5922829 h 5922829"/>
                <a:gd name="connsiteX9" fmla="*/ 0 w 1607327"/>
                <a:gd name="connsiteY9" fmla="*/ 5922829 h 5922829"/>
                <a:gd name="connsiteX10" fmla="*/ 0 w 1607327"/>
                <a:gd name="connsiteY10" fmla="*/ 267893 h 5922829"/>
                <a:gd name="connsiteX11" fmla="*/ 78464 w 1607327"/>
                <a:gd name="connsiteY11" fmla="*/ 78464 h 5922829"/>
                <a:gd name="connsiteX12" fmla="*/ 267893 w 1607327"/>
                <a:gd name="connsiteY12" fmla="*/ 0 h 592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7327" h="5922829">
                  <a:moveTo>
                    <a:pt x="1607327" y="987158"/>
                  </a:moveTo>
                  <a:lnTo>
                    <a:pt x="1607327" y="4935671"/>
                  </a:lnTo>
                  <a:cubicBezTo>
                    <a:pt x="1607327" y="5197482"/>
                    <a:pt x="1599667" y="5448567"/>
                    <a:pt x="1586034" y="5633696"/>
                  </a:cubicBezTo>
                  <a:cubicBezTo>
                    <a:pt x="1572400" y="5818825"/>
                    <a:pt x="1553908" y="5922827"/>
                    <a:pt x="1534627" y="5922827"/>
                  </a:cubicBezTo>
                  <a:lnTo>
                    <a:pt x="0" y="5922827"/>
                  </a:lnTo>
                  <a:lnTo>
                    <a:pt x="0" y="5922827"/>
                  </a:lnTo>
                  <a:lnTo>
                    <a:pt x="0" y="5922827"/>
                  </a:lnTo>
                  <a:lnTo>
                    <a:pt x="0" y="2"/>
                  </a:lnTo>
                  <a:lnTo>
                    <a:pt x="0" y="2"/>
                  </a:lnTo>
                  <a:lnTo>
                    <a:pt x="0" y="2"/>
                  </a:lnTo>
                  <a:lnTo>
                    <a:pt x="1534627" y="2"/>
                  </a:lnTo>
                  <a:cubicBezTo>
                    <a:pt x="1553908" y="2"/>
                    <a:pt x="1572400" y="104008"/>
                    <a:pt x="1586034" y="289133"/>
                  </a:cubicBezTo>
                  <a:cubicBezTo>
                    <a:pt x="1599668" y="474262"/>
                    <a:pt x="1607327" y="725347"/>
                    <a:pt x="1607327" y="987158"/>
                  </a:cubicBezTo>
                  <a:close/>
                </a:path>
              </a:pathLst>
            </a:custGeom>
            <a:noFill/>
            <a:ln w="19050">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02288" rIns="326112" bIns="202290" numCol="1" spcCol="1270" anchor="ctr" anchorCtr="0">
              <a:noAutofit/>
            </a:bodyPr>
            <a:lstStyle/>
            <a:p>
              <a:pPr marL="171450" lvl="1" indent="-171450" algn="l" defTabSz="711200">
                <a:lnSpc>
                  <a:spcPct val="130000"/>
                </a:lnSpc>
                <a:spcBef>
                  <a:spcPct val="0"/>
                </a:spcBef>
                <a:spcAft>
                  <a:spcPct val="15000"/>
                </a:spcAft>
                <a:buChar char="••"/>
              </a:pPr>
              <a:r>
                <a:rPr lang="fr-FR" sz="1600" kern="1200" dirty="0" smtClean="0">
                  <a:solidFill>
                    <a:srgbClr val="00378B"/>
                  </a:solidFill>
                </a:rPr>
                <a:t>MEN – DNE ; IGEN ; Réseaux (par ex : RNR STI)</a:t>
              </a:r>
              <a:endParaRPr lang="fr-FR" sz="1600" kern="1200" dirty="0">
                <a:solidFill>
                  <a:srgbClr val="00378B"/>
                </a:solidFill>
              </a:endParaRPr>
            </a:p>
            <a:p>
              <a:pPr marL="171450" lvl="1" indent="-171450" algn="l" defTabSz="711200">
                <a:lnSpc>
                  <a:spcPct val="130000"/>
                </a:lnSpc>
                <a:spcBef>
                  <a:spcPct val="0"/>
                </a:spcBef>
                <a:spcAft>
                  <a:spcPct val="15000"/>
                </a:spcAft>
                <a:buChar char="••"/>
              </a:pPr>
              <a:r>
                <a:rPr lang="fr-FR" sz="1600" kern="1200" dirty="0" smtClean="0">
                  <a:solidFill>
                    <a:srgbClr val="00378B"/>
                  </a:solidFill>
                </a:rPr>
                <a:t>Acteur industriel</a:t>
              </a:r>
              <a:endParaRPr lang="fr-FR" sz="1600" kern="1200" dirty="0">
                <a:solidFill>
                  <a:srgbClr val="00378B"/>
                </a:solidFill>
              </a:endParaRPr>
            </a:p>
            <a:p>
              <a:pPr marL="171450" lvl="1" indent="-171450" algn="l" defTabSz="711200">
                <a:lnSpc>
                  <a:spcPct val="130000"/>
                </a:lnSpc>
                <a:spcBef>
                  <a:spcPct val="0"/>
                </a:spcBef>
                <a:spcAft>
                  <a:spcPct val="15000"/>
                </a:spcAft>
                <a:buChar char="••"/>
              </a:pPr>
              <a:r>
                <a:rPr lang="fr-FR" sz="1600" kern="1200" dirty="0" smtClean="0">
                  <a:solidFill>
                    <a:srgbClr val="00378B"/>
                  </a:solidFill>
                </a:rPr>
                <a:t>Réseau Canopé ; </a:t>
              </a:r>
              <a:r>
                <a:rPr lang="fr-FR" sz="1600" kern="1200" dirty="0" err="1" smtClean="0">
                  <a:solidFill>
                    <a:srgbClr val="00378B"/>
                  </a:solidFill>
                </a:rPr>
                <a:t>Ifé</a:t>
              </a:r>
              <a:endParaRPr lang="fr-FR" sz="1600" kern="1200" dirty="0">
                <a:solidFill>
                  <a:srgbClr val="00378B"/>
                </a:solidFill>
              </a:endParaRPr>
            </a:p>
            <a:p>
              <a:pPr marL="171450" lvl="1" indent="-171450" algn="l" defTabSz="711200">
                <a:lnSpc>
                  <a:spcPct val="130000"/>
                </a:lnSpc>
                <a:spcBef>
                  <a:spcPct val="0"/>
                </a:spcBef>
                <a:spcAft>
                  <a:spcPct val="15000"/>
                </a:spcAft>
                <a:buChar char="••"/>
              </a:pPr>
              <a:r>
                <a:rPr lang="fr-FR" sz="1600" kern="1200" dirty="0" smtClean="0">
                  <a:solidFill>
                    <a:srgbClr val="00378B"/>
                  </a:solidFill>
                </a:rPr>
                <a:t>Facultatifs : partenaires, experts ad hoc</a:t>
              </a:r>
              <a:endParaRPr lang="fr-FR" sz="1600" kern="1200" dirty="0">
                <a:solidFill>
                  <a:srgbClr val="00378B"/>
                </a:solidFill>
              </a:endParaRPr>
            </a:p>
          </p:txBody>
        </p:sp>
        <p:sp>
          <p:nvSpPr>
            <p:cNvPr id="33" name="Forme libre 32"/>
            <p:cNvSpPr/>
            <p:nvPr/>
          </p:nvSpPr>
          <p:spPr>
            <a:xfrm>
              <a:off x="311838" y="999521"/>
              <a:ext cx="2595430" cy="1760810"/>
            </a:xfrm>
            <a:custGeom>
              <a:avLst/>
              <a:gdLst>
                <a:gd name="connsiteX0" fmla="*/ 0 w 2595430"/>
                <a:gd name="connsiteY0" fmla="*/ 293474 h 1760810"/>
                <a:gd name="connsiteX1" fmla="*/ 85957 w 2595430"/>
                <a:gd name="connsiteY1" fmla="*/ 85957 h 1760810"/>
                <a:gd name="connsiteX2" fmla="*/ 293475 w 2595430"/>
                <a:gd name="connsiteY2" fmla="*/ 1 h 1760810"/>
                <a:gd name="connsiteX3" fmla="*/ 2301956 w 2595430"/>
                <a:gd name="connsiteY3" fmla="*/ 0 h 1760810"/>
                <a:gd name="connsiteX4" fmla="*/ 2509473 w 2595430"/>
                <a:gd name="connsiteY4" fmla="*/ 85957 h 1760810"/>
                <a:gd name="connsiteX5" fmla="*/ 2595429 w 2595430"/>
                <a:gd name="connsiteY5" fmla="*/ 293475 h 1760810"/>
                <a:gd name="connsiteX6" fmla="*/ 2595430 w 2595430"/>
                <a:gd name="connsiteY6" fmla="*/ 1467336 h 1760810"/>
                <a:gd name="connsiteX7" fmla="*/ 2509473 w 2595430"/>
                <a:gd name="connsiteY7" fmla="*/ 1674854 h 1760810"/>
                <a:gd name="connsiteX8" fmla="*/ 2301955 w 2595430"/>
                <a:gd name="connsiteY8" fmla="*/ 1760810 h 1760810"/>
                <a:gd name="connsiteX9" fmla="*/ 293474 w 2595430"/>
                <a:gd name="connsiteY9" fmla="*/ 1760810 h 1760810"/>
                <a:gd name="connsiteX10" fmla="*/ 85957 w 2595430"/>
                <a:gd name="connsiteY10" fmla="*/ 1674853 h 1760810"/>
                <a:gd name="connsiteX11" fmla="*/ 1 w 2595430"/>
                <a:gd name="connsiteY11" fmla="*/ 1467335 h 1760810"/>
                <a:gd name="connsiteX12" fmla="*/ 0 w 2595430"/>
                <a:gd name="connsiteY12" fmla="*/ 293474 h 176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5430" h="1760810">
                  <a:moveTo>
                    <a:pt x="0" y="293474"/>
                  </a:moveTo>
                  <a:cubicBezTo>
                    <a:pt x="0" y="215640"/>
                    <a:pt x="30920" y="140994"/>
                    <a:pt x="85957" y="85957"/>
                  </a:cubicBezTo>
                  <a:cubicBezTo>
                    <a:pt x="140994" y="30920"/>
                    <a:pt x="215640" y="1"/>
                    <a:pt x="293475" y="1"/>
                  </a:cubicBezTo>
                  <a:lnTo>
                    <a:pt x="2301956" y="0"/>
                  </a:lnTo>
                  <a:cubicBezTo>
                    <a:pt x="2379790" y="0"/>
                    <a:pt x="2454436" y="30920"/>
                    <a:pt x="2509473" y="85957"/>
                  </a:cubicBezTo>
                  <a:cubicBezTo>
                    <a:pt x="2564510" y="140994"/>
                    <a:pt x="2595429" y="215640"/>
                    <a:pt x="2595429" y="293475"/>
                  </a:cubicBezTo>
                  <a:cubicBezTo>
                    <a:pt x="2595429" y="684762"/>
                    <a:pt x="2595430" y="1076049"/>
                    <a:pt x="2595430" y="1467336"/>
                  </a:cubicBezTo>
                  <a:cubicBezTo>
                    <a:pt x="2595430" y="1545170"/>
                    <a:pt x="2564510" y="1619816"/>
                    <a:pt x="2509473" y="1674854"/>
                  </a:cubicBezTo>
                  <a:cubicBezTo>
                    <a:pt x="2454436" y="1729891"/>
                    <a:pt x="2379790" y="1760811"/>
                    <a:pt x="2301955" y="1760810"/>
                  </a:cubicBezTo>
                  <a:lnTo>
                    <a:pt x="293474" y="1760810"/>
                  </a:lnTo>
                  <a:cubicBezTo>
                    <a:pt x="215640" y="1760810"/>
                    <a:pt x="140994" y="1729890"/>
                    <a:pt x="85957" y="1674853"/>
                  </a:cubicBezTo>
                  <a:cubicBezTo>
                    <a:pt x="30920" y="1619816"/>
                    <a:pt x="1" y="1545170"/>
                    <a:pt x="1" y="1467335"/>
                  </a:cubicBezTo>
                  <a:cubicBezTo>
                    <a:pt x="1" y="1076048"/>
                    <a:pt x="0" y="684761"/>
                    <a:pt x="0" y="293474"/>
                  </a:cubicBez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62156" tIns="124056" rIns="162156" bIns="124056" numCol="1" spcCol="1270" anchor="ctr" anchorCtr="0">
              <a:noAutofit/>
            </a:bodyPr>
            <a:lstStyle/>
            <a:p>
              <a:pPr lvl="0" algn="ctr" defTabSz="889000">
                <a:lnSpc>
                  <a:spcPct val="90000"/>
                </a:lnSpc>
                <a:spcBef>
                  <a:spcPct val="0"/>
                </a:spcBef>
                <a:spcAft>
                  <a:spcPct val="35000"/>
                </a:spcAft>
              </a:pPr>
              <a:r>
                <a:rPr lang="fr-FR" sz="2000" b="1" kern="1200" dirty="0" smtClean="0"/>
                <a:t>Pilotage national</a:t>
              </a:r>
              <a:endParaRPr lang="fr-FR" sz="1400" kern="1200" dirty="0"/>
            </a:p>
          </p:txBody>
        </p:sp>
        <p:sp>
          <p:nvSpPr>
            <p:cNvPr id="34" name="Forme libre 33"/>
            <p:cNvSpPr/>
            <p:nvPr/>
          </p:nvSpPr>
          <p:spPr>
            <a:xfrm>
              <a:off x="2866982" y="2967929"/>
              <a:ext cx="5965662" cy="1508891"/>
            </a:xfrm>
            <a:custGeom>
              <a:avLst/>
              <a:gdLst>
                <a:gd name="connsiteX0" fmla="*/ 251487 w 1508890"/>
                <a:gd name="connsiteY0" fmla="*/ 0 h 5965662"/>
                <a:gd name="connsiteX1" fmla="*/ 1257403 w 1508890"/>
                <a:gd name="connsiteY1" fmla="*/ 0 h 5965662"/>
                <a:gd name="connsiteX2" fmla="*/ 1435231 w 1508890"/>
                <a:gd name="connsiteY2" fmla="*/ 73659 h 5965662"/>
                <a:gd name="connsiteX3" fmla="*/ 1508890 w 1508890"/>
                <a:gd name="connsiteY3" fmla="*/ 251487 h 5965662"/>
                <a:gd name="connsiteX4" fmla="*/ 1508890 w 1508890"/>
                <a:gd name="connsiteY4" fmla="*/ 5965662 h 5965662"/>
                <a:gd name="connsiteX5" fmla="*/ 1508890 w 1508890"/>
                <a:gd name="connsiteY5" fmla="*/ 5965662 h 5965662"/>
                <a:gd name="connsiteX6" fmla="*/ 1508890 w 1508890"/>
                <a:gd name="connsiteY6" fmla="*/ 5965662 h 5965662"/>
                <a:gd name="connsiteX7" fmla="*/ 0 w 1508890"/>
                <a:gd name="connsiteY7" fmla="*/ 5965662 h 5965662"/>
                <a:gd name="connsiteX8" fmla="*/ 0 w 1508890"/>
                <a:gd name="connsiteY8" fmla="*/ 5965662 h 5965662"/>
                <a:gd name="connsiteX9" fmla="*/ 0 w 1508890"/>
                <a:gd name="connsiteY9" fmla="*/ 5965662 h 5965662"/>
                <a:gd name="connsiteX10" fmla="*/ 0 w 1508890"/>
                <a:gd name="connsiteY10" fmla="*/ 251487 h 5965662"/>
                <a:gd name="connsiteX11" fmla="*/ 73659 w 1508890"/>
                <a:gd name="connsiteY11" fmla="*/ 73659 h 5965662"/>
                <a:gd name="connsiteX12" fmla="*/ 251487 w 1508890"/>
                <a:gd name="connsiteY12" fmla="*/ 0 h 596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8890" h="5965662">
                  <a:moveTo>
                    <a:pt x="1508890" y="994299"/>
                  </a:moveTo>
                  <a:lnTo>
                    <a:pt x="1508890" y="4971363"/>
                  </a:lnTo>
                  <a:cubicBezTo>
                    <a:pt x="1508890" y="5235069"/>
                    <a:pt x="1502188" y="5487969"/>
                    <a:pt x="1490259" y="5674436"/>
                  </a:cubicBezTo>
                  <a:cubicBezTo>
                    <a:pt x="1478331" y="5860903"/>
                    <a:pt x="1462151" y="5965660"/>
                    <a:pt x="1445282" y="5965660"/>
                  </a:cubicBezTo>
                  <a:lnTo>
                    <a:pt x="0" y="5965660"/>
                  </a:lnTo>
                  <a:lnTo>
                    <a:pt x="0" y="5965660"/>
                  </a:lnTo>
                  <a:lnTo>
                    <a:pt x="0" y="5965660"/>
                  </a:lnTo>
                  <a:lnTo>
                    <a:pt x="0" y="2"/>
                  </a:lnTo>
                  <a:lnTo>
                    <a:pt x="0" y="2"/>
                  </a:lnTo>
                  <a:lnTo>
                    <a:pt x="0" y="2"/>
                  </a:lnTo>
                  <a:lnTo>
                    <a:pt x="1445282" y="2"/>
                  </a:lnTo>
                  <a:cubicBezTo>
                    <a:pt x="1462152" y="2"/>
                    <a:pt x="1478331" y="104759"/>
                    <a:pt x="1490259" y="291226"/>
                  </a:cubicBezTo>
                  <a:cubicBezTo>
                    <a:pt x="1502188" y="477693"/>
                    <a:pt x="1508890" y="730597"/>
                    <a:pt x="1508890" y="994299"/>
                  </a:cubicBezTo>
                  <a:close/>
                </a:path>
              </a:pathLst>
            </a:custGeom>
            <a:noFill/>
            <a:ln w="19050">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97483" rIns="321308" bIns="197484" numCol="1" spcCol="1270" anchor="ctr" anchorCtr="0">
              <a:noAutofit/>
            </a:bodyPr>
            <a:lstStyle/>
            <a:p>
              <a:pPr marL="171450" lvl="1" indent="-171450" algn="l" defTabSz="755650">
                <a:lnSpc>
                  <a:spcPct val="120000"/>
                </a:lnSpc>
                <a:spcBef>
                  <a:spcPct val="0"/>
                </a:spcBef>
                <a:spcAft>
                  <a:spcPct val="15000"/>
                </a:spcAft>
                <a:buChar char="••"/>
              </a:pPr>
              <a:r>
                <a:rPr lang="fr-FR" sz="1600" kern="1200" dirty="0" smtClean="0">
                  <a:solidFill>
                    <a:srgbClr val="00378B"/>
                  </a:solidFill>
                </a:rPr>
                <a:t>Chef de projet </a:t>
              </a:r>
              <a:r>
                <a:rPr lang="fr-FR" sz="1600" kern="1200" dirty="0" err="1" smtClean="0">
                  <a:solidFill>
                    <a:srgbClr val="00378B"/>
                  </a:solidFill>
                </a:rPr>
                <a:t>Canopé</a:t>
              </a:r>
              <a:r>
                <a:rPr lang="fr-FR" sz="1600" kern="1200" dirty="0" smtClean="0">
                  <a:solidFill>
                    <a:srgbClr val="00378B"/>
                  </a:solidFill>
                </a:rPr>
                <a:t> académie de X</a:t>
              </a:r>
              <a:endParaRPr lang="fr-FR" sz="1600" kern="1200" dirty="0">
                <a:solidFill>
                  <a:srgbClr val="00378B"/>
                </a:solidFill>
              </a:endParaRPr>
            </a:p>
            <a:p>
              <a:pPr marL="171450" lvl="1" indent="-171450" algn="l" defTabSz="755650">
                <a:lnSpc>
                  <a:spcPct val="120000"/>
                </a:lnSpc>
                <a:spcBef>
                  <a:spcPct val="0"/>
                </a:spcBef>
                <a:spcAft>
                  <a:spcPct val="15000"/>
                </a:spcAft>
                <a:buChar char="••"/>
              </a:pPr>
              <a:r>
                <a:rPr lang="fr-FR" sz="1600" kern="1200" dirty="0" smtClean="0">
                  <a:solidFill>
                    <a:srgbClr val="00378B"/>
                  </a:solidFill>
                </a:rPr>
                <a:t>IA-IPR disciplines concernées, enseignants experts</a:t>
              </a:r>
              <a:endParaRPr lang="fr-FR" sz="1600" kern="1200" dirty="0">
                <a:solidFill>
                  <a:srgbClr val="00378B"/>
                </a:solidFill>
              </a:endParaRPr>
            </a:p>
            <a:p>
              <a:pPr marL="171450" lvl="1" indent="-171450" algn="l" defTabSz="755650">
                <a:lnSpc>
                  <a:spcPct val="120000"/>
                </a:lnSpc>
                <a:spcBef>
                  <a:spcPct val="0"/>
                </a:spcBef>
                <a:spcAft>
                  <a:spcPct val="15000"/>
                </a:spcAft>
                <a:buChar char="••"/>
              </a:pPr>
              <a:r>
                <a:rPr lang="fr-FR" sz="1600" kern="1200" dirty="0" smtClean="0">
                  <a:solidFill>
                    <a:srgbClr val="00378B"/>
                  </a:solidFill>
                </a:rPr>
                <a:t>Acteur industriel</a:t>
              </a:r>
              <a:endParaRPr lang="fr-FR" sz="1600" kern="1200" dirty="0">
                <a:solidFill>
                  <a:srgbClr val="00378B"/>
                </a:solidFill>
              </a:endParaRPr>
            </a:p>
            <a:p>
              <a:pPr marL="171450" lvl="1" indent="-171450" algn="l" defTabSz="755650">
                <a:lnSpc>
                  <a:spcPct val="120000"/>
                </a:lnSpc>
                <a:spcBef>
                  <a:spcPct val="0"/>
                </a:spcBef>
                <a:spcAft>
                  <a:spcPct val="15000"/>
                </a:spcAft>
                <a:buChar char="••"/>
              </a:pPr>
              <a:r>
                <a:rPr lang="fr-FR" sz="1600" kern="1200" dirty="0" smtClean="0">
                  <a:solidFill>
                    <a:srgbClr val="00378B"/>
                  </a:solidFill>
                </a:rPr>
                <a:t>Facultatifs : MNE – DNE, partenaires, experts ad hoc</a:t>
              </a:r>
              <a:endParaRPr lang="fr-FR" sz="1600" kern="1200" dirty="0">
                <a:solidFill>
                  <a:srgbClr val="00378B"/>
                </a:solidFill>
              </a:endParaRPr>
            </a:p>
          </p:txBody>
        </p:sp>
        <p:sp>
          <p:nvSpPr>
            <p:cNvPr id="35" name="Forme libre 34"/>
            <p:cNvSpPr/>
            <p:nvPr/>
          </p:nvSpPr>
          <p:spPr>
            <a:xfrm>
              <a:off x="311838" y="2868819"/>
              <a:ext cx="2554661" cy="1707109"/>
            </a:xfrm>
            <a:custGeom>
              <a:avLst/>
              <a:gdLst>
                <a:gd name="connsiteX0" fmla="*/ 0 w 2554661"/>
                <a:gd name="connsiteY0" fmla="*/ 284524 h 1707109"/>
                <a:gd name="connsiteX1" fmla="*/ 83335 w 2554661"/>
                <a:gd name="connsiteY1" fmla="*/ 83335 h 1707109"/>
                <a:gd name="connsiteX2" fmla="*/ 284524 w 2554661"/>
                <a:gd name="connsiteY2" fmla="*/ 0 h 1707109"/>
                <a:gd name="connsiteX3" fmla="*/ 2270137 w 2554661"/>
                <a:gd name="connsiteY3" fmla="*/ 0 h 1707109"/>
                <a:gd name="connsiteX4" fmla="*/ 2471326 w 2554661"/>
                <a:gd name="connsiteY4" fmla="*/ 83335 h 1707109"/>
                <a:gd name="connsiteX5" fmla="*/ 2554661 w 2554661"/>
                <a:gd name="connsiteY5" fmla="*/ 284524 h 1707109"/>
                <a:gd name="connsiteX6" fmla="*/ 2554661 w 2554661"/>
                <a:gd name="connsiteY6" fmla="*/ 1422585 h 1707109"/>
                <a:gd name="connsiteX7" fmla="*/ 2471326 w 2554661"/>
                <a:gd name="connsiteY7" fmla="*/ 1623774 h 1707109"/>
                <a:gd name="connsiteX8" fmla="*/ 2270137 w 2554661"/>
                <a:gd name="connsiteY8" fmla="*/ 1707109 h 1707109"/>
                <a:gd name="connsiteX9" fmla="*/ 284524 w 2554661"/>
                <a:gd name="connsiteY9" fmla="*/ 1707109 h 1707109"/>
                <a:gd name="connsiteX10" fmla="*/ 83335 w 2554661"/>
                <a:gd name="connsiteY10" fmla="*/ 1623774 h 1707109"/>
                <a:gd name="connsiteX11" fmla="*/ 0 w 2554661"/>
                <a:gd name="connsiteY11" fmla="*/ 1422585 h 1707109"/>
                <a:gd name="connsiteX12" fmla="*/ 0 w 2554661"/>
                <a:gd name="connsiteY12" fmla="*/ 284524 h 170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4661" h="1707109">
                  <a:moveTo>
                    <a:pt x="0" y="284524"/>
                  </a:moveTo>
                  <a:cubicBezTo>
                    <a:pt x="0" y="209064"/>
                    <a:pt x="29977" y="136694"/>
                    <a:pt x="83335" y="83335"/>
                  </a:cubicBezTo>
                  <a:cubicBezTo>
                    <a:pt x="136694" y="29976"/>
                    <a:pt x="209064" y="0"/>
                    <a:pt x="284524" y="0"/>
                  </a:cubicBezTo>
                  <a:lnTo>
                    <a:pt x="2270137" y="0"/>
                  </a:lnTo>
                  <a:cubicBezTo>
                    <a:pt x="2345597" y="0"/>
                    <a:pt x="2417967" y="29977"/>
                    <a:pt x="2471326" y="83335"/>
                  </a:cubicBezTo>
                  <a:cubicBezTo>
                    <a:pt x="2524685" y="136694"/>
                    <a:pt x="2554661" y="209064"/>
                    <a:pt x="2554661" y="284524"/>
                  </a:cubicBezTo>
                  <a:lnTo>
                    <a:pt x="2554661" y="1422585"/>
                  </a:lnTo>
                  <a:cubicBezTo>
                    <a:pt x="2554661" y="1498045"/>
                    <a:pt x="2524684" y="1570415"/>
                    <a:pt x="2471326" y="1623774"/>
                  </a:cubicBezTo>
                  <a:cubicBezTo>
                    <a:pt x="2417967" y="1677133"/>
                    <a:pt x="2345598" y="1707109"/>
                    <a:pt x="2270137" y="1707109"/>
                  </a:cubicBezTo>
                  <a:lnTo>
                    <a:pt x="284524" y="1707109"/>
                  </a:lnTo>
                  <a:cubicBezTo>
                    <a:pt x="209064" y="1707109"/>
                    <a:pt x="136694" y="1677132"/>
                    <a:pt x="83335" y="1623774"/>
                  </a:cubicBezTo>
                  <a:cubicBezTo>
                    <a:pt x="29976" y="1570415"/>
                    <a:pt x="0" y="1498045"/>
                    <a:pt x="0" y="1422585"/>
                  </a:cubicBezTo>
                  <a:lnTo>
                    <a:pt x="0" y="284524"/>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9534" tIns="121434" rIns="159534" bIns="121434" numCol="1" spcCol="1270" anchor="ctr" anchorCtr="0">
              <a:noAutofit/>
            </a:bodyPr>
            <a:lstStyle/>
            <a:p>
              <a:pPr lvl="0" algn="ctr" defTabSz="889000">
                <a:lnSpc>
                  <a:spcPct val="90000"/>
                </a:lnSpc>
                <a:spcBef>
                  <a:spcPct val="0"/>
                </a:spcBef>
                <a:spcAft>
                  <a:spcPct val="35000"/>
                </a:spcAft>
              </a:pPr>
              <a:r>
                <a:rPr lang="fr-FR" sz="2000" b="1" kern="1200" dirty="0" smtClean="0"/>
                <a:t>Pilotage de projet</a:t>
              </a:r>
              <a:endParaRPr lang="fr-FR" sz="1600" kern="1200" dirty="0"/>
            </a:p>
          </p:txBody>
        </p:sp>
        <p:sp>
          <p:nvSpPr>
            <p:cNvPr id="36" name="Forme libre 35"/>
            <p:cNvSpPr/>
            <p:nvPr/>
          </p:nvSpPr>
          <p:spPr>
            <a:xfrm>
              <a:off x="2919050" y="4684415"/>
              <a:ext cx="5909689" cy="2011160"/>
            </a:xfrm>
            <a:custGeom>
              <a:avLst/>
              <a:gdLst>
                <a:gd name="connsiteX0" fmla="*/ 335200 w 2011159"/>
                <a:gd name="connsiteY0" fmla="*/ 0 h 5909689"/>
                <a:gd name="connsiteX1" fmla="*/ 1675959 w 2011159"/>
                <a:gd name="connsiteY1" fmla="*/ 0 h 5909689"/>
                <a:gd name="connsiteX2" fmla="*/ 1912981 w 2011159"/>
                <a:gd name="connsiteY2" fmla="*/ 98178 h 5909689"/>
                <a:gd name="connsiteX3" fmla="*/ 2011158 w 2011159"/>
                <a:gd name="connsiteY3" fmla="*/ 335200 h 5909689"/>
                <a:gd name="connsiteX4" fmla="*/ 2011159 w 2011159"/>
                <a:gd name="connsiteY4" fmla="*/ 5909689 h 5909689"/>
                <a:gd name="connsiteX5" fmla="*/ 2011159 w 2011159"/>
                <a:gd name="connsiteY5" fmla="*/ 5909689 h 5909689"/>
                <a:gd name="connsiteX6" fmla="*/ 2011159 w 2011159"/>
                <a:gd name="connsiteY6" fmla="*/ 5909689 h 5909689"/>
                <a:gd name="connsiteX7" fmla="*/ 0 w 2011159"/>
                <a:gd name="connsiteY7" fmla="*/ 5909689 h 5909689"/>
                <a:gd name="connsiteX8" fmla="*/ 0 w 2011159"/>
                <a:gd name="connsiteY8" fmla="*/ 5909689 h 5909689"/>
                <a:gd name="connsiteX9" fmla="*/ 0 w 2011159"/>
                <a:gd name="connsiteY9" fmla="*/ 5909689 h 5909689"/>
                <a:gd name="connsiteX10" fmla="*/ 0 w 2011159"/>
                <a:gd name="connsiteY10" fmla="*/ 335200 h 5909689"/>
                <a:gd name="connsiteX11" fmla="*/ 98178 w 2011159"/>
                <a:gd name="connsiteY11" fmla="*/ 98178 h 5909689"/>
                <a:gd name="connsiteX12" fmla="*/ 335200 w 2011159"/>
                <a:gd name="connsiteY12" fmla="*/ 1 h 5909689"/>
                <a:gd name="connsiteX13" fmla="*/ 335200 w 2011159"/>
                <a:gd name="connsiteY13" fmla="*/ 0 h 590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159" h="5909689">
                  <a:moveTo>
                    <a:pt x="2011159" y="984969"/>
                  </a:moveTo>
                  <a:lnTo>
                    <a:pt x="2011159" y="4924720"/>
                  </a:lnTo>
                  <a:cubicBezTo>
                    <a:pt x="2011159" y="5185951"/>
                    <a:pt x="1999140" y="5436480"/>
                    <a:pt x="1977748" y="5621197"/>
                  </a:cubicBezTo>
                  <a:cubicBezTo>
                    <a:pt x="1956355" y="5805913"/>
                    <a:pt x="1927339" y="5909688"/>
                    <a:pt x="1897085" y="5909685"/>
                  </a:cubicBezTo>
                  <a:cubicBezTo>
                    <a:pt x="1264723" y="5909685"/>
                    <a:pt x="632362" y="5909688"/>
                    <a:pt x="0" y="5909688"/>
                  </a:cubicBezTo>
                  <a:lnTo>
                    <a:pt x="0" y="5909688"/>
                  </a:lnTo>
                  <a:lnTo>
                    <a:pt x="0" y="5909688"/>
                  </a:lnTo>
                  <a:lnTo>
                    <a:pt x="0" y="1"/>
                  </a:lnTo>
                  <a:lnTo>
                    <a:pt x="0" y="1"/>
                  </a:lnTo>
                  <a:lnTo>
                    <a:pt x="0" y="1"/>
                  </a:lnTo>
                  <a:lnTo>
                    <a:pt x="1897085" y="1"/>
                  </a:lnTo>
                  <a:cubicBezTo>
                    <a:pt x="1927340" y="1"/>
                    <a:pt x="1956355" y="103776"/>
                    <a:pt x="1977748" y="288492"/>
                  </a:cubicBezTo>
                  <a:cubicBezTo>
                    <a:pt x="1999140" y="473209"/>
                    <a:pt x="2011159" y="723741"/>
                    <a:pt x="2011159" y="984969"/>
                  </a:cubicBezTo>
                  <a:lnTo>
                    <a:pt x="2011159" y="984969"/>
                  </a:lnTo>
                  <a:close/>
                </a:path>
              </a:pathLst>
            </a:custGeom>
            <a:noFill/>
            <a:ln w="19050">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22002" rIns="345826" bIns="222003" numCol="1" spcCol="1270" anchor="ctr" anchorCtr="0">
              <a:noAutofit/>
            </a:bodyPr>
            <a:lstStyle/>
            <a:p>
              <a:pPr marL="114300" lvl="1" indent="-114300" algn="l" defTabSz="666750">
                <a:lnSpc>
                  <a:spcPct val="130000"/>
                </a:lnSpc>
                <a:spcBef>
                  <a:spcPct val="0"/>
                </a:spcBef>
                <a:spcAft>
                  <a:spcPct val="15000"/>
                </a:spcAft>
                <a:buChar char="••"/>
              </a:pPr>
              <a:r>
                <a:rPr lang="fr-FR" sz="1500" kern="1200" dirty="0" smtClean="0">
                  <a:solidFill>
                    <a:srgbClr val="00378B"/>
                  </a:solidFill>
                </a:rPr>
                <a:t>Chef de projet </a:t>
              </a:r>
              <a:r>
                <a:rPr lang="fr-FR" sz="1500" kern="1200" dirty="0" err="1" smtClean="0">
                  <a:solidFill>
                    <a:srgbClr val="00378B"/>
                  </a:solidFill>
                </a:rPr>
                <a:t>Canopé</a:t>
              </a:r>
              <a:r>
                <a:rPr lang="fr-FR" sz="1500" kern="1200" dirty="0" smtClean="0">
                  <a:solidFill>
                    <a:srgbClr val="00378B"/>
                  </a:solidFill>
                </a:rPr>
                <a:t> académie de X</a:t>
              </a:r>
            </a:p>
            <a:p>
              <a:pPr marL="114300" lvl="1" indent="-114300" algn="l" defTabSz="666750">
                <a:lnSpc>
                  <a:spcPct val="130000"/>
                </a:lnSpc>
                <a:spcBef>
                  <a:spcPct val="0"/>
                </a:spcBef>
                <a:spcAft>
                  <a:spcPct val="15000"/>
                </a:spcAft>
                <a:buChar char="••"/>
              </a:pPr>
              <a:r>
                <a:rPr lang="fr-FR" sz="1500" kern="1200" dirty="0" smtClean="0">
                  <a:solidFill>
                    <a:srgbClr val="00378B"/>
                  </a:solidFill>
                </a:rPr>
                <a:t>Enseignants concepteurs</a:t>
              </a:r>
            </a:p>
            <a:p>
              <a:pPr marL="114300" lvl="1" indent="-114300" algn="l" defTabSz="666750">
                <a:lnSpc>
                  <a:spcPct val="130000"/>
                </a:lnSpc>
                <a:spcBef>
                  <a:spcPct val="0"/>
                </a:spcBef>
                <a:spcAft>
                  <a:spcPct val="15000"/>
                </a:spcAft>
                <a:buChar char="••"/>
              </a:pPr>
              <a:r>
                <a:rPr lang="fr-FR" sz="1500" kern="1200" dirty="0" smtClean="0">
                  <a:solidFill>
                    <a:srgbClr val="00378B"/>
                  </a:solidFill>
                </a:rPr>
                <a:t>Experts disciplinaires, scientifiques et industriels</a:t>
              </a:r>
            </a:p>
            <a:p>
              <a:pPr marL="114300" lvl="1" indent="-114300" algn="l" defTabSz="666750">
                <a:lnSpc>
                  <a:spcPct val="130000"/>
                </a:lnSpc>
                <a:spcBef>
                  <a:spcPct val="0"/>
                </a:spcBef>
                <a:spcAft>
                  <a:spcPct val="15000"/>
                </a:spcAft>
                <a:buChar char="••"/>
              </a:pPr>
              <a:r>
                <a:rPr lang="fr-FR" sz="1500" kern="1200" dirty="0" smtClean="0">
                  <a:solidFill>
                    <a:srgbClr val="00378B"/>
                  </a:solidFill>
                </a:rPr>
                <a:t>Compétences éditoriales, juridiques, techniques, documentaires…</a:t>
              </a:r>
            </a:p>
            <a:p>
              <a:pPr marL="114300" lvl="1" indent="-114300" algn="l" defTabSz="666750">
                <a:lnSpc>
                  <a:spcPct val="130000"/>
                </a:lnSpc>
                <a:spcBef>
                  <a:spcPct val="0"/>
                </a:spcBef>
                <a:spcAft>
                  <a:spcPct val="15000"/>
                </a:spcAft>
                <a:buChar char="••"/>
              </a:pPr>
              <a:r>
                <a:rPr lang="fr-FR" sz="1500" kern="1200" dirty="0" smtClean="0">
                  <a:solidFill>
                    <a:srgbClr val="00378B"/>
                  </a:solidFill>
                </a:rPr>
                <a:t>Prestataires et auteurs divers (réalisateurs, producteurs web…)</a:t>
              </a:r>
            </a:p>
          </p:txBody>
        </p:sp>
        <p:sp>
          <p:nvSpPr>
            <p:cNvPr id="37" name="Forme libre 36"/>
            <p:cNvSpPr/>
            <p:nvPr/>
          </p:nvSpPr>
          <p:spPr>
            <a:xfrm>
              <a:off x="311355" y="4594937"/>
              <a:ext cx="2607212" cy="2008291"/>
            </a:xfrm>
            <a:custGeom>
              <a:avLst/>
              <a:gdLst>
                <a:gd name="connsiteX0" fmla="*/ 0 w 2607212"/>
                <a:gd name="connsiteY0" fmla="*/ 334722 h 2008291"/>
                <a:gd name="connsiteX1" fmla="*/ 98038 w 2607212"/>
                <a:gd name="connsiteY1" fmla="*/ 98038 h 2008291"/>
                <a:gd name="connsiteX2" fmla="*/ 334722 w 2607212"/>
                <a:gd name="connsiteY2" fmla="*/ 1 h 2008291"/>
                <a:gd name="connsiteX3" fmla="*/ 2272490 w 2607212"/>
                <a:gd name="connsiteY3" fmla="*/ 0 h 2008291"/>
                <a:gd name="connsiteX4" fmla="*/ 2509174 w 2607212"/>
                <a:gd name="connsiteY4" fmla="*/ 98038 h 2008291"/>
                <a:gd name="connsiteX5" fmla="*/ 2607211 w 2607212"/>
                <a:gd name="connsiteY5" fmla="*/ 334722 h 2008291"/>
                <a:gd name="connsiteX6" fmla="*/ 2607212 w 2607212"/>
                <a:gd name="connsiteY6" fmla="*/ 1673569 h 2008291"/>
                <a:gd name="connsiteX7" fmla="*/ 2509174 w 2607212"/>
                <a:gd name="connsiteY7" fmla="*/ 1910253 h 2008291"/>
                <a:gd name="connsiteX8" fmla="*/ 2272490 w 2607212"/>
                <a:gd name="connsiteY8" fmla="*/ 2008291 h 2008291"/>
                <a:gd name="connsiteX9" fmla="*/ 334722 w 2607212"/>
                <a:gd name="connsiteY9" fmla="*/ 2008291 h 2008291"/>
                <a:gd name="connsiteX10" fmla="*/ 98038 w 2607212"/>
                <a:gd name="connsiteY10" fmla="*/ 1910253 h 2008291"/>
                <a:gd name="connsiteX11" fmla="*/ 0 w 2607212"/>
                <a:gd name="connsiteY11" fmla="*/ 1673569 h 2008291"/>
                <a:gd name="connsiteX12" fmla="*/ 0 w 2607212"/>
                <a:gd name="connsiteY12" fmla="*/ 334722 h 200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7212" h="2008291">
                  <a:moveTo>
                    <a:pt x="0" y="334722"/>
                  </a:moveTo>
                  <a:cubicBezTo>
                    <a:pt x="0" y="245948"/>
                    <a:pt x="35265" y="160810"/>
                    <a:pt x="98038" y="98038"/>
                  </a:cubicBezTo>
                  <a:cubicBezTo>
                    <a:pt x="160811" y="35266"/>
                    <a:pt x="245949" y="0"/>
                    <a:pt x="334722" y="1"/>
                  </a:cubicBezTo>
                  <a:lnTo>
                    <a:pt x="2272490" y="0"/>
                  </a:lnTo>
                  <a:cubicBezTo>
                    <a:pt x="2361264" y="0"/>
                    <a:pt x="2446402" y="35265"/>
                    <a:pt x="2509174" y="98038"/>
                  </a:cubicBezTo>
                  <a:cubicBezTo>
                    <a:pt x="2571946" y="160811"/>
                    <a:pt x="2607212" y="245949"/>
                    <a:pt x="2607211" y="334722"/>
                  </a:cubicBezTo>
                  <a:cubicBezTo>
                    <a:pt x="2607211" y="781004"/>
                    <a:pt x="2607212" y="1227287"/>
                    <a:pt x="2607212" y="1673569"/>
                  </a:cubicBezTo>
                  <a:cubicBezTo>
                    <a:pt x="2607212" y="1762343"/>
                    <a:pt x="2571947" y="1847481"/>
                    <a:pt x="2509174" y="1910253"/>
                  </a:cubicBezTo>
                  <a:cubicBezTo>
                    <a:pt x="2446401" y="1973026"/>
                    <a:pt x="2361264" y="2008291"/>
                    <a:pt x="2272490" y="2008291"/>
                  </a:cubicBezTo>
                  <a:lnTo>
                    <a:pt x="334722" y="2008291"/>
                  </a:lnTo>
                  <a:cubicBezTo>
                    <a:pt x="245948" y="2008291"/>
                    <a:pt x="160810" y="1973026"/>
                    <a:pt x="98038" y="1910253"/>
                  </a:cubicBezTo>
                  <a:cubicBezTo>
                    <a:pt x="35265" y="1847480"/>
                    <a:pt x="0" y="1762342"/>
                    <a:pt x="0" y="1673569"/>
                  </a:cubicBezTo>
                  <a:lnTo>
                    <a:pt x="0" y="334722"/>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9477" tIns="143757" rIns="189477" bIns="143757" numCol="1" spcCol="1270" anchor="ctr" anchorCtr="0">
              <a:noAutofit/>
            </a:bodyPr>
            <a:lstStyle/>
            <a:p>
              <a:pPr lvl="0" algn="ctr" defTabSz="1066800">
                <a:lnSpc>
                  <a:spcPct val="90000"/>
                </a:lnSpc>
                <a:spcBef>
                  <a:spcPct val="0"/>
                </a:spcBef>
                <a:spcAft>
                  <a:spcPct val="35000"/>
                </a:spcAft>
              </a:pPr>
              <a:r>
                <a:rPr lang="fr-FR" sz="2000" b="1" kern="1200" dirty="0" smtClean="0"/>
                <a:t>Équipe projet</a:t>
              </a:r>
            </a:p>
          </p:txBody>
        </p:sp>
      </p:grpSp>
      <p:sp>
        <p:nvSpPr>
          <p:cNvPr id="22" name="Titre 1"/>
          <p:cNvSpPr>
            <a:spLocks noGrp="1"/>
          </p:cNvSpPr>
          <p:nvPr>
            <p:ph type="title"/>
          </p:nvPr>
        </p:nvSpPr>
        <p:spPr>
          <a:xfrm>
            <a:off x="311355" y="297734"/>
            <a:ext cx="8521290" cy="651233"/>
          </a:xfrm>
          <a:solidFill>
            <a:srgbClr val="D49F00"/>
          </a:solidFill>
        </p:spPr>
        <p:txBody>
          <a:bodyPr>
            <a:noAutofit/>
          </a:bodyPr>
          <a:lstStyle/>
          <a:p>
            <a:pPr algn="l"/>
            <a:r>
              <a:rPr lang="fr-FR" sz="2000" b="1" dirty="0" smtClean="0">
                <a:solidFill>
                  <a:schemeClr val="bg1"/>
                </a:solidFill>
                <a:latin typeface="Arial" pitchFamily="34" charset="0"/>
                <a:cs typeface="Arial" pitchFamily="34" charset="0"/>
              </a:rPr>
              <a:t>Processus de production des contenus</a:t>
            </a:r>
            <a:br>
              <a:rPr lang="fr-FR" sz="2000" b="1" dirty="0" smtClean="0">
                <a:solidFill>
                  <a:schemeClr val="bg1"/>
                </a:solidFill>
                <a:latin typeface="Arial" pitchFamily="34" charset="0"/>
                <a:cs typeface="Arial" pitchFamily="34" charset="0"/>
              </a:rPr>
            </a:br>
            <a:r>
              <a:rPr lang="fr-FR" sz="1900" b="1" dirty="0" smtClean="0">
                <a:solidFill>
                  <a:schemeClr val="accent1"/>
                </a:solidFill>
                <a:cs typeface="Menlo Bold"/>
              </a:rPr>
              <a:t> </a:t>
            </a:r>
            <a:r>
              <a:rPr lang="fr-FR" sz="1800" dirty="0" smtClean="0">
                <a:solidFill>
                  <a:schemeClr val="bg1"/>
                </a:solidFill>
                <a:latin typeface="Arial" pitchFamily="34" charset="0"/>
                <a:cs typeface="Arial" pitchFamily="34" charset="0"/>
              </a:rPr>
              <a:t>Des acteurs clés complémentaires</a:t>
            </a:r>
          </a:p>
        </p:txBody>
      </p:sp>
      <p:pic>
        <p:nvPicPr>
          <p:cNvPr id="24" name="Image 23" descr="hom_bleu.png"/>
          <p:cNvPicPr>
            <a:picLocks noChangeAspect="1"/>
          </p:cNvPicPr>
          <p:nvPr/>
        </p:nvPicPr>
        <p:blipFill>
          <a:blip r:embed="rId4"/>
          <a:stretch>
            <a:fillRect/>
          </a:stretch>
        </p:blipFill>
        <p:spPr>
          <a:xfrm>
            <a:off x="8052097" y="1570918"/>
            <a:ext cx="511842" cy="599815"/>
          </a:xfrm>
          <a:prstGeom prst="rect">
            <a:avLst/>
          </a:prstGeom>
        </p:spPr>
      </p:pic>
      <p:pic>
        <p:nvPicPr>
          <p:cNvPr id="26" name="Image 25" descr="hom_bleu.png"/>
          <p:cNvPicPr>
            <a:picLocks noChangeAspect="1"/>
          </p:cNvPicPr>
          <p:nvPr/>
        </p:nvPicPr>
        <p:blipFill>
          <a:blip r:embed="rId5"/>
          <a:stretch>
            <a:fillRect/>
          </a:stretch>
        </p:blipFill>
        <p:spPr>
          <a:xfrm>
            <a:off x="8049876" y="3311116"/>
            <a:ext cx="511842" cy="599814"/>
          </a:xfrm>
          <a:prstGeom prst="rect">
            <a:avLst/>
          </a:prstGeom>
        </p:spPr>
      </p:pic>
      <p:pic>
        <p:nvPicPr>
          <p:cNvPr id="29" name="Image 28" descr="hom_bleu.png"/>
          <p:cNvPicPr>
            <a:picLocks noChangeAspect="1"/>
          </p:cNvPicPr>
          <p:nvPr/>
        </p:nvPicPr>
        <p:blipFill>
          <a:blip r:embed="rId6"/>
          <a:stretch>
            <a:fillRect/>
          </a:stretch>
        </p:blipFill>
        <p:spPr>
          <a:xfrm>
            <a:off x="8043471" y="5186031"/>
            <a:ext cx="511842" cy="599814"/>
          </a:xfrm>
          <a:prstGeom prst="rect">
            <a:avLst/>
          </a:prstGeom>
        </p:spPr>
      </p:pic>
    </p:spTree>
    <p:extLst>
      <p:ext uri="{BB962C8B-B14F-4D97-AF65-F5344CB8AC3E}">
        <p14:creationId xmlns:p14="http://schemas.microsoft.com/office/powerpoint/2010/main" val="32277464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34"/>
            <a:ext cx="8521290" cy="651233"/>
          </a:xfrm>
          <a:solidFill>
            <a:srgbClr val="D49F00"/>
          </a:solidFill>
        </p:spPr>
        <p:txBody>
          <a:bodyPr>
            <a:noAutofit/>
          </a:bodyPr>
          <a:lstStyle/>
          <a:p>
            <a:r>
              <a:rPr lang="fr-FR" sz="2000" b="1" dirty="0" smtClean="0">
                <a:solidFill>
                  <a:schemeClr val="bg1"/>
                </a:solidFill>
                <a:latin typeface="Arial" pitchFamily="34" charset="0"/>
                <a:cs typeface="Arial" pitchFamily="34" charset="0"/>
              </a:rPr>
              <a:t>MERCI DE VOTRE ATTENTION</a:t>
            </a:r>
            <a:endParaRPr lang="fr-FR" sz="2000" b="1" dirty="0">
              <a:solidFill>
                <a:schemeClr val="bg1"/>
              </a:solidFill>
              <a:latin typeface="Arial" pitchFamily="34" charset="0"/>
              <a:cs typeface="Arial" pitchFamily="34" charset="0"/>
            </a:endParaRPr>
          </a:p>
        </p:txBody>
      </p:sp>
      <p:pic>
        <p:nvPicPr>
          <p:cNvPr id="7" name="Image 6" descr="ENI_powerpoint_logo_canope.jpg"/>
          <p:cNvPicPr>
            <a:picLocks noChangeAspect="1"/>
          </p:cNvPicPr>
          <p:nvPr/>
        </p:nvPicPr>
        <p:blipFill>
          <a:blip r:embed="rId3"/>
          <a:stretch>
            <a:fillRect/>
          </a:stretch>
        </p:blipFill>
        <p:spPr>
          <a:xfrm>
            <a:off x="7572777" y="6046791"/>
            <a:ext cx="1259868" cy="595152"/>
          </a:xfrm>
          <a:prstGeom prst="rect">
            <a:avLst/>
          </a:prstGeom>
        </p:spPr>
      </p:pic>
      <p:sp>
        <p:nvSpPr>
          <p:cNvPr id="5" name="Rectangle 4"/>
          <p:cNvSpPr/>
          <p:nvPr/>
        </p:nvSpPr>
        <p:spPr>
          <a:xfrm>
            <a:off x="311357" y="1634791"/>
            <a:ext cx="8521288" cy="2977739"/>
          </a:xfrm>
          <a:prstGeom prst="rect">
            <a:avLst/>
          </a:prstGeom>
        </p:spPr>
        <p:txBody>
          <a:bodyPr wrap="square">
            <a:spAutoFit/>
          </a:bodyPr>
          <a:lstStyle/>
          <a:p>
            <a:pPr>
              <a:lnSpc>
                <a:spcPct val="150000"/>
              </a:lnSpc>
            </a:pPr>
            <a:r>
              <a:rPr lang="fr-FR" b="1" dirty="0" smtClean="0">
                <a:solidFill>
                  <a:srgbClr val="00378B"/>
                </a:solidFill>
                <a:latin typeface="Arial" pitchFamily="34" charset="0"/>
                <a:cs typeface="Arial" pitchFamily="34" charset="0"/>
              </a:rPr>
              <a:t>Contacts</a:t>
            </a:r>
          </a:p>
          <a:p>
            <a:pPr>
              <a:lnSpc>
                <a:spcPct val="150000"/>
              </a:lnSpc>
            </a:pPr>
            <a:r>
              <a:rPr lang="fr-FR" b="1" dirty="0" smtClean="0">
                <a:solidFill>
                  <a:srgbClr val="00378B"/>
                </a:solidFill>
                <a:latin typeface="Arial" pitchFamily="34" charset="0"/>
                <a:cs typeface="Arial" pitchFamily="34" charset="0"/>
              </a:rPr>
              <a:t>François BOULARD</a:t>
            </a:r>
          </a:p>
          <a:p>
            <a:pPr>
              <a:lnSpc>
                <a:spcPct val="150000"/>
              </a:lnSpc>
            </a:pPr>
            <a:r>
              <a:rPr lang="fr-FR" b="1" u="sng" dirty="0" smtClean="0">
                <a:solidFill>
                  <a:srgbClr val="00378B"/>
                </a:solidFill>
                <a:latin typeface="Arial" pitchFamily="34" charset="0"/>
                <a:cs typeface="Arial" pitchFamily="34" charset="0"/>
                <a:hlinkClick r:id="rId4"/>
              </a:rPr>
              <a:t>françois.boulard@ac-paris.fr</a:t>
            </a:r>
            <a:endParaRPr lang="fr-FR" b="1" u="sng" dirty="0" smtClean="0">
              <a:solidFill>
                <a:srgbClr val="00378B"/>
              </a:solidFill>
              <a:latin typeface="Arial" pitchFamily="34" charset="0"/>
              <a:cs typeface="Arial" pitchFamily="34" charset="0"/>
            </a:endParaRPr>
          </a:p>
          <a:p>
            <a:pPr>
              <a:lnSpc>
                <a:spcPct val="150000"/>
              </a:lnSpc>
            </a:pPr>
            <a:r>
              <a:rPr lang="fr-FR" b="1" dirty="0" smtClean="0">
                <a:solidFill>
                  <a:srgbClr val="00378B"/>
                </a:solidFill>
                <a:latin typeface="Arial" pitchFamily="34" charset="0"/>
                <a:cs typeface="Arial" pitchFamily="34" charset="0"/>
              </a:rPr>
              <a:t>Claire LUCCHESE</a:t>
            </a:r>
          </a:p>
          <a:p>
            <a:pPr>
              <a:lnSpc>
                <a:spcPct val="150000"/>
              </a:lnSpc>
            </a:pPr>
            <a:r>
              <a:rPr lang="fr-FR" b="1" u="sng" dirty="0" smtClean="0">
                <a:solidFill>
                  <a:srgbClr val="00378B"/>
                </a:solidFill>
                <a:latin typeface="Arial" pitchFamily="34" charset="0"/>
                <a:cs typeface="Arial" pitchFamily="34" charset="0"/>
                <a:hlinkClick r:id="rId5"/>
              </a:rPr>
              <a:t>claire.lucchese@reseau-</a:t>
            </a:r>
            <a:r>
              <a:rPr lang="fr-FR" b="1" u="sng" dirty="0" smtClean="0">
                <a:solidFill>
                  <a:srgbClr val="00378B"/>
                </a:solidFill>
                <a:latin typeface="Arial" pitchFamily="34" charset="0"/>
                <a:cs typeface="Arial" pitchFamily="34" charset="0"/>
                <a:hlinkClick r:id="rId5"/>
              </a:rPr>
              <a:t>canope.fr</a:t>
            </a:r>
            <a:endParaRPr lang="fr-FR" b="1" u="sng" dirty="0" smtClean="0">
              <a:solidFill>
                <a:srgbClr val="00378B"/>
              </a:solidFill>
              <a:latin typeface="Arial" pitchFamily="34" charset="0"/>
              <a:cs typeface="Arial" pitchFamily="34" charset="0"/>
            </a:endParaRPr>
          </a:p>
          <a:p>
            <a:pPr>
              <a:lnSpc>
                <a:spcPct val="150000"/>
              </a:lnSpc>
            </a:pPr>
            <a:r>
              <a:rPr lang="fr-FR" b="1" u="sng" dirty="0" smtClean="0">
                <a:solidFill>
                  <a:srgbClr val="00378B"/>
                </a:solidFill>
                <a:latin typeface="Arial" pitchFamily="34" charset="0"/>
                <a:cs typeface="Arial" pitchFamily="34" charset="0"/>
              </a:rPr>
              <a:t>Hélène </a:t>
            </a:r>
            <a:r>
              <a:rPr lang="fr-FR" b="1" u="sng" dirty="0" err="1" smtClean="0">
                <a:solidFill>
                  <a:srgbClr val="00378B"/>
                </a:solidFill>
                <a:latin typeface="Arial" pitchFamily="34" charset="0"/>
                <a:cs typeface="Arial" pitchFamily="34" charset="0"/>
              </a:rPr>
              <a:t>Peytavi</a:t>
            </a:r>
            <a:endParaRPr lang="fr-FR" b="1" u="sng" dirty="0" smtClean="0">
              <a:solidFill>
                <a:srgbClr val="00378B"/>
              </a:solidFill>
              <a:latin typeface="Arial" pitchFamily="34" charset="0"/>
              <a:cs typeface="Arial" pitchFamily="34" charset="0"/>
            </a:endParaRPr>
          </a:p>
          <a:p>
            <a:pPr>
              <a:lnSpc>
                <a:spcPct val="150000"/>
              </a:lnSpc>
            </a:pPr>
            <a:r>
              <a:rPr lang="fr-FR" b="1" u="sng" dirty="0" err="1" smtClean="0">
                <a:solidFill>
                  <a:srgbClr val="00378B"/>
                </a:solidFill>
                <a:latin typeface="Arial" pitchFamily="34" charset="0"/>
                <a:cs typeface="Arial" pitchFamily="34" charset="0"/>
              </a:rPr>
              <a:t>Helene.peytavi</a:t>
            </a:r>
            <a:r>
              <a:rPr lang="fr-FR" b="1" u="sng" err="1" smtClean="0">
                <a:solidFill>
                  <a:srgbClr val="00378B"/>
                </a:solidFill>
                <a:latin typeface="Arial" pitchFamily="34" charset="0"/>
                <a:cs typeface="Arial" pitchFamily="34" charset="0"/>
              </a:rPr>
              <a:t>@</a:t>
            </a:r>
            <a:r>
              <a:rPr lang="fr-FR" b="1" u="sng" smtClean="0">
                <a:solidFill>
                  <a:srgbClr val="00378B"/>
                </a:solidFill>
                <a:latin typeface="Arial" pitchFamily="34" charset="0"/>
                <a:cs typeface="Arial" pitchFamily="34" charset="0"/>
              </a:rPr>
              <a:t>education.gouv.fr </a:t>
            </a:r>
            <a:endParaRPr lang="fr-FR" b="1" u="sng" dirty="0">
              <a:solidFill>
                <a:srgbClr val="00378B"/>
              </a:solidFill>
              <a:latin typeface="Arial" pitchFamily="34" charset="0"/>
              <a:cs typeface="Arial" pitchFamily="34" charset="0"/>
            </a:endParaRPr>
          </a:p>
        </p:txBody>
      </p:sp>
      <p:grpSp>
        <p:nvGrpSpPr>
          <p:cNvPr id="6" name="Groupe 5"/>
          <p:cNvGrpSpPr/>
          <p:nvPr/>
        </p:nvGrpSpPr>
        <p:grpSpPr>
          <a:xfrm>
            <a:off x="4572001" y="1208391"/>
            <a:ext cx="3716594" cy="4613941"/>
            <a:chOff x="3023419" y="1300162"/>
            <a:chExt cx="3716594" cy="4613941"/>
          </a:xfrm>
        </p:grpSpPr>
        <p:pic>
          <p:nvPicPr>
            <p:cNvPr id="512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3237" t="17774" r="51599" b="19153"/>
            <a:stretch/>
          </p:blipFill>
          <p:spPr bwMode="auto">
            <a:xfrm>
              <a:off x="3023419" y="1300162"/>
              <a:ext cx="3274142" cy="4613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648632" y="1300162"/>
              <a:ext cx="1091381" cy="10040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8" name="Rectangle 7"/>
          <p:cNvSpPr/>
          <p:nvPr/>
        </p:nvSpPr>
        <p:spPr>
          <a:xfrm>
            <a:off x="2705868" y="6068579"/>
            <a:ext cx="4572000" cy="523220"/>
          </a:xfrm>
          <a:prstGeom prst="rect">
            <a:avLst/>
          </a:prstGeom>
        </p:spPr>
        <p:txBody>
          <a:bodyPr>
            <a:spAutoFit/>
          </a:bodyPr>
          <a:lstStyle/>
          <a:p>
            <a:r>
              <a:rPr lang="fr-FR" sz="1400" dirty="0"/>
              <a:t>L'industrie racontée à mes ados... qui s'en </a:t>
            </a:r>
            <a:r>
              <a:rPr lang="fr-FR" sz="1400" dirty="0" smtClean="0"/>
              <a:t>fichent </a:t>
            </a:r>
          </a:p>
          <a:p>
            <a:r>
              <a:rPr lang="fr-FR" sz="1400" dirty="0" smtClean="0"/>
              <a:t>© </a:t>
            </a:r>
            <a:r>
              <a:rPr lang="fr-FR" sz="1400" dirty="0" err="1"/>
              <a:t>Dunod</a:t>
            </a:r>
            <a:r>
              <a:rPr lang="fr-FR" sz="1400" dirty="0"/>
              <a:t>, Paris, 2013</a:t>
            </a:r>
          </a:p>
        </p:txBody>
      </p:sp>
    </p:spTree>
    <p:extLst>
      <p:ext uri="{BB962C8B-B14F-4D97-AF65-F5344CB8AC3E}">
        <p14:creationId xmlns:p14="http://schemas.microsoft.com/office/powerpoint/2010/main" val="5511556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34"/>
            <a:ext cx="8521290" cy="669829"/>
          </a:xfrm>
          <a:solidFill>
            <a:srgbClr val="D49F00"/>
          </a:solidFill>
        </p:spPr>
        <p:txBody>
          <a:bodyPr>
            <a:noAutofit/>
          </a:bodyPr>
          <a:lstStyle/>
          <a:p>
            <a:pPr algn="l"/>
            <a:r>
              <a:rPr lang="fr-FR" sz="2000" b="1" dirty="0" smtClean="0">
                <a:solidFill>
                  <a:schemeClr val="bg1"/>
                </a:solidFill>
                <a:latin typeface="Arial" pitchFamily="34" charset="0"/>
                <a:cs typeface="Arial" pitchFamily="34" charset="0"/>
              </a:rPr>
              <a:t>Soutenir le développement de la culture technique et industrielle</a:t>
            </a:r>
            <a:endParaRPr lang="fr-FR" sz="2000" b="1" dirty="0">
              <a:solidFill>
                <a:schemeClr val="bg1"/>
              </a:solidFill>
              <a:latin typeface="Arial" pitchFamily="34" charset="0"/>
              <a:cs typeface="Arial" pitchFamily="34" charset="0"/>
            </a:endParaRPr>
          </a:p>
        </p:txBody>
      </p:sp>
      <p:graphicFrame>
        <p:nvGraphicFramePr>
          <p:cNvPr id="3" name="Diagramme 2"/>
          <p:cNvGraphicFramePr/>
          <p:nvPr>
            <p:extLst>
              <p:ext uri="{D42A27DB-BD31-4B8C-83A1-F6EECF244321}">
                <p14:modId xmlns:p14="http://schemas.microsoft.com/office/powerpoint/2010/main" val="592467098"/>
              </p:ext>
            </p:extLst>
          </p:nvPr>
        </p:nvGraphicFramePr>
        <p:xfrm>
          <a:off x="311354" y="4052225"/>
          <a:ext cx="8521290" cy="1770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 11" descr="ENI_powerpoint_logo_canope.jpg"/>
          <p:cNvPicPr>
            <a:picLocks noChangeAspect="1"/>
          </p:cNvPicPr>
          <p:nvPr/>
        </p:nvPicPr>
        <p:blipFill>
          <a:blip r:embed="rId8"/>
          <a:stretch>
            <a:fillRect/>
          </a:stretch>
        </p:blipFill>
        <p:spPr>
          <a:xfrm>
            <a:off x="7572776" y="6024429"/>
            <a:ext cx="1259868" cy="595152"/>
          </a:xfrm>
          <a:prstGeom prst="rect">
            <a:avLst/>
          </a:prstGeom>
        </p:spPr>
      </p:pic>
      <p:sp>
        <p:nvSpPr>
          <p:cNvPr id="10" name="Rectangle 9"/>
          <p:cNvSpPr/>
          <p:nvPr/>
        </p:nvSpPr>
        <p:spPr>
          <a:xfrm>
            <a:off x="320880" y="1282316"/>
            <a:ext cx="8521289" cy="369332"/>
          </a:xfrm>
          <a:prstGeom prst="rect">
            <a:avLst/>
          </a:prstGeom>
        </p:spPr>
        <p:txBody>
          <a:bodyPr wrap="square">
            <a:spAutoFit/>
          </a:bodyPr>
          <a:lstStyle/>
          <a:p>
            <a:pPr lvl="0"/>
            <a:r>
              <a:rPr lang="fr-FR" b="1" u="sng" dirty="0" smtClean="0">
                <a:solidFill>
                  <a:srgbClr val="00378B"/>
                </a:solidFill>
                <a:latin typeface="Arial" pitchFamily="34" charset="0"/>
                <a:cs typeface="Arial" pitchFamily="34" charset="0"/>
              </a:rPr>
              <a:t>Une double approche</a:t>
            </a:r>
          </a:p>
        </p:txBody>
      </p:sp>
      <p:sp>
        <p:nvSpPr>
          <p:cNvPr id="5" name="Flèche vers le bas 4"/>
          <p:cNvSpPr/>
          <p:nvPr/>
        </p:nvSpPr>
        <p:spPr>
          <a:xfrm>
            <a:off x="781050" y="1793174"/>
            <a:ext cx="1041400" cy="2093025"/>
          </a:xfrm>
          <a:prstGeom prst="downArrow">
            <a:avLst/>
          </a:prstGeom>
          <a:gradFill flip="none" rotWithShape="1">
            <a:gsLst>
              <a:gs pos="0">
                <a:srgbClr val="FFEFD1"/>
              </a:gs>
              <a:gs pos="88000">
                <a:srgbClr val="D49F00">
                  <a:lumMod val="99000"/>
                  <a:alpha val="14000"/>
                </a:srgbClr>
              </a:gs>
              <a:gs pos="100000">
                <a:srgbClr val="D1C39F"/>
              </a:gs>
            </a:gsLst>
            <a:lin ang="5400000" scaled="1"/>
            <a:tileRect/>
          </a:gradFill>
          <a:ln cap="sq" cmpd="sng">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511386" y="1835912"/>
            <a:ext cx="8502239" cy="1754326"/>
          </a:xfrm>
          <a:prstGeom prst="rect">
            <a:avLst/>
          </a:prstGeom>
        </p:spPr>
        <p:txBody>
          <a:bodyPr wrap="square">
            <a:spAutoFit/>
          </a:bodyPr>
          <a:lstStyle/>
          <a:p>
            <a:pPr lvl="0" algn="ctr">
              <a:lnSpc>
                <a:spcPct val="150000"/>
              </a:lnSpc>
              <a:buFont typeface="Arial" pitchFamily="34" charset="0"/>
              <a:buChar char="•"/>
            </a:pPr>
            <a:r>
              <a:rPr lang="fr-FR" dirty="0" smtClean="0">
                <a:solidFill>
                  <a:srgbClr val="00378B"/>
                </a:solidFill>
                <a:latin typeface="Arial" pitchFamily="34" charset="0"/>
                <a:cs typeface="Arial" pitchFamily="34" charset="0"/>
              </a:rPr>
              <a:t> </a:t>
            </a:r>
            <a:r>
              <a:rPr lang="fr-FR" dirty="0">
                <a:solidFill>
                  <a:srgbClr val="00378B"/>
                </a:solidFill>
                <a:latin typeface="Arial" pitchFamily="34" charset="0"/>
                <a:cs typeface="Arial" pitchFamily="34" charset="0"/>
              </a:rPr>
              <a:t>Pour les </a:t>
            </a:r>
            <a:r>
              <a:rPr lang="fr-FR" b="1" dirty="0">
                <a:solidFill>
                  <a:srgbClr val="00378B"/>
                </a:solidFill>
                <a:latin typeface="Arial" pitchFamily="34" charset="0"/>
                <a:cs typeface="Arial" pitchFamily="34" charset="0"/>
              </a:rPr>
              <a:t>enseignements généraux </a:t>
            </a:r>
            <a:r>
              <a:rPr lang="fr-FR" dirty="0">
                <a:solidFill>
                  <a:srgbClr val="00378B"/>
                </a:solidFill>
                <a:latin typeface="Arial" pitchFamily="34" charset="0"/>
                <a:cs typeface="Arial" pitchFamily="34" charset="0"/>
              </a:rPr>
              <a:t>: </a:t>
            </a:r>
          </a:p>
          <a:p>
            <a:pPr lvl="0" algn="ctr">
              <a:lnSpc>
                <a:spcPct val="150000"/>
              </a:lnSpc>
            </a:pPr>
            <a:r>
              <a:rPr lang="fr-FR" dirty="0">
                <a:solidFill>
                  <a:srgbClr val="00378B"/>
                </a:solidFill>
                <a:latin typeface="Arial" pitchFamily="34" charset="0"/>
                <a:cs typeface="Arial" pitchFamily="34" charset="0"/>
              </a:rPr>
              <a:t>	une approche culture technologique et industrielle </a:t>
            </a:r>
          </a:p>
          <a:p>
            <a:pPr algn="ctr">
              <a:lnSpc>
                <a:spcPct val="150000"/>
              </a:lnSpc>
              <a:buFont typeface="Arial" pitchFamily="34" charset="0"/>
              <a:buChar char="•"/>
            </a:pPr>
            <a:r>
              <a:rPr lang="fr-FR" dirty="0">
                <a:solidFill>
                  <a:srgbClr val="00378B"/>
                </a:solidFill>
                <a:latin typeface="Arial" pitchFamily="34" charset="0"/>
                <a:cs typeface="Arial" pitchFamily="34" charset="0"/>
              </a:rPr>
              <a:t> Pour les </a:t>
            </a:r>
            <a:r>
              <a:rPr lang="fr-FR" b="1" dirty="0">
                <a:solidFill>
                  <a:srgbClr val="00378B"/>
                </a:solidFill>
                <a:latin typeface="Arial" pitchFamily="34" charset="0"/>
                <a:cs typeface="Arial" pitchFamily="34" charset="0"/>
              </a:rPr>
              <a:t>enseignements technologiques et professionnels </a:t>
            </a:r>
            <a:r>
              <a:rPr lang="fr-FR" dirty="0">
                <a:solidFill>
                  <a:srgbClr val="00378B"/>
                </a:solidFill>
                <a:latin typeface="Arial" pitchFamily="34" charset="0"/>
                <a:cs typeface="Arial" pitchFamily="34" charset="0"/>
              </a:rPr>
              <a:t>: </a:t>
            </a:r>
          </a:p>
          <a:p>
            <a:pPr lvl="1" algn="ctr">
              <a:lnSpc>
                <a:spcPct val="150000"/>
              </a:lnSpc>
            </a:pPr>
            <a:r>
              <a:rPr lang="fr-FR" dirty="0">
                <a:solidFill>
                  <a:srgbClr val="00378B"/>
                </a:solidFill>
                <a:latin typeface="Arial" pitchFamily="34" charset="0"/>
                <a:cs typeface="Arial" pitchFamily="34" charset="0"/>
              </a:rPr>
              <a:t>une entrée </a:t>
            </a:r>
            <a:r>
              <a:rPr lang="fr-FR" dirty="0" smtClean="0">
                <a:solidFill>
                  <a:srgbClr val="00378B"/>
                </a:solidFill>
                <a:latin typeface="Arial" pitchFamily="34" charset="0"/>
                <a:cs typeface="Arial" pitchFamily="34" charset="0"/>
              </a:rPr>
              <a:t>ressources techniques, études de cas</a:t>
            </a:r>
            <a:endParaRPr lang="fr-FR" dirty="0">
              <a:solidFill>
                <a:srgbClr val="00378B"/>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p:nvPr/>
        </p:nvPicPr>
        <p:blipFill rotWithShape="1">
          <a:blip r:embed="rId3"/>
          <a:srcRect r="24227"/>
          <a:stretch/>
        </p:blipFill>
        <p:spPr>
          <a:xfrm>
            <a:off x="6013953" y="2736493"/>
            <a:ext cx="3117645" cy="2213173"/>
          </a:xfrm>
          <a:prstGeom prst="rect">
            <a:avLst/>
          </a:prstGeom>
          <a:ln>
            <a:solidFill>
              <a:schemeClr val="bg1">
                <a:lumMod val="75000"/>
              </a:schemeClr>
            </a:solidFill>
          </a:ln>
        </p:spPr>
      </p:pic>
      <p:sp>
        <p:nvSpPr>
          <p:cNvPr id="4" name="Titre 1"/>
          <p:cNvSpPr>
            <a:spLocks noGrp="1"/>
          </p:cNvSpPr>
          <p:nvPr>
            <p:ph type="title"/>
          </p:nvPr>
        </p:nvSpPr>
        <p:spPr>
          <a:xfrm>
            <a:off x="311355" y="297734"/>
            <a:ext cx="8521290" cy="669829"/>
          </a:xfrm>
          <a:solidFill>
            <a:srgbClr val="D49F00"/>
          </a:solidFill>
        </p:spPr>
        <p:txBody>
          <a:bodyPr>
            <a:noAutofit/>
          </a:bodyPr>
          <a:lstStyle/>
          <a:p>
            <a:pPr algn="l"/>
            <a:r>
              <a:rPr lang="fr-FR" sz="2000" b="1" dirty="0" smtClean="0">
                <a:solidFill>
                  <a:schemeClr val="bg1"/>
                </a:solidFill>
                <a:latin typeface="Arial" pitchFamily="34" charset="0"/>
                <a:cs typeface="Arial" pitchFamily="34" charset="0"/>
              </a:rPr>
              <a:t>Création d’une plateforme de ressources numériques éducatives</a:t>
            </a:r>
            <a:endParaRPr lang="fr-FR" sz="2000" b="1" dirty="0">
              <a:solidFill>
                <a:schemeClr val="bg1"/>
              </a:solidFill>
              <a:latin typeface="Arial" pitchFamily="34" charset="0"/>
              <a:cs typeface="Arial" pitchFamily="34" charset="0"/>
            </a:endParaRPr>
          </a:p>
        </p:txBody>
      </p:sp>
      <p:pic>
        <p:nvPicPr>
          <p:cNvPr id="12" name="Image 11" descr="ENI_powerpoint_logo_canope.jpg"/>
          <p:cNvPicPr>
            <a:picLocks noChangeAspect="1"/>
          </p:cNvPicPr>
          <p:nvPr/>
        </p:nvPicPr>
        <p:blipFill>
          <a:blip r:embed="rId4"/>
          <a:stretch>
            <a:fillRect/>
          </a:stretch>
        </p:blipFill>
        <p:spPr>
          <a:xfrm>
            <a:off x="7572776" y="6024429"/>
            <a:ext cx="1259868" cy="595152"/>
          </a:xfrm>
          <a:prstGeom prst="rect">
            <a:avLst/>
          </a:prstGeom>
        </p:spPr>
      </p:pic>
      <p:graphicFrame>
        <p:nvGraphicFramePr>
          <p:cNvPr id="3" name="Diagramme 2"/>
          <p:cNvGraphicFramePr/>
          <p:nvPr>
            <p:extLst>
              <p:ext uri="{D42A27DB-BD31-4B8C-83A1-F6EECF244321}">
                <p14:modId xmlns:p14="http://schemas.microsoft.com/office/powerpoint/2010/main" val="4129652266"/>
              </p:ext>
            </p:extLst>
          </p:nvPr>
        </p:nvGraphicFramePr>
        <p:xfrm>
          <a:off x="-516891" y="713563"/>
          <a:ext cx="5626100" cy="54586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8"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l="32500" t="19561" r="6931" b="42781"/>
          <a:stretch/>
        </p:blipFill>
        <p:spPr bwMode="auto">
          <a:xfrm>
            <a:off x="4061074" y="4949666"/>
            <a:ext cx="4774913" cy="1669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7576118" y="2336383"/>
            <a:ext cx="1259869" cy="400110"/>
          </a:xfrm>
          <a:prstGeom prst="rect">
            <a:avLst/>
          </a:prstGeom>
          <a:solidFill>
            <a:schemeClr val="bg1"/>
          </a:solidFill>
        </p:spPr>
        <p:txBody>
          <a:bodyPr wrap="square" rtlCol="0">
            <a:spAutoFit/>
          </a:bodyPr>
          <a:lstStyle/>
          <a:p>
            <a:pPr algn="ctr"/>
            <a:r>
              <a:rPr lang="fr-FR" sz="1000" dirty="0" smtClean="0">
                <a:solidFill>
                  <a:srgbClr val="00378B"/>
                </a:solidFill>
                <a:latin typeface="Arial" panose="020B0604020202020204" pitchFamily="34" charset="0"/>
                <a:cs typeface="Arial" panose="020B0604020202020204" pitchFamily="34" charset="0"/>
              </a:rPr>
              <a:t>Séquence préconstruite</a:t>
            </a:r>
            <a:endParaRPr lang="fr-FR" sz="1000" dirty="0">
              <a:solidFill>
                <a:srgbClr val="00378B"/>
              </a:solidFill>
              <a:latin typeface="Arial" panose="020B0604020202020204" pitchFamily="34" charset="0"/>
              <a:cs typeface="Arial" panose="020B0604020202020204" pitchFamily="34" charset="0"/>
            </a:endParaRPr>
          </a:p>
        </p:txBody>
      </p:sp>
      <p:sp>
        <p:nvSpPr>
          <p:cNvPr id="11" name="ZoneTexte 10"/>
          <p:cNvSpPr txBox="1"/>
          <p:nvPr/>
        </p:nvSpPr>
        <p:spPr>
          <a:xfrm>
            <a:off x="7228652" y="4949666"/>
            <a:ext cx="1744431" cy="861774"/>
          </a:xfrm>
          <a:prstGeom prst="rect">
            <a:avLst/>
          </a:prstGeom>
          <a:solidFill>
            <a:schemeClr val="bg1"/>
          </a:solidFill>
        </p:spPr>
        <p:txBody>
          <a:bodyPr wrap="square" rtlCol="0">
            <a:spAutoFit/>
          </a:bodyPr>
          <a:lstStyle/>
          <a:p>
            <a:pPr algn="ctr"/>
            <a:r>
              <a:rPr lang="fr-FR" sz="1000" dirty="0" smtClean="0">
                <a:solidFill>
                  <a:srgbClr val="00378B"/>
                </a:solidFill>
                <a:latin typeface="Arial" panose="020B0604020202020204" pitchFamily="34" charset="0"/>
                <a:cs typeface="Arial" panose="020B0604020202020204" pitchFamily="34" charset="0"/>
              </a:rPr>
              <a:t>Jeu </a:t>
            </a:r>
            <a:r>
              <a:rPr lang="fr-FR" sz="1000" dirty="0">
                <a:solidFill>
                  <a:srgbClr val="00378B"/>
                </a:solidFill>
                <a:latin typeface="Arial" panose="020B0604020202020204" pitchFamily="34" charset="0"/>
                <a:cs typeface="Arial" panose="020B0604020202020204" pitchFamily="34" charset="0"/>
              </a:rPr>
              <a:t>qui permet de simuler un tracé de </a:t>
            </a:r>
            <a:r>
              <a:rPr lang="fr-FR" sz="1000" dirty="0" smtClean="0">
                <a:solidFill>
                  <a:srgbClr val="00378B"/>
                </a:solidFill>
                <a:latin typeface="Arial" panose="020B0604020202020204" pitchFamily="34" charset="0"/>
                <a:cs typeface="Arial" panose="020B0604020202020204" pitchFamily="34" charset="0"/>
              </a:rPr>
              <a:t>LGV </a:t>
            </a:r>
            <a:r>
              <a:rPr lang="fr-FR" sz="1000" dirty="0">
                <a:solidFill>
                  <a:srgbClr val="00378B"/>
                </a:solidFill>
                <a:latin typeface="Arial" panose="020B0604020202020204" pitchFamily="34" charset="0"/>
                <a:cs typeface="Arial" panose="020B0604020202020204" pitchFamily="34" charset="0"/>
              </a:rPr>
              <a:t>en considérant </a:t>
            </a:r>
            <a:r>
              <a:rPr lang="fr-FR" sz="1000" dirty="0" smtClean="0">
                <a:solidFill>
                  <a:srgbClr val="00378B"/>
                </a:solidFill>
                <a:latin typeface="Arial" panose="020B0604020202020204" pitchFamily="34" charset="0"/>
                <a:cs typeface="Arial" panose="020B0604020202020204" pitchFamily="34" charset="0"/>
              </a:rPr>
              <a:t>les </a:t>
            </a:r>
            <a:r>
              <a:rPr lang="fr-FR" sz="1000" dirty="0">
                <a:solidFill>
                  <a:srgbClr val="00378B"/>
                </a:solidFill>
                <a:latin typeface="Arial" panose="020B0604020202020204" pitchFamily="34" charset="0"/>
                <a:cs typeface="Arial" panose="020B0604020202020204" pitchFamily="34" charset="0"/>
              </a:rPr>
              <a:t>conflits d’intérêts entre les acteurs </a:t>
            </a:r>
            <a:r>
              <a:rPr lang="fr-FR" sz="1000" dirty="0" smtClean="0">
                <a:solidFill>
                  <a:srgbClr val="00378B"/>
                </a:solidFill>
                <a:latin typeface="Arial" panose="020B0604020202020204" pitchFamily="34" charset="0"/>
                <a:cs typeface="Arial" panose="020B0604020202020204" pitchFamily="34" charset="0"/>
              </a:rPr>
              <a:t>concernés</a:t>
            </a:r>
            <a:endParaRPr lang="fr-FR" sz="1000" dirty="0">
              <a:solidFill>
                <a:srgbClr val="00378B"/>
              </a:solidFill>
              <a:latin typeface="Arial" panose="020B0604020202020204" pitchFamily="34" charset="0"/>
              <a:cs typeface="Arial" panose="020B0604020202020204" pitchFamily="34" charset="0"/>
            </a:endParaRPr>
          </a:p>
        </p:txBody>
      </p:sp>
      <p:pic>
        <p:nvPicPr>
          <p:cNvPr id="15" name="Image 14"/>
          <p:cNvPicPr/>
          <p:nvPr/>
        </p:nvPicPr>
        <p:blipFill rotWithShape="1">
          <a:blip r:embed="rId11"/>
          <a:srcRect l="12218" t="11508" r="41840" b="14379"/>
          <a:stretch/>
        </p:blipFill>
        <p:spPr>
          <a:xfrm>
            <a:off x="4857748" y="1044188"/>
            <a:ext cx="2476501" cy="2279649"/>
          </a:xfrm>
          <a:prstGeom prst="rect">
            <a:avLst/>
          </a:prstGeom>
        </p:spPr>
      </p:pic>
      <p:sp>
        <p:nvSpPr>
          <p:cNvPr id="2" name="ZoneTexte 1"/>
          <p:cNvSpPr txBox="1"/>
          <p:nvPr/>
        </p:nvSpPr>
        <p:spPr>
          <a:xfrm>
            <a:off x="7439024" y="1090355"/>
            <a:ext cx="1534059" cy="553998"/>
          </a:xfrm>
          <a:prstGeom prst="rect">
            <a:avLst/>
          </a:prstGeom>
          <a:solidFill>
            <a:schemeClr val="bg1"/>
          </a:solidFill>
        </p:spPr>
        <p:txBody>
          <a:bodyPr wrap="square" rtlCol="0">
            <a:spAutoFit/>
          </a:bodyPr>
          <a:lstStyle/>
          <a:p>
            <a:pPr algn="ctr"/>
            <a:r>
              <a:rPr lang="fr-FR" sz="1000" dirty="0">
                <a:solidFill>
                  <a:srgbClr val="00378B"/>
                </a:solidFill>
                <a:latin typeface="Arial" panose="020B0604020202020204" pitchFamily="34" charset="0"/>
                <a:cs typeface="Arial" panose="020B0604020202020204" pitchFamily="34" charset="0"/>
              </a:rPr>
              <a:t>Simulation numérique </a:t>
            </a:r>
            <a:r>
              <a:rPr lang="fr-FR" sz="1000" dirty="0" smtClean="0">
                <a:solidFill>
                  <a:srgbClr val="00378B"/>
                </a:solidFill>
                <a:latin typeface="Arial" panose="020B0604020202020204" pitchFamily="34" charset="0"/>
                <a:cs typeface="Arial" panose="020B0604020202020204" pitchFamily="34" charset="0"/>
              </a:rPr>
              <a:t>sur la régulation d’un </a:t>
            </a:r>
            <a:r>
              <a:rPr lang="fr-FR" sz="1000" dirty="0">
                <a:solidFill>
                  <a:srgbClr val="00378B"/>
                </a:solidFill>
                <a:latin typeface="Arial" panose="020B0604020202020204" pitchFamily="34" charset="0"/>
                <a:cs typeface="Arial" panose="020B0604020202020204" pitchFamily="34" charset="0"/>
              </a:rPr>
              <a:t>système de chauffage </a:t>
            </a:r>
          </a:p>
        </p:txBody>
      </p:sp>
      <p:grpSp>
        <p:nvGrpSpPr>
          <p:cNvPr id="16" name="Groupe 15"/>
          <p:cNvGrpSpPr/>
          <p:nvPr/>
        </p:nvGrpSpPr>
        <p:grpSpPr>
          <a:xfrm>
            <a:off x="3970021" y="3657212"/>
            <a:ext cx="2125977" cy="712988"/>
            <a:chOff x="1125220" y="4201972"/>
            <a:chExt cx="3636327" cy="1141486"/>
          </a:xfrm>
        </p:grpSpPr>
        <p:sp>
          <p:nvSpPr>
            <p:cNvPr id="17" name="Rectangle 16"/>
            <p:cNvSpPr/>
            <p:nvPr/>
          </p:nvSpPr>
          <p:spPr>
            <a:xfrm>
              <a:off x="1125220" y="4201972"/>
              <a:ext cx="3375660" cy="8439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1385887" y="4499543"/>
              <a:ext cx="3375660" cy="8439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fr-FR" sz="1600" b="1" kern="1200" dirty="0" smtClean="0">
                  <a:solidFill>
                    <a:srgbClr val="00378B"/>
                  </a:solidFill>
                  <a:latin typeface="Arial" pitchFamily="34" charset="0"/>
                  <a:ea typeface="+mn-ea"/>
                  <a:cs typeface="Arial" pitchFamily="34" charset="0"/>
                </a:rPr>
                <a:t>Exemples </a:t>
              </a:r>
              <a:endParaRPr lang="fr-FR" sz="1600" b="1" kern="1200" dirty="0">
                <a:solidFill>
                  <a:srgbClr val="00378B"/>
                </a:solidFill>
                <a:latin typeface="Arial" pitchFamily="34" charset="0"/>
                <a:ea typeface="+mn-ea"/>
                <a:cs typeface="Arial" pitchFamily="34" charset="0"/>
              </a:endParaRPr>
            </a:p>
          </p:txBody>
        </p:sp>
      </p:grpSp>
    </p:spTree>
    <p:extLst>
      <p:ext uri="{BB962C8B-B14F-4D97-AF65-F5344CB8AC3E}">
        <p14:creationId xmlns:p14="http://schemas.microsoft.com/office/powerpoint/2010/main" val="29954318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p:cNvGrpSpPr/>
          <p:nvPr/>
        </p:nvGrpSpPr>
        <p:grpSpPr>
          <a:xfrm>
            <a:off x="460375" y="1285268"/>
            <a:ext cx="8398101" cy="5623128"/>
            <a:chOff x="349867" y="1046045"/>
            <a:chExt cx="8398101" cy="5623128"/>
          </a:xfrm>
        </p:grpSpPr>
        <p:pic>
          <p:nvPicPr>
            <p:cNvPr id="1026" name="Picture 2" descr="Couverture technologie n°1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67" y="1046045"/>
              <a:ext cx="3978628" cy="56231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duscol.education.fr/sti/sites/eduscol.education.fr.sti/files/medias/images/48220-memento-norme-g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950" y="1046045"/>
              <a:ext cx="3814018" cy="5411402"/>
            </a:xfrm>
            <a:prstGeom prst="rect">
              <a:avLst/>
            </a:prstGeom>
            <a:noFill/>
            <a:extLst>
              <a:ext uri="{909E8E84-426E-40dd-AFC4-6F175D3DCCD1}">
                <a14:hiddenFill xmlns:a14="http://schemas.microsoft.com/office/drawing/2010/main">
                  <a:solidFill>
                    <a:srgbClr val="FFFFFF"/>
                  </a:solidFill>
                </a14:hiddenFill>
              </a:ext>
            </a:extLst>
          </p:spPr>
        </p:pic>
      </p:grpSp>
      <p:pic>
        <p:nvPicPr>
          <p:cNvPr id="1045" name="Picture 21"/>
          <p:cNvPicPr>
            <a:picLocks noChangeAspect="1" noChangeArrowheads="1"/>
          </p:cNvPicPr>
          <p:nvPr/>
        </p:nvPicPr>
        <p:blipFill rotWithShape="1">
          <a:blip r:embed="rId5">
            <a:extLst>
              <a:ext uri="{28A0092B-C50C-407E-A947-70E740481C1C}">
                <a14:useLocalDpi xmlns:a14="http://schemas.microsoft.com/office/drawing/2010/main" val="0"/>
              </a:ext>
            </a:extLst>
          </a:blip>
          <a:srcRect l="12519" t="17570" r="12592" b="17428"/>
          <a:stretch/>
        </p:blipFill>
        <p:spPr bwMode="auto">
          <a:xfrm>
            <a:off x="130708" y="1077966"/>
            <a:ext cx="8828804" cy="4308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4524" t="11667" r="34641" b="40417"/>
          <a:stretch/>
        </p:blipFill>
        <p:spPr bwMode="auto">
          <a:xfrm>
            <a:off x="1341120" y="1213748"/>
            <a:ext cx="661416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21560" t="11441" r="22218" b="14544"/>
          <a:stretch/>
        </p:blipFill>
        <p:spPr bwMode="auto">
          <a:xfrm>
            <a:off x="887510" y="1152696"/>
            <a:ext cx="7315201" cy="5414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e 11"/>
          <p:cNvGrpSpPr/>
          <p:nvPr/>
        </p:nvGrpSpPr>
        <p:grpSpPr>
          <a:xfrm>
            <a:off x="311356" y="1077966"/>
            <a:ext cx="8318752" cy="5563802"/>
            <a:chOff x="1867314" y="1126341"/>
            <a:chExt cx="8318752" cy="5563802"/>
          </a:xfrm>
        </p:grpSpPr>
        <p:pic>
          <p:nvPicPr>
            <p:cNvPr id="1041" name="Picture 17"/>
            <p:cNvPicPr>
              <a:picLocks noChangeAspect="1" noChangeArrowheads="1"/>
            </p:cNvPicPr>
            <p:nvPr/>
          </p:nvPicPr>
          <p:blipFill rotWithShape="1">
            <a:blip r:embed="rId8">
              <a:extLst>
                <a:ext uri="{28A0092B-C50C-407E-A947-70E740481C1C}">
                  <a14:useLocalDpi xmlns:a14="http://schemas.microsoft.com/office/drawing/2010/main" val="0"/>
                </a:ext>
              </a:extLst>
            </a:blip>
            <a:srcRect l="24371" t="16077" r="26937" b="7864"/>
            <a:stretch/>
          </p:blipFill>
          <p:spPr bwMode="auto">
            <a:xfrm>
              <a:off x="1867314" y="1126341"/>
              <a:ext cx="6335397" cy="556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descr="Les fondamentaux"/>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28716" y="2060176"/>
              <a:ext cx="1657350" cy="17145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itre 1"/>
          <p:cNvSpPr>
            <a:spLocks noGrp="1"/>
          </p:cNvSpPr>
          <p:nvPr>
            <p:ph type="title"/>
          </p:nvPr>
        </p:nvSpPr>
        <p:spPr>
          <a:xfrm>
            <a:off x="311355" y="297734"/>
            <a:ext cx="8521290" cy="669829"/>
          </a:xfrm>
          <a:solidFill>
            <a:srgbClr val="D49F00"/>
          </a:solidFill>
        </p:spPr>
        <p:txBody>
          <a:bodyPr>
            <a:noAutofit/>
          </a:bodyPr>
          <a:lstStyle/>
          <a:p>
            <a:pPr algn="l"/>
            <a:r>
              <a:rPr lang="fr-FR" sz="2000" b="1" dirty="0" smtClean="0">
                <a:solidFill>
                  <a:schemeClr val="bg1"/>
                </a:solidFill>
                <a:latin typeface="Arial" pitchFamily="34" charset="0"/>
                <a:cs typeface="Arial" pitchFamily="34" charset="0"/>
              </a:rPr>
              <a:t>Gouvernance du projet</a:t>
            </a:r>
            <a:endParaRPr lang="fr-FR" sz="2000" b="1" dirty="0">
              <a:solidFill>
                <a:schemeClr val="bg1"/>
              </a:solidFill>
              <a:latin typeface="Arial" pitchFamily="34" charset="0"/>
              <a:cs typeface="Arial" pitchFamily="34" charset="0"/>
            </a:endParaRPr>
          </a:p>
        </p:txBody>
      </p:sp>
      <p:pic>
        <p:nvPicPr>
          <p:cNvPr id="7" name="Image 6" descr="ENI_powerpoint_logo_canope.jpg"/>
          <p:cNvPicPr>
            <a:picLocks noChangeAspect="1"/>
          </p:cNvPicPr>
          <p:nvPr/>
        </p:nvPicPr>
        <p:blipFill>
          <a:blip r:embed="rId10"/>
          <a:stretch>
            <a:fillRect/>
          </a:stretch>
        </p:blipFill>
        <p:spPr>
          <a:xfrm>
            <a:off x="7572777" y="6046791"/>
            <a:ext cx="1259868" cy="595152"/>
          </a:xfrm>
          <a:prstGeom prst="rect">
            <a:avLst/>
          </a:prstGeom>
        </p:spPr>
      </p:pic>
      <p:sp>
        <p:nvSpPr>
          <p:cNvPr id="9" name="AutoShape 16" descr="http://www.viaeduc.fr/bundles/rpepum/images/logo.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16" name="Groupe 15"/>
          <p:cNvGrpSpPr/>
          <p:nvPr/>
        </p:nvGrpSpPr>
        <p:grpSpPr>
          <a:xfrm>
            <a:off x="311356" y="967563"/>
            <a:ext cx="8673689" cy="5822818"/>
            <a:chOff x="311356" y="1002353"/>
            <a:chExt cx="8673689" cy="5822818"/>
          </a:xfrm>
        </p:grpSpPr>
        <p:grpSp>
          <p:nvGrpSpPr>
            <p:cNvPr id="15" name="Groupe 14"/>
            <p:cNvGrpSpPr/>
            <p:nvPr/>
          </p:nvGrpSpPr>
          <p:grpSpPr>
            <a:xfrm>
              <a:off x="658232" y="1993546"/>
              <a:ext cx="8024758" cy="3276823"/>
              <a:chOff x="658232" y="1993546"/>
              <a:chExt cx="8024758" cy="3276823"/>
            </a:xfrm>
          </p:grpSpPr>
          <p:pic>
            <p:nvPicPr>
              <p:cNvPr id="1027" name="Picture 3"/>
              <p:cNvPicPr>
                <a:picLocks noChangeAspect="1" noChangeArrowheads="1"/>
              </p:cNvPicPr>
              <p:nvPr/>
            </p:nvPicPr>
            <p:blipFill rotWithShape="1">
              <a:blip r:embed="rId11">
                <a:extLst>
                  <a:ext uri="{28A0092B-C50C-407E-A947-70E740481C1C}">
                    <a14:useLocalDpi xmlns:a14="http://schemas.microsoft.com/office/drawing/2010/main" val="0"/>
                  </a:ext>
                </a:extLst>
              </a:blip>
              <a:srcRect l="28500" t="21260" r="31881" b="17178"/>
              <a:stretch/>
            </p:blipFill>
            <p:spPr bwMode="auto">
              <a:xfrm>
                <a:off x="4933950" y="1993546"/>
                <a:ext cx="3749040" cy="3276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658232" y="2064481"/>
                <a:ext cx="3982832" cy="2600712"/>
              </a:xfrm>
              <a:prstGeom prst="rect">
                <a:avLst/>
              </a:prstGeom>
              <a:noFill/>
            </p:spPr>
            <p:txBody>
              <a:bodyPr wrap="square" rtlCol="0">
                <a:spAutoFit/>
              </a:bodyPr>
              <a:lstStyle/>
              <a:p>
                <a:pPr>
                  <a:lnSpc>
                    <a:spcPct val="150000"/>
                  </a:lnSpc>
                </a:pPr>
                <a:r>
                  <a:rPr lang="fr-FR" b="1" dirty="0">
                    <a:solidFill>
                      <a:srgbClr val="00378B"/>
                    </a:solidFill>
                    <a:latin typeface="Arial" pitchFamily="34" charset="0"/>
                    <a:cs typeface="Arial" pitchFamily="34" charset="0"/>
                  </a:rPr>
                  <a:t>Réseau Canopé</a:t>
                </a:r>
              </a:p>
              <a:p>
                <a:pPr>
                  <a:lnSpc>
                    <a:spcPct val="150000"/>
                  </a:lnSpc>
                </a:pPr>
                <a:r>
                  <a:rPr lang="fr-FR" sz="1600" dirty="0">
                    <a:solidFill>
                      <a:srgbClr val="00378B"/>
                    </a:solidFill>
                    <a:latin typeface="Arial" pitchFamily="34" charset="0"/>
                    <a:cs typeface="Arial" pitchFamily="34" charset="0"/>
                  </a:rPr>
                  <a:t>Opérateur du </a:t>
                </a:r>
                <a:r>
                  <a:rPr lang="fr-FR" sz="1600" dirty="0" smtClean="0">
                    <a:solidFill>
                      <a:srgbClr val="00378B"/>
                    </a:solidFill>
                    <a:latin typeface="Arial" pitchFamily="34" charset="0"/>
                    <a:cs typeface="Arial" pitchFamily="34" charset="0"/>
                  </a:rPr>
                  <a:t>MEN – 1800 collaborateurs</a:t>
                </a:r>
                <a:endParaRPr lang="fr-FR" sz="1600" dirty="0">
                  <a:solidFill>
                    <a:srgbClr val="00378B"/>
                  </a:solidFill>
                  <a:latin typeface="Arial" pitchFamily="34" charset="0"/>
                  <a:cs typeface="Arial" pitchFamily="34" charset="0"/>
                </a:endParaRPr>
              </a:p>
              <a:p>
                <a:pPr fontAlgn="base"/>
                <a:r>
                  <a:rPr lang="fr-FR" sz="1600" dirty="0" smtClean="0">
                    <a:solidFill>
                      <a:srgbClr val="006978"/>
                    </a:solidFill>
                    <a:latin typeface="Simplon-Medium"/>
                  </a:rPr>
                  <a:t>Édition </a:t>
                </a:r>
                <a:r>
                  <a:rPr lang="fr-FR" sz="1600" dirty="0">
                    <a:solidFill>
                      <a:srgbClr val="006978"/>
                    </a:solidFill>
                    <a:latin typeface="Simplon-Medium"/>
                  </a:rPr>
                  <a:t>transmédia</a:t>
                </a:r>
              </a:p>
              <a:p>
                <a:pPr fontAlgn="base"/>
                <a:r>
                  <a:rPr lang="fr-FR" sz="1600" dirty="0" smtClean="0">
                    <a:solidFill>
                      <a:srgbClr val="006978"/>
                    </a:solidFill>
                    <a:latin typeface="Simplon-Medium"/>
                  </a:rPr>
                  <a:t>Ingénierie </a:t>
                </a:r>
                <a:r>
                  <a:rPr lang="fr-FR" sz="1600" dirty="0">
                    <a:solidFill>
                      <a:srgbClr val="006978"/>
                    </a:solidFill>
                    <a:latin typeface="Simplon-Medium"/>
                  </a:rPr>
                  <a:t>et services</a:t>
                </a:r>
              </a:p>
              <a:p>
                <a:pPr fontAlgn="base"/>
                <a:r>
                  <a:rPr lang="fr-FR" sz="1600" dirty="0" smtClean="0">
                    <a:solidFill>
                      <a:srgbClr val="006978"/>
                    </a:solidFill>
                    <a:latin typeface="Simplon-Medium"/>
                  </a:rPr>
                  <a:t>Outils</a:t>
                </a:r>
                <a:r>
                  <a:rPr lang="fr-FR" sz="1600" dirty="0">
                    <a:solidFill>
                      <a:srgbClr val="006978"/>
                    </a:solidFill>
                    <a:latin typeface="Simplon-Medium"/>
                  </a:rPr>
                  <a:t>, dispositifs et plateformes</a:t>
                </a:r>
              </a:p>
              <a:p>
                <a:pPr fontAlgn="base"/>
                <a:r>
                  <a:rPr lang="fr-FR" sz="1600" dirty="0" smtClean="0">
                    <a:solidFill>
                      <a:srgbClr val="006978"/>
                    </a:solidFill>
                    <a:latin typeface="Simplon-Medium"/>
                  </a:rPr>
                  <a:t>Conseil</a:t>
                </a:r>
                <a:endParaRPr lang="fr-FR" sz="1600" dirty="0">
                  <a:solidFill>
                    <a:srgbClr val="006978"/>
                  </a:solidFill>
                  <a:latin typeface="Simplon-Medium"/>
                </a:endParaRPr>
              </a:p>
              <a:p>
                <a:pPr fontAlgn="base"/>
                <a:r>
                  <a:rPr lang="fr-FR" sz="1600" dirty="0" smtClean="0">
                    <a:solidFill>
                      <a:srgbClr val="006978"/>
                    </a:solidFill>
                    <a:latin typeface="Simplon-Medium"/>
                  </a:rPr>
                  <a:t>Expérimentations </a:t>
                </a:r>
                <a:r>
                  <a:rPr lang="fr-FR" sz="1600" dirty="0">
                    <a:solidFill>
                      <a:srgbClr val="006978"/>
                    </a:solidFill>
                    <a:latin typeface="Simplon-Medium"/>
                  </a:rPr>
                  <a:t>et usages</a:t>
                </a:r>
              </a:p>
              <a:p>
                <a:pPr fontAlgn="base"/>
                <a:r>
                  <a:rPr lang="fr-FR" sz="1600" dirty="0" smtClean="0">
                    <a:solidFill>
                      <a:srgbClr val="006978"/>
                    </a:solidFill>
                    <a:latin typeface="Simplon-Medium"/>
                  </a:rPr>
                  <a:t>Accompagnement </a:t>
                </a:r>
                <a:r>
                  <a:rPr lang="fr-FR" sz="1600" dirty="0">
                    <a:solidFill>
                      <a:srgbClr val="006978"/>
                    </a:solidFill>
                    <a:latin typeface="Simplon-Medium"/>
                  </a:rPr>
                  <a:t>et formation</a:t>
                </a:r>
              </a:p>
              <a:p>
                <a:pPr fontAlgn="base"/>
                <a:r>
                  <a:rPr lang="fr-FR" sz="1600" dirty="0" smtClean="0">
                    <a:solidFill>
                      <a:srgbClr val="006978"/>
                    </a:solidFill>
                    <a:latin typeface="Simplon-Medium"/>
                  </a:rPr>
                  <a:t>Valorisation</a:t>
                </a:r>
                <a:endParaRPr lang="fr-FR" sz="1600" dirty="0">
                  <a:solidFill>
                    <a:srgbClr val="006978"/>
                  </a:solidFill>
                  <a:latin typeface="Simplon-Medium"/>
                </a:endParaRPr>
              </a:p>
            </p:txBody>
          </p:sp>
        </p:grpSp>
        <p:sp>
          <p:nvSpPr>
            <p:cNvPr id="17" name="ZoneTexte 16"/>
            <p:cNvSpPr txBox="1"/>
            <p:nvPr/>
          </p:nvSpPr>
          <p:spPr>
            <a:xfrm>
              <a:off x="601422" y="4793846"/>
              <a:ext cx="6104788" cy="2031325"/>
            </a:xfrm>
            <a:prstGeom prst="rect">
              <a:avLst/>
            </a:prstGeom>
            <a:noFill/>
          </p:spPr>
          <p:txBody>
            <a:bodyPr wrap="square" rtlCol="0">
              <a:spAutoFit/>
            </a:bodyPr>
            <a:lstStyle/>
            <a:p>
              <a:pPr>
                <a:lnSpc>
                  <a:spcPct val="150000"/>
                </a:lnSpc>
              </a:pPr>
              <a:r>
                <a:rPr lang="fr-FR" b="1" dirty="0" smtClean="0">
                  <a:solidFill>
                    <a:srgbClr val="00378B"/>
                  </a:solidFill>
                  <a:latin typeface="Arial" pitchFamily="34" charset="0"/>
                  <a:cs typeface="Arial" pitchFamily="34" charset="0"/>
                </a:rPr>
                <a:t>Institut </a:t>
              </a:r>
              <a:r>
                <a:rPr lang="fr-FR" b="1" dirty="0">
                  <a:solidFill>
                    <a:srgbClr val="00378B"/>
                  </a:solidFill>
                  <a:latin typeface="Arial" pitchFamily="34" charset="0"/>
                  <a:cs typeface="Arial" pitchFamily="34" charset="0"/>
                </a:rPr>
                <a:t>français de l'Éducation</a:t>
              </a:r>
            </a:p>
            <a:p>
              <a:pPr>
                <a:lnSpc>
                  <a:spcPct val="150000"/>
                </a:lnSpc>
              </a:pPr>
              <a:r>
                <a:rPr lang="fr-FR" sz="1600" dirty="0" smtClean="0">
                  <a:solidFill>
                    <a:srgbClr val="00378B"/>
                  </a:solidFill>
                  <a:latin typeface="Arial" pitchFamily="34" charset="0"/>
                  <a:cs typeface="Arial" pitchFamily="34" charset="0"/>
                </a:rPr>
                <a:t>Composante ENS Lyon</a:t>
              </a:r>
            </a:p>
            <a:p>
              <a:pPr>
                <a:lnSpc>
                  <a:spcPct val="150000"/>
                </a:lnSpc>
              </a:pPr>
              <a:r>
                <a:rPr lang="fr-FR" sz="1600" dirty="0" smtClean="0">
                  <a:solidFill>
                    <a:srgbClr val="00378B"/>
                  </a:solidFill>
                  <a:latin typeface="Arial" pitchFamily="34" charset="0"/>
                  <a:cs typeface="Arial" pitchFamily="34" charset="0"/>
                </a:rPr>
                <a:t>Recherche</a:t>
              </a:r>
              <a:r>
                <a:rPr lang="fr-FR" sz="1600" dirty="0">
                  <a:solidFill>
                    <a:srgbClr val="00378B"/>
                  </a:solidFill>
                  <a:latin typeface="Arial" pitchFamily="34" charset="0"/>
                  <a:cs typeface="Arial" pitchFamily="34" charset="0"/>
                </a:rPr>
                <a:t>, </a:t>
              </a:r>
              <a:r>
                <a:rPr lang="fr-FR" sz="1600" dirty="0" smtClean="0">
                  <a:solidFill>
                    <a:srgbClr val="00378B"/>
                  </a:solidFill>
                  <a:latin typeface="Arial" pitchFamily="34" charset="0"/>
                  <a:cs typeface="Arial" pitchFamily="34" charset="0"/>
                </a:rPr>
                <a:t>formation, </a:t>
              </a:r>
              <a:r>
                <a:rPr lang="fr-FR" sz="1600" dirty="0">
                  <a:solidFill>
                    <a:srgbClr val="00378B"/>
                  </a:solidFill>
                  <a:latin typeface="Arial" pitchFamily="34" charset="0"/>
                  <a:cs typeface="Arial" pitchFamily="34" charset="0"/>
                </a:rPr>
                <a:t>médiation des </a:t>
              </a:r>
              <a:r>
                <a:rPr lang="fr-FR" sz="1600" dirty="0" smtClean="0">
                  <a:solidFill>
                    <a:srgbClr val="00378B"/>
                  </a:solidFill>
                  <a:latin typeface="Arial" pitchFamily="34" charset="0"/>
                  <a:cs typeface="Arial" pitchFamily="34" charset="0"/>
                </a:rPr>
                <a:t>savoirs, expérimentation</a:t>
              </a:r>
            </a:p>
            <a:p>
              <a:pPr>
                <a:lnSpc>
                  <a:spcPct val="150000"/>
                </a:lnSpc>
              </a:pPr>
              <a:endParaRPr lang="fr-FR" sz="1600" dirty="0">
                <a:solidFill>
                  <a:srgbClr val="00378B"/>
                </a:solidFill>
                <a:latin typeface="Arial" pitchFamily="34" charset="0"/>
                <a:cs typeface="Arial" pitchFamily="34" charset="0"/>
              </a:endParaRPr>
            </a:p>
            <a:p>
              <a:pPr>
                <a:lnSpc>
                  <a:spcPct val="150000"/>
                </a:lnSpc>
              </a:pPr>
              <a:r>
                <a:rPr lang="fr-FR" b="1" u="sng" dirty="0" smtClean="0">
                  <a:solidFill>
                    <a:srgbClr val="00378B"/>
                  </a:solidFill>
                  <a:latin typeface="Arial" pitchFamily="34" charset="0"/>
                  <a:cs typeface="Arial" pitchFamily="34" charset="0"/>
                </a:rPr>
                <a:t>Des comités stratégiques et opérationnels</a:t>
              </a:r>
              <a:endParaRPr lang="fr-FR" b="1" u="sng" dirty="0"/>
            </a:p>
          </p:txBody>
        </p:sp>
        <p:grpSp>
          <p:nvGrpSpPr>
            <p:cNvPr id="14" name="Groupe 13"/>
            <p:cNvGrpSpPr/>
            <p:nvPr/>
          </p:nvGrpSpPr>
          <p:grpSpPr>
            <a:xfrm>
              <a:off x="311356" y="1002353"/>
              <a:ext cx="8673689" cy="967022"/>
              <a:chOff x="311356" y="1002353"/>
              <a:chExt cx="8673689" cy="967022"/>
            </a:xfrm>
          </p:grpSpPr>
          <p:sp>
            <p:nvSpPr>
              <p:cNvPr id="6" name="Rectangle 5"/>
              <p:cNvSpPr/>
              <p:nvPr/>
            </p:nvSpPr>
            <p:spPr>
              <a:xfrm>
                <a:off x="311356" y="1046045"/>
                <a:ext cx="8673689" cy="923330"/>
              </a:xfrm>
              <a:prstGeom prst="rect">
                <a:avLst/>
              </a:prstGeom>
            </p:spPr>
            <p:txBody>
              <a:bodyPr wrap="square">
                <a:spAutoFit/>
              </a:bodyPr>
              <a:lstStyle/>
              <a:p>
                <a:pPr lvl="0">
                  <a:lnSpc>
                    <a:spcPct val="150000"/>
                  </a:lnSpc>
                </a:pPr>
                <a:r>
                  <a:rPr lang="fr-FR" b="1" u="sng" dirty="0" smtClean="0">
                    <a:solidFill>
                      <a:srgbClr val="00378B"/>
                    </a:solidFill>
                    <a:latin typeface="Arial" pitchFamily="34" charset="0"/>
                    <a:cs typeface="Arial" pitchFamily="34" charset="0"/>
                  </a:rPr>
                  <a:t>Porteur du projet</a:t>
                </a:r>
                <a:r>
                  <a:rPr lang="fr-FR" dirty="0" smtClean="0">
                    <a:solidFill>
                      <a:srgbClr val="00378B"/>
                    </a:solidFill>
                    <a:latin typeface="Arial" pitchFamily="34" charset="0"/>
                    <a:cs typeface="Arial" pitchFamily="34" charset="0"/>
                  </a:rPr>
                  <a:t>                                  en partenariat avec  </a:t>
                </a:r>
              </a:p>
              <a:p>
                <a:pPr lvl="0">
                  <a:lnSpc>
                    <a:spcPct val="150000"/>
                  </a:lnSpc>
                </a:pPr>
                <a:endParaRPr lang="fr-FR" dirty="0" smtClean="0">
                  <a:solidFill>
                    <a:srgbClr val="00378B"/>
                  </a:solidFill>
                  <a:latin typeface="Arial" pitchFamily="34" charset="0"/>
                  <a:cs typeface="Arial" pitchFamily="34" charset="0"/>
                </a:endParaRPr>
              </a:p>
            </p:txBody>
          </p:sp>
          <p:pic>
            <p:nvPicPr>
              <p:cNvPr id="2051"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0214" y="1002353"/>
                <a:ext cx="1251904" cy="803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b="28776"/>
              <a:stretch/>
            </p:blipFill>
            <p:spPr bwMode="auto">
              <a:xfrm>
                <a:off x="2447308" y="1046045"/>
                <a:ext cx="1881187" cy="634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1694069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subTnLst>
                                    <p:set>
                                      <p:cBhvr override="childStyle">
                                        <p:cTn dur="1" fill="hold" display="0" masterRel="nextClick" afterEffect="1"/>
                                        <p:tgtEl>
                                          <p:spTgt spid="103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subTnLst>
                                    <p:set>
                                      <p:cBhvr override="childStyle">
                                        <p:cTn dur="1" fill="hold" display="0" masterRel="nextClick" afterEffect="1"/>
                                        <p:tgtEl>
                                          <p:spTgt spid="102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5"/>
                                        </p:tgtEl>
                                        <p:attrNameLst>
                                          <p:attrName>style.visibility</p:attrName>
                                        </p:attrNameLst>
                                      </p:cBhvr>
                                      <p:to>
                                        <p:strVal val="visible"/>
                                      </p:to>
                                    </p:set>
                                  </p:childTnLst>
                                  <p:subTnLst>
                                    <p:set>
                                      <p:cBhvr override="childStyle">
                                        <p:cTn dur="1" fill="hold" display="0" masterRel="nextClick" afterEffect="1"/>
                                        <p:tgtEl>
                                          <p:spTgt spid="104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34"/>
            <a:ext cx="8521290" cy="651233"/>
          </a:xfrm>
          <a:solidFill>
            <a:srgbClr val="D49F00"/>
          </a:solidFill>
        </p:spPr>
        <p:txBody>
          <a:bodyPr>
            <a:noAutofit/>
          </a:bodyPr>
          <a:lstStyle/>
          <a:p>
            <a:pPr algn="l"/>
            <a:r>
              <a:rPr lang="fr-FR" sz="2000" b="1" dirty="0" smtClean="0">
                <a:solidFill>
                  <a:schemeClr val="bg1"/>
                </a:solidFill>
                <a:latin typeface="Arial" pitchFamily="34" charset="0"/>
                <a:cs typeface="Arial" pitchFamily="34" charset="0"/>
              </a:rPr>
              <a:t>Réponse AAP « développement de la CSTI et égalité des chances »</a:t>
            </a:r>
          </a:p>
        </p:txBody>
      </p:sp>
      <p:sp>
        <p:nvSpPr>
          <p:cNvPr id="5" name="Rectangle 4"/>
          <p:cNvSpPr/>
          <p:nvPr/>
        </p:nvSpPr>
        <p:spPr>
          <a:xfrm>
            <a:off x="311356" y="1141857"/>
            <a:ext cx="8521289" cy="1985159"/>
          </a:xfrm>
          <a:prstGeom prst="rect">
            <a:avLst/>
          </a:prstGeom>
          <a:ln>
            <a:solidFill>
              <a:srgbClr val="00378B"/>
            </a:solidFill>
          </a:ln>
        </p:spPr>
        <p:txBody>
          <a:bodyPr wrap="square">
            <a:spAutoFit/>
          </a:bodyPr>
          <a:lstStyle/>
          <a:p>
            <a:pPr>
              <a:lnSpc>
                <a:spcPct val="150000"/>
              </a:lnSpc>
            </a:pPr>
            <a:r>
              <a:rPr lang="fr-FR" b="1" u="sng" dirty="0" smtClean="0">
                <a:solidFill>
                  <a:srgbClr val="00378B"/>
                </a:solidFill>
                <a:latin typeface="Arial" pitchFamily="34" charset="0"/>
                <a:cs typeface="Arial" pitchFamily="34" charset="0"/>
              </a:rPr>
              <a:t>Le programme d’investissements d’avenir</a:t>
            </a:r>
          </a:p>
          <a:p>
            <a:pPr lvl="0">
              <a:lnSpc>
                <a:spcPct val="150000"/>
              </a:lnSpc>
              <a:buFont typeface="Arial" pitchFamily="34" charset="0"/>
              <a:buChar char="•"/>
            </a:pPr>
            <a:r>
              <a:rPr lang="fr-FR" sz="1600" dirty="0" smtClean="0">
                <a:solidFill>
                  <a:srgbClr val="00378B"/>
                </a:solidFill>
                <a:latin typeface="Arial" pitchFamily="34" charset="0"/>
                <a:cs typeface="Arial" pitchFamily="34" charset="0"/>
              </a:rPr>
              <a:t> Mis en œuvre par le Commissariat général à l’investissement</a:t>
            </a:r>
          </a:p>
          <a:p>
            <a:pPr lvl="0">
              <a:lnSpc>
                <a:spcPct val="150000"/>
              </a:lnSpc>
              <a:buFont typeface="Arial" pitchFamily="34" charset="0"/>
              <a:buChar char="•"/>
            </a:pPr>
            <a:r>
              <a:rPr lang="fr-FR" sz="1600" dirty="0" smtClean="0">
                <a:solidFill>
                  <a:srgbClr val="00378B"/>
                </a:solidFill>
                <a:latin typeface="Arial" pitchFamily="34" charset="0"/>
                <a:cs typeface="Arial" pitchFamily="34" charset="0"/>
              </a:rPr>
              <a:t> Financement de projets stratégiques pour l’avenir au travers de multiples appels à projet et manifestations, dont l’appel permanent à projets </a:t>
            </a:r>
            <a:r>
              <a:rPr lang="fr-FR" sz="1600" b="1" dirty="0" smtClean="0">
                <a:solidFill>
                  <a:srgbClr val="00378B"/>
                </a:solidFill>
                <a:latin typeface="Arial" pitchFamily="34" charset="0"/>
                <a:cs typeface="Arial" pitchFamily="34" charset="0"/>
              </a:rPr>
              <a:t>« le développement de la culture scientifique et technique et l’égalité des chances » </a:t>
            </a:r>
            <a:r>
              <a:rPr lang="fr-FR" sz="1600" dirty="0" smtClean="0">
                <a:solidFill>
                  <a:srgbClr val="00378B"/>
                </a:solidFill>
                <a:latin typeface="Arial" pitchFamily="34" charset="0"/>
                <a:cs typeface="Arial" pitchFamily="34" charset="0"/>
              </a:rPr>
              <a:t>piloté par l’opérateur public ANRU</a:t>
            </a:r>
          </a:p>
        </p:txBody>
      </p:sp>
      <p:pic>
        <p:nvPicPr>
          <p:cNvPr id="7" name="Image 6" descr="ENI_powerpoint_logo_canope.jpg"/>
          <p:cNvPicPr>
            <a:picLocks noChangeAspect="1"/>
          </p:cNvPicPr>
          <p:nvPr/>
        </p:nvPicPr>
        <p:blipFill>
          <a:blip r:embed="rId3"/>
          <a:stretch>
            <a:fillRect/>
          </a:stretch>
        </p:blipFill>
        <p:spPr>
          <a:xfrm>
            <a:off x="7572777" y="6046791"/>
            <a:ext cx="1259868" cy="595152"/>
          </a:xfrm>
          <a:prstGeom prst="rect">
            <a:avLst/>
          </a:prstGeom>
        </p:spPr>
      </p:pic>
      <p:sp>
        <p:nvSpPr>
          <p:cNvPr id="13" name="Rectangle 12"/>
          <p:cNvSpPr/>
          <p:nvPr/>
        </p:nvSpPr>
        <p:spPr>
          <a:xfrm>
            <a:off x="311356" y="3358129"/>
            <a:ext cx="8673689" cy="2949525"/>
          </a:xfrm>
          <a:prstGeom prst="rect">
            <a:avLst/>
          </a:prstGeom>
        </p:spPr>
        <p:txBody>
          <a:bodyPr wrap="square">
            <a:spAutoFit/>
          </a:bodyPr>
          <a:lstStyle/>
          <a:p>
            <a:pPr lvl="0">
              <a:lnSpc>
                <a:spcPct val="150000"/>
              </a:lnSpc>
              <a:buFont typeface="Arial" pitchFamily="34" charset="0"/>
              <a:buChar char="•"/>
            </a:pPr>
            <a:r>
              <a:rPr lang="fr-FR" dirty="0" smtClean="0">
                <a:solidFill>
                  <a:srgbClr val="00378B"/>
                </a:solidFill>
                <a:latin typeface="Arial" pitchFamily="34" charset="0"/>
                <a:cs typeface="Arial" pitchFamily="34" charset="0"/>
              </a:rPr>
              <a:t> </a:t>
            </a:r>
            <a:r>
              <a:rPr lang="fr-FR" b="1" dirty="0" smtClean="0">
                <a:solidFill>
                  <a:srgbClr val="00378B"/>
                </a:solidFill>
                <a:latin typeface="Arial" pitchFamily="34" charset="0"/>
                <a:cs typeface="Arial" pitchFamily="34" charset="0"/>
              </a:rPr>
              <a:t>Promotion</a:t>
            </a:r>
            <a:r>
              <a:rPr lang="fr-FR" dirty="0" smtClean="0">
                <a:solidFill>
                  <a:srgbClr val="00378B"/>
                </a:solidFill>
                <a:latin typeface="Arial" pitchFamily="34" charset="0"/>
                <a:cs typeface="Arial" pitchFamily="34" charset="0"/>
              </a:rPr>
              <a:t> de la culture scientifique, technique et industrielle (CSTI)</a:t>
            </a:r>
            <a:endParaRPr lang="fr-FR" sz="1000" dirty="0" smtClean="0">
              <a:solidFill>
                <a:srgbClr val="00378B"/>
              </a:solidFill>
              <a:latin typeface="Arial" pitchFamily="34" charset="0"/>
              <a:cs typeface="Arial" pitchFamily="34" charset="0"/>
            </a:endParaRPr>
          </a:p>
          <a:p>
            <a:pPr>
              <a:lnSpc>
                <a:spcPct val="150000"/>
              </a:lnSpc>
              <a:buFont typeface="Arial" pitchFamily="34" charset="0"/>
              <a:buChar char="•"/>
            </a:pPr>
            <a:r>
              <a:rPr lang="fr-FR" dirty="0" smtClean="0">
                <a:solidFill>
                  <a:srgbClr val="00378B"/>
                </a:solidFill>
                <a:latin typeface="Arial" pitchFamily="34" charset="0"/>
                <a:cs typeface="Arial" pitchFamily="34" charset="0"/>
              </a:rPr>
              <a:t> </a:t>
            </a:r>
            <a:r>
              <a:rPr lang="fr-FR" b="1" dirty="0" smtClean="0">
                <a:solidFill>
                  <a:srgbClr val="00378B"/>
                </a:solidFill>
                <a:latin typeface="Arial" pitchFamily="34" charset="0"/>
                <a:cs typeface="Arial" pitchFamily="34" charset="0"/>
              </a:rPr>
              <a:t>Innovation</a:t>
            </a:r>
            <a:r>
              <a:rPr lang="fr-FR" dirty="0" smtClean="0">
                <a:solidFill>
                  <a:srgbClr val="00378B"/>
                </a:solidFill>
                <a:latin typeface="Arial" pitchFamily="34" charset="0"/>
                <a:cs typeface="Arial" pitchFamily="34" charset="0"/>
              </a:rPr>
              <a:t> en matière d’enseignement des sciences et des techniques</a:t>
            </a:r>
            <a:endParaRPr lang="fr-FR" sz="1000" dirty="0" smtClean="0">
              <a:solidFill>
                <a:srgbClr val="00378B"/>
              </a:solidFill>
              <a:latin typeface="Arial" pitchFamily="34" charset="0"/>
              <a:cs typeface="Arial" pitchFamily="34" charset="0"/>
            </a:endParaRPr>
          </a:p>
          <a:p>
            <a:pPr>
              <a:lnSpc>
                <a:spcPct val="150000"/>
              </a:lnSpc>
              <a:buFont typeface="Arial" pitchFamily="34" charset="0"/>
              <a:buChar char="•"/>
            </a:pPr>
            <a:r>
              <a:rPr lang="fr-FR" dirty="0" smtClean="0">
                <a:solidFill>
                  <a:srgbClr val="00378B"/>
                </a:solidFill>
                <a:latin typeface="Arial" pitchFamily="34" charset="0"/>
                <a:cs typeface="Arial" pitchFamily="34" charset="0"/>
              </a:rPr>
              <a:t> </a:t>
            </a:r>
            <a:r>
              <a:rPr lang="fr-FR" b="1" dirty="0" smtClean="0">
                <a:solidFill>
                  <a:srgbClr val="00378B"/>
                </a:solidFill>
                <a:latin typeface="Arial" pitchFamily="34" charset="0"/>
                <a:cs typeface="Arial" pitchFamily="34" charset="0"/>
              </a:rPr>
              <a:t>Structuration</a:t>
            </a:r>
            <a:r>
              <a:rPr lang="fr-FR" dirty="0" smtClean="0">
                <a:solidFill>
                  <a:srgbClr val="00378B"/>
                </a:solidFill>
                <a:latin typeface="Arial" pitchFamily="34" charset="0"/>
                <a:cs typeface="Arial" pitchFamily="34" charset="0"/>
              </a:rPr>
              <a:t> des partenariats des acteurs de la CSTI</a:t>
            </a:r>
            <a:endParaRPr lang="fr-FR" sz="1000" dirty="0" smtClean="0">
              <a:solidFill>
                <a:srgbClr val="00378B"/>
              </a:solidFill>
              <a:latin typeface="Arial" pitchFamily="34" charset="0"/>
              <a:cs typeface="Arial" pitchFamily="34" charset="0"/>
            </a:endParaRPr>
          </a:p>
          <a:p>
            <a:pPr>
              <a:lnSpc>
                <a:spcPct val="150000"/>
              </a:lnSpc>
              <a:buFont typeface="Arial" pitchFamily="34" charset="0"/>
              <a:buChar char="•"/>
            </a:pPr>
            <a:r>
              <a:rPr lang="fr-FR" dirty="0" smtClean="0">
                <a:solidFill>
                  <a:srgbClr val="00378B"/>
                </a:solidFill>
                <a:latin typeface="Arial" pitchFamily="34" charset="0"/>
                <a:cs typeface="Arial" pitchFamily="34" charset="0"/>
              </a:rPr>
              <a:t> </a:t>
            </a:r>
            <a:r>
              <a:rPr lang="fr-FR" b="1" dirty="0" smtClean="0">
                <a:solidFill>
                  <a:srgbClr val="00378B"/>
                </a:solidFill>
                <a:latin typeface="Arial" pitchFamily="34" charset="0"/>
                <a:cs typeface="Arial" pitchFamily="34" charset="0"/>
              </a:rPr>
              <a:t>Revalorisation</a:t>
            </a:r>
            <a:r>
              <a:rPr lang="fr-FR" dirty="0" smtClean="0">
                <a:solidFill>
                  <a:srgbClr val="00378B"/>
                </a:solidFill>
                <a:latin typeface="Arial" pitchFamily="34" charset="0"/>
                <a:cs typeface="Arial" pitchFamily="34" charset="0"/>
              </a:rPr>
              <a:t> des métiers scientifiques et techniques</a:t>
            </a:r>
            <a:endParaRPr lang="fr-FR" sz="1000" dirty="0" smtClean="0">
              <a:solidFill>
                <a:srgbClr val="00378B"/>
              </a:solidFill>
              <a:latin typeface="Arial" pitchFamily="34" charset="0"/>
              <a:cs typeface="Arial" pitchFamily="34" charset="0"/>
            </a:endParaRPr>
          </a:p>
          <a:p>
            <a:pPr>
              <a:lnSpc>
                <a:spcPct val="150000"/>
              </a:lnSpc>
              <a:buFont typeface="Arial" pitchFamily="34" charset="0"/>
              <a:buChar char="•"/>
            </a:pPr>
            <a:r>
              <a:rPr lang="fr-FR" dirty="0" smtClean="0">
                <a:solidFill>
                  <a:srgbClr val="00378B"/>
                </a:solidFill>
                <a:latin typeface="Arial" pitchFamily="34" charset="0"/>
                <a:cs typeface="Arial" pitchFamily="34" charset="0"/>
              </a:rPr>
              <a:t> </a:t>
            </a:r>
            <a:r>
              <a:rPr lang="fr-FR" b="1" dirty="0" smtClean="0">
                <a:solidFill>
                  <a:srgbClr val="00378B"/>
                </a:solidFill>
                <a:latin typeface="Arial" pitchFamily="34" charset="0"/>
                <a:cs typeface="Arial" pitchFamily="34" charset="0"/>
              </a:rPr>
              <a:t>Encouragement</a:t>
            </a:r>
            <a:r>
              <a:rPr lang="fr-FR" dirty="0" smtClean="0">
                <a:solidFill>
                  <a:srgbClr val="00378B"/>
                </a:solidFill>
                <a:latin typeface="Arial" pitchFamily="34" charset="0"/>
                <a:cs typeface="Arial" pitchFamily="34" charset="0"/>
              </a:rPr>
              <a:t> des vocations et goût des sciences et des techniques</a:t>
            </a:r>
            <a:br>
              <a:rPr lang="fr-FR" dirty="0" smtClean="0">
                <a:solidFill>
                  <a:srgbClr val="00378B"/>
                </a:solidFill>
                <a:latin typeface="Arial" pitchFamily="34" charset="0"/>
                <a:cs typeface="Arial" pitchFamily="34" charset="0"/>
              </a:rPr>
            </a:br>
            <a:r>
              <a:rPr lang="fr-FR" dirty="0" smtClean="0">
                <a:solidFill>
                  <a:srgbClr val="00378B"/>
                </a:solidFill>
                <a:latin typeface="Arial" pitchFamily="34" charset="0"/>
                <a:cs typeface="Arial" pitchFamily="34" charset="0"/>
              </a:rPr>
              <a:t>chez les jeunes</a:t>
            </a:r>
            <a:endParaRPr lang="fr-FR" sz="1000" dirty="0" smtClean="0">
              <a:solidFill>
                <a:srgbClr val="00378B"/>
              </a:solidFill>
              <a:latin typeface="Arial" pitchFamily="34" charset="0"/>
              <a:cs typeface="Arial" pitchFamily="34" charset="0"/>
            </a:endParaRPr>
          </a:p>
          <a:p>
            <a:pPr lvl="0">
              <a:lnSpc>
                <a:spcPct val="150000"/>
              </a:lnSpc>
              <a:buFont typeface="Arial" pitchFamily="34" charset="0"/>
              <a:buChar char="•"/>
            </a:pPr>
            <a:r>
              <a:rPr lang="fr-FR" dirty="0" smtClean="0">
                <a:solidFill>
                  <a:srgbClr val="00378B"/>
                </a:solidFill>
                <a:latin typeface="Arial" pitchFamily="34" charset="0"/>
                <a:cs typeface="Arial" pitchFamily="34" charset="0"/>
              </a:rPr>
              <a:t> </a:t>
            </a:r>
            <a:r>
              <a:rPr lang="fr-FR" b="1" dirty="0" smtClean="0">
                <a:solidFill>
                  <a:srgbClr val="00378B"/>
                </a:solidFill>
                <a:latin typeface="Arial" pitchFamily="34" charset="0"/>
                <a:cs typeface="Arial" pitchFamily="34" charset="0"/>
              </a:rPr>
              <a:t>Égalité</a:t>
            </a:r>
            <a:r>
              <a:rPr lang="fr-FR" dirty="0" smtClean="0">
                <a:solidFill>
                  <a:srgbClr val="00378B"/>
                </a:solidFill>
                <a:latin typeface="Arial" pitchFamily="34" charset="0"/>
                <a:cs typeface="Arial" pitchFamily="34" charset="0"/>
              </a:rPr>
              <a:t> des chances en éducation</a:t>
            </a: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6034" y="5610193"/>
            <a:ext cx="1536743" cy="1152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34"/>
            <a:ext cx="8521290" cy="651233"/>
          </a:xfrm>
          <a:solidFill>
            <a:srgbClr val="D49F00"/>
          </a:solidFill>
        </p:spPr>
        <p:txBody>
          <a:bodyPr>
            <a:noAutofit/>
          </a:bodyPr>
          <a:lstStyle/>
          <a:p>
            <a:pPr algn="l"/>
            <a:r>
              <a:rPr lang="fr-FR" sz="2000" b="1" dirty="0" smtClean="0">
                <a:solidFill>
                  <a:schemeClr val="bg1"/>
                </a:solidFill>
                <a:latin typeface="Arial" pitchFamily="34" charset="0"/>
                <a:cs typeface="Arial" pitchFamily="34" charset="0"/>
              </a:rPr>
              <a:t>Dimension stratégique </a:t>
            </a:r>
            <a:endParaRPr lang="fr-FR" sz="2000" b="1" dirty="0">
              <a:solidFill>
                <a:schemeClr val="bg1"/>
              </a:solidFill>
              <a:latin typeface="Arial" pitchFamily="34" charset="0"/>
              <a:cs typeface="Arial" pitchFamily="34" charset="0"/>
            </a:endParaRPr>
          </a:p>
        </p:txBody>
      </p:sp>
      <p:pic>
        <p:nvPicPr>
          <p:cNvPr id="7" name="Image 6" descr="ENI_powerpoint_logo_canope.jpg"/>
          <p:cNvPicPr>
            <a:picLocks noChangeAspect="1"/>
          </p:cNvPicPr>
          <p:nvPr/>
        </p:nvPicPr>
        <p:blipFill>
          <a:blip r:embed="rId3"/>
          <a:stretch>
            <a:fillRect/>
          </a:stretch>
        </p:blipFill>
        <p:spPr>
          <a:xfrm>
            <a:off x="7572777" y="6046791"/>
            <a:ext cx="1259868" cy="595152"/>
          </a:xfrm>
          <a:prstGeom prst="rect">
            <a:avLst/>
          </a:prstGeom>
        </p:spPr>
      </p:pic>
      <p:sp>
        <p:nvSpPr>
          <p:cNvPr id="10" name="Rectangle 9"/>
          <p:cNvSpPr/>
          <p:nvPr/>
        </p:nvSpPr>
        <p:spPr>
          <a:xfrm>
            <a:off x="311356" y="1343572"/>
            <a:ext cx="8673689" cy="4662815"/>
          </a:xfrm>
          <a:prstGeom prst="rect">
            <a:avLst/>
          </a:prstGeom>
        </p:spPr>
        <p:txBody>
          <a:bodyPr wrap="square">
            <a:spAutoFit/>
          </a:bodyPr>
          <a:lstStyle/>
          <a:p>
            <a:pPr lvl="0">
              <a:lnSpc>
                <a:spcPct val="150000"/>
              </a:lnSpc>
              <a:buFont typeface="Arial" pitchFamily="34" charset="0"/>
              <a:buChar char="•"/>
            </a:pPr>
            <a:r>
              <a:rPr lang="fr-FR" dirty="0" smtClean="0">
                <a:solidFill>
                  <a:srgbClr val="00378B"/>
                </a:solidFill>
                <a:latin typeface="Arial" pitchFamily="34" charset="0"/>
                <a:cs typeface="Arial" pitchFamily="34" charset="0"/>
              </a:rPr>
              <a:t> </a:t>
            </a:r>
            <a:r>
              <a:rPr lang="fr-FR" b="1" dirty="0" smtClean="0">
                <a:solidFill>
                  <a:srgbClr val="00378B"/>
                </a:solidFill>
                <a:latin typeface="Arial" pitchFamily="34" charset="0"/>
                <a:cs typeface="Arial" pitchFamily="34" charset="0"/>
              </a:rPr>
              <a:t>Lutte contre toutes les formes de discriminations dans la représentation sociale des métiers</a:t>
            </a:r>
            <a:r>
              <a:rPr lang="fr-FR" dirty="0" smtClean="0">
                <a:solidFill>
                  <a:srgbClr val="00378B"/>
                </a:solidFill>
                <a:latin typeface="Arial" pitchFamily="34" charset="0"/>
                <a:cs typeface="Arial" pitchFamily="34" charset="0"/>
              </a:rPr>
              <a:t>, qu’elles soient liées au sexe, à l’origine sociale</a:t>
            </a:r>
          </a:p>
          <a:p>
            <a:pPr lvl="0">
              <a:lnSpc>
                <a:spcPct val="150000"/>
              </a:lnSpc>
              <a:buFont typeface="Arial" pitchFamily="34" charset="0"/>
              <a:buChar char="•"/>
            </a:pPr>
            <a:endParaRPr lang="fr-FR" dirty="0" smtClean="0">
              <a:solidFill>
                <a:srgbClr val="00378B"/>
              </a:solidFill>
              <a:latin typeface="Arial" pitchFamily="34" charset="0"/>
              <a:cs typeface="Arial" pitchFamily="34" charset="0"/>
            </a:endParaRPr>
          </a:p>
          <a:p>
            <a:pPr lvl="0">
              <a:lnSpc>
                <a:spcPct val="150000"/>
              </a:lnSpc>
              <a:buFont typeface="Arial" pitchFamily="34" charset="0"/>
              <a:buChar char="•"/>
            </a:pPr>
            <a:r>
              <a:rPr lang="fr-FR" dirty="0" smtClean="0">
                <a:solidFill>
                  <a:srgbClr val="00378B"/>
                </a:solidFill>
                <a:latin typeface="Arial" pitchFamily="34" charset="0"/>
                <a:cs typeface="Arial" pitchFamily="34" charset="0"/>
              </a:rPr>
              <a:t> Construction d’une </a:t>
            </a:r>
            <a:r>
              <a:rPr lang="fr-FR" b="1" dirty="0" smtClean="0">
                <a:solidFill>
                  <a:srgbClr val="00378B"/>
                </a:solidFill>
                <a:latin typeface="Arial" pitchFamily="34" charset="0"/>
                <a:cs typeface="Arial" pitchFamily="34" charset="0"/>
              </a:rPr>
              <a:t>brique du service public du numérique éducatif </a:t>
            </a:r>
            <a:r>
              <a:rPr lang="fr-FR" dirty="0" smtClean="0">
                <a:solidFill>
                  <a:srgbClr val="00378B"/>
                </a:solidFill>
                <a:latin typeface="Arial" pitchFamily="34" charset="0"/>
                <a:cs typeface="Arial" pitchFamily="34" charset="0"/>
              </a:rPr>
              <a:t>dédiée</a:t>
            </a:r>
            <a:br>
              <a:rPr lang="fr-FR" dirty="0" smtClean="0">
                <a:solidFill>
                  <a:srgbClr val="00378B"/>
                </a:solidFill>
                <a:latin typeface="Arial" pitchFamily="34" charset="0"/>
                <a:cs typeface="Arial" pitchFamily="34" charset="0"/>
              </a:rPr>
            </a:br>
            <a:r>
              <a:rPr lang="fr-FR" dirty="0" smtClean="0">
                <a:solidFill>
                  <a:srgbClr val="00378B"/>
                </a:solidFill>
                <a:latin typeface="Arial" pitchFamily="34" charset="0"/>
                <a:cs typeface="Arial" pitchFamily="34" charset="0"/>
              </a:rPr>
              <a:t>à la culture technique et industrielle</a:t>
            </a:r>
          </a:p>
          <a:p>
            <a:pPr lvl="0">
              <a:lnSpc>
                <a:spcPct val="150000"/>
              </a:lnSpc>
              <a:buFont typeface="Arial" pitchFamily="34" charset="0"/>
              <a:buChar char="•"/>
            </a:pPr>
            <a:endParaRPr lang="fr-FR" dirty="0" smtClean="0">
              <a:solidFill>
                <a:srgbClr val="00378B"/>
              </a:solidFill>
              <a:latin typeface="Arial" pitchFamily="34" charset="0"/>
              <a:cs typeface="Arial" pitchFamily="34" charset="0"/>
            </a:endParaRPr>
          </a:p>
          <a:p>
            <a:pPr lvl="0">
              <a:lnSpc>
                <a:spcPct val="150000"/>
              </a:lnSpc>
              <a:buFont typeface="Arial" pitchFamily="34" charset="0"/>
              <a:buChar char="•"/>
            </a:pPr>
            <a:r>
              <a:rPr lang="fr-FR" dirty="0" smtClean="0">
                <a:solidFill>
                  <a:srgbClr val="00378B"/>
                </a:solidFill>
                <a:latin typeface="Arial" pitchFamily="34" charset="0"/>
                <a:cs typeface="Arial" pitchFamily="34" charset="0"/>
              </a:rPr>
              <a:t> </a:t>
            </a:r>
            <a:r>
              <a:rPr lang="fr-FR" b="1" dirty="0" smtClean="0">
                <a:solidFill>
                  <a:srgbClr val="00378B"/>
                </a:solidFill>
                <a:latin typeface="Arial" pitchFamily="34" charset="0"/>
                <a:cs typeface="Arial" pitchFamily="34" charset="0"/>
              </a:rPr>
              <a:t>Ouverture et partage des données numériques dans l’enseignement </a:t>
            </a:r>
            <a:r>
              <a:rPr lang="fr-FR" dirty="0" smtClean="0">
                <a:solidFill>
                  <a:srgbClr val="00378B"/>
                </a:solidFill>
                <a:latin typeface="Arial" pitchFamily="34" charset="0"/>
                <a:cs typeface="Arial" pitchFamily="34" charset="0"/>
              </a:rPr>
              <a:t>:</a:t>
            </a:r>
          </a:p>
          <a:p>
            <a:pPr lvl="1">
              <a:lnSpc>
                <a:spcPct val="150000"/>
              </a:lnSpc>
              <a:buFont typeface="Arial" pitchFamily="34" charset="0"/>
              <a:buChar char="•"/>
            </a:pPr>
            <a:r>
              <a:rPr lang="fr-FR" dirty="0">
                <a:solidFill>
                  <a:srgbClr val="00378B"/>
                </a:solidFill>
                <a:latin typeface="Arial" pitchFamily="34" charset="0"/>
                <a:cs typeface="Arial" pitchFamily="34" charset="0"/>
              </a:rPr>
              <a:t> </a:t>
            </a:r>
            <a:r>
              <a:rPr lang="fr-FR" dirty="0" smtClean="0">
                <a:solidFill>
                  <a:srgbClr val="00378B"/>
                </a:solidFill>
                <a:latin typeface="Arial" pitchFamily="34" charset="0"/>
                <a:cs typeface="Arial" pitchFamily="34" charset="0"/>
              </a:rPr>
              <a:t>des ressources totalement libérées de droits sous licence REL accessibles à tout public</a:t>
            </a:r>
          </a:p>
          <a:p>
            <a:pPr lvl="1">
              <a:lnSpc>
                <a:spcPct val="150000"/>
              </a:lnSpc>
              <a:buFont typeface="Arial" pitchFamily="34" charset="0"/>
              <a:buChar char="•"/>
            </a:pPr>
            <a:r>
              <a:rPr lang="fr-FR" dirty="0">
                <a:solidFill>
                  <a:srgbClr val="00378B"/>
                </a:solidFill>
                <a:latin typeface="Arial" pitchFamily="34" charset="0"/>
                <a:cs typeface="Arial" pitchFamily="34" charset="0"/>
              </a:rPr>
              <a:t> </a:t>
            </a:r>
            <a:r>
              <a:rPr lang="fr-FR" dirty="0" smtClean="0">
                <a:solidFill>
                  <a:srgbClr val="00378B"/>
                </a:solidFill>
                <a:latin typeface="Arial" pitchFamily="34" charset="0"/>
                <a:cs typeface="Arial" pitchFamily="34" charset="0"/>
              </a:rPr>
              <a:t>des ressources avec des droits d’utilisation et de réutilisation libérés pour des usages pédagogiques après authentification</a:t>
            </a:r>
          </a:p>
        </p:txBody>
      </p:sp>
    </p:spTree>
    <p:extLst>
      <p:ext uri="{BB962C8B-B14F-4D97-AF65-F5344CB8AC3E}">
        <p14:creationId xmlns:p14="http://schemas.microsoft.com/office/powerpoint/2010/main" val="3698898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34"/>
            <a:ext cx="8521290" cy="669829"/>
          </a:xfrm>
          <a:solidFill>
            <a:srgbClr val="D49F00"/>
          </a:solidFill>
        </p:spPr>
        <p:txBody>
          <a:bodyPr>
            <a:noAutofit/>
          </a:bodyPr>
          <a:lstStyle/>
          <a:p>
            <a:pPr algn="l"/>
            <a:r>
              <a:rPr lang="fr-FR" sz="2000" b="1" dirty="0" smtClean="0">
                <a:solidFill>
                  <a:schemeClr val="bg1"/>
                </a:solidFill>
                <a:latin typeface="Arial" pitchFamily="34" charset="0"/>
                <a:cs typeface="Arial" pitchFamily="34" charset="0"/>
              </a:rPr>
              <a:t>Mise en œuvre</a:t>
            </a:r>
            <a:endParaRPr lang="fr-FR" sz="2000" b="1" dirty="0">
              <a:solidFill>
                <a:schemeClr val="bg1"/>
              </a:solidFill>
              <a:latin typeface="Arial" pitchFamily="34" charset="0"/>
              <a:cs typeface="Arial" pitchFamily="34" charset="0"/>
            </a:endParaRPr>
          </a:p>
        </p:txBody>
      </p:sp>
      <p:pic>
        <p:nvPicPr>
          <p:cNvPr id="7" name="Image 6" descr="ENI_powerpoint_logo_canope.jpg"/>
          <p:cNvPicPr>
            <a:picLocks noChangeAspect="1"/>
          </p:cNvPicPr>
          <p:nvPr/>
        </p:nvPicPr>
        <p:blipFill>
          <a:blip r:embed="rId3"/>
          <a:stretch>
            <a:fillRect/>
          </a:stretch>
        </p:blipFill>
        <p:spPr>
          <a:xfrm>
            <a:off x="7572777" y="6046791"/>
            <a:ext cx="1259868" cy="595152"/>
          </a:xfrm>
          <a:prstGeom prst="rect">
            <a:avLst/>
          </a:prstGeom>
        </p:spPr>
      </p:pic>
      <p:sp>
        <p:nvSpPr>
          <p:cNvPr id="13" name="Rectangle 12"/>
          <p:cNvSpPr/>
          <p:nvPr/>
        </p:nvSpPr>
        <p:spPr>
          <a:xfrm>
            <a:off x="311356" y="1221055"/>
            <a:ext cx="8521289" cy="369332"/>
          </a:xfrm>
          <a:prstGeom prst="rect">
            <a:avLst/>
          </a:prstGeom>
        </p:spPr>
        <p:txBody>
          <a:bodyPr wrap="square">
            <a:spAutoFit/>
          </a:bodyPr>
          <a:lstStyle/>
          <a:p>
            <a:pPr lvl="0"/>
            <a:r>
              <a:rPr lang="fr-FR" b="1" u="sng" dirty="0" smtClean="0">
                <a:solidFill>
                  <a:srgbClr val="00378B"/>
                </a:solidFill>
                <a:latin typeface="Arial" pitchFamily="34" charset="0"/>
                <a:cs typeface="Arial" pitchFamily="34" charset="0"/>
              </a:rPr>
              <a:t>Financements</a:t>
            </a:r>
          </a:p>
        </p:txBody>
      </p:sp>
      <p:sp>
        <p:nvSpPr>
          <p:cNvPr id="14" name="Rectangle 13"/>
          <p:cNvSpPr/>
          <p:nvPr/>
        </p:nvSpPr>
        <p:spPr>
          <a:xfrm>
            <a:off x="311355" y="1687673"/>
            <a:ext cx="8673689" cy="2446824"/>
          </a:xfrm>
          <a:prstGeom prst="rect">
            <a:avLst/>
          </a:prstGeom>
        </p:spPr>
        <p:txBody>
          <a:bodyPr wrap="square">
            <a:spAutoFit/>
          </a:bodyPr>
          <a:lstStyle/>
          <a:p>
            <a:pPr>
              <a:lnSpc>
                <a:spcPct val="150000"/>
              </a:lnSpc>
              <a:buFont typeface="Arial" pitchFamily="34" charset="0"/>
              <a:buChar char="•"/>
            </a:pPr>
            <a:r>
              <a:rPr lang="fr-FR" dirty="0" smtClean="0">
                <a:solidFill>
                  <a:srgbClr val="00378B"/>
                </a:solidFill>
                <a:latin typeface="Arial" pitchFamily="34" charset="0"/>
                <a:cs typeface="Arial" pitchFamily="34" charset="0"/>
              </a:rPr>
              <a:t> </a:t>
            </a:r>
            <a:r>
              <a:rPr lang="fr-FR" dirty="0">
                <a:solidFill>
                  <a:srgbClr val="00378B"/>
                </a:solidFill>
                <a:latin typeface="Arial" pitchFamily="34" charset="0"/>
                <a:cs typeface="Arial" pitchFamily="34" charset="0"/>
              </a:rPr>
              <a:t>Subvention </a:t>
            </a:r>
            <a:r>
              <a:rPr lang="fr-FR" dirty="0" smtClean="0">
                <a:solidFill>
                  <a:srgbClr val="00378B"/>
                </a:solidFill>
                <a:latin typeface="Arial" pitchFamily="34" charset="0"/>
                <a:cs typeface="Arial" pitchFamily="34" charset="0"/>
              </a:rPr>
              <a:t>PIA-ANRU </a:t>
            </a:r>
            <a:r>
              <a:rPr lang="fr-FR" dirty="0">
                <a:solidFill>
                  <a:srgbClr val="00378B"/>
                </a:solidFill>
                <a:latin typeface="Arial" pitchFamily="34" charset="0"/>
                <a:cs typeface="Arial" pitchFamily="34" charset="0"/>
              </a:rPr>
              <a:t>pour l’amorçage du projet (2,9M€</a:t>
            </a:r>
            <a:r>
              <a:rPr lang="fr-FR" dirty="0" smtClean="0">
                <a:solidFill>
                  <a:srgbClr val="00378B"/>
                </a:solidFill>
                <a:latin typeface="Arial" pitchFamily="34" charset="0"/>
                <a:cs typeface="Arial" pitchFamily="34" charset="0"/>
              </a:rPr>
              <a:t>) =&gt; pilotage, plateforme</a:t>
            </a:r>
          </a:p>
          <a:p>
            <a:endParaRPr lang="fr-FR" dirty="0">
              <a:solidFill>
                <a:srgbClr val="00378B"/>
              </a:solidFill>
              <a:latin typeface="Arial" pitchFamily="34" charset="0"/>
              <a:cs typeface="Arial" pitchFamily="34" charset="0"/>
            </a:endParaRPr>
          </a:p>
          <a:p>
            <a:pPr lvl="0">
              <a:lnSpc>
                <a:spcPct val="150000"/>
              </a:lnSpc>
              <a:buFont typeface="Arial" pitchFamily="34" charset="0"/>
              <a:buChar char="•"/>
            </a:pPr>
            <a:r>
              <a:rPr lang="fr-FR" dirty="0" smtClean="0">
                <a:solidFill>
                  <a:srgbClr val="00378B"/>
                </a:solidFill>
                <a:latin typeface="Arial" pitchFamily="34" charset="0"/>
                <a:cs typeface="Arial" pitchFamily="34" charset="0"/>
              </a:rPr>
              <a:t> Contenus cofinancés et </a:t>
            </a:r>
            <a:r>
              <a:rPr lang="fr-FR" dirty="0" err="1" smtClean="0">
                <a:solidFill>
                  <a:srgbClr val="00378B"/>
                </a:solidFill>
                <a:latin typeface="Arial" pitchFamily="34" charset="0"/>
                <a:cs typeface="Arial" pitchFamily="34" charset="0"/>
              </a:rPr>
              <a:t>co</a:t>
            </a:r>
            <a:r>
              <a:rPr lang="fr-FR" dirty="0" smtClean="0">
                <a:solidFill>
                  <a:srgbClr val="00378B"/>
                </a:solidFill>
                <a:latin typeface="Arial" pitchFamily="34" charset="0"/>
                <a:cs typeface="Arial" pitchFamily="34" charset="0"/>
              </a:rPr>
              <a:t>-élaborés par différents acteurs : </a:t>
            </a:r>
          </a:p>
          <a:p>
            <a:pPr lvl="1">
              <a:lnSpc>
                <a:spcPct val="150000"/>
              </a:lnSpc>
              <a:buFont typeface="Arial" pitchFamily="34" charset="0"/>
              <a:buChar char="•"/>
            </a:pPr>
            <a:r>
              <a:rPr lang="fr-FR" dirty="0">
                <a:solidFill>
                  <a:srgbClr val="00378B"/>
                </a:solidFill>
                <a:latin typeface="Arial" pitchFamily="34" charset="0"/>
                <a:cs typeface="Arial" pitchFamily="34" charset="0"/>
              </a:rPr>
              <a:t> </a:t>
            </a:r>
            <a:r>
              <a:rPr lang="fr-FR" dirty="0" smtClean="0">
                <a:solidFill>
                  <a:srgbClr val="00378B"/>
                </a:solidFill>
                <a:latin typeface="Arial" pitchFamily="34" charset="0"/>
                <a:cs typeface="Arial" pitchFamily="34" charset="0"/>
              </a:rPr>
              <a:t>Des acteurs industriels (fédérations, fondations, associations, entreprises)	</a:t>
            </a:r>
            <a:endParaRPr lang="fr-FR" sz="1000" dirty="0" smtClean="0">
              <a:solidFill>
                <a:srgbClr val="00378B"/>
              </a:solidFill>
              <a:latin typeface="Arial" pitchFamily="34" charset="0"/>
              <a:cs typeface="Arial" pitchFamily="34" charset="0"/>
            </a:endParaRPr>
          </a:p>
          <a:p>
            <a:pPr lvl="1">
              <a:lnSpc>
                <a:spcPct val="150000"/>
              </a:lnSpc>
              <a:buFont typeface="Arial" pitchFamily="34" charset="0"/>
              <a:buChar char="•"/>
            </a:pPr>
            <a:r>
              <a:rPr lang="fr-FR" dirty="0" smtClean="0">
                <a:solidFill>
                  <a:srgbClr val="00378B"/>
                </a:solidFill>
                <a:latin typeface="Arial" pitchFamily="34" charset="0"/>
                <a:cs typeface="Arial" pitchFamily="34" charset="0"/>
              </a:rPr>
              <a:t> Des acteurs institutionnels (MEN, collectivités, opérateurs, etc.)</a:t>
            </a:r>
          </a:p>
          <a:p>
            <a:pPr marL="285750" indent="-285750">
              <a:lnSpc>
                <a:spcPct val="150000"/>
              </a:lnSpc>
              <a:buFont typeface="Arial" panose="020B0604020202020204" pitchFamily="34" charset="0"/>
              <a:buChar char="•"/>
            </a:pPr>
            <a:r>
              <a:rPr lang="fr-FR" dirty="0" smtClean="0">
                <a:solidFill>
                  <a:srgbClr val="00378B"/>
                </a:solidFill>
                <a:latin typeface="Arial" pitchFamily="34" charset="0"/>
                <a:cs typeface="Arial" pitchFamily="34" charset="0"/>
              </a:rPr>
              <a:t>Financements </a:t>
            </a:r>
            <a:r>
              <a:rPr lang="fr-FR" dirty="0">
                <a:solidFill>
                  <a:srgbClr val="00378B"/>
                </a:solidFill>
                <a:latin typeface="Arial" pitchFamily="34" charset="0"/>
                <a:cs typeface="Arial" pitchFamily="34" charset="0"/>
              </a:rPr>
              <a:t>publics à 50</a:t>
            </a:r>
            <a:r>
              <a:rPr lang="fr-FR" dirty="0" smtClean="0">
                <a:solidFill>
                  <a:srgbClr val="00378B"/>
                </a:solidFill>
                <a:latin typeface="Arial" pitchFamily="34" charset="0"/>
                <a:cs typeface="Arial" pitchFamily="34" charset="0"/>
              </a:rPr>
              <a:t>%</a:t>
            </a:r>
            <a:endParaRPr lang="fr-FR" dirty="0">
              <a:solidFill>
                <a:srgbClr val="00378B"/>
              </a:solidFill>
              <a:latin typeface="Arial" pitchFamily="34" charset="0"/>
              <a:cs typeface="Arial" pitchFamily="34" charset="0"/>
            </a:endParaRPr>
          </a:p>
        </p:txBody>
      </p:sp>
      <p:sp>
        <p:nvSpPr>
          <p:cNvPr id="15" name="Rectangle 14"/>
          <p:cNvSpPr/>
          <p:nvPr/>
        </p:nvSpPr>
        <p:spPr>
          <a:xfrm>
            <a:off x="311356" y="4541269"/>
            <a:ext cx="8521289" cy="369332"/>
          </a:xfrm>
          <a:prstGeom prst="rect">
            <a:avLst/>
          </a:prstGeom>
        </p:spPr>
        <p:txBody>
          <a:bodyPr wrap="square">
            <a:spAutoFit/>
          </a:bodyPr>
          <a:lstStyle/>
          <a:p>
            <a:pPr lvl="0"/>
            <a:r>
              <a:rPr lang="fr-FR" b="1" u="sng" dirty="0" smtClean="0">
                <a:solidFill>
                  <a:srgbClr val="00378B"/>
                </a:solidFill>
                <a:latin typeface="Arial" pitchFamily="34" charset="0"/>
                <a:cs typeface="Arial" pitchFamily="34" charset="0"/>
              </a:rPr>
              <a:t>Calendrier</a:t>
            </a:r>
          </a:p>
        </p:txBody>
      </p:sp>
      <p:sp>
        <p:nvSpPr>
          <p:cNvPr id="16" name="Rectangle 15"/>
          <p:cNvSpPr/>
          <p:nvPr/>
        </p:nvSpPr>
        <p:spPr>
          <a:xfrm>
            <a:off x="311356" y="5062811"/>
            <a:ext cx="8673689" cy="1338828"/>
          </a:xfrm>
          <a:prstGeom prst="rect">
            <a:avLst/>
          </a:prstGeom>
        </p:spPr>
        <p:txBody>
          <a:bodyPr wrap="square">
            <a:spAutoFit/>
          </a:bodyPr>
          <a:lstStyle/>
          <a:p>
            <a:pPr lvl="0">
              <a:lnSpc>
                <a:spcPct val="150000"/>
              </a:lnSpc>
              <a:buFont typeface="Arial" pitchFamily="34" charset="0"/>
              <a:buChar char="•"/>
            </a:pPr>
            <a:r>
              <a:rPr lang="fr-FR" dirty="0">
                <a:solidFill>
                  <a:srgbClr val="00378B"/>
                </a:solidFill>
                <a:latin typeface="Arial" pitchFamily="34" charset="0"/>
                <a:cs typeface="Arial" pitchFamily="34" charset="0"/>
              </a:rPr>
              <a:t> P</a:t>
            </a:r>
            <a:r>
              <a:rPr lang="fr-FR" dirty="0" smtClean="0">
                <a:solidFill>
                  <a:srgbClr val="00378B"/>
                </a:solidFill>
                <a:latin typeface="Arial" pitchFamily="34" charset="0"/>
                <a:cs typeface="Arial" pitchFamily="34" charset="0"/>
              </a:rPr>
              <a:t>lateforme test (V0) au 1</a:t>
            </a:r>
            <a:r>
              <a:rPr lang="fr-FR" baseline="30000" dirty="0" smtClean="0">
                <a:solidFill>
                  <a:srgbClr val="00378B"/>
                </a:solidFill>
                <a:latin typeface="Arial" pitchFamily="34" charset="0"/>
                <a:cs typeface="Arial" pitchFamily="34" charset="0"/>
              </a:rPr>
              <a:t>er</a:t>
            </a:r>
            <a:r>
              <a:rPr lang="fr-FR" dirty="0" smtClean="0">
                <a:solidFill>
                  <a:srgbClr val="00378B"/>
                </a:solidFill>
                <a:latin typeface="Arial" pitchFamily="34" charset="0"/>
                <a:cs typeface="Arial" pitchFamily="34" charset="0"/>
              </a:rPr>
              <a:t> avril 2016 (expérimentations limitées)</a:t>
            </a:r>
          </a:p>
          <a:p>
            <a:pPr lvl="0">
              <a:lnSpc>
                <a:spcPct val="150000"/>
              </a:lnSpc>
              <a:buFont typeface="Arial" pitchFamily="34" charset="0"/>
              <a:buChar char="•"/>
            </a:pPr>
            <a:r>
              <a:rPr lang="fr-FR" dirty="0" smtClean="0">
                <a:solidFill>
                  <a:srgbClr val="00378B"/>
                </a:solidFill>
                <a:latin typeface="Arial" pitchFamily="34" charset="0"/>
                <a:cs typeface="Arial" pitchFamily="34" charset="0"/>
              </a:rPr>
              <a:t> Plateforme prototype (V1) au 1</a:t>
            </a:r>
            <a:r>
              <a:rPr lang="fr-FR" baseline="30000" dirty="0" smtClean="0">
                <a:solidFill>
                  <a:srgbClr val="00378B"/>
                </a:solidFill>
                <a:latin typeface="Arial" pitchFamily="34" charset="0"/>
                <a:cs typeface="Arial" pitchFamily="34" charset="0"/>
              </a:rPr>
              <a:t>er</a:t>
            </a:r>
            <a:r>
              <a:rPr lang="fr-FR" dirty="0" smtClean="0">
                <a:solidFill>
                  <a:srgbClr val="00378B"/>
                </a:solidFill>
                <a:latin typeface="Arial" pitchFamily="34" charset="0"/>
                <a:cs typeface="Arial" pitchFamily="34" charset="0"/>
              </a:rPr>
              <a:t> octobre 2016 (expérimentations élargies)</a:t>
            </a:r>
          </a:p>
          <a:p>
            <a:pPr lvl="0">
              <a:lnSpc>
                <a:spcPct val="150000"/>
              </a:lnSpc>
              <a:buFont typeface="Arial" pitchFamily="34" charset="0"/>
              <a:buChar char="•"/>
            </a:pPr>
            <a:r>
              <a:rPr lang="fr-FR" dirty="0" smtClean="0">
                <a:solidFill>
                  <a:srgbClr val="00378B"/>
                </a:solidFill>
                <a:latin typeface="Arial" pitchFamily="34" charset="0"/>
                <a:cs typeface="Arial" pitchFamily="34" charset="0"/>
              </a:rPr>
              <a:t> Plateforme finale (V2) : 1</a:t>
            </a:r>
            <a:r>
              <a:rPr lang="fr-FR" baseline="30000" dirty="0" smtClean="0">
                <a:solidFill>
                  <a:srgbClr val="00378B"/>
                </a:solidFill>
                <a:latin typeface="Arial" pitchFamily="34" charset="0"/>
                <a:cs typeface="Arial" pitchFamily="34" charset="0"/>
              </a:rPr>
              <a:t>er</a:t>
            </a:r>
            <a:r>
              <a:rPr lang="fr-FR" dirty="0" smtClean="0">
                <a:solidFill>
                  <a:srgbClr val="00378B"/>
                </a:solidFill>
                <a:latin typeface="Arial" pitchFamily="34" charset="0"/>
                <a:cs typeface="Arial" pitchFamily="34" charset="0"/>
              </a:rPr>
              <a:t> semestre 2018</a:t>
            </a:r>
          </a:p>
        </p:txBody>
      </p:sp>
    </p:spTree>
    <p:extLst>
      <p:ext uri="{BB962C8B-B14F-4D97-AF65-F5344CB8AC3E}">
        <p14:creationId xmlns:p14="http://schemas.microsoft.com/office/powerpoint/2010/main" val="13592712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ENI_powerpoint_diapo6_shema.jpg"/>
          <p:cNvPicPr>
            <a:picLocks noChangeAspect="1"/>
          </p:cNvPicPr>
          <p:nvPr/>
        </p:nvPicPr>
        <p:blipFill>
          <a:blip r:embed="rId3"/>
          <a:stretch>
            <a:fillRect/>
          </a:stretch>
        </p:blipFill>
        <p:spPr>
          <a:xfrm>
            <a:off x="0" y="21210"/>
            <a:ext cx="9143999" cy="6815579"/>
          </a:xfrm>
          <a:prstGeom prst="rect">
            <a:avLst/>
          </a:prstGeom>
        </p:spPr>
      </p:pic>
      <p:sp>
        <p:nvSpPr>
          <p:cNvPr id="4" name="Titre 1"/>
          <p:cNvSpPr>
            <a:spLocks noGrp="1"/>
          </p:cNvSpPr>
          <p:nvPr>
            <p:ph type="title"/>
          </p:nvPr>
        </p:nvSpPr>
        <p:spPr>
          <a:xfrm>
            <a:off x="311355" y="297734"/>
            <a:ext cx="8521290" cy="651233"/>
          </a:xfrm>
          <a:solidFill>
            <a:srgbClr val="D49F00"/>
          </a:solidFill>
        </p:spPr>
        <p:txBody>
          <a:bodyPr>
            <a:noAutofit/>
          </a:bodyPr>
          <a:lstStyle/>
          <a:p>
            <a:pPr algn="l"/>
            <a:r>
              <a:rPr lang="fr-FR" sz="2000" b="1" dirty="0" smtClean="0">
                <a:solidFill>
                  <a:schemeClr val="bg1"/>
                </a:solidFill>
                <a:latin typeface="Arial" pitchFamily="34" charset="0"/>
                <a:cs typeface="Arial" pitchFamily="34" charset="0"/>
              </a:rPr>
              <a:t>4 innovations clés pour répondre aux ambitions</a:t>
            </a:r>
          </a:p>
        </p:txBody>
      </p:sp>
      <p:pic>
        <p:nvPicPr>
          <p:cNvPr id="7" name="Image 6" descr="ENI_powerpoint_logo_canope.jpg"/>
          <p:cNvPicPr>
            <a:picLocks noChangeAspect="1"/>
          </p:cNvPicPr>
          <p:nvPr/>
        </p:nvPicPr>
        <p:blipFill>
          <a:blip r:embed="rId4"/>
          <a:stretch>
            <a:fillRect/>
          </a:stretch>
        </p:blipFill>
        <p:spPr>
          <a:xfrm>
            <a:off x="7696602" y="6142041"/>
            <a:ext cx="1259868" cy="595152"/>
          </a:xfrm>
          <a:prstGeom prst="rect">
            <a:avLst/>
          </a:prstGeom>
        </p:spPr>
      </p:pic>
      <p:graphicFrame>
        <p:nvGraphicFramePr>
          <p:cNvPr id="6" name="Diagramme 5"/>
          <p:cNvGraphicFramePr/>
          <p:nvPr>
            <p:extLst>
              <p:ext uri="{D42A27DB-BD31-4B8C-83A1-F6EECF244321}">
                <p14:modId xmlns:p14="http://schemas.microsoft.com/office/powerpoint/2010/main" val="3155330396"/>
              </p:ext>
            </p:extLst>
          </p:nvPr>
        </p:nvGraphicFramePr>
        <p:xfrm>
          <a:off x="311354" y="962561"/>
          <a:ext cx="8521291" cy="53937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Oval 21"/>
          <p:cNvSpPr>
            <a:spLocks noChangeArrowheads="1"/>
          </p:cNvSpPr>
          <p:nvPr/>
        </p:nvSpPr>
        <p:spPr bwMode="auto">
          <a:xfrm>
            <a:off x="2999853" y="2935418"/>
            <a:ext cx="2512305" cy="1796298"/>
          </a:xfrm>
          <a:prstGeom prst="ellipse">
            <a:avLst/>
          </a:prstGeom>
          <a:noFill/>
          <a:ln w="9525">
            <a:noFill/>
            <a:prstDash val="lgDashDotDot"/>
            <a:round/>
            <a:headEnd/>
            <a:tailEnd/>
          </a:ln>
          <a:effectLst/>
          <a:scene3d>
            <a:camera prst="orthographicFront"/>
            <a:lightRig rig="threePt" dir="t"/>
          </a:scene3d>
          <a:sp3d>
            <a:bevelT w="165100" prst="coolSlant"/>
          </a:sp3d>
        </p:spPr>
        <p:txBody>
          <a:bodyPr wrap="none" anchor="ctr">
            <a:normAutofit/>
          </a:bodyPr>
          <a:lstStyle/>
          <a:p>
            <a:pPr algn="ctr">
              <a:defRPr/>
            </a:pPr>
            <a:r>
              <a:rPr lang="fr-FR" sz="1600" b="1" i="1" dirty="0">
                <a:solidFill>
                  <a:srgbClr val="FFFFFF"/>
                </a:solidFill>
                <a:latin typeface="+mj-lt"/>
                <a:ea typeface="Arial" charset="0"/>
              </a:rPr>
              <a:t>Faire le </a:t>
            </a:r>
            <a:r>
              <a:rPr lang="fr-FR" sz="1600" b="1" i="1" dirty="0" smtClean="0">
                <a:solidFill>
                  <a:srgbClr val="FFFFFF"/>
                </a:solidFill>
                <a:latin typeface="+mj-lt"/>
                <a:ea typeface="Arial" charset="0"/>
              </a:rPr>
              <a:t>lien entre </a:t>
            </a:r>
            <a:r>
              <a:rPr lang="fr-FR" sz="1600" b="1" i="1" dirty="0">
                <a:solidFill>
                  <a:srgbClr val="FFFFFF"/>
                </a:solidFill>
                <a:latin typeface="+mj-lt"/>
                <a:ea typeface="Arial" charset="0"/>
              </a:rPr>
              <a:t>les </a:t>
            </a:r>
            <a:endParaRPr lang="fr-FR" sz="1600" b="1" i="1" dirty="0" smtClean="0">
              <a:solidFill>
                <a:srgbClr val="FFFFFF"/>
              </a:solidFill>
              <a:latin typeface="+mj-lt"/>
              <a:ea typeface="Arial" charset="0"/>
            </a:endParaRPr>
          </a:p>
          <a:p>
            <a:pPr algn="ctr">
              <a:defRPr/>
            </a:pPr>
            <a:r>
              <a:rPr lang="fr-FR" sz="1600" b="1" i="1" dirty="0" smtClean="0">
                <a:solidFill>
                  <a:srgbClr val="FFFFFF"/>
                </a:solidFill>
                <a:latin typeface="+mj-lt"/>
                <a:ea typeface="Arial" charset="0"/>
              </a:rPr>
              <a:t>enseignements scolaires et </a:t>
            </a:r>
          </a:p>
          <a:p>
            <a:pPr algn="ctr">
              <a:defRPr/>
            </a:pPr>
            <a:r>
              <a:rPr lang="fr-FR" sz="1600" b="1" i="1" dirty="0" smtClean="0">
                <a:solidFill>
                  <a:srgbClr val="FFFFFF"/>
                </a:solidFill>
                <a:latin typeface="+mj-lt"/>
                <a:ea typeface="Arial" charset="0"/>
              </a:rPr>
              <a:t>les activités de l’industrie </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11355" y="297734"/>
            <a:ext cx="8521290" cy="651233"/>
          </a:xfrm>
          <a:solidFill>
            <a:srgbClr val="D49F00"/>
          </a:solidFill>
        </p:spPr>
        <p:txBody>
          <a:bodyPr>
            <a:noAutofit/>
          </a:bodyPr>
          <a:lstStyle/>
          <a:p>
            <a:pPr algn="l"/>
            <a:r>
              <a:rPr lang="fr-FR" sz="2000" b="1" dirty="0" smtClean="0">
                <a:solidFill>
                  <a:schemeClr val="bg1"/>
                </a:solidFill>
                <a:latin typeface="Arial" pitchFamily="34" charset="0"/>
                <a:cs typeface="Arial" pitchFamily="34" charset="0"/>
              </a:rPr>
              <a:t>Architecture </a:t>
            </a:r>
            <a:r>
              <a:rPr lang="fr-FR" sz="2000" b="1" dirty="0">
                <a:solidFill>
                  <a:schemeClr val="bg1"/>
                </a:solidFill>
                <a:latin typeface="Arial" pitchFamily="34" charset="0"/>
                <a:cs typeface="Arial" pitchFamily="34" charset="0"/>
              </a:rPr>
              <a:t>applicative de la plateforme</a:t>
            </a:r>
          </a:p>
        </p:txBody>
      </p:sp>
      <p:sp>
        <p:nvSpPr>
          <p:cNvPr id="5" name="Rectangle 4"/>
          <p:cNvSpPr/>
          <p:nvPr/>
        </p:nvSpPr>
        <p:spPr>
          <a:xfrm>
            <a:off x="311355" y="4728209"/>
            <a:ext cx="8521289" cy="369332"/>
          </a:xfrm>
          <a:prstGeom prst="rect">
            <a:avLst/>
          </a:prstGeom>
        </p:spPr>
        <p:txBody>
          <a:bodyPr wrap="square">
            <a:spAutoFit/>
          </a:bodyPr>
          <a:lstStyle/>
          <a:p>
            <a:pPr lvl="0"/>
            <a:r>
              <a:rPr lang="fr-FR" b="1" u="sng" dirty="0" smtClean="0">
                <a:solidFill>
                  <a:srgbClr val="00378B"/>
                </a:solidFill>
                <a:latin typeface="Arial" pitchFamily="34" charset="0"/>
                <a:cs typeface="Arial" pitchFamily="34" charset="0"/>
              </a:rPr>
              <a:t>Quelques caractéristiques</a:t>
            </a:r>
          </a:p>
        </p:txBody>
      </p:sp>
      <p:pic>
        <p:nvPicPr>
          <p:cNvPr id="2050" name="Picture 2" descr="p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52786"/>
            <a:ext cx="88868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descr="ENI_powerpoint_logo_canope.jpg"/>
          <p:cNvPicPr>
            <a:picLocks noChangeAspect="1"/>
          </p:cNvPicPr>
          <p:nvPr/>
        </p:nvPicPr>
        <p:blipFill>
          <a:blip r:embed="rId4"/>
          <a:stretch>
            <a:fillRect/>
          </a:stretch>
        </p:blipFill>
        <p:spPr>
          <a:xfrm>
            <a:off x="7572777" y="6046791"/>
            <a:ext cx="1259868" cy="595152"/>
          </a:xfrm>
          <a:prstGeom prst="rect">
            <a:avLst/>
          </a:prstGeom>
        </p:spPr>
      </p:pic>
    </p:spTree>
    <p:extLst>
      <p:ext uri="{BB962C8B-B14F-4D97-AF65-F5344CB8AC3E}">
        <p14:creationId xmlns:p14="http://schemas.microsoft.com/office/powerpoint/2010/main" val="37363971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6330</TotalTime>
  <Words>1388</Words>
  <Application>Microsoft Macintosh PowerPoint</Application>
  <PresentationFormat>Présentation à l'écran (4:3)</PresentationFormat>
  <Paragraphs>241</Paragraphs>
  <Slides>16</Slides>
  <Notes>16</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Présentation PowerPoint</vt:lpstr>
      <vt:lpstr>Soutenir le développement de la culture technique et industrielle</vt:lpstr>
      <vt:lpstr>Création d’une plateforme de ressources numériques éducatives</vt:lpstr>
      <vt:lpstr>Gouvernance du projet</vt:lpstr>
      <vt:lpstr>Réponse AAP « développement de la CSTI et égalité des chances »</vt:lpstr>
      <vt:lpstr>Dimension stratégique </vt:lpstr>
      <vt:lpstr>Mise en œuvre</vt:lpstr>
      <vt:lpstr>4 innovations clés pour répondre aux ambitions</vt:lpstr>
      <vt:lpstr>Architecture applicative de la plateforme</vt:lpstr>
      <vt:lpstr>Actions en cours / Filières industrielles</vt:lpstr>
      <vt:lpstr>Actions en cours / Filières industrielles</vt:lpstr>
      <vt:lpstr>Actions en cours / Filières industrielles</vt:lpstr>
      <vt:lpstr>Actions en cours / Filières industrielles</vt:lpstr>
      <vt:lpstr>Processus de production des contenus  Une démarche en 3 étapes</vt:lpstr>
      <vt:lpstr>Processus de production des contenus  Des acteurs clés complémentaires</vt:lpstr>
      <vt:lpstr>MERCI DE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Thomas.CUSSONNEAU</dc:creator>
  <cp:lastModifiedBy>Michel Rage</cp:lastModifiedBy>
  <cp:revision>273</cp:revision>
  <cp:lastPrinted>2015-05-26T13:10:01Z</cp:lastPrinted>
  <dcterms:created xsi:type="dcterms:W3CDTF">2014-09-18T12:06:57Z</dcterms:created>
  <dcterms:modified xsi:type="dcterms:W3CDTF">2015-05-27T13:53:44Z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-1695469910</vt:i4>
  </property>
  <property fmtid="{D5CDD505-2E9C-101B-9397-08002B2CF9AE}" pid="3" name="_NewReviewCycle">
    <vt:lpwstr/>
  </property>
  <property fmtid="{D5CDD505-2E9C-101B-9397-08002B2CF9AE}" pid="4" name="_EmailSubject">
    <vt:lpwstr>prez en 2 pages de l'Atelier</vt:lpwstr>
  </property>
  <property fmtid="{D5CDD505-2E9C-101B-9397-08002B2CF9AE}" pid="5" name="_AuthorEmail">
    <vt:lpwstr>Sebastien.BRUNET@reseau-canope.fr</vt:lpwstr>
  </property>
  <property fmtid="{D5CDD505-2E9C-101B-9397-08002B2CF9AE}" pid="6" name="_AuthorEmailDisplayName">
    <vt:lpwstr>BRUNET Sebastien</vt:lpwstr>
  </property>
</Properties>
</file>