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  <p:sldMasterId id="2147484368" r:id="rId3"/>
    <p:sldMasterId id="2147484382" r:id="rId4"/>
  </p:sldMasterIdLst>
  <p:notesMasterIdLst>
    <p:notesMasterId r:id="rId26"/>
  </p:notesMasterIdLst>
  <p:handoutMasterIdLst>
    <p:handoutMasterId r:id="rId27"/>
  </p:handoutMasterIdLst>
  <p:sldIdLst>
    <p:sldId id="416" r:id="rId5"/>
    <p:sldId id="429" r:id="rId6"/>
    <p:sldId id="390" r:id="rId7"/>
    <p:sldId id="400" r:id="rId8"/>
    <p:sldId id="414" r:id="rId9"/>
    <p:sldId id="415" r:id="rId10"/>
    <p:sldId id="430" r:id="rId11"/>
    <p:sldId id="424" r:id="rId12"/>
    <p:sldId id="425" r:id="rId13"/>
    <p:sldId id="436" r:id="rId14"/>
    <p:sldId id="426" r:id="rId15"/>
    <p:sldId id="427" r:id="rId16"/>
    <p:sldId id="419" r:id="rId17"/>
    <p:sldId id="420" r:id="rId18"/>
    <p:sldId id="431" r:id="rId19"/>
    <p:sldId id="433" r:id="rId20"/>
    <p:sldId id="434" r:id="rId21"/>
    <p:sldId id="435" r:id="rId22"/>
    <p:sldId id="422" r:id="rId23"/>
    <p:sldId id="423" r:id="rId24"/>
    <p:sldId id="428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SI" initials="" lastIdx="13" clrIdx="0"/>
  <p:cmAuthor id="1" name="Pascale Cost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9CDE5"/>
    <a:srgbClr val="000000"/>
    <a:srgbClr val="69009F"/>
    <a:srgbClr val="4A006F"/>
    <a:srgbClr val="7A0000"/>
    <a:srgbClr val="DEEEF8"/>
    <a:srgbClr val="D5E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9420" autoAdjust="0"/>
  </p:normalViewPr>
  <p:slideViewPr>
    <p:cSldViewPr>
      <p:cViewPr>
        <p:scale>
          <a:sx n="100" d="100"/>
          <a:sy n="100" d="100"/>
        </p:scale>
        <p:origin x="-1224" y="-416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A6CF9BF-9C87-4C3A-94F9-7BAE638335C2}" type="datetime1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A0CAA2A-8A10-489A-B8DC-05A97324BC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7635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A281B9E-DC1B-4875-A5F5-CE58B4CE47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96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75623-C6F8-4E77-A265-278773BBBBD7}" type="slidenum">
              <a:rPr lang="fr-FR" smtClean="0">
                <a:solidFill>
                  <a:srgbClr val="000000"/>
                </a:solidFill>
                <a:latin typeface="Calibri" pitchFamily="34" charset="0"/>
                <a:ea typeface="ＭＳ Ｐゴシック"/>
              </a:rPr>
              <a:pPr/>
              <a:t>11</a:t>
            </a:fld>
            <a:endParaRPr lang="fr-FR" smtClean="0">
              <a:solidFill>
                <a:srgbClr val="000000"/>
              </a:solidFill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  <p:sp>
        <p:nvSpPr>
          <p:cNvPr id="450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FEEB0-C38C-4CA9-893C-48DEAFF61522}" type="slidenum">
              <a:rPr lang="fr-FR" smtClean="0">
                <a:ea typeface="ＭＳ Ｐゴシック"/>
              </a:rPr>
              <a:pPr/>
              <a:t>3</a:t>
            </a:fld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  <p:sp>
        <p:nvSpPr>
          <p:cNvPr id="471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19DF3-5883-4C28-B580-F514D00873EA}" type="slidenum">
              <a:rPr lang="fr-FR" smtClean="0">
                <a:ea typeface="ＭＳ Ｐゴシック"/>
              </a:rPr>
              <a:pPr/>
              <a:t>4</a:t>
            </a:fld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  <p:sp>
        <p:nvSpPr>
          <p:cNvPr id="491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3A574-EEA1-4974-A49A-748455C24F01}" type="slidenum">
              <a:rPr lang="fr-FR" smtClean="0">
                <a:ea typeface="ＭＳ Ｐゴシック"/>
              </a:rPr>
              <a:pPr/>
              <a:t>5</a:t>
            </a:fld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  <p:sp>
        <p:nvSpPr>
          <p:cNvPr id="512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07FE-01D0-4D4D-8703-202B90D3A3D3}" type="slidenum">
              <a:rPr lang="fr-FR" smtClean="0">
                <a:ea typeface="ＭＳ Ｐゴシック"/>
              </a:rPr>
              <a:pPr/>
              <a:t>6</a:t>
            </a:fld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Cette proposition tient compte des dernières rénovations de BTS dans ce domaine, qui ont toutes privilégiées une approche de type « Conception » au sens large du terme ( conception de produit, conception de </a:t>
            </a:r>
            <a:r>
              <a:rPr lang="fr-FR" dirty="0" err="1" smtClean="0"/>
              <a:t>process</a:t>
            </a:r>
            <a:r>
              <a:rPr lang="fr-FR" dirty="0" smtClean="0"/>
              <a:t>), dans un domaine industriel donné.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b="1" dirty="0" smtClean="0"/>
              <a:t>L’approche « Conception de produits »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b="1" dirty="0" smtClean="0"/>
              <a:t>L’approche « Conception de </a:t>
            </a:r>
            <a:r>
              <a:rPr lang="fr-FR" b="1" dirty="0" err="1" smtClean="0"/>
              <a:t>process</a:t>
            </a:r>
            <a:r>
              <a:rPr lang="fr-FR" b="1" dirty="0" smtClean="0"/>
              <a:t> »</a:t>
            </a:r>
            <a:r>
              <a:rPr lang="fr-FR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fr-FR" b="1" dirty="0" smtClean="0"/>
              <a:t>L’approche « Pilotage et gestion de processus complexes »</a:t>
            </a:r>
            <a:r>
              <a:rPr lang="fr-FR" dirty="0" smtClean="0"/>
              <a:t>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350DF-3EAC-4633-A933-9356F0E6115F}" type="slidenum">
              <a:rPr lang="fr-FR" smtClean="0">
                <a:ea typeface="ＭＳ Ｐゴシック"/>
              </a:rPr>
              <a:pPr/>
              <a:t>8</a:t>
            </a:fld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F09140-E4AC-4D43-A72C-3814CD91C9B8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B8CCDF9-ECE1-4103-8E53-67262B2FB7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9CDE5"/>
              </a:buClr>
              <a:defRPr/>
            </a:lvl1pPr>
            <a:lvl2pPr>
              <a:buClr>
                <a:srgbClr val="B9CDE5"/>
              </a:buClr>
              <a:defRPr/>
            </a:lvl2pPr>
            <a:lvl3pPr>
              <a:buClr>
                <a:srgbClr val="B9CDE5"/>
              </a:buClr>
              <a:defRPr/>
            </a:lvl3pPr>
            <a:lvl4pPr>
              <a:buClr>
                <a:srgbClr val="B9CDE5"/>
              </a:buClr>
              <a:defRPr/>
            </a:lvl4pPr>
            <a:lvl5pPr>
              <a:buClr>
                <a:srgbClr val="B9CDE5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buClrTx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5FDAEDA-0649-4FF0-96B5-C15977E52433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DD795D-A172-470D-8259-F128A5B505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52D8016-055F-456B-97A9-72D0230A6CB1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E70161-1C9F-407F-8D2E-C7851C704A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4F81BD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8418A9-7B2A-49EE-8269-0C1BE2D0283D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C32715-0962-4B13-BBAC-4BFB4894B5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6C26E69-8011-48D2-B7E2-9FF11C800240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E50720-FDDE-430B-BC85-B72FB3C92D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B2406C-CD53-4D8F-B2AC-2AACEEFD8730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67FFCC-9984-4440-AD84-88F6BA9DC0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2269F38-9A0D-46C0-A50D-8C219F86489C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1F4F1E-55C4-4C8A-868D-3CEB3209D8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C542BA-2341-439F-AFCF-4DFD5F5AF4CB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7E7CB6-C313-480B-9A2E-14C8747DC7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B1A898-A683-4886-95B7-E49E51ED7C29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4FB3E5-AE27-45D5-88C0-48C81F747B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6B537B-5684-4CC3-9012-93A25E3C593F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CBA78D-DB3C-4ECB-AF44-4E8DBCF87B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7F88D9-1B71-4E8C-9224-784413950792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97AF04-C6A9-4C1C-889F-EC3BA381A8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AFA490-144C-4D79-B989-73E0432AD9F8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2C976D-500D-41FF-BAE7-64E1039B89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851D07-9080-4500-944E-A15873D3D9C7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3EF26F-015E-4417-8B85-FBB8ED0B56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0EDD654-683D-4059-8C83-B52C5EC325EF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E38421-378A-4AEA-AEF8-4FF73D905F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3CF885C-1C65-4AE1-8F4E-82761CB82032}" type="datetimeFigureOut">
              <a:rPr lang="fr-FR"/>
              <a:pPr>
                <a:defRPr/>
              </a:pPr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829D255-73DB-4E07-BAAC-55184F5D3E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  <a:solidFill>
            <a:srgbClr val="B9CDE5"/>
          </a:solidFill>
        </p:grpSpPr>
        <p:sp>
          <p:nvSpPr>
            <p:cNvPr id="2056" name="Rectangle 18"/>
            <p:cNvSpPr>
              <a:spLocks noChangeArrowheads="1"/>
            </p:cNvSpPr>
            <p:nvPr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Lycée Raspail - Paris </a:t>
            </a:r>
            <a:r>
              <a:rPr lang="fr-FR" sz="900" dirty="0">
                <a:solidFill>
                  <a:schemeClr val="accent1"/>
                </a:solidFill>
                <a:latin typeface="Calibri" charset="0"/>
                <a:cs typeface="Calibri" charset="0"/>
              </a:rPr>
              <a:t>&gt; </a:t>
            </a:r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 27 mai 2015 </a:t>
            </a:r>
          </a:p>
          <a:p>
            <a:pPr eaLnBrk="1" hangingPunct="1">
              <a:defRPr/>
            </a:pPr>
            <a:endParaRPr lang="fr-FR" sz="9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09" r:id="rId3"/>
    <p:sldLayoutId id="2147484410" r:id="rId4"/>
    <p:sldLayoutId id="2147484411" r:id="rId5"/>
    <p:sldLayoutId id="214748441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pitchFamily="2" charset="2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DEEEF8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fr-FR"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page de contenu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premier niveau </a:t>
            </a:r>
          </a:p>
          <a:p>
            <a:pPr lvl="1"/>
            <a:r>
              <a:rPr lang="fr-FR" smtClean="0"/>
              <a:t>Texte deuxième niveau</a:t>
            </a:r>
          </a:p>
          <a:p>
            <a:pPr lvl="2"/>
            <a:r>
              <a:rPr lang="fr-FR" smtClean="0"/>
              <a:t>Texte 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E8C2B7A3-5C3B-4E73-9961-95AAA110F752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>
                <a:defRPr/>
              </a:pPr>
              <a:t>‹#›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8199" name="Image 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Lycée Raspail - Paris </a:t>
            </a:r>
            <a:r>
              <a:rPr lang="fr-FR" sz="900" dirty="0">
                <a:solidFill>
                  <a:schemeClr val="accent1"/>
                </a:solidFill>
                <a:latin typeface="Calibri" charset="0"/>
                <a:cs typeface="Calibri" charset="0"/>
              </a:rPr>
              <a:t>&gt; </a:t>
            </a:r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 27 mai 2015 </a:t>
            </a:r>
          </a:p>
          <a:p>
            <a:pPr eaLnBrk="1" hangingPunct="1">
              <a:defRPr/>
            </a:pPr>
            <a:endParaRPr lang="fr-FR" sz="9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9" r:id="rId2"/>
    <p:sldLayoutId id="2147484414" r:id="rId3"/>
    <p:sldLayoutId id="2147484415" r:id="rId4"/>
    <p:sldLayoutId id="2147484420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solidFill>
              <a:srgbClr val="B9CDE5"/>
            </a:solidFill>
          </a:ln>
          <a:extLst/>
        </p:spPr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page de contenu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Texte premier niveau </a:t>
            </a:r>
          </a:p>
          <a:p>
            <a:pPr lvl="1"/>
            <a:r>
              <a:rPr lang="fr-FR" smtClean="0"/>
              <a:t>Texte deuxième niveau</a:t>
            </a:r>
          </a:p>
          <a:p>
            <a:pPr lvl="2"/>
            <a:r>
              <a:rPr lang="fr-FR" smtClean="0"/>
              <a:t>Texte 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725FA82B-7F0D-4E7F-A2F9-394B454A5E82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>
                <a:defRPr/>
              </a:pPr>
              <a:t>‹#›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14343" name="Image 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pitchFamily="2" charset="2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257300" y="20638"/>
            <a:ext cx="7581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76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DA6ABCD-D58B-40C0-A2C8-D8D59DA8ADE9}" type="datetimeFigureOut">
              <a:rPr lang="fr-FR"/>
              <a:pPr/>
              <a:t>27/05/15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1CCA15-39EB-48DF-9FE3-02E9842D8B59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27655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123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1123950" y="811213"/>
            <a:ext cx="771525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b="1" i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 i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1"/>
            <a:ext cx="9144000" cy="5106988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2051050" y="2060575"/>
            <a:ext cx="6049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3200" b="1">
                <a:solidFill>
                  <a:srgbClr val="404040"/>
                </a:solidFill>
                <a:latin typeface="Calibri" pitchFamily="34" charset="0"/>
              </a:rPr>
              <a:t>Les BTS en cours de rénovation</a:t>
            </a:r>
          </a:p>
          <a:p>
            <a:pPr defTabSz="457200"/>
            <a:r>
              <a:rPr lang="fr-FR" sz="2400" b="1">
                <a:solidFill>
                  <a:srgbClr val="404040"/>
                </a:solidFill>
                <a:latin typeface="Calibri" pitchFamily="34" charset="0"/>
              </a:rPr>
              <a:t>Principes généraux et évolutions</a:t>
            </a:r>
          </a:p>
          <a:p>
            <a:pPr defTabSz="457200"/>
            <a:endParaRPr lang="fr-FR" sz="32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IGEN STI &gt; 27 mai 2015  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979613" y="4581525"/>
            <a:ext cx="2305050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blocs de compétences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troisième grande conférence sociale pour l’emploi, tenue les 7 et 8 juillet 2014, une mission a été confiée </a:t>
            </a:r>
            <a:r>
              <a:rPr lang="fr-FR" dirty="0" smtClean="0"/>
              <a:t>à l’IGEN et à l’IGAENR </a:t>
            </a:r>
            <a:r>
              <a:rPr lang="fr-FR" dirty="0"/>
              <a:t>pour étudier le développement de blocs de compétences pouvant faire l’objet d’une certification et conduire à une validation partielle d’un diplôme en cours d’acquisition. Ces blocs pourraient être mobilisables dans le cadre du compte personnel de formation</a:t>
            </a:r>
            <a:r>
              <a:rPr lang="fr-FR" dirty="0" smtClean="0"/>
              <a:t>.</a:t>
            </a:r>
          </a:p>
          <a:p>
            <a:r>
              <a:rPr lang="fr-FR" dirty="0" smtClean="0"/>
              <a:t>Objectifs :</a:t>
            </a:r>
          </a:p>
          <a:p>
            <a:pPr lvl="1"/>
            <a:r>
              <a:rPr lang="fr-FR" sz="1300" dirty="0"/>
              <a:t>sécuriser les parcours ;</a:t>
            </a:r>
          </a:p>
          <a:p>
            <a:pPr lvl="1"/>
            <a:r>
              <a:rPr lang="fr-FR" sz="1300" dirty="0" smtClean="0"/>
              <a:t>assurer </a:t>
            </a:r>
            <a:r>
              <a:rPr lang="fr-FR" sz="1300" dirty="0"/>
              <a:t>la fluidité de parcours entre niveaux de formation ;</a:t>
            </a:r>
          </a:p>
          <a:p>
            <a:pPr lvl="1"/>
            <a:r>
              <a:rPr lang="fr-FR" sz="1300" dirty="0" smtClean="0"/>
              <a:t>faciliter </a:t>
            </a:r>
            <a:r>
              <a:rPr lang="fr-FR" sz="1300" dirty="0"/>
              <a:t>la conception de formations ;</a:t>
            </a:r>
          </a:p>
          <a:p>
            <a:pPr lvl="1"/>
            <a:r>
              <a:rPr lang="fr-FR" sz="1300" dirty="0" smtClean="0"/>
              <a:t>préparer </a:t>
            </a:r>
            <a:r>
              <a:rPr lang="fr-FR" sz="1300" dirty="0"/>
              <a:t>l’accès au monde du travail, faciliter l’insertion professionnelle</a:t>
            </a:r>
            <a:r>
              <a:rPr lang="fr-FR" sz="1300"/>
              <a:t> </a:t>
            </a:r>
            <a:r>
              <a:rPr lang="fr-FR" sz="1300" smtClean="0"/>
              <a:t>;</a:t>
            </a:r>
          </a:p>
          <a:p>
            <a:pPr lvl="1"/>
            <a:r>
              <a:rPr lang="fr-FR" sz="1300" smtClean="0"/>
              <a:t>permettre </a:t>
            </a:r>
            <a:r>
              <a:rPr lang="fr-FR" sz="1300" dirty="0"/>
              <a:t>et faciliter la mise en œuvre du droit au retour en formation des jeune sans diplôme et plus généralement la formation tout au long de la vie.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38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à coins arrondis 47"/>
          <p:cNvSpPr/>
          <p:nvPr/>
        </p:nvSpPr>
        <p:spPr>
          <a:xfrm>
            <a:off x="101600" y="5930900"/>
            <a:ext cx="8936038" cy="317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prstClr val="black"/>
                </a:solidFill>
                <a:latin typeface="Calibri"/>
              </a:rPr>
              <a:t>Bloc 1 = unité 1 </a:t>
            </a:r>
          </a:p>
        </p:txBody>
      </p:sp>
      <p:sp>
        <p:nvSpPr>
          <p:cNvPr id="46" name="Flèche vers le bas 45"/>
          <p:cNvSpPr/>
          <p:nvPr/>
        </p:nvSpPr>
        <p:spPr>
          <a:xfrm>
            <a:off x="520700" y="1781175"/>
            <a:ext cx="355600" cy="38512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01600" y="3171825"/>
            <a:ext cx="8936038" cy="8366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Calibri"/>
              </a:rPr>
              <a:t>Activités 1</a:t>
            </a:r>
          </a:p>
        </p:txBody>
      </p:sp>
      <p:sp>
        <p:nvSpPr>
          <p:cNvPr id="5837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Principes de constitutions des blocs de compétences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31900" y="2216150"/>
            <a:ext cx="849313" cy="3416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Tâches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A1T1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A1T2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A1T3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A4T5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90988" y="1781175"/>
            <a:ext cx="36385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Compétences contextualisées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73300" y="2220913"/>
            <a:ext cx="1793875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C1    C2    C3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98913" y="2220913"/>
            <a:ext cx="1519237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C4  C5  C6  C7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75288" y="2220913"/>
            <a:ext cx="2297112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C8    C9    C10   C11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86688" y="2220913"/>
            <a:ext cx="1250950" cy="368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C12  C13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273300" y="3257550"/>
            <a:ext cx="656431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273300" y="3584575"/>
            <a:ext cx="656431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273300" y="5207000"/>
            <a:ext cx="656431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301875" y="3895725"/>
            <a:ext cx="656431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289175" y="4962525"/>
            <a:ext cx="6564313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727325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01988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676650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235450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625975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975225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324475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910263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357938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859588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7362825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102600" y="2867025"/>
            <a:ext cx="0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8569325" y="2867025"/>
            <a:ext cx="7938" cy="325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2616200" y="3155950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2654300" y="4914900"/>
            <a:ext cx="125413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097213" y="3810000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571875" y="3486150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571875" y="3155950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253163" y="3810000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8472488" y="3171825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6286500" y="5143500"/>
            <a:ext cx="125413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8509000" y="4686300"/>
            <a:ext cx="125413" cy="12541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0" y="1781175"/>
            <a:ext cx="2584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Écriture séquentielle des activités</a:t>
            </a:r>
          </a:p>
        </p:txBody>
      </p:sp>
      <p:sp>
        <p:nvSpPr>
          <p:cNvPr id="218" name="Ellipse 217"/>
          <p:cNvSpPr/>
          <p:nvPr/>
        </p:nvSpPr>
        <p:spPr>
          <a:xfrm>
            <a:off x="2616200" y="6022975"/>
            <a:ext cx="209550" cy="19685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3097213" y="6016625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Ellipse 219"/>
          <p:cNvSpPr/>
          <p:nvPr/>
        </p:nvSpPr>
        <p:spPr>
          <a:xfrm>
            <a:off x="3571875" y="6022975"/>
            <a:ext cx="209550" cy="19685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6253163" y="6016625"/>
            <a:ext cx="209550" cy="1984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Ellipse 221"/>
          <p:cNvSpPr/>
          <p:nvPr/>
        </p:nvSpPr>
        <p:spPr>
          <a:xfrm>
            <a:off x="8472488" y="6037263"/>
            <a:ext cx="209550" cy="1984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4" grpId="0" animBg="1"/>
      <p:bldP spid="45" grpId="0" animBg="1"/>
      <p:bldP spid="218" grpId="0" animBg="1"/>
      <p:bldP spid="219" grpId="0" animBg="1"/>
      <p:bldP spid="220" grpId="0" animBg="1"/>
      <p:bldP spid="221" grpId="0" animBg="1"/>
      <p:bldP spid="2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Exemple BTP »IP »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20638"/>
          <a:ext cx="9143992" cy="6807956"/>
        </p:xfrm>
        <a:graphic>
          <a:graphicData uri="http://schemas.openxmlformats.org/drawingml/2006/table">
            <a:tbl>
              <a:tblPr/>
              <a:tblGrid>
                <a:gridCol w="845463"/>
                <a:gridCol w="689378"/>
                <a:gridCol w="507277"/>
                <a:gridCol w="507277"/>
                <a:gridCol w="507277"/>
                <a:gridCol w="364198"/>
                <a:gridCol w="364198"/>
                <a:gridCol w="364198"/>
                <a:gridCol w="364198"/>
                <a:gridCol w="364198"/>
                <a:gridCol w="546299"/>
                <a:gridCol w="299165"/>
                <a:gridCol w="507277"/>
                <a:gridCol w="364198"/>
                <a:gridCol w="364198"/>
                <a:gridCol w="507277"/>
                <a:gridCol w="286157"/>
                <a:gridCol w="364198"/>
                <a:gridCol w="299165"/>
                <a:gridCol w="364198"/>
                <a:gridCol w="364198"/>
              </a:tblGrid>
              <a:tr h="1727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Activités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Tâches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C4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C5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C10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C18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C19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C9F"/>
                    </a:solidFill>
                  </a:tcPr>
                </a:tc>
              </a:tr>
              <a:tr h="25917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Répondre à une affaire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A1-T1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A1-T2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887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A1-T3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A1-T4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27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A1-T5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Concevoir la production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727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A2-T6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Initialiser la production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A3-T1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A3-T2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A3-T3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A3-T4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A3-T5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98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Gérer la réalisation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A4-T4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591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A4-T5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8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A4-T6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9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A4-T7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80" marR="7180" marT="7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459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0" marR="7180" marT="718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 1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U11 ponctuelle écrite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U12 projet phase 1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 2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U2 projet phase 2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 3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U3 projet phase 3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Bloc 4</a:t>
                      </a: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12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U41 projet phase 4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U42 rapport de stage</a:t>
                      </a:r>
                    </a:p>
                  </a:txBody>
                  <a:tcPr marL="7180" marR="7180" marT="71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180" marR="7180" marT="7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559300" y="687887"/>
            <a:ext cx="45466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000000"/>
                </a:solidFill>
              </a:rPr>
              <a:t>Exemple BTS IPAP non définitif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Accompagnement personnalisé et co-enseignement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917700"/>
            <a:ext cx="7775575" cy="19431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fr-FR" dirty="0" smtClean="0"/>
              <a:t>Accompagnement personnalisé </a:t>
            </a: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120 heures sur les deux années</a:t>
            </a: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o</a:t>
            </a:r>
            <a:r>
              <a:rPr lang="fr-FR" sz="16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u 60 </a:t>
            </a: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heures par année</a:t>
            </a: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o</a:t>
            </a:r>
            <a:r>
              <a:rPr lang="fr-FR" sz="16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u 2 </a:t>
            </a: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heures par semaine</a:t>
            </a:r>
          </a:p>
          <a:p>
            <a:pPr marL="0" indent="0">
              <a:buFont typeface="Wingdings" charset="0"/>
              <a:buNone/>
              <a:defRPr/>
            </a:pPr>
            <a:r>
              <a:rPr lang="fr-FR" sz="1600" dirty="0">
                <a:solidFill>
                  <a:srgbClr val="000000"/>
                </a:solidFill>
              </a:rPr>
              <a:t>E</a:t>
            </a:r>
            <a:r>
              <a:rPr lang="fr-FR" sz="1600" dirty="0" smtClean="0">
                <a:solidFill>
                  <a:srgbClr val="000000"/>
                </a:solidFill>
              </a:rPr>
              <a:t>n classe à effectifs </a:t>
            </a:r>
            <a:r>
              <a:rPr lang="fr-FR" sz="1600" dirty="0" smtClean="0">
                <a:solidFill>
                  <a:srgbClr val="000000"/>
                </a:solidFill>
              </a:rPr>
              <a:t>réduits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gray">
          <a:xfrm>
            <a:off x="684213" y="4076700"/>
            <a:ext cx="7775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0825" indent="-250825"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rPr>
              <a:t>Co-enseignement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ea typeface="Arial" charset="0"/>
                <a:cs typeface="Calibri" pitchFamily="34" charset="0"/>
              </a:rPr>
              <a:t>En LV1 : 1 heure par semaine et par année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ea typeface="Arial" charset="0"/>
                <a:cs typeface="Calibri" pitchFamily="34" charset="0"/>
              </a:rPr>
              <a:t>Avec d’autres disciplines suivant les spécificités des BTS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Stages en milieu professionnel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917700"/>
            <a:ext cx="7775575" cy="2159000"/>
          </a:xfrm>
        </p:spPr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Premier stage « facultatif » : stage découverte</a:t>
            </a:r>
          </a:p>
          <a:p>
            <a:pPr lvl="1"/>
            <a:r>
              <a:rPr lang="fr-FR" sz="1600" smtClean="0">
                <a:latin typeface="Calibri" pitchFamily="34" charset="0"/>
                <a:cs typeface="Calibri" pitchFamily="34" charset="0"/>
              </a:rPr>
              <a:t>lors du premier semestre de la première année, exclusivement aux étudiants possédant un baccalauréat général et technologique  ;</a:t>
            </a:r>
          </a:p>
          <a:p>
            <a:pPr lvl="1"/>
            <a:r>
              <a:rPr lang="fr-FR" sz="1600" smtClean="0">
                <a:latin typeface="Calibri" pitchFamily="34" charset="0"/>
                <a:cs typeface="Calibri" pitchFamily="34" charset="0"/>
              </a:rPr>
              <a:t> d’une durée de deux semaines (pouvant se dérouler en partie sur des vacances scolaires) ;</a:t>
            </a:r>
          </a:p>
          <a:p>
            <a:pPr lvl="1"/>
            <a:r>
              <a:rPr lang="fr-FR" sz="1600" smtClean="0">
                <a:latin typeface="Calibri" pitchFamily="34" charset="0"/>
                <a:cs typeface="Calibri" pitchFamily="34" charset="0"/>
              </a:rPr>
              <a:t>stage dépendant d’un projet d’établissement comportant l’organisation pédagogique pour les étudiants qui ne font pas ce stage.</a:t>
            </a:r>
            <a:endParaRPr lang="fr-FR" sz="160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gray">
          <a:xfrm>
            <a:off x="684213" y="4437063"/>
            <a:ext cx="7775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0825" indent="-250825"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rPr>
              <a:t>« Second » stage spécifique à la spécialité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latin typeface="Calibri" pitchFamily="34" charset="0"/>
                <a:ea typeface="Arial" charset="0"/>
                <a:cs typeface="Calibri" pitchFamily="34" charset="0"/>
              </a:rPr>
              <a:t>d’une durée de six à dix semaines (pouvant se dérouler en partie sur des vacances scolaires)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latin typeface="Calibri" pitchFamily="34" charset="0"/>
                <a:ea typeface="Arial" charset="0"/>
                <a:cs typeface="Calibri" pitchFamily="34" charset="0"/>
              </a:rPr>
              <a:t> période de stage non imposée dans le référentiel de formation.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BTS en rénovation</a:t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r>
              <a:rPr lang="fr-FR" smtClean="0">
                <a:latin typeface="Calibri" pitchFamily="34" charset="0"/>
                <a:cs typeface="Calibri" pitchFamily="34" charset="0"/>
              </a:rPr>
              <a:t>Mise en application rentrée 2016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17646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/>
              <a:t>BTS Construction </a:t>
            </a:r>
            <a:r>
              <a:rPr lang="fr-FR" dirty="0" smtClean="0"/>
              <a:t>navale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/>
              <a:t>Création du BTS « Conduite de procédés </a:t>
            </a:r>
            <a:r>
              <a:rPr lang="fr-FR" dirty="0" smtClean="0"/>
              <a:t>»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/>
              <a:t>BTS Enveloppe du </a:t>
            </a:r>
            <a:r>
              <a:rPr lang="fr-FR" dirty="0" smtClean="0"/>
              <a:t>bâtiment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/>
              <a:t>BTS </a:t>
            </a:r>
            <a:r>
              <a:rPr lang="fr-FR" dirty="0" smtClean="0"/>
              <a:t>Géomètre topographe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14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 smtClean="0"/>
              <a:t>BTS  Moteurs </a:t>
            </a:r>
            <a:r>
              <a:rPr lang="fr-FR" dirty="0"/>
              <a:t>à combustion </a:t>
            </a:r>
            <a:r>
              <a:rPr lang="fr-FR" dirty="0" smtClean="0"/>
              <a:t>interne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140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 smtClean="0"/>
              <a:t>BTS Maintenance </a:t>
            </a:r>
            <a:r>
              <a:rPr lang="fr-FR" dirty="0"/>
              <a:t>des </a:t>
            </a:r>
            <a:r>
              <a:rPr lang="fr-FR" dirty="0" smtClean="0"/>
              <a:t>véhicules </a:t>
            </a:r>
            <a:r>
              <a:rPr lang="fr-FR" sz="1400" dirty="0" smtClean="0"/>
              <a:t>(BTS Après</a:t>
            </a:r>
            <a:r>
              <a:rPr lang="fr-FR" sz="1400" dirty="0"/>
              <a:t>-vente </a:t>
            </a:r>
            <a:r>
              <a:rPr lang="fr-FR" sz="1400" dirty="0" smtClean="0"/>
              <a:t>automobile)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sz="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/>
              <a:t>BTS Etude et réalisation </a:t>
            </a:r>
            <a:r>
              <a:rPr lang="fr-FR" dirty="0" smtClean="0"/>
              <a:t>d’agencement </a:t>
            </a:r>
            <a:r>
              <a:rPr lang="fr-FR" sz="1400" dirty="0" smtClean="0"/>
              <a:t>(BTS </a:t>
            </a:r>
            <a:r>
              <a:rPr lang="fr-FR" sz="1400" dirty="0"/>
              <a:t>Agencement de l’environnement </a:t>
            </a:r>
            <a:r>
              <a:rPr lang="fr-FR" sz="1400" dirty="0" smtClean="0"/>
              <a:t>architectural)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8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charset="0"/>
              <a:buChar char="n"/>
              <a:defRPr/>
            </a:pPr>
            <a:r>
              <a:rPr lang="fr-FR" dirty="0" smtClean="0"/>
              <a:t>BTS de </a:t>
            </a:r>
            <a:r>
              <a:rPr lang="fr-FR" dirty="0"/>
              <a:t>l</a:t>
            </a:r>
            <a:r>
              <a:rPr lang="fr-FR" dirty="0" smtClean="0"/>
              <a:t>a mécanique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charset="0"/>
              <a:buNone/>
              <a:defRPr/>
            </a:pPr>
            <a:endParaRPr lang="fr-FR" dirty="0"/>
          </a:p>
          <a:p>
            <a:pPr marL="0" indent="0">
              <a:buFont typeface="Wingdings" charset="0"/>
              <a:buNone/>
              <a:defRPr/>
            </a:pPr>
            <a:endParaRPr lang="fr-FR" dirty="0" smtClean="0"/>
          </a:p>
          <a:p>
            <a:pPr marL="0" indent="0">
              <a:buFont typeface="Wingdings" charset="0"/>
              <a:buNone/>
              <a:defRPr/>
            </a:pPr>
            <a:endParaRPr lang="fr-FR" dirty="0" smtClean="0"/>
          </a:p>
          <a:p>
            <a:pPr marL="0" indent="0">
              <a:buFont typeface="Wingdings" charset="0"/>
              <a:buNone/>
              <a:defRPr/>
            </a:pPr>
            <a:endParaRPr lang="fr-FR" dirty="0" smtClean="0"/>
          </a:p>
          <a:p>
            <a:pPr marL="0" indent="0">
              <a:buFont typeface="Wingdings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BTS Moteurs  à combustion interne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779838" y="1968500"/>
            <a:ext cx="47529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Référentiel de 1992 toiletté en 1997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Métier en perpétuelle évolution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Nouvelles normes environnementales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Nouvelles technologies :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véhicules hybrides,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système d’injection électronique,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filtres à particules,</a:t>
            </a:r>
          </a:p>
          <a:p>
            <a:pPr marL="1200150" lvl="2" indent="-285750" eaLnBrk="0" hangingPunct="0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traitement catalytique des gaz d’échappement…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1628775"/>
            <a:ext cx="3384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9 sections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190 candidats en 2014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9838" y="52197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Nouvelles définitions des épreuves</a:t>
            </a:r>
          </a:p>
        </p:txBody>
      </p:sp>
      <p:pic>
        <p:nvPicPr>
          <p:cNvPr id="9" name="Picture 6" descr="BANC G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96952"/>
            <a:ext cx="3071044" cy="260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BTS Après-vente automobile</a:t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r>
              <a:rPr lang="fr-FR" smtClean="0">
                <a:latin typeface="Calibri" pitchFamily="34" charset="0"/>
                <a:cs typeface="Calibri" pitchFamily="34" charset="0"/>
              </a:rPr>
              <a:t>		BTS Maintenance des véhicules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1628775"/>
            <a:ext cx="640873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Trois options :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Voitures particulières (69 sections, 1400 candidats en 2013 )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Véhicules de transport routier (28 sections, 213 candidats en 2013)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Motocycles (9 sections, 82 candidats en 2013)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50825" y="3213100"/>
            <a:ext cx="87137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Cohérence de la filière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Prise en compte de la rénovation du Bac Pro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Repositionnement des activités professionnelles en prenant en compte la licence professionnelle OMSA (organisation et management des services de l’automobile)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50825" y="4724400"/>
            <a:ext cx="871378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Un référentiel d’activités professionnelles tourné vers des activités de maintenance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Evolutions technologiques, réglementaires et environnementales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endParaRPr lang="fr-FR" sz="16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Image 10" descr="Renault_Twizy_ZE_Concep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2200" y="1700808"/>
            <a:ext cx="2643957" cy="176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BTS ÉRA- Étude et Réalisation d’Agencement </a:t>
            </a:r>
            <a:r>
              <a:rPr lang="fr-FR" sz="1200" smtClean="0">
                <a:latin typeface="Calibri" pitchFamily="34" charset="0"/>
                <a:cs typeface="Calibri" pitchFamily="34" charset="0"/>
              </a:rPr>
              <a:t>(ancien AEA)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779838" y="1968500"/>
            <a:ext cx="47529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963" indent="-80963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Référentiel de Septembre 1997.</a:t>
            </a:r>
          </a:p>
          <a:p>
            <a:pPr marL="80963" indent="-80963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Métier en perpétuelle évolution</a:t>
            </a:r>
          </a:p>
          <a:p>
            <a:pPr marL="80963" indent="-80963" eaLnBrk="0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nouvelles normes environnementales ;</a:t>
            </a:r>
          </a:p>
          <a:p>
            <a:pPr marL="80963" indent="-80963" eaLnBrk="0" hangingPunct="0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intégration dans les projets de nouveaux matériaux à hautes performances ;</a:t>
            </a:r>
          </a:p>
          <a:p>
            <a:pPr marL="80963" indent="-80963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fr-F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utilisation des outils numériques et de la modélisation des bâtiments ;</a:t>
            </a:r>
            <a:r>
              <a:rPr lang="fr-FR" dirty="0"/>
              <a:t> </a:t>
            </a:r>
          </a:p>
          <a:p>
            <a:pPr marL="80963" indent="-80963">
              <a:spcBef>
                <a:spcPct val="10000"/>
              </a:spcBef>
              <a:spcAft>
                <a:spcPct val="10000"/>
              </a:spcAft>
              <a:buClr>
                <a:schemeClr val="accent1"/>
              </a:buClr>
              <a:buFontTx/>
              <a:buChar char="•"/>
            </a:pPr>
            <a:r>
              <a:rPr lang="fr-FR" dirty="0"/>
              <a:t> </a:t>
            </a:r>
            <a:r>
              <a:rPr lang="fr-F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coopération avec les différents acteurs du projet, internes et externes à l’entreprise, y compris à l’international ;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0825" y="1628775"/>
            <a:ext cx="3384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25 sections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287 candidats en 2014</a:t>
            </a:r>
          </a:p>
        </p:txBody>
      </p:sp>
      <p:sp>
        <p:nvSpPr>
          <p:cNvPr id="110597" name="Rectangle 7"/>
          <p:cNvSpPr>
            <a:spLocks noChangeArrowheads="1"/>
          </p:cNvSpPr>
          <p:nvPr/>
        </p:nvSpPr>
        <p:spPr bwMode="auto">
          <a:xfrm>
            <a:off x="3779838" y="52197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 dirty="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 Mise en œuvre prévue en septembre 2016</a:t>
            </a:r>
          </a:p>
        </p:txBody>
      </p:sp>
      <p:pic>
        <p:nvPicPr>
          <p:cNvPr id="110598" name="Picture 7" descr="Bijouterie_intérie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140968"/>
            <a:ext cx="3312368" cy="220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05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er 107"/>
          <p:cNvGrpSpPr>
            <a:grpSpLocks/>
          </p:cNvGrpSpPr>
          <p:nvPr/>
        </p:nvGrpSpPr>
        <p:grpSpPr bwMode="auto">
          <a:xfrm>
            <a:off x="101600" y="3811588"/>
            <a:ext cx="9042400" cy="3046412"/>
            <a:chOff x="101600" y="4001074"/>
            <a:chExt cx="8906933" cy="2848115"/>
          </a:xfrm>
        </p:grpSpPr>
        <p:sp>
          <p:nvSpPr>
            <p:cNvPr id="109" name="Arrondir un rectangle à un seul coin 108"/>
            <p:cNvSpPr/>
            <p:nvPr/>
          </p:nvSpPr>
          <p:spPr>
            <a:xfrm>
              <a:off x="101600" y="4001074"/>
              <a:ext cx="8906933" cy="2848115"/>
            </a:xfrm>
            <a:prstGeom prst="round1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591" name="ZoneTexte 109"/>
            <p:cNvSpPr txBox="1">
              <a:spLocks noChangeArrowheads="1"/>
            </p:cNvSpPr>
            <p:nvPr/>
          </p:nvSpPr>
          <p:spPr bwMode="auto">
            <a:xfrm>
              <a:off x="4501767" y="6139468"/>
              <a:ext cx="397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Domaine de la conception de process</a:t>
              </a:r>
            </a:p>
          </p:txBody>
        </p:sp>
      </p:grpSp>
      <p:grpSp>
        <p:nvGrpSpPr>
          <p:cNvPr id="83" name="Grouper 82"/>
          <p:cNvGrpSpPr>
            <a:grpSpLocks/>
          </p:cNvGrpSpPr>
          <p:nvPr/>
        </p:nvGrpSpPr>
        <p:grpSpPr bwMode="auto">
          <a:xfrm>
            <a:off x="101600" y="2006600"/>
            <a:ext cx="9042400" cy="1295400"/>
            <a:chOff x="101600" y="2006599"/>
            <a:chExt cx="8966200" cy="1930400"/>
          </a:xfrm>
        </p:grpSpPr>
        <p:sp>
          <p:nvSpPr>
            <p:cNvPr id="101" name="Arrondir un rectangle à un seul coin 100"/>
            <p:cNvSpPr/>
            <p:nvPr/>
          </p:nvSpPr>
          <p:spPr>
            <a:xfrm>
              <a:off x="101600" y="2006599"/>
              <a:ext cx="8966200" cy="1930400"/>
            </a:xfrm>
            <a:prstGeom prst="round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589" name="ZoneTexte 106"/>
            <p:cNvSpPr txBox="1">
              <a:spLocks noChangeArrowheads="1"/>
            </p:cNvSpPr>
            <p:nvPr/>
          </p:nvSpPr>
          <p:spPr bwMode="auto">
            <a:xfrm>
              <a:off x="4532299" y="2874625"/>
              <a:ext cx="4286099" cy="55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</a:rPr>
                <a:t>Domaine de la conception de produits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4532309" y="2996952"/>
            <a:ext cx="975795" cy="3816424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0000">
                <a:schemeClr val="accent4">
                  <a:tint val="37000"/>
                  <a:satMod val="300000"/>
                  <a:alpha val="58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Conception collaborative</a:t>
            </a: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grpSp>
        <p:nvGrpSpPr>
          <p:cNvPr id="62467" name="Grouper 20"/>
          <p:cNvGrpSpPr>
            <a:grpSpLocks/>
          </p:cNvGrpSpPr>
          <p:nvPr/>
        </p:nvGrpSpPr>
        <p:grpSpPr bwMode="auto">
          <a:xfrm>
            <a:off x="1595438" y="1074738"/>
            <a:ext cx="7337425" cy="808037"/>
            <a:chOff x="1594910" y="1075267"/>
            <a:chExt cx="7337419" cy="807117"/>
          </a:xfrm>
        </p:grpSpPr>
        <p:sp>
          <p:nvSpPr>
            <p:cNvPr id="5" name="Rectangle 4"/>
            <p:cNvSpPr/>
            <p:nvPr/>
          </p:nvSpPr>
          <p:spPr>
            <a:xfrm>
              <a:off x="1594910" y="1535118"/>
              <a:ext cx="936624" cy="34409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9471" y="1535118"/>
              <a:ext cx="974724" cy="3440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détaillée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514195" y="1535118"/>
              <a:ext cx="1004887" cy="3440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du </a:t>
              </a:r>
              <a:r>
                <a:rPr lang="fr-FR" sz="1050" b="1" dirty="0" err="1">
                  <a:solidFill>
                    <a:prstClr val="black"/>
                  </a:solidFill>
                </a:rPr>
                <a:t>process</a:t>
              </a:r>
              <a:endParaRPr lang="fr-FR" sz="105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1783" y="1535118"/>
              <a:ext cx="1004886" cy="34409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outillages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36669" y="1535118"/>
              <a:ext cx="1004887" cy="3440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Initier</a:t>
              </a:r>
            </a:p>
          </p:txBody>
        </p:sp>
        <p:sp>
          <p:nvSpPr>
            <p:cNvPr id="3" name="Rectangle à coins arrondis 2"/>
            <p:cNvSpPr/>
            <p:nvPr/>
          </p:nvSpPr>
          <p:spPr>
            <a:xfrm>
              <a:off x="1594911" y="1075267"/>
              <a:ext cx="1919260" cy="347133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3000">
                  <a:schemeClr val="accent4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du produit</a:t>
              </a:r>
            </a:p>
          </p:txBody>
        </p:sp>
        <p:sp>
          <p:nvSpPr>
            <p:cNvPr id="60" name="Rectangle à coins arrondis 59"/>
            <p:cNvSpPr/>
            <p:nvPr/>
          </p:nvSpPr>
          <p:spPr>
            <a:xfrm>
              <a:off x="3514173" y="1075268"/>
              <a:ext cx="2023008" cy="33866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0" scaled="1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rgbClr val="000000"/>
                  </a:solidFill>
                </a:rPr>
                <a:t>Conception de la production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97457" y="1089147"/>
              <a:ext cx="1134872" cy="32478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Produit</a:t>
              </a:r>
            </a:p>
          </p:txBody>
        </p:sp>
        <p:sp>
          <p:nvSpPr>
            <p:cNvPr id="77" name="Rectangle à coins arrondis 76"/>
            <p:cNvSpPr/>
            <p:nvPr/>
          </p:nvSpPr>
          <p:spPr>
            <a:xfrm>
              <a:off x="5537181" y="1083734"/>
              <a:ext cx="2010109" cy="338666"/>
            </a:xfrm>
            <a:prstGeom prst="roundRect">
              <a:avLst/>
            </a:prstGeom>
            <a:solidFill>
              <a:srgbClr val="E6B9B8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elaxedInse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541556" y="1538289"/>
              <a:ext cx="1006474" cy="3440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Gérer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427538" y="5786438"/>
            <a:ext cx="1143000" cy="3444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black"/>
                </a:solidFill>
              </a:rPr>
              <a:t>Conception </a:t>
            </a:r>
            <a:r>
              <a:rPr lang="fr-FR" sz="1000" b="1" dirty="0">
                <a:solidFill>
                  <a:prstClr val="black"/>
                </a:solidFill>
              </a:rPr>
              <a:t>multi outillages</a:t>
            </a:r>
          </a:p>
        </p:txBody>
      </p:sp>
      <p:grpSp>
        <p:nvGrpSpPr>
          <p:cNvPr id="24" name="Grouper 23"/>
          <p:cNvGrpSpPr>
            <a:grpSpLocks/>
          </p:cNvGrpSpPr>
          <p:nvPr/>
        </p:nvGrpSpPr>
        <p:grpSpPr bwMode="auto">
          <a:xfrm>
            <a:off x="250825" y="2952750"/>
            <a:ext cx="7299325" cy="3178175"/>
            <a:chOff x="250544" y="2952989"/>
            <a:chExt cx="7300236" cy="3178654"/>
          </a:xfrm>
        </p:grpSpPr>
        <p:sp>
          <p:nvSpPr>
            <p:cNvPr id="12" name="Rectangle 11"/>
            <p:cNvSpPr/>
            <p:nvPr/>
          </p:nvSpPr>
          <p:spPr>
            <a:xfrm>
              <a:off x="250545" y="2952989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CPI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5325" y="2952989"/>
              <a:ext cx="936742" cy="3445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32067" y="2952989"/>
              <a:ext cx="67159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0544" y="3467258"/>
              <a:ext cx="1153103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400" b="1" dirty="0" err="1">
                  <a:solidFill>
                    <a:prstClr val="black"/>
                  </a:solidFill>
                </a:rPr>
                <a:t>Europlastic</a:t>
              </a:r>
              <a:endParaRPr lang="fr-FR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16290" y="3467417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13264" y="3467417"/>
              <a:ext cx="1019302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37579" y="3467417"/>
              <a:ext cx="1051056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0545" y="4300703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600" b="1" dirty="0">
                  <a:solidFill>
                    <a:prstClr val="black"/>
                  </a:solidFill>
                </a:rPr>
                <a:t>Fonderie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10089" y="4300980"/>
              <a:ext cx="1012951" cy="3445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37579" y="4300980"/>
              <a:ext cx="112250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0545" y="4795468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Forge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10089" y="4794767"/>
              <a:ext cx="1012951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37579" y="4794767"/>
              <a:ext cx="1122503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0545" y="5290233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IPM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16290" y="5290141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10089" y="5290141"/>
              <a:ext cx="1000250" cy="34454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23040" y="5288554"/>
              <a:ext cx="1014539" cy="34453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 PP – PO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537579" y="5290141"/>
              <a:ext cx="1122503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0545" y="5784998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ERO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16290" y="5785516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45768" y="5787104"/>
              <a:ext cx="1005012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Qualification outillage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916290" y="4297805"/>
              <a:ext cx="589036" cy="3445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16290" y="4791591"/>
              <a:ext cx="589036" cy="344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Pré indus</a:t>
              </a:r>
            </a:p>
          </p:txBody>
        </p:sp>
        <p:grpSp>
          <p:nvGrpSpPr>
            <p:cNvPr id="97" name="Grouper 96"/>
            <p:cNvGrpSpPr/>
            <p:nvPr/>
          </p:nvGrpSpPr>
          <p:grpSpPr>
            <a:xfrm>
              <a:off x="4518701" y="4302843"/>
              <a:ext cx="1018480" cy="838597"/>
              <a:chOff x="4950518" y="3905881"/>
              <a:chExt cx="1018480" cy="838597"/>
            </a:xfrm>
            <a:solidFill>
              <a:schemeClr val="bg2">
                <a:lumMod val="75000"/>
              </a:schemeClr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4950518" y="3905881"/>
                <a:ext cx="1018479" cy="344505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outillage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955650" y="4399973"/>
                <a:ext cx="1013348" cy="344505"/>
              </a:xfrm>
              <a:prstGeom prst="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outillage</a:t>
                </a:r>
              </a:p>
            </p:txBody>
          </p:sp>
        </p:grpSp>
        <p:sp>
          <p:nvSpPr>
            <p:cNvPr id="91" name="Rectangle 90"/>
            <p:cNvSpPr/>
            <p:nvPr/>
          </p:nvSpPr>
          <p:spPr>
            <a:xfrm>
              <a:off x="3516440" y="5787104"/>
              <a:ext cx="985960" cy="34453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15601" y="3467417"/>
              <a:ext cx="1032004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Mise en oeuvre</a:t>
              </a:r>
            </a:p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réglage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45768" y="4299392"/>
              <a:ext cx="1005012" cy="3445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541004" y="4796355"/>
              <a:ext cx="100501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45768" y="5291729"/>
              <a:ext cx="1005012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537579" y="5787104"/>
              <a:ext cx="1005013" cy="3445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Réalisation outillage</a:t>
              </a:r>
            </a:p>
          </p:txBody>
        </p:sp>
      </p:grpSp>
      <p:grpSp>
        <p:nvGrpSpPr>
          <p:cNvPr id="22" name="Grouper 21"/>
          <p:cNvGrpSpPr>
            <a:grpSpLocks/>
          </p:cNvGrpSpPr>
          <p:nvPr/>
        </p:nvGrpSpPr>
        <p:grpSpPr bwMode="auto">
          <a:xfrm>
            <a:off x="250825" y="2227263"/>
            <a:ext cx="8682038" cy="355600"/>
            <a:chOff x="250545" y="2227397"/>
            <a:chExt cx="8681784" cy="354962"/>
          </a:xfrm>
        </p:grpSpPr>
        <p:sp>
          <p:nvSpPr>
            <p:cNvPr id="33" name="Rectangle 32"/>
            <p:cNvSpPr/>
            <p:nvPr/>
          </p:nvSpPr>
          <p:spPr>
            <a:xfrm>
              <a:off x="250545" y="2227397"/>
              <a:ext cx="1134872" cy="34450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prstClr val="black"/>
                  </a:solidFill>
                </a:rPr>
                <a:t>CRCI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5119" y="2227397"/>
              <a:ext cx="944534" cy="3438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50" b="1" dirty="0">
                  <a:solidFill>
                    <a:prstClr val="black"/>
                  </a:solidFill>
                </a:rPr>
                <a:t>Conception préliminaire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39653" y="2227397"/>
              <a:ext cx="974696" cy="34386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détaillée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14350" y="2236905"/>
              <a:ext cx="1004859" cy="3438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 du </a:t>
              </a:r>
              <a:r>
                <a:rPr lang="fr-FR" sz="1100" b="1" dirty="0" err="1">
                  <a:solidFill>
                    <a:prstClr val="black"/>
                  </a:solidFill>
                </a:rPr>
                <a:t>process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36765" y="2238489"/>
              <a:ext cx="1123917" cy="343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Coût-délai-qualité-</a:t>
              </a:r>
              <a:r>
                <a:rPr lang="fr-FR" sz="1000" b="1" dirty="0" err="1">
                  <a:solidFill>
                    <a:prstClr val="black"/>
                  </a:solidFill>
                </a:rPr>
                <a:t>expéri</a:t>
              </a:r>
              <a:r>
                <a:rPr lang="fr-FR" sz="1000" b="1" dirty="0">
                  <a:solidFill>
                    <a:prstClr val="black"/>
                  </a:solidFill>
                </a:rPr>
                <a:t>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797457" y="2227397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Ouvrage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541624" y="2238489"/>
              <a:ext cx="1006446" cy="3438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de production</a:t>
              </a:r>
            </a:p>
          </p:txBody>
        </p:sp>
      </p:grpSp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258763" y="6394450"/>
            <a:ext cx="7291387" cy="349250"/>
            <a:chOff x="259006" y="6394616"/>
            <a:chExt cx="7291774" cy="348909"/>
          </a:xfrm>
        </p:grpSpPr>
        <p:grpSp>
          <p:nvGrpSpPr>
            <p:cNvPr id="62509" name="Grouper 9"/>
            <p:cNvGrpSpPr>
              <a:grpSpLocks/>
            </p:cNvGrpSpPr>
            <p:nvPr/>
          </p:nvGrpSpPr>
          <p:grpSpPr bwMode="auto">
            <a:xfrm>
              <a:off x="259006" y="6394616"/>
              <a:ext cx="6401226" cy="348909"/>
              <a:chOff x="690823" y="6157540"/>
              <a:chExt cx="6401226" cy="34890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90823" y="6157540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Découpage emboutissage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32848" y="6162298"/>
                <a:ext cx="1036692" cy="34415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outillage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969540" y="6162298"/>
                <a:ext cx="1122423" cy="3441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prstClr val="black"/>
                    </a:solidFill>
                  </a:rPr>
                  <a:t>expéri</a:t>
                </a:r>
                <a:r>
                  <a:rPr lang="fr-FR" sz="10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954896" y="6159126"/>
                <a:ext cx="977952" cy="34573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</a:t>
                </a:r>
                <a:r>
                  <a:rPr lang="fr-FR" sz="1100" b="1" dirty="0" err="1">
                    <a:solidFill>
                      <a:prstClr val="black"/>
                    </a:solidFill>
                  </a:rPr>
                  <a:t>process</a:t>
                </a:r>
                <a:endParaRPr lang="fr-FR" sz="11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6545840" y="6399374"/>
              <a:ext cx="1004940" cy="34415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Suivi production</a:t>
              </a:r>
            </a:p>
          </p:txBody>
        </p:sp>
      </p:grpSp>
      <p:grpSp>
        <p:nvGrpSpPr>
          <p:cNvPr id="27" name="Grouper 26"/>
          <p:cNvGrpSpPr>
            <a:grpSpLocks/>
          </p:cNvGrpSpPr>
          <p:nvPr/>
        </p:nvGrpSpPr>
        <p:grpSpPr bwMode="auto">
          <a:xfrm>
            <a:off x="7797800" y="3467100"/>
            <a:ext cx="1135063" cy="3276600"/>
            <a:chOff x="7797457" y="3467258"/>
            <a:chExt cx="1134872" cy="3276267"/>
          </a:xfrm>
        </p:grpSpPr>
        <p:sp>
          <p:nvSpPr>
            <p:cNvPr id="96" name="Rectangle 95"/>
            <p:cNvSpPr/>
            <p:nvPr/>
          </p:nvSpPr>
          <p:spPr>
            <a:xfrm>
              <a:off x="7797457" y="3467258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Série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797457" y="3882135"/>
              <a:ext cx="1134872" cy="17511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black"/>
                  </a:solidFill>
                </a:rPr>
                <a:t>Pré-série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797457" y="5798044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Produit unitaire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797457" y="6399020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 err="1">
                  <a:solidFill>
                    <a:prstClr val="black"/>
                  </a:solidFill>
                </a:rPr>
                <a:t>Pré-série</a:t>
              </a:r>
              <a:endParaRPr lang="fr-FR" sz="11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er 27"/>
          <p:cNvGrpSpPr>
            <a:grpSpLocks/>
          </p:cNvGrpSpPr>
          <p:nvPr/>
        </p:nvGrpSpPr>
        <p:grpSpPr bwMode="auto">
          <a:xfrm>
            <a:off x="250825" y="5270500"/>
            <a:ext cx="7299325" cy="879475"/>
            <a:chOff x="250545" y="5270380"/>
            <a:chExt cx="7300235" cy="879389"/>
          </a:xfrm>
        </p:grpSpPr>
        <p:grpSp>
          <p:nvGrpSpPr>
            <p:cNvPr id="62491" name="Grouper 24"/>
            <p:cNvGrpSpPr>
              <a:grpSpLocks/>
            </p:cNvGrpSpPr>
            <p:nvPr/>
          </p:nvGrpSpPr>
          <p:grpSpPr bwMode="auto">
            <a:xfrm>
              <a:off x="250545" y="5270380"/>
              <a:ext cx="7300235" cy="859123"/>
              <a:chOff x="250545" y="5270380"/>
              <a:chExt cx="7300235" cy="85912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0545" y="5270380"/>
                <a:ext cx="1134872" cy="85912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 smtClean="0">
                    <a:solidFill>
                      <a:prstClr val="black"/>
                    </a:solidFill>
                  </a:rPr>
                  <a:t>IPAP</a:t>
                </a:r>
                <a:endParaRPr lang="fr-FR" b="1" dirty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:r>
                  <a:rPr lang="fr-FR" sz="1200" b="1" dirty="0">
                    <a:solidFill>
                      <a:prstClr val="black"/>
                    </a:solidFill>
                  </a:rPr>
                  <a:t>2 options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545518" y="5784680"/>
                <a:ext cx="2005262" cy="34445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Réalisation unitaire</a:t>
                </a:r>
              </a:p>
            </p:txBody>
          </p:sp>
        </p:grpSp>
        <p:sp>
          <p:nvSpPr>
            <p:cNvPr id="103" name="Rectangle 102"/>
            <p:cNvSpPr/>
            <p:nvPr/>
          </p:nvSpPr>
          <p:spPr>
            <a:xfrm>
              <a:off x="4499225" y="5805316"/>
              <a:ext cx="1014539" cy="3444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Conception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 PP – PO</a:t>
              </a:r>
            </a:p>
          </p:txBody>
        </p:sp>
      </p:grpSp>
      <p:grpSp>
        <p:nvGrpSpPr>
          <p:cNvPr id="29" name="Grouper 28"/>
          <p:cNvGrpSpPr>
            <a:grpSpLocks/>
          </p:cNvGrpSpPr>
          <p:nvPr/>
        </p:nvGrpSpPr>
        <p:grpSpPr bwMode="auto">
          <a:xfrm>
            <a:off x="5535613" y="2952750"/>
            <a:ext cx="3397250" cy="349250"/>
            <a:chOff x="5535695" y="2952989"/>
            <a:chExt cx="3396634" cy="348907"/>
          </a:xfrm>
        </p:grpSpPr>
        <p:sp>
          <p:nvSpPr>
            <p:cNvPr id="104" name="Rectangle 103"/>
            <p:cNvSpPr/>
            <p:nvPr/>
          </p:nvSpPr>
          <p:spPr>
            <a:xfrm>
              <a:off x="5535695" y="2952989"/>
              <a:ext cx="2009411" cy="3441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000" b="1" dirty="0">
                  <a:solidFill>
                    <a:prstClr val="black"/>
                  </a:solidFill>
                </a:rPr>
                <a:t>Réalisation de tout ou partie d’un prototype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97457" y="2957391"/>
              <a:ext cx="1134872" cy="34450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divo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prstClr val="black"/>
                  </a:solidFill>
                </a:rPr>
                <a:t>Prototype de solution</a:t>
              </a:r>
            </a:p>
          </p:txBody>
        </p:sp>
      </p:grpSp>
      <p:sp>
        <p:nvSpPr>
          <p:cNvPr id="62475" name="Titre 1"/>
          <p:cNvSpPr txBox="1">
            <a:spLocks/>
          </p:cNvSpPr>
          <p:nvPr/>
        </p:nvSpPr>
        <p:spPr bwMode="auto">
          <a:xfrm>
            <a:off x="250825" y="333375"/>
            <a:ext cx="81041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2400" b="1">
                <a:solidFill>
                  <a:srgbClr val="000000"/>
                </a:solidFill>
                <a:cs typeface="Arial" charset="0"/>
              </a:rPr>
              <a:t>Le nouveau positionnement des BTS de la mécanique</a:t>
            </a: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50825" y="3500438"/>
            <a:ext cx="7296150" cy="752475"/>
            <a:chOff x="1115616" y="3429000"/>
            <a:chExt cx="7295764" cy="752510"/>
          </a:xfrm>
        </p:grpSpPr>
        <p:grpSp>
          <p:nvGrpSpPr>
            <p:cNvPr id="62478" name="Grouper 25"/>
            <p:cNvGrpSpPr>
              <a:grpSpLocks/>
            </p:cNvGrpSpPr>
            <p:nvPr/>
          </p:nvGrpSpPr>
          <p:grpSpPr bwMode="auto">
            <a:xfrm>
              <a:off x="3779912" y="3804569"/>
              <a:ext cx="4631468" cy="344511"/>
              <a:chOff x="3779912" y="3804569"/>
              <a:chExt cx="4631468" cy="34451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5382590" y="3805254"/>
                <a:ext cx="993722" cy="34450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outillage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779300" y="3805254"/>
                <a:ext cx="590519" cy="34450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Pré indus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377756" y="3805254"/>
                <a:ext cx="1017533" cy="34450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prstClr val="black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prstClr val="black"/>
                    </a:solidFill>
                  </a:rPr>
                  <a:t>process</a:t>
                </a:r>
                <a:endParaRPr lang="fr-FR" sz="11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01711" y="3805254"/>
                <a:ext cx="1050869" cy="34450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prstClr val="black"/>
                    </a:solidFill>
                  </a:rPr>
                  <a:t>expéri</a:t>
                </a:r>
                <a:r>
                  <a:rPr lang="fr-FR" sz="1000" b="1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406546" y="3805254"/>
                <a:ext cx="1004834" cy="34450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prstClr val="black"/>
                    </a:solidFill>
                  </a:rPr>
                  <a:t>Suivi production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1115616" y="3429000"/>
              <a:ext cx="1134872" cy="7525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>
                  <a:solidFill>
                    <a:prstClr val="black"/>
                  </a:solidFill>
                </a:rPr>
                <a:t>Europlastic</a:t>
              </a:r>
              <a:endParaRPr lang="fr-FR" sz="12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fr-FR" sz="1200" b="1" dirty="0">
                  <a:solidFill>
                    <a:prstClr val="black"/>
                  </a:solidFill>
                </a:rPr>
                <a:t>2 options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6085" y="2955234"/>
            <a:ext cx="975795" cy="3786134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0000">
                <a:schemeClr val="accent4">
                  <a:tint val="37000"/>
                  <a:satMod val="300000"/>
                  <a:alpha val="58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dirty="0">
                <a:solidFill>
                  <a:prstClr val="black"/>
                </a:solidFill>
              </a:rPr>
              <a:t>Conception collaborative</a:t>
            </a:r>
          </a:p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4077072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1619250" y="1989138"/>
            <a:ext cx="6049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3200" b="1">
                <a:solidFill>
                  <a:srgbClr val="404040"/>
                </a:solidFill>
                <a:latin typeface="Calibri" pitchFamily="34" charset="0"/>
              </a:rPr>
              <a:t>Profil des élèves entrant en STS</a:t>
            </a:r>
            <a:endParaRPr lang="fr-FR" sz="2400" b="1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4499992" y="2924944"/>
            <a:ext cx="1008112" cy="378654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0000">
                <a:schemeClr val="accent4">
                  <a:tint val="37000"/>
                  <a:satMod val="300000"/>
                  <a:alpha val="58000"/>
                </a:schemeClr>
              </a:gs>
              <a:gs pos="89000">
                <a:schemeClr val="tx2">
                  <a:lumMod val="20000"/>
                  <a:lumOff val="8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lIns="36000" rIns="36000" anchor="ctr"/>
          <a:lstStyle/>
          <a:p>
            <a:pPr algn="ctr">
              <a:defRPr/>
            </a:pPr>
            <a:r>
              <a:rPr lang="fr-FR" dirty="0"/>
              <a:t>Conception collaborative</a:t>
            </a:r>
          </a:p>
          <a:p>
            <a:pPr algn="ctr">
              <a:defRPr/>
            </a:pPr>
            <a:endParaRPr lang="fr-FR" dirty="0"/>
          </a:p>
        </p:txBody>
      </p:sp>
      <p:grpSp>
        <p:nvGrpSpPr>
          <p:cNvPr id="63489" name="Grouper 1"/>
          <p:cNvGrpSpPr>
            <a:grpSpLocks/>
          </p:cNvGrpSpPr>
          <p:nvPr/>
        </p:nvGrpSpPr>
        <p:grpSpPr bwMode="auto">
          <a:xfrm>
            <a:off x="250825" y="2952750"/>
            <a:ext cx="8682038" cy="3790950"/>
            <a:chOff x="250545" y="2952989"/>
            <a:chExt cx="8681784" cy="3790536"/>
          </a:xfrm>
        </p:grpSpPr>
        <p:sp>
          <p:nvSpPr>
            <p:cNvPr id="72" name="Rectangle 71"/>
            <p:cNvSpPr/>
            <p:nvPr/>
          </p:nvSpPr>
          <p:spPr>
            <a:xfrm>
              <a:off x="4509683" y="5786368"/>
              <a:ext cx="1027082" cy="34603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chemeClr val="tx1"/>
                  </a:solidFill>
                </a:rPr>
                <a:t>Conception </a:t>
              </a:r>
              <a:r>
                <a:rPr lang="fr-FR" sz="1000" b="1" dirty="0">
                  <a:solidFill>
                    <a:schemeClr val="tx1"/>
                  </a:solidFill>
                </a:rPr>
                <a:t>multi outillages</a:t>
              </a:r>
            </a:p>
          </p:txBody>
        </p:sp>
        <p:grpSp>
          <p:nvGrpSpPr>
            <p:cNvPr id="63505" name="Grouper 23"/>
            <p:cNvGrpSpPr>
              <a:grpSpLocks/>
            </p:cNvGrpSpPr>
            <p:nvPr/>
          </p:nvGrpSpPr>
          <p:grpSpPr bwMode="auto">
            <a:xfrm>
              <a:off x="250545" y="2952989"/>
              <a:ext cx="7300235" cy="3178654"/>
              <a:chOff x="250545" y="2952989"/>
              <a:chExt cx="7300235" cy="317865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0545" y="2952989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CPI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595119" y="2952989"/>
                <a:ext cx="936598" cy="3444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préliminaire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31716" y="2952989"/>
                <a:ext cx="547671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0545" y="3467258"/>
                <a:ext cx="1134872" cy="75938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400" b="1" dirty="0" err="1">
                    <a:solidFill>
                      <a:schemeClr val="tx1"/>
                    </a:solidFill>
                  </a:rPr>
                  <a:t>Europlastic</a:t>
                </a:r>
                <a:endParaRPr lang="fr-FR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fr-FR" sz="1400" b="1" dirty="0">
                    <a:solidFill>
                      <a:schemeClr val="tx1"/>
                    </a:solidFill>
                  </a:rPr>
                  <a:t>2 options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996839" y="3467283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14349" y="3467283"/>
                <a:ext cx="1017558" cy="3444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536765" y="3467283"/>
                <a:ext cx="1006445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0545" y="4300703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Fonderie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11174" y="4300630"/>
                <a:ext cx="101279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536765" y="4300630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50545" y="4795468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Forge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511174" y="4795876"/>
                <a:ext cx="101279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536765" y="4795876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0545" y="5290233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IPM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996839" y="5291122"/>
                <a:ext cx="509573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11174" y="5291122"/>
                <a:ext cx="1000096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523970" y="5289534"/>
                <a:ext cx="1012795" cy="3444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</a:t>
                </a:r>
              </a:p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 PP – PO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536765" y="5291122"/>
                <a:ext cx="1006445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0545" y="5784998"/>
                <a:ext cx="1134872" cy="34450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b="1" dirty="0">
                    <a:solidFill>
                      <a:schemeClr val="tx1"/>
                    </a:solidFill>
                  </a:rPr>
                  <a:t>ERO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96839" y="5786368"/>
                <a:ext cx="509573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46385" y="5787955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Qualification outillage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96839" y="4299042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996839" y="4791113"/>
                <a:ext cx="509573" cy="34445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grpSp>
            <p:nvGrpSpPr>
              <p:cNvPr id="97" name="Grouper 96"/>
              <p:cNvGrpSpPr/>
              <p:nvPr/>
            </p:nvGrpSpPr>
            <p:grpSpPr>
              <a:xfrm>
                <a:off x="4518701" y="4302843"/>
                <a:ext cx="1018480" cy="838597"/>
                <a:chOff x="4950518" y="3905881"/>
                <a:chExt cx="1018480" cy="838597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4950518" y="3905881"/>
                  <a:ext cx="1018479" cy="344505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4955650" y="4399973"/>
                  <a:ext cx="1013348" cy="344505"/>
                </a:xfrm>
                <a:prstGeom prst="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515937" y="5787955"/>
                <a:ext cx="985808" cy="3444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543211" y="3467283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Mise en oeuvre</a:t>
                </a:r>
              </a:p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réglage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46385" y="4299042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41624" y="4797463"/>
                <a:ext cx="1004858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46385" y="5292709"/>
                <a:ext cx="1004859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536765" y="5787955"/>
                <a:ext cx="1006445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Réalisation outillage</a:t>
                </a:r>
              </a:p>
            </p:txBody>
          </p:sp>
        </p:grpSp>
        <p:grpSp>
          <p:nvGrpSpPr>
            <p:cNvPr id="63506" name="Grouper 25"/>
            <p:cNvGrpSpPr>
              <a:grpSpLocks/>
            </p:cNvGrpSpPr>
            <p:nvPr/>
          </p:nvGrpSpPr>
          <p:grpSpPr bwMode="auto">
            <a:xfrm>
              <a:off x="2997194" y="3882135"/>
              <a:ext cx="4550090" cy="344511"/>
              <a:chOff x="2997194" y="3882135"/>
              <a:chExt cx="4550090" cy="344511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519209" y="3881576"/>
                <a:ext cx="993746" cy="344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outillage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996840" y="3881576"/>
                <a:ext cx="507985" cy="34444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Pré indus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512763" y="3881576"/>
                <a:ext cx="1019145" cy="34444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 du </a:t>
                </a:r>
                <a:r>
                  <a:rPr lang="fr-FR" sz="1100" b="1" dirty="0" err="1">
                    <a:solidFill>
                      <a:schemeClr val="tx1"/>
                    </a:solidFill>
                  </a:rPr>
                  <a:t>process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536766" y="3881576"/>
                <a:ext cx="1006446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Coût-délai-qualité-</a:t>
                </a:r>
                <a:r>
                  <a:rPr lang="fr-FR" sz="1000" b="1" dirty="0" err="1">
                    <a:solidFill>
                      <a:schemeClr val="tx1"/>
                    </a:solidFill>
                  </a:rPr>
                  <a:t>expéri</a:t>
                </a:r>
                <a:r>
                  <a:rPr lang="fr-FR" sz="1000" b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543211" y="3881576"/>
                <a:ext cx="1004859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529902" y="2957391"/>
              <a:ext cx="975795" cy="3786134"/>
            </a:xfrm>
            <a:prstGeom prst="rect">
              <a:avLst/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40000">
                  <a:schemeClr val="accent4">
                    <a:tint val="37000"/>
                    <a:satMod val="300000"/>
                    <a:alpha val="58000"/>
                  </a:schemeClr>
                </a:gs>
                <a:gs pos="89000">
                  <a:schemeClr val="tx2">
                    <a:lumMod val="20000"/>
                    <a:lumOff val="80000"/>
                  </a:schemeClr>
                </a:gs>
              </a:gsLst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lIns="36000" rIns="36000" anchor="ctr"/>
            <a:lstStyle/>
            <a:p>
              <a:pPr algn="ctr">
                <a:defRPr/>
              </a:pPr>
              <a:r>
                <a:rPr lang="fr-FR" dirty="0"/>
                <a:t>Conception collaborative</a:t>
              </a:r>
            </a:p>
            <a:p>
              <a:pPr algn="ctr">
                <a:defRPr/>
              </a:pPr>
              <a:endParaRPr lang="fr-FR" dirty="0"/>
            </a:p>
          </p:txBody>
        </p:sp>
        <p:grpSp>
          <p:nvGrpSpPr>
            <p:cNvPr id="63508" name="Grouper 19"/>
            <p:cNvGrpSpPr>
              <a:grpSpLocks/>
            </p:cNvGrpSpPr>
            <p:nvPr/>
          </p:nvGrpSpPr>
          <p:grpSpPr bwMode="auto">
            <a:xfrm>
              <a:off x="259006" y="6394616"/>
              <a:ext cx="7291774" cy="348909"/>
              <a:chOff x="259006" y="6394616"/>
              <a:chExt cx="7291774" cy="348909"/>
            </a:xfrm>
          </p:grpSpPr>
          <p:grpSp>
            <p:nvGrpSpPr>
              <p:cNvPr id="63534" name="Grouper 9"/>
              <p:cNvGrpSpPr>
                <a:grpSpLocks/>
              </p:cNvGrpSpPr>
              <p:nvPr/>
            </p:nvGrpSpPr>
            <p:grpSpPr bwMode="auto">
              <a:xfrm>
                <a:off x="259006" y="6394616"/>
                <a:ext cx="6283229" cy="348909"/>
                <a:chOff x="690823" y="6157540"/>
                <a:chExt cx="6283229" cy="348909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690823" y="6157540"/>
                  <a:ext cx="1134872" cy="34450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200" b="1" dirty="0">
                      <a:solidFill>
                        <a:schemeClr val="tx1"/>
                      </a:solidFill>
                    </a:rPr>
                    <a:t>Découpage emboutissage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933563" y="6162000"/>
                  <a:ext cx="1036608" cy="34444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outillage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970170" y="6162000"/>
                  <a:ext cx="1004858" cy="34444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000" b="1" dirty="0">
                      <a:solidFill>
                        <a:schemeClr val="tx1"/>
                      </a:solidFill>
                    </a:rPr>
                    <a:t>Coût-délai-qualité-</a:t>
                  </a:r>
                  <a:r>
                    <a:rPr lang="fr-FR" sz="1000" b="1" dirty="0" err="1">
                      <a:solidFill>
                        <a:schemeClr val="tx1"/>
                      </a:solidFill>
                    </a:rPr>
                    <a:t>expéri</a:t>
                  </a:r>
                  <a:r>
                    <a:rPr lang="fr-FR" sz="1000" b="1" dirty="0">
                      <a:solidFill>
                        <a:schemeClr val="tx1"/>
                      </a:solidFill>
                    </a:rPr>
                    <a:t>.</a:t>
                  </a: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954104" y="6158825"/>
                  <a:ext cx="979458" cy="3460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Conception </a:t>
                  </a:r>
                  <a:r>
                    <a:rPr lang="fr-FR" sz="1100" b="1" dirty="0" err="1">
                      <a:solidFill>
                        <a:schemeClr val="tx1"/>
                      </a:solidFill>
                    </a:rPr>
                    <a:t>process</a:t>
                  </a:r>
                  <a:endParaRPr lang="fr-FR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6546386" y="6399076"/>
                <a:ext cx="1004859" cy="3444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Suivi production</a:t>
                </a:r>
              </a:p>
            </p:txBody>
          </p:sp>
        </p:grpSp>
        <p:grpSp>
          <p:nvGrpSpPr>
            <p:cNvPr id="63509" name="Grouper 26"/>
            <p:cNvGrpSpPr>
              <a:grpSpLocks/>
            </p:cNvGrpSpPr>
            <p:nvPr/>
          </p:nvGrpSpPr>
          <p:grpSpPr bwMode="auto">
            <a:xfrm>
              <a:off x="7797457" y="3467258"/>
              <a:ext cx="1134872" cy="3276267"/>
              <a:chOff x="7797457" y="3467258"/>
              <a:chExt cx="1134872" cy="3276267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797457" y="3467258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Série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797457" y="3882135"/>
                <a:ext cx="1134872" cy="175115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 err="1">
                    <a:solidFill>
                      <a:schemeClr val="tx1"/>
                    </a:solidFill>
                  </a:rPr>
                  <a:t>Pré-série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797457" y="5798044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Produit unitaire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797457" y="6399020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 err="1">
                    <a:solidFill>
                      <a:schemeClr val="tx1"/>
                    </a:solidFill>
                  </a:rPr>
                  <a:t>Pré-série</a:t>
                </a:r>
                <a:endParaRPr lang="fr-FR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510" name="Grouper 27"/>
            <p:cNvGrpSpPr>
              <a:grpSpLocks/>
            </p:cNvGrpSpPr>
            <p:nvPr/>
          </p:nvGrpSpPr>
          <p:grpSpPr bwMode="auto">
            <a:xfrm>
              <a:off x="250545" y="5270380"/>
              <a:ext cx="7300235" cy="866163"/>
              <a:chOff x="250545" y="5270380"/>
              <a:chExt cx="7300235" cy="866163"/>
            </a:xfrm>
          </p:grpSpPr>
          <p:grpSp>
            <p:nvGrpSpPr>
              <p:cNvPr id="63516" name="Grouper 24"/>
              <p:cNvGrpSpPr>
                <a:grpSpLocks/>
              </p:cNvGrpSpPr>
              <p:nvPr/>
            </p:nvGrpSpPr>
            <p:grpSpPr bwMode="auto">
              <a:xfrm>
                <a:off x="250545" y="5270380"/>
                <a:ext cx="7300235" cy="859123"/>
                <a:chOff x="250545" y="5270380"/>
                <a:chExt cx="7300235" cy="859123"/>
              </a:xfrm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250545" y="5270380"/>
                  <a:ext cx="1134872" cy="859123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b="1" dirty="0">
                      <a:solidFill>
                        <a:prstClr val="black"/>
                      </a:solidFill>
                    </a:rPr>
                    <a:t>IPAP</a:t>
                  </a:r>
                </a:p>
                <a:p>
                  <a:pPr algn="ctr">
                    <a:defRPr/>
                  </a:pPr>
                  <a:r>
                    <a:rPr lang="fr-FR" sz="1400" b="1" dirty="0" smtClean="0">
                      <a:solidFill>
                        <a:schemeClr val="tx1"/>
                      </a:solidFill>
                    </a:rPr>
                    <a:t>2 </a:t>
                  </a:r>
                  <a:r>
                    <a:rPr lang="fr-FR" sz="1400" b="1" dirty="0">
                      <a:solidFill>
                        <a:schemeClr val="tx1"/>
                      </a:solidFill>
                    </a:rPr>
                    <a:t>options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546290" y="5786368"/>
                  <a:ext cx="2004954" cy="34444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36000" rIns="36000" anchor="ctr"/>
                <a:lstStyle/>
                <a:p>
                  <a:pPr algn="ctr">
                    <a:defRPr/>
                  </a:pPr>
                  <a:r>
                    <a:rPr lang="fr-FR" sz="1100" b="1" dirty="0">
                      <a:solidFill>
                        <a:schemeClr val="tx1"/>
                      </a:solidFill>
                    </a:rPr>
                    <a:t>Réalisation unitaire</a:t>
                  </a: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4516033" y="5792717"/>
                <a:ext cx="1014382" cy="3444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Conception</a:t>
                </a:r>
              </a:p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 PP – PO</a:t>
                </a:r>
              </a:p>
            </p:txBody>
          </p:sp>
        </p:grpSp>
        <p:grpSp>
          <p:nvGrpSpPr>
            <p:cNvPr id="63511" name="Grouper 28"/>
            <p:cNvGrpSpPr>
              <a:grpSpLocks/>
            </p:cNvGrpSpPr>
            <p:nvPr/>
          </p:nvGrpSpPr>
          <p:grpSpPr bwMode="auto">
            <a:xfrm>
              <a:off x="5535695" y="2952989"/>
              <a:ext cx="3396634" cy="348907"/>
              <a:chOff x="5535695" y="2952989"/>
              <a:chExt cx="3396634" cy="348907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5535178" y="2952989"/>
                <a:ext cx="2009716" cy="3444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chemeClr val="tx1"/>
                    </a:solidFill>
                  </a:rPr>
                  <a:t>Réalisation de tout ou partie d’un prototype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797457" y="2957391"/>
                <a:ext cx="1134872" cy="34450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36000" rIns="36000"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chemeClr val="tx1"/>
                    </a:solidFill>
                  </a:rPr>
                  <a:t>Prototype de solution</a:t>
                </a:r>
              </a:p>
            </p:txBody>
          </p:sp>
        </p:grpSp>
      </p:grpSp>
      <p:sp>
        <p:nvSpPr>
          <p:cNvPr id="63490" name="Titre 1"/>
          <p:cNvSpPr txBox="1">
            <a:spLocks/>
          </p:cNvSpPr>
          <p:nvPr/>
        </p:nvSpPr>
        <p:spPr bwMode="auto">
          <a:xfrm>
            <a:off x="323850" y="333375"/>
            <a:ext cx="86407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2400" b="1">
                <a:solidFill>
                  <a:srgbClr val="000000"/>
                </a:solidFill>
                <a:cs typeface="Arial" charset="0"/>
              </a:rPr>
              <a:t>Les points clés du changement des BTS de la mécanique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94909" y="5396446"/>
            <a:ext cx="59558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Introduction des procédés additifs de « production » et réalisations de produits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1594910" y="6399020"/>
            <a:ext cx="595089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Création d’un BTS entièrement nouveau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503674" y="2028523"/>
            <a:ext cx="4987040" cy="92333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60000"/>
                  <a:lumOff val="40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Introduction des méthodes de l’ingénierie système et des outils de conception collaborative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385888" y="1300163"/>
            <a:ext cx="6769100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fr-FR" dirty="0"/>
              <a:t>Organisation des enseignements autour de la démarche de projet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5770869" y="2674854"/>
            <a:ext cx="157511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rIns="36000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Réalisation de prototypes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En guise de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773238"/>
            <a:ext cx="8135937" cy="44640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n"/>
              <a:defRPr/>
            </a:pPr>
            <a:r>
              <a:rPr lang="fr-FR" dirty="0" smtClean="0"/>
              <a:t>Étudiants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Vivre des démarches collaboratives de conception, créer, réaliser, intégrer progressivement la culture métier, la culture de l’entreprise, communiquer (y compris en anglais), … </a:t>
            </a:r>
          </a:p>
          <a:p>
            <a:pPr>
              <a:buFont typeface="Wingdings" charset="0"/>
              <a:buChar char="n"/>
              <a:defRPr/>
            </a:pPr>
            <a:r>
              <a:rPr lang="fr-FR" dirty="0" smtClean="0"/>
              <a:t>Enseignants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Maîtriser les évolutions technologiques et pédagogiques notamment celles dues au numérique, travailler en équipe, …</a:t>
            </a:r>
          </a:p>
          <a:p>
            <a:pPr>
              <a:buFont typeface="Wingdings" charset="0"/>
              <a:buChar char="n"/>
              <a:defRPr/>
            </a:pPr>
            <a:r>
              <a:rPr lang="fr-FR" dirty="0"/>
              <a:t>Établissements</a:t>
            </a:r>
            <a:endParaRPr lang="fr-FR" dirty="0" smtClean="0"/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Organiser les enseignements, développer un tissu relationnel fort avec les entreprises, adapter les moyens techniques au contexte local, …</a:t>
            </a:r>
          </a:p>
          <a:p>
            <a:pPr>
              <a:buFont typeface="Wingdings" charset="0"/>
              <a:buChar char="n"/>
              <a:defRPr/>
            </a:pPr>
            <a:r>
              <a:rPr lang="fr-FR" dirty="0" smtClean="0"/>
              <a:t>Rectorat – Région</a:t>
            </a:r>
          </a:p>
          <a:p>
            <a:pPr marL="457200" lvl="1" indent="0">
              <a:buFont typeface="Wingdings" charset="0"/>
              <a:buNone/>
              <a:defRPr/>
            </a:pPr>
            <a:r>
              <a:rPr lang="fr-FR" sz="1900" dirty="0" smtClean="0">
                <a:solidFill>
                  <a:srgbClr val="000000"/>
                </a:solidFill>
              </a:rPr>
              <a:t>Établir la carte des formations, repenser complètement l’offre en établissement et l’attribution des dotations horaires, gérer les outils de conception collaborative, repenser les plateaux techniques, …</a:t>
            </a:r>
            <a:endParaRPr lang="fr-FR" sz="1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 txBox="1">
            <a:spLocks/>
          </p:cNvSpPr>
          <p:nvPr/>
        </p:nvSpPr>
        <p:spPr bwMode="auto">
          <a:xfrm>
            <a:off x="684213" y="131763"/>
            <a:ext cx="77755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 sz="2400" b="1">
              <a:solidFill>
                <a:schemeClr val="tx2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  <a:p>
            <a:pPr eaLnBrk="0" hangingPunct="0"/>
            <a:r>
              <a:rPr lang="fr-FR" sz="2400" b="1">
                <a:solidFill>
                  <a:schemeClr val="tx2"/>
                </a:solidFill>
                <a:latin typeface="Calibri" pitchFamily="34" charset="0"/>
                <a:ea typeface="Arial" charset="0"/>
                <a:cs typeface="Calibri" pitchFamily="34" charset="0"/>
              </a:rPr>
              <a:t>Profondes réformes en LP et LEGT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95288" y="3937000"/>
            <a:ext cx="626427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Réforme du lycée (rentrée 2010)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accompagnement personnalisé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enseignements d’exploration en seconde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baccalauréats technologiques et S-SI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enseignement de technologie en LV1 en STI2D et DNL en STMG…</a:t>
            </a:r>
          </a:p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endParaRPr lang="fr-FR" sz="2000">
              <a:solidFill>
                <a:schemeClr val="accent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19100" y="1628775"/>
            <a:ext cx="8401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Aft>
                <a:spcPct val="40000"/>
              </a:spcAft>
              <a:buClr>
                <a:srgbClr val="C9E8F7"/>
              </a:buClr>
              <a:buSzPct val="100000"/>
              <a:buFont typeface="Wingdings" pitchFamily="2" charset="2"/>
              <a:buChar char="n"/>
            </a:pPr>
            <a:r>
              <a:rPr lang="fr-FR" sz="2000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Rénovation de la voie professionnelle (rentrée 2009)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baccalauréat professionnel en 3 ans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périodes de formation en milieu professionnel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accompagnement personnalisé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passage d'un diplôme intermédiaire (CAP ou BEP) ;</a:t>
            </a:r>
          </a:p>
          <a:p>
            <a:pPr marL="423863" lvl="1" indent="-1714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de passerelles au sein de la voie professionnelle et avec la voie générale et technologique...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147888" y="5661025"/>
            <a:ext cx="694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0062A8"/>
                </a:solidFill>
                <a:latin typeface="Calibri" pitchFamily="34" charset="0"/>
              </a:rPr>
              <a:t>et une certification par évaluation des compétences ou capacités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/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r>
              <a:rPr lang="fr-FR" smtClean="0">
                <a:latin typeface="Calibri" pitchFamily="34" charset="0"/>
                <a:cs typeface="Calibri" pitchFamily="34" charset="0"/>
              </a:rPr>
              <a:t>Renforcer la continuité de formation de l'enseignement scolaire à l'enseignement supérieur</a:t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endParaRPr lang="fr-FR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13" y="1844675"/>
            <a:ext cx="78486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0825" indent="-250825"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  <a:defRPr/>
            </a:pPr>
            <a:r>
              <a:rPr lang="fr-FR" sz="2000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rPr>
              <a:t>Accompagner l'orientation des bacheliers technologiques et professionnels dans l'enseignement supérieur</a:t>
            </a:r>
          </a:p>
          <a:p>
            <a:pPr algn="just">
              <a:defRPr/>
            </a:pPr>
            <a:endParaRPr lang="fr-FR" dirty="0">
              <a:latin typeface="Calibri"/>
              <a:ea typeface="ＭＳ Ｐゴシック" charset="0"/>
              <a:cs typeface="Calibri"/>
            </a:endParaRPr>
          </a:p>
          <a:p>
            <a:pPr algn="just">
              <a:defRPr/>
            </a:pPr>
            <a:r>
              <a:rPr lang="fr-FR" dirty="0">
                <a:latin typeface="Calibri"/>
                <a:ea typeface="ＭＳ Ｐゴシック" charset="0"/>
                <a:cs typeface="Calibri"/>
              </a:rPr>
              <a:t>L’article 33 de la loi n° 2013-660 du 22 juillet 2013 prévoit, dans une proportion définie au niveau académique, l'accueil des bacheliers technologiques en IUT et celui des bacheliers professionnels dans les sections de techniciens supérieurs.</a:t>
            </a:r>
          </a:p>
          <a:p>
            <a:pPr algn="just">
              <a:defRPr/>
            </a:pPr>
            <a:endParaRPr lang="fr-FR" dirty="0">
              <a:latin typeface="Calibri"/>
              <a:ea typeface="ＭＳ Ｐゴシック" charset="0"/>
              <a:cs typeface="Calibri"/>
            </a:endParaRPr>
          </a:p>
          <a:p>
            <a:pPr algn="just">
              <a:defRPr/>
            </a:pPr>
            <a:r>
              <a:rPr lang="fr-FR" dirty="0">
                <a:latin typeface="Calibri"/>
                <a:ea typeface="ＭＳ Ｐゴシック" charset="0"/>
                <a:cs typeface="Calibri"/>
              </a:rPr>
              <a:t>Au-delà de leur admission, c'est bien la réussite de ces nouveaux bacheliers qui constitue le principal enjeu de la continuité de formation entre l'enseignement scolaire et l'enseignement supérieur. 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435600" y="5084763"/>
            <a:ext cx="318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>
                <a:solidFill>
                  <a:srgbClr val="0062A8"/>
                </a:solidFill>
                <a:latin typeface="Calibri" pitchFamily="34" charset="0"/>
              </a:rPr>
              <a:t>Annexe 5 de la circulaire de rentrée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Quelques chiffres…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628775"/>
            <a:ext cx="7775575" cy="1368425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fr-FR" sz="1600" dirty="0"/>
              <a:t>En 2013, </a:t>
            </a:r>
            <a:r>
              <a:rPr lang="fr-FR" sz="1600" dirty="0" smtClean="0"/>
              <a:t>taux </a:t>
            </a:r>
            <a:r>
              <a:rPr lang="fr-FR" sz="1600" dirty="0"/>
              <a:t>de réussite au </a:t>
            </a:r>
            <a:r>
              <a:rPr lang="fr-FR" sz="1600" dirty="0" smtClean="0"/>
              <a:t>BTS</a:t>
            </a: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59,8 % pour des bacheliers </a:t>
            </a:r>
            <a:r>
              <a:rPr lang="fr-FR" sz="16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professionnels  </a:t>
            </a:r>
            <a:endParaRPr lang="fr-FR" sz="1600" kern="1200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77,4 % pour les bacheliers technologiques</a:t>
            </a:r>
          </a:p>
          <a:p>
            <a:pPr lvl="1">
              <a:buFont typeface="Wingdings" charset="0"/>
              <a:buChar char=""/>
              <a:defRPr/>
            </a:pPr>
            <a:r>
              <a:rPr lang="fr-FR" sz="1600" kern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85,1% pour les bacheliers </a:t>
            </a:r>
            <a:r>
              <a:rPr lang="fr-FR" sz="1600" kern="12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généraux</a:t>
            </a:r>
            <a:endParaRPr lang="fr-FR" sz="1600" kern="1200" dirty="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87450" y="4695825"/>
          <a:ext cx="6672064" cy="139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235"/>
                <a:gridCol w="1883242"/>
                <a:gridCol w="1510587"/>
              </a:tblGrid>
              <a:tr h="349286">
                <a:tc>
                  <a:txBody>
                    <a:bodyPr/>
                    <a:lstStyle/>
                    <a:p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/>
                          <a:cs typeface="Calibri"/>
                        </a:rPr>
                        <a:t>STS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/>
                          <a:cs typeface="Calibri"/>
                        </a:rPr>
                        <a:t>IUT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9286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bacheliers professionnels 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+0,6 % 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/>
                          <a:cs typeface="Calibri"/>
                        </a:rPr>
                        <a:t>‐0,3 %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9286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bacheliers  technologiques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+0,6 % 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/>
                          <a:cs typeface="Calibri"/>
                        </a:rPr>
                        <a:t>+1,6 % 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49286"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bacheliers généraux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>
                          <a:solidFill>
                            <a:srgbClr val="000000"/>
                          </a:solidFill>
                          <a:latin typeface="Calibri"/>
                          <a:ea typeface="ＭＳ Ｐゴシック" charset="0"/>
                          <a:cs typeface="Calibri"/>
                        </a:rPr>
                        <a:t>-1,2 % 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/>
                          <a:cs typeface="Calibri"/>
                        </a:rPr>
                        <a:t>‐1,3 %</a:t>
                      </a:r>
                      <a:endParaRPr lang="fr-FR" sz="16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gray">
          <a:xfrm>
            <a:off x="612775" y="2997200"/>
            <a:ext cx="7775575" cy="14398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250825" indent="-250825" algn="l" rtl="0" eaLnBrk="0" fontAlgn="base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charset="0"/>
              <a:buChar char="n"/>
              <a:defRPr sz="2000">
                <a:solidFill>
                  <a:schemeClr val="accent1"/>
                </a:solidFill>
                <a:latin typeface="Calibri"/>
                <a:ea typeface="+mn-ea"/>
                <a:cs typeface="Calibri"/>
              </a:defRPr>
            </a:lvl1pPr>
            <a:lvl2pPr marL="423863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"/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425450" indent="3175" algn="l" rtl="0" eaLnBrk="0" fontAlgn="base" hangingPunct="0">
              <a:spcBef>
                <a:spcPct val="2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617538" indent="-1873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619125" indent="1209675" algn="l" rtl="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0763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335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07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47925" algn="l" rtl="0" fontAlgn="base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dirty="0" smtClean="0"/>
              <a:t>En 2014, sur les 173 671 élèves de terminales professionnelles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72 933 ont validé un premier vœu lors de la phase normale APB soit 42 % ;</a:t>
            </a:r>
          </a:p>
          <a:p>
            <a:pPr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rPr>
              <a:t>au terme de la procédure, ils sont seulement 35 534 à avoir accepté la proposition qui leur a été faite, soit moins d’un élève sur cinq.</a:t>
            </a:r>
          </a:p>
          <a:p>
            <a:pPr marL="0" indent="0">
              <a:buFont typeface="Wingdings" charset="0"/>
              <a:buNone/>
              <a:defRPr/>
            </a:pPr>
            <a:endParaRPr lang="fr-FR" sz="1600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gray">
          <a:xfrm>
            <a:off x="611188" y="4365625"/>
            <a:ext cx="7775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0825" indent="-250825"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</a:pPr>
            <a:r>
              <a:rPr lang="fr-FR" sz="16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rPr>
              <a:t>Évolution 2013/2014 des parts respectives des bacheliers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Origine scolaire des étudiants en 1</a:t>
            </a:r>
            <a:r>
              <a:rPr lang="fr-FR" baseline="30000" smtClean="0">
                <a:latin typeface="Calibri" pitchFamily="34" charset="0"/>
                <a:cs typeface="Calibri" pitchFamily="34" charset="0"/>
              </a:rPr>
              <a:t>ière</a:t>
            </a:r>
            <a:r>
              <a:rPr lang="fr-FR" smtClean="0">
                <a:latin typeface="Calibri" pitchFamily="34" charset="0"/>
                <a:cs typeface="Calibri" pitchFamily="34" charset="0"/>
              </a:rPr>
              <a:t> année en STS et IUT</a:t>
            </a:r>
            <a:br>
              <a:rPr lang="fr-FR" smtClean="0">
                <a:latin typeface="Calibri" pitchFamily="34" charset="0"/>
                <a:cs typeface="Calibri" pitchFamily="34" charset="0"/>
              </a:rPr>
            </a:br>
            <a:r>
              <a:rPr lang="fr-FR" smtClean="0">
                <a:latin typeface="Calibri" pitchFamily="34" charset="0"/>
                <a:cs typeface="Calibri" pitchFamily="34" charset="0"/>
              </a:rPr>
              <a:t>rentrée 2014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39975" y="1628775"/>
            <a:ext cx="633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STS</a:t>
            </a:r>
          </a:p>
        </p:txBody>
      </p:sp>
      <p:sp>
        <p:nvSpPr>
          <p:cNvPr id="50179" name="ZoneTexte 4"/>
          <p:cNvSpPr txBox="1">
            <a:spLocks noChangeArrowheads="1"/>
          </p:cNvSpPr>
          <p:nvPr/>
        </p:nvSpPr>
        <p:spPr bwMode="auto">
          <a:xfrm>
            <a:off x="6156325" y="1628775"/>
            <a:ext cx="55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44D79"/>
                </a:solidFill>
              </a:rPr>
              <a:t>IUT</a:t>
            </a:r>
          </a:p>
        </p:txBody>
      </p:sp>
      <p:sp>
        <p:nvSpPr>
          <p:cNvPr id="50180" name="ZoneTexte 5"/>
          <p:cNvSpPr txBox="1">
            <a:spLocks noChangeArrowheads="1"/>
          </p:cNvSpPr>
          <p:nvPr/>
        </p:nvSpPr>
        <p:spPr bwMode="auto">
          <a:xfrm rot="-5400000">
            <a:off x="-120650" y="3024188"/>
            <a:ext cx="1401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44D79"/>
                </a:solidFill>
              </a:rPr>
              <a:t>Production</a:t>
            </a:r>
          </a:p>
        </p:txBody>
      </p:sp>
      <p:sp>
        <p:nvSpPr>
          <p:cNvPr id="50181" name="ZoneTexte 6"/>
          <p:cNvSpPr txBox="1">
            <a:spLocks noChangeArrowheads="1"/>
          </p:cNvSpPr>
          <p:nvPr/>
        </p:nvSpPr>
        <p:spPr bwMode="auto">
          <a:xfrm rot="-5400000">
            <a:off x="12701" y="4930775"/>
            <a:ext cx="1135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244D79"/>
                </a:solidFill>
              </a:rPr>
              <a:t>Services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rcRect l="13605" t="2155" r="11456" b="9914"/>
          <a:stretch>
            <a:fillRect/>
          </a:stretch>
        </p:blipFill>
        <p:spPr bwMode="auto">
          <a:xfrm>
            <a:off x="1187450" y="2070100"/>
            <a:ext cx="32400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rcRect l="9222" t="10645" r="10437" b="13689"/>
          <a:stretch>
            <a:fillRect/>
          </a:stretch>
        </p:blipFill>
        <p:spPr bwMode="auto">
          <a:xfrm>
            <a:off x="1187450" y="4360863"/>
            <a:ext cx="3240088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rcRect l="10023" t="2075" r="13843" b="12865"/>
          <a:stretch>
            <a:fillRect/>
          </a:stretch>
        </p:blipFill>
        <p:spPr bwMode="auto">
          <a:xfrm>
            <a:off x="5076825" y="2005013"/>
            <a:ext cx="3248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rcRect l="9375" t="3644" r="11539" b="12955"/>
          <a:stretch>
            <a:fillRect/>
          </a:stretch>
        </p:blipFill>
        <p:spPr bwMode="auto">
          <a:xfrm>
            <a:off x="5076825" y="4197350"/>
            <a:ext cx="33718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14"/>
          <p:cNvCxnSpPr/>
          <p:nvPr/>
        </p:nvCxnSpPr>
        <p:spPr>
          <a:xfrm>
            <a:off x="323850" y="1989138"/>
            <a:ext cx="849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971550" y="1628775"/>
            <a:ext cx="7938" cy="446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572000" y="1628775"/>
            <a:ext cx="7938" cy="446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3850" y="4149725"/>
            <a:ext cx="849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042988" y="2060575"/>
            <a:ext cx="11699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31 959 élèves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2988" y="4221163"/>
            <a:ext cx="1169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85 376 élèves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740650" y="2060575"/>
            <a:ext cx="1168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21 690 élèves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740650" y="4221163"/>
            <a:ext cx="1168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/>
              <a:t>29 015 élèves</a:t>
            </a: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7956550" y="5876925"/>
            <a:ext cx="1403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i="1"/>
              <a:t>Source DGESIP-DGRI A2-1 (département des études et statistiques)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4077072"/>
            <a:chOff x="0" y="0"/>
            <a:chExt cx="5760" cy="3217"/>
          </a:xfrm>
          <a:solidFill>
            <a:srgbClr val="D7E3E8"/>
          </a:solidFill>
        </p:grpSpPr>
        <p:sp>
          <p:nvSpPr>
            <p:cNvPr id="5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solidFill>
              <a:srgbClr val="DEEEF8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r-FR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solidFill>
              <a:srgbClr val="DEEEF8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1619250" y="1989138"/>
            <a:ext cx="60499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fr-FR" sz="3200" b="1">
                <a:solidFill>
                  <a:srgbClr val="404040"/>
                </a:solidFill>
                <a:latin typeface="Calibri" pitchFamily="34" charset="0"/>
              </a:rPr>
              <a:t>Principes généraux</a:t>
            </a:r>
          </a:p>
          <a:p>
            <a:pPr defTabSz="457200"/>
            <a:r>
              <a:rPr lang="fr-FR" sz="3200" b="1">
                <a:solidFill>
                  <a:srgbClr val="404040"/>
                </a:solidFill>
                <a:latin typeface="Calibri" pitchFamily="34" charset="0"/>
              </a:rPr>
              <a:t>BTS en rénovation</a:t>
            </a:r>
            <a:endParaRPr lang="fr-FR" sz="3200">
              <a:solidFill>
                <a:srgbClr val="404040"/>
              </a:solidFill>
              <a:latin typeface="Calibri" pitchFamily="34" charset="0"/>
            </a:endParaRPr>
          </a:p>
          <a:p>
            <a:pPr defTabSz="457200"/>
            <a:endParaRPr lang="fr-FR" sz="3200" b="1">
              <a:solidFill>
                <a:srgbClr val="404040"/>
              </a:solidFill>
              <a:latin typeface="Calibri" pitchFamily="34" charset="0"/>
            </a:endParaRPr>
          </a:p>
          <a:p>
            <a:pPr defTabSz="457200"/>
            <a:endParaRPr lang="fr-FR" sz="2400" b="1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1257300" y="20638"/>
            <a:ext cx="7886700" cy="790575"/>
          </a:xfrm>
        </p:spPr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Classification des BTS en familles et champs d’application</a:t>
            </a:r>
          </a:p>
        </p:txBody>
      </p:sp>
      <p:pic>
        <p:nvPicPr>
          <p:cNvPr id="53250" name="Image 2" descr="champs des BTS mécaniq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157288"/>
            <a:ext cx="846455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172450" cy="1249362"/>
          </a:xfrm>
        </p:spPr>
        <p:txBody>
          <a:bodyPr/>
          <a:lstStyle/>
          <a:p>
            <a:r>
              <a:rPr lang="fr-FR" smtClean="0">
                <a:latin typeface="Calibri" pitchFamily="34" charset="0"/>
                <a:cs typeface="Calibri" pitchFamily="34" charset="0"/>
              </a:rPr>
              <a:t>Activités professionnelles génériques des BTS conception de produits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0"/>
              <a:buChar char="n"/>
              <a:defRPr/>
            </a:pPr>
            <a:endParaRPr lang="fr-FR" dirty="0" smtClean="0"/>
          </a:p>
          <a:p>
            <a:pPr>
              <a:buFont typeface="Wingdings" charset="0"/>
              <a:buNone/>
              <a:defRPr/>
            </a:pPr>
            <a:endParaRPr lang="fr-FR" dirty="0" smtClean="0"/>
          </a:p>
          <a:p>
            <a:pPr>
              <a:buFont typeface="Wingdings" charset="0"/>
              <a:buNone/>
              <a:defRPr/>
            </a:pPr>
            <a:endParaRPr lang="fr-FR" dirty="0" smtClean="0"/>
          </a:p>
          <a:p>
            <a:pPr>
              <a:buFont typeface="Wingdings" charset="0"/>
              <a:buNone/>
              <a:defRPr/>
            </a:pPr>
            <a:endParaRPr lang="fr-FR" dirty="0" smtClean="0"/>
          </a:p>
          <a:p>
            <a:pPr>
              <a:buFont typeface="Wingdings" charset="0"/>
              <a:buNone/>
              <a:defRPr/>
            </a:pPr>
            <a:endParaRPr lang="fr-FR" dirty="0" smtClean="0"/>
          </a:p>
          <a:p>
            <a:pPr>
              <a:buFont typeface="Wingdings" charset="0"/>
              <a:buNone/>
              <a:defRPr/>
            </a:pPr>
            <a:endParaRPr lang="fr-FR" dirty="0" smtClean="0"/>
          </a:p>
          <a:p>
            <a:pPr marL="531813" indent="-531813">
              <a:buFont typeface="Wingdings" charset="0"/>
              <a:buNone/>
              <a:defRPr/>
            </a:pPr>
            <a:r>
              <a:rPr lang="fr-FR" sz="1600" dirty="0" smtClean="0"/>
              <a:t>	</a:t>
            </a:r>
            <a:r>
              <a:rPr lang="fr-FR" i="1" dirty="0" smtClean="0"/>
              <a:t>Le niveau de responsabilité : il est défini comme un indicateur de niveau d’intervention et d’implication.</a:t>
            </a:r>
          </a:p>
          <a:p>
            <a:pPr marL="531813" indent="-531813">
              <a:buFont typeface="Wingdings" charset="0"/>
              <a:buNone/>
              <a:defRPr/>
            </a:pPr>
            <a:r>
              <a:rPr lang="fr-FR" i="1" dirty="0" smtClean="0"/>
              <a:t>	Le niveau qualifie le niveau moyen de l’ensemble des tâches liées à l’activité, certaines tâches peuvent être d’un niveau supérieur ou inférieur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288" y="1700213"/>
          <a:ext cx="7992887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95034"/>
                <a:gridCol w="4633558"/>
                <a:gridCol w="2664295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Activités</a:t>
                      </a:r>
                      <a:r>
                        <a:rPr lang="fr-FR" baseline="0" dirty="0" smtClean="0">
                          <a:latin typeface="Calibri"/>
                          <a:cs typeface="Calibri"/>
                        </a:rPr>
                        <a:t> Professionnelles (macro)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Niveau de responsabilité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A1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libri"/>
                          <a:cs typeface="Calibri"/>
                        </a:rPr>
                        <a:t>Participer à la réponse à une affaire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latin typeface="Calibri"/>
                          <a:cs typeface="Calibri"/>
                        </a:rPr>
                        <a:t>■■□□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A2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libri"/>
                          <a:cs typeface="Calibri"/>
                        </a:rPr>
                        <a:t>Concevoir les systèmes du domaine considéré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latin typeface="Calibri"/>
                          <a:cs typeface="Calibri"/>
                        </a:rPr>
                        <a:t>■■■■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A3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libri"/>
                          <a:cs typeface="Calibri"/>
                        </a:rPr>
                        <a:t>Pré-industrialiser le produit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 smtClean="0">
                          <a:latin typeface="Calibri"/>
                          <a:cs typeface="Calibri"/>
                        </a:rPr>
                        <a:t>■■■□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/>
                          <a:cs typeface="Calibri"/>
                        </a:rPr>
                        <a:t>A4</a:t>
                      </a:r>
                      <a:endParaRPr lang="fr-FR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Calibri"/>
                          <a:cs typeface="Calibri"/>
                        </a:rPr>
                        <a:t>Gérer la vie du système (préparer, conduire un chantier de réalisation et/ou de maintenance)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latin typeface="Calibri"/>
                          <a:cs typeface="Calibri"/>
                        </a:rPr>
                        <a:t>■■■■</a:t>
                      </a:r>
                      <a:endParaRPr lang="fr-FR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40400" y="1401763"/>
            <a:ext cx="2647950" cy="312261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73725" y="4040188"/>
            <a:ext cx="2798763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/>
                <a:ea typeface="ＭＳ Ｐゴシック" charset="0"/>
                <a:cs typeface="Calibri"/>
              </a:rPr>
              <a:t>Générique, à affiner par BTS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ges de contenu">
  <a:themeElements>
    <a:clrScheme name="masque MENJVA_masque bleu ciel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10874</TotalTime>
  <Words>1703</Words>
  <Application>Microsoft Macintosh PowerPoint</Application>
  <PresentationFormat>Présentation à l'écran (4:3)</PresentationFormat>
  <Paragraphs>1032</Paragraphs>
  <Slides>21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Page de partie </vt:lpstr>
      <vt:lpstr>Pages de contenu</vt:lpstr>
      <vt:lpstr>1_Pages de contenu</vt:lpstr>
      <vt:lpstr>Thème Office</vt:lpstr>
      <vt:lpstr>Présentation PowerPoint</vt:lpstr>
      <vt:lpstr>Présentation PowerPoint</vt:lpstr>
      <vt:lpstr>Présentation PowerPoint</vt:lpstr>
      <vt:lpstr> Renforcer la continuité de formation de l'enseignement scolaire à l'enseignement supérieur </vt:lpstr>
      <vt:lpstr>Quelques chiffres…</vt:lpstr>
      <vt:lpstr>Origine scolaire des étudiants en 1ière année en STS et IUT rentrée 2014</vt:lpstr>
      <vt:lpstr>Présentation PowerPoint</vt:lpstr>
      <vt:lpstr>Classification des BTS en familles et champs d’application</vt:lpstr>
      <vt:lpstr>Activités professionnelles génériques des BTS conception de produits</vt:lpstr>
      <vt:lpstr>Les blocs de compétences</vt:lpstr>
      <vt:lpstr>Principes de constitutions des blocs de compétences</vt:lpstr>
      <vt:lpstr>Exemple BTP »IP »</vt:lpstr>
      <vt:lpstr>Accompagnement personnalisé et co-enseignement</vt:lpstr>
      <vt:lpstr>Stages en milieu professionnel</vt:lpstr>
      <vt:lpstr>BTS en rénovation Mise en application rentrée 2016</vt:lpstr>
      <vt:lpstr>BTS Moteurs  à combustion interne</vt:lpstr>
      <vt:lpstr>BTS Après-vente automobile   BTS Maintenance des véhicules</vt:lpstr>
      <vt:lpstr>BTS ÉRA- Étude et Réalisation d’Agencement (ancien AEA)</vt:lpstr>
      <vt:lpstr>Présentation PowerPoint</vt:lpstr>
      <vt:lpstr>Présentation PowerPoint</vt:lpstr>
      <vt:lpstr>En guise de conclusion</vt:lpstr>
    </vt:vector>
  </TitlesOfParts>
  <Manager> </Manager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subject> </dc:subject>
  <dc:creator>STSI</dc:creator>
  <cp:lastModifiedBy>Michel Rage</cp:lastModifiedBy>
  <cp:revision>299</cp:revision>
  <cp:lastPrinted>2011-10-28T07:48:52Z</cp:lastPrinted>
  <dcterms:created xsi:type="dcterms:W3CDTF">2011-10-28T07:12:19Z</dcterms:created>
  <dcterms:modified xsi:type="dcterms:W3CDTF">2015-05-27T10:03:22Z</dcterms:modified>
</cp:coreProperties>
</file>