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 id="2147483650" r:id="rId2"/>
    <p:sldMasterId id="2147483648" r:id="rId3"/>
    <p:sldMasterId id="2147483857" r:id="rId4"/>
  </p:sldMasterIdLst>
  <p:notesMasterIdLst>
    <p:notesMasterId r:id="rId22"/>
  </p:notesMasterIdLst>
  <p:handoutMasterIdLst>
    <p:handoutMasterId r:id="rId23"/>
  </p:handoutMasterIdLst>
  <p:sldIdLst>
    <p:sldId id="270" r:id="rId5"/>
    <p:sldId id="278" r:id="rId6"/>
    <p:sldId id="344" r:id="rId7"/>
    <p:sldId id="343" r:id="rId8"/>
    <p:sldId id="333" r:id="rId9"/>
    <p:sldId id="325" r:id="rId10"/>
    <p:sldId id="334" r:id="rId11"/>
    <p:sldId id="335" r:id="rId12"/>
    <p:sldId id="326" r:id="rId13"/>
    <p:sldId id="337" r:id="rId14"/>
    <p:sldId id="327" r:id="rId15"/>
    <p:sldId id="338" r:id="rId16"/>
    <p:sldId id="339" r:id="rId17"/>
    <p:sldId id="340" r:id="rId18"/>
    <p:sldId id="328" r:id="rId19"/>
    <p:sldId id="341" r:id="rId20"/>
    <p:sldId id="342"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4110">
          <p15:clr>
            <a:srgbClr val="A4A3A4"/>
          </p15:clr>
        </p15:guide>
        <p15:guide id="2" pos="286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9FF56"/>
    <a:srgbClr val="DEEEF8"/>
    <a:srgbClr val="D5E3E9"/>
    <a:srgbClr val="D7E3E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94615" autoAdjust="0"/>
  </p:normalViewPr>
  <p:slideViewPr>
    <p:cSldViewPr>
      <p:cViewPr>
        <p:scale>
          <a:sx n="60" d="100"/>
          <a:sy n="60" d="100"/>
        </p:scale>
        <p:origin x="-396" y="474"/>
      </p:cViewPr>
      <p:guideLst>
        <p:guide orient="horz" pos="4110"/>
        <p:guide pos="2860"/>
      </p:guideLst>
    </p:cSldViewPr>
  </p:slideViewPr>
  <p:outlineViewPr>
    <p:cViewPr>
      <p:scale>
        <a:sx n="33" d="100"/>
        <a:sy n="33" d="100"/>
      </p:scale>
      <p:origin x="0" y="-12259"/>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84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5C678897-4510-2149-BADF-8800B8EC7358}" type="datetime1">
              <a:rPr lang="fr-FR"/>
              <a:pPr/>
              <a:t>25/05/2015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C0055A8A-E2E5-9640-9224-1C36B0CA0913}" type="slidenum">
              <a:rPr lang="fr-FR"/>
              <a:pPr/>
              <a:t>‹N°›</a:t>
            </a:fld>
            <a:endParaRPr lang="fr-FR"/>
          </a:p>
        </p:txBody>
      </p:sp>
    </p:spTree>
    <p:extLst>
      <p:ext uri="{BB962C8B-B14F-4D97-AF65-F5344CB8AC3E}">
        <p14:creationId xmlns="" xmlns:p14="http://schemas.microsoft.com/office/powerpoint/2010/main" val="2752922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fr-FR"/>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252E2FAD-9936-BF41-9D00-FAC086CA9113}" type="slidenum">
              <a:rPr lang="fr-FR"/>
              <a:pPr/>
              <a:t>‹N°›</a:t>
            </a:fld>
            <a:endParaRPr lang="fr-FR"/>
          </a:p>
        </p:txBody>
      </p:sp>
    </p:spTree>
    <p:extLst>
      <p:ext uri="{BB962C8B-B14F-4D97-AF65-F5344CB8AC3E}">
        <p14:creationId xmlns="" xmlns:p14="http://schemas.microsoft.com/office/powerpoint/2010/main" val="16826221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7237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 xmlns:p14="http://schemas.microsoft.com/office/powerpoint/2010/main" val="361752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 xmlns:p14="http://schemas.microsoft.com/office/powerpoint/2010/main" val="228699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pied de pag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 xmlns:p14="http://schemas.microsoft.com/office/powerpoint/2010/main" val="1703791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ZoneTexte 6"/>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 xmlns:p14="http://schemas.microsoft.com/office/powerpoint/2010/main" val="2870057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Titre 1"/>
          <p:cNvSpPr txBox="1">
            <a:spLocks/>
          </p:cNvSpPr>
          <p:nvPr userDrawn="1"/>
        </p:nvSpPr>
        <p:spPr bwMode="gray">
          <a:xfrm>
            <a:off x="684213" y="131763"/>
            <a:ext cx="7775575" cy="1352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400" b="1" baseline="0">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pPr>
              <a:defRPr/>
            </a:pPr>
            <a:r>
              <a:rPr lang="fr-FR" dirty="0" smtClean="0"/>
              <a:t>Titre de la page de contenu</a:t>
            </a:r>
            <a:endParaRPr lang="fr-FR" dirty="0"/>
          </a:p>
        </p:txBody>
      </p:sp>
      <p:sp>
        <p:nvSpPr>
          <p:cNvPr id="6"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3" name="Espace réservé du contenu 2"/>
          <p:cNvSpPr>
            <a:spLocks noGrp="1"/>
          </p:cNvSpPr>
          <p:nvPr>
            <p:ph idx="1"/>
          </p:nvPr>
        </p:nvSpPr>
        <p:spPr>
          <a:xfrm>
            <a:off x="3575050" y="1844824"/>
            <a:ext cx="5111750" cy="4209331"/>
          </a:xfrm>
        </p:spPr>
        <p:txBody>
          <a:bodyPr/>
          <a:lstStyle>
            <a:lvl1pPr>
              <a:defRPr sz="2000"/>
            </a:lvl1pPr>
            <a:lvl2pPr>
              <a:defRPr sz="2000"/>
            </a:lvl2pPr>
            <a:lvl3pPr>
              <a:defRPr sz="2000"/>
            </a:lvl3pPr>
            <a:lvl4pPr>
              <a:defRPr sz="1500"/>
            </a:lvl4pPr>
            <a:lvl5pPr>
              <a:defRPr sz="15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683568" y="1844824"/>
            <a:ext cx="2781945"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pied de page 6"/>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 xmlns:p14="http://schemas.microsoft.com/office/powerpoint/2010/main" val="4041624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 xmlns:p14="http://schemas.microsoft.com/office/powerpoint/2010/main" val="2526136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 xmlns:p14="http://schemas.microsoft.com/office/powerpoint/2010/main" val="1577510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 xmlns:p14="http://schemas.microsoft.com/office/powerpoint/2010/main" val="207329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 xmlns:p14="http://schemas.microsoft.com/office/powerpoint/2010/main" val="3066998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 xmlns:p14="http://schemas.microsoft.com/office/powerpoint/2010/main" val="144997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45931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6980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fr-FR" dirty="0" smtClean="0"/>
              <a:t>Titre de la partie </a:t>
            </a:r>
            <a:endParaRPr lang="fr-FR" dirty="0"/>
          </a:p>
        </p:txBody>
      </p:sp>
      <p:sp>
        <p:nvSpPr>
          <p:cNvPr id="6" name="Rectangle 5"/>
          <p:cNvSpPr>
            <a:spLocks noGrp="1" noChangeArrowheads="1"/>
          </p:cNvSpPr>
          <p:nvPr>
            <p:ph type="ftr" sz="quarter" idx="10"/>
          </p:nvPr>
        </p:nvSpPr>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 xmlns:p14="http://schemas.microsoft.com/office/powerpoint/2010/main" val="179713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et modifiez le titre</a:t>
            </a:r>
            <a:endParaRPr lang="fr-FR"/>
          </a:p>
        </p:txBody>
      </p:sp>
      <p:sp>
        <p:nvSpPr>
          <p:cNvPr id="3" name="Espace réservé du tableau 2"/>
          <p:cNvSpPr>
            <a:spLocks noGrp="1"/>
          </p:cNvSpPr>
          <p:nvPr>
            <p:ph type="tbl" idx="1"/>
          </p:nvPr>
        </p:nvSpPr>
        <p:spPr>
          <a:xfrm>
            <a:off x="457200" y="1600200"/>
            <a:ext cx="8229600" cy="4525963"/>
          </a:xfrm>
          <a:prstGeom prst="rect">
            <a:avLst/>
          </a:prstGeom>
        </p:spPr>
        <p:txBody>
          <a:bodyPr rtlCol="0">
            <a:normAutofit/>
          </a:bodyPr>
          <a:lstStyle/>
          <a:p>
            <a:pPr lvl="0"/>
            <a:endParaRPr lang="fr-FR" noProof="0"/>
          </a:p>
        </p:txBody>
      </p:sp>
      <p:sp>
        <p:nvSpPr>
          <p:cNvPr id="4" name="Espace réservé de la date 3"/>
          <p:cNvSpPr>
            <a:spLocks noGrp="1"/>
          </p:cNvSpPr>
          <p:nvPr>
            <p:ph type="dt" sz="half" idx="10"/>
          </p:nvPr>
        </p:nvSpPr>
        <p:spPr>
          <a:xfrm>
            <a:off x="395288" y="6381750"/>
            <a:ext cx="2133600" cy="476250"/>
          </a:xfrm>
          <a:prstGeom prst="rect">
            <a:avLst/>
          </a:prstGeom>
        </p:spPr>
        <p:txBody>
          <a:bodyPr/>
          <a:lstStyle>
            <a:lvl1pPr>
              <a:defRPr/>
            </a:lvl1pPr>
          </a:lstStyle>
          <a:p>
            <a:pPr>
              <a:defRPr/>
            </a:pPr>
            <a:fld id="{4B808085-FDC2-AC4F-A88D-4317D0059F60}" type="datetime1">
              <a:rPr lang="fr-FR"/>
              <a:pPr>
                <a:defRPr/>
              </a:pPr>
              <a:t>25/05/2015</a:t>
            </a:fld>
            <a:endParaRPr lang="fr-FR"/>
          </a:p>
        </p:txBody>
      </p:sp>
      <p:sp>
        <p:nvSpPr>
          <p:cNvPr id="5" name="Espace réservé du pied de page 4"/>
          <p:cNvSpPr>
            <a:spLocks noGrp="1"/>
          </p:cNvSpPr>
          <p:nvPr>
            <p:ph type="ftr" sz="quarter" idx="11"/>
          </p:nvPr>
        </p:nvSpPr>
        <p:spPr>
          <a:xfrm>
            <a:off x="2555875" y="6381750"/>
            <a:ext cx="4608513" cy="476250"/>
          </a:xfr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95116851-5DB6-2747-B70B-83366957F199}" type="slidenum">
              <a:rPr lang="fr-FR"/>
              <a:pPr>
                <a:defRPr/>
              </a:pPr>
              <a:t>‹N°›</a:t>
            </a:fld>
            <a:endParaRPr lang="fr-FR"/>
          </a:p>
        </p:txBody>
      </p:sp>
    </p:spTree>
    <p:extLst>
      <p:ext uri="{BB962C8B-B14F-4D97-AF65-F5344CB8AC3E}">
        <p14:creationId xmlns="" xmlns:p14="http://schemas.microsoft.com/office/powerpoint/2010/main" val="37634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8172400" cy="864096"/>
          </a:xfrm>
        </p:spPr>
        <p:txBody>
          <a:bodyPr/>
          <a:lstStyle/>
          <a:p>
            <a:r>
              <a:rPr lang="fr-FR" dirty="0" smtClean="0"/>
              <a:t>Cliquez et modifiez le titre</a:t>
            </a:r>
            <a:endParaRPr lang="en-US" dirty="0"/>
          </a:p>
        </p:txBody>
      </p:sp>
      <p:sp>
        <p:nvSpPr>
          <p:cNvPr id="3" name="Content Placeholder 2"/>
          <p:cNvSpPr>
            <a:spLocks noGrp="1"/>
          </p:cNvSpPr>
          <p:nvPr>
            <p:ph idx="1"/>
          </p:nvPr>
        </p:nvSpPr>
        <p:spPr>
          <a:xfrm>
            <a:off x="761999" y="1484784"/>
            <a:ext cx="7543800" cy="4318248"/>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a:xfrm>
            <a:off x="6248400" y="6208713"/>
            <a:ext cx="2133600" cy="365125"/>
          </a:xfrm>
          <a:prstGeom prst="rect">
            <a:avLst/>
          </a:prstGeom>
        </p:spPr>
        <p:txBody>
          <a:bodyPr/>
          <a:lstStyle>
            <a:lvl1pPr>
              <a:defRPr/>
            </a:lvl1pPr>
          </a:lstStyle>
          <a:p>
            <a:pPr>
              <a:defRPr/>
            </a:pPr>
            <a:fld id="{FF1A3319-E7A2-E943-BA43-C84EF8F3C692}" type="datetime1">
              <a:rPr lang="fr-FR"/>
              <a:pPr>
                <a:defRPr/>
              </a:pPr>
              <a:t>25/05/2015</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a:xfrm>
            <a:off x="7620000" y="5688013"/>
            <a:ext cx="762000" cy="365125"/>
          </a:xfrm>
          <a:prstGeom prst="rect">
            <a:avLst/>
          </a:prstGeom>
        </p:spPr>
        <p:txBody>
          <a:bodyPr/>
          <a:lstStyle>
            <a:lvl1pPr>
              <a:defRPr/>
            </a:lvl1pPr>
          </a:lstStyle>
          <a:p>
            <a:pPr>
              <a:defRPr/>
            </a:pPr>
            <a:fld id="{4145B424-4485-0C4F-A5CA-760D2AD4CA2B}" type="slidenum">
              <a:rPr lang="fr-FR"/>
              <a:pPr>
                <a:defRPr/>
              </a:pPr>
              <a:t>‹N°›</a:t>
            </a:fld>
            <a:endParaRPr lang="fr-FR"/>
          </a:p>
        </p:txBody>
      </p:sp>
    </p:spTree>
    <p:extLst>
      <p:ext uri="{BB962C8B-B14F-4D97-AF65-F5344CB8AC3E}">
        <p14:creationId xmlns="" xmlns:p14="http://schemas.microsoft.com/office/powerpoint/2010/main" val="371128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 xmlns:p14="http://schemas.microsoft.com/office/powerpoint/2010/main" val="292448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 xmlns:p14="http://schemas.microsoft.com/office/powerpoint/2010/main" val="139497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 xmlns:p14="http://schemas.microsoft.com/office/powerpoint/2010/main" val="31539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 xmlns:p14="http://schemas.microsoft.com/office/powerpoint/2010/main" val="206763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3.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chemeClr val="accent1">
              <a:lumMod val="40000"/>
              <a:lumOff val="60000"/>
            </a:schemeClr>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fr-FR"/>
            </a:p>
          </p:txBody>
        </p:sp>
        <p:sp>
          <p:nvSpPr>
            <p:cNvPr id="9" name="Rectangle 11"/>
            <p:cNvSpPr>
              <a:spLocks noChangeArrowheads="1"/>
            </p:cNvSpPr>
            <p:nvPr/>
          </p:nvSpPr>
          <p:spPr bwMode="gray">
            <a:xfrm>
              <a:off x="0" y="0"/>
              <a:ext cx="5760" cy="256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10" name="Rectangle 3"/>
          <p:cNvSpPr txBox="1">
            <a:spLocks noChangeArrowheads="1"/>
          </p:cNvSpPr>
          <p:nvPr userDrawn="1"/>
        </p:nvSpPr>
        <p:spPr>
          <a:xfrm>
            <a:off x="1836738" y="1844675"/>
            <a:ext cx="6191250" cy="1079500"/>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3200" b="1">
                <a:solidFill>
                  <a:srgbClr val="404040"/>
                </a:solidFill>
                <a:latin typeface="Calibri" charset="0"/>
              </a:rPr>
              <a:t>Titre de la présentation </a:t>
            </a:r>
          </a:p>
        </p:txBody>
      </p:sp>
      <p:sp>
        <p:nvSpPr>
          <p:cNvPr id="11" name="Rectangle 4"/>
          <p:cNvSpPr txBox="1">
            <a:spLocks noChangeArrowheads="1"/>
          </p:cNvSpPr>
          <p:nvPr userDrawn="1"/>
        </p:nvSpPr>
        <p:spPr>
          <a:xfrm>
            <a:off x="1908175" y="2852738"/>
            <a:ext cx="6191250" cy="315912"/>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 typeface="Wingdings" charset="0"/>
              <a:buNone/>
            </a:pPr>
            <a:r>
              <a:rPr lang="fr-FR" sz="1500">
                <a:solidFill>
                  <a:srgbClr val="0062A8"/>
                </a:solidFill>
                <a:latin typeface="Calibri" charset="0"/>
              </a:rPr>
              <a:t>Sous-titre de la présentation </a:t>
            </a:r>
          </a:p>
        </p:txBody>
      </p:sp>
      <p:sp>
        <p:nvSpPr>
          <p:cNvPr id="16" name="Rectangle 4"/>
          <p:cNvSpPr txBox="1">
            <a:spLocks noChangeArrowheads="1"/>
          </p:cNvSpPr>
          <p:nvPr userDrawn="1"/>
        </p:nvSpPr>
        <p:spPr>
          <a:xfrm>
            <a:off x="1908175" y="4581525"/>
            <a:ext cx="6118225" cy="315913"/>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smtClean="0">
                <a:solidFill>
                  <a:schemeClr val="tx1">
                    <a:lumMod val="65000"/>
                    <a:lumOff val="35000"/>
                  </a:schemeClr>
                </a:solidFill>
              </a:rPr>
              <a:t>Nom de la direction et du bureau &gt; date   </a:t>
            </a:r>
            <a:endParaRPr lang="fr-FR" dirty="0">
              <a:solidFill>
                <a:schemeClr val="tx1">
                  <a:lumMod val="65000"/>
                  <a:lumOff val="35000"/>
                </a:schemeClr>
              </a:solidFill>
            </a:endParaRPr>
          </a:p>
        </p:txBody>
      </p:sp>
      <p:cxnSp>
        <p:nvCxnSpPr>
          <p:cNvPr id="17" name="Connecteur droit 16"/>
          <p:cNvCxnSpPr/>
          <p:nvPr userDrawn="1"/>
        </p:nvCxnSpPr>
        <p:spPr>
          <a:xfrm>
            <a:off x="1979613" y="4581525"/>
            <a:ext cx="2305050"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1031" name="Image 1"/>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1965325" y="5949950"/>
            <a:ext cx="1550988" cy="70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2" r:id="rId1"/>
    <p:sldLayoutId id="2147484360" r:id="rId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21"/>
          <p:cNvGrpSpPr>
            <a:grpSpLocks/>
          </p:cNvGrpSpPr>
          <p:nvPr/>
        </p:nvGrpSpPr>
        <p:grpSpPr bwMode="auto">
          <a:xfrm>
            <a:off x="0" y="0"/>
            <a:ext cx="9144000" cy="3883025"/>
            <a:chOff x="0" y="0"/>
            <a:chExt cx="5760" cy="2446"/>
          </a:xfrm>
          <a:solidFill>
            <a:srgbClr val="B9CDE5"/>
          </a:solidFill>
        </p:grpSpPr>
        <p:sp>
          <p:nvSpPr>
            <p:cNvPr id="2056" name="Rectangle 18"/>
            <p:cNvSpPr>
              <a:spLocks noChangeArrowheads="1"/>
            </p:cNvSpPr>
            <p:nvPr userDrawn="1"/>
          </p:nvSpPr>
          <p:spPr bwMode="gray">
            <a:xfrm>
              <a:off x="0" y="0"/>
              <a:ext cx="5760" cy="178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defRPr/>
              </a:pPr>
              <a:endParaRPr lang="fr-FR" altLang="fr-FR" sz="1800" smtClean="0">
                <a:solidFill>
                  <a:srgbClr val="D9D9D9"/>
                </a:solidFill>
                <a:cs typeface="+mn-cs"/>
              </a:endParaRPr>
            </a:p>
          </p:txBody>
        </p:sp>
        <p:sp>
          <p:nvSpPr>
            <p:cNvPr id="4105" name="Freeform 20"/>
            <p:cNvSpPr>
              <a:spLocks/>
            </p:cNvSpPr>
            <p:nvPr userDrawn="1"/>
          </p:nvSpPr>
          <p:spPr bwMode="gray">
            <a:xfrm>
              <a:off x="0" y="1480"/>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p>
          </p:txBody>
        </p:sp>
      </p:grpSp>
      <p:sp>
        <p:nvSpPr>
          <p:cNvPr id="4099" name="Rectangle 3"/>
          <p:cNvSpPr>
            <a:spLocks noGrp="1" noChangeArrowheads="1"/>
          </p:cNvSpPr>
          <p:nvPr>
            <p:ph type="title"/>
          </p:nvPr>
        </p:nvSpPr>
        <p:spPr bwMode="gray">
          <a:xfrm>
            <a:off x="1331913" y="2060575"/>
            <a:ext cx="5761037"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fr-FR"/>
              <a:t>Titre de la partie </a:t>
            </a:r>
          </a:p>
        </p:txBody>
      </p:sp>
      <p:sp>
        <p:nvSpPr>
          <p:cNvPr id="10" name="Rectangle 5"/>
          <p:cNvSpPr>
            <a:spLocks noGrp="1" noChangeArrowheads="1"/>
          </p:cNvSpPr>
          <p:nvPr>
            <p:ph type="ftr" sz="quarter" idx="3"/>
          </p:nvPr>
        </p:nvSpPr>
        <p:spPr bwMode="gray">
          <a:xfrm>
            <a:off x="7956550" y="6408738"/>
            <a:ext cx="647700" cy="188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
        <p:nvSpPr>
          <p:cNvPr id="4102" name="ZoneTexte 10"/>
          <p:cNvSpPr txBox="1">
            <a:spLocks noChangeArrowheads="1"/>
          </p:cNvSpPr>
          <p:nvPr userDrawn="1"/>
        </p:nvSpPr>
        <p:spPr bwMode="auto">
          <a:xfrm>
            <a:off x="2484438" y="6381750"/>
            <a:ext cx="54006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dirty="0" smtClean="0">
                <a:solidFill>
                  <a:schemeClr val="accent1"/>
                </a:solidFill>
                <a:latin typeface="Calibri" charset="0"/>
                <a:cs typeface="Calibri" charset="0"/>
              </a:rPr>
              <a:t>Séminaire des doyens 2015</a:t>
            </a:r>
          </a:p>
          <a:p>
            <a:pPr eaLnBrk="1" hangingPunct="1"/>
            <a:endParaRPr lang="fr-FR" sz="900" dirty="0">
              <a:solidFill>
                <a:schemeClr val="accent1"/>
              </a:solidFill>
              <a:latin typeface="Calibri" charset="0"/>
              <a:cs typeface="Calibri" charset="0"/>
            </a:endParaRPr>
          </a:p>
        </p:txBody>
      </p:sp>
      <p:cxnSp>
        <p:nvCxnSpPr>
          <p:cNvPr id="12" name="Connecteur droit 11"/>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4103" name="Image 1"/>
          <p:cNvPicPr>
            <a:picLocks noChangeAspect="1"/>
          </p:cNvPicPr>
          <p:nvPr userDrawn="1"/>
        </p:nvPicPr>
        <p:blipFill>
          <a:blip r:embed="rId9">
            <a:extLst>
              <a:ext uri="{28A0092B-C50C-407E-A947-70E740481C1C}">
                <a14:useLocalDpi xmlns="" xmlns:a14="http://schemas.microsoft.com/office/drawing/2010/main" val="0"/>
              </a:ext>
            </a:extLst>
          </a:blip>
          <a:srcRect/>
          <a:stretch>
            <a:fillRect/>
          </a:stretch>
        </p:blipFill>
        <p:spPr bwMode="auto">
          <a:xfrm>
            <a:off x="1042988" y="6096000"/>
            <a:ext cx="126365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1" r:id="rId1"/>
    <p:sldLayoutId id="2147484352" r:id="rId2"/>
    <p:sldLayoutId id="2147484355" r:id="rId3"/>
    <p:sldLayoutId id="2147484361" r:id="rId4"/>
    <p:sldLayoutId id="2147484362" r:id="rId5"/>
    <p:sldLayoutId id="2147484363" r:id="rId6"/>
    <p:sldLayoutId id="2147484364" r:id="rId7"/>
  </p:sldLayoutIdLst>
  <p:hf hdr="0" ftr="0" dt="0"/>
  <p:txStyles>
    <p:titleStyle>
      <a:lvl1pPr algn="l" rtl="0" eaLnBrk="0" fontAlgn="base" hangingPunct="0">
        <a:spcBef>
          <a:spcPct val="0"/>
        </a:spcBef>
        <a:spcAft>
          <a:spcPct val="0"/>
        </a:spcAft>
        <a:defRPr sz="3100" b="1">
          <a:solidFill>
            <a:schemeClr val="tx2"/>
          </a:solidFill>
          <a:latin typeface="Calibri"/>
          <a:ea typeface="+mj-ea"/>
          <a:cs typeface="Calibri"/>
        </a:defRPr>
      </a:lvl1pPr>
      <a:lvl2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5pPr>
      <a:lvl6pPr marL="457200" algn="l" rtl="0" fontAlgn="base">
        <a:spcBef>
          <a:spcPct val="0"/>
        </a:spcBef>
        <a:spcAft>
          <a:spcPct val="0"/>
        </a:spcAft>
        <a:defRPr sz="3000" b="1">
          <a:solidFill>
            <a:schemeClr val="tx2"/>
          </a:solidFill>
          <a:latin typeface="Arial" charset="0"/>
          <a:ea typeface="Arial" charset="0"/>
          <a:cs typeface="Arial" charset="0"/>
        </a:defRPr>
      </a:lvl6pPr>
      <a:lvl7pPr marL="914400" algn="l" rtl="0" fontAlgn="base">
        <a:spcBef>
          <a:spcPct val="0"/>
        </a:spcBef>
        <a:spcAft>
          <a:spcPct val="0"/>
        </a:spcAft>
        <a:defRPr sz="3000" b="1">
          <a:solidFill>
            <a:schemeClr val="tx2"/>
          </a:solidFill>
          <a:latin typeface="Arial" charset="0"/>
          <a:ea typeface="Arial" charset="0"/>
          <a:cs typeface="Arial" charset="0"/>
        </a:defRPr>
      </a:lvl7pPr>
      <a:lvl8pPr marL="1371600" algn="l" rtl="0" fontAlgn="base">
        <a:spcBef>
          <a:spcPct val="0"/>
        </a:spcBef>
        <a:spcAft>
          <a:spcPct val="0"/>
        </a:spcAft>
        <a:defRPr sz="3000" b="1">
          <a:solidFill>
            <a:schemeClr val="tx2"/>
          </a:solidFill>
          <a:latin typeface="Arial" charset="0"/>
          <a:ea typeface="Arial" charset="0"/>
          <a:cs typeface="Arial" charset="0"/>
        </a:defRPr>
      </a:lvl8pPr>
      <a:lvl9pPr marL="1828800" algn="l" rtl="0" fontAlgn="base">
        <a:spcBef>
          <a:spcPct val="0"/>
        </a:spcBef>
        <a:spcAft>
          <a:spcPct val="0"/>
        </a:spcAft>
        <a:defRPr sz="3000" b="1">
          <a:solidFill>
            <a:schemeClr val="tx2"/>
          </a:solidFill>
          <a:latin typeface="Arial" charset="0"/>
          <a:ea typeface="Arial" charset="0"/>
          <a:cs typeface="Arial" charset="0"/>
        </a:defRPr>
      </a:lvl9pPr>
    </p:titleStyle>
    <p:bodyStyle>
      <a:lvl1pPr marL="342900" indent="-342900" algn="l" rtl="0" eaLnBrk="0" fontAlgn="base" hangingPunct="0">
        <a:spcBef>
          <a:spcPct val="0"/>
        </a:spcBef>
        <a:spcAft>
          <a:spcPct val="0"/>
        </a:spcAft>
        <a:buClr>
          <a:schemeClr val="hlink"/>
        </a:buClr>
        <a:buFont typeface="Wingdings" charset="0"/>
        <a:defRPr sz="700" b="1">
          <a:solidFill>
            <a:schemeClr val="bg2"/>
          </a:solidFill>
          <a:latin typeface="+mn-lt"/>
          <a:ea typeface="ＭＳ Ｐゴシック" charset="0"/>
          <a:cs typeface="+mn-cs"/>
        </a:defRPr>
      </a:lvl1pPr>
      <a:lvl2pPr marL="4763" indent="-3175" algn="l" rtl="0" eaLnBrk="0" fontAlgn="base" hangingPunct="0">
        <a:spcBef>
          <a:spcPct val="0"/>
        </a:spcBef>
        <a:spcAft>
          <a:spcPct val="0"/>
        </a:spcAft>
        <a:buFont typeface="Wingdings" charset="0"/>
        <a:defRPr sz="700">
          <a:solidFill>
            <a:schemeClr val="bg2"/>
          </a:solidFill>
          <a:latin typeface="+mn-lt"/>
          <a:ea typeface="+mn-ea"/>
          <a:cs typeface="+mn-cs"/>
        </a:defRPr>
      </a:lvl2pPr>
      <a:lvl3pPr marL="11113" indent="-4763" algn="l" rtl="0" eaLnBrk="0" fontAlgn="base" hangingPunct="0">
        <a:spcBef>
          <a:spcPct val="0"/>
        </a:spcBef>
        <a:spcAft>
          <a:spcPct val="0"/>
        </a:spcAft>
        <a:defRPr sz="700">
          <a:solidFill>
            <a:schemeClr val="bg2"/>
          </a:solidFill>
          <a:latin typeface="+mn-lt"/>
          <a:ea typeface="+mn-ea"/>
          <a:cs typeface="+mn-cs"/>
        </a:defRPr>
      </a:lvl3pPr>
      <a:lvl4pPr marL="17463" indent="-4763" algn="l" rtl="0" eaLnBrk="0" fontAlgn="base" hangingPunct="0">
        <a:spcBef>
          <a:spcPct val="0"/>
        </a:spcBef>
        <a:spcAft>
          <a:spcPct val="0"/>
        </a:spcAft>
        <a:buClr>
          <a:schemeClr val="accent1"/>
        </a:buClr>
        <a:buFont typeface="Arial" charset="0"/>
        <a:defRPr sz="700">
          <a:solidFill>
            <a:schemeClr val="bg2"/>
          </a:solidFill>
          <a:latin typeface="+mn-lt"/>
          <a:ea typeface="+mn-ea"/>
          <a:cs typeface="+mn-cs"/>
        </a:defRPr>
      </a:lvl4pPr>
      <a:lvl5pPr marL="19050" indent="1809750" algn="l" rtl="0" eaLnBrk="0" fontAlgn="base" hangingPunct="0">
        <a:spcBef>
          <a:spcPct val="0"/>
        </a:spcBef>
        <a:spcAft>
          <a:spcPct val="0"/>
        </a:spcAft>
        <a:defRPr sz="700">
          <a:solidFill>
            <a:schemeClr val="bg2"/>
          </a:solidFill>
          <a:latin typeface="+mn-lt"/>
          <a:ea typeface="+mn-ea"/>
          <a:cs typeface="+mn-cs"/>
        </a:defRPr>
      </a:lvl5pPr>
      <a:lvl6pPr marL="476250" algn="r" rtl="0" fontAlgn="base">
        <a:spcBef>
          <a:spcPct val="0"/>
        </a:spcBef>
        <a:spcAft>
          <a:spcPct val="0"/>
        </a:spcAft>
        <a:defRPr sz="700">
          <a:solidFill>
            <a:schemeClr val="bg2"/>
          </a:solidFill>
          <a:latin typeface="+mn-lt"/>
          <a:ea typeface="+mn-ea"/>
          <a:cs typeface="+mn-cs"/>
        </a:defRPr>
      </a:lvl6pPr>
      <a:lvl7pPr marL="933450" algn="r" rtl="0" fontAlgn="base">
        <a:spcBef>
          <a:spcPct val="0"/>
        </a:spcBef>
        <a:spcAft>
          <a:spcPct val="0"/>
        </a:spcAft>
        <a:defRPr sz="700">
          <a:solidFill>
            <a:schemeClr val="bg2"/>
          </a:solidFill>
          <a:latin typeface="+mn-lt"/>
          <a:ea typeface="+mn-ea"/>
          <a:cs typeface="+mn-cs"/>
        </a:defRPr>
      </a:lvl7pPr>
      <a:lvl8pPr marL="1390650" algn="r" rtl="0" fontAlgn="base">
        <a:spcBef>
          <a:spcPct val="0"/>
        </a:spcBef>
        <a:spcAft>
          <a:spcPct val="0"/>
        </a:spcAft>
        <a:defRPr sz="700">
          <a:solidFill>
            <a:schemeClr val="bg2"/>
          </a:solidFill>
          <a:latin typeface="+mn-lt"/>
          <a:ea typeface="+mn-ea"/>
          <a:cs typeface="+mn-cs"/>
        </a:defRPr>
      </a:lvl8pPr>
      <a:lvl9pPr marL="1847850" algn="r" rtl="0" fontAlgn="base">
        <a:spcBef>
          <a:spcPct val="0"/>
        </a:spcBef>
        <a:spcAft>
          <a:spcPct val="0"/>
        </a:spcAft>
        <a:defRPr sz="7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B9CDE5"/>
          </a:solidFill>
          <a:ln>
            <a:noFill/>
          </a:ln>
          <a:extLst/>
        </p:spPr>
        <p:txBody>
          <a:bodyPr/>
          <a:lstStyle/>
          <a:p>
            <a:endParaRPr lang="fr-FR"/>
          </a:p>
        </p:txBody>
      </p:sp>
      <p:sp>
        <p:nvSpPr>
          <p:cNvPr id="5123" name="Rectangle 2"/>
          <p:cNvSpPr>
            <a:spLocks noGrp="1" noChangeArrowheads="1"/>
          </p:cNvSpPr>
          <p:nvPr>
            <p:ph type="title"/>
          </p:nvPr>
        </p:nvSpPr>
        <p:spPr bwMode="gray">
          <a:xfrm>
            <a:off x="684213" y="131763"/>
            <a:ext cx="7775575" cy="1352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fr-FR"/>
              <a:t>Titre de la page de contenu</a:t>
            </a:r>
          </a:p>
        </p:txBody>
      </p:sp>
      <p:sp>
        <p:nvSpPr>
          <p:cNvPr id="5124" name="Rectangle 3"/>
          <p:cNvSpPr>
            <a:spLocks noGrp="1" noChangeArrowheads="1"/>
          </p:cNvSpPr>
          <p:nvPr>
            <p:ph type="body" idx="1"/>
          </p:nvPr>
        </p:nvSpPr>
        <p:spPr bwMode="gray">
          <a:xfrm>
            <a:off x="684213" y="1773238"/>
            <a:ext cx="7775575" cy="424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Texte premier niveau </a:t>
            </a:r>
          </a:p>
          <a:p>
            <a:pPr lvl="1"/>
            <a:r>
              <a:rPr lang="fr-FR"/>
              <a:t>Texte deuxième niveau</a:t>
            </a:r>
          </a:p>
          <a:p>
            <a:pPr lvl="2"/>
            <a:r>
              <a:rPr lang="fr-FR"/>
              <a:t>Texte troisième niveau</a:t>
            </a:r>
          </a:p>
          <a:p>
            <a:pPr lvl="3"/>
            <a:r>
              <a:rPr lang="fr-FR"/>
              <a:t>Quatrième niveau</a:t>
            </a:r>
          </a:p>
          <a:p>
            <a:pPr lvl="4"/>
            <a:r>
              <a:rPr lang="fr-FR"/>
              <a:t>Cinquième niveau</a:t>
            </a:r>
          </a:p>
        </p:txBody>
      </p:sp>
      <p:cxnSp>
        <p:nvCxnSpPr>
          <p:cNvPr id="5" name="Connecteur droit 4"/>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Espace réservé du numéro de diapositive 5"/>
          <p:cNvSpPr txBox="1">
            <a:spLocks/>
          </p:cNvSpPr>
          <p:nvPr userDrawn="1"/>
        </p:nvSpPr>
        <p:spPr>
          <a:xfrm>
            <a:off x="7885113" y="6356350"/>
            <a:ext cx="801687" cy="312738"/>
          </a:xfrm>
          <a:prstGeom prst="rect">
            <a:avLst/>
          </a:prstGeom>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fr-FR" sz="900">
                <a:solidFill>
                  <a:schemeClr val="accent1"/>
                </a:solidFill>
                <a:latin typeface="Calibri" charset="0"/>
                <a:cs typeface="Calibri" charset="0"/>
              </a:rPr>
              <a:t>Page </a:t>
            </a:r>
            <a:fld id="{185E1E9F-DBCA-EE4F-B135-4285061FF2EB}" type="slidenum">
              <a:rPr lang="fr-FR" sz="900">
                <a:solidFill>
                  <a:schemeClr val="accent1"/>
                </a:solidFill>
                <a:latin typeface="Calibri" charset="0"/>
                <a:cs typeface="Calibri" charset="0"/>
              </a:rPr>
              <a:pPr algn="r" eaLnBrk="1" hangingPunct="1"/>
              <a:t>‹N°›</a:t>
            </a:fld>
            <a:endParaRPr lang="fr-FR" sz="900">
              <a:solidFill>
                <a:schemeClr val="accent1"/>
              </a:solidFill>
              <a:latin typeface="Calibri" charset="0"/>
              <a:cs typeface="Calibri" charset="0"/>
            </a:endParaRPr>
          </a:p>
        </p:txBody>
      </p:sp>
      <p:pic>
        <p:nvPicPr>
          <p:cNvPr id="5128" name="Image 1"/>
          <p:cNvPicPr>
            <a:picLocks noChangeAspect="1"/>
          </p:cNvPicPr>
          <p:nvPr userDrawn="1"/>
        </p:nvPicPr>
        <p:blipFill>
          <a:blip r:embed="rId12">
            <a:extLst>
              <a:ext uri="{28A0092B-C50C-407E-A947-70E740481C1C}">
                <a14:useLocalDpi xmlns="" xmlns:a14="http://schemas.microsoft.com/office/drawing/2010/main" val="0"/>
              </a:ext>
            </a:extLst>
          </a:blip>
          <a:srcRect/>
          <a:stretch>
            <a:fillRect/>
          </a:stretch>
        </p:blipFill>
        <p:spPr bwMode="auto">
          <a:xfrm>
            <a:off x="684213" y="6148388"/>
            <a:ext cx="1335087" cy="60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50" r:id="rId6"/>
    <p:sldLayoutId id="2147484351" r:id="rId7"/>
    <p:sldLayoutId id="2147484354" r:id="rId8"/>
    <p:sldLayoutId id="2147484357" r:id="rId9"/>
    <p:sldLayoutId id="2147484366" r:id="rId10"/>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charset="0"/>
        <a:buChar char="n"/>
        <a:defRPr sz="2000">
          <a:solidFill>
            <a:schemeClr val="accent1"/>
          </a:solidFill>
          <a:latin typeface="Calibri"/>
          <a:ea typeface="+mn-ea"/>
          <a:cs typeface="Calibri"/>
        </a:defRPr>
      </a:lvl1pPr>
      <a:lvl2pPr marL="423863" indent="-171450" algn="l" rtl="0" eaLnBrk="0" fontAlgn="base" hangingPunct="0">
        <a:spcBef>
          <a:spcPct val="20000"/>
        </a:spcBef>
        <a:spcAft>
          <a:spcPct val="0"/>
        </a:spcAft>
        <a:buClr>
          <a:schemeClr val="accent1"/>
        </a:buClr>
        <a:buFont typeface="Wingdings" charset="0"/>
        <a:buChar char=""/>
        <a:defRPr sz="1500">
          <a:solidFill>
            <a:schemeClr val="tx1"/>
          </a:solidFill>
          <a:latin typeface="Calibri"/>
          <a:ea typeface="+mn-ea"/>
          <a:cs typeface="Calibri"/>
        </a:defRPr>
      </a:lvl2pPr>
      <a:lvl3pPr marL="425450" indent="3175" algn="l" rtl="0" eaLnBrk="0" fontAlgn="base" hangingPunct="0">
        <a:spcBef>
          <a:spcPct val="20000"/>
        </a:spcBef>
        <a:spcAft>
          <a:spcPct val="0"/>
        </a:spcAft>
        <a:defRPr sz="15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rgbClr val="D7E3E8"/>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B9CDE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fr-FR"/>
            </a:p>
          </p:txBody>
        </p:sp>
        <p:sp>
          <p:nvSpPr>
            <p:cNvPr id="9" name="Rectangle 11"/>
            <p:cNvSpPr>
              <a:spLocks noChangeArrowheads="1"/>
            </p:cNvSpPr>
            <p:nvPr/>
          </p:nvSpPr>
          <p:spPr bwMode="gray">
            <a:xfrm>
              <a:off x="0" y="0"/>
              <a:ext cx="5760" cy="2568"/>
            </a:xfrm>
            <a:prstGeom prst="rect">
              <a:avLst/>
            </a:prstGeom>
            <a:solidFill>
              <a:srgbClr val="B9CDE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11" name="Rectangle 4"/>
          <p:cNvSpPr txBox="1">
            <a:spLocks noChangeArrowheads="1"/>
          </p:cNvSpPr>
          <p:nvPr userDrawn="1"/>
        </p:nvSpPr>
        <p:spPr>
          <a:xfrm>
            <a:off x="1258888" y="2349500"/>
            <a:ext cx="6191250" cy="935038"/>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buFont typeface="Wingdings" charset="0"/>
              <a:buNone/>
            </a:pPr>
            <a:r>
              <a:rPr lang="fr-FR" sz="1500">
                <a:solidFill>
                  <a:srgbClr val="0062A8"/>
                </a:solidFill>
                <a:latin typeface="Calibri" charset="0"/>
              </a:rPr>
              <a:t>Vous pouvez consulter cette présentation powerpoint </a:t>
            </a:r>
            <a:br>
              <a:rPr lang="fr-FR" sz="1500">
                <a:solidFill>
                  <a:srgbClr val="0062A8"/>
                </a:solidFill>
                <a:latin typeface="Calibri" charset="0"/>
              </a:rPr>
            </a:br>
            <a:r>
              <a:rPr lang="fr-FR" sz="1500">
                <a:solidFill>
                  <a:srgbClr val="0062A8"/>
                </a:solidFill>
                <a:latin typeface="Calibri" charset="0"/>
              </a:rPr>
              <a:t>sur « Adresse web »</a:t>
            </a:r>
          </a:p>
          <a:p>
            <a:pPr eaLnBrk="1" hangingPunct="1">
              <a:spcBef>
                <a:spcPct val="20000"/>
              </a:spcBef>
              <a:buFont typeface="Wingdings" charset="0"/>
              <a:buNone/>
            </a:pPr>
            <a:r>
              <a:rPr lang="fr-FR" sz="1500">
                <a:solidFill>
                  <a:srgbClr val="0062A8"/>
                </a:solidFill>
                <a:latin typeface="Calibri" charset="0"/>
              </a:rPr>
              <a:t> </a:t>
            </a:r>
          </a:p>
        </p:txBody>
      </p:sp>
      <p:sp>
        <p:nvSpPr>
          <p:cNvPr id="13" name="Rectangle 4"/>
          <p:cNvSpPr txBox="1">
            <a:spLocks noChangeArrowheads="1"/>
          </p:cNvSpPr>
          <p:nvPr userDrawn="1"/>
        </p:nvSpPr>
        <p:spPr>
          <a:xfrm>
            <a:off x="3203575" y="4192588"/>
            <a:ext cx="6119813" cy="315912"/>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smtClean="0">
                <a:solidFill>
                  <a:schemeClr val="tx1">
                    <a:lumMod val="65000"/>
                    <a:lumOff val="35000"/>
                  </a:schemeClr>
                </a:solidFill>
              </a:rPr>
              <a:t>Contact </a:t>
            </a:r>
          </a:p>
          <a:p>
            <a:pPr>
              <a:defRPr/>
            </a:pPr>
            <a:r>
              <a:rPr lang="fr-FR" dirty="0" smtClean="0">
                <a:solidFill>
                  <a:schemeClr val="tx1">
                    <a:lumMod val="65000"/>
                    <a:lumOff val="35000"/>
                  </a:schemeClr>
                </a:solidFill>
              </a:rPr>
              <a:t>Adresse </a:t>
            </a:r>
          </a:p>
          <a:p>
            <a:pPr>
              <a:defRPr/>
            </a:pPr>
            <a:r>
              <a:rPr lang="fr-FR" dirty="0" smtClean="0">
                <a:solidFill>
                  <a:schemeClr val="tx1">
                    <a:lumMod val="65000"/>
                    <a:lumOff val="35000"/>
                  </a:schemeClr>
                </a:solidFill>
              </a:rPr>
              <a:t>mail </a:t>
            </a:r>
            <a:endParaRPr lang="fr-FR" dirty="0">
              <a:solidFill>
                <a:schemeClr val="tx1">
                  <a:lumMod val="65000"/>
                  <a:lumOff val="35000"/>
                </a:schemeClr>
              </a:solidFill>
            </a:endParaRPr>
          </a:p>
        </p:txBody>
      </p:sp>
      <p:cxnSp>
        <p:nvCxnSpPr>
          <p:cNvPr id="14" name="Connecteur droit 13"/>
          <p:cNvCxnSpPr/>
          <p:nvPr userDrawn="1"/>
        </p:nvCxnSpPr>
        <p:spPr>
          <a:xfrm>
            <a:off x="3275013" y="4221163"/>
            <a:ext cx="2233612"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8198" name="Image 1"/>
          <p:cNvPicPr>
            <a:picLocks noChangeAspect="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3303588" y="5661025"/>
            <a:ext cx="1479550" cy="66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a:grpSpLocks/>
          </p:cNvGrpSpPr>
          <p:nvPr/>
        </p:nvGrpSpPr>
        <p:grpSpPr bwMode="auto">
          <a:xfrm>
            <a:off x="0" y="0"/>
            <a:ext cx="9144000" cy="5106988"/>
            <a:chOff x="0" y="0"/>
            <a:chExt cx="5760" cy="3217"/>
          </a:xfrm>
          <a:solidFill>
            <a:srgbClr val="D7E3E8"/>
          </a:solidFill>
        </p:grpSpPr>
        <p:sp>
          <p:nvSpPr>
            <p:cNvPr id="5"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fr-FR"/>
            </a:p>
          </p:txBody>
        </p:sp>
        <p:sp>
          <p:nvSpPr>
            <p:cNvPr id="6" name="Rectangle 11"/>
            <p:cNvSpPr>
              <a:spLocks noChangeArrowheads="1"/>
            </p:cNvSpPr>
            <p:nvPr/>
          </p:nvSpPr>
          <p:spPr bwMode="gray">
            <a:xfrm>
              <a:off x="0" y="0"/>
              <a:ext cx="5760" cy="2568"/>
            </a:xfrm>
            <a:prstGeom prst="rect">
              <a:avLst/>
            </a:prstGeom>
            <a:solidFill>
              <a:srgbClr val="DEEEF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20483" name="Rectangle 3"/>
          <p:cNvSpPr txBox="1">
            <a:spLocks noChangeArrowheads="1"/>
          </p:cNvSpPr>
          <p:nvPr/>
        </p:nvSpPr>
        <p:spPr bwMode="auto">
          <a:xfrm>
            <a:off x="899592" y="3212976"/>
            <a:ext cx="619125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3200" b="1" dirty="0" smtClean="0">
                <a:solidFill>
                  <a:srgbClr val="404040"/>
                </a:solidFill>
                <a:latin typeface="Calibri" charset="0"/>
              </a:rPr>
              <a:t>Les BTS du BTP</a:t>
            </a:r>
            <a:endParaRPr lang="fr-FR" sz="3200" b="1" dirty="0">
              <a:solidFill>
                <a:srgbClr val="404040"/>
              </a:solidFill>
              <a:latin typeface="Calibri" charset="0"/>
            </a:endParaRPr>
          </a:p>
        </p:txBody>
      </p:sp>
      <p:sp>
        <p:nvSpPr>
          <p:cNvPr id="20484" name="Rectangle 4"/>
          <p:cNvSpPr txBox="1">
            <a:spLocks noChangeArrowheads="1"/>
          </p:cNvSpPr>
          <p:nvPr/>
        </p:nvSpPr>
        <p:spPr bwMode="auto">
          <a:xfrm>
            <a:off x="1187624" y="3717032"/>
            <a:ext cx="6191250" cy="315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 typeface="Wingdings" charset="0"/>
              <a:buNone/>
            </a:pPr>
            <a:r>
              <a:rPr lang="fr-FR" sz="1500" dirty="0" smtClean="0">
                <a:solidFill>
                  <a:srgbClr val="0062A8"/>
                </a:solidFill>
                <a:latin typeface="Calibri" charset="0"/>
              </a:rPr>
              <a:t>Quelles évolutions ?</a:t>
            </a:r>
          </a:p>
          <a:p>
            <a:pPr eaLnBrk="1" hangingPunct="1">
              <a:spcBef>
                <a:spcPct val="20000"/>
              </a:spcBef>
              <a:buFont typeface="Wingdings" charset="0"/>
              <a:buNone/>
            </a:pPr>
            <a:endParaRPr lang="fr-FR" sz="1500" dirty="0">
              <a:solidFill>
                <a:srgbClr val="0062A8"/>
              </a:solidFill>
              <a:latin typeface="Calibri" charset="0"/>
            </a:endParaRPr>
          </a:p>
        </p:txBody>
      </p:sp>
      <p:sp>
        <p:nvSpPr>
          <p:cNvPr id="10" name="Rectangle 4"/>
          <p:cNvSpPr txBox="1">
            <a:spLocks noChangeArrowheads="1"/>
          </p:cNvSpPr>
          <p:nvPr/>
        </p:nvSpPr>
        <p:spPr>
          <a:xfrm>
            <a:off x="1908175" y="4581525"/>
            <a:ext cx="6118225" cy="315913"/>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smtClean="0">
                <a:solidFill>
                  <a:schemeClr val="tx1">
                    <a:lumMod val="65000"/>
                    <a:lumOff val="35000"/>
                  </a:schemeClr>
                </a:solidFill>
              </a:rPr>
              <a:t>IGEN STI&gt; séminaire des IA-IPR  27 mai 2015</a:t>
            </a:r>
            <a:endParaRPr lang="fr-FR" dirty="0">
              <a:solidFill>
                <a:schemeClr val="tx1">
                  <a:lumMod val="65000"/>
                  <a:lumOff val="35000"/>
                </a:schemeClr>
              </a:solidFill>
            </a:endParaRPr>
          </a:p>
        </p:txBody>
      </p:sp>
      <p:cxnSp>
        <p:nvCxnSpPr>
          <p:cNvPr id="11" name="Connecteur droit 10"/>
          <p:cNvCxnSpPr/>
          <p:nvPr/>
        </p:nvCxnSpPr>
        <p:spPr>
          <a:xfrm>
            <a:off x="1979613" y="4581525"/>
            <a:ext cx="2305050"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18434" name="Picture 2" descr="http://www.google.fr/url?source=imglanding&amp;ct=img&amp;q=http://blog.econocom.com/wp-content/uploads/2015/03/BIM_Illustration.jpg&amp;sa=X&amp;ei=s15jVa-ZKIaSU-vrgRA&amp;ved=0CAkQ8wc&amp;usg=AFQjCNEqE69K5XwGp-8NzoU_zvtmyLrupw"/>
          <p:cNvPicPr>
            <a:picLocks noChangeAspect="1" noChangeArrowheads="1"/>
          </p:cNvPicPr>
          <p:nvPr/>
        </p:nvPicPr>
        <p:blipFill>
          <a:blip r:embed="rId2"/>
          <a:srcRect/>
          <a:stretch>
            <a:fillRect/>
          </a:stretch>
        </p:blipFill>
        <p:spPr bwMode="auto">
          <a:xfrm>
            <a:off x="4644008" y="1772816"/>
            <a:ext cx="4176464" cy="2884645"/>
          </a:xfrm>
          <a:prstGeom prst="rect">
            <a:avLst/>
          </a:prstGeom>
          <a:noFill/>
        </p:spPr>
      </p:pic>
      <p:pic>
        <p:nvPicPr>
          <p:cNvPr id="18436" name="Picture 4" descr="http://www.google.fr/url?source=imglanding&amp;ct=img&amp;q=http://www.elitecad.fr/uploads/pics/bim_04_fr.png&amp;sa=X&amp;ei=I19jVfKRL8LxUJf6gNAE&amp;ved=0CAkQ8wc&amp;usg=AFQjCNF7WneA3qp8vKKO8a16pLd7aFiz4Q"/>
          <p:cNvPicPr>
            <a:picLocks noChangeAspect="1" noChangeArrowheads="1"/>
          </p:cNvPicPr>
          <p:nvPr/>
        </p:nvPicPr>
        <p:blipFill>
          <a:blip r:embed="rId3"/>
          <a:srcRect/>
          <a:stretch>
            <a:fillRect/>
          </a:stretch>
        </p:blipFill>
        <p:spPr bwMode="auto">
          <a:xfrm>
            <a:off x="323528" y="332656"/>
            <a:ext cx="3608716" cy="25202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dirty="0" smtClean="0">
                <a:solidFill>
                  <a:srgbClr val="404040"/>
                </a:solidFill>
                <a:latin typeface="Calibri" charset="0"/>
                <a:ea typeface="Arial" charset="0"/>
                <a:cs typeface="Calibri" charset="0"/>
              </a:rPr>
              <a:t>Le BTS GT </a:t>
            </a:r>
            <a:endParaRPr lang="fr-FR" dirty="0">
              <a:solidFill>
                <a:srgbClr val="404040"/>
              </a:solidFill>
              <a:latin typeface="Calibri" charset="0"/>
              <a:ea typeface="Arial" charset="0"/>
              <a:cs typeface="Calibri" charset="0"/>
            </a:endParaRPr>
          </a:p>
        </p:txBody>
      </p:sp>
      <p:sp>
        <p:nvSpPr>
          <p:cNvPr id="21507" name="Espace réservé du contenu 2"/>
          <p:cNvSpPr>
            <a:spLocks noGrp="1"/>
          </p:cNvSpPr>
          <p:nvPr>
            <p:ph idx="1"/>
          </p:nvPr>
        </p:nvSpPr>
        <p:spPr>
          <a:xfrm>
            <a:off x="539552" y="1773238"/>
            <a:ext cx="8064895" cy="4248150"/>
          </a:xfrm>
        </p:spPr>
        <p:txBody>
          <a:bodyPr/>
          <a:lstStyle/>
          <a:p>
            <a:r>
              <a:rPr lang="fr-FR" dirty="0" smtClean="0">
                <a:solidFill>
                  <a:schemeClr val="tx1"/>
                </a:solidFill>
              </a:rPr>
              <a:t>Le groupe de travail qui œuvre à l’élaboration du  nouveau RAP, positionne maintenant clairement le niveau III. Les professionnels attendent de vrais techniciens supérieurs capables de mettre en œuvre tous les systèmes d’acquisition de données et de traitements et cela quelque soit le chantier</a:t>
            </a:r>
          </a:p>
          <a:p>
            <a:r>
              <a:rPr lang="fr-FR" dirty="0" smtClean="0">
                <a:solidFill>
                  <a:schemeClr val="tx1"/>
                </a:solidFill>
              </a:rPr>
              <a:t>L’environnement de travail doit être suffisamment appréhendé sur le plan topographique mais aussi sur le plan juridique, sans que le technicien supérieur ne soit un expert du droit, les professionnels insistent sur ce point. L’aspect technique semble essentiel pour eux</a:t>
            </a:r>
          </a:p>
          <a:p>
            <a:r>
              <a:rPr lang="fr-FR" dirty="0" smtClean="0">
                <a:solidFill>
                  <a:schemeClr val="tx1"/>
                </a:solidFill>
              </a:rPr>
              <a:t>Articulé autour de quatre champs d’activités (la préparation de la mission, l’acquisition des données, la réalisation et la communication), 25 taches professionnelles apparaissent dans le nouveau RAP qui sera présenté en CPC fin juin 2015</a:t>
            </a:r>
          </a:p>
          <a:p>
            <a:pPr>
              <a:spcBef>
                <a:spcPts val="300"/>
              </a:spcBef>
              <a:spcAft>
                <a:spcPts val="300"/>
              </a:spcAft>
            </a:pPr>
            <a:endParaRPr lang="fr-FR" dirty="0">
              <a:solidFill>
                <a:srgbClr val="000000"/>
              </a:solidFill>
              <a:latin typeface="Calibri" charset="0"/>
              <a:ea typeface="Arial" charset="0"/>
              <a:cs typeface="Calibri" charset="0"/>
            </a:endParaRPr>
          </a:p>
        </p:txBody>
      </p:sp>
      <p:sp>
        <p:nvSpPr>
          <p:cNvPr id="21508" name="ZoneTexte 7"/>
          <p:cNvSpPr txBox="1">
            <a:spLocks noChangeArrowheads="1"/>
          </p:cNvSpPr>
          <p:nvPr/>
        </p:nvSpPr>
        <p:spPr bwMode="auto">
          <a:xfrm>
            <a:off x="2484438" y="6381750"/>
            <a:ext cx="540067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accent1"/>
                </a:solidFill>
                <a:latin typeface="Calibri" charset="0"/>
                <a:ea typeface="Arial" charset="0"/>
                <a:cs typeface="Calibri" charset="0"/>
              </a:defRPr>
            </a:lvl1pPr>
            <a:lvl2pPr marL="742950" indent="-285750">
              <a:defRPr sz="1500">
                <a:solidFill>
                  <a:schemeClr val="tx1"/>
                </a:solidFill>
                <a:latin typeface="Calibri" charset="0"/>
                <a:ea typeface="Arial" charset="0"/>
                <a:cs typeface="Calibri" charset="0"/>
              </a:defRPr>
            </a:lvl2pPr>
            <a:lvl3pPr marL="1143000" indent="-228600">
              <a:defRPr sz="1500">
                <a:solidFill>
                  <a:schemeClr val="tx1"/>
                </a:solidFill>
                <a:latin typeface="Calibri" charset="0"/>
                <a:ea typeface="Arial" charset="0"/>
                <a:cs typeface="Calibri" charset="0"/>
              </a:defRPr>
            </a:lvl3pPr>
            <a:lvl4pPr marL="1600200" indent="-228600">
              <a:defRPr sz="1100">
                <a:solidFill>
                  <a:schemeClr val="tx1"/>
                </a:solidFill>
                <a:latin typeface="Calibri" charset="0"/>
                <a:ea typeface="Arial" charset="0"/>
                <a:cs typeface="Calibri" charset="0"/>
              </a:defRPr>
            </a:lvl4pPr>
            <a:lvl5pPr marL="2057400" indent="-228600">
              <a:defRPr sz="1100">
                <a:solidFill>
                  <a:schemeClr val="tx1"/>
                </a:solidFill>
                <a:latin typeface="Calibri" charset="0"/>
                <a:ea typeface="Arial" charset="0"/>
                <a:cs typeface="Calibri" charset="0"/>
              </a:defRPr>
            </a:lvl5pPr>
            <a:lvl6pPr marL="2514600" indent="-228600" eaLnBrk="0" hangingPunct="0">
              <a:defRPr sz="1100">
                <a:solidFill>
                  <a:schemeClr val="tx1"/>
                </a:solidFill>
                <a:latin typeface="Calibri" charset="0"/>
                <a:ea typeface="Arial" charset="0"/>
                <a:cs typeface="Calibri" charset="0"/>
              </a:defRPr>
            </a:lvl6pPr>
            <a:lvl7pPr marL="2971800" indent="-228600" eaLnBrk="0" hangingPunct="0">
              <a:defRPr sz="1100">
                <a:solidFill>
                  <a:schemeClr val="tx1"/>
                </a:solidFill>
                <a:latin typeface="Calibri" charset="0"/>
                <a:ea typeface="Arial" charset="0"/>
                <a:cs typeface="Calibri" charset="0"/>
              </a:defRPr>
            </a:lvl7pPr>
            <a:lvl8pPr marL="3429000" indent="-228600" eaLnBrk="0" hangingPunct="0">
              <a:defRPr sz="1100">
                <a:solidFill>
                  <a:schemeClr val="tx1"/>
                </a:solidFill>
                <a:latin typeface="Calibri" charset="0"/>
                <a:ea typeface="Arial" charset="0"/>
                <a:cs typeface="Calibri" charset="0"/>
              </a:defRPr>
            </a:lvl8pPr>
            <a:lvl9pPr marL="3886200" indent="-228600" eaLnBrk="0" hangingPunct="0">
              <a:defRPr sz="1100">
                <a:solidFill>
                  <a:schemeClr val="tx1"/>
                </a:solidFill>
                <a:latin typeface="Calibri" charset="0"/>
                <a:ea typeface="Arial" charset="0"/>
                <a:cs typeface="Calibri" charset="0"/>
              </a:defRPr>
            </a:lvl9pPr>
          </a:lstStyle>
          <a:p>
            <a:r>
              <a:rPr lang="fr-FR" sz="900" dirty="0" smtClean="0">
                <a:solidFill>
                  <a:schemeClr val="tx1">
                    <a:lumMod val="65000"/>
                    <a:lumOff val="35000"/>
                  </a:schemeClr>
                </a:solidFill>
              </a:rPr>
              <a:t>séminaire des IA-IPR  27 mai 2015</a:t>
            </a:r>
            <a:r>
              <a:rPr lang="fr-FR" sz="900" dirty="0" smtClean="0">
                <a:ea typeface="ＭＳ Ｐゴシック" charset="0"/>
                <a:cs typeface="ＭＳ Ｐゴシック" charset="0"/>
              </a:rPr>
              <a:t> </a:t>
            </a:r>
            <a:endParaRPr lang="fr-FR" sz="900"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dirty="0" smtClean="0">
                <a:solidFill>
                  <a:srgbClr val="404040"/>
                </a:solidFill>
                <a:latin typeface="Calibri" charset="0"/>
                <a:ea typeface="Arial" charset="0"/>
                <a:cs typeface="Calibri" charset="0"/>
              </a:rPr>
              <a:t>LE BTS CM : Constructions métalliques</a:t>
            </a:r>
            <a:endParaRPr lang="fr-FR" dirty="0">
              <a:solidFill>
                <a:srgbClr val="404040"/>
              </a:solidFill>
              <a:latin typeface="Calibri" charset="0"/>
              <a:ea typeface="Arial" charset="0"/>
              <a:cs typeface="Calibri" charset="0"/>
            </a:endParaRPr>
          </a:p>
        </p:txBody>
      </p:sp>
      <p:sp>
        <p:nvSpPr>
          <p:cNvPr id="21507" name="Espace réservé du contenu 2"/>
          <p:cNvSpPr>
            <a:spLocks noGrp="1"/>
          </p:cNvSpPr>
          <p:nvPr>
            <p:ph idx="1"/>
          </p:nvPr>
        </p:nvSpPr>
        <p:spPr>
          <a:xfrm>
            <a:off x="539553" y="1773238"/>
            <a:ext cx="8064896" cy="4248150"/>
          </a:xfrm>
        </p:spPr>
        <p:txBody>
          <a:bodyPr/>
          <a:lstStyle/>
          <a:p>
            <a:pPr>
              <a:buNone/>
            </a:pPr>
            <a:r>
              <a:rPr lang="fr-FR" b="1" i="1" dirty="0" smtClean="0">
                <a:solidFill>
                  <a:schemeClr val="tx1"/>
                </a:solidFill>
              </a:rPr>
              <a:t>Besoin de faire évoluer le contenu du BTS Constructions Métalliques :</a:t>
            </a:r>
            <a:endParaRPr lang="fr-FR" dirty="0" smtClean="0">
              <a:solidFill>
                <a:schemeClr val="tx1"/>
              </a:solidFill>
            </a:endParaRPr>
          </a:p>
          <a:p>
            <a:pPr lvl="1"/>
            <a:r>
              <a:rPr lang="fr-FR" dirty="0" smtClean="0">
                <a:solidFill>
                  <a:schemeClr val="tx1"/>
                </a:solidFill>
              </a:rPr>
              <a:t>Le référentiel du BTS Constructions Métalliques date de 1994, avec un toilettage en 1998.</a:t>
            </a:r>
          </a:p>
          <a:p>
            <a:pPr lvl="1"/>
            <a:r>
              <a:rPr lang="fr-FR" dirty="0" smtClean="0">
                <a:solidFill>
                  <a:schemeClr val="tx1"/>
                </a:solidFill>
              </a:rPr>
              <a:t>Le règlement d’examen est d’une incroyable lourdeur et prévoit :</a:t>
            </a:r>
          </a:p>
          <a:p>
            <a:pPr lvl="3"/>
            <a:r>
              <a:rPr lang="fr-FR" sz="1400" dirty="0" smtClean="0">
                <a:solidFill>
                  <a:schemeClr val="tx1"/>
                </a:solidFill>
              </a:rPr>
              <a:t>4 épreuves écrites professionnelles de 4h chacune (2 en analyse et calculs de structures, 2 en dessin de conception) avec un coefficient global de 12 sur 28</a:t>
            </a:r>
          </a:p>
          <a:p>
            <a:pPr lvl="3"/>
            <a:r>
              <a:rPr lang="fr-FR" sz="1400" dirty="0" smtClean="0">
                <a:solidFill>
                  <a:schemeClr val="tx1"/>
                </a:solidFill>
              </a:rPr>
              <a:t>1 épreuve écrite de géométrie descriptive</a:t>
            </a:r>
          </a:p>
          <a:p>
            <a:pPr lvl="3"/>
            <a:r>
              <a:rPr lang="fr-FR" sz="1400" dirty="0" smtClean="0">
                <a:solidFill>
                  <a:schemeClr val="tx1"/>
                </a:solidFill>
              </a:rPr>
              <a:t>4 sous-épreuves orales de 20 à 30 minutes chacune dans le cadre de l’épreuve professionnelle de synthèse</a:t>
            </a:r>
          </a:p>
          <a:p>
            <a:pPr lvl="1"/>
            <a:r>
              <a:rPr lang="fr-FR" dirty="0" smtClean="0">
                <a:solidFill>
                  <a:schemeClr val="tx1"/>
                </a:solidFill>
              </a:rPr>
              <a:t>La définition même des épreuves n’encourage pas les bacheliers à s’orienter vers le BTS CM.</a:t>
            </a:r>
            <a:r>
              <a:rPr lang="fr-FR" dirty="0" smtClean="0"/>
              <a:t> </a:t>
            </a:r>
          </a:p>
          <a:p>
            <a:r>
              <a:rPr lang="fr-FR" dirty="0" smtClean="0">
                <a:solidFill>
                  <a:schemeClr val="tx1"/>
                </a:solidFill>
              </a:rPr>
              <a:t>Le développement des moyens de conception et de calcul assistés par ordinateur ne peut être bien pris en compte et valorisé dans le cadre des épreuves actuelles</a:t>
            </a:r>
          </a:p>
        </p:txBody>
      </p:sp>
      <p:sp>
        <p:nvSpPr>
          <p:cNvPr id="21508" name="ZoneTexte 7"/>
          <p:cNvSpPr txBox="1">
            <a:spLocks noChangeArrowheads="1"/>
          </p:cNvSpPr>
          <p:nvPr/>
        </p:nvSpPr>
        <p:spPr bwMode="auto">
          <a:xfrm>
            <a:off x="2484438" y="6381750"/>
            <a:ext cx="540067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accent1"/>
                </a:solidFill>
                <a:latin typeface="Calibri" charset="0"/>
                <a:ea typeface="Arial" charset="0"/>
                <a:cs typeface="Calibri" charset="0"/>
              </a:defRPr>
            </a:lvl1pPr>
            <a:lvl2pPr marL="742950" indent="-285750">
              <a:defRPr sz="1500">
                <a:solidFill>
                  <a:schemeClr val="tx1"/>
                </a:solidFill>
                <a:latin typeface="Calibri" charset="0"/>
                <a:ea typeface="Arial" charset="0"/>
                <a:cs typeface="Calibri" charset="0"/>
              </a:defRPr>
            </a:lvl2pPr>
            <a:lvl3pPr marL="1143000" indent="-228600">
              <a:defRPr sz="1500">
                <a:solidFill>
                  <a:schemeClr val="tx1"/>
                </a:solidFill>
                <a:latin typeface="Calibri" charset="0"/>
                <a:ea typeface="Arial" charset="0"/>
                <a:cs typeface="Calibri" charset="0"/>
              </a:defRPr>
            </a:lvl3pPr>
            <a:lvl4pPr marL="1600200" indent="-228600">
              <a:defRPr sz="1100">
                <a:solidFill>
                  <a:schemeClr val="tx1"/>
                </a:solidFill>
                <a:latin typeface="Calibri" charset="0"/>
                <a:ea typeface="Arial" charset="0"/>
                <a:cs typeface="Calibri" charset="0"/>
              </a:defRPr>
            </a:lvl4pPr>
            <a:lvl5pPr marL="2057400" indent="-228600">
              <a:defRPr sz="1100">
                <a:solidFill>
                  <a:schemeClr val="tx1"/>
                </a:solidFill>
                <a:latin typeface="Calibri" charset="0"/>
                <a:ea typeface="Arial" charset="0"/>
                <a:cs typeface="Calibri" charset="0"/>
              </a:defRPr>
            </a:lvl5pPr>
            <a:lvl6pPr marL="2514600" indent="-228600" eaLnBrk="0" hangingPunct="0">
              <a:defRPr sz="1100">
                <a:solidFill>
                  <a:schemeClr val="tx1"/>
                </a:solidFill>
                <a:latin typeface="Calibri" charset="0"/>
                <a:ea typeface="Arial" charset="0"/>
                <a:cs typeface="Calibri" charset="0"/>
              </a:defRPr>
            </a:lvl6pPr>
            <a:lvl7pPr marL="2971800" indent="-228600" eaLnBrk="0" hangingPunct="0">
              <a:defRPr sz="1100">
                <a:solidFill>
                  <a:schemeClr val="tx1"/>
                </a:solidFill>
                <a:latin typeface="Calibri" charset="0"/>
                <a:ea typeface="Arial" charset="0"/>
                <a:cs typeface="Calibri" charset="0"/>
              </a:defRPr>
            </a:lvl7pPr>
            <a:lvl8pPr marL="3429000" indent="-228600" eaLnBrk="0" hangingPunct="0">
              <a:defRPr sz="1100">
                <a:solidFill>
                  <a:schemeClr val="tx1"/>
                </a:solidFill>
                <a:latin typeface="Calibri" charset="0"/>
                <a:ea typeface="Arial" charset="0"/>
                <a:cs typeface="Calibri" charset="0"/>
              </a:defRPr>
            </a:lvl8pPr>
            <a:lvl9pPr marL="3886200" indent="-228600" eaLnBrk="0" hangingPunct="0">
              <a:defRPr sz="1100">
                <a:solidFill>
                  <a:schemeClr val="tx1"/>
                </a:solidFill>
                <a:latin typeface="Calibri" charset="0"/>
                <a:ea typeface="Arial" charset="0"/>
                <a:cs typeface="Calibri" charset="0"/>
              </a:defRPr>
            </a:lvl9pPr>
          </a:lstStyle>
          <a:p>
            <a:r>
              <a:rPr lang="fr-FR" sz="900" dirty="0" smtClean="0">
                <a:solidFill>
                  <a:schemeClr val="tx1">
                    <a:lumMod val="65000"/>
                    <a:lumOff val="35000"/>
                  </a:schemeClr>
                </a:solidFill>
              </a:rPr>
              <a:t>séminaire des IA-IPR  27 mai 2015</a:t>
            </a:r>
            <a:r>
              <a:rPr lang="fr-FR" sz="900" dirty="0" smtClean="0">
                <a:ea typeface="ＭＳ Ｐゴシック" charset="0"/>
                <a:cs typeface="ＭＳ Ｐゴシック" charset="0"/>
              </a:rPr>
              <a:t> </a:t>
            </a:r>
            <a:endParaRPr lang="fr-FR" sz="900" dirty="0">
              <a:ea typeface="ＭＳ Ｐゴシック" charset="0"/>
              <a:cs typeface="ＭＳ Ｐゴシック" charset="0"/>
            </a:endParaRPr>
          </a:p>
        </p:txBody>
      </p:sp>
      <p:pic>
        <p:nvPicPr>
          <p:cNvPr id="8194" name="Picture 2" descr="http://www.google.fr/url?source=imglanding&amp;ct=img&amp;q=http://www.elac.edu/currentstudents/studentresources/ace/images/bim.jpg&amp;sa=X&amp;ei=gWJjVeugCoT6UrijgLAF&amp;ved=0CAkQ8wc4GA&amp;usg=AFQjCNGCn08YhNGQfjBvNLJ1nbFsQDeWNA"/>
          <p:cNvPicPr>
            <a:picLocks noChangeAspect="1" noChangeArrowheads="1"/>
          </p:cNvPicPr>
          <p:nvPr/>
        </p:nvPicPr>
        <p:blipFill>
          <a:blip r:embed="rId2"/>
          <a:srcRect/>
          <a:stretch>
            <a:fillRect/>
          </a:stretch>
        </p:blipFill>
        <p:spPr bwMode="auto">
          <a:xfrm>
            <a:off x="6084168" y="188640"/>
            <a:ext cx="2492276" cy="158074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dirty="0" smtClean="0">
                <a:solidFill>
                  <a:srgbClr val="404040"/>
                </a:solidFill>
                <a:latin typeface="Calibri" charset="0"/>
                <a:ea typeface="Arial" charset="0"/>
                <a:cs typeface="Calibri" charset="0"/>
              </a:rPr>
              <a:t>LE BTS CM </a:t>
            </a:r>
            <a:endParaRPr lang="fr-FR" dirty="0">
              <a:solidFill>
                <a:srgbClr val="404040"/>
              </a:solidFill>
              <a:latin typeface="Calibri" charset="0"/>
              <a:ea typeface="Arial" charset="0"/>
              <a:cs typeface="Calibri" charset="0"/>
            </a:endParaRPr>
          </a:p>
        </p:txBody>
      </p:sp>
      <p:sp>
        <p:nvSpPr>
          <p:cNvPr id="21507" name="Espace réservé du contenu 2"/>
          <p:cNvSpPr>
            <a:spLocks noGrp="1"/>
          </p:cNvSpPr>
          <p:nvPr>
            <p:ph idx="1"/>
          </p:nvPr>
        </p:nvSpPr>
        <p:spPr>
          <a:xfrm>
            <a:off x="539553" y="1773238"/>
            <a:ext cx="8064896" cy="4248150"/>
          </a:xfrm>
        </p:spPr>
        <p:txBody>
          <a:bodyPr/>
          <a:lstStyle/>
          <a:p>
            <a:r>
              <a:rPr lang="fr-FR" dirty="0" smtClean="0">
                <a:solidFill>
                  <a:schemeClr val="tx1"/>
                </a:solidFill>
              </a:rPr>
              <a:t>L’avènement des </a:t>
            </a:r>
            <a:r>
              <a:rPr lang="fr-FR" dirty="0" err="1" smtClean="0">
                <a:solidFill>
                  <a:schemeClr val="tx1"/>
                </a:solidFill>
              </a:rPr>
              <a:t>Eurocodes</a:t>
            </a:r>
            <a:r>
              <a:rPr lang="fr-FR" dirty="0" smtClean="0">
                <a:solidFill>
                  <a:schemeClr val="tx1"/>
                </a:solidFill>
              </a:rPr>
              <a:t> a grandement complexifié la formation des étudiants, les calculs devenant de plus en plus fastidieux sans une assistance informatique, interdite dans les épreuves actuelles.</a:t>
            </a:r>
          </a:p>
          <a:p>
            <a:r>
              <a:rPr lang="fr-FR" dirty="0" smtClean="0">
                <a:solidFill>
                  <a:schemeClr val="tx1"/>
                </a:solidFill>
              </a:rPr>
              <a:t>La prise en compte dans le référentiel de certification des activités professionnelles des tâches professionnelles liées à l’organisation, l’installation et le suivi d’un chantier est insuffisante.</a:t>
            </a:r>
          </a:p>
          <a:p>
            <a:r>
              <a:rPr lang="fr-FR" dirty="0" smtClean="0">
                <a:solidFill>
                  <a:schemeClr val="tx1"/>
                </a:solidFill>
              </a:rPr>
              <a:t>Le développement de la maquette numérique BIM doit se traduire par son introduction dans la formation des étudiants en BTS CM, afin de mieux répondre aux exigences d’efficacité énergétique et de respect de l’environnement dans le processus de construction</a:t>
            </a:r>
          </a:p>
        </p:txBody>
      </p:sp>
      <p:sp>
        <p:nvSpPr>
          <p:cNvPr id="21508" name="ZoneTexte 7"/>
          <p:cNvSpPr txBox="1">
            <a:spLocks noChangeArrowheads="1"/>
          </p:cNvSpPr>
          <p:nvPr/>
        </p:nvSpPr>
        <p:spPr bwMode="auto">
          <a:xfrm>
            <a:off x="2484438" y="6381750"/>
            <a:ext cx="540067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accent1"/>
                </a:solidFill>
                <a:latin typeface="Calibri" charset="0"/>
                <a:ea typeface="Arial" charset="0"/>
                <a:cs typeface="Calibri" charset="0"/>
              </a:defRPr>
            </a:lvl1pPr>
            <a:lvl2pPr marL="742950" indent="-285750">
              <a:defRPr sz="1500">
                <a:solidFill>
                  <a:schemeClr val="tx1"/>
                </a:solidFill>
                <a:latin typeface="Calibri" charset="0"/>
                <a:ea typeface="Arial" charset="0"/>
                <a:cs typeface="Calibri" charset="0"/>
              </a:defRPr>
            </a:lvl2pPr>
            <a:lvl3pPr marL="1143000" indent="-228600">
              <a:defRPr sz="1500">
                <a:solidFill>
                  <a:schemeClr val="tx1"/>
                </a:solidFill>
                <a:latin typeface="Calibri" charset="0"/>
                <a:ea typeface="Arial" charset="0"/>
                <a:cs typeface="Calibri" charset="0"/>
              </a:defRPr>
            </a:lvl3pPr>
            <a:lvl4pPr marL="1600200" indent="-228600">
              <a:defRPr sz="1100">
                <a:solidFill>
                  <a:schemeClr val="tx1"/>
                </a:solidFill>
                <a:latin typeface="Calibri" charset="0"/>
                <a:ea typeface="Arial" charset="0"/>
                <a:cs typeface="Calibri" charset="0"/>
              </a:defRPr>
            </a:lvl4pPr>
            <a:lvl5pPr marL="2057400" indent="-228600">
              <a:defRPr sz="1100">
                <a:solidFill>
                  <a:schemeClr val="tx1"/>
                </a:solidFill>
                <a:latin typeface="Calibri" charset="0"/>
                <a:ea typeface="Arial" charset="0"/>
                <a:cs typeface="Calibri" charset="0"/>
              </a:defRPr>
            </a:lvl5pPr>
            <a:lvl6pPr marL="2514600" indent="-228600" eaLnBrk="0" hangingPunct="0">
              <a:defRPr sz="1100">
                <a:solidFill>
                  <a:schemeClr val="tx1"/>
                </a:solidFill>
                <a:latin typeface="Calibri" charset="0"/>
                <a:ea typeface="Arial" charset="0"/>
                <a:cs typeface="Calibri" charset="0"/>
              </a:defRPr>
            </a:lvl6pPr>
            <a:lvl7pPr marL="2971800" indent="-228600" eaLnBrk="0" hangingPunct="0">
              <a:defRPr sz="1100">
                <a:solidFill>
                  <a:schemeClr val="tx1"/>
                </a:solidFill>
                <a:latin typeface="Calibri" charset="0"/>
                <a:ea typeface="Arial" charset="0"/>
                <a:cs typeface="Calibri" charset="0"/>
              </a:defRPr>
            </a:lvl7pPr>
            <a:lvl8pPr marL="3429000" indent="-228600" eaLnBrk="0" hangingPunct="0">
              <a:defRPr sz="1100">
                <a:solidFill>
                  <a:schemeClr val="tx1"/>
                </a:solidFill>
                <a:latin typeface="Calibri" charset="0"/>
                <a:ea typeface="Arial" charset="0"/>
                <a:cs typeface="Calibri" charset="0"/>
              </a:defRPr>
            </a:lvl8pPr>
            <a:lvl9pPr marL="3886200" indent="-228600" eaLnBrk="0" hangingPunct="0">
              <a:defRPr sz="1100">
                <a:solidFill>
                  <a:schemeClr val="tx1"/>
                </a:solidFill>
                <a:latin typeface="Calibri" charset="0"/>
                <a:ea typeface="Arial" charset="0"/>
                <a:cs typeface="Calibri" charset="0"/>
              </a:defRPr>
            </a:lvl9pPr>
          </a:lstStyle>
          <a:p>
            <a:r>
              <a:rPr lang="fr-FR" sz="900" dirty="0" smtClean="0">
                <a:solidFill>
                  <a:schemeClr val="tx1">
                    <a:lumMod val="65000"/>
                    <a:lumOff val="35000"/>
                  </a:schemeClr>
                </a:solidFill>
              </a:rPr>
              <a:t>séminaire des IA-IPR  27 mai 2015</a:t>
            </a:r>
            <a:r>
              <a:rPr lang="fr-FR" sz="900" dirty="0" smtClean="0">
                <a:ea typeface="ＭＳ Ｐゴシック" charset="0"/>
                <a:cs typeface="ＭＳ Ｐゴシック" charset="0"/>
              </a:rPr>
              <a:t> </a:t>
            </a:r>
            <a:endParaRPr lang="fr-FR" sz="900"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dirty="0" smtClean="0">
                <a:solidFill>
                  <a:srgbClr val="404040"/>
                </a:solidFill>
                <a:latin typeface="Calibri" charset="0"/>
                <a:ea typeface="Arial" charset="0"/>
                <a:cs typeface="Calibri" charset="0"/>
              </a:rPr>
              <a:t>LE BTS CM </a:t>
            </a:r>
            <a:endParaRPr lang="fr-FR" dirty="0">
              <a:solidFill>
                <a:srgbClr val="404040"/>
              </a:solidFill>
              <a:latin typeface="Calibri" charset="0"/>
              <a:ea typeface="Arial" charset="0"/>
              <a:cs typeface="Calibri" charset="0"/>
            </a:endParaRPr>
          </a:p>
        </p:txBody>
      </p:sp>
      <p:sp>
        <p:nvSpPr>
          <p:cNvPr id="21507" name="Espace réservé du contenu 2"/>
          <p:cNvSpPr>
            <a:spLocks noGrp="1"/>
          </p:cNvSpPr>
          <p:nvPr>
            <p:ph idx="1"/>
          </p:nvPr>
        </p:nvSpPr>
        <p:spPr>
          <a:xfrm>
            <a:off x="539553" y="1773238"/>
            <a:ext cx="8064896" cy="4248150"/>
          </a:xfrm>
        </p:spPr>
        <p:txBody>
          <a:bodyPr/>
          <a:lstStyle/>
          <a:p>
            <a:r>
              <a:rPr lang="fr-FR" dirty="0" smtClean="0">
                <a:solidFill>
                  <a:schemeClr val="tx1"/>
                </a:solidFill>
              </a:rPr>
              <a:t>Un nombre significatif d’entreprises a été consulté entre novembre 2014 et février 2015 au travers d’un questionnaire relatif au BTS CM et son adéquation face aux besoins actuels du secteur, diffusé par l’association pour la promotion de la construction acier (APK).</a:t>
            </a:r>
          </a:p>
          <a:p>
            <a:r>
              <a:rPr lang="fr-FR" dirty="0" smtClean="0">
                <a:solidFill>
                  <a:schemeClr val="tx1"/>
                </a:solidFill>
              </a:rPr>
              <a:t>64% peu ou pas satisfaits du référentiel du BTS CM sous sa forme actuelle</a:t>
            </a:r>
          </a:p>
          <a:p>
            <a:r>
              <a:rPr lang="fr-FR" dirty="0" smtClean="0">
                <a:solidFill>
                  <a:schemeClr val="tx1"/>
                </a:solidFill>
              </a:rPr>
              <a:t>84% favorables à la réécriture du référentiel du BTS CM pour une meilleure prise en compte de leurs besoins</a:t>
            </a:r>
          </a:p>
          <a:p>
            <a:pPr>
              <a:spcBef>
                <a:spcPts val="300"/>
              </a:spcBef>
              <a:spcAft>
                <a:spcPts val="300"/>
              </a:spcAft>
              <a:buNone/>
            </a:pPr>
            <a:endParaRPr lang="fr-FR" dirty="0">
              <a:solidFill>
                <a:srgbClr val="000000"/>
              </a:solidFill>
              <a:latin typeface="Calibri" charset="0"/>
              <a:ea typeface="Arial" charset="0"/>
              <a:cs typeface="Calibri" charset="0"/>
            </a:endParaRPr>
          </a:p>
        </p:txBody>
      </p:sp>
      <p:sp>
        <p:nvSpPr>
          <p:cNvPr id="21508" name="ZoneTexte 7"/>
          <p:cNvSpPr txBox="1">
            <a:spLocks noChangeArrowheads="1"/>
          </p:cNvSpPr>
          <p:nvPr/>
        </p:nvSpPr>
        <p:spPr bwMode="auto">
          <a:xfrm>
            <a:off x="2484438" y="6381750"/>
            <a:ext cx="540067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accent1"/>
                </a:solidFill>
                <a:latin typeface="Calibri" charset="0"/>
                <a:ea typeface="Arial" charset="0"/>
                <a:cs typeface="Calibri" charset="0"/>
              </a:defRPr>
            </a:lvl1pPr>
            <a:lvl2pPr marL="742950" indent="-285750">
              <a:defRPr sz="1500">
                <a:solidFill>
                  <a:schemeClr val="tx1"/>
                </a:solidFill>
                <a:latin typeface="Calibri" charset="0"/>
                <a:ea typeface="Arial" charset="0"/>
                <a:cs typeface="Calibri" charset="0"/>
              </a:defRPr>
            </a:lvl2pPr>
            <a:lvl3pPr marL="1143000" indent="-228600">
              <a:defRPr sz="1500">
                <a:solidFill>
                  <a:schemeClr val="tx1"/>
                </a:solidFill>
                <a:latin typeface="Calibri" charset="0"/>
                <a:ea typeface="Arial" charset="0"/>
                <a:cs typeface="Calibri" charset="0"/>
              </a:defRPr>
            </a:lvl3pPr>
            <a:lvl4pPr marL="1600200" indent="-228600">
              <a:defRPr sz="1100">
                <a:solidFill>
                  <a:schemeClr val="tx1"/>
                </a:solidFill>
                <a:latin typeface="Calibri" charset="0"/>
                <a:ea typeface="Arial" charset="0"/>
                <a:cs typeface="Calibri" charset="0"/>
              </a:defRPr>
            </a:lvl4pPr>
            <a:lvl5pPr marL="2057400" indent="-228600">
              <a:defRPr sz="1100">
                <a:solidFill>
                  <a:schemeClr val="tx1"/>
                </a:solidFill>
                <a:latin typeface="Calibri" charset="0"/>
                <a:ea typeface="Arial" charset="0"/>
                <a:cs typeface="Calibri" charset="0"/>
              </a:defRPr>
            </a:lvl5pPr>
            <a:lvl6pPr marL="2514600" indent="-228600" eaLnBrk="0" hangingPunct="0">
              <a:defRPr sz="1100">
                <a:solidFill>
                  <a:schemeClr val="tx1"/>
                </a:solidFill>
                <a:latin typeface="Calibri" charset="0"/>
                <a:ea typeface="Arial" charset="0"/>
                <a:cs typeface="Calibri" charset="0"/>
              </a:defRPr>
            </a:lvl6pPr>
            <a:lvl7pPr marL="2971800" indent="-228600" eaLnBrk="0" hangingPunct="0">
              <a:defRPr sz="1100">
                <a:solidFill>
                  <a:schemeClr val="tx1"/>
                </a:solidFill>
                <a:latin typeface="Calibri" charset="0"/>
                <a:ea typeface="Arial" charset="0"/>
                <a:cs typeface="Calibri" charset="0"/>
              </a:defRPr>
            </a:lvl7pPr>
            <a:lvl8pPr marL="3429000" indent="-228600" eaLnBrk="0" hangingPunct="0">
              <a:defRPr sz="1100">
                <a:solidFill>
                  <a:schemeClr val="tx1"/>
                </a:solidFill>
                <a:latin typeface="Calibri" charset="0"/>
                <a:ea typeface="Arial" charset="0"/>
                <a:cs typeface="Calibri" charset="0"/>
              </a:defRPr>
            </a:lvl8pPr>
            <a:lvl9pPr marL="3886200" indent="-228600" eaLnBrk="0" hangingPunct="0">
              <a:defRPr sz="1100">
                <a:solidFill>
                  <a:schemeClr val="tx1"/>
                </a:solidFill>
                <a:latin typeface="Calibri" charset="0"/>
                <a:ea typeface="Arial" charset="0"/>
                <a:cs typeface="Calibri" charset="0"/>
              </a:defRPr>
            </a:lvl9pPr>
          </a:lstStyle>
          <a:p>
            <a:r>
              <a:rPr lang="fr-FR" sz="900" dirty="0" smtClean="0">
                <a:solidFill>
                  <a:schemeClr val="tx1">
                    <a:lumMod val="65000"/>
                    <a:lumOff val="35000"/>
                  </a:schemeClr>
                </a:solidFill>
              </a:rPr>
              <a:t>séminaire des IA-IPR  27 mai 2015</a:t>
            </a:r>
            <a:r>
              <a:rPr lang="fr-FR" sz="900" dirty="0" smtClean="0">
                <a:ea typeface="ＭＳ Ｐゴシック" charset="0"/>
                <a:cs typeface="ＭＳ Ｐゴシック" charset="0"/>
              </a:rPr>
              <a:t> </a:t>
            </a:r>
            <a:endParaRPr lang="fr-FR" sz="900"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dirty="0" smtClean="0">
                <a:solidFill>
                  <a:srgbClr val="404040"/>
                </a:solidFill>
                <a:latin typeface="Calibri" charset="0"/>
                <a:ea typeface="Arial" charset="0"/>
                <a:cs typeface="Calibri" charset="0"/>
              </a:rPr>
              <a:t>LE BTS CM </a:t>
            </a:r>
            <a:endParaRPr lang="fr-FR" dirty="0">
              <a:solidFill>
                <a:srgbClr val="404040"/>
              </a:solidFill>
              <a:latin typeface="Calibri" charset="0"/>
              <a:ea typeface="Arial" charset="0"/>
              <a:cs typeface="Calibri" charset="0"/>
            </a:endParaRPr>
          </a:p>
        </p:txBody>
      </p:sp>
      <p:sp>
        <p:nvSpPr>
          <p:cNvPr id="21507" name="Espace réservé du contenu 2"/>
          <p:cNvSpPr>
            <a:spLocks noGrp="1"/>
          </p:cNvSpPr>
          <p:nvPr>
            <p:ph idx="1"/>
          </p:nvPr>
        </p:nvSpPr>
        <p:spPr>
          <a:xfrm>
            <a:off x="539553" y="1773238"/>
            <a:ext cx="8064896" cy="4248150"/>
          </a:xfrm>
        </p:spPr>
        <p:txBody>
          <a:bodyPr/>
          <a:lstStyle/>
          <a:p>
            <a:pPr>
              <a:buNone/>
            </a:pPr>
            <a:r>
              <a:rPr lang="fr-FR" b="1" i="1" dirty="0" smtClean="0">
                <a:solidFill>
                  <a:schemeClr val="tx1"/>
                </a:solidFill>
              </a:rPr>
              <a:t>Propositions de travail</a:t>
            </a:r>
            <a:endParaRPr lang="fr-FR" dirty="0" smtClean="0">
              <a:solidFill>
                <a:schemeClr val="tx1"/>
              </a:solidFill>
            </a:endParaRPr>
          </a:p>
          <a:p>
            <a:r>
              <a:rPr lang="fr-FR" dirty="0" smtClean="0">
                <a:solidFill>
                  <a:schemeClr val="tx1"/>
                </a:solidFill>
              </a:rPr>
              <a:t>Le secteur de la construction métallique est assez hétérogène et émietté, ce qui rend plus complexe la recherche d’interlocuteurs représentatifs. La contribution de l’APK a été très positive dans la consultation des entreprises du secteur et a permis de faire émerger le besoin de rénovation du BTS CM</a:t>
            </a:r>
          </a:p>
          <a:p>
            <a:r>
              <a:rPr lang="fr-FR" dirty="0" smtClean="0">
                <a:solidFill>
                  <a:schemeClr val="tx1"/>
                </a:solidFill>
              </a:rPr>
              <a:t>Avec l’appui de l’APK dans le secteur de la CM, finalisation du dossier d’opportunité avant fin septembre 2015</a:t>
            </a:r>
          </a:p>
          <a:p>
            <a:r>
              <a:rPr lang="fr-FR" dirty="0" smtClean="0">
                <a:solidFill>
                  <a:schemeClr val="tx1"/>
                </a:solidFill>
              </a:rPr>
              <a:t>Démarrage des travaux de réécriture dès validation en CPC pour une finalisation au printemps 2017 à des fins de mise en œuvre à la rentrée 2017 (1</a:t>
            </a:r>
            <a:r>
              <a:rPr lang="fr-FR" baseline="30000" dirty="0" smtClean="0">
                <a:solidFill>
                  <a:schemeClr val="tx1"/>
                </a:solidFill>
              </a:rPr>
              <a:t>ère</a:t>
            </a:r>
            <a:r>
              <a:rPr lang="fr-FR" dirty="0" smtClean="0">
                <a:solidFill>
                  <a:schemeClr val="tx1"/>
                </a:solidFill>
              </a:rPr>
              <a:t> session rénovée 2019)</a:t>
            </a:r>
          </a:p>
          <a:p>
            <a:pPr>
              <a:spcBef>
                <a:spcPts val="300"/>
              </a:spcBef>
              <a:spcAft>
                <a:spcPts val="300"/>
              </a:spcAft>
            </a:pPr>
            <a:endParaRPr lang="fr-FR" dirty="0">
              <a:solidFill>
                <a:srgbClr val="000000"/>
              </a:solidFill>
              <a:latin typeface="Calibri" charset="0"/>
              <a:ea typeface="Arial" charset="0"/>
              <a:cs typeface="Calibri" charset="0"/>
            </a:endParaRPr>
          </a:p>
        </p:txBody>
      </p:sp>
      <p:sp>
        <p:nvSpPr>
          <p:cNvPr id="21508" name="ZoneTexte 7"/>
          <p:cNvSpPr txBox="1">
            <a:spLocks noChangeArrowheads="1"/>
          </p:cNvSpPr>
          <p:nvPr/>
        </p:nvSpPr>
        <p:spPr bwMode="auto">
          <a:xfrm>
            <a:off x="2484438" y="6381750"/>
            <a:ext cx="540067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accent1"/>
                </a:solidFill>
                <a:latin typeface="Calibri" charset="0"/>
                <a:ea typeface="Arial" charset="0"/>
                <a:cs typeface="Calibri" charset="0"/>
              </a:defRPr>
            </a:lvl1pPr>
            <a:lvl2pPr marL="742950" indent="-285750">
              <a:defRPr sz="1500">
                <a:solidFill>
                  <a:schemeClr val="tx1"/>
                </a:solidFill>
                <a:latin typeface="Calibri" charset="0"/>
                <a:ea typeface="Arial" charset="0"/>
                <a:cs typeface="Calibri" charset="0"/>
              </a:defRPr>
            </a:lvl2pPr>
            <a:lvl3pPr marL="1143000" indent="-228600">
              <a:defRPr sz="1500">
                <a:solidFill>
                  <a:schemeClr val="tx1"/>
                </a:solidFill>
                <a:latin typeface="Calibri" charset="0"/>
                <a:ea typeface="Arial" charset="0"/>
                <a:cs typeface="Calibri" charset="0"/>
              </a:defRPr>
            </a:lvl3pPr>
            <a:lvl4pPr marL="1600200" indent="-228600">
              <a:defRPr sz="1100">
                <a:solidFill>
                  <a:schemeClr val="tx1"/>
                </a:solidFill>
                <a:latin typeface="Calibri" charset="0"/>
                <a:ea typeface="Arial" charset="0"/>
                <a:cs typeface="Calibri" charset="0"/>
              </a:defRPr>
            </a:lvl4pPr>
            <a:lvl5pPr marL="2057400" indent="-228600">
              <a:defRPr sz="1100">
                <a:solidFill>
                  <a:schemeClr val="tx1"/>
                </a:solidFill>
                <a:latin typeface="Calibri" charset="0"/>
                <a:ea typeface="Arial" charset="0"/>
                <a:cs typeface="Calibri" charset="0"/>
              </a:defRPr>
            </a:lvl5pPr>
            <a:lvl6pPr marL="2514600" indent="-228600" eaLnBrk="0" hangingPunct="0">
              <a:defRPr sz="1100">
                <a:solidFill>
                  <a:schemeClr val="tx1"/>
                </a:solidFill>
                <a:latin typeface="Calibri" charset="0"/>
                <a:ea typeface="Arial" charset="0"/>
                <a:cs typeface="Calibri" charset="0"/>
              </a:defRPr>
            </a:lvl6pPr>
            <a:lvl7pPr marL="2971800" indent="-228600" eaLnBrk="0" hangingPunct="0">
              <a:defRPr sz="1100">
                <a:solidFill>
                  <a:schemeClr val="tx1"/>
                </a:solidFill>
                <a:latin typeface="Calibri" charset="0"/>
                <a:ea typeface="Arial" charset="0"/>
                <a:cs typeface="Calibri" charset="0"/>
              </a:defRPr>
            </a:lvl7pPr>
            <a:lvl8pPr marL="3429000" indent="-228600" eaLnBrk="0" hangingPunct="0">
              <a:defRPr sz="1100">
                <a:solidFill>
                  <a:schemeClr val="tx1"/>
                </a:solidFill>
                <a:latin typeface="Calibri" charset="0"/>
                <a:ea typeface="Arial" charset="0"/>
                <a:cs typeface="Calibri" charset="0"/>
              </a:defRPr>
            </a:lvl8pPr>
            <a:lvl9pPr marL="3886200" indent="-228600" eaLnBrk="0" hangingPunct="0">
              <a:defRPr sz="1100">
                <a:solidFill>
                  <a:schemeClr val="tx1"/>
                </a:solidFill>
                <a:latin typeface="Calibri" charset="0"/>
                <a:ea typeface="Arial" charset="0"/>
                <a:cs typeface="Calibri" charset="0"/>
              </a:defRPr>
            </a:lvl9pPr>
          </a:lstStyle>
          <a:p>
            <a:r>
              <a:rPr lang="fr-FR" sz="900" dirty="0" smtClean="0">
                <a:solidFill>
                  <a:schemeClr val="tx1">
                    <a:lumMod val="65000"/>
                    <a:lumOff val="35000"/>
                  </a:schemeClr>
                </a:solidFill>
              </a:rPr>
              <a:t>séminaire des IA-IPR  27 mai 2015</a:t>
            </a:r>
            <a:r>
              <a:rPr lang="fr-FR" sz="900" dirty="0" smtClean="0">
                <a:ea typeface="ＭＳ Ｐゴシック" charset="0"/>
                <a:cs typeface="ＭＳ Ｐゴシック" charset="0"/>
              </a:rPr>
              <a:t> </a:t>
            </a:r>
            <a:endParaRPr lang="fr-FR" sz="900"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dirty="0" smtClean="0">
                <a:solidFill>
                  <a:srgbClr val="404040"/>
                </a:solidFill>
                <a:latin typeface="Calibri" charset="0"/>
                <a:ea typeface="Arial" charset="0"/>
                <a:cs typeface="Calibri" charset="0"/>
              </a:rPr>
              <a:t>Pistes de réflexion sur d’autres BTS du BTP :  BTS EEC et AF</a:t>
            </a:r>
            <a:endParaRPr lang="fr-FR" dirty="0">
              <a:solidFill>
                <a:srgbClr val="404040"/>
              </a:solidFill>
              <a:latin typeface="Calibri" charset="0"/>
              <a:ea typeface="Arial" charset="0"/>
              <a:cs typeface="Calibri" charset="0"/>
            </a:endParaRPr>
          </a:p>
        </p:txBody>
      </p:sp>
      <p:sp>
        <p:nvSpPr>
          <p:cNvPr id="21507" name="Espace réservé du contenu 2"/>
          <p:cNvSpPr>
            <a:spLocks noGrp="1"/>
          </p:cNvSpPr>
          <p:nvPr>
            <p:ph idx="1"/>
          </p:nvPr>
        </p:nvSpPr>
        <p:spPr/>
        <p:txBody>
          <a:bodyPr/>
          <a:lstStyle/>
          <a:p>
            <a:pPr>
              <a:buNone/>
            </a:pPr>
            <a:r>
              <a:rPr lang="fr-FR" b="1" i="1" dirty="0" smtClean="0">
                <a:solidFill>
                  <a:schemeClr val="tx1"/>
                </a:solidFill>
              </a:rPr>
              <a:t>Besoin de faire évoluer le contenu du BTS EEC :</a:t>
            </a:r>
            <a:endParaRPr lang="fr-FR" dirty="0" smtClean="0">
              <a:solidFill>
                <a:schemeClr val="tx1"/>
              </a:solidFill>
            </a:endParaRPr>
          </a:p>
          <a:p>
            <a:pPr lvl="0"/>
            <a:r>
              <a:rPr lang="fr-FR" dirty="0" smtClean="0">
                <a:solidFill>
                  <a:schemeClr val="tx1"/>
                </a:solidFill>
              </a:rPr>
              <a:t>Introduction nécessaire des modèles numériques exploitables pour les études économiques (BIM)</a:t>
            </a:r>
          </a:p>
          <a:p>
            <a:pPr lvl="0"/>
            <a:r>
              <a:rPr lang="fr-FR" dirty="0" smtClean="0">
                <a:solidFill>
                  <a:schemeClr val="tx1"/>
                </a:solidFill>
              </a:rPr>
              <a:t>« Le coût global » (terme normalisé) qui intègre la notion de cycle de vie d’un ouvrage doit être pris en compte dans un nouveau référentiel</a:t>
            </a:r>
          </a:p>
          <a:p>
            <a:pPr lvl="0"/>
            <a:r>
              <a:rPr lang="fr-FR" dirty="0" smtClean="0">
                <a:solidFill>
                  <a:schemeClr val="tx1"/>
                </a:solidFill>
              </a:rPr>
              <a:t>Les notions de qualité environnementale d’un bâtiment (QEB) sont à intégrer dans le nouveau référentiel : matériaux et procédés constructifs visant l’amélioration des performances énergétiques, énergies grises, éclairage, gestion de l’eau pour ne citer que ces exemples et cela au regard des exigences règlementaires nouvelles</a:t>
            </a:r>
          </a:p>
        </p:txBody>
      </p:sp>
      <p:sp>
        <p:nvSpPr>
          <p:cNvPr id="21508" name="ZoneTexte 7"/>
          <p:cNvSpPr txBox="1">
            <a:spLocks noChangeArrowheads="1"/>
          </p:cNvSpPr>
          <p:nvPr/>
        </p:nvSpPr>
        <p:spPr bwMode="auto">
          <a:xfrm>
            <a:off x="2484438" y="6381750"/>
            <a:ext cx="540067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accent1"/>
                </a:solidFill>
                <a:latin typeface="Calibri" charset="0"/>
                <a:ea typeface="Arial" charset="0"/>
                <a:cs typeface="Calibri" charset="0"/>
              </a:defRPr>
            </a:lvl1pPr>
            <a:lvl2pPr marL="742950" indent="-285750">
              <a:defRPr sz="1500">
                <a:solidFill>
                  <a:schemeClr val="tx1"/>
                </a:solidFill>
                <a:latin typeface="Calibri" charset="0"/>
                <a:ea typeface="Arial" charset="0"/>
                <a:cs typeface="Calibri" charset="0"/>
              </a:defRPr>
            </a:lvl2pPr>
            <a:lvl3pPr marL="1143000" indent="-228600">
              <a:defRPr sz="1500">
                <a:solidFill>
                  <a:schemeClr val="tx1"/>
                </a:solidFill>
                <a:latin typeface="Calibri" charset="0"/>
                <a:ea typeface="Arial" charset="0"/>
                <a:cs typeface="Calibri" charset="0"/>
              </a:defRPr>
            </a:lvl3pPr>
            <a:lvl4pPr marL="1600200" indent="-228600">
              <a:defRPr sz="1100">
                <a:solidFill>
                  <a:schemeClr val="tx1"/>
                </a:solidFill>
                <a:latin typeface="Calibri" charset="0"/>
                <a:ea typeface="Arial" charset="0"/>
                <a:cs typeface="Calibri" charset="0"/>
              </a:defRPr>
            </a:lvl4pPr>
            <a:lvl5pPr marL="2057400" indent="-228600">
              <a:defRPr sz="1100">
                <a:solidFill>
                  <a:schemeClr val="tx1"/>
                </a:solidFill>
                <a:latin typeface="Calibri" charset="0"/>
                <a:ea typeface="Arial" charset="0"/>
                <a:cs typeface="Calibri" charset="0"/>
              </a:defRPr>
            </a:lvl5pPr>
            <a:lvl6pPr marL="2514600" indent="-228600" eaLnBrk="0" hangingPunct="0">
              <a:defRPr sz="1100">
                <a:solidFill>
                  <a:schemeClr val="tx1"/>
                </a:solidFill>
                <a:latin typeface="Calibri" charset="0"/>
                <a:ea typeface="Arial" charset="0"/>
                <a:cs typeface="Calibri" charset="0"/>
              </a:defRPr>
            </a:lvl6pPr>
            <a:lvl7pPr marL="2971800" indent="-228600" eaLnBrk="0" hangingPunct="0">
              <a:defRPr sz="1100">
                <a:solidFill>
                  <a:schemeClr val="tx1"/>
                </a:solidFill>
                <a:latin typeface="Calibri" charset="0"/>
                <a:ea typeface="Arial" charset="0"/>
                <a:cs typeface="Calibri" charset="0"/>
              </a:defRPr>
            </a:lvl7pPr>
            <a:lvl8pPr marL="3429000" indent="-228600" eaLnBrk="0" hangingPunct="0">
              <a:defRPr sz="1100">
                <a:solidFill>
                  <a:schemeClr val="tx1"/>
                </a:solidFill>
                <a:latin typeface="Calibri" charset="0"/>
                <a:ea typeface="Arial" charset="0"/>
                <a:cs typeface="Calibri" charset="0"/>
              </a:defRPr>
            </a:lvl8pPr>
            <a:lvl9pPr marL="3886200" indent="-228600" eaLnBrk="0" hangingPunct="0">
              <a:defRPr sz="1100">
                <a:solidFill>
                  <a:schemeClr val="tx1"/>
                </a:solidFill>
                <a:latin typeface="Calibri" charset="0"/>
                <a:ea typeface="Arial" charset="0"/>
                <a:cs typeface="Calibri" charset="0"/>
              </a:defRPr>
            </a:lvl9pPr>
          </a:lstStyle>
          <a:p>
            <a:r>
              <a:rPr lang="fr-FR" sz="900" dirty="0" smtClean="0">
                <a:solidFill>
                  <a:schemeClr val="tx1">
                    <a:lumMod val="65000"/>
                    <a:lumOff val="35000"/>
                  </a:schemeClr>
                </a:solidFill>
              </a:rPr>
              <a:t>séminaire des IA-IPR  27 mai 2015</a:t>
            </a:r>
            <a:r>
              <a:rPr lang="fr-FR" sz="900" dirty="0" smtClean="0">
                <a:ea typeface="ＭＳ Ｐゴシック" charset="0"/>
                <a:cs typeface="ＭＳ Ｐゴシック" charset="0"/>
              </a:rPr>
              <a:t> </a:t>
            </a:r>
            <a:endParaRPr lang="fr-FR" sz="900" dirty="0">
              <a:ea typeface="ＭＳ Ｐゴシック" charset="0"/>
              <a:cs typeface="ＭＳ Ｐゴシック" charset="0"/>
            </a:endParaRPr>
          </a:p>
        </p:txBody>
      </p:sp>
      <p:pic>
        <p:nvPicPr>
          <p:cNvPr id="4098" name="Picture 2" descr="http://www.google.fr/url?source=imglanding&amp;ct=img&amp;q=http://www.smpcarchitects.com/images/bim.jpg&amp;sa=X&amp;ei=92JjVYneAYXXUbn8gaAJ&amp;ved=0CAkQ8wc4Sg&amp;usg=AFQjCNELFbiKcCWvdiSGYzeOGGTF0gn0IA"/>
          <p:cNvPicPr>
            <a:picLocks noChangeAspect="1" noChangeArrowheads="1"/>
          </p:cNvPicPr>
          <p:nvPr/>
        </p:nvPicPr>
        <p:blipFill>
          <a:blip r:embed="rId2"/>
          <a:srcRect/>
          <a:stretch>
            <a:fillRect/>
          </a:stretch>
        </p:blipFill>
        <p:spPr bwMode="auto">
          <a:xfrm>
            <a:off x="5940152" y="1052736"/>
            <a:ext cx="2852316" cy="124642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dirty="0" smtClean="0">
                <a:solidFill>
                  <a:srgbClr val="404040"/>
                </a:solidFill>
                <a:latin typeface="Calibri" charset="0"/>
                <a:ea typeface="Arial" charset="0"/>
                <a:cs typeface="Calibri" charset="0"/>
              </a:rPr>
              <a:t>Pistes de réflexion sur d’autres BTS du BTP :  BTS EEC et AF</a:t>
            </a:r>
            <a:endParaRPr lang="fr-FR" dirty="0">
              <a:solidFill>
                <a:srgbClr val="404040"/>
              </a:solidFill>
              <a:latin typeface="Calibri" charset="0"/>
              <a:ea typeface="Arial" charset="0"/>
              <a:cs typeface="Calibri" charset="0"/>
            </a:endParaRPr>
          </a:p>
        </p:txBody>
      </p:sp>
      <p:sp>
        <p:nvSpPr>
          <p:cNvPr id="21507" name="Espace réservé du contenu 2"/>
          <p:cNvSpPr>
            <a:spLocks noGrp="1"/>
          </p:cNvSpPr>
          <p:nvPr>
            <p:ph idx="1"/>
          </p:nvPr>
        </p:nvSpPr>
        <p:spPr/>
        <p:txBody>
          <a:bodyPr/>
          <a:lstStyle/>
          <a:p>
            <a:pPr lvl="0"/>
            <a:r>
              <a:rPr lang="fr-FR" dirty="0" smtClean="0">
                <a:solidFill>
                  <a:schemeClr val="tx1"/>
                </a:solidFill>
              </a:rPr>
              <a:t>Évolution des calculs de coût intégrant les mises en œuvre en cohérence avec les exigences règlementaires (l’exemple des RT bien sûr…)</a:t>
            </a:r>
          </a:p>
          <a:p>
            <a:r>
              <a:rPr lang="fr-FR" dirty="0" smtClean="0">
                <a:solidFill>
                  <a:schemeClr val="tx1"/>
                </a:solidFill>
              </a:rPr>
              <a:t>La lecture du contenu du BTS AF (aménagement finition) montre qu’il doit aussi évoluer (7 centres en France, la plupart en alternance, moins de 100 candidats par an)</a:t>
            </a:r>
          </a:p>
          <a:p>
            <a:r>
              <a:rPr lang="fr-FR" dirty="0" smtClean="0">
                <a:solidFill>
                  <a:schemeClr val="tx1"/>
                </a:solidFill>
              </a:rPr>
              <a:t>Ces deux BTS sont déjà proches mais le seront encore plus avec les évolutions à venir. Tous les points précédemment évoqués sont également valables pour le BTS AF</a:t>
            </a:r>
          </a:p>
        </p:txBody>
      </p:sp>
      <p:sp>
        <p:nvSpPr>
          <p:cNvPr id="21508" name="ZoneTexte 7"/>
          <p:cNvSpPr txBox="1">
            <a:spLocks noChangeArrowheads="1"/>
          </p:cNvSpPr>
          <p:nvPr/>
        </p:nvSpPr>
        <p:spPr bwMode="auto">
          <a:xfrm>
            <a:off x="2484438" y="6381750"/>
            <a:ext cx="540067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accent1"/>
                </a:solidFill>
                <a:latin typeface="Calibri" charset="0"/>
                <a:ea typeface="Arial" charset="0"/>
                <a:cs typeface="Calibri" charset="0"/>
              </a:defRPr>
            </a:lvl1pPr>
            <a:lvl2pPr marL="742950" indent="-285750">
              <a:defRPr sz="1500">
                <a:solidFill>
                  <a:schemeClr val="tx1"/>
                </a:solidFill>
                <a:latin typeface="Calibri" charset="0"/>
                <a:ea typeface="Arial" charset="0"/>
                <a:cs typeface="Calibri" charset="0"/>
              </a:defRPr>
            </a:lvl2pPr>
            <a:lvl3pPr marL="1143000" indent="-228600">
              <a:defRPr sz="1500">
                <a:solidFill>
                  <a:schemeClr val="tx1"/>
                </a:solidFill>
                <a:latin typeface="Calibri" charset="0"/>
                <a:ea typeface="Arial" charset="0"/>
                <a:cs typeface="Calibri" charset="0"/>
              </a:defRPr>
            </a:lvl3pPr>
            <a:lvl4pPr marL="1600200" indent="-228600">
              <a:defRPr sz="1100">
                <a:solidFill>
                  <a:schemeClr val="tx1"/>
                </a:solidFill>
                <a:latin typeface="Calibri" charset="0"/>
                <a:ea typeface="Arial" charset="0"/>
                <a:cs typeface="Calibri" charset="0"/>
              </a:defRPr>
            </a:lvl4pPr>
            <a:lvl5pPr marL="2057400" indent="-228600">
              <a:defRPr sz="1100">
                <a:solidFill>
                  <a:schemeClr val="tx1"/>
                </a:solidFill>
                <a:latin typeface="Calibri" charset="0"/>
                <a:ea typeface="Arial" charset="0"/>
                <a:cs typeface="Calibri" charset="0"/>
              </a:defRPr>
            </a:lvl5pPr>
            <a:lvl6pPr marL="2514600" indent="-228600" eaLnBrk="0" hangingPunct="0">
              <a:defRPr sz="1100">
                <a:solidFill>
                  <a:schemeClr val="tx1"/>
                </a:solidFill>
                <a:latin typeface="Calibri" charset="0"/>
                <a:ea typeface="Arial" charset="0"/>
                <a:cs typeface="Calibri" charset="0"/>
              </a:defRPr>
            </a:lvl6pPr>
            <a:lvl7pPr marL="2971800" indent="-228600" eaLnBrk="0" hangingPunct="0">
              <a:defRPr sz="1100">
                <a:solidFill>
                  <a:schemeClr val="tx1"/>
                </a:solidFill>
                <a:latin typeface="Calibri" charset="0"/>
                <a:ea typeface="Arial" charset="0"/>
                <a:cs typeface="Calibri" charset="0"/>
              </a:defRPr>
            </a:lvl7pPr>
            <a:lvl8pPr marL="3429000" indent="-228600" eaLnBrk="0" hangingPunct="0">
              <a:defRPr sz="1100">
                <a:solidFill>
                  <a:schemeClr val="tx1"/>
                </a:solidFill>
                <a:latin typeface="Calibri" charset="0"/>
                <a:ea typeface="Arial" charset="0"/>
                <a:cs typeface="Calibri" charset="0"/>
              </a:defRPr>
            </a:lvl8pPr>
            <a:lvl9pPr marL="3886200" indent="-228600" eaLnBrk="0" hangingPunct="0">
              <a:defRPr sz="1100">
                <a:solidFill>
                  <a:schemeClr val="tx1"/>
                </a:solidFill>
                <a:latin typeface="Calibri" charset="0"/>
                <a:ea typeface="Arial" charset="0"/>
                <a:cs typeface="Calibri" charset="0"/>
              </a:defRPr>
            </a:lvl9pPr>
          </a:lstStyle>
          <a:p>
            <a:r>
              <a:rPr lang="fr-FR" sz="900" dirty="0" smtClean="0">
                <a:solidFill>
                  <a:schemeClr val="tx1">
                    <a:lumMod val="65000"/>
                    <a:lumOff val="35000"/>
                  </a:schemeClr>
                </a:solidFill>
              </a:rPr>
              <a:t>séminaire des IA-IPR  27 mai 2015</a:t>
            </a:r>
            <a:r>
              <a:rPr lang="fr-FR" sz="900" dirty="0" smtClean="0">
                <a:ea typeface="ＭＳ Ｐゴシック" charset="0"/>
                <a:cs typeface="ＭＳ Ｐゴシック" charset="0"/>
              </a:rPr>
              <a:t> </a:t>
            </a:r>
            <a:endParaRPr lang="fr-FR" sz="900"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dirty="0" smtClean="0">
                <a:solidFill>
                  <a:srgbClr val="404040"/>
                </a:solidFill>
                <a:latin typeface="Calibri" charset="0"/>
                <a:ea typeface="Arial" charset="0"/>
                <a:cs typeface="Calibri" charset="0"/>
              </a:rPr>
              <a:t>Pistes de réflexion sur d’autres BTS du BTP :  BTS EEC et AF</a:t>
            </a:r>
            <a:endParaRPr lang="fr-FR" dirty="0">
              <a:solidFill>
                <a:srgbClr val="404040"/>
              </a:solidFill>
              <a:latin typeface="Calibri" charset="0"/>
              <a:ea typeface="Arial" charset="0"/>
              <a:cs typeface="Calibri" charset="0"/>
            </a:endParaRPr>
          </a:p>
        </p:txBody>
      </p:sp>
      <p:sp>
        <p:nvSpPr>
          <p:cNvPr id="21507" name="Espace réservé du contenu 2"/>
          <p:cNvSpPr>
            <a:spLocks noGrp="1"/>
          </p:cNvSpPr>
          <p:nvPr>
            <p:ph idx="1"/>
          </p:nvPr>
        </p:nvSpPr>
        <p:spPr/>
        <p:txBody>
          <a:bodyPr/>
          <a:lstStyle/>
          <a:p>
            <a:r>
              <a:rPr lang="fr-FR" dirty="0" smtClean="0">
                <a:solidFill>
                  <a:schemeClr val="tx1"/>
                </a:solidFill>
              </a:rPr>
              <a:t>La rénovation irait au-delà des contenus de formation, elle concernerait aussi les modalités de certification qui ne sont plus adaptées :</a:t>
            </a:r>
          </a:p>
          <a:p>
            <a:pPr lvl="1"/>
            <a:r>
              <a:rPr lang="fr-FR" dirty="0" smtClean="0"/>
              <a:t>4 épreuves écrites de 4h+un projet+un rapport de stage en BTS EEC</a:t>
            </a:r>
          </a:p>
          <a:p>
            <a:pPr lvl="1"/>
            <a:r>
              <a:rPr lang="fr-FR" dirty="0" smtClean="0"/>
              <a:t>3 épreuves écrites (8h, 2h et 4h) et une épreuve orale/pratique+projet + rapport de stage, en BTS AF</a:t>
            </a:r>
          </a:p>
          <a:p>
            <a:pPr lvl="1"/>
            <a:r>
              <a:rPr lang="fr-FR" dirty="0"/>
              <a:t>Les redondances de compétences et de savoirs évalués sont extrêmes dans ces certifications. Les élaborations de sujets conduisent à des coûts importants en académie pilote (dans un contexte qui </a:t>
            </a:r>
            <a:r>
              <a:rPr lang="fr-FR" dirty="0" smtClean="0"/>
              <a:t>mérite </a:t>
            </a:r>
            <a:r>
              <a:rPr lang="fr-FR" dirty="0"/>
              <a:t>notre attention à ce sujet).</a:t>
            </a:r>
          </a:p>
          <a:p>
            <a:pPr lvl="1"/>
            <a:r>
              <a:rPr lang="fr-FR" dirty="0" smtClean="0"/>
              <a:t>Les élaborations de sujets montrent qu’on « tourne en rond » dans le choix des supports utilisés.</a:t>
            </a:r>
          </a:p>
          <a:p>
            <a:r>
              <a:rPr lang="fr-FR" dirty="0" smtClean="0">
                <a:solidFill>
                  <a:schemeClr val="tx1"/>
                </a:solidFill>
              </a:rPr>
              <a:t>A suivre….</a:t>
            </a:r>
          </a:p>
        </p:txBody>
      </p:sp>
      <p:sp>
        <p:nvSpPr>
          <p:cNvPr id="21508" name="ZoneTexte 7"/>
          <p:cNvSpPr txBox="1">
            <a:spLocks noChangeArrowheads="1"/>
          </p:cNvSpPr>
          <p:nvPr/>
        </p:nvSpPr>
        <p:spPr bwMode="auto">
          <a:xfrm>
            <a:off x="2484438" y="6381750"/>
            <a:ext cx="540067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accent1"/>
                </a:solidFill>
                <a:latin typeface="Calibri" charset="0"/>
                <a:ea typeface="Arial" charset="0"/>
                <a:cs typeface="Calibri" charset="0"/>
              </a:defRPr>
            </a:lvl1pPr>
            <a:lvl2pPr marL="742950" indent="-285750">
              <a:defRPr sz="1500">
                <a:solidFill>
                  <a:schemeClr val="tx1"/>
                </a:solidFill>
                <a:latin typeface="Calibri" charset="0"/>
                <a:ea typeface="Arial" charset="0"/>
                <a:cs typeface="Calibri" charset="0"/>
              </a:defRPr>
            </a:lvl2pPr>
            <a:lvl3pPr marL="1143000" indent="-228600">
              <a:defRPr sz="1500">
                <a:solidFill>
                  <a:schemeClr val="tx1"/>
                </a:solidFill>
                <a:latin typeface="Calibri" charset="0"/>
                <a:ea typeface="Arial" charset="0"/>
                <a:cs typeface="Calibri" charset="0"/>
              </a:defRPr>
            </a:lvl3pPr>
            <a:lvl4pPr marL="1600200" indent="-228600">
              <a:defRPr sz="1100">
                <a:solidFill>
                  <a:schemeClr val="tx1"/>
                </a:solidFill>
                <a:latin typeface="Calibri" charset="0"/>
                <a:ea typeface="Arial" charset="0"/>
                <a:cs typeface="Calibri" charset="0"/>
              </a:defRPr>
            </a:lvl4pPr>
            <a:lvl5pPr marL="2057400" indent="-228600">
              <a:defRPr sz="1100">
                <a:solidFill>
                  <a:schemeClr val="tx1"/>
                </a:solidFill>
                <a:latin typeface="Calibri" charset="0"/>
                <a:ea typeface="Arial" charset="0"/>
                <a:cs typeface="Calibri" charset="0"/>
              </a:defRPr>
            </a:lvl5pPr>
            <a:lvl6pPr marL="2514600" indent="-228600" eaLnBrk="0" hangingPunct="0">
              <a:defRPr sz="1100">
                <a:solidFill>
                  <a:schemeClr val="tx1"/>
                </a:solidFill>
                <a:latin typeface="Calibri" charset="0"/>
                <a:ea typeface="Arial" charset="0"/>
                <a:cs typeface="Calibri" charset="0"/>
              </a:defRPr>
            </a:lvl6pPr>
            <a:lvl7pPr marL="2971800" indent="-228600" eaLnBrk="0" hangingPunct="0">
              <a:defRPr sz="1100">
                <a:solidFill>
                  <a:schemeClr val="tx1"/>
                </a:solidFill>
                <a:latin typeface="Calibri" charset="0"/>
                <a:ea typeface="Arial" charset="0"/>
                <a:cs typeface="Calibri" charset="0"/>
              </a:defRPr>
            </a:lvl7pPr>
            <a:lvl8pPr marL="3429000" indent="-228600" eaLnBrk="0" hangingPunct="0">
              <a:defRPr sz="1100">
                <a:solidFill>
                  <a:schemeClr val="tx1"/>
                </a:solidFill>
                <a:latin typeface="Calibri" charset="0"/>
                <a:ea typeface="Arial" charset="0"/>
                <a:cs typeface="Calibri" charset="0"/>
              </a:defRPr>
            </a:lvl8pPr>
            <a:lvl9pPr marL="3886200" indent="-228600" eaLnBrk="0" hangingPunct="0">
              <a:defRPr sz="1100">
                <a:solidFill>
                  <a:schemeClr val="tx1"/>
                </a:solidFill>
                <a:latin typeface="Calibri" charset="0"/>
                <a:ea typeface="Arial" charset="0"/>
                <a:cs typeface="Calibri" charset="0"/>
              </a:defRPr>
            </a:lvl9pPr>
          </a:lstStyle>
          <a:p>
            <a:r>
              <a:rPr lang="fr-FR" sz="900" dirty="0" smtClean="0">
                <a:solidFill>
                  <a:schemeClr val="tx1">
                    <a:lumMod val="65000"/>
                    <a:lumOff val="35000"/>
                  </a:schemeClr>
                </a:solidFill>
              </a:rPr>
              <a:t>séminaire des IA-IPR  27 mai 2015</a:t>
            </a:r>
            <a:r>
              <a:rPr lang="fr-FR" sz="900" dirty="0" smtClean="0">
                <a:ea typeface="ＭＳ Ｐゴシック" charset="0"/>
                <a:cs typeface="ＭＳ Ｐゴシック" charset="0"/>
              </a:rPr>
              <a:t> </a:t>
            </a:r>
            <a:endParaRPr lang="fr-FR" sz="900" dirty="0">
              <a:ea typeface="ＭＳ Ｐゴシック" charset="0"/>
              <a:cs typeface="ＭＳ Ｐゴシック" charset="0"/>
            </a:endParaRPr>
          </a:p>
        </p:txBody>
      </p:sp>
      <p:pic>
        <p:nvPicPr>
          <p:cNvPr id="2050" name="Picture 2" descr="http://www.google.fr/url?source=imglanding&amp;ct=img&amp;q=http://www.gestionplc.com/images/megapic.jpg&amp;sa=X&amp;ei=QmRjVd_ENcbfU8-wgMAM&amp;ved=0CAkQ8wc4DA&amp;usg=AFQjCNHGu5tpIhfN2figd7B-p_l3NgTr4g"/>
          <p:cNvPicPr>
            <a:picLocks noChangeAspect="1" noChangeArrowheads="1"/>
          </p:cNvPicPr>
          <p:nvPr/>
        </p:nvPicPr>
        <p:blipFill>
          <a:blip r:embed="rId2"/>
          <a:srcRect/>
          <a:stretch>
            <a:fillRect/>
          </a:stretch>
        </p:blipFill>
        <p:spPr bwMode="auto">
          <a:xfrm>
            <a:off x="3347864" y="4365104"/>
            <a:ext cx="3284364" cy="178165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dirty="0" smtClean="0">
                <a:solidFill>
                  <a:srgbClr val="404040"/>
                </a:solidFill>
                <a:latin typeface="Calibri" charset="0"/>
                <a:ea typeface="Arial" charset="0"/>
                <a:cs typeface="Calibri" charset="0"/>
              </a:rPr>
              <a:t>L’offre de formation actuelle est-elle adaptée aux évolutions en cours? </a:t>
            </a:r>
            <a:endParaRPr lang="fr-FR" dirty="0">
              <a:solidFill>
                <a:srgbClr val="404040"/>
              </a:solidFill>
              <a:latin typeface="Calibri" charset="0"/>
              <a:ea typeface="Arial" charset="0"/>
              <a:cs typeface="Calibri" charset="0"/>
            </a:endParaRPr>
          </a:p>
        </p:txBody>
      </p:sp>
      <p:sp>
        <p:nvSpPr>
          <p:cNvPr id="21507" name="Espace réservé du contenu 2"/>
          <p:cNvSpPr>
            <a:spLocks noGrp="1"/>
          </p:cNvSpPr>
          <p:nvPr>
            <p:ph idx="1"/>
          </p:nvPr>
        </p:nvSpPr>
        <p:spPr/>
        <p:txBody>
          <a:bodyPr/>
          <a:lstStyle/>
          <a:p>
            <a:pPr>
              <a:spcBef>
                <a:spcPts val="600"/>
              </a:spcBef>
              <a:spcAft>
                <a:spcPts val="600"/>
              </a:spcAft>
            </a:pPr>
            <a:r>
              <a:rPr lang="fr-FR" dirty="0"/>
              <a:t>Les enjeux transversaux :</a:t>
            </a:r>
          </a:p>
          <a:p>
            <a:pPr>
              <a:spcBef>
                <a:spcPts val="600"/>
              </a:spcBef>
              <a:spcAft>
                <a:spcPts val="600"/>
              </a:spcAft>
            </a:pPr>
            <a:r>
              <a:rPr lang="fr-FR" dirty="0" smtClean="0">
                <a:solidFill>
                  <a:schemeClr val="tx1"/>
                </a:solidFill>
                <a:latin typeface="Calibri" charset="0"/>
                <a:ea typeface="Arial" charset="0"/>
                <a:cs typeface="Calibri" charset="0"/>
              </a:rPr>
              <a:t>Conforter le </a:t>
            </a:r>
            <a:r>
              <a:rPr lang="fr-FR" dirty="0">
                <a:solidFill>
                  <a:schemeClr val="tx1"/>
                </a:solidFill>
                <a:latin typeface="Calibri" charset="0"/>
                <a:ea typeface="Arial" charset="0"/>
                <a:cs typeface="Calibri" charset="0"/>
              </a:rPr>
              <a:t>socle scientifique et technologique commun</a:t>
            </a:r>
          </a:p>
          <a:p>
            <a:pPr lvl="1">
              <a:spcBef>
                <a:spcPts val="600"/>
              </a:spcBef>
              <a:spcAft>
                <a:spcPts val="600"/>
              </a:spcAft>
            </a:pPr>
            <a:r>
              <a:rPr lang="fr-FR" sz="1600" dirty="0" smtClean="0"/>
              <a:t>Analyse des </a:t>
            </a:r>
            <a:r>
              <a:rPr lang="fr-FR" sz="1600" dirty="0"/>
              <a:t>projets (sciences du </a:t>
            </a:r>
            <a:r>
              <a:rPr lang="fr-FR" sz="1600" dirty="0" smtClean="0"/>
              <a:t>bâtiment</a:t>
            </a:r>
            <a:r>
              <a:rPr lang="fr-FR" sz="1600" dirty="0" smtClean="0"/>
              <a:t>) et des systèmes (</a:t>
            </a:r>
            <a:r>
              <a:rPr lang="fr-FR" sz="1600" dirty="0" smtClean="0"/>
              <a:t>Structure + Enveloppe + Équipements énergétiques + Chaîne </a:t>
            </a:r>
            <a:r>
              <a:rPr lang="fr-FR" sz="1600" dirty="0" smtClean="0"/>
              <a:t>d'information)</a:t>
            </a:r>
            <a:endParaRPr lang="fr-FR" sz="1600" dirty="0"/>
          </a:p>
          <a:p>
            <a:pPr lvl="1">
              <a:spcBef>
                <a:spcPts val="600"/>
              </a:spcBef>
              <a:spcAft>
                <a:spcPts val="600"/>
              </a:spcAft>
            </a:pPr>
            <a:r>
              <a:rPr lang="fr-FR" sz="1600" dirty="0" smtClean="0"/>
              <a:t>Organisation </a:t>
            </a:r>
            <a:r>
              <a:rPr lang="fr-FR" sz="1600" dirty="0"/>
              <a:t>du </a:t>
            </a:r>
            <a:r>
              <a:rPr lang="fr-FR" sz="1600" dirty="0" smtClean="0"/>
              <a:t>travail (collaboratif, outils numériques…)</a:t>
            </a:r>
            <a:endParaRPr lang="fr-FR" sz="1600" dirty="0"/>
          </a:p>
          <a:p>
            <a:pPr lvl="1">
              <a:spcBef>
                <a:spcPts val="600"/>
              </a:spcBef>
              <a:spcAft>
                <a:spcPts val="600"/>
              </a:spcAft>
            </a:pPr>
            <a:r>
              <a:rPr lang="fr-FR" sz="1600" dirty="0" smtClean="0"/>
              <a:t>Matériaux (bois, acier, béton …), technologie </a:t>
            </a:r>
            <a:r>
              <a:rPr lang="fr-FR" sz="1600" dirty="0"/>
              <a:t>et maîtrise réglementaire</a:t>
            </a:r>
          </a:p>
          <a:p>
            <a:pPr>
              <a:spcBef>
                <a:spcPts val="600"/>
              </a:spcBef>
              <a:spcAft>
                <a:spcPts val="600"/>
              </a:spcAft>
            </a:pPr>
            <a:r>
              <a:rPr lang="fr-FR" dirty="0">
                <a:solidFill>
                  <a:schemeClr val="tx1"/>
                </a:solidFill>
                <a:latin typeface="Calibri" charset="0"/>
                <a:ea typeface="Arial" charset="0"/>
                <a:cs typeface="Calibri" charset="0"/>
              </a:rPr>
              <a:t>Concevoir à haut niveau de performance :</a:t>
            </a:r>
          </a:p>
          <a:p>
            <a:pPr lvl="1">
              <a:spcBef>
                <a:spcPts val="600"/>
              </a:spcBef>
              <a:spcAft>
                <a:spcPts val="600"/>
              </a:spcAft>
            </a:pPr>
            <a:r>
              <a:rPr lang="fr-FR" sz="1600" dirty="0" smtClean="0"/>
              <a:t>Bâtiments, Infrastructures publiques (Structures , Enveloppes, Equipements…)</a:t>
            </a:r>
          </a:p>
          <a:p>
            <a:pPr lvl="1">
              <a:spcBef>
                <a:spcPts val="600"/>
              </a:spcBef>
              <a:spcAft>
                <a:spcPts val="600"/>
              </a:spcAft>
            </a:pPr>
            <a:r>
              <a:rPr lang="fr-FR" sz="1600" dirty="0" smtClean="0"/>
              <a:t>Fiabilité, modularité, recyclage, sécurité, Confort</a:t>
            </a:r>
            <a:endParaRPr lang="fr-FR" sz="1600" dirty="0"/>
          </a:p>
          <a:p>
            <a:pPr>
              <a:spcBef>
                <a:spcPts val="600"/>
              </a:spcBef>
              <a:spcAft>
                <a:spcPts val="600"/>
              </a:spcAft>
            </a:pPr>
            <a:r>
              <a:rPr lang="fr-FR" dirty="0">
                <a:solidFill>
                  <a:schemeClr val="tx1"/>
                </a:solidFill>
                <a:latin typeface="Calibri" charset="0"/>
                <a:ea typeface="Arial" charset="0"/>
                <a:cs typeface="Calibri" charset="0"/>
              </a:rPr>
              <a:t>Concevoir les procédés de rénovation du bâti existant</a:t>
            </a:r>
          </a:p>
          <a:p>
            <a:pPr>
              <a:spcBef>
                <a:spcPts val="600"/>
              </a:spcBef>
              <a:spcAft>
                <a:spcPts val="600"/>
              </a:spcAft>
            </a:pPr>
            <a:r>
              <a:rPr lang="fr-FR" dirty="0" smtClean="0">
                <a:solidFill>
                  <a:schemeClr val="tx1"/>
                </a:solidFill>
              </a:rPr>
              <a:t>Concevoir des constructions en réseau (smart </a:t>
            </a:r>
            <a:r>
              <a:rPr lang="fr-FR" dirty="0" err="1" smtClean="0">
                <a:solidFill>
                  <a:schemeClr val="tx1"/>
                </a:solidFill>
              </a:rPr>
              <a:t>grid</a:t>
            </a:r>
            <a:r>
              <a:rPr lang="fr-FR" dirty="0" smtClean="0">
                <a:solidFill>
                  <a:schemeClr val="tx1"/>
                </a:solidFill>
              </a:rPr>
              <a:t>) ou autonomes</a:t>
            </a:r>
            <a:endParaRPr lang="fr-FR" dirty="0">
              <a:solidFill>
                <a:schemeClr val="tx1"/>
              </a:solidFill>
            </a:endParaRPr>
          </a:p>
        </p:txBody>
      </p:sp>
      <p:sp>
        <p:nvSpPr>
          <p:cNvPr id="21508" name="ZoneTexte 7"/>
          <p:cNvSpPr txBox="1">
            <a:spLocks noChangeArrowheads="1"/>
          </p:cNvSpPr>
          <p:nvPr/>
        </p:nvSpPr>
        <p:spPr bwMode="auto">
          <a:xfrm>
            <a:off x="2484438" y="6381750"/>
            <a:ext cx="540067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accent1"/>
                </a:solidFill>
                <a:latin typeface="Calibri" charset="0"/>
                <a:ea typeface="Arial" charset="0"/>
                <a:cs typeface="Calibri" charset="0"/>
              </a:defRPr>
            </a:lvl1pPr>
            <a:lvl2pPr marL="742950" indent="-285750">
              <a:defRPr sz="1500">
                <a:solidFill>
                  <a:schemeClr val="tx1"/>
                </a:solidFill>
                <a:latin typeface="Calibri" charset="0"/>
                <a:ea typeface="Arial" charset="0"/>
                <a:cs typeface="Calibri" charset="0"/>
              </a:defRPr>
            </a:lvl2pPr>
            <a:lvl3pPr marL="1143000" indent="-228600">
              <a:defRPr sz="1500">
                <a:solidFill>
                  <a:schemeClr val="tx1"/>
                </a:solidFill>
                <a:latin typeface="Calibri" charset="0"/>
                <a:ea typeface="Arial" charset="0"/>
                <a:cs typeface="Calibri" charset="0"/>
              </a:defRPr>
            </a:lvl3pPr>
            <a:lvl4pPr marL="1600200" indent="-228600">
              <a:defRPr sz="1100">
                <a:solidFill>
                  <a:schemeClr val="tx1"/>
                </a:solidFill>
                <a:latin typeface="Calibri" charset="0"/>
                <a:ea typeface="Arial" charset="0"/>
                <a:cs typeface="Calibri" charset="0"/>
              </a:defRPr>
            </a:lvl4pPr>
            <a:lvl5pPr marL="2057400" indent="-228600">
              <a:defRPr sz="1100">
                <a:solidFill>
                  <a:schemeClr val="tx1"/>
                </a:solidFill>
                <a:latin typeface="Calibri" charset="0"/>
                <a:ea typeface="Arial" charset="0"/>
                <a:cs typeface="Calibri" charset="0"/>
              </a:defRPr>
            </a:lvl5pPr>
            <a:lvl6pPr marL="2514600" indent="-228600" eaLnBrk="0" hangingPunct="0">
              <a:defRPr sz="1100">
                <a:solidFill>
                  <a:schemeClr val="tx1"/>
                </a:solidFill>
                <a:latin typeface="Calibri" charset="0"/>
                <a:ea typeface="Arial" charset="0"/>
                <a:cs typeface="Calibri" charset="0"/>
              </a:defRPr>
            </a:lvl6pPr>
            <a:lvl7pPr marL="2971800" indent="-228600" eaLnBrk="0" hangingPunct="0">
              <a:defRPr sz="1100">
                <a:solidFill>
                  <a:schemeClr val="tx1"/>
                </a:solidFill>
                <a:latin typeface="Calibri" charset="0"/>
                <a:ea typeface="Arial" charset="0"/>
                <a:cs typeface="Calibri" charset="0"/>
              </a:defRPr>
            </a:lvl7pPr>
            <a:lvl8pPr marL="3429000" indent="-228600" eaLnBrk="0" hangingPunct="0">
              <a:defRPr sz="1100">
                <a:solidFill>
                  <a:schemeClr val="tx1"/>
                </a:solidFill>
                <a:latin typeface="Calibri" charset="0"/>
                <a:ea typeface="Arial" charset="0"/>
                <a:cs typeface="Calibri" charset="0"/>
              </a:defRPr>
            </a:lvl8pPr>
            <a:lvl9pPr marL="3886200" indent="-228600" eaLnBrk="0" hangingPunct="0">
              <a:defRPr sz="1100">
                <a:solidFill>
                  <a:schemeClr val="tx1"/>
                </a:solidFill>
                <a:latin typeface="Calibri" charset="0"/>
                <a:ea typeface="Arial" charset="0"/>
                <a:cs typeface="Calibri" charset="0"/>
              </a:defRPr>
            </a:lvl9pPr>
          </a:lstStyle>
          <a:p>
            <a:r>
              <a:rPr lang="fr-FR" sz="900" dirty="0" smtClean="0">
                <a:solidFill>
                  <a:schemeClr val="tx1">
                    <a:lumMod val="65000"/>
                    <a:lumOff val="35000"/>
                  </a:schemeClr>
                </a:solidFill>
              </a:rPr>
              <a:t>séminaire des IA-IPR  27 mai 2015</a:t>
            </a:r>
            <a:r>
              <a:rPr lang="fr-FR" sz="900" dirty="0" smtClean="0">
                <a:ea typeface="ＭＳ Ｐゴシック" charset="0"/>
                <a:cs typeface="ＭＳ Ｐゴシック" charset="0"/>
              </a:rPr>
              <a:t> </a:t>
            </a:r>
            <a:endParaRPr lang="fr-FR" sz="900"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smtClean="0">
                <a:solidFill>
                  <a:schemeClr val="tx2"/>
                </a:solidFill>
                <a:effectLst/>
                <a:latin typeface="Calibri"/>
                <a:ea typeface="+mj-ea"/>
                <a:cs typeface="Calibri"/>
              </a:rPr>
              <a:t>L’offre de formation actuelle est-elle adaptée aux évolutions en cours?</a:t>
            </a:r>
            <a:endParaRPr lang="fr-FR" dirty="0"/>
          </a:p>
        </p:txBody>
      </p:sp>
      <p:sp>
        <p:nvSpPr>
          <p:cNvPr id="3" name="Espace réservé du contenu 2"/>
          <p:cNvSpPr>
            <a:spLocks noGrp="1"/>
          </p:cNvSpPr>
          <p:nvPr>
            <p:ph idx="1"/>
          </p:nvPr>
        </p:nvSpPr>
        <p:spPr/>
        <p:txBody>
          <a:bodyPr/>
          <a:lstStyle/>
          <a:p>
            <a:pPr marL="250825" marR="0" indent="-250825" algn="l" defTabSz="914400" rtl="0" eaLnBrk="0" fontAlgn="base" latinLnBrk="0" hangingPunct="0">
              <a:lnSpc>
                <a:spcPct val="100000"/>
              </a:lnSpc>
              <a:spcBef>
                <a:spcPts val="600"/>
              </a:spcBef>
              <a:spcAft>
                <a:spcPts val="600"/>
              </a:spcAft>
              <a:buClr>
                <a:schemeClr val="hlink"/>
              </a:buClr>
              <a:buSzTx/>
              <a:buFont typeface="Wingdings" charset="0"/>
              <a:buChar char="n"/>
              <a:tabLst/>
              <a:defRPr/>
            </a:pPr>
            <a:r>
              <a:rPr lang="fr-FR" sz="2000" dirty="0" smtClean="0">
                <a:solidFill>
                  <a:schemeClr val="accent1"/>
                </a:solidFill>
                <a:effectLst/>
                <a:latin typeface="Calibri"/>
                <a:ea typeface="+mn-ea"/>
                <a:cs typeface="Calibri"/>
              </a:rPr>
              <a:t>Les enjeux transversaux :</a:t>
            </a:r>
            <a:endParaRPr lang="fr-FR" sz="2000" dirty="0" smtClean="0">
              <a:effectLst/>
            </a:endParaRPr>
          </a:p>
          <a:p>
            <a:pPr>
              <a:spcBef>
                <a:spcPts val="600"/>
              </a:spcBef>
              <a:spcAft>
                <a:spcPts val="600"/>
              </a:spcAft>
            </a:pPr>
            <a:r>
              <a:rPr lang="fr-FR" dirty="0" smtClean="0">
                <a:solidFill>
                  <a:schemeClr val="tx1"/>
                </a:solidFill>
              </a:rPr>
              <a:t>Outils et méthodes modernes</a:t>
            </a:r>
          </a:p>
          <a:p>
            <a:pPr lvl="1">
              <a:spcBef>
                <a:spcPts val="600"/>
              </a:spcBef>
              <a:spcAft>
                <a:spcPts val="600"/>
              </a:spcAft>
            </a:pPr>
            <a:r>
              <a:rPr lang="fr-FR" sz="1600" dirty="0" smtClean="0"/>
              <a:t>plateformes et pratiques collaboratives</a:t>
            </a:r>
          </a:p>
          <a:p>
            <a:pPr lvl="1">
              <a:spcBef>
                <a:spcPts val="600"/>
              </a:spcBef>
              <a:spcAft>
                <a:spcPts val="600"/>
              </a:spcAft>
            </a:pPr>
            <a:r>
              <a:rPr lang="fr-FR" sz="1600" dirty="0" smtClean="0"/>
              <a:t>relevé de l’existant, diagnostic de l’existant</a:t>
            </a:r>
          </a:p>
          <a:p>
            <a:pPr lvl="1">
              <a:spcBef>
                <a:spcPts val="600"/>
              </a:spcBef>
              <a:spcAft>
                <a:spcPts val="600"/>
              </a:spcAft>
            </a:pPr>
            <a:r>
              <a:rPr lang="fr-FR" sz="1600" dirty="0" smtClean="0"/>
              <a:t>assistance aux travaux, immersion 3D et simulation</a:t>
            </a:r>
          </a:p>
          <a:p>
            <a:pPr lvl="1">
              <a:spcBef>
                <a:spcPts val="600"/>
              </a:spcBef>
              <a:spcAft>
                <a:spcPts val="600"/>
              </a:spcAft>
            </a:pPr>
            <a:r>
              <a:rPr lang="fr-FR" sz="1600" dirty="0" smtClean="0"/>
              <a:t>Systèmes surveillance et de pilotage</a:t>
            </a:r>
          </a:p>
          <a:p>
            <a:pPr>
              <a:spcBef>
                <a:spcPts val="600"/>
              </a:spcBef>
              <a:spcAft>
                <a:spcPts val="600"/>
              </a:spcAft>
            </a:pPr>
            <a:r>
              <a:rPr lang="fr-FR" dirty="0" smtClean="0">
                <a:solidFill>
                  <a:schemeClr val="tx1"/>
                </a:solidFill>
              </a:rPr>
              <a:t>Développement de la créativité et l’innovation :</a:t>
            </a:r>
          </a:p>
          <a:p>
            <a:pPr lvl="1">
              <a:spcBef>
                <a:spcPts val="600"/>
              </a:spcBef>
              <a:spcAft>
                <a:spcPts val="600"/>
              </a:spcAft>
            </a:pPr>
            <a:r>
              <a:rPr lang="fr-FR" dirty="0" smtClean="0"/>
              <a:t>Diminuer le temps de réalisation sur chantier, et donc le coût</a:t>
            </a:r>
          </a:p>
          <a:p>
            <a:pPr lvl="1">
              <a:spcBef>
                <a:spcPts val="600"/>
              </a:spcBef>
              <a:spcAft>
                <a:spcPts val="600"/>
              </a:spcAft>
            </a:pPr>
            <a:r>
              <a:rPr lang="fr-FR" dirty="0" smtClean="0"/>
              <a:t>Augmenter l’intégration des procédés (préfabrication)</a:t>
            </a:r>
          </a:p>
          <a:p>
            <a:pPr lvl="1">
              <a:spcBef>
                <a:spcPts val="600"/>
              </a:spcBef>
              <a:spcAft>
                <a:spcPts val="600"/>
              </a:spcAft>
            </a:pPr>
            <a:r>
              <a:rPr lang="fr-FR" dirty="0" smtClean="0"/>
              <a:t>Augmenter la qualité, la sécurité, diminuer l’impact environnemental</a:t>
            </a:r>
            <a:endParaRPr lang="fr-FR" dirty="0"/>
          </a:p>
        </p:txBody>
      </p:sp>
      <p:pic>
        <p:nvPicPr>
          <p:cNvPr id="16386" name="Picture 2" descr="http://www.google.fr/url?source=imglanding&amp;ct=img&amp;q=http://msbim.estp.fr/wp-content/uploads/2014/12/Building-information-management-in-BIM-environment.jpg&amp;sa=X&amp;ei=jV9jVZ2wMcz1UMrkg_gI&amp;ved=0CAkQ8wc4GA&amp;usg=AFQjCNF9ZRBVN3TeezzR72MXm9G-REzD2Q"/>
          <p:cNvPicPr>
            <a:picLocks noChangeAspect="1" noChangeArrowheads="1"/>
          </p:cNvPicPr>
          <p:nvPr/>
        </p:nvPicPr>
        <p:blipFill>
          <a:blip r:embed="rId2"/>
          <a:srcRect/>
          <a:stretch>
            <a:fillRect/>
          </a:stretch>
        </p:blipFill>
        <p:spPr bwMode="auto">
          <a:xfrm>
            <a:off x="5724128" y="2204864"/>
            <a:ext cx="2951951" cy="1944216"/>
          </a:xfrm>
          <a:prstGeom prst="rect">
            <a:avLst/>
          </a:prstGeom>
          <a:noFill/>
        </p:spPr>
      </p:pic>
    </p:spTree>
    <p:extLst>
      <p:ext uri="{BB962C8B-B14F-4D97-AF65-F5344CB8AC3E}">
        <p14:creationId xmlns="" xmlns:p14="http://schemas.microsoft.com/office/powerpoint/2010/main" val="3091121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dirty="0" smtClean="0">
                <a:solidFill>
                  <a:srgbClr val="404040"/>
                </a:solidFill>
                <a:latin typeface="Calibri" charset="0"/>
                <a:ea typeface="Arial" charset="0"/>
                <a:cs typeface="Calibri" charset="0"/>
              </a:rPr>
              <a:t>L’offre de formation actuelle est-elle adaptée aux évolutions en cours? </a:t>
            </a:r>
            <a:endParaRPr lang="fr-FR" dirty="0">
              <a:solidFill>
                <a:srgbClr val="404040"/>
              </a:solidFill>
              <a:latin typeface="Calibri" charset="0"/>
              <a:ea typeface="Arial" charset="0"/>
              <a:cs typeface="Calibri" charset="0"/>
            </a:endParaRPr>
          </a:p>
        </p:txBody>
      </p:sp>
      <p:sp>
        <p:nvSpPr>
          <p:cNvPr id="21507" name="Espace réservé du contenu 2"/>
          <p:cNvSpPr>
            <a:spLocks noGrp="1"/>
          </p:cNvSpPr>
          <p:nvPr>
            <p:ph idx="1"/>
          </p:nvPr>
        </p:nvSpPr>
        <p:spPr/>
        <p:txBody>
          <a:bodyPr/>
          <a:lstStyle/>
          <a:p>
            <a:pPr>
              <a:spcBef>
                <a:spcPts val="300"/>
              </a:spcBef>
              <a:spcAft>
                <a:spcPts val="300"/>
              </a:spcAft>
            </a:pPr>
            <a:r>
              <a:rPr lang="fr-FR" dirty="0" smtClean="0">
                <a:solidFill>
                  <a:schemeClr val="tx1"/>
                </a:solidFill>
                <a:latin typeface="Calibri" charset="0"/>
                <a:ea typeface="Arial" charset="0"/>
                <a:cs typeface="Calibri" charset="0"/>
              </a:rPr>
              <a:t>Autour de la construction des bâtiments (</a:t>
            </a:r>
            <a:r>
              <a:rPr lang="fr-FR" dirty="0" smtClean="0">
                <a:solidFill>
                  <a:schemeClr val="tx1"/>
                </a:solidFill>
              </a:rPr>
              <a:t>BAT, EEC, AF, CM, EB, SCBH) : </a:t>
            </a:r>
            <a:endParaRPr lang="fr-FR" dirty="0" smtClean="0">
              <a:solidFill>
                <a:schemeClr val="tx1"/>
              </a:solidFill>
              <a:latin typeface="Calibri" charset="0"/>
              <a:ea typeface="Arial" charset="0"/>
              <a:cs typeface="Calibri" charset="0"/>
            </a:endParaRPr>
          </a:p>
          <a:p>
            <a:pPr lvl="1"/>
            <a:r>
              <a:rPr lang="fr-FR" dirty="0" smtClean="0"/>
              <a:t>la connaissance de la structure et des matériaux associés</a:t>
            </a:r>
          </a:p>
          <a:p>
            <a:pPr lvl="1"/>
            <a:r>
              <a:rPr lang="fr-FR" dirty="0"/>
              <a:t>la connaissance </a:t>
            </a:r>
            <a:r>
              <a:rPr lang="fr-FR" dirty="0" smtClean="0"/>
              <a:t>des enveloppes et </a:t>
            </a:r>
            <a:r>
              <a:rPr lang="fr-FR" dirty="0"/>
              <a:t>des </a:t>
            </a:r>
            <a:r>
              <a:rPr lang="fr-FR" dirty="0" smtClean="0"/>
              <a:t>fonctions associées</a:t>
            </a:r>
          </a:p>
          <a:p>
            <a:pPr lvl="1"/>
            <a:r>
              <a:rPr lang="fr-FR" dirty="0" smtClean="0"/>
              <a:t>la connaissance des équipements et des fonctions associée (domotique, énergie …)</a:t>
            </a:r>
          </a:p>
          <a:p>
            <a:pPr lvl="1"/>
            <a:r>
              <a:rPr lang="fr-FR" dirty="0"/>
              <a:t>l</a:t>
            </a:r>
            <a:r>
              <a:rPr lang="fr-FR" dirty="0" smtClean="0"/>
              <a:t>a connaissance des besoins sociétaux et réglementaires (confort, sécurité …)</a:t>
            </a:r>
            <a:endParaRPr lang="fr-FR" dirty="0"/>
          </a:p>
          <a:p>
            <a:pPr lvl="1"/>
            <a:r>
              <a:rPr lang="fr-FR" dirty="0" smtClean="0"/>
              <a:t>une approche suffisante du comportement de l’ouvrage durant son cycle de vie</a:t>
            </a:r>
          </a:p>
          <a:p>
            <a:pPr lvl="1"/>
            <a:r>
              <a:rPr lang="fr-FR" dirty="0" smtClean="0"/>
              <a:t>les technologies de constructions (procédés mixtes, ferraillages, assemblages…)</a:t>
            </a:r>
          </a:p>
          <a:p>
            <a:pPr lvl="1"/>
            <a:r>
              <a:rPr lang="fr-FR" dirty="0" smtClean="0"/>
              <a:t>les notions de coût  (déboursé secs, suivi de chantier…)</a:t>
            </a:r>
          </a:p>
          <a:p>
            <a:pPr lvl="1"/>
            <a:r>
              <a:rPr lang="fr-FR" dirty="0" smtClean="0"/>
              <a:t>la technologie de réalisation et de gestion de chantier</a:t>
            </a:r>
          </a:p>
          <a:p>
            <a:pPr lvl="1"/>
            <a:r>
              <a:rPr lang="fr-FR" dirty="0" smtClean="0"/>
              <a:t>utilisation des outils numériques spécifiques (BIM…)</a:t>
            </a:r>
          </a:p>
          <a:p>
            <a:pPr lvl="1">
              <a:spcBef>
                <a:spcPts val="300"/>
              </a:spcBef>
              <a:spcAft>
                <a:spcPts val="300"/>
              </a:spcAft>
              <a:buNone/>
            </a:pPr>
            <a:endParaRPr lang="fr-FR" dirty="0" smtClean="0">
              <a:latin typeface="Calibri" charset="0"/>
              <a:ea typeface="Arial" charset="0"/>
              <a:cs typeface="Calibri" charset="0"/>
            </a:endParaRPr>
          </a:p>
        </p:txBody>
      </p:sp>
      <p:sp>
        <p:nvSpPr>
          <p:cNvPr id="21508" name="ZoneTexte 7"/>
          <p:cNvSpPr txBox="1">
            <a:spLocks noChangeArrowheads="1"/>
          </p:cNvSpPr>
          <p:nvPr/>
        </p:nvSpPr>
        <p:spPr bwMode="auto">
          <a:xfrm>
            <a:off x="2484438" y="6381750"/>
            <a:ext cx="540067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accent1"/>
                </a:solidFill>
                <a:latin typeface="Calibri" charset="0"/>
                <a:ea typeface="Arial" charset="0"/>
                <a:cs typeface="Calibri" charset="0"/>
              </a:defRPr>
            </a:lvl1pPr>
            <a:lvl2pPr marL="742950" indent="-285750">
              <a:defRPr sz="1500">
                <a:solidFill>
                  <a:schemeClr val="tx1"/>
                </a:solidFill>
                <a:latin typeface="Calibri" charset="0"/>
                <a:ea typeface="Arial" charset="0"/>
                <a:cs typeface="Calibri" charset="0"/>
              </a:defRPr>
            </a:lvl2pPr>
            <a:lvl3pPr marL="1143000" indent="-228600">
              <a:defRPr sz="1500">
                <a:solidFill>
                  <a:schemeClr val="tx1"/>
                </a:solidFill>
                <a:latin typeface="Calibri" charset="0"/>
                <a:ea typeface="Arial" charset="0"/>
                <a:cs typeface="Calibri" charset="0"/>
              </a:defRPr>
            </a:lvl3pPr>
            <a:lvl4pPr marL="1600200" indent="-228600">
              <a:defRPr sz="1100">
                <a:solidFill>
                  <a:schemeClr val="tx1"/>
                </a:solidFill>
                <a:latin typeface="Calibri" charset="0"/>
                <a:ea typeface="Arial" charset="0"/>
                <a:cs typeface="Calibri" charset="0"/>
              </a:defRPr>
            </a:lvl4pPr>
            <a:lvl5pPr marL="2057400" indent="-228600">
              <a:defRPr sz="1100">
                <a:solidFill>
                  <a:schemeClr val="tx1"/>
                </a:solidFill>
                <a:latin typeface="Calibri" charset="0"/>
                <a:ea typeface="Arial" charset="0"/>
                <a:cs typeface="Calibri" charset="0"/>
              </a:defRPr>
            </a:lvl5pPr>
            <a:lvl6pPr marL="2514600" indent="-228600" eaLnBrk="0" hangingPunct="0">
              <a:defRPr sz="1100">
                <a:solidFill>
                  <a:schemeClr val="tx1"/>
                </a:solidFill>
                <a:latin typeface="Calibri" charset="0"/>
                <a:ea typeface="Arial" charset="0"/>
                <a:cs typeface="Calibri" charset="0"/>
              </a:defRPr>
            </a:lvl6pPr>
            <a:lvl7pPr marL="2971800" indent="-228600" eaLnBrk="0" hangingPunct="0">
              <a:defRPr sz="1100">
                <a:solidFill>
                  <a:schemeClr val="tx1"/>
                </a:solidFill>
                <a:latin typeface="Calibri" charset="0"/>
                <a:ea typeface="Arial" charset="0"/>
                <a:cs typeface="Calibri" charset="0"/>
              </a:defRPr>
            </a:lvl7pPr>
            <a:lvl8pPr marL="3429000" indent="-228600" eaLnBrk="0" hangingPunct="0">
              <a:defRPr sz="1100">
                <a:solidFill>
                  <a:schemeClr val="tx1"/>
                </a:solidFill>
                <a:latin typeface="Calibri" charset="0"/>
                <a:ea typeface="Arial" charset="0"/>
                <a:cs typeface="Calibri" charset="0"/>
              </a:defRPr>
            </a:lvl8pPr>
            <a:lvl9pPr marL="3886200" indent="-228600" eaLnBrk="0" hangingPunct="0">
              <a:defRPr sz="1100">
                <a:solidFill>
                  <a:schemeClr val="tx1"/>
                </a:solidFill>
                <a:latin typeface="Calibri" charset="0"/>
                <a:ea typeface="Arial" charset="0"/>
                <a:cs typeface="Calibri" charset="0"/>
              </a:defRPr>
            </a:lvl9pPr>
          </a:lstStyle>
          <a:p>
            <a:r>
              <a:rPr lang="fr-FR" sz="900" dirty="0" smtClean="0">
                <a:solidFill>
                  <a:schemeClr val="tx1">
                    <a:lumMod val="65000"/>
                    <a:lumOff val="35000"/>
                  </a:schemeClr>
                </a:solidFill>
              </a:rPr>
              <a:t>séminaire des IA-IPR  27 mai 2015</a:t>
            </a:r>
            <a:r>
              <a:rPr lang="fr-FR" sz="900" dirty="0" smtClean="0">
                <a:ea typeface="ＭＳ Ｐゴシック" charset="0"/>
                <a:cs typeface="ＭＳ Ｐゴシック" charset="0"/>
              </a:rPr>
              <a:t> </a:t>
            </a:r>
            <a:endParaRPr lang="fr-FR" sz="900" dirty="0">
              <a:ea typeface="ＭＳ Ｐゴシック" charset="0"/>
              <a:cs typeface="ＭＳ Ｐゴシック" charset="0"/>
            </a:endParaRPr>
          </a:p>
        </p:txBody>
      </p:sp>
      <p:pic>
        <p:nvPicPr>
          <p:cNvPr id="15362" name="Picture 2" descr="http://www.google.fr/url?source=imglanding&amp;ct=img&amp;q=http://www.besix.com/Besix/media/Besix_Media/pictures/Engineering/CCA---BIM---exctract-PPE_small.png&amp;sa=X&amp;ei=_l9jVcDVCon8UvrcgNgF&amp;ved=0CAkQ8wc4DA&amp;usg=AFQjCNEpWk9WIoM7XV36x94RVYoVr1Pp2A"/>
          <p:cNvPicPr>
            <a:picLocks noChangeAspect="1" noChangeArrowheads="1"/>
          </p:cNvPicPr>
          <p:nvPr/>
        </p:nvPicPr>
        <p:blipFill>
          <a:blip r:embed="rId2"/>
          <a:srcRect/>
          <a:stretch>
            <a:fillRect/>
          </a:stretch>
        </p:blipFill>
        <p:spPr bwMode="auto">
          <a:xfrm>
            <a:off x="5652120" y="4293096"/>
            <a:ext cx="2924324" cy="1918357"/>
          </a:xfrm>
          <a:prstGeom prst="rect">
            <a:avLst/>
          </a:prstGeom>
          <a:noFill/>
        </p:spPr>
      </p:pic>
    </p:spTree>
    <p:extLst>
      <p:ext uri="{BB962C8B-B14F-4D97-AF65-F5344CB8AC3E}">
        <p14:creationId xmlns="" xmlns:p14="http://schemas.microsoft.com/office/powerpoint/2010/main" val="2212137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dirty="0" smtClean="0">
                <a:solidFill>
                  <a:srgbClr val="404040"/>
                </a:solidFill>
                <a:latin typeface="Calibri" charset="0"/>
                <a:ea typeface="Arial" charset="0"/>
                <a:cs typeface="Calibri" charset="0"/>
              </a:rPr>
              <a:t>L’offre de formation actuelle est-elle adaptée aux évolutions en cours? </a:t>
            </a:r>
            <a:endParaRPr lang="fr-FR" dirty="0">
              <a:solidFill>
                <a:srgbClr val="404040"/>
              </a:solidFill>
              <a:latin typeface="Calibri" charset="0"/>
              <a:ea typeface="Arial" charset="0"/>
              <a:cs typeface="Calibri" charset="0"/>
            </a:endParaRPr>
          </a:p>
        </p:txBody>
      </p:sp>
      <p:sp>
        <p:nvSpPr>
          <p:cNvPr id="21507" name="Espace réservé du contenu 2"/>
          <p:cNvSpPr>
            <a:spLocks noGrp="1"/>
          </p:cNvSpPr>
          <p:nvPr>
            <p:ph idx="1"/>
          </p:nvPr>
        </p:nvSpPr>
        <p:spPr/>
        <p:txBody>
          <a:bodyPr/>
          <a:lstStyle/>
          <a:p>
            <a:r>
              <a:rPr lang="fr-FR" dirty="0" smtClean="0">
                <a:solidFill>
                  <a:schemeClr val="tx1"/>
                </a:solidFill>
              </a:rPr>
              <a:t>Autour des ouvrages de TP (TP, GT)</a:t>
            </a:r>
          </a:p>
          <a:p>
            <a:pPr lvl="1"/>
            <a:r>
              <a:rPr lang="fr-FR" dirty="0"/>
              <a:t>c</a:t>
            </a:r>
            <a:r>
              <a:rPr lang="fr-FR" dirty="0" smtClean="0"/>
              <a:t>onnaissance des milieux d’accueil des constructions (climat, géologie, hydrologie …)</a:t>
            </a:r>
          </a:p>
          <a:p>
            <a:pPr lvl="1"/>
            <a:r>
              <a:rPr lang="fr-FR" dirty="0" smtClean="0"/>
              <a:t>connaissances des structures routières et des matériaux associés</a:t>
            </a:r>
          </a:p>
          <a:p>
            <a:pPr lvl="1"/>
            <a:r>
              <a:rPr lang="fr-FR" dirty="0"/>
              <a:t>c</a:t>
            </a:r>
            <a:r>
              <a:rPr lang="fr-FR" dirty="0" smtClean="0"/>
              <a:t>onnaissance des ouvrages de gestion des eaux (assainissement, eau potable …)</a:t>
            </a:r>
          </a:p>
          <a:p>
            <a:pPr lvl="1"/>
            <a:r>
              <a:rPr lang="fr-FR" dirty="0" smtClean="0"/>
              <a:t>aménagement des espaces urbains multimodaux (carrefours, pistes cyclables …)</a:t>
            </a:r>
          </a:p>
          <a:p>
            <a:pPr lvl="1"/>
            <a:r>
              <a:rPr lang="fr-FR" dirty="0" smtClean="0"/>
              <a:t>infrastructures de transport, communication, gestion des flux de matière et personnes;</a:t>
            </a:r>
          </a:p>
          <a:p>
            <a:pPr lvl="1"/>
            <a:r>
              <a:rPr lang="fr-FR" dirty="0" smtClean="0"/>
              <a:t>les notions de cycle de vie</a:t>
            </a:r>
          </a:p>
          <a:p>
            <a:pPr lvl="1"/>
            <a:r>
              <a:rPr lang="fr-FR" dirty="0" smtClean="0"/>
              <a:t>utilisation des outils numériques spécifiques (projet routier, carrefour…)</a:t>
            </a:r>
          </a:p>
          <a:p>
            <a:pPr lvl="1"/>
            <a:r>
              <a:rPr lang="fr-FR" dirty="0" smtClean="0"/>
              <a:t>les technologies de constructions (ferraillage, assemblages…)</a:t>
            </a:r>
          </a:p>
          <a:p>
            <a:pPr lvl="1"/>
            <a:r>
              <a:rPr lang="fr-FR" dirty="0" smtClean="0"/>
              <a:t>les notions de coût  (déboursé secs, suivi de chantier…)</a:t>
            </a:r>
          </a:p>
          <a:p>
            <a:pPr lvl="1"/>
            <a:r>
              <a:rPr lang="fr-FR" dirty="0" smtClean="0"/>
              <a:t>la technologie de réalisation et de gestion de chantier</a:t>
            </a:r>
          </a:p>
          <a:p>
            <a:pPr lvl="1">
              <a:spcBef>
                <a:spcPts val="300"/>
              </a:spcBef>
              <a:spcAft>
                <a:spcPts val="300"/>
              </a:spcAft>
              <a:buNone/>
            </a:pPr>
            <a:endParaRPr lang="fr-FR" dirty="0" smtClean="0">
              <a:latin typeface="Calibri" charset="0"/>
              <a:ea typeface="Arial" charset="0"/>
              <a:cs typeface="Calibri" charset="0"/>
            </a:endParaRPr>
          </a:p>
        </p:txBody>
      </p:sp>
      <p:sp>
        <p:nvSpPr>
          <p:cNvPr id="21508" name="ZoneTexte 7"/>
          <p:cNvSpPr txBox="1">
            <a:spLocks noChangeArrowheads="1"/>
          </p:cNvSpPr>
          <p:nvPr/>
        </p:nvSpPr>
        <p:spPr bwMode="auto">
          <a:xfrm>
            <a:off x="2484438" y="6381750"/>
            <a:ext cx="540067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accent1"/>
                </a:solidFill>
                <a:latin typeface="Calibri" charset="0"/>
                <a:ea typeface="Arial" charset="0"/>
                <a:cs typeface="Calibri" charset="0"/>
              </a:defRPr>
            </a:lvl1pPr>
            <a:lvl2pPr marL="742950" indent="-285750">
              <a:defRPr sz="1500">
                <a:solidFill>
                  <a:schemeClr val="tx1"/>
                </a:solidFill>
                <a:latin typeface="Calibri" charset="0"/>
                <a:ea typeface="Arial" charset="0"/>
                <a:cs typeface="Calibri" charset="0"/>
              </a:defRPr>
            </a:lvl2pPr>
            <a:lvl3pPr marL="1143000" indent="-228600">
              <a:defRPr sz="1500">
                <a:solidFill>
                  <a:schemeClr val="tx1"/>
                </a:solidFill>
                <a:latin typeface="Calibri" charset="0"/>
                <a:ea typeface="Arial" charset="0"/>
                <a:cs typeface="Calibri" charset="0"/>
              </a:defRPr>
            </a:lvl3pPr>
            <a:lvl4pPr marL="1600200" indent="-228600">
              <a:defRPr sz="1100">
                <a:solidFill>
                  <a:schemeClr val="tx1"/>
                </a:solidFill>
                <a:latin typeface="Calibri" charset="0"/>
                <a:ea typeface="Arial" charset="0"/>
                <a:cs typeface="Calibri" charset="0"/>
              </a:defRPr>
            </a:lvl4pPr>
            <a:lvl5pPr marL="2057400" indent="-228600">
              <a:defRPr sz="1100">
                <a:solidFill>
                  <a:schemeClr val="tx1"/>
                </a:solidFill>
                <a:latin typeface="Calibri" charset="0"/>
                <a:ea typeface="Arial" charset="0"/>
                <a:cs typeface="Calibri" charset="0"/>
              </a:defRPr>
            </a:lvl5pPr>
            <a:lvl6pPr marL="2514600" indent="-228600" eaLnBrk="0" hangingPunct="0">
              <a:defRPr sz="1100">
                <a:solidFill>
                  <a:schemeClr val="tx1"/>
                </a:solidFill>
                <a:latin typeface="Calibri" charset="0"/>
                <a:ea typeface="Arial" charset="0"/>
                <a:cs typeface="Calibri" charset="0"/>
              </a:defRPr>
            </a:lvl6pPr>
            <a:lvl7pPr marL="2971800" indent="-228600" eaLnBrk="0" hangingPunct="0">
              <a:defRPr sz="1100">
                <a:solidFill>
                  <a:schemeClr val="tx1"/>
                </a:solidFill>
                <a:latin typeface="Calibri" charset="0"/>
                <a:ea typeface="Arial" charset="0"/>
                <a:cs typeface="Calibri" charset="0"/>
              </a:defRPr>
            </a:lvl7pPr>
            <a:lvl8pPr marL="3429000" indent="-228600" eaLnBrk="0" hangingPunct="0">
              <a:defRPr sz="1100">
                <a:solidFill>
                  <a:schemeClr val="tx1"/>
                </a:solidFill>
                <a:latin typeface="Calibri" charset="0"/>
                <a:ea typeface="Arial" charset="0"/>
                <a:cs typeface="Calibri" charset="0"/>
              </a:defRPr>
            </a:lvl8pPr>
            <a:lvl9pPr marL="3886200" indent="-228600" eaLnBrk="0" hangingPunct="0">
              <a:defRPr sz="1100">
                <a:solidFill>
                  <a:schemeClr val="tx1"/>
                </a:solidFill>
                <a:latin typeface="Calibri" charset="0"/>
                <a:ea typeface="Arial" charset="0"/>
                <a:cs typeface="Calibri" charset="0"/>
              </a:defRPr>
            </a:lvl9pPr>
          </a:lstStyle>
          <a:p>
            <a:r>
              <a:rPr lang="fr-FR" sz="900" dirty="0" smtClean="0">
                <a:solidFill>
                  <a:schemeClr val="tx1">
                    <a:lumMod val="65000"/>
                    <a:lumOff val="35000"/>
                  </a:schemeClr>
                </a:solidFill>
              </a:rPr>
              <a:t>séminaire des IA-IPR  27 mai 2015</a:t>
            </a:r>
            <a:r>
              <a:rPr lang="fr-FR" sz="900" dirty="0" smtClean="0">
                <a:ea typeface="ＭＳ Ｐゴシック" charset="0"/>
                <a:cs typeface="ＭＳ Ｐゴシック" charset="0"/>
              </a:rPr>
              <a:t> </a:t>
            </a:r>
            <a:endParaRPr lang="fr-FR" sz="900" dirty="0">
              <a:ea typeface="ＭＳ Ｐゴシック" charset="0"/>
              <a:cs typeface="ＭＳ Ｐゴシック" charset="0"/>
            </a:endParaRPr>
          </a:p>
        </p:txBody>
      </p:sp>
      <p:pic>
        <p:nvPicPr>
          <p:cNvPr id="6" name="Picture 2" descr="http://www.google.fr/url?source=imglanding&amp;ct=img&amp;q=http://www.building.co.uk/Pictures/web/f/b/y/0bim_650.jpg&amp;sa=X&amp;ei=cWBjVdDGCMXYU8S2gJgI&amp;ved=0CAkQ8wc4igE&amp;usg=AFQjCNFc6TiYNXywkYJ9nkPv9Ywu5L5gqQ"/>
          <p:cNvPicPr>
            <a:picLocks noChangeAspect="1" noChangeArrowheads="1"/>
          </p:cNvPicPr>
          <p:nvPr/>
        </p:nvPicPr>
        <p:blipFill>
          <a:blip r:embed="rId2"/>
          <a:srcRect/>
          <a:stretch>
            <a:fillRect/>
          </a:stretch>
        </p:blipFill>
        <p:spPr bwMode="auto">
          <a:xfrm>
            <a:off x="5508104" y="4437112"/>
            <a:ext cx="3428380" cy="192516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dirty="0" smtClean="0">
                <a:solidFill>
                  <a:srgbClr val="404040"/>
                </a:solidFill>
                <a:latin typeface="Calibri" charset="0"/>
                <a:ea typeface="Arial" charset="0"/>
                <a:cs typeface="Calibri" charset="0"/>
              </a:rPr>
              <a:t>Le BTS EB : Enveloppe du bâtiment </a:t>
            </a:r>
            <a:endParaRPr lang="fr-FR" dirty="0">
              <a:solidFill>
                <a:srgbClr val="404040"/>
              </a:solidFill>
              <a:latin typeface="Calibri" charset="0"/>
              <a:ea typeface="Arial" charset="0"/>
              <a:cs typeface="Calibri" charset="0"/>
            </a:endParaRPr>
          </a:p>
        </p:txBody>
      </p:sp>
      <p:sp>
        <p:nvSpPr>
          <p:cNvPr id="21507" name="Espace réservé du contenu 2"/>
          <p:cNvSpPr>
            <a:spLocks noGrp="1"/>
          </p:cNvSpPr>
          <p:nvPr>
            <p:ph idx="1"/>
          </p:nvPr>
        </p:nvSpPr>
        <p:spPr/>
        <p:txBody>
          <a:bodyPr/>
          <a:lstStyle/>
          <a:p>
            <a:r>
              <a:rPr lang="fr-FR" dirty="0" smtClean="0">
                <a:solidFill>
                  <a:schemeClr val="tx1"/>
                </a:solidFill>
              </a:rPr>
              <a:t>créé en 1994 et ne concernait que très peu d’entreprises expertes dans ce domaine. </a:t>
            </a:r>
          </a:p>
          <a:p>
            <a:pPr>
              <a:buNone/>
            </a:pPr>
            <a:r>
              <a:rPr lang="fr-FR" dirty="0" smtClean="0">
                <a:solidFill>
                  <a:schemeClr val="tx1"/>
                </a:solidFill>
              </a:rPr>
              <a:t>	Avec l’apparition d’une politique environnementale plus marquée et de nouvelles réglementations énergétiques (grenelles de l’environnement, RT 2012, Programme RAGE…), les métiers de l’enveloppe du bâtiment sont devenus des métiers de haute technicité faisant appel à une innovation débordante car nécessaire.</a:t>
            </a:r>
          </a:p>
          <a:p>
            <a:pPr>
              <a:buNone/>
            </a:pPr>
            <a:r>
              <a:rPr lang="fr-FR" dirty="0" smtClean="0">
                <a:solidFill>
                  <a:schemeClr val="tx1"/>
                </a:solidFill>
              </a:rPr>
              <a:t>	Compte tenu de ce contexte la rénovation de ce BTS, entreprise en décembre 2014, est devenue une nécessité.</a:t>
            </a:r>
          </a:p>
          <a:p>
            <a:pPr>
              <a:buNone/>
            </a:pPr>
            <a:r>
              <a:rPr lang="fr-FR" dirty="0" smtClean="0">
                <a:solidFill>
                  <a:schemeClr val="tx1"/>
                </a:solidFill>
              </a:rPr>
              <a:t>	Application : rentrée 2016</a:t>
            </a:r>
          </a:p>
          <a:p>
            <a:pPr>
              <a:buNone/>
            </a:pPr>
            <a:endParaRPr lang="fr-FR" dirty="0" smtClean="0"/>
          </a:p>
        </p:txBody>
      </p:sp>
      <p:sp>
        <p:nvSpPr>
          <p:cNvPr id="21508" name="ZoneTexte 7"/>
          <p:cNvSpPr txBox="1">
            <a:spLocks noChangeArrowheads="1"/>
          </p:cNvSpPr>
          <p:nvPr/>
        </p:nvSpPr>
        <p:spPr bwMode="auto">
          <a:xfrm>
            <a:off x="2484438" y="6381750"/>
            <a:ext cx="540067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accent1"/>
                </a:solidFill>
                <a:latin typeface="Calibri" charset="0"/>
                <a:ea typeface="Arial" charset="0"/>
                <a:cs typeface="Calibri" charset="0"/>
              </a:defRPr>
            </a:lvl1pPr>
            <a:lvl2pPr marL="742950" indent="-285750">
              <a:defRPr sz="1500">
                <a:solidFill>
                  <a:schemeClr val="tx1"/>
                </a:solidFill>
                <a:latin typeface="Calibri" charset="0"/>
                <a:ea typeface="Arial" charset="0"/>
                <a:cs typeface="Calibri" charset="0"/>
              </a:defRPr>
            </a:lvl2pPr>
            <a:lvl3pPr marL="1143000" indent="-228600">
              <a:defRPr sz="1500">
                <a:solidFill>
                  <a:schemeClr val="tx1"/>
                </a:solidFill>
                <a:latin typeface="Calibri" charset="0"/>
                <a:ea typeface="Arial" charset="0"/>
                <a:cs typeface="Calibri" charset="0"/>
              </a:defRPr>
            </a:lvl3pPr>
            <a:lvl4pPr marL="1600200" indent="-228600">
              <a:defRPr sz="1100">
                <a:solidFill>
                  <a:schemeClr val="tx1"/>
                </a:solidFill>
                <a:latin typeface="Calibri" charset="0"/>
                <a:ea typeface="Arial" charset="0"/>
                <a:cs typeface="Calibri" charset="0"/>
              </a:defRPr>
            </a:lvl4pPr>
            <a:lvl5pPr marL="2057400" indent="-228600">
              <a:defRPr sz="1100">
                <a:solidFill>
                  <a:schemeClr val="tx1"/>
                </a:solidFill>
                <a:latin typeface="Calibri" charset="0"/>
                <a:ea typeface="Arial" charset="0"/>
                <a:cs typeface="Calibri" charset="0"/>
              </a:defRPr>
            </a:lvl5pPr>
            <a:lvl6pPr marL="2514600" indent="-228600" eaLnBrk="0" hangingPunct="0">
              <a:defRPr sz="1100">
                <a:solidFill>
                  <a:schemeClr val="tx1"/>
                </a:solidFill>
                <a:latin typeface="Calibri" charset="0"/>
                <a:ea typeface="Arial" charset="0"/>
                <a:cs typeface="Calibri" charset="0"/>
              </a:defRPr>
            </a:lvl6pPr>
            <a:lvl7pPr marL="2971800" indent="-228600" eaLnBrk="0" hangingPunct="0">
              <a:defRPr sz="1100">
                <a:solidFill>
                  <a:schemeClr val="tx1"/>
                </a:solidFill>
                <a:latin typeface="Calibri" charset="0"/>
                <a:ea typeface="Arial" charset="0"/>
                <a:cs typeface="Calibri" charset="0"/>
              </a:defRPr>
            </a:lvl7pPr>
            <a:lvl8pPr marL="3429000" indent="-228600" eaLnBrk="0" hangingPunct="0">
              <a:defRPr sz="1100">
                <a:solidFill>
                  <a:schemeClr val="tx1"/>
                </a:solidFill>
                <a:latin typeface="Calibri" charset="0"/>
                <a:ea typeface="Arial" charset="0"/>
                <a:cs typeface="Calibri" charset="0"/>
              </a:defRPr>
            </a:lvl8pPr>
            <a:lvl9pPr marL="3886200" indent="-228600" eaLnBrk="0" hangingPunct="0">
              <a:defRPr sz="1100">
                <a:solidFill>
                  <a:schemeClr val="tx1"/>
                </a:solidFill>
                <a:latin typeface="Calibri" charset="0"/>
                <a:ea typeface="Arial" charset="0"/>
                <a:cs typeface="Calibri" charset="0"/>
              </a:defRPr>
            </a:lvl9pPr>
          </a:lstStyle>
          <a:p>
            <a:r>
              <a:rPr lang="fr-FR" sz="900" dirty="0" smtClean="0">
                <a:solidFill>
                  <a:schemeClr val="tx1">
                    <a:lumMod val="65000"/>
                    <a:lumOff val="35000"/>
                  </a:schemeClr>
                </a:solidFill>
              </a:rPr>
              <a:t>séminaire des IA-IPR  27 mai 2015</a:t>
            </a:r>
            <a:r>
              <a:rPr lang="fr-FR" sz="900" dirty="0" smtClean="0">
                <a:ea typeface="ＭＳ Ｐゴシック" charset="0"/>
                <a:cs typeface="ＭＳ Ｐゴシック" charset="0"/>
              </a:rPr>
              <a:t> </a:t>
            </a:r>
            <a:endParaRPr lang="fr-FR" sz="900" dirty="0">
              <a:ea typeface="ＭＳ Ｐゴシック" charset="0"/>
              <a:cs typeface="ＭＳ Ｐゴシック" charset="0"/>
            </a:endParaRPr>
          </a:p>
        </p:txBody>
      </p:sp>
      <p:pic>
        <p:nvPicPr>
          <p:cNvPr id="13314" name="Picture 2" descr="http://www.google.fr/url?source=imglanding&amp;ct=img&amp;q=http://the360view.typepad.com/.a/6a019b00bdedf0970b01a5115f9897970c-pi&amp;sa=X&amp;ei=aWFjVYLHAsGvU57XgagM&amp;ved=0CAkQ8wc&amp;usg=AFQjCNE4yRe2y4dH540J1WRW2jofP9w3ZQ"/>
          <p:cNvPicPr>
            <a:picLocks noChangeAspect="1" noChangeArrowheads="1"/>
          </p:cNvPicPr>
          <p:nvPr/>
        </p:nvPicPr>
        <p:blipFill>
          <a:blip r:embed="rId2"/>
          <a:srcRect/>
          <a:stretch>
            <a:fillRect/>
          </a:stretch>
        </p:blipFill>
        <p:spPr bwMode="auto">
          <a:xfrm>
            <a:off x="5724129" y="260648"/>
            <a:ext cx="2448272" cy="139853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dirty="0" smtClean="0">
                <a:solidFill>
                  <a:srgbClr val="404040"/>
                </a:solidFill>
                <a:latin typeface="Calibri" charset="0"/>
                <a:ea typeface="Arial" charset="0"/>
                <a:cs typeface="Calibri" charset="0"/>
              </a:rPr>
              <a:t>Le BTS EB </a:t>
            </a:r>
            <a:endParaRPr lang="fr-FR" dirty="0">
              <a:solidFill>
                <a:srgbClr val="404040"/>
              </a:solidFill>
              <a:latin typeface="Calibri" charset="0"/>
              <a:ea typeface="Arial" charset="0"/>
              <a:cs typeface="Calibri" charset="0"/>
            </a:endParaRPr>
          </a:p>
        </p:txBody>
      </p:sp>
      <p:sp>
        <p:nvSpPr>
          <p:cNvPr id="21507" name="Espace réservé du contenu 2"/>
          <p:cNvSpPr>
            <a:spLocks noGrp="1"/>
          </p:cNvSpPr>
          <p:nvPr>
            <p:ph idx="1"/>
          </p:nvPr>
        </p:nvSpPr>
        <p:spPr/>
        <p:txBody>
          <a:bodyPr/>
          <a:lstStyle/>
          <a:p>
            <a:r>
              <a:rPr lang="fr-FR" dirty="0" smtClean="0">
                <a:solidFill>
                  <a:schemeClr val="tx1"/>
                </a:solidFill>
              </a:rPr>
              <a:t>Les nouveaux techniciens de ce BTS devront : </a:t>
            </a:r>
          </a:p>
          <a:p>
            <a:pPr lvl="1"/>
            <a:r>
              <a:rPr lang="fr-FR" dirty="0" smtClean="0"/>
              <a:t>mener une veille technologique importante face à la constante évolution technologique des produits et matériaux dédiées à l’enveloppe du bâtiment </a:t>
            </a:r>
          </a:p>
          <a:p>
            <a:pPr lvl="1"/>
            <a:r>
              <a:rPr lang="fr-FR" dirty="0" smtClean="0"/>
              <a:t>avoir une approche systémique garantissant des performances tout en maîtrisant les contraintes technologiques de ces nouveaux procédés et leurs interfaces avec les autres corps de métier  </a:t>
            </a:r>
          </a:p>
          <a:p>
            <a:pPr lvl="1"/>
            <a:r>
              <a:rPr lang="fr-FR" dirty="0" smtClean="0"/>
              <a:t>se tenir informés des évolutions réglementaires et du contexte d’accompagnement mis en place par l’Etat dans le but de maitriser les performances énergétiques des bâtiments et leur cycle de vie</a:t>
            </a:r>
          </a:p>
          <a:p>
            <a:pPr lvl="1"/>
            <a:r>
              <a:rPr lang="fr-FR" dirty="0" smtClean="0"/>
              <a:t>Avoir des méthodes de travail davantage axées sur l’utilisation du numérique (travail collaboratif, conception numérique…)</a:t>
            </a:r>
          </a:p>
        </p:txBody>
      </p:sp>
      <p:sp>
        <p:nvSpPr>
          <p:cNvPr id="21508" name="ZoneTexte 7"/>
          <p:cNvSpPr txBox="1">
            <a:spLocks noChangeArrowheads="1"/>
          </p:cNvSpPr>
          <p:nvPr/>
        </p:nvSpPr>
        <p:spPr bwMode="auto">
          <a:xfrm>
            <a:off x="2484438" y="6381750"/>
            <a:ext cx="540067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accent1"/>
                </a:solidFill>
                <a:latin typeface="Calibri" charset="0"/>
                <a:ea typeface="Arial" charset="0"/>
                <a:cs typeface="Calibri" charset="0"/>
              </a:defRPr>
            </a:lvl1pPr>
            <a:lvl2pPr marL="742950" indent="-285750">
              <a:defRPr sz="1500">
                <a:solidFill>
                  <a:schemeClr val="tx1"/>
                </a:solidFill>
                <a:latin typeface="Calibri" charset="0"/>
                <a:ea typeface="Arial" charset="0"/>
                <a:cs typeface="Calibri" charset="0"/>
              </a:defRPr>
            </a:lvl2pPr>
            <a:lvl3pPr marL="1143000" indent="-228600">
              <a:defRPr sz="1500">
                <a:solidFill>
                  <a:schemeClr val="tx1"/>
                </a:solidFill>
                <a:latin typeface="Calibri" charset="0"/>
                <a:ea typeface="Arial" charset="0"/>
                <a:cs typeface="Calibri" charset="0"/>
              </a:defRPr>
            </a:lvl3pPr>
            <a:lvl4pPr marL="1600200" indent="-228600">
              <a:defRPr sz="1100">
                <a:solidFill>
                  <a:schemeClr val="tx1"/>
                </a:solidFill>
                <a:latin typeface="Calibri" charset="0"/>
                <a:ea typeface="Arial" charset="0"/>
                <a:cs typeface="Calibri" charset="0"/>
              </a:defRPr>
            </a:lvl4pPr>
            <a:lvl5pPr marL="2057400" indent="-228600">
              <a:defRPr sz="1100">
                <a:solidFill>
                  <a:schemeClr val="tx1"/>
                </a:solidFill>
                <a:latin typeface="Calibri" charset="0"/>
                <a:ea typeface="Arial" charset="0"/>
                <a:cs typeface="Calibri" charset="0"/>
              </a:defRPr>
            </a:lvl5pPr>
            <a:lvl6pPr marL="2514600" indent="-228600" eaLnBrk="0" hangingPunct="0">
              <a:defRPr sz="1100">
                <a:solidFill>
                  <a:schemeClr val="tx1"/>
                </a:solidFill>
                <a:latin typeface="Calibri" charset="0"/>
                <a:ea typeface="Arial" charset="0"/>
                <a:cs typeface="Calibri" charset="0"/>
              </a:defRPr>
            </a:lvl6pPr>
            <a:lvl7pPr marL="2971800" indent="-228600" eaLnBrk="0" hangingPunct="0">
              <a:defRPr sz="1100">
                <a:solidFill>
                  <a:schemeClr val="tx1"/>
                </a:solidFill>
                <a:latin typeface="Calibri" charset="0"/>
                <a:ea typeface="Arial" charset="0"/>
                <a:cs typeface="Calibri" charset="0"/>
              </a:defRPr>
            </a:lvl7pPr>
            <a:lvl8pPr marL="3429000" indent="-228600" eaLnBrk="0" hangingPunct="0">
              <a:defRPr sz="1100">
                <a:solidFill>
                  <a:schemeClr val="tx1"/>
                </a:solidFill>
                <a:latin typeface="Calibri" charset="0"/>
                <a:ea typeface="Arial" charset="0"/>
                <a:cs typeface="Calibri" charset="0"/>
              </a:defRPr>
            </a:lvl8pPr>
            <a:lvl9pPr marL="3886200" indent="-228600" eaLnBrk="0" hangingPunct="0">
              <a:defRPr sz="1100">
                <a:solidFill>
                  <a:schemeClr val="tx1"/>
                </a:solidFill>
                <a:latin typeface="Calibri" charset="0"/>
                <a:ea typeface="Arial" charset="0"/>
                <a:cs typeface="Calibri" charset="0"/>
              </a:defRPr>
            </a:lvl9pPr>
          </a:lstStyle>
          <a:p>
            <a:r>
              <a:rPr lang="fr-FR" sz="900" dirty="0" smtClean="0">
                <a:solidFill>
                  <a:schemeClr val="tx1">
                    <a:lumMod val="65000"/>
                    <a:lumOff val="35000"/>
                  </a:schemeClr>
                </a:solidFill>
              </a:rPr>
              <a:t>séminaire des IA-IPR  27 mai 2015</a:t>
            </a:r>
            <a:r>
              <a:rPr lang="fr-FR" sz="900" dirty="0" smtClean="0">
                <a:ea typeface="ＭＳ Ｐゴシック" charset="0"/>
                <a:cs typeface="ＭＳ Ｐゴシック" charset="0"/>
              </a:rPr>
              <a:t> </a:t>
            </a:r>
            <a:endParaRPr lang="fr-FR" sz="900"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dirty="0" smtClean="0">
                <a:solidFill>
                  <a:srgbClr val="404040"/>
                </a:solidFill>
                <a:latin typeface="Calibri" charset="0"/>
                <a:ea typeface="Arial" charset="0"/>
                <a:cs typeface="Calibri" charset="0"/>
              </a:rPr>
              <a:t>Le BTS EB </a:t>
            </a:r>
            <a:endParaRPr lang="fr-FR" dirty="0">
              <a:solidFill>
                <a:srgbClr val="404040"/>
              </a:solidFill>
              <a:latin typeface="Calibri" charset="0"/>
              <a:ea typeface="Arial" charset="0"/>
              <a:cs typeface="Calibri" charset="0"/>
            </a:endParaRPr>
          </a:p>
        </p:txBody>
      </p:sp>
      <p:sp>
        <p:nvSpPr>
          <p:cNvPr id="21507" name="Espace réservé du contenu 2"/>
          <p:cNvSpPr>
            <a:spLocks noGrp="1"/>
          </p:cNvSpPr>
          <p:nvPr>
            <p:ph idx="1"/>
          </p:nvPr>
        </p:nvSpPr>
        <p:spPr/>
        <p:txBody>
          <a:bodyPr/>
          <a:lstStyle/>
          <a:p>
            <a:r>
              <a:rPr lang="fr-FR" dirty="0" smtClean="0">
                <a:solidFill>
                  <a:schemeClr val="tx1"/>
                </a:solidFill>
              </a:rPr>
              <a:t>Le référentiel des activités professionnelles qui sera présenté en juin 2015 à la CPC, a pour ambition de tenir compte de ces évolutions. </a:t>
            </a:r>
          </a:p>
          <a:p>
            <a:r>
              <a:rPr lang="fr-FR" dirty="0" smtClean="0">
                <a:solidFill>
                  <a:schemeClr val="tx1"/>
                </a:solidFill>
              </a:rPr>
              <a:t>Il recentre les activités du technicien supérieur en « enveloppe du bâtiment » sur sa capacité à répondre au besoin d’un client tout en lui assurant les procédés de réalisation les plus innovants et performants du marché d’un point de vue énergétique, réglementaire et économique.</a:t>
            </a:r>
          </a:p>
          <a:p>
            <a:pPr>
              <a:spcBef>
                <a:spcPts val="300"/>
              </a:spcBef>
              <a:spcAft>
                <a:spcPts val="300"/>
              </a:spcAft>
            </a:pPr>
            <a:endParaRPr lang="fr-FR" dirty="0" smtClean="0">
              <a:solidFill>
                <a:schemeClr val="tx1"/>
              </a:solidFill>
              <a:latin typeface="Calibri" charset="0"/>
              <a:ea typeface="Arial" charset="0"/>
              <a:cs typeface="Calibri" charset="0"/>
            </a:endParaRPr>
          </a:p>
        </p:txBody>
      </p:sp>
      <p:sp>
        <p:nvSpPr>
          <p:cNvPr id="21508" name="ZoneTexte 7"/>
          <p:cNvSpPr txBox="1">
            <a:spLocks noChangeArrowheads="1"/>
          </p:cNvSpPr>
          <p:nvPr/>
        </p:nvSpPr>
        <p:spPr bwMode="auto">
          <a:xfrm>
            <a:off x="2484438" y="6381750"/>
            <a:ext cx="540067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accent1"/>
                </a:solidFill>
                <a:latin typeface="Calibri" charset="0"/>
                <a:ea typeface="Arial" charset="0"/>
                <a:cs typeface="Calibri" charset="0"/>
              </a:defRPr>
            </a:lvl1pPr>
            <a:lvl2pPr marL="742950" indent="-285750">
              <a:defRPr sz="1500">
                <a:solidFill>
                  <a:schemeClr val="tx1"/>
                </a:solidFill>
                <a:latin typeface="Calibri" charset="0"/>
                <a:ea typeface="Arial" charset="0"/>
                <a:cs typeface="Calibri" charset="0"/>
              </a:defRPr>
            </a:lvl2pPr>
            <a:lvl3pPr marL="1143000" indent="-228600">
              <a:defRPr sz="1500">
                <a:solidFill>
                  <a:schemeClr val="tx1"/>
                </a:solidFill>
                <a:latin typeface="Calibri" charset="0"/>
                <a:ea typeface="Arial" charset="0"/>
                <a:cs typeface="Calibri" charset="0"/>
              </a:defRPr>
            </a:lvl3pPr>
            <a:lvl4pPr marL="1600200" indent="-228600">
              <a:defRPr sz="1100">
                <a:solidFill>
                  <a:schemeClr val="tx1"/>
                </a:solidFill>
                <a:latin typeface="Calibri" charset="0"/>
                <a:ea typeface="Arial" charset="0"/>
                <a:cs typeface="Calibri" charset="0"/>
              </a:defRPr>
            </a:lvl4pPr>
            <a:lvl5pPr marL="2057400" indent="-228600">
              <a:defRPr sz="1100">
                <a:solidFill>
                  <a:schemeClr val="tx1"/>
                </a:solidFill>
                <a:latin typeface="Calibri" charset="0"/>
                <a:ea typeface="Arial" charset="0"/>
                <a:cs typeface="Calibri" charset="0"/>
              </a:defRPr>
            </a:lvl5pPr>
            <a:lvl6pPr marL="2514600" indent="-228600" eaLnBrk="0" hangingPunct="0">
              <a:defRPr sz="1100">
                <a:solidFill>
                  <a:schemeClr val="tx1"/>
                </a:solidFill>
                <a:latin typeface="Calibri" charset="0"/>
                <a:ea typeface="Arial" charset="0"/>
                <a:cs typeface="Calibri" charset="0"/>
              </a:defRPr>
            </a:lvl6pPr>
            <a:lvl7pPr marL="2971800" indent="-228600" eaLnBrk="0" hangingPunct="0">
              <a:defRPr sz="1100">
                <a:solidFill>
                  <a:schemeClr val="tx1"/>
                </a:solidFill>
                <a:latin typeface="Calibri" charset="0"/>
                <a:ea typeface="Arial" charset="0"/>
                <a:cs typeface="Calibri" charset="0"/>
              </a:defRPr>
            </a:lvl7pPr>
            <a:lvl8pPr marL="3429000" indent="-228600" eaLnBrk="0" hangingPunct="0">
              <a:defRPr sz="1100">
                <a:solidFill>
                  <a:schemeClr val="tx1"/>
                </a:solidFill>
                <a:latin typeface="Calibri" charset="0"/>
                <a:ea typeface="Arial" charset="0"/>
                <a:cs typeface="Calibri" charset="0"/>
              </a:defRPr>
            </a:lvl8pPr>
            <a:lvl9pPr marL="3886200" indent="-228600" eaLnBrk="0" hangingPunct="0">
              <a:defRPr sz="1100">
                <a:solidFill>
                  <a:schemeClr val="tx1"/>
                </a:solidFill>
                <a:latin typeface="Calibri" charset="0"/>
                <a:ea typeface="Arial" charset="0"/>
                <a:cs typeface="Calibri" charset="0"/>
              </a:defRPr>
            </a:lvl9pPr>
          </a:lstStyle>
          <a:p>
            <a:r>
              <a:rPr lang="fr-FR" sz="900" dirty="0" smtClean="0">
                <a:solidFill>
                  <a:schemeClr val="tx1">
                    <a:lumMod val="65000"/>
                    <a:lumOff val="35000"/>
                  </a:schemeClr>
                </a:solidFill>
              </a:rPr>
              <a:t>séminaire des IA-IPR  27 mai 2015</a:t>
            </a:r>
            <a:r>
              <a:rPr lang="fr-FR" sz="900" dirty="0" smtClean="0">
                <a:ea typeface="ＭＳ Ｐゴシック" charset="0"/>
                <a:cs typeface="ＭＳ Ｐゴシック" charset="0"/>
              </a:rPr>
              <a:t> </a:t>
            </a:r>
            <a:endParaRPr lang="fr-FR" sz="900"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dirty="0" smtClean="0">
                <a:solidFill>
                  <a:srgbClr val="404040"/>
                </a:solidFill>
                <a:latin typeface="Calibri" charset="0"/>
                <a:ea typeface="Arial" charset="0"/>
                <a:cs typeface="Calibri" charset="0"/>
              </a:rPr>
              <a:t>Le BTS GT : Géomètre topographe </a:t>
            </a:r>
            <a:endParaRPr lang="fr-FR" dirty="0">
              <a:solidFill>
                <a:srgbClr val="404040"/>
              </a:solidFill>
              <a:latin typeface="Calibri" charset="0"/>
              <a:ea typeface="Arial" charset="0"/>
              <a:cs typeface="Calibri" charset="0"/>
            </a:endParaRPr>
          </a:p>
        </p:txBody>
      </p:sp>
      <p:sp>
        <p:nvSpPr>
          <p:cNvPr id="21507" name="Espace réservé du contenu 2"/>
          <p:cNvSpPr>
            <a:spLocks noGrp="1"/>
          </p:cNvSpPr>
          <p:nvPr>
            <p:ph idx="1"/>
          </p:nvPr>
        </p:nvSpPr>
        <p:spPr>
          <a:xfrm>
            <a:off x="683568" y="1628800"/>
            <a:ext cx="7920880" cy="4680520"/>
          </a:xfrm>
        </p:spPr>
        <p:txBody>
          <a:bodyPr/>
          <a:lstStyle/>
          <a:p>
            <a:r>
              <a:rPr lang="fr-FR" dirty="0" smtClean="0">
                <a:solidFill>
                  <a:schemeClr val="tx1"/>
                </a:solidFill>
              </a:rPr>
              <a:t>Né sur les cendres d’une classe préparatoire, le « préliminaire », visant la préparation au concours d’entrée à l’ESGT (école supérieure des géomètres topographes), le BTS GT a été créé en 1990, pour une première promotion de techniciens supérieurs sortis en 1992</a:t>
            </a:r>
          </a:p>
          <a:p>
            <a:r>
              <a:rPr lang="fr-FR" dirty="0" smtClean="0">
                <a:solidFill>
                  <a:schemeClr val="tx1"/>
                </a:solidFill>
              </a:rPr>
              <a:t>Le contenu du référentiel s’était appuyé sur le contenu du préliminaire en ce qui concerne les savoirs</a:t>
            </a:r>
          </a:p>
          <a:p>
            <a:r>
              <a:rPr lang="fr-FR" dirty="0" smtClean="0">
                <a:solidFill>
                  <a:schemeClr val="tx1"/>
                </a:solidFill>
              </a:rPr>
              <a:t>Le niveau d’exigence était donc élevé et le technicien supérieur était plus positionné comme un géomètre adjoint que comme un vrai niveau III, cela par manque de connaissance de ce niveau dans le monde professionnel</a:t>
            </a:r>
          </a:p>
          <a:p>
            <a:r>
              <a:rPr lang="fr-FR" dirty="0" smtClean="0"/>
              <a:t>  </a:t>
            </a:r>
            <a:r>
              <a:rPr lang="fr-FR" dirty="0" smtClean="0">
                <a:solidFill>
                  <a:schemeClr val="tx1"/>
                </a:solidFill>
              </a:rPr>
              <a:t>25 années se sont écoulées depuis la création de ce BTS. Ce diplôme est entré en rénovation en janvier 2015 pour application à la rentrée 2016</a:t>
            </a:r>
          </a:p>
        </p:txBody>
      </p:sp>
      <p:sp>
        <p:nvSpPr>
          <p:cNvPr id="21508" name="ZoneTexte 7"/>
          <p:cNvSpPr txBox="1">
            <a:spLocks noChangeArrowheads="1"/>
          </p:cNvSpPr>
          <p:nvPr/>
        </p:nvSpPr>
        <p:spPr bwMode="auto">
          <a:xfrm>
            <a:off x="2484438" y="6381750"/>
            <a:ext cx="540067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accent1"/>
                </a:solidFill>
                <a:latin typeface="Calibri" charset="0"/>
                <a:ea typeface="Arial" charset="0"/>
                <a:cs typeface="Calibri" charset="0"/>
              </a:defRPr>
            </a:lvl1pPr>
            <a:lvl2pPr marL="742950" indent="-285750">
              <a:defRPr sz="1500">
                <a:solidFill>
                  <a:schemeClr val="tx1"/>
                </a:solidFill>
                <a:latin typeface="Calibri" charset="0"/>
                <a:ea typeface="Arial" charset="0"/>
                <a:cs typeface="Calibri" charset="0"/>
              </a:defRPr>
            </a:lvl2pPr>
            <a:lvl3pPr marL="1143000" indent="-228600">
              <a:defRPr sz="1500">
                <a:solidFill>
                  <a:schemeClr val="tx1"/>
                </a:solidFill>
                <a:latin typeface="Calibri" charset="0"/>
                <a:ea typeface="Arial" charset="0"/>
                <a:cs typeface="Calibri" charset="0"/>
              </a:defRPr>
            </a:lvl3pPr>
            <a:lvl4pPr marL="1600200" indent="-228600">
              <a:defRPr sz="1100">
                <a:solidFill>
                  <a:schemeClr val="tx1"/>
                </a:solidFill>
                <a:latin typeface="Calibri" charset="0"/>
                <a:ea typeface="Arial" charset="0"/>
                <a:cs typeface="Calibri" charset="0"/>
              </a:defRPr>
            </a:lvl4pPr>
            <a:lvl5pPr marL="2057400" indent="-228600">
              <a:defRPr sz="1100">
                <a:solidFill>
                  <a:schemeClr val="tx1"/>
                </a:solidFill>
                <a:latin typeface="Calibri" charset="0"/>
                <a:ea typeface="Arial" charset="0"/>
                <a:cs typeface="Calibri" charset="0"/>
              </a:defRPr>
            </a:lvl5pPr>
            <a:lvl6pPr marL="2514600" indent="-228600" eaLnBrk="0" hangingPunct="0">
              <a:defRPr sz="1100">
                <a:solidFill>
                  <a:schemeClr val="tx1"/>
                </a:solidFill>
                <a:latin typeface="Calibri" charset="0"/>
                <a:ea typeface="Arial" charset="0"/>
                <a:cs typeface="Calibri" charset="0"/>
              </a:defRPr>
            </a:lvl6pPr>
            <a:lvl7pPr marL="2971800" indent="-228600" eaLnBrk="0" hangingPunct="0">
              <a:defRPr sz="1100">
                <a:solidFill>
                  <a:schemeClr val="tx1"/>
                </a:solidFill>
                <a:latin typeface="Calibri" charset="0"/>
                <a:ea typeface="Arial" charset="0"/>
                <a:cs typeface="Calibri" charset="0"/>
              </a:defRPr>
            </a:lvl7pPr>
            <a:lvl8pPr marL="3429000" indent="-228600" eaLnBrk="0" hangingPunct="0">
              <a:defRPr sz="1100">
                <a:solidFill>
                  <a:schemeClr val="tx1"/>
                </a:solidFill>
                <a:latin typeface="Calibri" charset="0"/>
                <a:ea typeface="Arial" charset="0"/>
                <a:cs typeface="Calibri" charset="0"/>
              </a:defRPr>
            </a:lvl8pPr>
            <a:lvl9pPr marL="3886200" indent="-228600" eaLnBrk="0" hangingPunct="0">
              <a:defRPr sz="1100">
                <a:solidFill>
                  <a:schemeClr val="tx1"/>
                </a:solidFill>
                <a:latin typeface="Calibri" charset="0"/>
                <a:ea typeface="Arial" charset="0"/>
                <a:cs typeface="Calibri" charset="0"/>
              </a:defRPr>
            </a:lvl9pPr>
          </a:lstStyle>
          <a:p>
            <a:r>
              <a:rPr lang="fr-FR" sz="900" dirty="0" smtClean="0">
                <a:solidFill>
                  <a:schemeClr val="tx1">
                    <a:lumMod val="65000"/>
                    <a:lumOff val="35000"/>
                  </a:schemeClr>
                </a:solidFill>
              </a:rPr>
              <a:t>séminaire des IA-IPR  27 mai 2015</a:t>
            </a:r>
            <a:r>
              <a:rPr lang="fr-FR" sz="900" dirty="0" smtClean="0">
                <a:ea typeface="ＭＳ Ｐゴシック" charset="0"/>
                <a:cs typeface="ＭＳ Ｐゴシック" charset="0"/>
              </a:rPr>
              <a:t> </a:t>
            </a:r>
            <a:endParaRPr lang="fr-FR" sz="900" dirty="0">
              <a:ea typeface="ＭＳ Ｐゴシック" charset="0"/>
              <a:cs typeface="ＭＳ Ｐゴシック" charset="0"/>
            </a:endParaRPr>
          </a:p>
        </p:txBody>
      </p:sp>
      <p:pic>
        <p:nvPicPr>
          <p:cNvPr id="10242" name="Picture 2" descr="http://www.google.fr/url?source=imglanding&amp;ct=img&amp;q=http://www.etis38.fr/img/big-image.png&amp;sa=X&amp;ei=M2JjVbGzGYX0UofogegK&amp;ved=0CAkQ8wc4TA&amp;usg=AFQjCNEgqFM04jMIBHPhvPLqd_oYZrQ0Eg"/>
          <p:cNvPicPr>
            <a:picLocks noChangeAspect="1" noChangeArrowheads="1"/>
          </p:cNvPicPr>
          <p:nvPr/>
        </p:nvPicPr>
        <p:blipFill>
          <a:blip r:embed="rId2"/>
          <a:srcRect/>
          <a:stretch>
            <a:fillRect/>
          </a:stretch>
        </p:blipFill>
        <p:spPr bwMode="auto">
          <a:xfrm>
            <a:off x="6372200" y="0"/>
            <a:ext cx="2204244" cy="151225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age de couvertu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artie ">
  <a:themeElements>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1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ges de contenu">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age de fin de la 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masque MENJVA_masque bleu ciel</Template>
  <TotalTime>0</TotalTime>
  <Words>1000</Words>
  <Application>Microsoft Office PowerPoint</Application>
  <PresentationFormat>Affichage à l'écran (4:3)</PresentationFormat>
  <Paragraphs>124</Paragraphs>
  <Slides>17</Slides>
  <Notes>0</Notes>
  <HiddenSlides>0</HiddenSlides>
  <MMClips>0</MMClips>
  <ScaleCrop>false</ScaleCrop>
  <HeadingPairs>
    <vt:vector size="4" baseType="variant">
      <vt:variant>
        <vt:lpstr>Thème</vt:lpstr>
      </vt:variant>
      <vt:variant>
        <vt:i4>4</vt:i4>
      </vt:variant>
      <vt:variant>
        <vt:lpstr>Titres des diapositives</vt:lpstr>
      </vt:variant>
      <vt:variant>
        <vt:i4>17</vt:i4>
      </vt:variant>
    </vt:vector>
  </HeadingPairs>
  <TitlesOfParts>
    <vt:vector size="21" baseType="lpstr">
      <vt:lpstr>Page de couverture</vt:lpstr>
      <vt:lpstr>Page de partie </vt:lpstr>
      <vt:lpstr>Pages de contenu</vt:lpstr>
      <vt:lpstr>Page de fin de la présentation</vt:lpstr>
      <vt:lpstr>Diapositive 1</vt:lpstr>
      <vt:lpstr>L’offre de formation actuelle est-elle adaptée aux évolutions en cours? </vt:lpstr>
      <vt:lpstr>L’offre de formation actuelle est-elle adaptée aux évolutions en cours?</vt:lpstr>
      <vt:lpstr>L’offre de formation actuelle est-elle adaptée aux évolutions en cours? </vt:lpstr>
      <vt:lpstr>L’offre de formation actuelle est-elle adaptée aux évolutions en cours? </vt:lpstr>
      <vt:lpstr>Le BTS EB : Enveloppe du bâtiment </vt:lpstr>
      <vt:lpstr>Le BTS EB </vt:lpstr>
      <vt:lpstr>Le BTS EB </vt:lpstr>
      <vt:lpstr>Le BTS GT : Géomètre topographe </vt:lpstr>
      <vt:lpstr>Le BTS GT </vt:lpstr>
      <vt:lpstr>LE BTS CM : Constructions métalliques</vt:lpstr>
      <vt:lpstr>LE BTS CM </vt:lpstr>
      <vt:lpstr>LE BTS CM </vt:lpstr>
      <vt:lpstr>LE BTS CM </vt:lpstr>
      <vt:lpstr>Pistes de réflexion sur d’autres BTS du BTP :  BTS EEC et AF</vt:lpstr>
      <vt:lpstr>Pistes de réflexion sur d’autres BTS du BTP :  BTS EEC et AF</vt:lpstr>
      <vt:lpstr>Pistes de réflexion sur d’autres BTS du BTP :  BTS EEC et AF</vt:lpstr>
    </vt:vector>
  </TitlesOfParts>
  <Company>MEN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deux lignes</dc:title>
  <dc:creator>STSI</dc:creator>
  <cp:lastModifiedBy>Windows User</cp:lastModifiedBy>
  <cp:revision>218</cp:revision>
  <cp:lastPrinted>2011-10-28T07:48:52Z</cp:lastPrinted>
  <dcterms:created xsi:type="dcterms:W3CDTF">2011-10-28T07:12:19Z</dcterms:created>
  <dcterms:modified xsi:type="dcterms:W3CDTF">2015-05-25T18:09:48Z</dcterms:modified>
</cp:coreProperties>
</file>