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9" r:id="rId3"/>
    <p:sldId id="340" r:id="rId4"/>
    <p:sldId id="333" r:id="rId5"/>
    <p:sldId id="341" r:id="rId6"/>
    <p:sldId id="264" r:id="rId7"/>
    <p:sldId id="271" r:id="rId8"/>
    <p:sldId id="276" r:id="rId9"/>
    <p:sldId id="272" r:id="rId10"/>
    <p:sldId id="279" r:id="rId11"/>
    <p:sldId id="334" r:id="rId12"/>
    <p:sldId id="342" r:id="rId13"/>
    <p:sldId id="285" r:id="rId14"/>
    <p:sldId id="269" r:id="rId15"/>
    <p:sldId id="283" r:id="rId16"/>
    <p:sldId id="284" r:id="rId17"/>
    <p:sldId id="287" r:id="rId18"/>
    <p:sldId id="290" r:id="rId19"/>
    <p:sldId id="291" r:id="rId20"/>
    <p:sldId id="293" r:id="rId21"/>
    <p:sldId id="292" r:id="rId22"/>
    <p:sldId id="294" r:id="rId23"/>
    <p:sldId id="288" r:id="rId24"/>
    <p:sldId id="343" r:id="rId25"/>
    <p:sldId id="335" r:id="rId26"/>
    <p:sldId id="295" r:id="rId27"/>
    <p:sldId id="339" r:id="rId28"/>
    <p:sldId id="338" r:id="rId29"/>
    <p:sldId id="297" r:id="rId30"/>
    <p:sldId id="296" r:id="rId31"/>
    <p:sldId id="302" r:id="rId32"/>
    <p:sldId id="304" r:id="rId33"/>
    <p:sldId id="344" r:id="rId34"/>
    <p:sldId id="303" r:id="rId35"/>
    <p:sldId id="305" r:id="rId36"/>
    <p:sldId id="310" r:id="rId37"/>
    <p:sldId id="309" r:id="rId38"/>
    <p:sldId id="345" r:id="rId39"/>
    <p:sldId id="308" r:id="rId40"/>
    <p:sldId id="336" r:id="rId41"/>
    <p:sldId id="317" r:id="rId42"/>
    <p:sldId id="315" r:id="rId43"/>
    <p:sldId id="324" r:id="rId44"/>
    <p:sldId id="314" r:id="rId45"/>
    <p:sldId id="313" r:id="rId46"/>
    <p:sldId id="326" r:id="rId47"/>
    <p:sldId id="325" r:id="rId48"/>
    <p:sldId id="312" r:id="rId49"/>
    <p:sldId id="346" r:id="rId50"/>
    <p:sldId id="321" r:id="rId51"/>
    <p:sldId id="327" r:id="rId52"/>
    <p:sldId id="323" r:id="rId53"/>
    <p:sldId id="329" r:id="rId54"/>
    <p:sldId id="330" r:id="rId55"/>
    <p:sldId id="322" r:id="rId56"/>
    <p:sldId id="347" r:id="rId57"/>
    <p:sldId id="319" r:id="rId58"/>
    <p:sldId id="331" r:id="rId59"/>
    <p:sldId id="348" r:id="rId60"/>
    <p:sldId id="306" r:id="rId61"/>
    <p:sldId id="337" r:id="rId6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9CF3F-7A95-4D61-AC90-055702A7D68B}" type="datetimeFigureOut">
              <a:rPr lang="fr-FR" smtClean="0"/>
              <a:pPr/>
              <a:t>14/12/2014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86674-61F6-4B8B-AA19-5B34FAA7846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285984" y="2143116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 smtClean="0"/>
              <a:t>BTS F.E.D</a:t>
            </a:r>
            <a:endParaRPr lang="fr-FR" sz="8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00034" y="3714752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Epreuve E4 – Etude des systèmes</a:t>
            </a:r>
          </a:p>
          <a:p>
            <a:pPr algn="ctr"/>
            <a:r>
              <a:rPr lang="fr-FR" sz="4000" b="1" dirty="0" smtClean="0"/>
              <a:t>Sous-épreuve E41 – Analyse et définition d’un système</a:t>
            </a:r>
            <a:endParaRPr lang="fr-FR" sz="40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00034" y="1000108"/>
            <a:ext cx="8143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/>
              <a:t>Présentation du deuxième sujet 0</a:t>
            </a:r>
            <a:endParaRPr lang="fr-FR" sz="4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Séminaire du 16/12/2014</a:t>
            </a:r>
            <a:endParaRPr lang="fr-FR" sz="2800" b="1" dirty="0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043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Présentation du support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57158" y="714356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Isolation  extérieure</a:t>
            </a:r>
            <a:endParaRPr lang="fr-FR" sz="2400" b="1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785794"/>
            <a:ext cx="4067189" cy="498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Présentation du support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28596" y="642918"/>
            <a:ext cx="3714776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tx1"/>
                </a:solidFill>
              </a:rPr>
              <a:t>Produire de la chaleur: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PAC sur nappe phréatique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28596" y="1643050"/>
            <a:ext cx="4857784" cy="120032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tx1"/>
                </a:solidFill>
              </a:rPr>
              <a:t>Emettre :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Radiateurs dans les sanitaires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Poutres climatiques dans les bureaux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28596" y="3071810"/>
            <a:ext cx="4786346" cy="120032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tx1"/>
                </a:solidFill>
              </a:rPr>
              <a:t>Ventiler :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CTA double flux avec batterie chaude (soufflage air neuf dans les poutres)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28596" y="4500570"/>
            <a:ext cx="4786346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tx1"/>
                </a:solidFill>
              </a:rPr>
              <a:t>Produire de l’électricité :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Panneaux photovoltaïques sur le toit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28596" y="5500702"/>
            <a:ext cx="2000264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u="sng" dirty="0" smtClean="0">
                <a:solidFill>
                  <a:schemeClr val="tx1"/>
                </a:solidFill>
              </a:rPr>
              <a:t>Informer :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GTB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5" name="Accolade fermante 14"/>
          <p:cNvSpPr/>
          <p:nvPr/>
        </p:nvSpPr>
        <p:spPr>
          <a:xfrm>
            <a:off x="5429256" y="714356"/>
            <a:ext cx="642942" cy="5500726"/>
          </a:xfrm>
          <a:prstGeom prst="rightBrace">
            <a:avLst/>
          </a:prstGeom>
          <a:ln w="38100"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6000760" y="3071810"/>
            <a:ext cx="3143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Fonctions principales étudiées  sur le système 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1500174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0" dirty="0" smtClean="0"/>
          </a:p>
          <a:p>
            <a:pPr algn="ctr"/>
            <a:r>
              <a:rPr lang="fr-FR" sz="2800" dirty="0" smtClean="0"/>
              <a:t> </a:t>
            </a:r>
            <a:r>
              <a:rPr lang="fr-FR" sz="3600" b="1" dirty="0" smtClean="0"/>
              <a:t>Le sujet 0 </a:t>
            </a:r>
            <a:r>
              <a:rPr lang="fr-FR" sz="3600" b="1" dirty="0" smtClean="0"/>
              <a:t>numéro2</a:t>
            </a:r>
          </a:p>
          <a:p>
            <a:pPr algn="ctr"/>
            <a:endParaRPr lang="fr-FR" sz="3600" b="1" dirty="0" smtClean="0"/>
          </a:p>
          <a:p>
            <a:pPr algn="ctr"/>
            <a:r>
              <a:rPr lang="fr-FR" sz="4800" b="1" dirty="0" smtClean="0"/>
              <a:t>PARTIE I </a:t>
            </a:r>
            <a:endParaRPr lang="fr-FR" sz="4800" b="1" dirty="0" smtClean="0"/>
          </a:p>
          <a:p>
            <a:r>
              <a:rPr lang="fr-FR" sz="3600" dirty="0" smtClean="0"/>
              <a:t>	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8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505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1/Lecture de plan </a:t>
            </a:r>
            <a:endParaRPr lang="fr-FR" sz="2400" b="1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142976" y="4357694"/>
          <a:ext cx="6405586" cy="1379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6694"/>
                <a:gridCol w="785818"/>
                <a:gridCol w="785818"/>
                <a:gridCol w="857256"/>
              </a:tblGrid>
              <a:tr h="701040"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Arial"/>
                          <a:ea typeface="Calibri"/>
                          <a:cs typeface="Times New Roman"/>
                        </a:rPr>
                        <a:t>Savoirs associés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Arial"/>
                          <a:ea typeface="Calibri"/>
                          <a:cs typeface="Times New Roman"/>
                        </a:rPr>
                        <a:t>GCF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latin typeface="Arial"/>
                          <a:ea typeface="Calibri"/>
                          <a:cs typeface="Times New Roman"/>
                        </a:rPr>
                        <a:t>FCA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20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>
                          <a:latin typeface="Arial"/>
                          <a:ea typeface="Calibri"/>
                          <a:cs typeface="Times New Roman"/>
                        </a:rPr>
                        <a:t>DBC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dirty="0">
                          <a:latin typeface="Arial"/>
                          <a:ea typeface="Calibri"/>
                          <a:cs typeface="Times New Roman"/>
                        </a:rPr>
                        <a:t>S7-1- Communication technique : Exploitation de plans et schémas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2000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Flèche vers le bas 9"/>
          <p:cNvSpPr/>
          <p:nvPr/>
        </p:nvSpPr>
        <p:spPr>
          <a:xfrm>
            <a:off x="3643306" y="3143248"/>
            <a:ext cx="1071570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571472" y="1571612"/>
          <a:ext cx="8072494" cy="1049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  <a:gridCol w="492922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Compétences évaluées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Indicateurs de performance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C4-3 Décoder les plans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informations des plans supports sont comprises et prises en compte.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</a:t>
            </a:r>
            <a:r>
              <a:rPr lang="fr-FR" sz="2400" b="1" dirty="0" smtClean="0"/>
              <a:t>                                                   </a:t>
            </a:r>
            <a:r>
              <a:rPr lang="fr-FR" sz="2800" b="1" dirty="0" smtClean="0"/>
              <a:t>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505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1/Lecture de plan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357158" y="1428736"/>
            <a:ext cx="78582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 smtClean="0"/>
              <a:t>1.1/ Repérer le niveau de référence.</a:t>
            </a:r>
          </a:p>
          <a:p>
            <a:pPr algn="just"/>
            <a:endParaRPr lang="fr-FR" sz="1200" dirty="0" smtClean="0"/>
          </a:p>
          <a:p>
            <a:pPr algn="just"/>
            <a:r>
              <a:rPr lang="fr-FR" sz="2400" dirty="0" smtClean="0"/>
              <a:t>1.2/ Déterminer la hauteur du projet.</a:t>
            </a:r>
          </a:p>
          <a:p>
            <a:pPr algn="just"/>
            <a:endParaRPr lang="fr-FR" sz="1200" dirty="0" smtClean="0"/>
          </a:p>
          <a:p>
            <a:pPr algn="just"/>
            <a:r>
              <a:rPr lang="fr-FR" sz="2400" dirty="0" smtClean="0"/>
              <a:t>1.3/ Localiser la chaufferie.</a:t>
            </a:r>
          </a:p>
          <a:p>
            <a:pPr algn="just"/>
            <a:endParaRPr lang="fr-FR" sz="1200" dirty="0" smtClean="0"/>
          </a:p>
          <a:p>
            <a:pPr algn="just"/>
            <a:r>
              <a:rPr lang="fr-FR" sz="2400" dirty="0" smtClean="0"/>
              <a:t>1.4/ Localiser la centrale d’air.</a:t>
            </a:r>
          </a:p>
          <a:p>
            <a:pPr algn="just"/>
            <a:endParaRPr lang="fr-FR" sz="1200" dirty="0" smtClean="0"/>
          </a:p>
          <a:p>
            <a:pPr algn="just"/>
            <a:r>
              <a:rPr lang="fr-FR" sz="2400" dirty="0" smtClean="0"/>
              <a:t>1.5/ Donner l’orientation géographique du bureau n°01.</a:t>
            </a:r>
          </a:p>
          <a:p>
            <a:pPr algn="just"/>
            <a:endParaRPr lang="fr-FR" sz="1200" dirty="0" smtClean="0"/>
          </a:p>
          <a:p>
            <a:pPr algn="just"/>
            <a:r>
              <a:rPr lang="fr-FR" sz="2400" dirty="0" smtClean="0"/>
              <a:t>1.6/ Repérer l’alimentation en eau potable du bâtiment.</a:t>
            </a:r>
          </a:p>
          <a:p>
            <a:pPr algn="just"/>
            <a:endParaRPr lang="fr-FR" sz="1200" dirty="0" smtClean="0"/>
          </a:p>
          <a:p>
            <a:pPr algn="just"/>
            <a:r>
              <a:rPr lang="fr-FR" sz="2400" dirty="0" smtClean="0"/>
              <a:t>1.7/ Repérer les forages de puisage et de rejet de la PAC.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425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2/Etude du CCAP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00034" y="1357298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 partir d’un résumé du CCAP</a:t>
            </a:r>
            <a:endParaRPr lang="fr-FR" sz="2400" dirty="0"/>
          </a:p>
        </p:txBody>
      </p:sp>
      <p:sp>
        <p:nvSpPr>
          <p:cNvPr id="8" name="ZoneTexte 7"/>
          <p:cNvSpPr txBox="1"/>
          <p:nvPr/>
        </p:nvSpPr>
        <p:spPr>
          <a:xfrm>
            <a:off x="785786" y="2214554"/>
            <a:ext cx="80010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 smtClean="0"/>
              <a:t>2.1/ Expliquer le rôle d’un CCAP.</a:t>
            </a:r>
          </a:p>
          <a:p>
            <a:pPr algn="just"/>
            <a:endParaRPr lang="fr-FR" sz="800" dirty="0" smtClean="0"/>
          </a:p>
          <a:p>
            <a:pPr algn="just"/>
            <a:r>
              <a:rPr lang="fr-FR" sz="2400" dirty="0" smtClean="0"/>
              <a:t>2.2/ Donner la formule à appliquer pour actualiser les prix sur cette affaire.</a:t>
            </a:r>
          </a:p>
          <a:p>
            <a:pPr algn="just"/>
            <a:endParaRPr lang="fr-FR" sz="800" dirty="0" smtClean="0"/>
          </a:p>
          <a:p>
            <a:pPr algn="just"/>
            <a:r>
              <a:rPr lang="fr-FR" sz="2400" dirty="0" smtClean="0"/>
              <a:t>2.3/ Donner le montant des pénalités pour absence aux réunions de chantier.</a:t>
            </a:r>
          </a:p>
          <a:p>
            <a:pPr algn="just"/>
            <a:endParaRPr lang="fr-FR" sz="800" dirty="0" smtClean="0"/>
          </a:p>
          <a:p>
            <a:pPr algn="just"/>
            <a:r>
              <a:rPr lang="fr-FR" sz="2400" dirty="0" smtClean="0"/>
              <a:t>2.4/ Déterminer le montant de la pénalité pour absence du DOE.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4063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3/Réglementation thermique </a:t>
            </a:r>
            <a:endParaRPr lang="fr-FR" sz="2400" b="1" dirty="0"/>
          </a:p>
        </p:txBody>
      </p:sp>
      <p:pic>
        <p:nvPicPr>
          <p:cNvPr id="7" name="Image 6"/>
          <p:cNvPicPr/>
          <p:nvPr/>
        </p:nvPicPr>
        <p:blipFill>
          <a:blip r:embed="rId2"/>
          <a:srcRect l="21830" t="14902" r="19184" b="6863"/>
          <a:stretch>
            <a:fillRect/>
          </a:stretch>
        </p:blipFill>
        <p:spPr bwMode="auto">
          <a:xfrm>
            <a:off x="2000232" y="2071678"/>
            <a:ext cx="5214974" cy="4386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357158" y="1000108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 smtClean="0"/>
              <a:t>3.1/ Décrire l’impact des casquettes des baies sur les consommations énergétiques et le confort des usagers.</a:t>
            </a:r>
          </a:p>
          <a:p>
            <a:pPr algn="just"/>
            <a:r>
              <a:rPr lang="fr-FR" sz="2400" dirty="0" smtClean="0"/>
              <a:t>3.2/ Commenter l’intérêt des deux simulations suivantes.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4063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3/Réglementation thermique </a:t>
            </a:r>
            <a:endParaRPr lang="fr-FR" sz="2400" b="1" dirty="0"/>
          </a:p>
        </p:txBody>
      </p:sp>
      <p:pic>
        <p:nvPicPr>
          <p:cNvPr id="8" name="Image 7"/>
          <p:cNvPicPr/>
          <p:nvPr/>
        </p:nvPicPr>
        <p:blipFill>
          <a:blip r:embed="rId2"/>
          <a:srcRect l="12789" t="30000" r="10805" b="17451"/>
          <a:stretch>
            <a:fillRect/>
          </a:stretch>
        </p:blipFill>
        <p:spPr bwMode="auto">
          <a:xfrm>
            <a:off x="1500166" y="2214554"/>
            <a:ext cx="650085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285720" y="1000108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3.3.c/ Expliquer à partir du tableau ci-dessous, les moyens techniques utilisés sur ce chantier pour minimiser les ponts thermiques.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016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4/ Ventilation </a:t>
            </a:r>
            <a:endParaRPr lang="fr-FR" sz="2400" b="1" dirty="0"/>
          </a:p>
        </p:txBody>
      </p:sp>
      <p:pic>
        <p:nvPicPr>
          <p:cNvPr id="8" name="Imag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735811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285720" y="1000108"/>
            <a:ext cx="8572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4.1/ Tracer sur le document réponse n°4, les cheminements de l’air dans la partie du bâtiment située au R+2  avec l’aide du synoptique suivant.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016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4/ Ventilation </a:t>
            </a:r>
            <a:endParaRPr lang="fr-FR" sz="2400" b="1" dirty="0"/>
          </a:p>
        </p:txBody>
      </p:sp>
      <p:pic>
        <p:nvPicPr>
          <p:cNvPr id="9" name="Image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8786842" cy="351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285720" y="1071546"/>
            <a:ext cx="8572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4.2/ Justifier la pertinence de ce principe de cheminement de l’air.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357290" y="1571612"/>
            <a:ext cx="721523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1-Méthode pour réaliser le sujet</a:t>
            </a:r>
          </a:p>
          <a:p>
            <a:endParaRPr lang="fr-FR" sz="1000" dirty="0" smtClean="0"/>
          </a:p>
          <a:p>
            <a:r>
              <a:rPr lang="fr-FR" sz="2800" dirty="0" smtClean="0"/>
              <a:t>2-Présentation du projet support</a:t>
            </a:r>
          </a:p>
          <a:p>
            <a:endParaRPr lang="fr-FR" sz="1000" dirty="0" smtClean="0"/>
          </a:p>
          <a:p>
            <a:r>
              <a:rPr lang="fr-FR" sz="2800" dirty="0" smtClean="0"/>
              <a:t>3- Le sujet 0 numéro2 </a:t>
            </a:r>
          </a:p>
          <a:p>
            <a:r>
              <a:rPr lang="fr-FR" sz="2800" dirty="0" smtClean="0"/>
              <a:t>	</a:t>
            </a:r>
            <a:r>
              <a:rPr lang="fr-FR" sz="2800" i="1" dirty="0" smtClean="0"/>
              <a:t>( avec ses six parties indépendantes)</a:t>
            </a:r>
          </a:p>
          <a:p>
            <a:endParaRPr lang="fr-FR" sz="1000" dirty="0" smtClean="0"/>
          </a:p>
          <a:p>
            <a:r>
              <a:rPr lang="fr-FR" sz="2800" dirty="0" smtClean="0"/>
              <a:t>4-Synthèse des compétences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Sommaire du diaporama</a:t>
            </a:r>
            <a:endParaRPr lang="fr-FR" sz="28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016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4/ Ventilation </a:t>
            </a:r>
            <a:endParaRPr lang="fr-FR" sz="2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285720" y="1000108"/>
            <a:ext cx="8572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4.3/ Calculer la réduction de puissance avec la CTA double flux ayant un échangeur d’efficacité de 85% par rapport à une ventilation simple flux. </a:t>
            </a:r>
          </a:p>
          <a:p>
            <a:endParaRPr lang="fr-FR" dirty="0"/>
          </a:p>
        </p:txBody>
      </p:sp>
      <p:pic>
        <p:nvPicPr>
          <p:cNvPr id="9" name="Image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85992"/>
            <a:ext cx="6000792" cy="369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5904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5/Poutre climatique dans un bureau en hiver</a:t>
            </a:r>
            <a:endParaRPr lang="fr-FR" sz="2400" b="1" dirty="0"/>
          </a:p>
        </p:txBody>
      </p:sp>
      <p:pic>
        <p:nvPicPr>
          <p:cNvPr id="10" name="Image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285992"/>
            <a:ext cx="514353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285720" y="1071546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5.1/ Tracer sur le DAH l’évolution de l’air dans la poutre. 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14356"/>
            <a:ext cx="6138881" cy="507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5904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5/Poutre climatique dans un bureau en hiver</a:t>
            </a:r>
            <a:endParaRPr lang="fr-FR" sz="2400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1571604" y="164305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DAH</a:t>
            </a:r>
            <a:endParaRPr lang="fr-FR" sz="2800" dirty="0"/>
          </a:p>
        </p:txBody>
      </p:sp>
      <p:sp>
        <p:nvSpPr>
          <p:cNvPr id="30" name="ZoneTexte 29"/>
          <p:cNvSpPr txBox="1"/>
          <p:nvPr/>
        </p:nvSpPr>
        <p:spPr>
          <a:xfrm>
            <a:off x="285720" y="5572140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 smtClean="0"/>
              <a:t>5.3/ En été le régime d’eau est de 15°C/20°C, exposer le problème que l’on pourra rencontrer et proposer une solution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Partie I  : découverte du projet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6555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Bilan compétences </a:t>
            </a:r>
            <a:endParaRPr lang="fr-FR" sz="2400" b="1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857224" y="1000104"/>
          <a:ext cx="7715303" cy="5286414"/>
        </p:xfrm>
        <a:graphic>
          <a:graphicData uri="http://schemas.openxmlformats.org/drawingml/2006/table">
            <a:tbl>
              <a:tblPr/>
              <a:tblGrid>
                <a:gridCol w="519657"/>
                <a:gridCol w="222410"/>
                <a:gridCol w="222410"/>
                <a:gridCol w="222410"/>
                <a:gridCol w="222934"/>
                <a:gridCol w="222410"/>
                <a:gridCol w="222410"/>
                <a:gridCol w="222934"/>
                <a:gridCol w="4302214"/>
                <a:gridCol w="444822"/>
                <a:gridCol w="445346"/>
                <a:gridCol w="445346"/>
              </a:tblGrid>
              <a:tr h="660802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C1-2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C2-3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C4-3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C12-1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C12-2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Savoirs associés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GCF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FCA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DBC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802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I.1.1 à I.1.7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S7-1- Communication technique : Exploitation de plans et schémas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802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I.2 .1à I.2.4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S7-4- Techniques commerciales : la passation des marchés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34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I.3.1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S5.1 réglementation thermique </a:t>
                      </a:r>
                      <a:r>
                        <a:rPr lang="fr-FR" sz="900" i="1">
                          <a:latin typeface="Arial"/>
                          <a:ea typeface="Calibri"/>
                          <a:cs typeface="Times New Roman"/>
                        </a:rPr>
                        <a:t> Approche qualitative des paramètres influents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34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I.3.2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S7-1 Communication technique</a:t>
                      </a:r>
                      <a:r>
                        <a:rPr lang="fr-FR" sz="900" i="1">
                          <a:latin typeface="Arial"/>
                          <a:ea typeface="Calibri"/>
                          <a:cs typeface="Times New Roman"/>
                        </a:rPr>
                        <a:t> Appropriation d'un modèle conçu à l'aide d'un outil numérique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6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I.3.3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A2-3 bilan thermique déperditions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34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I.4.1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S5.5 réglementations relatives à la conception et l'exploitation des équipements fluidiques et thermiques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34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I.4.2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S5.5 réglementations relatives à la conception et l'exploitation des équipements fluidiques et thermiques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34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I.4.3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S5.1 réglementation thermique </a:t>
                      </a:r>
                      <a:r>
                        <a:rPr lang="fr-FR" sz="900" i="1">
                          <a:latin typeface="Arial"/>
                          <a:ea typeface="Calibri"/>
                          <a:cs typeface="Times New Roman"/>
                        </a:rPr>
                        <a:t> Solutions d'optimisation du calcul réglementaire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34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I.5.1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A4 Traitement d’air Evolutions de l'air  Conditions de soufflage 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6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I.5.2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</a:t>
                      </a:r>
                      <a:r>
                        <a:rPr lang="fr-FR" sz="900" i="1">
                          <a:latin typeface="Arial"/>
                          <a:ea typeface="Calibri"/>
                          <a:cs typeface="Times New Roman"/>
                        </a:rPr>
                        <a:t> B2-2 climatisation </a:t>
                      </a: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 Performances-Rendements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26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I.5.3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dirty="0">
                          <a:latin typeface="Arial"/>
                          <a:ea typeface="Calibri"/>
                          <a:cs typeface="Times New Roman"/>
                        </a:rPr>
                        <a:t>S8  A1-2 </a:t>
                      </a:r>
                      <a:r>
                        <a:rPr lang="fr-FR" sz="900" dirty="0" err="1">
                          <a:latin typeface="Arial"/>
                          <a:ea typeface="Calibri"/>
                          <a:cs typeface="Times New Roman"/>
                        </a:rPr>
                        <a:t>Hygrothermie</a:t>
                      </a:r>
                      <a:r>
                        <a:rPr lang="fr-FR" sz="900" dirty="0">
                          <a:latin typeface="Arial"/>
                          <a:ea typeface="Calibri"/>
                          <a:cs typeface="Times New Roman"/>
                        </a:rPr>
                        <a:t> phénomène de condensation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dirty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1500174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0" dirty="0" smtClean="0"/>
          </a:p>
          <a:p>
            <a:pPr algn="ctr"/>
            <a:r>
              <a:rPr lang="fr-FR" sz="2800" dirty="0" smtClean="0"/>
              <a:t> </a:t>
            </a:r>
            <a:r>
              <a:rPr lang="fr-FR" sz="3600" b="1" dirty="0" smtClean="0"/>
              <a:t>Le sujet 0 </a:t>
            </a:r>
            <a:r>
              <a:rPr lang="fr-FR" sz="3600" b="1" dirty="0" smtClean="0"/>
              <a:t>numéro2</a:t>
            </a:r>
          </a:p>
          <a:p>
            <a:pPr algn="ctr"/>
            <a:endParaRPr lang="fr-FR" sz="3600" b="1" dirty="0" smtClean="0"/>
          </a:p>
          <a:p>
            <a:pPr algn="ctr"/>
            <a:r>
              <a:rPr lang="fr-FR" sz="4800" b="1" dirty="0" smtClean="0"/>
              <a:t>PARTIE II </a:t>
            </a:r>
            <a:endParaRPr lang="fr-FR" sz="4800" b="1" dirty="0" smtClean="0"/>
          </a:p>
          <a:p>
            <a:r>
              <a:rPr lang="fr-FR" sz="3600" dirty="0" smtClean="0"/>
              <a:t>	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8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Partie II  : Analyse du schéma de principe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4290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1/ Etude du schéma de principe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14282" y="1214422"/>
            <a:ext cx="892971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1.2/ et  1.3/ En mode HIVER puis en mode ÉTÉ  :</a:t>
            </a:r>
          </a:p>
          <a:p>
            <a:r>
              <a:rPr lang="fr-FR" sz="2400" dirty="0" smtClean="0"/>
              <a:t>      a/ Surligner les différents réseaux en fonctionnement en utilisant un code couleur.</a:t>
            </a:r>
          </a:p>
          <a:p>
            <a:r>
              <a:rPr lang="fr-FR" sz="2400" dirty="0" smtClean="0"/>
              <a:t>      b/ Indiquer le sens de circulation des fluides, la position du jeu de vannes n°1 et le jeu de vannes n°2.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Partie II  : Analyse du schéma de principe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4290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1/ Etude du schéma de principe</a:t>
            </a:r>
            <a:endParaRPr lang="fr-FR" sz="2400" b="1" dirty="0"/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91440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Partie II  : Analyse du schéma de principe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4290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1/ Etude du schéma de principe</a:t>
            </a:r>
            <a:endParaRPr lang="fr-FR" sz="2400" b="1" dirty="0"/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91440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Connecteur droit 20"/>
          <p:cNvCxnSpPr/>
          <p:nvPr/>
        </p:nvCxnSpPr>
        <p:spPr>
          <a:xfrm rot="5400000" flipH="1" flipV="1">
            <a:off x="1000100" y="5357826"/>
            <a:ext cx="857256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rot="10800000">
            <a:off x="500034" y="4929198"/>
            <a:ext cx="92869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 rot="5400000" flipH="1" flipV="1">
            <a:off x="178563" y="4607727"/>
            <a:ext cx="642942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500034" y="4286256"/>
            <a:ext cx="621510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3786182" y="4214818"/>
            <a:ext cx="428628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" dirty="0" smtClean="0"/>
          </a:p>
          <a:p>
            <a:r>
              <a:rPr lang="fr-FR" sz="100" dirty="0" smtClean="0">
                <a:solidFill>
                  <a:schemeClr val="tx2"/>
                </a:solidFill>
              </a:rPr>
              <a:t>Le </a:t>
            </a:r>
            <a:r>
              <a:rPr lang="fr-FR" sz="100" dirty="0" err="1" smtClean="0">
                <a:solidFill>
                  <a:schemeClr val="tx2"/>
                </a:solidFill>
              </a:rPr>
              <a:t>bts</a:t>
            </a:r>
            <a:r>
              <a:rPr lang="fr-FR" sz="100" dirty="0" smtClean="0">
                <a:solidFill>
                  <a:schemeClr val="tx2"/>
                </a:solidFill>
              </a:rPr>
              <a:t> FED c’est bien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Partie II  : Analyse du schéma de principe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4290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1/ Etude du schéma de principe</a:t>
            </a:r>
            <a:endParaRPr lang="fr-FR" sz="2400" b="1" dirty="0"/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914400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Connecteur droit 29"/>
          <p:cNvCxnSpPr/>
          <p:nvPr/>
        </p:nvCxnSpPr>
        <p:spPr>
          <a:xfrm rot="5400000" flipH="1" flipV="1">
            <a:off x="928662" y="5429264"/>
            <a:ext cx="71438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 rot="10800000">
            <a:off x="357158" y="5072074"/>
            <a:ext cx="928694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rot="5400000" flipH="1" flipV="1">
            <a:off x="-750131" y="3964785"/>
            <a:ext cx="221457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>
            <a:off x="357158" y="2857496"/>
            <a:ext cx="421484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rot="5400000">
            <a:off x="3893339" y="3536157"/>
            <a:ext cx="135732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>
            <a:off x="4572000" y="4214818"/>
            <a:ext cx="1357322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Partie II  : Analyse du schéma de principe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524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2/ Etude de la PAC</a:t>
            </a:r>
            <a:endParaRPr lang="fr-FR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357158" y="1071546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-La production de chaleur est assurée par une PAC eau/eau en triphasé (400V) d’une puissance calorifique de 41,5 kW fonctionnant au R410A.</a:t>
            </a:r>
          </a:p>
          <a:p>
            <a:endParaRPr lang="fr-FR" sz="2400" dirty="0" smtClean="0"/>
          </a:p>
          <a:p>
            <a:r>
              <a:rPr lang="fr-FR" sz="2400" dirty="0" smtClean="0"/>
              <a:t>-Au moment de la mise en service de l’installation, le metteur au point a relevé les valeurs suivantes :</a:t>
            </a:r>
            <a:endParaRPr lang="fr-FR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2000232" y="3571876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Avec ses manifolds (Pression relative) :</a:t>
            </a:r>
          </a:p>
          <a:p>
            <a:r>
              <a:rPr lang="fr-FR" sz="2400" dirty="0" smtClean="0"/>
              <a:t>HP : 26 bar </a:t>
            </a:r>
          </a:p>
          <a:p>
            <a:r>
              <a:rPr lang="fr-FR" sz="2400" dirty="0" smtClean="0"/>
              <a:t>BP : 6.5 bar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357290" y="2428868"/>
            <a:ext cx="721523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/>
              <a:t>Méthode </a:t>
            </a:r>
            <a:r>
              <a:rPr lang="fr-FR" sz="3600" b="1" dirty="0" smtClean="0"/>
              <a:t>pour réaliser le sujet</a:t>
            </a:r>
          </a:p>
          <a:p>
            <a:endParaRPr lang="fr-FR" sz="1000" dirty="0" smtClean="0"/>
          </a:p>
          <a:p>
            <a:endParaRPr lang="fr-FR" sz="28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8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Partie II  : Analyse du schéma de principe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524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2/ Etude de la PAC</a:t>
            </a:r>
            <a:endParaRPr lang="fr-FR" sz="2400" b="1" dirty="0"/>
          </a:p>
        </p:txBody>
      </p:sp>
      <p:pic>
        <p:nvPicPr>
          <p:cNvPr id="7" name="il_fi" descr="http://www.pompe-a-chaleur-info.net/images/r410a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74295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285720" y="1000108"/>
            <a:ext cx="8429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 </a:t>
            </a:r>
            <a:r>
              <a:rPr lang="fr-FR" sz="2400" dirty="0" smtClean="0"/>
              <a:t>2.1/ Donnez les températures d’évaporation et de condensation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Partie II  : Analyse du schéma de principe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524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2/ Etude de la PAC</a:t>
            </a:r>
            <a:endParaRPr lang="fr-FR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285720" y="1071546"/>
            <a:ext cx="8286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2.2/ Les températures d’évaporation et de condensation, sont-elles compatibles avec les températures d’eau glycolée et d’eau chaude prévues pour notre installation.</a:t>
            </a:r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85720" y="2714620"/>
            <a:ext cx="80724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2.3/ Si le COP pratique est de 3.61, quelle est alors la puissance consommée par le compresseur</a:t>
            </a:r>
          </a:p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85720" y="4071942"/>
            <a:ext cx="79295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2.4/ Justifier l’intérêt d’avoir installé une PAC eau/eau plutôt qu’une PAC air/eau</a:t>
            </a:r>
          </a:p>
          <a:p>
            <a:r>
              <a:rPr lang="fr-FR" dirty="0" smtClean="0"/>
              <a:t> 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Partie II  : Analyse du schéma de principe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586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Bilan compétences</a:t>
            </a:r>
            <a:endParaRPr lang="fr-FR" sz="2400" b="1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357158" y="1071546"/>
          <a:ext cx="8429685" cy="5214971"/>
        </p:xfrm>
        <a:graphic>
          <a:graphicData uri="http://schemas.openxmlformats.org/drawingml/2006/table">
            <a:tbl>
              <a:tblPr/>
              <a:tblGrid>
                <a:gridCol w="472784"/>
                <a:gridCol w="245941"/>
                <a:gridCol w="245941"/>
                <a:gridCol w="245941"/>
                <a:gridCol w="246519"/>
                <a:gridCol w="245941"/>
                <a:gridCol w="245941"/>
                <a:gridCol w="246519"/>
                <a:gridCol w="4757355"/>
                <a:gridCol w="491881"/>
                <a:gridCol w="492461"/>
                <a:gridCol w="492461"/>
              </a:tblGrid>
              <a:tr h="773323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C1-2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C2-1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C2-2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C2-3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C4-3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C12-1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C12-2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Savoirs associés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GCF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FCA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DBC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06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Times New Roman"/>
                          <a:ea typeface="Calibri"/>
                          <a:cs typeface="Times New Roman"/>
                        </a:rPr>
                        <a:t>II.1.1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S8  B1-1 production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06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Times New Roman"/>
                          <a:ea typeface="Calibri"/>
                          <a:cs typeface="Times New Roman"/>
                        </a:rPr>
                        <a:t>II.1.2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S8  B4-1 réseaux hydrauliques Sens des fluides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06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Times New Roman"/>
                          <a:ea typeface="Calibri"/>
                          <a:cs typeface="Times New Roman"/>
                        </a:rPr>
                        <a:t>II.1.3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S8  B4-1 réseaux hydrauliques Sens des fluides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06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Times New Roman"/>
                          <a:ea typeface="Calibri"/>
                          <a:cs typeface="Times New Roman"/>
                        </a:rPr>
                        <a:t>II.1.4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S8  B4-1 réseaux hydrauliques composants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06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Times New Roman"/>
                          <a:ea typeface="Calibri"/>
                          <a:cs typeface="Times New Roman"/>
                        </a:rPr>
                        <a:t>II.2.1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S8  A5 Thermodynamique appliquée  Les cycles frigorifiques  Tracé et exploitation diagramme enthalpique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06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Times New Roman"/>
                          <a:ea typeface="Calibri"/>
                          <a:cs typeface="Times New Roman"/>
                        </a:rPr>
                        <a:t>II.2.2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S8  A5 Thermodynamique appliquée  Niveaux de température 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06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Times New Roman"/>
                          <a:ea typeface="Calibri"/>
                          <a:cs typeface="Times New Roman"/>
                        </a:rPr>
                        <a:t>II.2.3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S8  A5 Thermodynamique appliquée  performance et d'efficacité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06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Times New Roman"/>
                          <a:ea typeface="Calibri"/>
                          <a:cs typeface="Times New Roman"/>
                        </a:rPr>
                        <a:t>II.2.4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S8  A5 Thermodynamique appliquée   Impact environnemental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b="1" dirty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1500174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0" dirty="0" smtClean="0"/>
          </a:p>
          <a:p>
            <a:pPr algn="ctr"/>
            <a:r>
              <a:rPr lang="fr-FR" sz="2800" dirty="0" smtClean="0"/>
              <a:t> </a:t>
            </a:r>
            <a:r>
              <a:rPr lang="fr-FR" sz="3600" b="1" dirty="0" smtClean="0"/>
              <a:t>Le sujet 0 </a:t>
            </a:r>
            <a:r>
              <a:rPr lang="fr-FR" sz="3600" b="1" dirty="0" smtClean="0"/>
              <a:t>numéro2</a:t>
            </a:r>
          </a:p>
          <a:p>
            <a:pPr algn="ctr"/>
            <a:endParaRPr lang="fr-FR" sz="3600" b="1" dirty="0" smtClean="0"/>
          </a:p>
          <a:p>
            <a:pPr algn="ctr"/>
            <a:r>
              <a:rPr lang="fr-FR" sz="4800" b="1" dirty="0" smtClean="0"/>
              <a:t>PARTIE III </a:t>
            </a:r>
            <a:endParaRPr lang="fr-FR" sz="4800" b="1" dirty="0" smtClean="0"/>
          </a:p>
          <a:p>
            <a:r>
              <a:rPr lang="fr-FR" sz="3600" dirty="0" smtClean="0"/>
              <a:t>	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8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Partie III  : Production photovoltaïque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3494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Etude du photovoltaïque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85720" y="1285860"/>
            <a:ext cx="8001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 smtClean="0"/>
              <a:t>1/ Justifier la nécessité d’installer des modules photovoltaïques pour atteindre les exigences fixées par le label BEPOS.</a:t>
            </a:r>
          </a:p>
          <a:p>
            <a:endParaRPr lang="fr-FR" dirty="0"/>
          </a:p>
        </p:txBody>
      </p:sp>
      <p:pic>
        <p:nvPicPr>
          <p:cNvPr id="8" name="Imag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928934"/>
            <a:ext cx="300039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Partie III  : Production photovoltaïque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3494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Etude du photovoltaïque </a:t>
            </a:r>
            <a:endParaRPr lang="fr-FR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285720" y="928670"/>
            <a:ext cx="8858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2/ A l’aide d’un schéma, décrire la </a:t>
            </a:r>
            <a:r>
              <a:rPr lang="fr-FR" sz="2400" dirty="0" smtClean="0"/>
              <a:t>chaîne </a:t>
            </a:r>
            <a:r>
              <a:rPr lang="fr-FR" sz="2400" dirty="0" smtClean="0"/>
              <a:t>d’énergie de l’installation photovoltaïque.</a:t>
            </a:r>
            <a:endParaRPr lang="fr-FR" sz="2400" dirty="0"/>
          </a:p>
        </p:txBody>
      </p:sp>
      <p:sp>
        <p:nvSpPr>
          <p:cNvPr id="10" name="ZoneTexte 9"/>
          <p:cNvSpPr txBox="1"/>
          <p:nvPr/>
        </p:nvSpPr>
        <p:spPr>
          <a:xfrm>
            <a:off x="285720" y="5857892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3/ Calculer le rendement annuel de l’installation.</a:t>
            </a:r>
            <a:endParaRPr lang="fr-FR" sz="24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3" y="1357298"/>
            <a:ext cx="535785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785786" y="1928802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smtClean="0"/>
              <a:t>Diagramme des pertes sur l’année</a:t>
            </a:r>
            <a:endParaRPr lang="fr-FR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Partie III  : Production photovoltaïque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3494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Etude du photovoltaïque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85720" y="1071546"/>
            <a:ext cx="79296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4/ Calculer la production électrique injectée sur le réseau pendant 20 ans.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85720" y="2214554"/>
            <a:ext cx="8215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5/ Calculer les tonnes de CO2 évitées pendant 20 ans avec ce mode de production. La comparaison se fera avec une production d’électricité à partir d’une centrale charbon. 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85720" y="385762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6/ Calculer le temps de retour sur investissement de l’installation.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Partie III  : Production photovoltaïque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6555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Bilan compétences</a:t>
            </a:r>
            <a:endParaRPr lang="fr-FR" sz="2400" b="1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428594" y="1142986"/>
          <a:ext cx="8358247" cy="5000659"/>
        </p:xfrm>
        <a:graphic>
          <a:graphicData uri="http://schemas.openxmlformats.org/drawingml/2006/table">
            <a:tbl>
              <a:tblPr/>
              <a:tblGrid>
                <a:gridCol w="468392"/>
                <a:gridCol w="243656"/>
                <a:gridCol w="243656"/>
                <a:gridCol w="243656"/>
                <a:gridCol w="244229"/>
                <a:gridCol w="243656"/>
                <a:gridCol w="243656"/>
                <a:gridCol w="244229"/>
                <a:gridCol w="4144435"/>
                <a:gridCol w="731540"/>
                <a:gridCol w="653571"/>
                <a:gridCol w="653571"/>
              </a:tblGrid>
              <a:tr h="600079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C1-2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C2-1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C2-2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C2-3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C4-3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C12-1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C12-2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Savoirs associés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GCF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FCA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DBC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30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Times New Roman"/>
                          <a:ea typeface="Calibri"/>
                          <a:cs typeface="Times New Roman"/>
                        </a:rPr>
                        <a:t>III.1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S5.1 réglementation thermique  Consommations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30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Times New Roman"/>
                          <a:ea typeface="Calibri"/>
                          <a:cs typeface="Times New Roman"/>
                        </a:rPr>
                        <a:t>III.2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S8 </a:t>
                      </a: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 B6-1 photovoltaïque  Domaines d'utilisation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30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Times New Roman"/>
                          <a:ea typeface="Calibri"/>
                          <a:cs typeface="Times New Roman"/>
                        </a:rPr>
                        <a:t>III.3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S8 </a:t>
                      </a: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 B6-1 photovoltaïque  caractéristiques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30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Times New Roman"/>
                          <a:ea typeface="Calibri"/>
                          <a:cs typeface="Times New Roman"/>
                        </a:rPr>
                        <a:t>III.4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S8 </a:t>
                      </a: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 B6-1 photovoltaïque  productivité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30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Times New Roman"/>
                          <a:ea typeface="Calibri"/>
                          <a:cs typeface="Times New Roman"/>
                        </a:rPr>
                        <a:t>III.5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S5.1 réglementation thermique GES CO2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3430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Times New Roman"/>
                          <a:ea typeface="Calibri"/>
                          <a:cs typeface="Times New Roman"/>
                        </a:rPr>
                        <a:t>III.6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S9-3 Rentabilité projet temps de retour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100" b="1" dirty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02" marR="452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1500174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0" dirty="0" smtClean="0"/>
          </a:p>
          <a:p>
            <a:pPr algn="ctr"/>
            <a:r>
              <a:rPr lang="fr-FR" sz="2800" dirty="0" smtClean="0"/>
              <a:t> </a:t>
            </a:r>
            <a:r>
              <a:rPr lang="fr-FR" sz="3600" b="1" dirty="0" smtClean="0"/>
              <a:t>Le sujet 0 </a:t>
            </a:r>
            <a:r>
              <a:rPr lang="fr-FR" sz="3600" b="1" dirty="0" smtClean="0"/>
              <a:t>numéro2</a:t>
            </a:r>
          </a:p>
          <a:p>
            <a:pPr algn="ctr"/>
            <a:endParaRPr lang="fr-FR" sz="3600" b="1" dirty="0" smtClean="0"/>
          </a:p>
          <a:p>
            <a:pPr algn="ctr"/>
            <a:r>
              <a:rPr lang="fr-FR" sz="4800" b="1" dirty="0" smtClean="0"/>
              <a:t>PARTIE IV </a:t>
            </a:r>
            <a:endParaRPr lang="fr-FR" sz="4800" b="1" dirty="0" smtClean="0"/>
          </a:p>
          <a:p>
            <a:r>
              <a:rPr lang="fr-FR" sz="3600" dirty="0" smtClean="0"/>
              <a:t>	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8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714488"/>
            <a:ext cx="4572032" cy="47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Partie IV  : Régulation/GTB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4766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1/ Etude de l’architecture de la GTB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428596" y="1071546"/>
            <a:ext cx="82153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 smtClean="0"/>
              <a:t>Compléter le synoptique suivant permettant au chargé d’affaires GTB d’expliquer son architecture au client.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Méthode pour élaborer le sujet</a:t>
            </a:r>
            <a:endParaRPr lang="fr-FR" sz="28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3071802" y="642918"/>
            <a:ext cx="3071834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  Un dossier technique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5720" y="4000504"/>
            <a:ext cx="8572528" cy="23083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/>
              <a:t>        </a:t>
            </a:r>
            <a:r>
              <a:rPr lang="fr-FR" sz="2400" dirty="0" smtClean="0">
                <a:solidFill>
                  <a:schemeClr val="tx1"/>
                </a:solidFill>
              </a:rPr>
              <a:t>S5 : Les règlementations</a:t>
            </a:r>
          </a:p>
          <a:p>
            <a:pPr indent="360363"/>
            <a:r>
              <a:rPr lang="fr-FR" sz="2400" dirty="0" smtClean="0">
                <a:solidFill>
                  <a:schemeClr val="tx1"/>
                </a:solidFill>
              </a:rPr>
              <a:t>   S6 : Qualité, Santé, Sécurité Environnement</a:t>
            </a:r>
          </a:p>
          <a:p>
            <a:pPr indent="360363"/>
            <a:r>
              <a:rPr lang="fr-FR" sz="2400" dirty="0" smtClean="0">
                <a:solidFill>
                  <a:schemeClr val="tx1"/>
                </a:solidFill>
              </a:rPr>
              <a:t>   S7 : Communication et techniques commerciales</a:t>
            </a:r>
          </a:p>
          <a:p>
            <a:pPr indent="360363"/>
            <a:r>
              <a:rPr lang="fr-FR" sz="2400" dirty="0" smtClean="0">
                <a:solidFill>
                  <a:schemeClr val="tx1"/>
                </a:solidFill>
              </a:rPr>
              <a:t>   S8 : Etudes technologiques des systèmes</a:t>
            </a:r>
          </a:p>
          <a:p>
            <a:pPr indent="360363"/>
            <a:r>
              <a:rPr lang="fr-FR" sz="2400" dirty="0" smtClean="0">
                <a:solidFill>
                  <a:schemeClr val="tx1"/>
                </a:solidFill>
              </a:rPr>
              <a:t>   S9 : Gestion économique et technique d’une opération</a:t>
            </a:r>
          </a:p>
          <a:p>
            <a:pPr indent="360363"/>
            <a:r>
              <a:rPr lang="fr-FR" sz="2400" dirty="0" smtClean="0">
                <a:solidFill>
                  <a:schemeClr val="tx1"/>
                </a:solidFill>
              </a:rPr>
              <a:t>   S10 : Procédés techniques d’installation et de mise en œuvre.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57158" y="1785926"/>
            <a:ext cx="8358246" cy="156966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1619250" algn="just"/>
            <a:r>
              <a:rPr lang="fr-FR" sz="2400" dirty="0" smtClean="0">
                <a:solidFill>
                  <a:schemeClr val="tx1"/>
                </a:solidFill>
              </a:rPr>
              <a:t>C1 Analyser les besoins d'un client</a:t>
            </a:r>
          </a:p>
          <a:p>
            <a:pPr indent="1619250" algn="just"/>
            <a:r>
              <a:rPr lang="fr-FR" sz="2400" dirty="0" smtClean="0">
                <a:solidFill>
                  <a:schemeClr val="tx1"/>
                </a:solidFill>
              </a:rPr>
              <a:t>C2 Analyser un système</a:t>
            </a:r>
          </a:p>
          <a:p>
            <a:pPr indent="1619250" algn="just"/>
            <a:r>
              <a:rPr lang="fr-FR" sz="2400" dirty="0" smtClean="0">
                <a:solidFill>
                  <a:schemeClr val="tx1"/>
                </a:solidFill>
              </a:rPr>
              <a:t>C4 Décoder et élaborer des plans et des schémas</a:t>
            </a:r>
          </a:p>
          <a:p>
            <a:pPr indent="1619250" algn="just"/>
            <a:r>
              <a:rPr lang="fr-FR" sz="2400" dirty="0" smtClean="0">
                <a:solidFill>
                  <a:schemeClr val="tx1"/>
                </a:solidFill>
              </a:rPr>
              <a:t>C12 Recueillir et traiter l'information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Flèche vers le bas 9"/>
          <p:cNvSpPr/>
          <p:nvPr/>
        </p:nvSpPr>
        <p:spPr>
          <a:xfrm>
            <a:off x="4214810" y="3429000"/>
            <a:ext cx="71438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 vers le bas 10"/>
          <p:cNvSpPr/>
          <p:nvPr/>
        </p:nvSpPr>
        <p:spPr>
          <a:xfrm>
            <a:off x="4214810" y="1214422"/>
            <a:ext cx="71438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Partie IV  : Régulation/GTB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64431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2/Etude de l’automate PXC 100 ED en chaufferie</a:t>
            </a:r>
            <a:endParaRPr lang="fr-FR" sz="2400" b="1" dirty="0" smtClean="0"/>
          </a:p>
          <a:p>
            <a:endParaRPr lang="fr-FR" sz="2400" b="1" dirty="0"/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7929618" cy="484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llipse 14"/>
          <p:cNvSpPr/>
          <p:nvPr/>
        </p:nvSpPr>
        <p:spPr>
          <a:xfrm>
            <a:off x="6286512" y="2500306"/>
            <a:ext cx="2500330" cy="12144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3" name="Groupe 12"/>
          <p:cNvGrpSpPr/>
          <p:nvPr/>
        </p:nvGrpSpPr>
        <p:grpSpPr>
          <a:xfrm>
            <a:off x="214282" y="1714488"/>
            <a:ext cx="3929090" cy="2428892"/>
            <a:chOff x="285720" y="1142984"/>
            <a:chExt cx="3929090" cy="2428892"/>
          </a:xfrm>
        </p:grpSpPr>
        <p:pic>
          <p:nvPicPr>
            <p:cNvPr id="14337" name="Picture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5720" y="2222926"/>
              <a:ext cx="3929090" cy="134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5720" y="1142984"/>
              <a:ext cx="3929090" cy="88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Rectangle 15"/>
            <p:cNvSpPr/>
            <p:nvPr/>
          </p:nvSpPr>
          <p:spPr>
            <a:xfrm>
              <a:off x="285720" y="2000240"/>
              <a:ext cx="3929090" cy="2143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" name="ZoneTexte 11"/>
          <p:cNvSpPr txBox="1"/>
          <p:nvPr/>
        </p:nvSpPr>
        <p:spPr>
          <a:xfrm>
            <a:off x="285720" y="928670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2.1/ Compléter le tableau des « entrées et sorties » concernant les circuits secondaires.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Partie IV  : Régulation/GTB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64431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2/Etude de l’automate PXC 100 ED en chaufferie</a:t>
            </a:r>
            <a:endParaRPr lang="fr-FR" sz="2400" b="1" dirty="0" smtClean="0"/>
          </a:p>
          <a:p>
            <a:endParaRPr lang="fr-FR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071538" y="1571612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285720" y="1000108"/>
            <a:ext cx="8858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2.2/ Rajouter des éléments techniques, sur le schéma de principe, permettant de quantifier l’énergie consommée par chaque circuit secondaire. 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143116"/>
            <a:ext cx="3500462" cy="388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Ellipse 10"/>
          <p:cNvSpPr/>
          <p:nvPr/>
        </p:nvSpPr>
        <p:spPr>
          <a:xfrm>
            <a:off x="3571868" y="4572008"/>
            <a:ext cx="1000132" cy="10001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4786314" y="4643446"/>
            <a:ext cx="1000132" cy="10001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5857884" y="4643446"/>
            <a:ext cx="1000132" cy="10001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Partie IV  : Régulation/GTB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5495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3/ Etude de la vanne trois voies de la CTA</a:t>
            </a:r>
            <a:endParaRPr lang="fr-FR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714488"/>
            <a:ext cx="4643470" cy="247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285720" y="1071546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3.1/ Tracer le sens de circulation de l’eau dans le by-pass.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85720" y="4429132"/>
            <a:ext cx="814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3.2/ La régulation de puissance est-elle réalisée par variation de débit ou bien par variation de température d’entrée d’eau dans la batterie chaude ?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Partie IV  : Régulation/GTB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5495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3/ Etude de la vanne trois voies de la CTA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85720" y="1071546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3.3/ Justifier le choix du montage de cette vanne 3 voies.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85720" y="1714488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3.4/ Calculer l’autorité de la V3V.</a:t>
            </a:r>
            <a:endParaRPr lang="fr-FR" sz="2400" dirty="0"/>
          </a:p>
        </p:txBody>
      </p:sp>
      <p:sp>
        <p:nvSpPr>
          <p:cNvPr id="12" name="ZoneTexte 11"/>
          <p:cNvSpPr txBox="1"/>
          <p:nvPr/>
        </p:nvSpPr>
        <p:spPr>
          <a:xfrm>
            <a:off x="285720" y="2500306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3.5/ Analyser le résultat de l’autorité de la vanne trois voies.</a:t>
            </a:r>
            <a:endParaRPr lang="fr-FR" sz="2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85720" y="3643314"/>
            <a:ext cx="7072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3.6/ Proposer une autre solution technique alternative sans V3V.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Partie IV  : Régulation/GTB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8429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u="sng" dirty="0" smtClean="0"/>
              <a:t> 4/ Modifier le schéma électrique </a:t>
            </a:r>
          </a:p>
          <a:p>
            <a:r>
              <a:rPr lang="fr-FR" sz="2400" dirty="0" smtClean="0"/>
              <a:t> Afin de pouvoir tester les ampoules de l’armoire électrique à partir d’un bouton poussoir situé en face de l’armoire.</a:t>
            </a:r>
            <a:endParaRPr lang="fr-FR" sz="2400" b="1" dirty="0"/>
          </a:p>
        </p:txBody>
      </p:sp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2143116"/>
            <a:ext cx="6357982" cy="403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Partie IV  : Régulation/GTB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6627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5/ Etude de la régulation d’une poutre climatique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85720" y="1000108"/>
            <a:ext cx="82153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5.1/ Implanter la régulation  en tenant compte du cahier des charges.</a:t>
            </a:r>
          </a:p>
          <a:p>
            <a:endParaRPr lang="fr-FR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7326985" cy="418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Partie IV  : Régulation/GTB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6627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5/ Etude de la régulation d’une poutre climatique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14282" y="1000108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5.2/ Rajouter les éléments indispensables (actionneur, sondes...) autour du régulateur et Câbler ce dernier sur le document réponse n°12</a:t>
            </a:r>
            <a:endParaRPr lang="fr-FR" dirty="0"/>
          </a:p>
        </p:txBody>
      </p:sp>
      <p:pic>
        <p:nvPicPr>
          <p:cNvPr id="8" name="Imag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785926"/>
            <a:ext cx="5500726" cy="408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8" name="Picture 2" descr="http://promsis.com/image/cache/data/siemens_RXC20.5-00020-650x6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786058"/>
            <a:ext cx="3348024" cy="3348025"/>
          </a:xfrm>
          <a:prstGeom prst="rect">
            <a:avLst/>
          </a:prstGeom>
          <a:noFill/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071810"/>
            <a:ext cx="1438561" cy="166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541" name="Picture 5" descr="http://www.arcadeducomposant.fr/upload/produit/1381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3" y="5143512"/>
            <a:ext cx="1523997" cy="1142998"/>
          </a:xfrm>
          <a:prstGeom prst="rect">
            <a:avLst/>
          </a:prstGeom>
          <a:noFill/>
        </p:spPr>
      </p:pic>
      <p:pic>
        <p:nvPicPr>
          <p:cNvPr id="65543" name="Picture 7" descr="http://france-chauffage-solaire.fr/154-medium_default/vannes-2-voies-motorise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44" y="3000372"/>
            <a:ext cx="1576390" cy="1576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609" name="Group 49"/>
          <p:cNvGrpSpPr>
            <a:grpSpLocks/>
          </p:cNvGrpSpPr>
          <p:nvPr/>
        </p:nvGrpSpPr>
        <p:grpSpPr bwMode="auto">
          <a:xfrm>
            <a:off x="4000464" y="3071810"/>
            <a:ext cx="5143536" cy="3533783"/>
            <a:chOff x="1755" y="4980"/>
            <a:chExt cx="6322" cy="3878"/>
          </a:xfrm>
        </p:grpSpPr>
        <p:sp>
          <p:nvSpPr>
            <p:cNvPr id="66610" name="Text Box 50"/>
            <p:cNvSpPr txBox="1">
              <a:spLocks noChangeArrowheads="1"/>
            </p:cNvSpPr>
            <p:nvPr/>
          </p:nvSpPr>
          <p:spPr bwMode="auto">
            <a:xfrm>
              <a:off x="2752" y="4980"/>
              <a:ext cx="2303" cy="82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Signal commande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V2V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611" name="Line 51"/>
            <p:cNvSpPr>
              <a:spLocks noChangeShapeType="1"/>
            </p:cNvSpPr>
            <p:nvPr/>
          </p:nvSpPr>
          <p:spPr bwMode="auto">
            <a:xfrm flipV="1">
              <a:off x="2857" y="5521"/>
              <a:ext cx="0" cy="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612" name="Line 52"/>
            <p:cNvSpPr>
              <a:spLocks noChangeShapeType="1"/>
            </p:cNvSpPr>
            <p:nvPr/>
          </p:nvSpPr>
          <p:spPr bwMode="auto">
            <a:xfrm>
              <a:off x="2857" y="8221"/>
              <a:ext cx="39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613" name="Line 53"/>
            <p:cNvSpPr>
              <a:spLocks noChangeShapeType="1"/>
            </p:cNvSpPr>
            <p:nvPr/>
          </p:nvSpPr>
          <p:spPr bwMode="auto">
            <a:xfrm>
              <a:off x="2677" y="7861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614" name="Line 54"/>
            <p:cNvSpPr>
              <a:spLocks noChangeShapeType="1"/>
            </p:cNvSpPr>
            <p:nvPr/>
          </p:nvSpPr>
          <p:spPr bwMode="auto">
            <a:xfrm>
              <a:off x="2677" y="6061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615" name="Text Box 55"/>
            <p:cNvSpPr txBox="1">
              <a:spLocks noChangeArrowheads="1"/>
            </p:cNvSpPr>
            <p:nvPr/>
          </p:nvSpPr>
          <p:spPr bwMode="auto">
            <a:xfrm>
              <a:off x="6817" y="8041"/>
              <a:ext cx="126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</a:t>
              </a:r>
              <a:r>
                <a:rPr kumimoji="0" lang="fr-FR" sz="1100" b="0" i="0" u="none" strike="noStrike" cap="none" normalizeH="0" baseline="-25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ambiante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616" name="Text Box 56"/>
            <p:cNvSpPr txBox="1">
              <a:spLocks noChangeArrowheads="1"/>
            </p:cNvSpPr>
            <p:nvPr/>
          </p:nvSpPr>
          <p:spPr bwMode="auto">
            <a:xfrm>
              <a:off x="1987" y="7681"/>
              <a:ext cx="69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0</a:t>
              </a: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%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617" name="Text Box 57"/>
            <p:cNvSpPr txBox="1">
              <a:spLocks noChangeArrowheads="1"/>
            </p:cNvSpPr>
            <p:nvPr/>
          </p:nvSpPr>
          <p:spPr bwMode="auto">
            <a:xfrm>
              <a:off x="1755" y="5881"/>
              <a:ext cx="922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100%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6618" name="AutoShape 58"/>
            <p:cNvCxnSpPr>
              <a:cxnSpLocks noChangeShapeType="1"/>
            </p:cNvCxnSpPr>
            <p:nvPr/>
          </p:nvCxnSpPr>
          <p:spPr bwMode="auto">
            <a:xfrm>
              <a:off x="5055" y="8138"/>
              <a:ext cx="0" cy="1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6619" name="AutoShape 59"/>
            <p:cNvCxnSpPr>
              <a:cxnSpLocks noChangeShapeType="1"/>
            </p:cNvCxnSpPr>
            <p:nvPr/>
          </p:nvCxnSpPr>
          <p:spPr bwMode="auto">
            <a:xfrm>
              <a:off x="4095" y="8138"/>
              <a:ext cx="0" cy="1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6620" name="AutoShape 60"/>
            <p:cNvCxnSpPr>
              <a:cxnSpLocks noChangeShapeType="1"/>
            </p:cNvCxnSpPr>
            <p:nvPr/>
          </p:nvCxnSpPr>
          <p:spPr bwMode="auto">
            <a:xfrm>
              <a:off x="2857" y="6061"/>
              <a:ext cx="1238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66621" name="AutoShape 61"/>
            <p:cNvCxnSpPr>
              <a:cxnSpLocks noChangeShapeType="1"/>
            </p:cNvCxnSpPr>
            <p:nvPr/>
          </p:nvCxnSpPr>
          <p:spPr bwMode="auto">
            <a:xfrm>
              <a:off x="4095" y="6061"/>
              <a:ext cx="960" cy="180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66622" name="AutoShape 62"/>
            <p:cNvCxnSpPr>
              <a:cxnSpLocks noChangeShapeType="1"/>
            </p:cNvCxnSpPr>
            <p:nvPr/>
          </p:nvCxnSpPr>
          <p:spPr bwMode="auto">
            <a:xfrm>
              <a:off x="5055" y="7861"/>
              <a:ext cx="1005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</p:cxnSp>
        <p:sp>
          <p:nvSpPr>
            <p:cNvPr id="66623" name="Text Box 63"/>
            <p:cNvSpPr txBox="1">
              <a:spLocks noChangeArrowheads="1"/>
            </p:cNvSpPr>
            <p:nvPr/>
          </p:nvSpPr>
          <p:spPr bwMode="auto">
            <a:xfrm>
              <a:off x="4890" y="8370"/>
              <a:ext cx="863" cy="4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20°C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624" name="Text Box 64"/>
            <p:cNvSpPr txBox="1">
              <a:spLocks noChangeArrowheads="1"/>
            </p:cNvSpPr>
            <p:nvPr/>
          </p:nvSpPr>
          <p:spPr bwMode="auto">
            <a:xfrm>
              <a:off x="3795" y="8370"/>
              <a:ext cx="863" cy="4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17°C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Partie IV  : Régulation/GTB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6627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5/ Etude de la régulation d’une poutre climatique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85720" y="1000109"/>
            <a:ext cx="8215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5.3/ Tracer le signal de commande de la vanne 2 voies en fonction de la température ambiante.</a:t>
            </a:r>
          </a:p>
          <a:p>
            <a:endParaRPr lang="fr-FR" sz="2400" dirty="0" smtClean="0"/>
          </a:p>
          <a:p>
            <a:r>
              <a:rPr lang="fr-FR" sz="2400" dirty="0" smtClean="0"/>
              <a:t> La programmation est la suivante :</a:t>
            </a:r>
          </a:p>
          <a:p>
            <a:pPr indent="360363"/>
            <a:r>
              <a:rPr lang="fr-FR" sz="2400" dirty="0" smtClean="0"/>
              <a:t>- Température de consigne : 20°C</a:t>
            </a:r>
          </a:p>
          <a:p>
            <a:pPr indent="360363"/>
            <a:r>
              <a:rPr lang="fr-FR" sz="2400" dirty="0" smtClean="0"/>
              <a:t>- Bande proportionnelle : 3°C</a:t>
            </a:r>
          </a:p>
          <a:p>
            <a:pPr indent="360363"/>
            <a:r>
              <a:rPr lang="fr-FR" sz="2400" dirty="0" smtClean="0"/>
              <a:t>- Décalage : 0°C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Partie IV  : Régulation/GTB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0" y="500042"/>
            <a:ext cx="26555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Bilan compétences </a:t>
            </a:r>
            <a:endParaRPr lang="fr-FR" sz="2400" b="1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14281" y="1000107"/>
          <a:ext cx="8643998" cy="5357850"/>
        </p:xfrm>
        <a:graphic>
          <a:graphicData uri="http://schemas.openxmlformats.org/drawingml/2006/table">
            <a:tbl>
              <a:tblPr/>
              <a:tblGrid>
                <a:gridCol w="664924"/>
                <a:gridCol w="235102"/>
                <a:gridCol w="235102"/>
                <a:gridCol w="235102"/>
                <a:gridCol w="235655"/>
                <a:gridCol w="235102"/>
                <a:gridCol w="235102"/>
                <a:gridCol w="235655"/>
                <a:gridCol w="4921091"/>
                <a:gridCol w="470203"/>
                <a:gridCol w="470757"/>
                <a:gridCol w="470203"/>
              </a:tblGrid>
              <a:tr h="730616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C1-2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C2-3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C4-3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C12-1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C12-2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Savoirs associés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GCF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FCA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DBC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3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D1-2 Standards de communication protocole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07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IV.2.1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B8-1 Architecture des systèmes centralisés Grandeurs caractéristiques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3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IV.2.2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B9 - Comptage des énergies  Procédés de comptage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3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IV.3.1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B4-1 réseaux hydrauliques Sens des fluides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3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IV.3.2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B8-1 Architecture des systèmes centralisés actionneurs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3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IV.3.3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B8-1 Architecture des systèmes centralisés actionneurs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07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IV.3.4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A3) Dynamique des fluides  Tronçons et réseaux Pertes de charge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07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IV.3.5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B8-1 Architecture des systèmes centralisés domaine d’utilisation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07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IV.3.6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B8-1 Architecture des systèmes centralisés principe de fonctionnement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07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IV.4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S7-1 Communication technique  Fonctionnement logique à partir d'une représentation schématique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3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IV.5.1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B2-2 climatisation poutre froide pilotage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53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IV.5.2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S8  B2-2 climatisation poutre froide pilotage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07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Times New Roman"/>
                          <a:ea typeface="Calibri"/>
                          <a:cs typeface="Times New Roman"/>
                        </a:rPr>
                        <a:t>IV.5.3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9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dirty="0">
                          <a:latin typeface="Arial"/>
                          <a:ea typeface="Calibri"/>
                          <a:cs typeface="Times New Roman"/>
                        </a:rPr>
                        <a:t>S8  B11 – Régulation  modes d’action (Tout Ou Rien, Proportionnel…)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122" marR="421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1500174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0" dirty="0" smtClean="0"/>
          </a:p>
          <a:p>
            <a:pPr algn="ctr"/>
            <a:r>
              <a:rPr lang="fr-FR" sz="2800" dirty="0" smtClean="0"/>
              <a:t> </a:t>
            </a:r>
            <a:r>
              <a:rPr lang="fr-FR" sz="3600" b="1" dirty="0" smtClean="0"/>
              <a:t>Le sujet 0 </a:t>
            </a:r>
            <a:r>
              <a:rPr lang="fr-FR" sz="3600" b="1" dirty="0" smtClean="0"/>
              <a:t>numéro2</a:t>
            </a:r>
          </a:p>
          <a:p>
            <a:pPr algn="ctr"/>
            <a:endParaRPr lang="fr-FR" sz="3600" b="1" dirty="0" smtClean="0"/>
          </a:p>
          <a:p>
            <a:pPr algn="ctr"/>
            <a:r>
              <a:rPr lang="fr-FR" sz="4800" b="1" dirty="0" smtClean="0"/>
              <a:t>PARTIE V </a:t>
            </a:r>
            <a:endParaRPr lang="fr-FR" sz="4800" b="1" dirty="0" smtClean="0"/>
          </a:p>
          <a:p>
            <a:r>
              <a:rPr lang="fr-FR" sz="3600" dirty="0" smtClean="0"/>
              <a:t>	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8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14480" y="2500306"/>
            <a:ext cx="62865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0" dirty="0" smtClean="0"/>
          </a:p>
          <a:p>
            <a:r>
              <a:rPr lang="fr-FR" sz="3600" b="1" dirty="0" smtClean="0"/>
              <a:t>Présentation </a:t>
            </a:r>
            <a:r>
              <a:rPr lang="fr-FR" sz="3600" b="1" dirty="0" smtClean="0"/>
              <a:t>du projet support</a:t>
            </a:r>
          </a:p>
          <a:p>
            <a:endParaRPr lang="fr-FR" sz="1000" dirty="0" smtClean="0"/>
          </a:p>
          <a:p>
            <a:endParaRPr lang="fr-FR" sz="28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8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Partie V  : Sécurité incendie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30539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1/ Catégorie incendie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85720" y="1000108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1.1/ Déterminer le type d’établissement.</a:t>
            </a:r>
            <a:endParaRPr lang="fr-FR" sz="2400" dirty="0"/>
          </a:p>
        </p:txBody>
      </p:sp>
      <p:pic>
        <p:nvPicPr>
          <p:cNvPr id="9" name="Image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7715303" cy="423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Partie V  : Sécurité incendie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30539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1/ Catégorie incendie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85720" y="1000108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1.2/ Déterminer la catégorie de l’établissement.</a:t>
            </a:r>
            <a:endParaRPr lang="fr-FR" sz="2400" dirty="0"/>
          </a:p>
        </p:txBody>
      </p:sp>
      <p:pic>
        <p:nvPicPr>
          <p:cNvPr id="10" name="Image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576167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Partie V  : Sécurité incendie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7051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3/ Etude du synoptique du Système Sécurité Incendie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85720" y="1000108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3.1/ Expliquer le fonctionnement du SSI.</a:t>
            </a:r>
            <a:endParaRPr lang="fr-FR" sz="2400" dirty="0"/>
          </a:p>
        </p:txBody>
      </p:sp>
      <p:grpSp>
        <p:nvGrpSpPr>
          <p:cNvPr id="14" name="Groupe 13"/>
          <p:cNvGrpSpPr/>
          <p:nvPr/>
        </p:nvGrpSpPr>
        <p:grpSpPr>
          <a:xfrm>
            <a:off x="4071934" y="1428736"/>
            <a:ext cx="4500594" cy="4965079"/>
            <a:chOff x="4071934" y="1428736"/>
            <a:chExt cx="4500594" cy="4965079"/>
          </a:xfrm>
        </p:grpSpPr>
        <p:pic>
          <p:nvPicPr>
            <p:cNvPr id="8" name="Image 7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71934" y="1428736"/>
              <a:ext cx="4500594" cy="4965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6429388" y="5429264"/>
              <a:ext cx="1785950" cy="571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86380" y="6000768"/>
              <a:ext cx="1571636" cy="142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000108"/>
            <a:ext cx="4857784" cy="5393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Partie V  : Sécurité incendie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7051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3/ Etude du synoptique du Système Sécurité Incendie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85720" y="1000108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3.2/ Après avoir consulté l’annexe 9, entourer le bon type d’alarme sur le document réponse n°13.</a:t>
            </a:r>
            <a:endParaRPr lang="fr-FR" sz="2400" dirty="0"/>
          </a:p>
        </p:txBody>
      </p:sp>
      <p:sp>
        <p:nvSpPr>
          <p:cNvPr id="9" name="Ellipse 8"/>
          <p:cNvSpPr/>
          <p:nvPr/>
        </p:nvSpPr>
        <p:spPr>
          <a:xfrm>
            <a:off x="5286380" y="5786454"/>
            <a:ext cx="2286016" cy="42862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Partie V  : Sécurité incendie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7051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3/ Etude du synoptique du Système Sécurité Incendie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85720" y="1000108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3.3/ Rajouter, sur le synoptique, l’élément manquant en cas de coupure de courant.</a:t>
            </a:r>
            <a:endParaRPr lang="fr-FR" sz="2400" dirty="0"/>
          </a:p>
        </p:txBody>
      </p:sp>
      <p:grpSp>
        <p:nvGrpSpPr>
          <p:cNvPr id="10" name="Groupe 9"/>
          <p:cNvGrpSpPr/>
          <p:nvPr/>
        </p:nvGrpSpPr>
        <p:grpSpPr>
          <a:xfrm>
            <a:off x="857224" y="2285992"/>
            <a:ext cx="7858499" cy="4171958"/>
            <a:chOff x="857224" y="2285992"/>
            <a:chExt cx="7858499" cy="4171958"/>
          </a:xfrm>
        </p:grpSpPr>
        <p:pic>
          <p:nvPicPr>
            <p:cNvPr id="6861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57224" y="2285992"/>
              <a:ext cx="7858499" cy="417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7"/>
            <p:cNvSpPr/>
            <p:nvPr/>
          </p:nvSpPr>
          <p:spPr>
            <a:xfrm>
              <a:off x="3000364" y="5715016"/>
              <a:ext cx="264320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929190" y="4786322"/>
              <a:ext cx="3143272" cy="10001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Partie V  : Sécurité incendie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6555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Bilan compétences</a:t>
            </a:r>
            <a:endParaRPr lang="fr-FR" sz="2400" b="1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214282" y="1428738"/>
          <a:ext cx="8715436" cy="4357714"/>
        </p:xfrm>
        <a:graphic>
          <a:graphicData uri="http://schemas.openxmlformats.org/drawingml/2006/table">
            <a:tbl>
              <a:tblPr/>
              <a:tblGrid>
                <a:gridCol w="664564"/>
                <a:gridCol w="248844"/>
                <a:gridCol w="248844"/>
                <a:gridCol w="248844"/>
                <a:gridCol w="249430"/>
                <a:gridCol w="248844"/>
                <a:gridCol w="248844"/>
                <a:gridCol w="249430"/>
                <a:gridCol w="4813549"/>
                <a:gridCol w="497691"/>
                <a:gridCol w="498276"/>
                <a:gridCol w="498276"/>
              </a:tblGrid>
              <a:tr h="871544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C1-2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C2-3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C4-3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C12-1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C12-2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Savoirs associés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GCF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FCA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DBC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515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Times New Roman"/>
                          <a:ea typeface="Calibri"/>
                          <a:cs typeface="Times New Roman"/>
                        </a:rPr>
                        <a:t>V.1.1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S8 </a:t>
                      </a: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 B2-3 Désenfumage et sécurité incendie besoins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515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Times New Roman"/>
                          <a:ea typeface="Calibri"/>
                          <a:cs typeface="Times New Roman"/>
                        </a:rPr>
                        <a:t>V.1.2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S8 </a:t>
                      </a: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 B2-3 Désenfumage et sécurité incendie besoins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02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Times New Roman"/>
                          <a:ea typeface="Calibri"/>
                          <a:cs typeface="Times New Roman"/>
                        </a:rPr>
                        <a:t>V.2.1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S8 </a:t>
                      </a: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 B2-3 Désenfumage et sécurité incendie domaine d’utilisation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02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Times New Roman"/>
                          <a:ea typeface="Calibri"/>
                          <a:cs typeface="Times New Roman"/>
                        </a:rPr>
                        <a:t>V.2.2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S8 </a:t>
                      </a: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 B2-3 Désenfumage et sécurité incendie  domaine d’utilisation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02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Times New Roman"/>
                          <a:ea typeface="Calibri"/>
                          <a:cs typeface="Times New Roman"/>
                        </a:rPr>
                        <a:t>V.3.1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S7-1 Communication technique Fonctionnement logique à partir d'une représentation schématique 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02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Times New Roman"/>
                          <a:ea typeface="Calibri"/>
                          <a:cs typeface="Times New Roman"/>
                        </a:rPr>
                        <a:t>V.3.2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S5.3 réglementation incendie matériel conforme à la réglementation en vigueur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028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Times New Roman"/>
                          <a:ea typeface="Calibri"/>
                          <a:cs typeface="Times New Roman"/>
                        </a:rPr>
                        <a:t>V.3.3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b="1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S5.3 réglementation incendie  Détection incendie, de mise en sécurité, éclairage de sécurité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1500174"/>
            <a:ext cx="9144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00" dirty="0" smtClean="0"/>
          </a:p>
          <a:p>
            <a:pPr algn="ctr"/>
            <a:r>
              <a:rPr lang="fr-FR" sz="2800" dirty="0" smtClean="0"/>
              <a:t> </a:t>
            </a:r>
            <a:r>
              <a:rPr lang="fr-FR" sz="3600" b="1" dirty="0" smtClean="0"/>
              <a:t>Le sujet 0 </a:t>
            </a:r>
            <a:r>
              <a:rPr lang="fr-FR" sz="3600" b="1" dirty="0" smtClean="0"/>
              <a:t>numéro2</a:t>
            </a:r>
          </a:p>
          <a:p>
            <a:pPr algn="ctr"/>
            <a:endParaRPr lang="fr-FR" sz="3600" b="1" dirty="0" smtClean="0"/>
          </a:p>
          <a:p>
            <a:pPr algn="ctr"/>
            <a:r>
              <a:rPr lang="fr-FR" sz="4800" b="1" dirty="0" smtClean="0"/>
              <a:t>PARTIE VI </a:t>
            </a:r>
            <a:endParaRPr lang="fr-FR" sz="4800" b="1" dirty="0" smtClean="0"/>
          </a:p>
          <a:p>
            <a:r>
              <a:rPr lang="fr-FR" sz="3600" dirty="0" smtClean="0"/>
              <a:t>	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8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     Partie VI  : Etude de prix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2010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Etude de prix 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14282" y="1000108"/>
            <a:ext cx="86439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 smtClean="0"/>
              <a:t>Pour prendre en compte la contrainte économique du client, une négociation est ouverte.</a:t>
            </a:r>
          </a:p>
          <a:p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2500298" y="1857364"/>
            <a:ext cx="6429388" cy="3367098"/>
            <a:chOff x="2714612" y="1857364"/>
            <a:chExt cx="6429388" cy="3367098"/>
          </a:xfrm>
        </p:grpSpPr>
        <p:pic>
          <p:nvPicPr>
            <p:cNvPr id="8" name="Image 7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28926" y="1857364"/>
              <a:ext cx="5715000" cy="118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Image 8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57488" y="3357562"/>
              <a:ext cx="5791200" cy="1866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121" name="AutoShape 1"/>
            <p:cNvCxnSpPr>
              <a:cxnSpLocks noChangeShapeType="1"/>
            </p:cNvCxnSpPr>
            <p:nvPr/>
          </p:nvCxnSpPr>
          <p:spPr bwMode="auto">
            <a:xfrm>
              <a:off x="2752725" y="2928934"/>
              <a:ext cx="6391275" cy="952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122" name="AutoShape 2"/>
            <p:cNvCxnSpPr>
              <a:cxnSpLocks noChangeShapeType="1"/>
            </p:cNvCxnSpPr>
            <p:nvPr/>
          </p:nvCxnSpPr>
          <p:spPr bwMode="auto">
            <a:xfrm>
              <a:off x="2714612" y="3286124"/>
              <a:ext cx="6257925" cy="1238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2" name="ZoneTexte 11"/>
          <p:cNvSpPr txBox="1"/>
          <p:nvPr/>
        </p:nvSpPr>
        <p:spPr>
          <a:xfrm>
            <a:off x="285720" y="5286388"/>
            <a:ext cx="86439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 smtClean="0"/>
              <a:t>1.4/ Une remise commerciale de 3% a été consentie après négociation commerciale avec le client, calculer le nouveau prix TTC.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SUJET                                                       Partie VI  : Etude de prix 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0" y="500042"/>
            <a:ext cx="3045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u="sng" dirty="0" smtClean="0"/>
              <a:t> Bilan de compétences</a:t>
            </a:r>
            <a:endParaRPr lang="fr-FR" sz="2400" b="1" dirty="0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428596" y="1142984"/>
          <a:ext cx="8429684" cy="4929222"/>
        </p:xfrm>
        <a:graphic>
          <a:graphicData uri="http://schemas.openxmlformats.org/drawingml/2006/table">
            <a:tbl>
              <a:tblPr/>
              <a:tblGrid>
                <a:gridCol w="642775"/>
                <a:gridCol w="240686"/>
                <a:gridCol w="240686"/>
                <a:gridCol w="240686"/>
                <a:gridCol w="241252"/>
                <a:gridCol w="240686"/>
                <a:gridCol w="240686"/>
                <a:gridCol w="241252"/>
                <a:gridCol w="4655724"/>
                <a:gridCol w="481373"/>
                <a:gridCol w="481939"/>
                <a:gridCol w="481939"/>
              </a:tblGrid>
              <a:tr h="1344334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C1-2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C2-3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C4-3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C12-1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C12-2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Savoirs associés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GCF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FCA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6195" marR="361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DBC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222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VI.1.1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S9-2 Élaboration d’un prix de vente et facturation déboursé sec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222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VI.1.2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S9-2 Élaboration d’un prix de vente et facturation bénéfice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222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VI.1.3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S9-2 Élaboration d’un prix de vente et facturation frais chantier et généraux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222">
                <a:tc>
                  <a:txBody>
                    <a:bodyPr/>
                    <a:lstStyle/>
                    <a:p>
                      <a:pPr marL="36195"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VI.1.4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fr-FR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619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Calibri"/>
                          <a:ea typeface="Calibri"/>
                          <a:cs typeface="Times New Roman"/>
                        </a:rPr>
                        <a:t>S9-2 Élaboration d’un prix de vente et facturation calculs commerciaux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000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2428868"/>
            <a:ext cx="9144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Synthèse </a:t>
            </a:r>
            <a:r>
              <a:rPr lang="fr-FR" sz="3600" b="1" dirty="0" smtClean="0"/>
              <a:t>des </a:t>
            </a:r>
            <a:r>
              <a:rPr lang="fr-FR" sz="3600" b="1" dirty="0" smtClean="0"/>
              <a:t>compétences</a:t>
            </a:r>
            <a:endParaRPr lang="fr-FR" sz="3600" b="1" dirty="0" smtClean="0"/>
          </a:p>
          <a:p>
            <a:endParaRPr lang="fr-FR" sz="1000" dirty="0" smtClean="0"/>
          </a:p>
          <a:p>
            <a:endParaRPr lang="fr-FR" sz="28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fr-FR" sz="2800" b="1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Présentation du support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10" name="Image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671517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6858016" y="785794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Bâtiment sur sous-sol et R+2</a:t>
            </a:r>
            <a:endParaRPr lang="fr-FR" sz="2000" dirty="0"/>
          </a:p>
        </p:txBody>
      </p:sp>
      <p:sp>
        <p:nvSpPr>
          <p:cNvPr id="9" name="ZoneTexte 8"/>
          <p:cNvSpPr txBox="1"/>
          <p:nvPr/>
        </p:nvSpPr>
        <p:spPr>
          <a:xfrm>
            <a:off x="6858016" y="1643050"/>
            <a:ext cx="1785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smtClean="0"/>
              <a:t>Regroupe :</a:t>
            </a:r>
          </a:p>
          <a:p>
            <a:r>
              <a:rPr lang="fr-FR" sz="2000" dirty="0" smtClean="0"/>
              <a:t>- FFB </a:t>
            </a:r>
          </a:p>
          <a:p>
            <a:r>
              <a:rPr lang="fr-FR" sz="2000" dirty="0" smtClean="0"/>
              <a:t>-SMABTP</a:t>
            </a:r>
          </a:p>
          <a:p>
            <a:r>
              <a:rPr lang="fr-FR" sz="2000" dirty="0" smtClean="0"/>
              <a:t>-Banque BTP</a:t>
            </a:r>
            <a:endParaRPr lang="fr-FR" sz="2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858016" y="3357562"/>
            <a:ext cx="2285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smtClean="0"/>
              <a:t>Surface :</a:t>
            </a:r>
            <a:r>
              <a:rPr lang="fr-FR" sz="2000" dirty="0" smtClean="0"/>
              <a:t> 1650 m² de bureaux et de salles de réunion</a:t>
            </a:r>
            <a:endParaRPr lang="fr-FR" sz="2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929454" y="4714884"/>
            <a:ext cx="2214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u="sng" dirty="0" smtClean="0"/>
              <a:t>Sous-sol:</a:t>
            </a:r>
          </a:p>
          <a:p>
            <a:r>
              <a:rPr lang="fr-FR" sz="2000" dirty="0" smtClean="0"/>
              <a:t>Parking </a:t>
            </a:r>
            <a:r>
              <a:rPr lang="fr-FR" sz="2000" dirty="0" smtClean="0"/>
              <a:t>et local chaufferie</a:t>
            </a: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Synthèse lien compétence/ questionnement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500033" y="571484"/>
          <a:ext cx="8001057" cy="5786473"/>
        </p:xfrm>
        <a:graphic>
          <a:graphicData uri="http://schemas.openxmlformats.org/drawingml/2006/table">
            <a:tbl>
              <a:tblPr/>
              <a:tblGrid>
                <a:gridCol w="3256881"/>
                <a:gridCol w="3256881"/>
                <a:gridCol w="1149208"/>
                <a:gridCol w="338087"/>
              </a:tblGrid>
              <a:tr h="3708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Compétences évaluées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Indicateurs de performance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Questions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Poids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C1 - Analyser les besoins d'un client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5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C1-2 Exprimer les contraintes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contraintes règlementaires, environnementales et économiques sont identifiées.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I.3.1/I.4.3/ II.2.4/ III.1/III.6/ VI.1.4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C2 - Analyser un système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8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2406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C2-1 Identifier les composants et l’architecture structurelle et fonctionnelle  du système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fonctions principales des composants sont identifiées.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I.5.3/ IV.2.2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relations entre les différents composants sont identifiées.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I.3.3/ II.2.2/ IV.3.5/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L'analyse fonctionnelle est faite.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I.3.2/ II.1.1/ IV.1/IV.3.6/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6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C2-2 Identifier les chaines d’énergie et d’information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énergies sont identifiées.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I.4.1/I.4.2/I.5.2/  III.1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réseaux sont caractérisés.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II.1.2/II.1.3/II.1.4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 chaine d’énergie est identifiée et/ou schématisée.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IV.3.1/ III.2/ IV.4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 chaine d’information est identifiée et/ou schématisée.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IV.2.1/IV.5.2/IV.5.3/ V.3.2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8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C2-3 Décrire le fonctionnement du système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différents modes de fonctionnement sont explicités.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II.1.2/II.1.3/ IV.3.3/ V.2.1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40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paramètres de fonctionnement sont repérés.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I.5.1/ IV.3.</a:t>
                      </a:r>
                      <a:r>
                        <a:rPr lang="fr-FR" sz="7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fr-FR" sz="7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700">
                          <a:latin typeface="Times New Roman"/>
                          <a:ea typeface="Times New Roman"/>
                          <a:cs typeface="Times New Roman"/>
                        </a:rPr>
                        <a:t>/IV.5.1/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C4 - Décoder et élaborer des plans et des schémas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8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C4-3 Décoder les plans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informations des plans supports sont comprises et prises en compte.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I.1/ II.1.1/ V.3.1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C12 - Recueillir et traiter l'information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8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544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C12-1 Identifier les documents d’un dossier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documents  manquants sont repérés.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V.3.3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4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 rôle de chaque document est connu.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I.2/ II.2.1/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33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C12-2 Extraire les informations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informations extraites sont pertinentes et répondent à la demande.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I.2/ III.4/III.5/ IV.3.4/ V.1.2 </a:t>
                      </a:r>
                      <a:r>
                        <a:rPr lang="fr-FR" sz="700">
                          <a:latin typeface="Times New Roman"/>
                          <a:ea typeface="Times New Roman"/>
                          <a:cs typeface="Times New Roman"/>
                        </a:rPr>
                        <a:t>/ V.2.2</a:t>
                      </a:r>
                      <a:r>
                        <a:rPr lang="fr-FR" sz="700" b="1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VI.1.1/VI.1.2/VI.1.3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4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Les informations sont classées de façon méthodique.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V.1.1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20%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4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 document est structuré.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II.1.1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20%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2" marR="294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285984" y="2143116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 smtClean="0"/>
              <a:t>BTS F.E.D</a:t>
            </a:r>
            <a:endParaRPr lang="fr-FR" sz="8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00034" y="3714752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Epreuve E4 – Etude des systèmes</a:t>
            </a:r>
          </a:p>
          <a:p>
            <a:pPr algn="ctr"/>
            <a:r>
              <a:rPr lang="fr-FR" sz="4000" b="1" dirty="0" smtClean="0"/>
              <a:t>Sous-épreuve E41 – Analyse et définition d’un système</a:t>
            </a:r>
            <a:endParaRPr lang="fr-FR" sz="40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00034" y="1000108"/>
            <a:ext cx="8143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/>
              <a:t>Présentation du deuxième sujet 0</a:t>
            </a:r>
            <a:endParaRPr lang="fr-FR" sz="4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Séminaire du 16/12/2014</a:t>
            </a:r>
            <a:endParaRPr lang="fr-FR" sz="2800" b="1" dirty="0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412116"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043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992" y="642918"/>
            <a:ext cx="839485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Présentation du support</a:t>
            </a:r>
            <a:endParaRPr lang="fr-FR" sz="28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1000100" y="2571744"/>
            <a:ext cx="15716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Façade sud</a:t>
            </a:r>
            <a:endParaRPr lang="fr-FR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785786" y="5715016"/>
            <a:ext cx="15716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Façade nord 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Présentation du support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622547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642910" y="2857496"/>
            <a:ext cx="15716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Façade est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5929322" y="2857496"/>
            <a:ext cx="15716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Façade ouest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714348" y="5572140"/>
            <a:ext cx="15716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Coupe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6215074" y="5500702"/>
            <a:ext cx="857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Coupe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0" y="6445884"/>
          <a:ext cx="9144000" cy="412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8"/>
                <a:gridCol w="960462"/>
                <a:gridCol w="896926"/>
                <a:gridCol w="928694"/>
                <a:gridCol w="1000132"/>
                <a:gridCol w="1000132"/>
                <a:gridCol w="1000132"/>
                <a:gridCol w="1000132"/>
                <a:gridCol w="1285852"/>
              </a:tblGrid>
              <a:tr h="412116"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méthode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Support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III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IV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Partie VI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synthèse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Présentation du support</a:t>
            </a:r>
            <a:endParaRPr lang="fr-FR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2000232" y="5786454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0" y="71435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Cette construction sera labellisée</a:t>
            </a:r>
            <a:endParaRPr lang="fr-FR" sz="2400" dirty="0"/>
          </a:p>
        </p:txBody>
      </p:sp>
      <p:pic>
        <p:nvPicPr>
          <p:cNvPr id="11" name="Image 1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428736"/>
            <a:ext cx="2500330" cy="168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500438"/>
            <a:ext cx="221457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29520" y="4857760"/>
            <a:ext cx="150019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</TotalTime>
  <Words>3443</Words>
  <Application>Microsoft Office PowerPoint</Application>
  <PresentationFormat>Affichage à l'écran (4:3)</PresentationFormat>
  <Paragraphs>1173</Paragraphs>
  <Slides>61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61</vt:i4>
      </vt:variant>
    </vt:vector>
  </HeadingPairs>
  <TitlesOfParts>
    <vt:vector size="62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  <vt:lpstr>Diapositive 46</vt:lpstr>
      <vt:lpstr>Diapositive 47</vt:lpstr>
      <vt:lpstr>Diapositive 48</vt:lpstr>
      <vt:lpstr>Diapositive 49</vt:lpstr>
      <vt:lpstr>Diapositive 50</vt:lpstr>
      <vt:lpstr>Diapositive 51</vt:lpstr>
      <vt:lpstr>Diapositive 52</vt:lpstr>
      <vt:lpstr>Diapositive 53</vt:lpstr>
      <vt:lpstr>Diapositive 54</vt:lpstr>
      <vt:lpstr>Diapositive 55</vt:lpstr>
      <vt:lpstr>Diapositive 56</vt:lpstr>
      <vt:lpstr>Diapositive 57</vt:lpstr>
      <vt:lpstr>Diapositive 58</vt:lpstr>
      <vt:lpstr>Diapositive 59</vt:lpstr>
      <vt:lpstr>Diapositive 60</vt:lpstr>
      <vt:lpstr>Diapositive 61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seb</dc:creator>
  <cp:lastModifiedBy>seb</cp:lastModifiedBy>
  <cp:revision>200</cp:revision>
  <dcterms:created xsi:type="dcterms:W3CDTF">2014-12-09T21:25:12Z</dcterms:created>
  <dcterms:modified xsi:type="dcterms:W3CDTF">2014-12-14T14:06:56Z</dcterms:modified>
</cp:coreProperties>
</file>