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97" r:id="rId17"/>
    <p:sldId id="272" r:id="rId18"/>
    <p:sldId id="271" r:id="rId19"/>
    <p:sldId id="273" r:id="rId20"/>
    <p:sldId id="275" r:id="rId21"/>
    <p:sldId id="276" r:id="rId22"/>
    <p:sldId id="277" r:id="rId23"/>
    <p:sldId id="283" r:id="rId24"/>
    <p:sldId id="278" r:id="rId25"/>
    <p:sldId id="279" r:id="rId26"/>
    <p:sldId id="280" r:id="rId27"/>
    <p:sldId id="274" r:id="rId28"/>
    <p:sldId id="281" r:id="rId29"/>
    <p:sldId id="282" r:id="rId30"/>
    <p:sldId id="284" r:id="rId31"/>
    <p:sldId id="285" r:id="rId32"/>
    <p:sldId id="286" r:id="rId33"/>
    <p:sldId id="287" r:id="rId34"/>
    <p:sldId id="288" r:id="rId35"/>
    <p:sldId id="292" r:id="rId36"/>
    <p:sldId id="293" r:id="rId37"/>
    <p:sldId id="289" r:id="rId38"/>
    <p:sldId id="290" r:id="rId39"/>
    <p:sldId id="291" r:id="rId40"/>
    <p:sldId id="294" r:id="rId41"/>
    <p:sldId id="295" r:id="rId42"/>
    <p:sldId id="296"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8647E4D-1265-416E-BBEF-1242E9DF5350}" type="datetimeFigureOut">
              <a:rPr lang="fr-FR" smtClean="0"/>
              <a:t>16/12/2014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851937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647E4D-1265-416E-BBEF-1242E9DF5350}" type="datetimeFigureOut">
              <a:rPr lang="fr-FR" smtClean="0"/>
              <a:t>16/12/2014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85832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647E4D-1265-416E-BBEF-1242E9DF5350}" type="datetimeFigureOut">
              <a:rPr lang="fr-FR" smtClean="0"/>
              <a:t>16/12/2014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415051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8647E4D-1265-416E-BBEF-1242E9DF5350}" type="datetimeFigureOut">
              <a:rPr lang="fr-FR" smtClean="0"/>
              <a:t>16/12/2014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836515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8647E4D-1265-416E-BBEF-1242E9DF5350}" type="datetimeFigureOut">
              <a:rPr lang="fr-FR" smtClean="0"/>
              <a:t>16/12/2014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62261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8647E4D-1265-416E-BBEF-1242E9DF5350}" type="datetimeFigureOut">
              <a:rPr lang="fr-FR" smtClean="0"/>
              <a:t>16/12/2014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1170607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8647E4D-1265-416E-BBEF-1242E9DF5350}" type="datetimeFigureOut">
              <a:rPr lang="fr-FR" smtClean="0"/>
              <a:t>16/12/2014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1390627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8647E4D-1265-416E-BBEF-1242E9DF5350}" type="datetimeFigureOut">
              <a:rPr lang="fr-FR" smtClean="0"/>
              <a:t>16/12/2014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325953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647E4D-1265-416E-BBEF-1242E9DF5350}" type="datetimeFigureOut">
              <a:rPr lang="fr-FR" smtClean="0"/>
              <a:t>16/12/2014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291689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647E4D-1265-416E-BBEF-1242E9DF5350}" type="datetimeFigureOut">
              <a:rPr lang="fr-FR" smtClean="0"/>
              <a:t>16/12/2014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259323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8647E4D-1265-416E-BBEF-1242E9DF5350}" type="datetimeFigureOut">
              <a:rPr lang="fr-FR" smtClean="0"/>
              <a:t>16/12/2014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063021-09BD-4CCB-9ED0-2991BD1E0226}" type="slidenum">
              <a:rPr lang="fr-FR" smtClean="0"/>
              <a:t>‹N°›</a:t>
            </a:fld>
            <a:endParaRPr lang="fr-FR"/>
          </a:p>
        </p:txBody>
      </p:sp>
    </p:spTree>
    <p:extLst>
      <p:ext uri="{BB962C8B-B14F-4D97-AF65-F5344CB8AC3E}">
        <p14:creationId xmlns:p14="http://schemas.microsoft.com/office/powerpoint/2010/main" val="1190491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47E4D-1265-416E-BBEF-1242E9DF5350}" type="datetimeFigureOut">
              <a:rPr lang="fr-FR" smtClean="0"/>
              <a:t>16/12/2014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63021-09BD-4CCB-9ED0-2991BD1E0226}" type="slidenum">
              <a:rPr lang="fr-FR" smtClean="0"/>
              <a:t>‹N°›</a:t>
            </a:fld>
            <a:endParaRPr lang="fr-FR"/>
          </a:p>
        </p:txBody>
      </p:sp>
    </p:spTree>
    <p:extLst>
      <p:ext uri="{BB962C8B-B14F-4D97-AF65-F5344CB8AC3E}">
        <p14:creationId xmlns:p14="http://schemas.microsoft.com/office/powerpoint/2010/main" val="2488615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309121"/>
            <a:ext cx="7054551" cy="1470025"/>
          </a:xfrm>
        </p:spPr>
        <p:txBody>
          <a:bodyPr>
            <a:normAutofit fontScale="90000"/>
          </a:bodyPr>
          <a:lstStyle/>
          <a:p>
            <a:r>
              <a:rPr lang="fr-FR" dirty="0" smtClean="0"/>
              <a:t>Plan National de Formation</a:t>
            </a:r>
            <a:br>
              <a:rPr lang="fr-FR" dirty="0" smtClean="0"/>
            </a:br>
            <a:r>
              <a:rPr lang="fr-FR" b="1" dirty="0" smtClean="0"/>
              <a:t>Professionnalisation des acteurs</a:t>
            </a:r>
            <a:endParaRPr lang="fr-FR" dirty="0"/>
          </a:p>
        </p:txBody>
      </p:sp>
      <p:sp>
        <p:nvSpPr>
          <p:cNvPr id="3" name="Sous-titre 2"/>
          <p:cNvSpPr>
            <a:spLocks noGrp="1"/>
          </p:cNvSpPr>
          <p:nvPr>
            <p:ph type="subTitle" idx="1"/>
          </p:nvPr>
        </p:nvSpPr>
        <p:spPr>
          <a:xfrm>
            <a:off x="1331640" y="2348880"/>
            <a:ext cx="6400800" cy="1752600"/>
          </a:xfrm>
        </p:spPr>
        <p:txBody>
          <a:bodyPr>
            <a:normAutofit fontScale="85000" lnSpcReduction="10000"/>
          </a:bodyPr>
          <a:lstStyle/>
          <a:p>
            <a:r>
              <a:rPr lang="fr-FR" b="1" dirty="0" smtClean="0">
                <a:solidFill>
                  <a:schemeClr val="accent1">
                    <a:lumMod val="75000"/>
                  </a:schemeClr>
                </a:solidFill>
              </a:rPr>
              <a:t>Rénovation des référentiels des brevets de techniciens supérieurs </a:t>
            </a:r>
          </a:p>
          <a:p>
            <a:pPr algn="l"/>
            <a:r>
              <a:rPr lang="fr-FR" b="1" dirty="0" smtClean="0">
                <a:solidFill>
                  <a:schemeClr val="accent1">
                    <a:lumMod val="75000"/>
                  </a:schemeClr>
                </a:solidFill>
              </a:rPr>
              <a:t>- FEE (fluides, énergies, environnements)</a:t>
            </a:r>
          </a:p>
          <a:p>
            <a:pPr algn="l"/>
            <a:r>
              <a:rPr lang="fr-FR" b="1" dirty="0" smtClean="0">
                <a:solidFill>
                  <a:schemeClr val="accent1">
                    <a:lumMod val="75000"/>
                  </a:schemeClr>
                </a:solidFill>
              </a:rPr>
              <a:t>- Domotique</a:t>
            </a:r>
          </a:p>
          <a:p>
            <a:endParaRPr lang="fr-FR" dirty="0"/>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98" y="260349"/>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923928" y="4509120"/>
            <a:ext cx="4572000" cy="1477328"/>
          </a:xfrm>
          <a:prstGeom prst="rect">
            <a:avLst/>
          </a:prstGeom>
        </p:spPr>
        <p:txBody>
          <a:bodyPr>
            <a:spAutoFit/>
          </a:bodyPr>
          <a:lstStyle/>
          <a:p>
            <a:r>
              <a:rPr lang="fr-FR" b="1" dirty="0"/>
              <a:t> </a:t>
            </a:r>
          </a:p>
          <a:p>
            <a:r>
              <a:rPr lang="fr-FR" b="1" dirty="0" smtClean="0"/>
              <a:t>Mardi </a:t>
            </a:r>
            <a:r>
              <a:rPr lang="fr-FR" b="1" dirty="0"/>
              <a:t>16 décembre 2014</a:t>
            </a:r>
          </a:p>
          <a:p>
            <a:r>
              <a:rPr lang="fr-FR" dirty="0"/>
              <a:t>Lycée Raspail</a:t>
            </a:r>
            <a:endParaRPr lang="fr-FR" b="1" dirty="0"/>
          </a:p>
          <a:p>
            <a:r>
              <a:rPr lang="fr-FR" dirty="0"/>
              <a:t>5 bis avenue Maurice d’Ocagne</a:t>
            </a:r>
            <a:endParaRPr lang="fr-FR" b="1" dirty="0"/>
          </a:p>
          <a:p>
            <a:r>
              <a:rPr lang="fr-FR"/>
              <a:t>75014 </a:t>
            </a:r>
            <a:r>
              <a:rPr lang="fr-FR" smtClean="0"/>
              <a:t>Paris</a:t>
            </a:r>
            <a:endParaRPr lang="fr-FR" b="1" dirty="0"/>
          </a:p>
        </p:txBody>
      </p:sp>
    </p:spTree>
    <p:extLst>
      <p:ext uri="{BB962C8B-B14F-4D97-AF65-F5344CB8AC3E}">
        <p14:creationId xmlns:p14="http://schemas.microsoft.com/office/powerpoint/2010/main" val="3050847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Autofit/>
          </a:bodyPr>
          <a:lstStyle/>
          <a:p>
            <a:pPr algn="l"/>
            <a:r>
              <a:rPr lang="fr-FR" sz="1400" b="1" dirty="0"/>
              <a:t>Première partie du séminaire : </a:t>
            </a:r>
            <a:r>
              <a:rPr lang="fr-FR" sz="1400" b="1" dirty="0" smtClean="0"/>
              <a:t/>
            </a:r>
            <a:br>
              <a:rPr lang="fr-FR" sz="1400" b="1" dirty="0" smtClean="0"/>
            </a:br>
            <a:r>
              <a:rPr lang="fr-FR" sz="1400" b="1" dirty="0"/>
              <a:t>	</a:t>
            </a:r>
            <a:r>
              <a:rPr lang="fr-FR" sz="1400" b="1" dirty="0" smtClean="0"/>
              <a:t>les </a:t>
            </a:r>
            <a:r>
              <a:rPr lang="fr-FR" sz="1400" b="1" dirty="0"/>
              <a:t>principes fondamentaux de la formation du brevet de 		technicien supérieur « Fluides Énergies Domotique » (FED) </a:t>
            </a:r>
            <a:r>
              <a:rPr lang="fr-FR" sz="1400" i="1" dirty="0" smtClean="0"/>
              <a:t/>
            </a:r>
            <a:br>
              <a:rPr lang="fr-FR" sz="1400" i="1" dirty="0" smtClean="0"/>
            </a:br>
            <a:r>
              <a:rPr lang="fr-FR" sz="1400" i="1"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IGEN groupe STI et des professionnels du secteur.</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215961" y="2204864"/>
            <a:ext cx="8640960" cy="4247317"/>
          </a:xfrm>
          <a:prstGeom prst="rect">
            <a:avLst/>
          </a:prstGeom>
        </p:spPr>
        <p:txBody>
          <a:bodyPr wrap="square">
            <a:spAutoFit/>
          </a:bodyPr>
          <a:lstStyle/>
          <a:p>
            <a:pPr marL="285750" indent="-285750">
              <a:buFontTx/>
              <a:buChar char="-"/>
            </a:pPr>
            <a:r>
              <a:rPr lang="fr-FR" b="1" dirty="0" smtClean="0"/>
              <a:t>Transmettre </a:t>
            </a:r>
            <a:r>
              <a:rPr lang="fr-FR" b="1" dirty="0"/>
              <a:t>une culture technologique et professionnelle commune pour toutes les </a:t>
            </a:r>
            <a:r>
              <a:rPr lang="fr-FR" b="1" dirty="0" smtClean="0"/>
              <a:t>spécialités,</a:t>
            </a:r>
          </a:p>
          <a:p>
            <a:pPr marL="285750" indent="-285750">
              <a:buFontTx/>
              <a:buChar char="-"/>
            </a:pPr>
            <a:r>
              <a:rPr lang="fr-FR" dirty="0" smtClean="0"/>
              <a:t>Permettre à chaque technicien supérieur d’appréhender </a:t>
            </a:r>
            <a:r>
              <a:rPr lang="fr-FR" dirty="0"/>
              <a:t>tous les environnements qu’il est susceptible de rencontrer lors de ses taches professionnelles.</a:t>
            </a:r>
          </a:p>
          <a:p>
            <a:r>
              <a:rPr lang="fr-FR" dirty="0"/>
              <a:t> </a:t>
            </a:r>
            <a:r>
              <a:rPr lang="fr-FR" dirty="0" smtClean="0"/>
              <a:t>-   Une formation  qui s’appuie </a:t>
            </a:r>
            <a:r>
              <a:rPr lang="fr-FR" dirty="0"/>
              <a:t>sur la conception, l’installation, la mise en service et des opérations de maintenance de premier niveau de tous les systèmes </a:t>
            </a:r>
            <a:r>
              <a:rPr lang="fr-FR" dirty="0" smtClean="0"/>
              <a:t>énergétiques.</a:t>
            </a:r>
          </a:p>
          <a:p>
            <a:r>
              <a:rPr lang="fr-FR" dirty="0" smtClean="0"/>
              <a:t>-     </a:t>
            </a:r>
            <a:r>
              <a:rPr lang="fr-FR" b="1" dirty="0" smtClean="0"/>
              <a:t>La </a:t>
            </a:r>
            <a:r>
              <a:rPr lang="fr-FR" b="1" dirty="0"/>
              <a:t>relation client, soulignée par toutes les branches professionnelles </a:t>
            </a:r>
            <a:r>
              <a:rPr lang="fr-FR" dirty="0"/>
              <a:t>est plus particulièrement développée dans l’option « domotique et bâtiments communicants ».</a:t>
            </a:r>
          </a:p>
          <a:p>
            <a:r>
              <a:rPr lang="fr-FR" dirty="0"/>
              <a:t> </a:t>
            </a:r>
            <a:r>
              <a:rPr lang="fr-FR" dirty="0" smtClean="0"/>
              <a:t>	</a:t>
            </a:r>
            <a:r>
              <a:rPr lang="fr-FR" sz="1600" i="1" dirty="0" smtClean="0"/>
              <a:t>Les </a:t>
            </a:r>
            <a:r>
              <a:rPr lang="fr-FR" sz="1600" i="1" dirty="0"/>
              <a:t>compétences et les savoirs associés à la « relation client » ne font pas l’objet </a:t>
            </a:r>
            <a:r>
              <a:rPr lang="fr-FR" sz="1600" i="1" dirty="0" smtClean="0"/>
              <a:t>	d’une </a:t>
            </a:r>
            <a:r>
              <a:rPr lang="fr-FR" sz="1600" i="1" dirty="0"/>
              <a:t>épreuve particulière. Les compétences correspondantes seront évaluées </a:t>
            </a:r>
            <a:r>
              <a:rPr lang="fr-FR" sz="1600" i="1" dirty="0" smtClean="0"/>
              <a:t>au </a:t>
            </a:r>
            <a:r>
              <a:rPr lang="fr-FR" sz="1600" i="1" dirty="0"/>
              <a:t>travers </a:t>
            </a:r>
            <a:r>
              <a:rPr lang="fr-FR" sz="1600" i="1" dirty="0" smtClean="0"/>
              <a:t>	des </a:t>
            </a:r>
            <a:r>
              <a:rPr lang="fr-FR" sz="1600" i="1" dirty="0"/>
              <a:t>épreuves de conduite de projet et de rapport de stage.</a:t>
            </a:r>
          </a:p>
          <a:p>
            <a:r>
              <a:rPr lang="fr-FR" dirty="0" smtClean="0"/>
              <a:t>- </a:t>
            </a:r>
            <a:r>
              <a:rPr lang="fr-FR" b="1" dirty="0" smtClean="0"/>
              <a:t>L’adaptation </a:t>
            </a:r>
            <a:r>
              <a:rPr lang="fr-FR" b="1" dirty="0"/>
              <a:t>de la certification à la spécificité technique </a:t>
            </a:r>
            <a:r>
              <a:rPr lang="fr-FR" dirty="0"/>
              <a:t>de chaque option se fera au travers de </a:t>
            </a:r>
            <a:r>
              <a:rPr lang="fr-FR" b="1" dirty="0"/>
              <a:t>trois épreuves professionnelles </a:t>
            </a:r>
            <a:r>
              <a:rPr lang="fr-FR" dirty="0"/>
              <a:t>qui mettront en œuvre des systèmes spécifiques au champ professionnel </a:t>
            </a:r>
            <a:r>
              <a:rPr lang="fr-FR" dirty="0" smtClean="0"/>
              <a:t>correspondant </a:t>
            </a:r>
            <a:r>
              <a:rPr lang="fr-FR" i="1" dirty="0" smtClean="0"/>
              <a:t>(</a:t>
            </a:r>
            <a:r>
              <a:rPr lang="fr-FR" i="1" dirty="0" err="1" smtClean="0"/>
              <a:t>cf</a:t>
            </a:r>
            <a:r>
              <a:rPr lang="fr-FR" i="1" dirty="0" smtClean="0"/>
              <a:t> architecture de certification).</a:t>
            </a:r>
            <a:endParaRPr lang="fr-FR" i="1" dirty="0"/>
          </a:p>
          <a:p>
            <a:endParaRPr lang="fr-FR" dirty="0"/>
          </a:p>
        </p:txBody>
      </p:sp>
    </p:spTree>
    <p:extLst>
      <p:ext uri="{BB962C8B-B14F-4D97-AF65-F5344CB8AC3E}">
        <p14:creationId xmlns:p14="http://schemas.microsoft.com/office/powerpoint/2010/main" val="2822078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Autofit/>
          </a:bodyPr>
          <a:lstStyle/>
          <a:p>
            <a:pPr algn="l"/>
            <a:r>
              <a:rPr lang="fr-FR" sz="1400" b="1" dirty="0"/>
              <a:t>Première partie du séminaire : </a:t>
            </a:r>
            <a:r>
              <a:rPr lang="fr-FR" sz="1400" b="1" dirty="0" smtClean="0"/>
              <a:t/>
            </a:r>
            <a:br>
              <a:rPr lang="fr-FR" sz="1400" b="1" dirty="0" smtClean="0"/>
            </a:br>
            <a:r>
              <a:rPr lang="fr-FR" sz="1400" b="1" dirty="0"/>
              <a:t>	</a:t>
            </a:r>
            <a:r>
              <a:rPr lang="fr-FR" sz="1400" b="1" dirty="0" smtClean="0"/>
              <a:t>les </a:t>
            </a:r>
            <a:r>
              <a:rPr lang="fr-FR" sz="1400" b="1" dirty="0"/>
              <a:t>principes fondamentaux de la formation du brevet de 		technicien supérieur « Fluides Énergies Domotique » (FED) </a:t>
            </a:r>
            <a:r>
              <a:rPr lang="fr-FR" sz="1400" i="1" dirty="0" smtClean="0"/>
              <a:t/>
            </a:r>
            <a:br>
              <a:rPr lang="fr-FR" sz="1400" i="1" dirty="0" smtClean="0"/>
            </a:br>
            <a:r>
              <a:rPr lang="fr-FR" sz="1400" i="1"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IGEN groupe STI et des professionnels du secteur.</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251520" y="2204864"/>
            <a:ext cx="8640960" cy="3416320"/>
          </a:xfrm>
          <a:prstGeom prst="rect">
            <a:avLst/>
          </a:prstGeom>
        </p:spPr>
        <p:txBody>
          <a:bodyPr wrap="square">
            <a:spAutoFit/>
          </a:bodyPr>
          <a:lstStyle/>
          <a:p>
            <a:r>
              <a:rPr lang="fr-FR" dirty="0" smtClean="0"/>
              <a:t>Les </a:t>
            </a:r>
            <a:r>
              <a:rPr lang="fr-FR" dirty="0"/>
              <a:t>activités du technicien supérieur FED sur un système technique énergétique et/ou fluidique, nécessitent lors de la formation, des démarches techniques identiques quelle que soit l’option du diplôme. On peut citer :</a:t>
            </a:r>
          </a:p>
          <a:p>
            <a:r>
              <a:rPr lang="fr-FR" dirty="0"/>
              <a:t> </a:t>
            </a:r>
          </a:p>
          <a:p>
            <a:pPr lvl="0"/>
            <a:r>
              <a:rPr lang="fr-FR" dirty="0" smtClean="0">
                <a:sym typeface="Wingdings" panose="05000000000000000000" pitchFamily="2" charset="2"/>
              </a:rPr>
              <a:t> </a:t>
            </a:r>
            <a:r>
              <a:rPr lang="fr-FR" dirty="0" smtClean="0"/>
              <a:t>une </a:t>
            </a:r>
            <a:r>
              <a:rPr lang="fr-FR" dirty="0"/>
              <a:t>démarche d’analyse des systèmes pluri technologiques aux plans fonctionnels, structurels, temporels et comportementaux ;</a:t>
            </a:r>
          </a:p>
          <a:p>
            <a:pPr lvl="0"/>
            <a:endParaRPr lang="fr-FR" dirty="0" smtClean="0"/>
          </a:p>
          <a:p>
            <a:pPr lvl="0"/>
            <a:r>
              <a:rPr lang="fr-FR" dirty="0" smtClean="0">
                <a:sym typeface="Wingdings" panose="05000000000000000000" pitchFamily="2" charset="2"/>
              </a:rPr>
              <a:t> </a:t>
            </a:r>
            <a:r>
              <a:rPr lang="fr-FR" dirty="0" smtClean="0"/>
              <a:t>un </a:t>
            </a:r>
            <a:r>
              <a:rPr lang="fr-FR" dirty="0"/>
              <a:t>respect constant d’exigences transversales : sécurité, habilitation à intervenir, normalisation, contraintes environnementales, qualité des interventions, préoccupation des coûts ;</a:t>
            </a:r>
          </a:p>
          <a:p>
            <a:pPr lvl="0"/>
            <a:endParaRPr lang="fr-FR" dirty="0" smtClean="0"/>
          </a:p>
          <a:p>
            <a:pPr lvl="0"/>
            <a:r>
              <a:rPr lang="fr-FR" dirty="0" smtClean="0">
                <a:sym typeface="Wingdings" panose="05000000000000000000" pitchFamily="2" charset="2"/>
              </a:rPr>
              <a:t> </a:t>
            </a:r>
            <a:r>
              <a:rPr lang="fr-FR" dirty="0" smtClean="0"/>
              <a:t>une </a:t>
            </a:r>
            <a:r>
              <a:rPr lang="fr-FR" dirty="0"/>
              <a:t>capacité à communiquer avec les professionnels et les clients, y compris en anglais.</a:t>
            </a:r>
          </a:p>
        </p:txBody>
      </p:sp>
    </p:spTree>
    <p:extLst>
      <p:ext uri="{BB962C8B-B14F-4D97-AF65-F5344CB8AC3E}">
        <p14:creationId xmlns:p14="http://schemas.microsoft.com/office/powerpoint/2010/main" val="2038214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24326" y="868251"/>
            <a:ext cx="7054551" cy="1014442"/>
          </a:xfrm>
        </p:spPr>
        <p:txBody>
          <a:bodyPr>
            <a:noAutofit/>
          </a:bodyPr>
          <a:lstStyle/>
          <a:p>
            <a:pPr algn="l"/>
            <a:r>
              <a:rPr lang="fr-FR" sz="1400" dirty="0" smtClean="0"/>
              <a:t/>
            </a:r>
            <a:br>
              <a:rPr lang="fr-FR" sz="1400" dirty="0" smtClean="0"/>
            </a:br>
            <a:r>
              <a:rPr lang="fr-FR" sz="1400" b="1" dirty="0"/>
              <a:t>Première partie du séminaire : </a:t>
            </a:r>
            <a:br>
              <a:rPr lang="fr-FR" sz="1400" b="1" dirty="0"/>
            </a:br>
            <a:r>
              <a:rPr lang="fr-FR" sz="1400" b="1" dirty="0" smtClean="0"/>
              <a:t>		</a:t>
            </a:r>
            <a:r>
              <a:rPr lang="fr-FR" sz="1400" dirty="0" smtClean="0"/>
              <a:t>Une </a:t>
            </a:r>
            <a:r>
              <a:rPr lang="fr-FR" sz="1400" dirty="0"/>
              <a:t>architecture commune de certification </a:t>
            </a:r>
            <a:r>
              <a:rPr lang="fr-FR" sz="1400" i="1" dirty="0">
                <a:solidFill>
                  <a:schemeClr val="accent1">
                    <a:lumMod val="75000"/>
                  </a:schemeClr>
                </a:solidFill>
              </a:rPr>
              <a:t>(Jean Pierre Collignon) </a:t>
            </a:r>
            <a:br>
              <a:rPr lang="fr-FR" sz="1400" i="1" dirty="0">
                <a:solidFill>
                  <a:schemeClr val="accent1">
                    <a:lumMod val="75000"/>
                  </a:schemeClr>
                </a:solidFill>
              </a:rPr>
            </a:br>
            <a:r>
              <a:rPr lang="fr-FR" sz="1400" i="1" dirty="0"/>
              <a:t/>
            </a:r>
            <a:br>
              <a:rPr lang="fr-FR" sz="1400" i="1" dirty="0"/>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323527" y="2204864"/>
            <a:ext cx="8568951" cy="3139321"/>
          </a:xfrm>
          <a:prstGeom prst="rect">
            <a:avLst/>
          </a:prstGeom>
        </p:spPr>
        <p:txBody>
          <a:bodyPr wrap="square">
            <a:spAutoFit/>
          </a:bodyPr>
          <a:lstStyle/>
          <a:p>
            <a:r>
              <a:rPr lang="fr-FR" dirty="0" smtClean="0"/>
              <a:t>- Une </a:t>
            </a:r>
            <a:r>
              <a:rPr lang="fr-FR" dirty="0"/>
              <a:t>même structure pour les 3 options. Les compétences professionnelles du référentiel sont vérifiées au travers des </a:t>
            </a:r>
            <a:r>
              <a:rPr lang="fr-FR" b="1" dirty="0"/>
              <a:t>épreuves E4, E5 et E6.</a:t>
            </a:r>
            <a:endParaRPr lang="fr-FR" sz="1400" dirty="0"/>
          </a:p>
          <a:p>
            <a:r>
              <a:rPr lang="fr-FR" dirty="0" smtClean="0"/>
              <a:t>- Une </a:t>
            </a:r>
            <a:r>
              <a:rPr lang="fr-FR" dirty="0"/>
              <a:t>épreuve de certification, commune aux trois options, U41</a:t>
            </a:r>
            <a:endParaRPr lang="fr-FR" sz="1400" dirty="0"/>
          </a:p>
          <a:p>
            <a:pPr lvl="0"/>
            <a:r>
              <a:rPr lang="fr-FR" dirty="0" smtClean="0"/>
              <a:t>- La </a:t>
            </a:r>
            <a:r>
              <a:rPr lang="fr-FR" dirty="0"/>
              <a:t>part significative de la physique – chimie dans les épreuves (U32 et U42) ;</a:t>
            </a:r>
            <a:endParaRPr lang="fr-FR" sz="1400" dirty="0"/>
          </a:p>
          <a:p>
            <a:pPr lvl="0"/>
            <a:r>
              <a:rPr lang="fr-FR" dirty="0" smtClean="0"/>
              <a:t>- La </a:t>
            </a:r>
            <a:r>
              <a:rPr lang="fr-FR" dirty="0"/>
              <a:t>spécificité technique des systèmes (U5, U61 et U62) liés aux options.</a:t>
            </a:r>
            <a:endParaRPr lang="fr-FR" sz="1400" dirty="0"/>
          </a:p>
          <a:p>
            <a:r>
              <a:rPr lang="fr-FR" dirty="0"/>
              <a:t> </a:t>
            </a:r>
            <a:endParaRPr lang="fr-FR" sz="1400" dirty="0"/>
          </a:p>
          <a:p>
            <a:r>
              <a:rPr lang="fr-FR" dirty="0"/>
              <a:t>Il est important de s’attacher à bien différencier :</a:t>
            </a:r>
            <a:endParaRPr lang="fr-FR" sz="1400" dirty="0"/>
          </a:p>
          <a:p>
            <a:pPr lvl="0"/>
            <a:r>
              <a:rPr lang="fr-FR" b="1" i="1" dirty="0"/>
              <a:t> les compétences évaluables</a:t>
            </a:r>
            <a:r>
              <a:rPr lang="fr-FR" dirty="0"/>
              <a:t> (ou contrôlables), celles qui feront l’objet de l’évaluation lors d’une l’épreuve,</a:t>
            </a:r>
            <a:endParaRPr lang="fr-FR" sz="1400" dirty="0"/>
          </a:p>
          <a:p>
            <a:pPr lvl="0"/>
            <a:r>
              <a:rPr lang="fr-FR" b="1" i="1" dirty="0"/>
              <a:t>des compétences mobilisables</a:t>
            </a:r>
            <a:r>
              <a:rPr lang="fr-FR" dirty="0"/>
              <a:t>, celles qui </a:t>
            </a:r>
            <a:r>
              <a:rPr lang="fr-FR" dirty="0" smtClean="0"/>
              <a:t>sont nécessaires</a:t>
            </a:r>
            <a:r>
              <a:rPr lang="fr-FR" dirty="0"/>
              <a:t>, utiles et donc mobilisées, mais qui ne sont pas évaluées</a:t>
            </a:r>
            <a:r>
              <a:rPr lang="fr-FR" dirty="0" smtClean="0"/>
              <a:t>.</a:t>
            </a:r>
            <a:endParaRPr lang="fr-FR" sz="1400" dirty="0"/>
          </a:p>
        </p:txBody>
      </p:sp>
    </p:spTree>
    <p:extLst>
      <p:ext uri="{BB962C8B-B14F-4D97-AF65-F5344CB8AC3E}">
        <p14:creationId xmlns:p14="http://schemas.microsoft.com/office/powerpoint/2010/main" val="658829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09937" y="599725"/>
            <a:ext cx="7054551" cy="1014442"/>
          </a:xfrm>
        </p:spPr>
        <p:txBody>
          <a:bodyPr>
            <a:noAutofit/>
          </a:bodyPr>
          <a:lstStyle/>
          <a:p>
            <a:pPr algn="l"/>
            <a:r>
              <a:rPr lang="fr-FR" sz="1400" b="1" dirty="0"/>
              <a:t>Première partie du séminaire : </a:t>
            </a:r>
            <a:br>
              <a:rPr lang="fr-FR" sz="1400" b="1" dirty="0"/>
            </a:br>
            <a:r>
              <a:rPr lang="fr-FR" sz="1400" dirty="0"/>
              <a:t>	</a:t>
            </a:r>
            <a:r>
              <a:rPr lang="fr-FR" sz="1400" dirty="0" smtClean="0"/>
              <a:t>Épreuve </a:t>
            </a:r>
            <a:r>
              <a:rPr lang="fr-FR" sz="1400" dirty="0"/>
              <a:t>E4 : Étude de systèmes </a:t>
            </a:r>
            <a:r>
              <a:rPr lang="fr-FR" sz="1400" dirty="0" smtClean="0"/>
              <a:t/>
            </a:r>
            <a:br>
              <a:rPr lang="fr-FR" sz="1400" dirty="0" smtClean="0"/>
            </a:br>
            <a:r>
              <a:rPr lang="fr-FR" sz="1400" dirty="0"/>
              <a:t>	</a:t>
            </a:r>
            <a:r>
              <a:rPr lang="fr-FR" sz="1400" dirty="0" smtClean="0"/>
              <a:t>	Sous-épreuve </a:t>
            </a:r>
            <a:r>
              <a:rPr lang="fr-FR" sz="1400" dirty="0"/>
              <a:t>E41 – Analyse et définition 				d’un système - Coefficient 4 – Unité U41  </a:t>
            </a:r>
            <a:r>
              <a:rPr lang="fr-FR" sz="1400" i="1" dirty="0">
                <a:solidFill>
                  <a:schemeClr val="accent1">
                    <a:lumMod val="75000"/>
                  </a:schemeClr>
                </a:solidFill>
              </a:rPr>
              <a:t>(Jean Pierre Collignon)</a:t>
            </a:r>
            <a:br>
              <a:rPr lang="fr-FR" sz="1400" i="1" dirty="0">
                <a:solidFill>
                  <a:schemeClr val="accent1">
                    <a:lumMod val="75000"/>
                  </a:schemeClr>
                </a:solidFill>
              </a:rPr>
            </a:br>
            <a:r>
              <a:rPr lang="fr-FR" sz="1400" dirty="0"/>
              <a:t>	</a:t>
            </a:r>
            <a:r>
              <a:rPr lang="fr-FR" sz="1400" b="1"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71736" y="1639087"/>
            <a:ext cx="8712968" cy="5232202"/>
          </a:xfrm>
          <a:prstGeom prst="rect">
            <a:avLst/>
          </a:prstGeom>
        </p:spPr>
        <p:txBody>
          <a:bodyPr wrap="square">
            <a:spAutoFit/>
          </a:bodyPr>
          <a:lstStyle/>
          <a:p>
            <a:r>
              <a:rPr lang="fr-FR" sz="1400" b="1" i="1" dirty="0"/>
              <a:t>L’épreuve U41</a:t>
            </a:r>
            <a:endParaRPr lang="fr-FR" sz="1400" dirty="0"/>
          </a:p>
          <a:p>
            <a:r>
              <a:rPr lang="fr-FR" sz="1400" dirty="0" smtClean="0"/>
              <a:t>- Les savoirs </a:t>
            </a:r>
            <a:r>
              <a:rPr lang="fr-FR" sz="1400" dirty="0"/>
              <a:t>développés dans les parties </a:t>
            </a:r>
            <a:r>
              <a:rPr lang="fr-FR" sz="1400" b="1" dirty="0"/>
              <a:t>S5, S6, S71, S8 </a:t>
            </a:r>
            <a:r>
              <a:rPr lang="fr-FR" sz="1400" dirty="0"/>
              <a:t>montre que les connaissances sont essentiellement liées à l’épreuve U41.</a:t>
            </a:r>
          </a:p>
          <a:p>
            <a:r>
              <a:rPr lang="fr-FR" sz="1400" dirty="0" smtClean="0"/>
              <a:t>- En se limitant </a:t>
            </a:r>
            <a:r>
              <a:rPr lang="fr-FR" sz="1400" dirty="0"/>
              <a:t>à l’ensemble des connaissances </a:t>
            </a:r>
            <a:r>
              <a:rPr lang="fr-FR" sz="1400" b="1" dirty="0"/>
              <a:t>d’un niveau taxonomique 2 minimum</a:t>
            </a:r>
            <a:r>
              <a:rPr lang="fr-FR" sz="1400" dirty="0"/>
              <a:t>, on dégage le cœur des contenus de l’épreuve U41.</a:t>
            </a:r>
          </a:p>
          <a:p>
            <a:endParaRPr lang="fr-FR" sz="1400" b="1" i="1" dirty="0" smtClean="0"/>
          </a:p>
          <a:p>
            <a:r>
              <a:rPr lang="fr-FR" sz="1400" b="1" i="1" dirty="0" smtClean="0"/>
              <a:t>Support </a:t>
            </a:r>
            <a:r>
              <a:rPr lang="fr-FR" sz="1400" b="1" i="1" dirty="0"/>
              <a:t>de l’épreuve</a:t>
            </a:r>
            <a:endParaRPr lang="fr-FR" sz="1400" dirty="0"/>
          </a:p>
          <a:p>
            <a:r>
              <a:rPr lang="fr-FR" sz="1400" dirty="0" smtClean="0"/>
              <a:t>Le </a:t>
            </a:r>
            <a:r>
              <a:rPr lang="fr-FR" sz="1400" dirty="0"/>
              <a:t>support de cette épreuve est un système réel existant.</a:t>
            </a:r>
          </a:p>
          <a:p>
            <a:r>
              <a:rPr lang="fr-FR" sz="1400" dirty="0"/>
              <a:t>Les activités développées s’appuient sur des documents issus de ce système.</a:t>
            </a:r>
          </a:p>
          <a:p>
            <a:r>
              <a:rPr lang="fr-FR" sz="1400" dirty="0"/>
              <a:t>Les systèmes étudiés sont issus de bâtiments variés comme des locaux commerciaux, des locaux tertiaires, des locaux industriels, des locaux d’enseignement….</a:t>
            </a:r>
          </a:p>
          <a:p>
            <a:endParaRPr lang="fr-FR" sz="1400" b="1" i="1" dirty="0" smtClean="0"/>
          </a:p>
          <a:p>
            <a:r>
              <a:rPr lang="fr-FR" sz="1400" b="1" i="1" dirty="0" smtClean="0"/>
              <a:t>Questionnement</a:t>
            </a:r>
            <a:endParaRPr lang="fr-FR" sz="1400" dirty="0"/>
          </a:p>
          <a:p>
            <a:r>
              <a:rPr lang="fr-FR" sz="1400" dirty="0" smtClean="0"/>
              <a:t>Le </a:t>
            </a:r>
            <a:r>
              <a:rPr lang="fr-FR" sz="1400" dirty="0"/>
              <a:t>questionnement porte sur le système global ou des sous-systèmes dont la fonction a été préalablement identifiée au sein du système global</a:t>
            </a:r>
            <a:r>
              <a:rPr lang="fr-FR" sz="1400" dirty="0" smtClean="0"/>
              <a:t>.</a:t>
            </a:r>
          </a:p>
          <a:p>
            <a:r>
              <a:rPr lang="fr-FR" sz="1400" dirty="0" smtClean="0"/>
              <a:t>Exemples de questionnement (</a:t>
            </a:r>
            <a:r>
              <a:rPr lang="fr-FR" sz="1400" dirty="0" err="1" smtClean="0"/>
              <a:t>cf</a:t>
            </a:r>
            <a:r>
              <a:rPr lang="fr-FR" sz="1400" dirty="0" smtClean="0"/>
              <a:t> aussi les deux sujets 0):</a:t>
            </a:r>
            <a:endParaRPr lang="fr-FR" sz="1400" dirty="0"/>
          </a:p>
          <a:p>
            <a:pPr lvl="0"/>
            <a:r>
              <a:rPr lang="fr-FR" sz="1100" dirty="0" smtClean="0"/>
              <a:t>Exploiter </a:t>
            </a:r>
            <a:r>
              <a:rPr lang="fr-FR" sz="1100" dirty="0"/>
              <a:t>un schéma de principe fluidique (cheminement des fluides, </a:t>
            </a:r>
            <a:r>
              <a:rPr lang="fr-FR" sz="1100" dirty="0" smtClean="0"/>
              <a:t>identification et </a:t>
            </a:r>
            <a:r>
              <a:rPr lang="fr-FR" sz="1100" dirty="0"/>
              <a:t>fonction de composants, proposition de modifications </a:t>
            </a:r>
            <a:r>
              <a:rPr lang="fr-FR" sz="1100" dirty="0" smtClean="0"/>
              <a:t>limitées…)</a:t>
            </a:r>
            <a:endParaRPr lang="fr-FR" sz="1100" dirty="0"/>
          </a:p>
          <a:p>
            <a:pPr lvl="0"/>
            <a:r>
              <a:rPr lang="fr-FR" sz="1100" dirty="0"/>
              <a:t>Exploiter un schéma de principe des équipements de régulation, sécurité, comptage (identification, fonction de composants, description du fonctionnement, tracé de graphe fonctionnel, proposition de modifications limitées …)</a:t>
            </a:r>
          </a:p>
          <a:p>
            <a:pPr lvl="0"/>
            <a:r>
              <a:rPr lang="fr-FR" sz="1100" dirty="0"/>
              <a:t>Exploiter des schémas électriques de puissance et de commande (identification, fonction de composants, description du fonctionnement, proposition de modifications limitées …)</a:t>
            </a:r>
          </a:p>
          <a:p>
            <a:pPr lvl="0"/>
            <a:r>
              <a:rPr lang="fr-FR" sz="1100" dirty="0"/>
              <a:t>Relever et exploiter des caractéristiques de fonctionnement dans des documents techniques (notes de calcul, rapports de mesure et d’essais…)</a:t>
            </a:r>
          </a:p>
          <a:p>
            <a:pPr lvl="0"/>
            <a:r>
              <a:rPr lang="fr-FR" sz="1100" dirty="0"/>
              <a:t>Évaluer l’efficacité énergétique d’un système ou d’un sous-système</a:t>
            </a:r>
          </a:p>
          <a:p>
            <a:pPr lvl="0"/>
            <a:r>
              <a:rPr lang="fr-FR" sz="1100" dirty="0"/>
              <a:t>Caractériser des contraintes associées à un besoin énoncé (justification de la pertinence d’une solution)</a:t>
            </a:r>
          </a:p>
          <a:p>
            <a:r>
              <a:rPr lang="fr-FR" sz="1100" dirty="0"/>
              <a:t>Comparer la solution retenue avec des variantes mineures </a:t>
            </a:r>
            <a:endParaRPr lang="fr-FR" sz="1400" dirty="0"/>
          </a:p>
        </p:txBody>
      </p:sp>
    </p:spTree>
    <p:extLst>
      <p:ext uri="{BB962C8B-B14F-4D97-AF65-F5344CB8AC3E}">
        <p14:creationId xmlns:p14="http://schemas.microsoft.com/office/powerpoint/2010/main" val="633861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43383" y="548680"/>
            <a:ext cx="7054551" cy="1368152"/>
          </a:xfrm>
        </p:spPr>
        <p:txBody>
          <a:bodyPr>
            <a:noAutofit/>
          </a:bodyPr>
          <a:lstStyle/>
          <a:p>
            <a:pPr algn="l"/>
            <a:r>
              <a:rPr lang="fr-FR" sz="1400" dirty="0" smtClean="0"/>
              <a:t/>
            </a:r>
            <a:br>
              <a:rPr lang="fr-FR" sz="1400" dirty="0" smtClean="0"/>
            </a:br>
            <a:r>
              <a:rPr lang="fr-FR" sz="1400" b="1" dirty="0"/>
              <a:t>Première partie du séminaire : </a:t>
            </a:r>
            <a:r>
              <a:rPr lang="fr-FR" sz="1400" dirty="0" smtClean="0"/>
              <a:t/>
            </a:r>
            <a:br>
              <a:rPr lang="fr-FR" sz="1400" dirty="0" smtClean="0"/>
            </a:br>
            <a:r>
              <a:rPr lang="fr-FR" sz="1400" dirty="0" smtClean="0"/>
              <a:t>	</a:t>
            </a:r>
            <a:r>
              <a:rPr lang="fr-FR" sz="1400" b="1" dirty="0" smtClean="0"/>
              <a:t>La </a:t>
            </a:r>
            <a:r>
              <a:rPr lang="fr-FR" sz="1400" b="1" dirty="0"/>
              <a:t>place de la physique chimie dans les enseignements.</a:t>
            </a:r>
            <a:br>
              <a:rPr lang="fr-FR" sz="1400" b="1" dirty="0"/>
            </a:br>
            <a:r>
              <a:rPr lang="fr-FR" sz="1400" dirty="0"/>
              <a:t>		</a:t>
            </a:r>
            <a:r>
              <a:rPr lang="fr-FR" sz="1400" dirty="0" smtClean="0"/>
              <a:t>Épreuve </a:t>
            </a:r>
            <a:r>
              <a:rPr lang="fr-FR" sz="1400" dirty="0"/>
              <a:t>E4 : Étude de systèmes </a:t>
            </a:r>
            <a:r>
              <a:rPr lang="fr-FR" sz="1400" dirty="0" smtClean="0"/>
              <a:t/>
            </a:r>
            <a:br>
              <a:rPr lang="fr-FR" sz="1400" dirty="0" smtClean="0"/>
            </a:br>
            <a:r>
              <a:rPr lang="fr-FR" sz="1400" dirty="0"/>
              <a:t>	</a:t>
            </a:r>
            <a:r>
              <a:rPr lang="fr-FR" sz="1400" dirty="0" smtClean="0"/>
              <a:t>	Sous-épreuve </a:t>
            </a:r>
            <a:r>
              <a:rPr lang="fr-FR" sz="1400" dirty="0"/>
              <a:t>E42 – Physique et chimie </a:t>
            </a:r>
            <a:r>
              <a:rPr lang="fr-FR" sz="1400" dirty="0" smtClean="0"/>
              <a:t>associées </a:t>
            </a:r>
            <a:r>
              <a:rPr lang="fr-FR" sz="1400" dirty="0"/>
              <a:t>au système - </a:t>
            </a:r>
            <a:r>
              <a:rPr lang="fr-FR" sz="1400" dirty="0" smtClean="0"/>
              <a:t>			Coefficient </a:t>
            </a:r>
            <a:r>
              <a:rPr lang="fr-FR" sz="1400" dirty="0"/>
              <a:t>2 – Unité </a:t>
            </a:r>
            <a:r>
              <a:rPr lang="fr-FR" sz="1400" dirty="0" smtClean="0"/>
              <a:t>U42 </a:t>
            </a:r>
            <a:r>
              <a:rPr lang="fr-FR" sz="1400" i="1" dirty="0">
                <a:solidFill>
                  <a:schemeClr val="accent1">
                    <a:lumMod val="75000"/>
                  </a:schemeClr>
                </a:solidFill>
              </a:rPr>
              <a:t>(Frédéric </a:t>
            </a:r>
            <a:r>
              <a:rPr lang="fr-FR" sz="1400" i="1" dirty="0" err="1">
                <a:solidFill>
                  <a:schemeClr val="accent1">
                    <a:lumMod val="75000"/>
                  </a:schemeClr>
                </a:solidFill>
              </a:rPr>
              <a:t>Thollon</a:t>
            </a:r>
            <a:r>
              <a:rPr lang="fr-FR" sz="1400" i="1" dirty="0">
                <a:solidFill>
                  <a:schemeClr val="accent1">
                    <a:lumMod val="75000"/>
                  </a:schemeClr>
                </a:solidFill>
              </a:rPr>
              <a:t>,</a:t>
            </a:r>
            <a:r>
              <a:rPr lang="fr-FR" sz="1400" b="1" i="1" dirty="0">
                <a:solidFill>
                  <a:schemeClr val="accent1">
                    <a:lumMod val="75000"/>
                  </a:schemeClr>
                </a:solidFill>
              </a:rPr>
              <a:t> </a:t>
            </a:r>
            <a:r>
              <a:rPr lang="fr-FR" sz="1400" i="1" dirty="0">
                <a:solidFill>
                  <a:schemeClr val="accent1">
                    <a:lumMod val="75000"/>
                  </a:schemeClr>
                </a:solidFill>
              </a:rPr>
              <a:t>IGEN groupe </a:t>
            </a:r>
            <a:r>
              <a:rPr lang="fr-FR" sz="1400" i="1" dirty="0" smtClean="0">
                <a:solidFill>
                  <a:schemeClr val="accent1">
                    <a:lumMod val="75000"/>
                  </a:schemeClr>
                </a:solidFill>
              </a:rPr>
              <a:t>PC)</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755576" y="2780928"/>
            <a:ext cx="7560839" cy="830997"/>
          </a:xfrm>
          <a:prstGeom prst="rect">
            <a:avLst/>
          </a:prstGeom>
          <a:noFill/>
        </p:spPr>
        <p:txBody>
          <a:bodyPr wrap="square" rtlCol="0">
            <a:spAutoFit/>
          </a:bodyPr>
          <a:lstStyle/>
          <a:p>
            <a:r>
              <a:rPr lang="fr-FR" sz="2400" dirty="0" smtClean="0">
                <a:solidFill>
                  <a:schemeClr val="accent1">
                    <a:lumMod val="75000"/>
                  </a:schemeClr>
                </a:solidFill>
              </a:rPr>
              <a:t>ENVOYER le diaporama « enseigner la PC en BTS FED »…</a:t>
            </a:r>
          </a:p>
          <a:p>
            <a:endParaRPr lang="fr-FR" sz="2400" dirty="0" smtClean="0"/>
          </a:p>
        </p:txBody>
      </p:sp>
    </p:spTree>
    <p:extLst>
      <p:ext uri="{BB962C8B-B14F-4D97-AF65-F5344CB8AC3E}">
        <p14:creationId xmlns:p14="http://schemas.microsoft.com/office/powerpoint/2010/main" val="66746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43383" y="548680"/>
            <a:ext cx="7054551" cy="1368152"/>
          </a:xfrm>
        </p:spPr>
        <p:txBody>
          <a:bodyPr>
            <a:noAutofit/>
          </a:bodyPr>
          <a:lstStyle/>
          <a:p>
            <a:pPr algn="l"/>
            <a:r>
              <a:rPr lang="fr-FR" sz="1400" b="1" dirty="0" smtClean="0"/>
              <a:t>Première </a:t>
            </a:r>
            <a:r>
              <a:rPr lang="fr-FR" sz="1400" b="1" dirty="0"/>
              <a:t>partie du séminaire : </a:t>
            </a:r>
            <a:r>
              <a:rPr lang="fr-FR" sz="1400" dirty="0" smtClean="0"/>
              <a:t/>
            </a:r>
            <a:br>
              <a:rPr lang="fr-FR" sz="1400" dirty="0" smtClean="0"/>
            </a:br>
            <a:r>
              <a:rPr lang="fr-FR" sz="1400" dirty="0" smtClean="0"/>
              <a:t>	</a:t>
            </a:r>
            <a:r>
              <a:rPr lang="fr-FR" sz="1400" dirty="0"/>
              <a:t> Épreuve E5 : Interventions sur les systèmes Coefficient 5 - Unité U5</a:t>
            </a:r>
            <a:br>
              <a:rPr lang="fr-FR" sz="1400" dirty="0"/>
            </a:br>
            <a:r>
              <a:rPr lang="fr-FR" sz="1400" dirty="0"/>
              <a:t>		</a:t>
            </a:r>
            <a:r>
              <a:rPr lang="fr-FR" sz="1400" dirty="0" smtClean="0"/>
              <a:t>Contrôle </a:t>
            </a:r>
            <a:r>
              <a:rPr lang="fr-FR" sz="1400" dirty="0"/>
              <a:t>continu en cours de formation CCF </a:t>
            </a:r>
            <a:r>
              <a:rPr lang="fr-FR" sz="1400" i="1" dirty="0">
                <a:solidFill>
                  <a:schemeClr val="accent1">
                    <a:lumMod val="75000"/>
                  </a:schemeClr>
                </a:solidFill>
              </a:rPr>
              <a:t>(Jean Pierre Collignon)</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755576" y="2780928"/>
            <a:ext cx="7560839" cy="1200329"/>
          </a:xfrm>
          <a:prstGeom prst="rect">
            <a:avLst/>
          </a:prstGeom>
          <a:noFill/>
        </p:spPr>
        <p:txBody>
          <a:bodyPr wrap="square" rtlCol="0">
            <a:spAutoFit/>
          </a:bodyPr>
          <a:lstStyle/>
          <a:p>
            <a:r>
              <a:rPr lang="fr-FR" sz="2400" dirty="0" smtClean="0">
                <a:solidFill>
                  <a:schemeClr val="accent1">
                    <a:lumMod val="75000"/>
                  </a:schemeClr>
                </a:solidFill>
              </a:rPr>
              <a:t>ENVOYER le diaporama «</a:t>
            </a:r>
            <a:r>
              <a:rPr lang="fr-FR" sz="2400" dirty="0">
                <a:solidFill>
                  <a:schemeClr val="accent1">
                    <a:lumMod val="75000"/>
                  </a:schemeClr>
                </a:solidFill>
              </a:rPr>
              <a:t> </a:t>
            </a:r>
            <a:r>
              <a:rPr lang="fr-FR" sz="2400" dirty="0" smtClean="0">
                <a:solidFill>
                  <a:schemeClr val="accent1">
                    <a:lumMod val="75000"/>
                  </a:schemeClr>
                </a:solidFill>
              </a:rPr>
              <a:t>Épreuves </a:t>
            </a:r>
            <a:r>
              <a:rPr lang="fr-FR" sz="2400" dirty="0">
                <a:solidFill>
                  <a:schemeClr val="accent1">
                    <a:lumMod val="75000"/>
                  </a:schemeClr>
                </a:solidFill>
              </a:rPr>
              <a:t>en CCF - </a:t>
            </a:r>
            <a:r>
              <a:rPr lang="fr-FR" sz="2400" dirty="0" smtClean="0">
                <a:solidFill>
                  <a:schemeClr val="accent1">
                    <a:lumMod val="75000"/>
                  </a:schemeClr>
                </a:solidFill>
              </a:rPr>
              <a:t>Évaluation par compétences.pptx »</a:t>
            </a:r>
          </a:p>
          <a:p>
            <a:endParaRPr lang="fr-FR" sz="2400" dirty="0" smtClean="0"/>
          </a:p>
        </p:txBody>
      </p:sp>
    </p:spTree>
    <p:extLst>
      <p:ext uri="{BB962C8B-B14F-4D97-AF65-F5344CB8AC3E}">
        <p14:creationId xmlns:p14="http://schemas.microsoft.com/office/powerpoint/2010/main" val="3567516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43383" y="548680"/>
            <a:ext cx="7054551" cy="1368152"/>
          </a:xfrm>
        </p:spPr>
        <p:txBody>
          <a:bodyPr>
            <a:noAutofit/>
          </a:bodyPr>
          <a:lstStyle/>
          <a:p>
            <a:pPr algn="l"/>
            <a:r>
              <a:rPr lang="fr-FR" sz="1400" b="1" dirty="0" smtClean="0"/>
              <a:t>Première </a:t>
            </a:r>
            <a:r>
              <a:rPr lang="fr-FR" sz="1400" b="1" dirty="0"/>
              <a:t>partie du séminaire : </a:t>
            </a:r>
            <a:r>
              <a:rPr lang="fr-FR" sz="1400" dirty="0" smtClean="0"/>
              <a:t/>
            </a:r>
            <a:br>
              <a:rPr lang="fr-FR" sz="1400" dirty="0" smtClean="0"/>
            </a:br>
            <a:r>
              <a:rPr lang="fr-FR" sz="1400" dirty="0" smtClean="0"/>
              <a:t>	</a:t>
            </a:r>
            <a:r>
              <a:rPr lang="fr-FR" sz="1400" dirty="0"/>
              <a:t> Épreuve E5 : Interventions sur les systèmes Coefficient 5 - Unité U5</a:t>
            </a:r>
            <a:br>
              <a:rPr lang="fr-FR" sz="1400" dirty="0"/>
            </a:br>
            <a:r>
              <a:rPr lang="fr-FR" sz="1400" dirty="0"/>
              <a:t>		</a:t>
            </a:r>
            <a:r>
              <a:rPr lang="fr-FR" sz="1400" dirty="0" smtClean="0"/>
              <a:t>L’épreuve en CCF </a:t>
            </a:r>
            <a:r>
              <a:rPr lang="fr-FR" sz="1400" i="1" dirty="0" smtClean="0">
                <a:solidFill>
                  <a:schemeClr val="accent1">
                    <a:lumMod val="75000"/>
                  </a:schemeClr>
                </a:solidFill>
              </a:rPr>
              <a:t>(Thierry Monin)</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323528" y="1639707"/>
            <a:ext cx="8496944" cy="5232202"/>
          </a:xfrm>
          <a:prstGeom prst="rect">
            <a:avLst/>
          </a:prstGeom>
          <a:noFill/>
        </p:spPr>
        <p:txBody>
          <a:bodyPr wrap="square" rtlCol="0">
            <a:spAutoFit/>
          </a:bodyPr>
          <a:lstStyle/>
          <a:p>
            <a:r>
              <a:rPr lang="fr-FR" sz="1400" b="1" dirty="0" smtClean="0"/>
              <a:t>« Deux </a:t>
            </a:r>
            <a:r>
              <a:rPr lang="fr-FR" sz="1400" b="1" dirty="0"/>
              <a:t>situations d’évaluation</a:t>
            </a:r>
            <a:r>
              <a:rPr lang="fr-FR" sz="1400" dirty="0"/>
              <a:t>, organisées dans l’établissement de formation par les professeurs chargés de l’enseignement technique.</a:t>
            </a:r>
          </a:p>
          <a:p>
            <a:r>
              <a:rPr lang="fr-FR" sz="1400" dirty="0"/>
              <a:t> </a:t>
            </a:r>
            <a:r>
              <a:rPr lang="fr-FR" sz="1400" dirty="0" smtClean="0"/>
              <a:t>L’équipe </a:t>
            </a:r>
            <a:r>
              <a:rPr lang="fr-FR" sz="1400" dirty="0"/>
              <a:t>d’enseignants chargée de l’enseignement technologique et professionnel de l’établissement valide </a:t>
            </a:r>
            <a:r>
              <a:rPr lang="fr-FR" sz="1400" b="1" u="sng" dirty="0"/>
              <a:t>aussi</a:t>
            </a:r>
            <a:r>
              <a:rPr lang="fr-FR" sz="1400" dirty="0"/>
              <a:t> tout au long de la scolarité les compétences acquises par le candidat.</a:t>
            </a:r>
          </a:p>
          <a:p>
            <a:r>
              <a:rPr lang="fr-FR" sz="1400" dirty="0"/>
              <a:t> </a:t>
            </a:r>
            <a:r>
              <a:rPr lang="fr-FR" sz="1400" dirty="0" smtClean="0"/>
              <a:t>…</a:t>
            </a:r>
            <a:endParaRPr lang="fr-FR" sz="1400" dirty="0"/>
          </a:p>
          <a:p>
            <a:r>
              <a:rPr lang="fr-FR" sz="1400" dirty="0" smtClean="0"/>
              <a:t>Chaque </a:t>
            </a:r>
            <a:r>
              <a:rPr lang="fr-FR" sz="1400" dirty="0"/>
              <a:t>situation d’évaluation donne lieu à un rapport argumenté et à une proposition de note présentée au jury par les professeurs chargés de </a:t>
            </a:r>
            <a:r>
              <a:rPr lang="fr-FR" sz="1400" dirty="0" smtClean="0"/>
              <a:t>l’évaluation….</a:t>
            </a:r>
            <a:endParaRPr lang="fr-FR" sz="1400" dirty="0"/>
          </a:p>
          <a:p>
            <a:r>
              <a:rPr lang="fr-FR" sz="1400" dirty="0"/>
              <a:t> </a:t>
            </a:r>
            <a:r>
              <a:rPr lang="fr-FR" sz="1400" dirty="0" smtClean="0"/>
              <a:t>Les </a:t>
            </a:r>
            <a:r>
              <a:rPr lang="fr-FR" sz="1400" dirty="0"/>
              <a:t>systèmes, supports des situations d’évaluation, sont du domaine d’application professionnelle correspondant à l’option choisie par le </a:t>
            </a:r>
            <a:r>
              <a:rPr lang="fr-FR" sz="1400" dirty="0" smtClean="0"/>
              <a:t>candidat. »</a:t>
            </a:r>
          </a:p>
          <a:p>
            <a:endParaRPr lang="fr-FR" sz="1400" u="sng" dirty="0" smtClean="0"/>
          </a:p>
          <a:p>
            <a:r>
              <a:rPr lang="fr-FR" sz="1600" i="1" u="sng" dirty="0" smtClean="0"/>
              <a:t>Première </a:t>
            </a:r>
            <a:r>
              <a:rPr lang="fr-FR" sz="1600" i="1" u="sng" dirty="0"/>
              <a:t>situation</a:t>
            </a:r>
            <a:endParaRPr lang="fr-FR" sz="1600" dirty="0"/>
          </a:p>
          <a:p>
            <a:r>
              <a:rPr lang="fr-FR" sz="1600" dirty="0"/>
              <a:t>Elle vise à contrôler la compétence </a:t>
            </a:r>
          </a:p>
          <a:p>
            <a:r>
              <a:rPr lang="fr-FR" sz="1600" dirty="0"/>
              <a:t>C7 « Réaliser des essais et des mesures »</a:t>
            </a:r>
          </a:p>
          <a:p>
            <a:r>
              <a:rPr lang="fr-FR" sz="1100" dirty="0"/>
              <a:t> </a:t>
            </a:r>
          </a:p>
          <a:p>
            <a:r>
              <a:rPr lang="fr-FR" sz="1600" dirty="0"/>
              <a:t>Cette situation d’évaluation sera réalisée avant la fin de la première année de formation.</a:t>
            </a:r>
          </a:p>
          <a:p>
            <a:r>
              <a:rPr lang="fr-FR" sz="1200" dirty="0"/>
              <a:t> </a:t>
            </a:r>
            <a:endParaRPr lang="fr-FR" sz="1000" dirty="0"/>
          </a:p>
          <a:p>
            <a:r>
              <a:rPr lang="fr-FR" sz="1600" i="1" u="sng" dirty="0"/>
              <a:t>Deuxième situation </a:t>
            </a:r>
            <a:endParaRPr lang="fr-FR" sz="1600" dirty="0"/>
          </a:p>
          <a:p>
            <a:r>
              <a:rPr lang="fr-FR" sz="1600" dirty="0"/>
              <a:t>Elle vise à contrôler les compétences</a:t>
            </a:r>
          </a:p>
          <a:p>
            <a:r>
              <a:rPr lang="fr-FR" sz="1600" dirty="0"/>
              <a:t>C6 « mettre en œuvre des outils numériques de pilotage »</a:t>
            </a:r>
          </a:p>
          <a:p>
            <a:r>
              <a:rPr lang="fr-FR" sz="1600" dirty="0"/>
              <a:t>C8 « vérifier, adapter les performances d’un système »</a:t>
            </a:r>
          </a:p>
          <a:p>
            <a:r>
              <a:rPr lang="fr-FR" sz="1100" b="1" dirty="0"/>
              <a:t> </a:t>
            </a:r>
            <a:endParaRPr lang="fr-FR" sz="1100" dirty="0"/>
          </a:p>
          <a:p>
            <a:r>
              <a:rPr lang="fr-FR" sz="1600" dirty="0"/>
              <a:t>Cette situation d’évaluation sera réalisée avant les congés de printemps de la seconde année de formation</a:t>
            </a:r>
            <a:r>
              <a:rPr lang="fr-FR" sz="1600" dirty="0" smtClean="0"/>
              <a:t>.</a:t>
            </a:r>
            <a:endParaRPr lang="fr-FR" sz="1600" dirty="0"/>
          </a:p>
        </p:txBody>
      </p:sp>
    </p:spTree>
    <p:extLst>
      <p:ext uri="{BB962C8B-B14F-4D97-AF65-F5344CB8AC3E}">
        <p14:creationId xmlns:p14="http://schemas.microsoft.com/office/powerpoint/2010/main" val="634682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43383" y="457200"/>
            <a:ext cx="7054551" cy="1276672"/>
          </a:xfrm>
        </p:spPr>
        <p:txBody>
          <a:bodyPr>
            <a:noAutofit/>
          </a:bodyPr>
          <a:lstStyle/>
          <a:p>
            <a:pPr algn="l"/>
            <a:r>
              <a:rPr lang="fr-FR" sz="1400" b="1" dirty="0" smtClean="0"/>
              <a:t>Première </a:t>
            </a:r>
            <a:r>
              <a:rPr lang="fr-FR" sz="1400" b="1" dirty="0"/>
              <a:t>partie du séminaire : </a:t>
            </a:r>
            <a:r>
              <a:rPr lang="fr-FR" sz="1400" dirty="0" smtClean="0"/>
              <a:t/>
            </a:r>
            <a:br>
              <a:rPr lang="fr-FR" sz="1400" dirty="0" smtClean="0"/>
            </a:br>
            <a:r>
              <a:rPr lang="fr-FR" sz="1400" dirty="0" smtClean="0"/>
              <a:t>	</a:t>
            </a:r>
            <a:r>
              <a:rPr lang="fr-FR" sz="1400" dirty="0"/>
              <a:t>Épreuve E5 : Interventions sur les systèmes Coefficient 5 - Unité U5</a:t>
            </a:r>
            <a:br>
              <a:rPr lang="fr-FR" sz="1400" dirty="0"/>
            </a:br>
            <a:r>
              <a:rPr lang="fr-FR" sz="1400" b="1" dirty="0"/>
              <a:t>		Les fiches d'évaluation  </a:t>
            </a:r>
            <a:r>
              <a:rPr lang="fr-FR" sz="1400" dirty="0"/>
              <a:t/>
            </a:r>
            <a:br>
              <a:rPr lang="fr-FR" sz="1400" dirty="0"/>
            </a:br>
            <a:r>
              <a:rPr lang="fr-FR" sz="1400" dirty="0" smtClean="0"/>
              <a:t>		</a:t>
            </a:r>
            <a:r>
              <a:rPr lang="fr-FR" sz="1400" i="1" dirty="0" smtClean="0">
                <a:solidFill>
                  <a:schemeClr val="accent1">
                    <a:lumMod val="75000"/>
                  </a:schemeClr>
                </a:solidFill>
              </a:rPr>
              <a:t>Thierry </a:t>
            </a:r>
            <a:r>
              <a:rPr lang="fr-FR" sz="1400" i="1" dirty="0">
                <a:solidFill>
                  <a:schemeClr val="accent1">
                    <a:lumMod val="75000"/>
                  </a:schemeClr>
                </a:solidFill>
              </a:rPr>
              <a:t>Monin, IA-IPR STI, en charge de la filière énergie </a:t>
            </a:r>
            <a:r>
              <a:rPr lang="fr-FR" sz="1400" i="1" dirty="0" smtClean="0">
                <a:solidFill>
                  <a:schemeClr val="accent1">
                    <a:lumMod val="75000"/>
                  </a:schemeClr>
                </a:solidFill>
              </a:rPr>
              <a:t>			environnement</a:t>
            </a:r>
            <a:r>
              <a:rPr lang="fr-FR" sz="1400" i="1" dirty="0">
                <a:solidFill>
                  <a:schemeClr val="accent1">
                    <a:lumMod val="75000"/>
                  </a:schemeClr>
                </a:solidFill>
              </a:rPr>
              <a:t>, </a:t>
            </a:r>
            <a:r>
              <a:rPr lang="fr-FR" sz="1400" i="1" dirty="0" smtClean="0">
                <a:solidFill>
                  <a:schemeClr val="accent1">
                    <a:lumMod val="75000"/>
                  </a:schemeClr>
                </a:solidFill>
              </a:rPr>
              <a:t>(</a:t>
            </a:r>
            <a:r>
              <a:rPr lang="fr-FR" sz="1400" i="1" dirty="0">
                <a:solidFill>
                  <a:schemeClr val="accent1">
                    <a:lumMod val="75000"/>
                  </a:schemeClr>
                </a:solidFill>
              </a:rPr>
              <a:t>Montpellier) </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1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9383"/>
          <a:stretch/>
        </p:blipFill>
        <p:spPr bwMode="auto">
          <a:xfrm>
            <a:off x="218533" y="1615267"/>
            <a:ext cx="8777112" cy="51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547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43383" y="548680"/>
            <a:ext cx="7054551" cy="1440160"/>
          </a:xfrm>
        </p:spPr>
        <p:txBody>
          <a:bodyPr>
            <a:noAutofit/>
          </a:bodyPr>
          <a:lstStyle/>
          <a:p>
            <a:pPr algn="l"/>
            <a:r>
              <a:rPr lang="fr-FR" sz="1400" b="1" dirty="0" smtClean="0"/>
              <a:t>Première </a:t>
            </a:r>
            <a:r>
              <a:rPr lang="fr-FR" sz="1400" b="1" dirty="0"/>
              <a:t>partie du séminaire : </a:t>
            </a:r>
            <a:r>
              <a:rPr lang="fr-FR" sz="1400" dirty="0" smtClean="0"/>
              <a:t/>
            </a:r>
            <a:br>
              <a:rPr lang="fr-FR" sz="1400" dirty="0" smtClean="0"/>
            </a:br>
            <a:r>
              <a:rPr lang="fr-FR" sz="1400" dirty="0" smtClean="0"/>
              <a:t>	</a:t>
            </a:r>
            <a:r>
              <a:rPr lang="fr-FR" sz="1400" dirty="0"/>
              <a:t> Épreuve E5 : Interventions sur les systèmes Coefficient 5 - Unité </a:t>
            </a:r>
            <a:r>
              <a:rPr lang="fr-FR" sz="1400" dirty="0" smtClean="0"/>
              <a:t>U5</a:t>
            </a:r>
            <a:br>
              <a:rPr lang="fr-FR" sz="1400" dirty="0" smtClean="0"/>
            </a:br>
            <a:r>
              <a:rPr lang="fr-FR" sz="1400" dirty="0" smtClean="0"/>
              <a:t>	Exemple </a:t>
            </a:r>
            <a:r>
              <a:rPr lang="fr-FR" sz="1400" dirty="0"/>
              <a:t>de sujet pour l'option </a:t>
            </a:r>
            <a:r>
              <a:rPr lang="fr-FR" sz="1400" b="1" dirty="0"/>
              <a:t>génie climatique et fluidique (GCF)</a:t>
            </a:r>
            <a:r>
              <a:rPr lang="fr-FR" sz="1400" dirty="0"/>
              <a:t> </a:t>
            </a:r>
            <a:br>
              <a:rPr lang="fr-FR" sz="1400" dirty="0"/>
            </a:br>
            <a:r>
              <a:rPr lang="fr-FR" sz="1400" dirty="0"/>
              <a:t>	</a:t>
            </a:r>
            <a:r>
              <a:rPr lang="fr-FR" sz="1400" i="1" dirty="0" err="1" smtClean="0">
                <a:solidFill>
                  <a:schemeClr val="accent1">
                    <a:lumMod val="75000"/>
                  </a:schemeClr>
                </a:solidFill>
              </a:rPr>
              <a:t>Yvonnick</a:t>
            </a:r>
            <a:r>
              <a:rPr lang="fr-FR" sz="1400" i="1" dirty="0" smtClean="0">
                <a:solidFill>
                  <a:schemeClr val="accent1">
                    <a:lumMod val="75000"/>
                  </a:schemeClr>
                </a:solidFill>
              </a:rPr>
              <a:t> </a:t>
            </a:r>
            <a:r>
              <a:rPr lang="fr-FR" sz="1400" i="1" dirty="0">
                <a:solidFill>
                  <a:schemeClr val="accent1">
                    <a:lumMod val="75000"/>
                  </a:schemeClr>
                </a:solidFill>
              </a:rPr>
              <a:t>Le Guennec, professeur, lycée La Martinière à Lyon</a:t>
            </a:r>
            <a:br>
              <a:rPr lang="fr-FR" sz="1400" i="1" dirty="0">
                <a:solidFill>
                  <a:schemeClr val="accent1">
                    <a:lumMod val="75000"/>
                  </a:schemeClr>
                </a:solidFill>
              </a:rPr>
            </a:br>
            <a:r>
              <a:rPr lang="fr-FR" sz="1400" b="1" dirty="0"/>
              <a:t> 	</a:t>
            </a:r>
            <a:r>
              <a:rPr lang="fr-FR" sz="1400" dirty="0" smtClean="0"/>
              <a:t>Exemple </a:t>
            </a:r>
            <a:r>
              <a:rPr lang="fr-FR" sz="1400" dirty="0"/>
              <a:t>de sujet pour l'option </a:t>
            </a:r>
            <a:r>
              <a:rPr lang="fr-FR" sz="1400" b="1" dirty="0"/>
              <a:t>domotique et bâtiments communicants (DBC)</a:t>
            </a:r>
            <a:br>
              <a:rPr lang="fr-FR" sz="1400" b="1" dirty="0"/>
            </a:br>
            <a:r>
              <a:rPr lang="fr-FR" sz="1400" b="1" dirty="0"/>
              <a:t> 	</a:t>
            </a:r>
            <a:r>
              <a:rPr lang="fr-FR" sz="1400" i="1" dirty="0" smtClean="0">
                <a:solidFill>
                  <a:schemeClr val="accent1">
                    <a:lumMod val="75000"/>
                  </a:schemeClr>
                </a:solidFill>
              </a:rPr>
              <a:t>Michel </a:t>
            </a:r>
            <a:r>
              <a:rPr lang="fr-FR" sz="1400" i="1" dirty="0" err="1">
                <a:solidFill>
                  <a:schemeClr val="accent1">
                    <a:lumMod val="75000"/>
                  </a:schemeClr>
                </a:solidFill>
              </a:rPr>
              <a:t>Bourgon</a:t>
            </a:r>
            <a:r>
              <a:rPr lang="fr-FR" sz="1400" i="1" dirty="0">
                <a:solidFill>
                  <a:schemeClr val="accent1">
                    <a:lumMod val="75000"/>
                  </a:schemeClr>
                </a:solidFill>
              </a:rPr>
              <a:t>, professeur, lycée E. Héré à Laxou (Nancy)</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755576" y="2780928"/>
            <a:ext cx="7560839" cy="1569660"/>
          </a:xfrm>
          <a:prstGeom prst="rect">
            <a:avLst/>
          </a:prstGeom>
          <a:noFill/>
        </p:spPr>
        <p:txBody>
          <a:bodyPr wrap="square" rtlCol="0">
            <a:spAutoFit/>
          </a:bodyPr>
          <a:lstStyle/>
          <a:p>
            <a:r>
              <a:rPr lang="fr-FR" sz="2400" dirty="0" smtClean="0">
                <a:solidFill>
                  <a:schemeClr val="accent1">
                    <a:lumMod val="75000"/>
                  </a:schemeClr>
                </a:solidFill>
              </a:rPr>
              <a:t>ENVOYER les diaporamas de :</a:t>
            </a:r>
          </a:p>
          <a:p>
            <a:pPr marL="342900" indent="-342900">
              <a:buFontTx/>
              <a:buChar char="-"/>
            </a:pPr>
            <a:r>
              <a:rPr lang="fr-FR" sz="2400" dirty="0" err="1" smtClean="0"/>
              <a:t>Yvonnick</a:t>
            </a:r>
            <a:r>
              <a:rPr lang="fr-FR" sz="2400" dirty="0" smtClean="0"/>
              <a:t> (fichier N°5)</a:t>
            </a:r>
          </a:p>
          <a:p>
            <a:pPr marL="342900" indent="-342900">
              <a:buFontTx/>
              <a:buChar char="-"/>
            </a:pPr>
            <a:r>
              <a:rPr lang="fr-FR" sz="2400" dirty="0" smtClean="0"/>
              <a:t>Michel (fichier N°6)</a:t>
            </a:r>
          </a:p>
          <a:p>
            <a:endParaRPr lang="fr-FR" sz="2400" dirty="0" smtClean="0"/>
          </a:p>
        </p:txBody>
      </p:sp>
    </p:spTree>
    <p:extLst>
      <p:ext uri="{BB962C8B-B14F-4D97-AF65-F5344CB8AC3E}">
        <p14:creationId xmlns:p14="http://schemas.microsoft.com/office/powerpoint/2010/main" val="35345769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548680"/>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r>
              <a:rPr lang="fr-FR" sz="1400" i="1" dirty="0">
                <a:solidFill>
                  <a:schemeClr val="accent1">
                    <a:lumMod val="75000"/>
                  </a:schemeClr>
                </a:solidFill>
              </a:rPr>
              <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208201" y="1844823"/>
            <a:ext cx="8712968" cy="4524315"/>
          </a:xfrm>
          <a:prstGeom prst="rect">
            <a:avLst/>
          </a:prstGeom>
        </p:spPr>
        <p:txBody>
          <a:bodyPr wrap="square">
            <a:spAutoFit/>
          </a:bodyPr>
          <a:lstStyle/>
          <a:p>
            <a:r>
              <a:rPr lang="fr-FR" dirty="0" smtClean="0"/>
              <a:t>- Thèmes </a:t>
            </a:r>
            <a:r>
              <a:rPr lang="fr-FR" dirty="0"/>
              <a:t>d'étude </a:t>
            </a:r>
            <a:r>
              <a:rPr lang="fr-FR" dirty="0" smtClean="0"/>
              <a:t>définis </a:t>
            </a:r>
            <a:r>
              <a:rPr lang="fr-FR" dirty="0"/>
              <a:t>par les professeurs intervenant sur les enseignements professionnels de la </a:t>
            </a:r>
            <a:r>
              <a:rPr lang="fr-FR" dirty="0" smtClean="0"/>
              <a:t>formation. </a:t>
            </a:r>
            <a:r>
              <a:rPr lang="fr-FR" b="1" dirty="0"/>
              <a:t>Ces thèmes sont issus de situations professionnelles réelles et devront être en relation avec les entreprises</a:t>
            </a:r>
            <a:r>
              <a:rPr lang="fr-FR" dirty="0"/>
              <a:t>.</a:t>
            </a:r>
          </a:p>
          <a:p>
            <a:r>
              <a:rPr lang="fr-FR" i="1" dirty="0"/>
              <a:t> </a:t>
            </a:r>
            <a:r>
              <a:rPr lang="fr-FR" i="1" dirty="0" smtClean="0"/>
              <a:t>	</a:t>
            </a:r>
            <a:r>
              <a:rPr lang="fr-FR" i="1" dirty="0" smtClean="0">
                <a:solidFill>
                  <a:schemeClr val="accent1">
                    <a:lumMod val="75000"/>
                  </a:schemeClr>
                </a:solidFill>
                <a:sym typeface="Wingdings" panose="05000000000000000000" pitchFamily="2" charset="2"/>
              </a:rPr>
              <a:t> 	</a:t>
            </a:r>
            <a:r>
              <a:rPr lang="fr-FR" i="1" dirty="0" smtClean="0">
                <a:solidFill>
                  <a:schemeClr val="accent1">
                    <a:lumMod val="75000"/>
                  </a:schemeClr>
                </a:solidFill>
              </a:rPr>
              <a:t>On </a:t>
            </a:r>
            <a:r>
              <a:rPr lang="fr-FR" i="1" dirty="0">
                <a:solidFill>
                  <a:schemeClr val="accent1">
                    <a:lumMod val="75000"/>
                  </a:schemeClr>
                </a:solidFill>
              </a:rPr>
              <a:t>privilégiera </a:t>
            </a:r>
            <a:r>
              <a:rPr lang="fr-FR" b="1" i="1" dirty="0">
                <a:solidFill>
                  <a:schemeClr val="accent1">
                    <a:lumMod val="75000"/>
                  </a:schemeClr>
                </a:solidFill>
              </a:rPr>
              <a:t>les supports numériques </a:t>
            </a:r>
            <a:r>
              <a:rPr lang="fr-FR" i="1" dirty="0">
                <a:solidFill>
                  <a:schemeClr val="accent1">
                    <a:lumMod val="75000"/>
                  </a:schemeClr>
                </a:solidFill>
              </a:rPr>
              <a:t>pour tous les documents et </a:t>
            </a:r>
            <a:r>
              <a:rPr lang="fr-FR" i="1" dirty="0" smtClean="0">
                <a:solidFill>
                  <a:schemeClr val="accent1">
                    <a:lumMod val="75000"/>
                  </a:schemeClr>
                </a:solidFill>
              </a:rPr>
              <a:t>			ressources </a:t>
            </a:r>
            <a:r>
              <a:rPr lang="fr-FR" i="1" dirty="0">
                <a:solidFill>
                  <a:schemeClr val="accent1">
                    <a:lumMod val="75000"/>
                  </a:schemeClr>
                </a:solidFill>
              </a:rPr>
              <a:t>mis à la disposition des candidats.</a:t>
            </a:r>
          </a:p>
          <a:p>
            <a:r>
              <a:rPr lang="fr-FR" dirty="0"/>
              <a:t>  </a:t>
            </a:r>
          </a:p>
          <a:p>
            <a:pPr marL="285750" indent="-285750">
              <a:buFontTx/>
              <a:buChar char="-"/>
            </a:pPr>
            <a:r>
              <a:rPr lang="fr-FR" dirty="0" smtClean="0"/>
              <a:t>Projet réalisé </a:t>
            </a:r>
            <a:r>
              <a:rPr lang="fr-FR" dirty="0"/>
              <a:t>sur </a:t>
            </a:r>
            <a:r>
              <a:rPr lang="fr-FR" dirty="0" smtClean="0"/>
              <a:t>120 </a:t>
            </a:r>
            <a:r>
              <a:rPr lang="fr-FR" dirty="0"/>
              <a:t>heures </a:t>
            </a:r>
            <a:r>
              <a:rPr lang="fr-FR" dirty="0" smtClean="0"/>
              <a:t>d’encadrement</a:t>
            </a:r>
          </a:p>
          <a:p>
            <a:r>
              <a:rPr lang="fr-FR" dirty="0"/>
              <a:t>	</a:t>
            </a:r>
            <a:r>
              <a:rPr lang="fr-FR" i="1" dirty="0" smtClean="0">
                <a:solidFill>
                  <a:schemeClr val="accent1">
                    <a:lumMod val="75000"/>
                  </a:schemeClr>
                </a:solidFill>
                <a:sym typeface="Wingdings" panose="05000000000000000000" pitchFamily="2" charset="2"/>
              </a:rPr>
              <a:t> 	</a:t>
            </a:r>
            <a:r>
              <a:rPr lang="fr-FR" b="1" i="1" dirty="0" smtClean="0">
                <a:solidFill>
                  <a:schemeClr val="accent1">
                    <a:lumMod val="75000"/>
                  </a:schemeClr>
                </a:solidFill>
                <a:sym typeface="Wingdings" panose="05000000000000000000" pitchFamily="2" charset="2"/>
              </a:rPr>
              <a:t>Un </a:t>
            </a:r>
            <a:r>
              <a:rPr lang="fr-FR" b="1" i="1" dirty="0" smtClean="0">
                <a:solidFill>
                  <a:schemeClr val="accent1">
                    <a:lumMod val="75000"/>
                  </a:schemeClr>
                </a:solidFill>
              </a:rPr>
              <a:t>calendrier </a:t>
            </a:r>
            <a:r>
              <a:rPr lang="fr-FR" b="1" i="1" dirty="0">
                <a:solidFill>
                  <a:schemeClr val="accent1">
                    <a:lumMod val="75000"/>
                  </a:schemeClr>
                </a:solidFill>
              </a:rPr>
              <a:t>présenté au moment de la validation </a:t>
            </a:r>
            <a:r>
              <a:rPr lang="fr-FR" b="1" i="1" dirty="0" smtClean="0">
                <a:solidFill>
                  <a:schemeClr val="accent1">
                    <a:lumMod val="75000"/>
                  </a:schemeClr>
                </a:solidFill>
              </a:rPr>
              <a:t>(inter)académique</a:t>
            </a:r>
            <a:r>
              <a:rPr lang="fr-FR" i="1" dirty="0">
                <a:solidFill>
                  <a:schemeClr val="accent1">
                    <a:lumMod val="75000"/>
                  </a:schemeClr>
                </a:solidFill>
              </a:rPr>
              <a:t>.</a:t>
            </a:r>
          </a:p>
          <a:p>
            <a:r>
              <a:rPr lang="fr-FR" dirty="0"/>
              <a:t> </a:t>
            </a:r>
          </a:p>
          <a:p>
            <a:r>
              <a:rPr lang="fr-FR" dirty="0" smtClean="0"/>
              <a:t>- Chaque </a:t>
            </a:r>
            <a:r>
              <a:rPr lang="fr-FR" dirty="0"/>
              <a:t>projet est confié à une équipe de 2 à 4 </a:t>
            </a:r>
            <a:r>
              <a:rPr lang="fr-FR" dirty="0" smtClean="0"/>
              <a:t>étudiants</a:t>
            </a:r>
            <a:endParaRPr lang="fr-FR" dirty="0"/>
          </a:p>
          <a:p>
            <a:pPr lvl="0"/>
            <a:r>
              <a:rPr lang="fr-FR" dirty="0" smtClean="0"/>
              <a:t>- Une </a:t>
            </a:r>
            <a:r>
              <a:rPr lang="fr-FR" dirty="0"/>
              <a:t>partie commune </a:t>
            </a:r>
            <a:r>
              <a:rPr lang="fr-FR" dirty="0" smtClean="0"/>
              <a:t>pour 25 </a:t>
            </a:r>
            <a:r>
              <a:rPr lang="fr-FR" dirty="0"/>
              <a:t>% du </a:t>
            </a:r>
            <a:r>
              <a:rPr lang="fr-FR" dirty="0" smtClean="0"/>
              <a:t>temps, soit </a:t>
            </a:r>
            <a:r>
              <a:rPr lang="fr-FR" dirty="0"/>
              <a:t>30 heures d’encadrement.</a:t>
            </a:r>
          </a:p>
          <a:p>
            <a:pPr lvl="0"/>
            <a:r>
              <a:rPr lang="fr-FR" dirty="0" smtClean="0"/>
              <a:t>- Une </a:t>
            </a:r>
            <a:r>
              <a:rPr lang="fr-FR" dirty="0"/>
              <a:t>partie individuelle par membre de l’équipe de candidat (4 maximum). »</a:t>
            </a:r>
          </a:p>
          <a:p>
            <a:r>
              <a:rPr lang="fr-FR" dirty="0"/>
              <a:t> </a:t>
            </a:r>
          </a:p>
          <a:p>
            <a:r>
              <a:rPr lang="fr-FR" i="1" dirty="0">
                <a:solidFill>
                  <a:schemeClr val="accent1">
                    <a:lumMod val="75000"/>
                  </a:schemeClr>
                </a:solidFill>
              </a:rPr>
              <a:t>Après la réunion de validation des thèmes, pilotée par l’IA-IPR (président du jury </a:t>
            </a:r>
            <a:r>
              <a:rPr lang="fr-FR" i="1" dirty="0" smtClean="0">
                <a:solidFill>
                  <a:schemeClr val="accent1">
                    <a:lumMod val="75000"/>
                  </a:schemeClr>
                </a:solidFill>
              </a:rPr>
              <a:t>(inter académique</a:t>
            </a:r>
            <a:r>
              <a:rPr lang="fr-FR" i="1" dirty="0">
                <a:solidFill>
                  <a:schemeClr val="accent1">
                    <a:lumMod val="75000"/>
                  </a:schemeClr>
                </a:solidFill>
              </a:rPr>
              <a:t>), les sujets pourront être transmis aux candidats selon des modalités définies par le groupement inter académique.</a:t>
            </a:r>
          </a:p>
        </p:txBody>
      </p:sp>
    </p:spTree>
    <p:extLst>
      <p:ext uri="{BB962C8B-B14F-4D97-AF65-F5344CB8AC3E}">
        <p14:creationId xmlns:p14="http://schemas.microsoft.com/office/powerpoint/2010/main" val="4157145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rmAutofit/>
          </a:bodyPr>
          <a:lstStyle/>
          <a:p>
            <a:pPr algn="r"/>
            <a:r>
              <a:rPr lang="fr-FR" sz="2800" i="1" dirty="0" smtClean="0">
                <a:solidFill>
                  <a:schemeClr val="accent1">
                    <a:lumMod val="75000"/>
                  </a:schemeClr>
                </a:solidFill>
              </a:rPr>
              <a:t>Programme du séminaire</a:t>
            </a:r>
            <a:endParaRPr lang="fr-FR" sz="28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67544" y="1916832"/>
            <a:ext cx="4572000" cy="369332"/>
          </a:xfrm>
          <a:prstGeom prst="rect">
            <a:avLst/>
          </a:prstGeom>
        </p:spPr>
        <p:txBody>
          <a:bodyPr>
            <a:spAutoFit/>
          </a:bodyPr>
          <a:lstStyle/>
          <a:p>
            <a:r>
              <a:rPr lang="fr-FR" b="1" dirty="0"/>
              <a:t> </a:t>
            </a:r>
          </a:p>
        </p:txBody>
      </p:sp>
      <p:sp>
        <p:nvSpPr>
          <p:cNvPr id="6" name="Rectangle 5"/>
          <p:cNvSpPr/>
          <p:nvPr/>
        </p:nvSpPr>
        <p:spPr>
          <a:xfrm>
            <a:off x="310386" y="1752180"/>
            <a:ext cx="8568952" cy="4832092"/>
          </a:xfrm>
          <a:prstGeom prst="rect">
            <a:avLst/>
          </a:prstGeom>
        </p:spPr>
        <p:txBody>
          <a:bodyPr wrap="square">
            <a:spAutoFit/>
          </a:bodyPr>
          <a:lstStyle/>
          <a:p>
            <a:r>
              <a:rPr lang="fr-FR" sz="1400" b="1" dirty="0"/>
              <a:t>9h00</a:t>
            </a:r>
            <a:r>
              <a:rPr lang="fr-FR" sz="1400" dirty="0"/>
              <a:t>	</a:t>
            </a:r>
            <a:r>
              <a:rPr lang="fr-FR" sz="1400" dirty="0" smtClean="0"/>
              <a:t>	</a:t>
            </a:r>
            <a:r>
              <a:rPr lang="fr-FR" sz="1400" b="1" dirty="0" smtClean="0"/>
              <a:t>Les </a:t>
            </a:r>
            <a:r>
              <a:rPr lang="fr-FR" sz="1400" b="1" dirty="0"/>
              <a:t>évolutions des brevets de techniciens supérieurs </a:t>
            </a:r>
            <a:endParaRPr lang="fr-FR" sz="1400" b="1" dirty="0" smtClean="0"/>
          </a:p>
          <a:p>
            <a:r>
              <a:rPr lang="fr-FR" sz="1400" b="1" dirty="0"/>
              <a:t>	</a:t>
            </a:r>
            <a:r>
              <a:rPr lang="fr-FR" sz="1400" b="1" dirty="0" smtClean="0"/>
              <a:t>	Fluides Énergies </a:t>
            </a:r>
            <a:r>
              <a:rPr lang="fr-FR" sz="1400" b="1" dirty="0"/>
              <a:t>Environnements (FEE) – </a:t>
            </a:r>
            <a:r>
              <a:rPr lang="fr-FR" sz="1400" b="1" dirty="0" smtClean="0"/>
              <a:t>Maintenance </a:t>
            </a:r>
            <a:r>
              <a:rPr lang="fr-FR" sz="1400" b="1" dirty="0"/>
              <a:t>Industrielle (MI) – Domotique. </a:t>
            </a:r>
            <a:endParaRPr lang="fr-FR" sz="1400" b="1" dirty="0" smtClean="0"/>
          </a:p>
          <a:p>
            <a:r>
              <a:rPr lang="fr-FR" sz="1400" b="1" dirty="0"/>
              <a:t>	</a:t>
            </a:r>
            <a:r>
              <a:rPr lang="fr-FR" sz="1400" b="1" dirty="0" smtClean="0"/>
              <a:t>	Le </a:t>
            </a:r>
            <a:r>
              <a:rPr lang="fr-FR" sz="1400" b="1" dirty="0"/>
              <a:t>référentiel d’activités professionnelles du BTS FED.</a:t>
            </a:r>
            <a:endParaRPr lang="fr-FR" sz="1400" dirty="0"/>
          </a:p>
          <a:p>
            <a:r>
              <a:rPr lang="fr-FR" sz="1400" i="1" dirty="0"/>
              <a:t>	</a:t>
            </a:r>
            <a:r>
              <a:rPr lang="fr-FR" sz="1400" dirty="0"/>
              <a:t>	</a:t>
            </a:r>
            <a:r>
              <a:rPr lang="fr-FR" sz="1400" dirty="0" smtClean="0"/>
              <a:t>	</a:t>
            </a:r>
            <a:r>
              <a:rPr lang="fr-FR" sz="1400" i="1" dirty="0" smtClean="0">
                <a:solidFill>
                  <a:schemeClr val="accent1">
                    <a:lumMod val="75000"/>
                  </a:schemeClr>
                </a:solidFill>
              </a:rPr>
              <a:t>Jean </a:t>
            </a:r>
            <a:r>
              <a:rPr lang="fr-FR" sz="1400" i="1" dirty="0">
                <a:solidFill>
                  <a:schemeClr val="accent1">
                    <a:lumMod val="75000"/>
                  </a:schemeClr>
                </a:solidFill>
              </a:rPr>
              <a:t>Pierre Collignon, </a:t>
            </a:r>
            <a:r>
              <a:rPr lang="fr-FR" sz="1400" i="1" dirty="0" smtClean="0">
                <a:solidFill>
                  <a:schemeClr val="accent1">
                    <a:lumMod val="75000"/>
                  </a:schemeClr>
                </a:solidFill>
              </a:rPr>
              <a:t>IGEN groupe STI et des </a:t>
            </a:r>
            <a:r>
              <a:rPr lang="fr-FR" sz="1400" i="1" dirty="0">
                <a:solidFill>
                  <a:schemeClr val="accent1">
                    <a:lumMod val="75000"/>
                  </a:schemeClr>
                </a:solidFill>
              </a:rPr>
              <a:t>professionnels du secteur.</a:t>
            </a:r>
          </a:p>
          <a:p>
            <a:r>
              <a:rPr lang="fr-FR" sz="1400" dirty="0"/>
              <a:t>  </a:t>
            </a:r>
          </a:p>
          <a:p>
            <a:r>
              <a:rPr lang="fr-FR" sz="1400" b="1" dirty="0"/>
              <a:t>10h15- 12h00 </a:t>
            </a:r>
            <a:r>
              <a:rPr lang="fr-FR" sz="1400" b="1" dirty="0" smtClean="0"/>
              <a:t>	Première </a:t>
            </a:r>
            <a:r>
              <a:rPr lang="fr-FR" sz="1400" b="1" dirty="0"/>
              <a:t>partie du séminaire : les principes fondamentaux de la formation du brevet de </a:t>
            </a:r>
            <a:r>
              <a:rPr lang="fr-FR" sz="1400" b="1" dirty="0" smtClean="0"/>
              <a:t>		technicien </a:t>
            </a:r>
            <a:r>
              <a:rPr lang="fr-FR" sz="1400" b="1" dirty="0"/>
              <a:t>supérieur « Fluides Énergies Domotique » (FED) </a:t>
            </a:r>
            <a:endParaRPr lang="fr-FR" sz="1400" dirty="0"/>
          </a:p>
          <a:p>
            <a:r>
              <a:rPr lang="fr-FR" sz="1400" dirty="0"/>
              <a:t> </a:t>
            </a:r>
          </a:p>
          <a:p>
            <a:r>
              <a:rPr lang="fr-FR" sz="1400" dirty="0"/>
              <a:t> </a:t>
            </a:r>
            <a:r>
              <a:rPr lang="fr-FR" sz="1400" dirty="0" smtClean="0"/>
              <a:t>	10h15 </a:t>
            </a:r>
            <a:r>
              <a:rPr lang="fr-FR" sz="1400" dirty="0"/>
              <a:t>- </a:t>
            </a:r>
            <a:r>
              <a:rPr lang="fr-FR" sz="1400" dirty="0" smtClean="0"/>
              <a:t>10h20 </a:t>
            </a:r>
            <a:r>
              <a:rPr lang="fr-FR" sz="1400" dirty="0"/>
              <a:t>	Une architecture commune de </a:t>
            </a:r>
            <a:r>
              <a:rPr lang="fr-FR" sz="1400" dirty="0" smtClean="0"/>
              <a:t>certification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r>
              <a:rPr lang="fr-FR" sz="1400" i="1" dirty="0">
                <a:solidFill>
                  <a:schemeClr val="accent1">
                    <a:lumMod val="75000"/>
                  </a:schemeClr>
                </a:solidFill>
              </a:rPr>
              <a:t> </a:t>
            </a:r>
            <a:endParaRPr lang="fr-FR" sz="1400" i="1" dirty="0" smtClean="0">
              <a:solidFill>
                <a:schemeClr val="accent1">
                  <a:lumMod val="75000"/>
                </a:schemeClr>
              </a:solidFill>
            </a:endParaRPr>
          </a:p>
          <a:p>
            <a:endParaRPr lang="fr-FR" sz="1400" i="1" dirty="0"/>
          </a:p>
          <a:p>
            <a:r>
              <a:rPr lang="fr-FR" sz="1400" dirty="0" smtClean="0"/>
              <a:t>	10h20 </a:t>
            </a:r>
            <a:r>
              <a:rPr lang="fr-FR" sz="1400" dirty="0"/>
              <a:t>- </a:t>
            </a:r>
            <a:r>
              <a:rPr lang="fr-FR" sz="1400" dirty="0" smtClean="0"/>
              <a:t>10h30	Épreuve </a:t>
            </a:r>
            <a:r>
              <a:rPr lang="fr-FR" sz="1400" dirty="0"/>
              <a:t>E4 : Étude de systèmes Sous-épreuve E41 – Analyse et définition </a:t>
            </a:r>
            <a:r>
              <a:rPr lang="fr-FR" sz="1400" dirty="0" smtClean="0"/>
              <a:t>				d’un </a:t>
            </a:r>
            <a:r>
              <a:rPr lang="fr-FR" sz="1400" dirty="0"/>
              <a:t>système - Coefficient 4 – Unité </a:t>
            </a:r>
            <a:r>
              <a:rPr lang="fr-FR" sz="1400" dirty="0" smtClean="0"/>
              <a:t>U41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endParaRPr lang="fr-FR" sz="1400" i="1" dirty="0">
              <a:solidFill>
                <a:schemeClr val="accent1">
                  <a:lumMod val="75000"/>
                </a:schemeClr>
              </a:solidFill>
            </a:endParaRPr>
          </a:p>
          <a:p>
            <a:r>
              <a:rPr lang="fr-FR" sz="1400" dirty="0" smtClean="0"/>
              <a:t>	10h30 </a:t>
            </a:r>
            <a:r>
              <a:rPr lang="fr-FR" sz="1400" dirty="0"/>
              <a:t>– </a:t>
            </a:r>
            <a:r>
              <a:rPr lang="fr-FR" sz="1400" dirty="0" smtClean="0"/>
              <a:t>10h50</a:t>
            </a:r>
            <a:r>
              <a:rPr lang="fr-FR" sz="1400" b="1" dirty="0" smtClean="0"/>
              <a:t>	</a:t>
            </a:r>
            <a:r>
              <a:rPr lang="fr-FR" sz="1400" dirty="0" smtClean="0"/>
              <a:t>La </a:t>
            </a:r>
            <a:r>
              <a:rPr lang="fr-FR" sz="1400" dirty="0"/>
              <a:t>place de la physique chimie dans les enseignements.</a:t>
            </a:r>
          </a:p>
          <a:p>
            <a:r>
              <a:rPr lang="fr-FR" sz="1400" dirty="0" smtClean="0"/>
              <a:t>			Épreuve </a:t>
            </a:r>
            <a:r>
              <a:rPr lang="fr-FR" sz="1400" dirty="0"/>
              <a:t>E4 : Étude de systèmes Sous-épreuve E42 – Physique et chimie </a:t>
            </a:r>
            <a:r>
              <a:rPr lang="fr-FR" sz="1400" dirty="0" smtClean="0"/>
              <a:t>				associées </a:t>
            </a:r>
            <a:r>
              <a:rPr lang="fr-FR" sz="1400" dirty="0"/>
              <a:t>au système - Coefficient 2 – Unité U42</a:t>
            </a:r>
          </a:p>
          <a:p>
            <a:r>
              <a:rPr lang="fr-FR" sz="1400" dirty="0"/>
              <a:t> </a:t>
            </a:r>
            <a:r>
              <a:rPr lang="fr-FR" sz="1400" dirty="0" smtClean="0"/>
              <a:t>			</a:t>
            </a:r>
            <a:r>
              <a:rPr lang="fr-FR" sz="1400" i="1" dirty="0" smtClean="0">
                <a:solidFill>
                  <a:schemeClr val="accent1">
                    <a:lumMod val="75000"/>
                  </a:schemeClr>
                </a:solidFill>
              </a:rPr>
              <a:t>Frédéric </a:t>
            </a:r>
            <a:r>
              <a:rPr lang="fr-FR" sz="1400" i="1" dirty="0" err="1">
                <a:solidFill>
                  <a:schemeClr val="accent1">
                    <a:lumMod val="75000"/>
                  </a:schemeClr>
                </a:solidFill>
              </a:rPr>
              <a:t>Thollon</a:t>
            </a:r>
            <a:r>
              <a:rPr lang="fr-FR" sz="1400" i="1" dirty="0">
                <a:solidFill>
                  <a:schemeClr val="accent1">
                    <a:lumMod val="75000"/>
                  </a:schemeClr>
                </a:solidFill>
              </a:rPr>
              <a:t>,</a:t>
            </a:r>
            <a:r>
              <a:rPr lang="fr-FR" sz="1400" b="1" i="1" dirty="0">
                <a:solidFill>
                  <a:schemeClr val="accent1">
                    <a:lumMod val="75000"/>
                  </a:schemeClr>
                </a:solidFill>
              </a:rPr>
              <a:t> </a:t>
            </a:r>
            <a:r>
              <a:rPr lang="fr-FR" sz="1400" i="1" dirty="0" smtClean="0">
                <a:solidFill>
                  <a:schemeClr val="accent1">
                    <a:lumMod val="75000"/>
                  </a:schemeClr>
                </a:solidFill>
              </a:rPr>
              <a:t>IGEN groupe PC</a:t>
            </a:r>
          </a:p>
          <a:p>
            <a:endParaRPr lang="fr-FR" sz="1400" b="1" i="1" dirty="0" smtClean="0"/>
          </a:p>
          <a:p>
            <a:r>
              <a:rPr lang="fr-FR" sz="1400" b="1" i="1" dirty="0" smtClean="0"/>
              <a:t>	10h50 </a:t>
            </a:r>
            <a:r>
              <a:rPr lang="fr-FR" sz="1400" b="1" i="1" dirty="0"/>
              <a:t>– 11h  </a:t>
            </a:r>
            <a:r>
              <a:rPr lang="fr-FR" sz="1400" b="1" i="1" dirty="0" smtClean="0"/>
              <a:t>Pause</a:t>
            </a:r>
          </a:p>
          <a:p>
            <a:endParaRPr lang="fr-FR" sz="1400" b="1" dirty="0"/>
          </a:p>
          <a:p>
            <a:r>
              <a:rPr lang="fr-FR" sz="1400" dirty="0" smtClean="0"/>
              <a:t>	11h00 </a:t>
            </a:r>
            <a:r>
              <a:rPr lang="fr-FR" sz="1400" dirty="0"/>
              <a:t>- </a:t>
            </a:r>
            <a:r>
              <a:rPr lang="fr-FR" sz="1400" dirty="0" smtClean="0"/>
              <a:t>11h15 	Épreuve </a:t>
            </a:r>
            <a:r>
              <a:rPr lang="fr-FR" sz="1400" dirty="0"/>
              <a:t>E5 : Interventions sur les systèmes Coefficient 5 - Unité </a:t>
            </a:r>
            <a:r>
              <a:rPr lang="fr-FR" sz="1400" dirty="0" smtClean="0"/>
              <a:t>U5</a:t>
            </a:r>
          </a:p>
          <a:p>
            <a:r>
              <a:rPr lang="fr-FR" sz="1400" dirty="0"/>
              <a:t>	</a:t>
            </a:r>
            <a:r>
              <a:rPr lang="fr-FR" sz="1400" dirty="0" smtClean="0"/>
              <a:t>		Contrôle </a:t>
            </a:r>
            <a:r>
              <a:rPr lang="fr-FR" sz="1400" dirty="0"/>
              <a:t>continu en cours de formation </a:t>
            </a:r>
            <a:r>
              <a:rPr lang="fr-FR" sz="1400" dirty="0" smtClean="0"/>
              <a:t>CCF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endParaRPr lang="fr-FR" sz="1400" b="1" i="1" dirty="0">
              <a:solidFill>
                <a:schemeClr val="accent1">
                  <a:lumMod val="75000"/>
                </a:schemeClr>
              </a:solidFill>
            </a:endParaRPr>
          </a:p>
          <a:p>
            <a:r>
              <a:rPr lang="fr-FR" sz="1400" dirty="0"/>
              <a:t> </a:t>
            </a:r>
            <a:endParaRPr lang="fr-FR" sz="1400" i="1" dirty="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24373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r>
              <a:rPr lang="fr-FR" sz="1400" i="1" dirty="0">
                <a:solidFill>
                  <a:schemeClr val="accent1">
                    <a:lumMod val="75000"/>
                  </a:schemeClr>
                </a:solidFill>
              </a:rPr>
              <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77772" y="1618204"/>
            <a:ext cx="8856984"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L’organisation temporelle du déroulement des 120 heures d’encadrement est laissée sous la responsabilité des groupements inter académiques:</a:t>
            </a:r>
            <a:r>
              <a:rPr kumimoji="0" lang="fr-FR" altLang="fr-FR" sz="1600" b="0" i="0" u="none" strike="noStrike" cap="none" normalizeH="0" dirty="0" smtClean="0">
                <a:ln>
                  <a:noFill/>
                </a:ln>
                <a:solidFill>
                  <a:schemeClr val="tx1"/>
                </a:solidFill>
                <a:effectLst/>
                <a:latin typeface="Arial" pitchFamily="34" charset="0"/>
                <a:ea typeface="Times New Roman" pitchFamily="18" charset="0"/>
                <a:cs typeface="Times New Roman" pitchFamily="18" charset="0"/>
              </a:rPr>
              <a:t> 2 exemples possibles</a:t>
            </a:r>
            <a:endParaRPr lang="fr-FR" altLang="fr-FR" sz="1600"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fr-FR" altLang="fr-FR" sz="16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fr-FR" altLang="fr-FR" sz="1600" b="1" dirty="0" smtClean="0">
                <a:latin typeface="Arial" pitchFamily="34" charset="0"/>
                <a:ea typeface="Times New Roman" pitchFamily="18" charset="0"/>
                <a:cs typeface="Arial" pitchFamily="34" charset="0"/>
              </a:rPr>
              <a:t>P</a:t>
            </a:r>
            <a:r>
              <a:rPr lang="fr-FR" altLang="fr-FR" sz="1600" b="1" dirty="0" smtClean="0">
                <a:latin typeface="Arial" pitchFamily="34" charset="0"/>
                <a:ea typeface="Times New Roman" pitchFamily="18" charset="0"/>
                <a:cs typeface="Times New Roman" pitchFamily="18" charset="0"/>
              </a:rPr>
              <a:t>roposition </a:t>
            </a:r>
            <a:r>
              <a:rPr lang="fr-FR" altLang="fr-FR" sz="1600" b="1" dirty="0">
                <a:latin typeface="Arial" pitchFamily="34" charset="0"/>
                <a:ea typeface="Times New Roman" pitchFamily="18" charset="0"/>
                <a:cs typeface="Times New Roman" pitchFamily="18" charset="0"/>
              </a:rPr>
              <a:t>1</a:t>
            </a:r>
            <a:r>
              <a:rPr lang="fr-FR" altLang="fr-FR" sz="1600" dirty="0">
                <a:latin typeface="Arial" pitchFamily="34" charset="0"/>
                <a:ea typeface="Times New Roman" pitchFamily="18" charset="0"/>
                <a:cs typeface="Times New Roman" pitchFamily="18" charset="0"/>
              </a:rPr>
              <a:t>, </a:t>
            </a:r>
            <a:r>
              <a:rPr lang="fr-FR" altLang="fr-FR" sz="1600" dirty="0" smtClean="0">
                <a:latin typeface="Arial" pitchFamily="34" charset="0"/>
                <a:ea typeface="Times New Roman" pitchFamily="18" charset="0"/>
                <a:cs typeface="Times New Roman" pitchFamily="18" charset="0"/>
              </a:rPr>
              <a:t>(aucune échelle </a:t>
            </a:r>
            <a:r>
              <a:rPr lang="fr-FR" altLang="fr-FR" sz="1600" dirty="0">
                <a:latin typeface="Arial" pitchFamily="34" charset="0"/>
                <a:ea typeface="Times New Roman" pitchFamily="18" charset="0"/>
                <a:cs typeface="Times New Roman" pitchFamily="18" charset="0"/>
              </a:rPr>
              <a:t>de temps de </a:t>
            </a:r>
            <a:r>
              <a:rPr lang="fr-FR" altLang="fr-FR" sz="1600" dirty="0" smtClean="0">
                <a:latin typeface="Arial" pitchFamily="34" charset="0"/>
                <a:ea typeface="Times New Roman" pitchFamily="18" charset="0"/>
                <a:cs typeface="Times New Roman" pitchFamily="18" charset="0"/>
              </a:rPr>
              <a:t>travail)</a:t>
            </a:r>
            <a:r>
              <a:rPr lang="fr-FR" altLang="fr-FR" sz="1600" dirty="0">
                <a:latin typeface="Arial" pitchFamily="34" charset="0"/>
                <a:ea typeface="Times New Roman" pitchFamily="18" charset="0"/>
                <a:cs typeface="Times New Roman" pitchFamily="18" charset="0"/>
              </a:rPr>
              <a:t> :</a:t>
            </a:r>
            <a:endParaRPr lang="fr-FR" altLang="fr-FR" sz="1600" dirty="0">
              <a:latin typeface="Arial" pitchFamily="34" charset="0"/>
              <a:cs typeface="Arial" pitchFamily="34" charset="0"/>
            </a:endParaRPr>
          </a:p>
          <a:p>
            <a:pPr lvl="0" algn="just" eaLnBrk="0" fontAlgn="base" hangingPunct="0">
              <a:spcBef>
                <a:spcPct val="0"/>
              </a:spcBef>
              <a:spcAft>
                <a:spcPct val="0"/>
              </a:spcAft>
              <a:tabLst>
                <a:tab pos="809625" algn="l"/>
              </a:tabLst>
            </a:pPr>
            <a:r>
              <a:rPr lang="fr-FR" altLang="fr-FR" sz="1400" dirty="0">
                <a:latin typeface="Arial" pitchFamily="34" charset="0"/>
                <a:ea typeface="Times New Roman" pitchFamily="18" charset="0"/>
                <a:cs typeface="Times New Roman" pitchFamily="18" charset="0"/>
              </a:rPr>
              <a:t>Les périodes de travail réservées à la partie commune se limitent chaque semaine à quelques heures. Les deux semaines consacrées au travail individuel, après les épreuves écrites peuvent être consacrées à temps plein sur cette activité</a:t>
            </a:r>
            <a:r>
              <a:rPr lang="fr-FR" altLang="fr-FR" sz="1400" dirty="0" smtClean="0">
                <a:latin typeface="Arial" pitchFamily="34" charset="0"/>
                <a:ea typeface="Times New Roman" pitchFamily="18" charset="0"/>
                <a:cs typeface="Times New Roman" pitchFamily="18" charset="0"/>
              </a:rPr>
              <a:t>.</a:t>
            </a:r>
            <a:endParaRPr lang="fr-FR" altLang="fr-FR" sz="1400" dirty="0">
              <a:latin typeface="Arial" pitchFamily="34" charset="0"/>
              <a:cs typeface="Arial" pitchFamily="34" charset="0"/>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3341754"/>
            <a:ext cx="7791592" cy="338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3240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r>
              <a:rPr lang="fr-FR" sz="1400" i="1" dirty="0">
                <a:solidFill>
                  <a:schemeClr val="accent1">
                    <a:lumMod val="75000"/>
                  </a:schemeClr>
                </a:solidFill>
              </a:rPr>
              <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78864" y="1953795"/>
            <a:ext cx="885698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altLang="fr-FR" sz="1600" b="1" dirty="0" smtClean="0">
                <a:latin typeface="Arial" pitchFamily="34" charset="0"/>
                <a:ea typeface="Times New Roman" pitchFamily="18" charset="0"/>
                <a:cs typeface="Arial" pitchFamily="34" charset="0"/>
              </a:rPr>
              <a:t>P</a:t>
            </a:r>
            <a:r>
              <a:rPr lang="fr-FR" altLang="fr-FR" sz="1600" b="1" dirty="0" smtClean="0">
                <a:latin typeface="Arial" pitchFamily="34" charset="0"/>
                <a:ea typeface="Times New Roman" pitchFamily="18" charset="0"/>
                <a:cs typeface="Times New Roman" pitchFamily="18" charset="0"/>
              </a:rPr>
              <a:t>roposition 2</a:t>
            </a:r>
            <a:r>
              <a:rPr lang="fr-FR" altLang="fr-FR" sz="1600" dirty="0" smtClean="0">
                <a:latin typeface="Arial" pitchFamily="34" charset="0"/>
                <a:ea typeface="Times New Roman" pitchFamily="18" charset="0"/>
                <a:cs typeface="Times New Roman" pitchFamily="18" charset="0"/>
              </a:rPr>
              <a:t>, (aucune échelle </a:t>
            </a:r>
            <a:r>
              <a:rPr lang="fr-FR" altLang="fr-FR" sz="1600" dirty="0">
                <a:latin typeface="Arial" pitchFamily="34" charset="0"/>
                <a:ea typeface="Times New Roman" pitchFamily="18" charset="0"/>
                <a:cs typeface="Times New Roman" pitchFamily="18" charset="0"/>
              </a:rPr>
              <a:t>de temps de </a:t>
            </a:r>
            <a:r>
              <a:rPr lang="fr-FR" altLang="fr-FR" sz="1600" dirty="0" smtClean="0">
                <a:latin typeface="Arial" pitchFamily="34" charset="0"/>
                <a:ea typeface="Times New Roman" pitchFamily="18" charset="0"/>
                <a:cs typeface="Times New Roman" pitchFamily="18" charset="0"/>
              </a:rPr>
              <a:t>travail)</a:t>
            </a:r>
            <a:r>
              <a:rPr lang="fr-FR" altLang="fr-FR" sz="1600" dirty="0">
                <a:latin typeface="Arial" pitchFamily="34" charset="0"/>
                <a:ea typeface="Times New Roman" pitchFamily="18" charset="0"/>
                <a:cs typeface="Times New Roman" pitchFamily="18" charset="0"/>
              </a:rPr>
              <a:t> :</a:t>
            </a:r>
            <a:endParaRPr lang="fr-FR" altLang="fr-FR" sz="1600" dirty="0">
              <a:latin typeface="Arial" pitchFamily="34" charset="0"/>
              <a:cs typeface="Arial" pitchFamily="34" charset="0"/>
            </a:endParaRPr>
          </a:p>
          <a:p>
            <a:r>
              <a:rPr lang="fr-FR" sz="1400" dirty="0"/>
              <a:t>L</a:t>
            </a:r>
            <a:r>
              <a:rPr lang="fr-FR" sz="1400" dirty="0" smtClean="0"/>
              <a:t>es </a:t>
            </a:r>
            <a:r>
              <a:rPr lang="fr-FR" sz="1400" dirty="0"/>
              <a:t>périodes d’une semaine bloquée peuvent être positionnées différemment entre les congés scolaires.</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087" y="2996952"/>
            <a:ext cx="8467825" cy="337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746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r>
              <a:rPr lang="fr-FR" sz="1400" i="1" dirty="0">
                <a:solidFill>
                  <a:schemeClr val="accent1">
                    <a:lumMod val="75000"/>
                  </a:schemeClr>
                </a:solidFill>
              </a:rPr>
              <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158432" y="1721714"/>
            <a:ext cx="885698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r-FR" sz="1600" b="1" dirty="0"/>
              <a:t>Dans les deux propositions </a:t>
            </a:r>
            <a:r>
              <a:rPr lang="fr-FR" sz="1600" b="1" dirty="0" smtClean="0"/>
              <a:t>:</a:t>
            </a:r>
          </a:p>
          <a:p>
            <a:endParaRPr lang="fr-FR" sz="1600" dirty="0"/>
          </a:p>
          <a:p>
            <a:pPr marL="285750" lvl="0" indent="-285750">
              <a:buFontTx/>
              <a:buChar char="-"/>
            </a:pPr>
            <a:r>
              <a:rPr lang="fr-FR" sz="1600" dirty="0" smtClean="0"/>
              <a:t>Les </a:t>
            </a:r>
            <a:r>
              <a:rPr lang="fr-FR" sz="1600" dirty="0"/>
              <a:t>horaires hebdomadaires consacrés au projet feront l’objet d’une planification, </a:t>
            </a:r>
            <a:r>
              <a:rPr lang="fr-FR" sz="1600" b="1" i="1" dirty="0"/>
              <a:t>validée en commission inter académique</a:t>
            </a:r>
            <a:r>
              <a:rPr lang="fr-FR" sz="1600" b="1" i="1" dirty="0" smtClean="0"/>
              <a:t>.</a:t>
            </a:r>
          </a:p>
          <a:p>
            <a:pPr lvl="0"/>
            <a:endParaRPr lang="fr-FR" sz="1600" dirty="0"/>
          </a:p>
          <a:p>
            <a:pPr marL="285750" lvl="0" indent="-285750">
              <a:buFontTx/>
              <a:buChar char="-"/>
            </a:pPr>
            <a:r>
              <a:rPr lang="fr-FR" sz="1600" dirty="0" smtClean="0"/>
              <a:t>Il </a:t>
            </a:r>
            <a:r>
              <a:rPr lang="fr-FR" sz="1600" dirty="0"/>
              <a:t>sera important d’organiser le planning afin </a:t>
            </a:r>
            <a:r>
              <a:rPr lang="fr-FR" sz="1600" b="1" i="1" dirty="0"/>
              <a:t>de perturber le moins possible </a:t>
            </a:r>
            <a:r>
              <a:rPr lang="fr-FR" sz="1600" dirty="0"/>
              <a:t>la préparation des étudiants </a:t>
            </a:r>
            <a:r>
              <a:rPr lang="fr-FR" sz="1600" b="1" i="1" dirty="0"/>
              <a:t>aux épreuves des enseignements généraux</a:t>
            </a:r>
            <a:r>
              <a:rPr lang="fr-FR" sz="1600" dirty="0"/>
              <a:t>, en préservant notamment une période avant les épreuves écrites qui se déroulent généralement après le 15 mai de chaque année</a:t>
            </a:r>
            <a:r>
              <a:rPr lang="fr-FR" sz="1600" dirty="0" smtClean="0"/>
              <a:t>.</a:t>
            </a:r>
          </a:p>
          <a:p>
            <a:pPr lvl="0"/>
            <a:endParaRPr lang="fr-FR" sz="1600" dirty="0"/>
          </a:p>
          <a:p>
            <a:pPr marL="285750" lvl="0" indent="-285750">
              <a:buFontTx/>
              <a:buChar char="-"/>
            </a:pPr>
            <a:r>
              <a:rPr lang="fr-FR" sz="1600" dirty="0" smtClean="0"/>
              <a:t>Les </a:t>
            </a:r>
            <a:r>
              <a:rPr lang="fr-FR" sz="1600" dirty="0"/>
              <a:t>revues de projets sont fixées par les </a:t>
            </a:r>
            <a:r>
              <a:rPr lang="fr-FR" sz="1600" dirty="0" smtClean="0"/>
              <a:t>enseignants (conformément au calendrier validé)  </a:t>
            </a:r>
            <a:r>
              <a:rPr lang="fr-FR" sz="1600" b="1" i="1" dirty="0"/>
              <a:t>la première à la fin du travail collectif </a:t>
            </a:r>
            <a:r>
              <a:rPr lang="fr-FR" sz="1600" dirty="0"/>
              <a:t>(après 30h de travail), </a:t>
            </a:r>
            <a:r>
              <a:rPr lang="fr-FR" sz="1600" b="1" i="1" dirty="0"/>
              <a:t>la seconde sera positionnée de préférence après 45 heures au moins de travail individuel sans excéder 70 heures de ce </a:t>
            </a:r>
            <a:r>
              <a:rPr lang="fr-FR" sz="1600" b="1" i="1" dirty="0" smtClean="0"/>
              <a:t>dernier</a:t>
            </a:r>
            <a:r>
              <a:rPr lang="fr-FR" sz="1600" dirty="0" smtClean="0"/>
              <a:t>.</a:t>
            </a:r>
          </a:p>
          <a:p>
            <a:pPr marL="285750" lvl="0" indent="-285750">
              <a:buFontTx/>
              <a:buChar char="-"/>
            </a:pPr>
            <a:endParaRPr lang="fr-FR" sz="1600" dirty="0"/>
          </a:p>
          <a:p>
            <a:pPr marL="285750" lvl="0" indent="-285750">
              <a:buFontTx/>
              <a:buChar char="-"/>
            </a:pPr>
            <a:r>
              <a:rPr lang="fr-FR" sz="1600" dirty="0" smtClean="0"/>
              <a:t>Le </a:t>
            </a:r>
            <a:r>
              <a:rPr lang="fr-FR" sz="1600" dirty="0"/>
              <a:t>projet est rendu après la dernière heure de travail sur l’ensemble des 120 heures</a:t>
            </a:r>
            <a:r>
              <a:rPr lang="fr-FR" sz="1600" dirty="0" smtClean="0"/>
              <a:t>.</a:t>
            </a:r>
          </a:p>
          <a:p>
            <a:pPr lvl="0"/>
            <a:endParaRPr lang="fr-FR" sz="1600" dirty="0"/>
          </a:p>
          <a:p>
            <a:pPr marL="285750" lvl="0" indent="-285750">
              <a:buFontTx/>
              <a:buChar char="-"/>
            </a:pPr>
            <a:r>
              <a:rPr lang="fr-FR" sz="1600" dirty="0" smtClean="0"/>
              <a:t>La </a:t>
            </a:r>
            <a:r>
              <a:rPr lang="fr-FR" sz="1600" dirty="0"/>
              <a:t>date limite de remise de ces dossiers sera précisée chaque année dans la circulaire nationale, au environ du 15 juin de chaque année. Cette date laissera au moins 1 semaine avant le début des soutenances</a:t>
            </a:r>
            <a:r>
              <a:rPr lang="fr-FR" sz="1600" dirty="0" smtClean="0"/>
              <a:t>.</a:t>
            </a:r>
          </a:p>
        </p:txBody>
      </p:sp>
    </p:spTree>
    <p:extLst>
      <p:ext uri="{BB962C8B-B14F-4D97-AF65-F5344CB8AC3E}">
        <p14:creationId xmlns:p14="http://schemas.microsoft.com/office/powerpoint/2010/main" val="2937665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r>
              <a:rPr lang="fr-FR" sz="1400" i="1" dirty="0">
                <a:solidFill>
                  <a:schemeClr val="accent1">
                    <a:lumMod val="75000"/>
                  </a:schemeClr>
                </a:solidFill>
              </a:rPr>
              <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7" y="122337"/>
            <a:ext cx="1460020" cy="1219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10" name="Image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168" y="1961456"/>
            <a:ext cx="8379296" cy="4896544"/>
          </a:xfrm>
          <a:prstGeom prst="rect">
            <a:avLst/>
          </a:prstGeom>
          <a:noFill/>
          <a:ln>
            <a:noFill/>
          </a:ln>
        </p:spPr>
      </p:pic>
      <p:sp>
        <p:nvSpPr>
          <p:cNvPr id="4" name="ZoneTexte 3"/>
          <p:cNvSpPr txBox="1"/>
          <p:nvPr/>
        </p:nvSpPr>
        <p:spPr>
          <a:xfrm>
            <a:off x="369168" y="1592124"/>
            <a:ext cx="8147248" cy="369332"/>
          </a:xfrm>
          <a:prstGeom prst="rect">
            <a:avLst/>
          </a:prstGeom>
          <a:noFill/>
        </p:spPr>
        <p:txBody>
          <a:bodyPr wrap="square" rtlCol="0">
            <a:spAutoFit/>
          </a:bodyPr>
          <a:lstStyle/>
          <a:p>
            <a:r>
              <a:rPr lang="fr-FR" b="1" i="1" dirty="0" smtClean="0"/>
              <a:t>Pour la validation et l’évaluation…</a:t>
            </a:r>
            <a:endParaRPr lang="fr-FR" b="1" i="1" dirty="0"/>
          </a:p>
        </p:txBody>
      </p:sp>
    </p:spTree>
    <p:extLst>
      <p:ext uri="{BB962C8B-B14F-4D97-AF65-F5344CB8AC3E}">
        <p14:creationId xmlns:p14="http://schemas.microsoft.com/office/powerpoint/2010/main" val="4259997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r>
              <a:rPr lang="fr-FR" sz="1400" i="1" dirty="0">
                <a:solidFill>
                  <a:schemeClr val="accent1">
                    <a:lumMod val="75000"/>
                  </a:schemeClr>
                </a:solidFill>
              </a:rPr>
              <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51520" y="1772816"/>
            <a:ext cx="8424936" cy="1846659"/>
          </a:xfrm>
          <a:prstGeom prst="rect">
            <a:avLst/>
          </a:prstGeom>
        </p:spPr>
        <p:txBody>
          <a:bodyPr wrap="square">
            <a:spAutoFit/>
          </a:bodyPr>
          <a:lstStyle/>
          <a:p>
            <a:r>
              <a:rPr lang="fr-FR" b="1" i="1" dirty="0"/>
              <a:t>La validation des </a:t>
            </a:r>
            <a:r>
              <a:rPr lang="fr-FR" b="1" i="1" dirty="0" smtClean="0"/>
              <a:t>projets (</a:t>
            </a:r>
            <a:r>
              <a:rPr lang="fr-FR" b="1" i="1" dirty="0" err="1" smtClean="0"/>
              <a:t>cf</a:t>
            </a:r>
            <a:r>
              <a:rPr lang="fr-FR" b="1" i="1" dirty="0" smtClean="0"/>
              <a:t> exemple « projet_sujet0.xlsx »)</a:t>
            </a:r>
            <a:endParaRPr lang="fr-FR" dirty="0"/>
          </a:p>
          <a:p>
            <a:r>
              <a:rPr lang="fr-FR" sz="1600" dirty="0"/>
              <a:t> </a:t>
            </a:r>
            <a:r>
              <a:rPr lang="fr-FR" sz="1600" dirty="0" smtClean="0"/>
              <a:t>Pour </a:t>
            </a:r>
            <a:r>
              <a:rPr lang="fr-FR" sz="1600" dirty="0"/>
              <a:t>chaque sujet proposé chaque année, une </a:t>
            </a:r>
            <a:r>
              <a:rPr lang="fr-FR" sz="1600" dirty="0" smtClean="0"/>
              <a:t>fichier de </a:t>
            </a:r>
            <a:r>
              <a:rPr lang="fr-FR" sz="1600" dirty="0"/>
              <a:t>validation de projets </a:t>
            </a:r>
            <a:r>
              <a:rPr lang="fr-FR" sz="1600" dirty="0" smtClean="0"/>
              <a:t>pourra comprendre :</a:t>
            </a:r>
            <a:endParaRPr lang="fr-FR" sz="1600" dirty="0"/>
          </a:p>
          <a:p>
            <a:pPr lvl="0"/>
            <a:r>
              <a:rPr lang="fr-FR" sz="1600" dirty="0" smtClean="0"/>
              <a:t>- Une page de garde et de validation</a:t>
            </a:r>
          </a:p>
          <a:p>
            <a:pPr lvl="0"/>
            <a:r>
              <a:rPr lang="fr-FR" sz="1600" dirty="0" smtClean="0"/>
              <a:t>- Une fiche de présentation du projet</a:t>
            </a:r>
          </a:p>
          <a:p>
            <a:pPr lvl="0"/>
            <a:r>
              <a:rPr lang="fr-FR" sz="1600" dirty="0" smtClean="0"/>
              <a:t>- Une fiche précisant le déroulement du projet et le travail demandé, au regard des compétences visées par l’épreuve.</a:t>
            </a:r>
            <a:endParaRPr lang="fr-FR" sz="1600" dirty="0"/>
          </a:p>
          <a:p>
            <a:pPr lvl="0"/>
            <a:r>
              <a:rPr lang="fr-FR" sz="1600" dirty="0" smtClean="0"/>
              <a:t>- Les fiches d’évaluation (RP et SP) qui préciseront pour chaque compétences, les activités.</a:t>
            </a:r>
          </a:p>
        </p:txBody>
      </p:sp>
      <p:sp>
        <p:nvSpPr>
          <p:cNvPr id="4" name="Rectangle 3"/>
          <p:cNvSpPr/>
          <p:nvPr/>
        </p:nvSpPr>
        <p:spPr>
          <a:xfrm>
            <a:off x="215516" y="3789040"/>
            <a:ext cx="8712968" cy="2862322"/>
          </a:xfrm>
          <a:prstGeom prst="rect">
            <a:avLst/>
          </a:prstGeom>
        </p:spPr>
        <p:txBody>
          <a:bodyPr wrap="square">
            <a:spAutoFit/>
          </a:bodyPr>
          <a:lstStyle/>
          <a:p>
            <a:r>
              <a:rPr lang="fr-FR" b="1" i="1" dirty="0" smtClean="0"/>
              <a:t>L’évaluation</a:t>
            </a:r>
          </a:p>
          <a:p>
            <a:r>
              <a:rPr lang="fr-FR" sz="1600" i="1" dirty="0" smtClean="0"/>
              <a:t>Les </a:t>
            </a:r>
            <a:r>
              <a:rPr lang="fr-FR" sz="1600" i="1" dirty="0"/>
              <a:t>modèles des fiches d’évaluation nationales </a:t>
            </a:r>
            <a:r>
              <a:rPr lang="fr-FR" sz="1600" i="1" dirty="0" smtClean="0"/>
              <a:t>seront </a:t>
            </a:r>
            <a:r>
              <a:rPr lang="fr-FR" sz="1600" i="1" dirty="0"/>
              <a:t>disponibles en version numérique </a:t>
            </a:r>
            <a:r>
              <a:rPr lang="fr-FR" sz="1600" i="1" dirty="0" smtClean="0"/>
              <a:t>dans la circulaire nationale.</a:t>
            </a:r>
            <a:endParaRPr lang="fr-FR" sz="1600" i="1" dirty="0"/>
          </a:p>
          <a:p>
            <a:r>
              <a:rPr lang="fr-FR" sz="1600" b="1" u="sng" dirty="0" smtClean="0"/>
              <a:t>Revue de projet:</a:t>
            </a:r>
            <a:endParaRPr lang="fr-FR" sz="1600" b="1" u="sng" dirty="0"/>
          </a:p>
          <a:p>
            <a:pPr marL="285750" lvl="0" indent="-285750">
              <a:buFontTx/>
              <a:buChar char="-"/>
            </a:pPr>
            <a:r>
              <a:rPr lang="fr-FR" sz="1600" dirty="0" smtClean="0"/>
              <a:t>75</a:t>
            </a:r>
            <a:r>
              <a:rPr lang="fr-FR" sz="1600" dirty="0"/>
              <a:t>% en poids d’indicateurs de performance obligatoires à évaluer lors de l’épreuve de revue de projet. </a:t>
            </a:r>
            <a:r>
              <a:rPr lang="fr-FR" sz="1600" dirty="0" smtClean="0"/>
              <a:t>	Ce </a:t>
            </a:r>
            <a:r>
              <a:rPr lang="fr-FR" sz="1600" dirty="0"/>
              <a:t>% minimum peut être augmenté mais peut être aussi considéré comme admissible. </a:t>
            </a:r>
            <a:endParaRPr lang="fr-FR" sz="1600" dirty="0" smtClean="0"/>
          </a:p>
          <a:p>
            <a:pPr lvl="0"/>
            <a:r>
              <a:rPr lang="fr-FR" sz="1600" b="1" u="sng" dirty="0" smtClean="0"/>
              <a:t>Soutenance</a:t>
            </a:r>
            <a:r>
              <a:rPr lang="fr-FR" sz="1600" dirty="0" smtClean="0"/>
              <a:t>:</a:t>
            </a:r>
            <a:endParaRPr lang="fr-FR" sz="1600" dirty="0"/>
          </a:p>
          <a:p>
            <a:pPr marL="285750" lvl="0" indent="-285750">
              <a:buFontTx/>
              <a:buChar char="-"/>
            </a:pPr>
            <a:r>
              <a:rPr lang="fr-FR" sz="1600" dirty="0" smtClean="0"/>
              <a:t>66</a:t>
            </a:r>
            <a:r>
              <a:rPr lang="fr-FR" sz="1600" dirty="0"/>
              <a:t>% en poids d’indicateurs de performance obligatoires à évaluer lors de l’épreuve de soutenance de projet. Ce % minimum peut être augmenté mais peut être aussi considéré comme admissible</a:t>
            </a:r>
            <a:r>
              <a:rPr lang="fr-FR" sz="1600" dirty="0" smtClean="0"/>
              <a:t>.</a:t>
            </a:r>
          </a:p>
          <a:p>
            <a:pPr lvl="0"/>
            <a:endParaRPr lang="fr-FR" sz="1600" dirty="0"/>
          </a:p>
          <a:p>
            <a:pPr lvl="0"/>
            <a:r>
              <a:rPr lang="fr-FR" sz="1600" dirty="0" smtClean="0"/>
              <a:t>- Les </a:t>
            </a:r>
            <a:r>
              <a:rPr lang="fr-FR" sz="1600" dirty="0"/>
              <a:t>critères non obligatoires sont laissés à l’appréciation des auteurs des sujets</a:t>
            </a:r>
            <a:r>
              <a:rPr lang="fr-FR" sz="1600" dirty="0" smtClean="0"/>
              <a:t>.</a:t>
            </a:r>
            <a:endParaRPr lang="fr-FR" sz="1600" dirty="0"/>
          </a:p>
        </p:txBody>
      </p:sp>
    </p:spTree>
    <p:extLst>
      <p:ext uri="{BB962C8B-B14F-4D97-AF65-F5344CB8AC3E}">
        <p14:creationId xmlns:p14="http://schemas.microsoft.com/office/powerpoint/2010/main" val="1492392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074041"/>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2337"/>
            <a:ext cx="1477623" cy="1234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92446"/>
            <a:ext cx="7972316" cy="54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784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410743"/>
            <a:ext cx="7054551" cy="1074041"/>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Sous-épreuve E61 –Conduite de projet Coefficient 5 – Unité U61</a:t>
            </a:r>
            <a:r>
              <a:rPr lang="fr-FR" sz="1400" dirty="0"/>
              <a:t/>
            </a:r>
            <a:br>
              <a:rPr lang="fr-FR" sz="1400" dirty="0"/>
            </a:br>
            <a:r>
              <a:rPr lang="fr-FR" sz="1400" dirty="0" smtClean="0"/>
              <a:t>		Le </a:t>
            </a:r>
            <a:r>
              <a:rPr lang="fr-FR" sz="1400" dirty="0"/>
              <a:t>projet : son organisation, sa validation, son </a:t>
            </a:r>
            <a:r>
              <a:rPr lang="fr-FR" sz="1400" dirty="0" smtClean="0"/>
              <a:t>évaluation</a:t>
            </a:r>
            <a:br>
              <a:rPr lang="fr-FR" sz="1400" dirty="0" smtClean="0"/>
            </a:br>
            <a:r>
              <a:rPr lang="fr-FR" sz="1400" dirty="0" smtClean="0"/>
              <a:t>		</a:t>
            </a:r>
            <a:r>
              <a:rPr lang="fr-FR" sz="1400" i="1" dirty="0" smtClean="0">
                <a:solidFill>
                  <a:schemeClr val="accent1">
                    <a:lumMod val="75000"/>
                  </a:schemeClr>
                </a:solidFill>
              </a:rPr>
              <a:t>Thierry Monin</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805" y="122336"/>
            <a:ext cx="1440332" cy="1203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387415"/>
            <a:ext cx="7794579" cy="545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0878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01151" y="464240"/>
            <a:ext cx="7054551" cy="1440160"/>
          </a:xfrm>
        </p:spPr>
        <p:txBody>
          <a:bodyPr>
            <a:noAutofit/>
          </a:bodyPr>
          <a:lstStyle/>
          <a:p>
            <a:pPr algn="l"/>
            <a:r>
              <a:rPr lang="fr-FR" sz="1400" b="1" dirty="0"/>
              <a:t>Deuxième partie du séminaire : Épreuve E6 : Épreuve professionnelle de synthèse </a:t>
            </a:r>
            <a:r>
              <a:rPr lang="fr-FR" sz="1400" dirty="0"/>
              <a:t/>
            </a:r>
            <a:br>
              <a:rPr lang="fr-FR" sz="1400" dirty="0"/>
            </a:br>
            <a:r>
              <a:rPr lang="fr-FR" sz="1400" b="1" dirty="0"/>
              <a:t>	</a:t>
            </a:r>
            <a:r>
              <a:rPr lang="fr-FR" sz="1400" b="1" dirty="0" smtClean="0"/>
              <a:t>Sous-épreuve </a:t>
            </a:r>
            <a:r>
              <a:rPr lang="fr-FR" sz="1400" b="1" dirty="0"/>
              <a:t>E61 –Conduite de projet Coefficient 5 – Unité U61</a:t>
            </a:r>
            <a:r>
              <a:rPr lang="fr-FR" sz="1400" dirty="0"/>
              <a:t/>
            </a:r>
            <a:br>
              <a:rPr lang="fr-FR" sz="1400" dirty="0"/>
            </a:br>
            <a:r>
              <a:rPr lang="fr-FR" sz="1400" b="1" dirty="0"/>
              <a:t>	</a:t>
            </a:r>
            <a:r>
              <a:rPr lang="fr-FR" sz="1400" dirty="0" smtClean="0"/>
              <a:t>Le </a:t>
            </a:r>
            <a:r>
              <a:rPr lang="fr-FR" sz="1400" dirty="0"/>
              <a:t>projet : </a:t>
            </a:r>
            <a:r>
              <a:rPr lang="fr-FR" sz="1400" dirty="0" smtClean="0"/>
              <a:t>Exemple d’un sujet 0</a:t>
            </a:r>
            <a:r>
              <a:rPr lang="fr-FR" sz="1400" dirty="0"/>
              <a:t/>
            </a:r>
            <a:br>
              <a:rPr lang="fr-FR" sz="1400" dirty="0"/>
            </a:br>
            <a:r>
              <a:rPr lang="fr-FR" sz="1400" dirty="0"/>
              <a:t>	</a:t>
            </a:r>
            <a:r>
              <a:rPr lang="fr-FR" sz="1400" i="1" dirty="0" smtClean="0">
                <a:solidFill>
                  <a:schemeClr val="accent1">
                    <a:lumMod val="75000"/>
                  </a:schemeClr>
                </a:solidFill>
              </a:rPr>
              <a:t>Josiane </a:t>
            </a:r>
            <a:r>
              <a:rPr lang="fr-FR" sz="1400" i="1" dirty="0" err="1">
                <a:solidFill>
                  <a:schemeClr val="accent1">
                    <a:lumMod val="75000"/>
                  </a:schemeClr>
                </a:solidFill>
              </a:rPr>
              <a:t>Vigroux</a:t>
            </a:r>
            <a:r>
              <a:rPr lang="fr-FR" sz="1400" i="1" dirty="0">
                <a:solidFill>
                  <a:schemeClr val="accent1">
                    <a:lumMod val="75000"/>
                  </a:schemeClr>
                </a:solidFill>
              </a:rPr>
              <a:t>, professeure, lycée Favart à Guéret, académie de </a:t>
            </a:r>
            <a:r>
              <a:rPr lang="fr-FR" sz="1400" i="1" dirty="0" smtClean="0">
                <a:solidFill>
                  <a:schemeClr val="accent1">
                    <a:lumMod val="75000"/>
                  </a:schemeClr>
                </a:solidFill>
              </a:rPr>
              <a:t>Limoges</a:t>
            </a:r>
            <a:r>
              <a:rPr lang="fr-FR" sz="1400" i="1" dirty="0">
                <a:solidFill>
                  <a:schemeClr val="accent1">
                    <a:lumMod val="75000"/>
                  </a:schemeClr>
                </a:solidFill>
              </a:rPr>
              <a:t/>
            </a:r>
            <a:br>
              <a:rPr lang="fr-FR" sz="1400" i="1" dirty="0">
                <a:solidFill>
                  <a:schemeClr val="accent1">
                    <a:lumMod val="75000"/>
                  </a:schemeClr>
                </a:solidFill>
              </a:rPr>
            </a:br>
            <a:r>
              <a:rPr lang="fr-FR" sz="1400" i="1" dirty="0">
                <a:solidFill>
                  <a:schemeClr val="accent1">
                    <a:lumMod val="75000"/>
                  </a:schemeClr>
                </a:solidFill>
              </a:rPr>
              <a:t>	</a:t>
            </a:r>
            <a:r>
              <a:rPr lang="fr-FR" sz="1400" i="1" dirty="0" smtClean="0">
                <a:solidFill>
                  <a:schemeClr val="accent1">
                    <a:lumMod val="75000"/>
                  </a:schemeClr>
                </a:solidFill>
              </a:rPr>
              <a:t>Xavier </a:t>
            </a:r>
            <a:r>
              <a:rPr lang="fr-FR" sz="1400" i="1" dirty="0">
                <a:solidFill>
                  <a:schemeClr val="accent1">
                    <a:lumMod val="75000"/>
                  </a:schemeClr>
                </a:solidFill>
              </a:rPr>
              <a:t>Molière, professeur, lycée Estournelles de Constant à La Flèche, 				académie de Nantes</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1115616" y="2996952"/>
            <a:ext cx="5544616" cy="1938992"/>
          </a:xfrm>
          <a:prstGeom prst="rect">
            <a:avLst/>
          </a:prstGeom>
          <a:noFill/>
        </p:spPr>
        <p:txBody>
          <a:bodyPr wrap="square" rtlCol="0">
            <a:spAutoFit/>
          </a:bodyPr>
          <a:lstStyle/>
          <a:p>
            <a:r>
              <a:rPr lang="fr-FR" sz="2000" b="1" dirty="0" smtClean="0">
                <a:solidFill>
                  <a:schemeClr val="accent1">
                    <a:lumMod val="75000"/>
                  </a:schemeClr>
                </a:solidFill>
              </a:rPr>
              <a:t>ENVOYER LE FICHIER de JOSIANE ET XAVIER</a:t>
            </a:r>
          </a:p>
          <a:p>
            <a:endParaRPr lang="fr-FR" sz="2000" b="1" dirty="0">
              <a:solidFill>
                <a:schemeClr val="accent1">
                  <a:lumMod val="75000"/>
                </a:schemeClr>
              </a:solidFill>
            </a:endParaRPr>
          </a:p>
          <a:p>
            <a:endParaRPr lang="fr-FR" sz="2000" b="1" dirty="0" smtClean="0">
              <a:solidFill>
                <a:schemeClr val="accent1">
                  <a:lumMod val="75000"/>
                </a:schemeClr>
              </a:solidFill>
            </a:endParaRPr>
          </a:p>
          <a:p>
            <a:r>
              <a:rPr lang="fr-FR" sz="2000" b="1" dirty="0" smtClean="0">
                <a:solidFill>
                  <a:schemeClr val="accent1">
                    <a:lumMod val="75000"/>
                  </a:schemeClr>
                </a:solidFill>
              </a:rPr>
              <a:t>5-Projet_sujet0.xlsx</a:t>
            </a:r>
          </a:p>
          <a:p>
            <a:endParaRPr lang="fr-FR" sz="2000" b="1" dirty="0">
              <a:solidFill>
                <a:schemeClr val="accent1">
                  <a:lumMod val="75000"/>
                </a:schemeClr>
              </a:solidFill>
            </a:endParaRPr>
          </a:p>
          <a:p>
            <a:endParaRPr lang="fr-FR" sz="2000" b="1" dirty="0" smtClean="0">
              <a:solidFill>
                <a:schemeClr val="accent1">
                  <a:lumMod val="75000"/>
                </a:schemeClr>
              </a:solidFill>
            </a:endParaRPr>
          </a:p>
        </p:txBody>
      </p:sp>
    </p:spTree>
    <p:extLst>
      <p:ext uri="{BB962C8B-B14F-4D97-AF65-F5344CB8AC3E}">
        <p14:creationId xmlns:p14="http://schemas.microsoft.com/office/powerpoint/2010/main" val="821439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548680"/>
            <a:ext cx="7054551" cy="1440160"/>
          </a:xfrm>
        </p:spPr>
        <p:txBody>
          <a:bodyPr>
            <a:noAutofit/>
          </a:bodyPr>
          <a:lstStyle/>
          <a:p>
            <a:pPr algn="l"/>
            <a:r>
              <a:rPr lang="fr-FR" sz="1400" b="1" dirty="0"/>
              <a:t>Deuxième partie du séminaire : Épreuve E6 : Épreuve professionnelle de </a:t>
            </a:r>
            <a:r>
              <a:rPr lang="fr-FR" sz="1400" b="1" dirty="0" smtClean="0"/>
              <a:t>synthèse</a:t>
            </a:r>
            <a:r>
              <a:rPr lang="fr-FR" sz="1400" dirty="0"/>
              <a:t/>
            </a:r>
            <a:br>
              <a:rPr lang="fr-FR" sz="1400" dirty="0"/>
            </a:br>
            <a:r>
              <a:rPr lang="fr-FR" sz="1400" b="1" dirty="0"/>
              <a:t>		Sous-épreuve E62 – Rapport d’activités en milieu professionnel </a:t>
            </a:r>
            <a:r>
              <a:rPr lang="fr-FR" sz="1400" b="1" dirty="0" smtClean="0"/>
              <a:t>		Coefficient </a:t>
            </a:r>
            <a:r>
              <a:rPr lang="fr-FR" sz="1400" b="1" dirty="0"/>
              <a:t>2 – Unité U62</a:t>
            </a:r>
            <a:r>
              <a:rPr lang="fr-FR" sz="1400" b="1" dirty="0" smtClean="0"/>
              <a:t/>
            </a:r>
            <a:br>
              <a:rPr lang="fr-FR" sz="1400" b="1" dirty="0" smtClean="0"/>
            </a:br>
            <a:r>
              <a:rPr lang="fr-FR" sz="1400" b="1" dirty="0" smtClean="0"/>
              <a:t>	Le </a:t>
            </a:r>
            <a:r>
              <a:rPr lang="fr-FR" sz="1400" b="1" dirty="0"/>
              <a:t>stage en entreprise : Validation du stage, Fiche d'évaluation  </a:t>
            </a:r>
            <a:br>
              <a:rPr lang="fr-FR" sz="1400" b="1" dirty="0"/>
            </a:br>
            <a:r>
              <a:rPr lang="fr-FR" sz="1400" b="1" i="1" dirty="0">
                <a:solidFill>
                  <a:schemeClr val="accent1">
                    <a:lumMod val="75000"/>
                  </a:schemeClr>
                </a:solidFill>
              </a:rPr>
              <a:t>	</a:t>
            </a:r>
            <a:r>
              <a:rPr lang="fr-FR" sz="1400" i="1" dirty="0" smtClean="0">
                <a:solidFill>
                  <a:schemeClr val="accent1">
                    <a:lumMod val="75000"/>
                  </a:schemeClr>
                </a:solidFill>
              </a:rPr>
              <a:t>Thierry </a:t>
            </a:r>
            <a:r>
              <a:rPr lang="fr-FR" sz="1400" i="1" dirty="0">
                <a:solidFill>
                  <a:schemeClr val="accent1">
                    <a:lumMod val="75000"/>
                  </a:schemeClr>
                </a:solidFill>
              </a:rPr>
              <a:t>Monin et Pascal </a:t>
            </a:r>
            <a:r>
              <a:rPr lang="fr-FR" sz="1400" i="1" dirty="0" err="1">
                <a:solidFill>
                  <a:schemeClr val="accent1">
                    <a:lumMod val="75000"/>
                  </a:schemeClr>
                </a:solidFill>
              </a:rPr>
              <a:t>Bonnotte</a:t>
            </a:r>
            <a:r>
              <a:rPr lang="fr-FR" sz="1400" i="1" dirty="0">
                <a:solidFill>
                  <a:schemeClr val="accent1">
                    <a:lumMod val="75000"/>
                  </a:schemeClr>
                </a:solidFill>
              </a:rPr>
              <a:t>, professeur, lycée Diderot à Marseille</a:t>
            </a:r>
            <a:r>
              <a:rPr lang="fr-FR" sz="1400" dirty="0"/>
              <a:t>	</a:t>
            </a:r>
            <a:br>
              <a:rPr lang="fr-FR" sz="1400" dirty="0"/>
            </a:b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1475656" y="2492896"/>
            <a:ext cx="5544616" cy="2923877"/>
          </a:xfrm>
          <a:prstGeom prst="rect">
            <a:avLst/>
          </a:prstGeom>
          <a:noFill/>
        </p:spPr>
        <p:txBody>
          <a:bodyPr wrap="square" rtlCol="0">
            <a:spAutoFit/>
          </a:bodyPr>
          <a:lstStyle/>
          <a:p>
            <a:r>
              <a:rPr lang="fr-FR" sz="4000" b="1" dirty="0" smtClean="0">
                <a:solidFill>
                  <a:schemeClr val="accent1">
                    <a:lumMod val="75000"/>
                  </a:schemeClr>
                </a:solidFill>
              </a:rPr>
              <a:t>Sa validation…</a:t>
            </a:r>
          </a:p>
          <a:p>
            <a:endParaRPr lang="fr-FR" sz="4000" b="1" dirty="0" smtClean="0">
              <a:solidFill>
                <a:schemeClr val="accent1">
                  <a:lumMod val="75000"/>
                </a:schemeClr>
              </a:solidFill>
            </a:endParaRPr>
          </a:p>
          <a:p>
            <a:r>
              <a:rPr lang="fr-FR" sz="4000" b="1" dirty="0" smtClean="0">
                <a:solidFill>
                  <a:schemeClr val="accent1">
                    <a:lumMod val="75000"/>
                  </a:schemeClr>
                </a:solidFill>
              </a:rPr>
              <a:t>Sa fiche d’évaluation…</a:t>
            </a:r>
          </a:p>
          <a:p>
            <a:endParaRPr lang="fr-FR" sz="4000" b="1" dirty="0" smtClean="0">
              <a:solidFill>
                <a:srgbClr val="FF0000"/>
              </a:solidFill>
            </a:endParaRPr>
          </a:p>
          <a:p>
            <a:r>
              <a:rPr lang="fr-FR" b="1" i="1" dirty="0" smtClean="0">
                <a:solidFill>
                  <a:schemeClr val="accent1">
                    <a:lumMod val="75000"/>
                  </a:schemeClr>
                </a:solidFill>
              </a:rPr>
              <a:t>Fichier : « 6-Stage validation.xlsx »</a:t>
            </a:r>
          </a:p>
        </p:txBody>
      </p:sp>
    </p:spTree>
    <p:extLst>
      <p:ext uri="{BB962C8B-B14F-4D97-AF65-F5344CB8AC3E}">
        <p14:creationId xmlns:p14="http://schemas.microsoft.com/office/powerpoint/2010/main" val="3927976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548680"/>
            <a:ext cx="7054551" cy="1065487"/>
          </a:xfrm>
        </p:spPr>
        <p:txBody>
          <a:bodyPr>
            <a:noAutofit/>
          </a:bodyPr>
          <a:lstStyle/>
          <a:p>
            <a:pPr algn="l"/>
            <a:r>
              <a:rPr lang="fr-FR" sz="1400" b="1" dirty="0"/>
              <a:t>Deuxième partie du séminaire : Épreuve E6 : Épreuve professionnelle de </a:t>
            </a:r>
            <a:r>
              <a:rPr lang="fr-FR" sz="1400" b="1" dirty="0" smtClean="0"/>
              <a:t>synthèse</a:t>
            </a:r>
            <a:r>
              <a:rPr lang="fr-FR" sz="1400" dirty="0"/>
              <a:t/>
            </a:r>
            <a:br>
              <a:rPr lang="fr-FR" sz="1400" dirty="0"/>
            </a:br>
            <a:r>
              <a:rPr lang="fr-FR" sz="1400" b="1" dirty="0"/>
              <a:t>		</a:t>
            </a:r>
            <a:r>
              <a:rPr lang="fr-FR" sz="1400" b="1" dirty="0" smtClean="0"/>
              <a:t>		</a:t>
            </a:r>
            <a:r>
              <a:rPr lang="fr-FR" sz="1400" dirty="0"/>
              <a:t>	</a:t>
            </a:r>
            <a:br>
              <a:rPr lang="fr-FR" sz="1400" dirty="0"/>
            </a:br>
            <a:r>
              <a:rPr lang="fr-FR" sz="1400" dirty="0"/>
              <a:t>		</a:t>
            </a:r>
            <a:r>
              <a:rPr lang="fr-FR" sz="1400" dirty="0" smtClean="0"/>
              <a:t>L'évaluation </a:t>
            </a:r>
            <a:r>
              <a:rPr lang="fr-FR" sz="1400" dirty="0"/>
              <a:t>des écrits et de la soutenance dans l’épreuve E6</a:t>
            </a:r>
            <a:br>
              <a:rPr lang="fr-FR" sz="1400" dirty="0"/>
            </a:br>
            <a:r>
              <a:rPr lang="fr-FR" sz="1400" dirty="0"/>
              <a:t> 	</a:t>
            </a:r>
            <a:r>
              <a:rPr lang="fr-FR" sz="1400" dirty="0" smtClean="0"/>
              <a:t>	</a:t>
            </a:r>
            <a:r>
              <a:rPr lang="fr-FR" sz="1400" i="1" dirty="0" smtClean="0">
                <a:solidFill>
                  <a:schemeClr val="accent1">
                    <a:lumMod val="75000"/>
                  </a:schemeClr>
                </a:solidFill>
              </a:rPr>
              <a:t>Jean </a:t>
            </a:r>
            <a:r>
              <a:rPr lang="fr-FR" sz="1400" i="1" dirty="0">
                <a:solidFill>
                  <a:schemeClr val="accent1">
                    <a:lumMod val="75000"/>
                  </a:schemeClr>
                </a:solidFill>
              </a:rPr>
              <a:t>Pierre Collignon et Thierry Monin</a:t>
            </a:r>
            <a:r>
              <a:rPr lang="fr-FR" sz="1400" b="1" i="1" dirty="0">
                <a:solidFill>
                  <a:schemeClr val="accent1">
                    <a:lumMod val="75000"/>
                  </a:schemeClr>
                </a:solidFill>
              </a:rPr>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51520" y="1988840"/>
            <a:ext cx="8712968" cy="4247317"/>
          </a:xfrm>
          <a:prstGeom prst="rect">
            <a:avLst/>
          </a:prstGeom>
        </p:spPr>
        <p:txBody>
          <a:bodyPr wrap="square">
            <a:spAutoFit/>
          </a:bodyPr>
          <a:lstStyle/>
          <a:p>
            <a:pPr lvl="0"/>
            <a:r>
              <a:rPr lang="fr-FR" dirty="0" smtClean="0"/>
              <a:t>- L’exposé </a:t>
            </a:r>
            <a:r>
              <a:rPr lang="fr-FR" dirty="0"/>
              <a:t>réalisé lors des soutenances sera évalué au travers de l’épreuve U62 (C14-4), les critères qui s’y rattachent, sont centrés sur sa forme.</a:t>
            </a:r>
            <a:endParaRPr lang="fr-FR" sz="1400" dirty="0"/>
          </a:p>
          <a:p>
            <a:pPr marL="285750" lvl="0" indent="-285750">
              <a:buFontTx/>
              <a:buChar char="-"/>
            </a:pPr>
            <a:r>
              <a:rPr lang="fr-FR" dirty="0" smtClean="0"/>
              <a:t>L’exposé </a:t>
            </a:r>
            <a:r>
              <a:rPr lang="fr-FR" dirty="0"/>
              <a:t>réalisé lors de la soutenance de l’épreuve U61SP, fera l’objet d’une évaluation qui s’attachera au fond et non à la forme, déjà évaluée en U62 sur la compétence </a:t>
            </a:r>
            <a:r>
              <a:rPr lang="fr-FR" dirty="0" smtClean="0"/>
              <a:t>C14-4.</a:t>
            </a:r>
          </a:p>
          <a:p>
            <a:pPr lvl="0"/>
            <a:r>
              <a:rPr lang="fr-FR" dirty="0" smtClean="0">
                <a:sym typeface="Wingdings" panose="05000000000000000000" pitchFamily="2" charset="2"/>
              </a:rPr>
              <a:t>	</a:t>
            </a:r>
            <a:r>
              <a:rPr lang="fr-FR" i="1" dirty="0" smtClean="0">
                <a:solidFill>
                  <a:schemeClr val="accent1">
                    <a:lumMod val="75000"/>
                  </a:schemeClr>
                </a:solidFill>
                <a:sym typeface="Wingdings" panose="05000000000000000000" pitchFamily="2" charset="2"/>
              </a:rPr>
              <a:t> </a:t>
            </a:r>
            <a:r>
              <a:rPr lang="fr-FR" i="1" dirty="0" smtClean="0">
                <a:solidFill>
                  <a:schemeClr val="accent1">
                    <a:lumMod val="75000"/>
                  </a:schemeClr>
                </a:solidFill>
              </a:rPr>
              <a:t>Il </a:t>
            </a:r>
            <a:r>
              <a:rPr lang="fr-FR" i="1" dirty="0">
                <a:solidFill>
                  <a:schemeClr val="accent1">
                    <a:lumMod val="75000"/>
                  </a:schemeClr>
                </a:solidFill>
              </a:rPr>
              <a:t>est bon de rappeler que cette compétence C14-4 est bien sûr mobilisable </a:t>
            </a:r>
            <a:r>
              <a:rPr lang="fr-FR" i="1" dirty="0" smtClean="0">
                <a:solidFill>
                  <a:schemeClr val="accent1">
                    <a:lumMod val="75000"/>
                  </a:schemeClr>
                </a:solidFill>
              </a:rPr>
              <a:t>		pour </a:t>
            </a:r>
            <a:r>
              <a:rPr lang="fr-FR" i="1" dirty="0">
                <a:solidFill>
                  <a:schemeClr val="accent1">
                    <a:lumMod val="75000"/>
                  </a:schemeClr>
                </a:solidFill>
              </a:rPr>
              <a:t>l’épreuve U61SP.</a:t>
            </a:r>
            <a:endParaRPr lang="fr-FR" sz="1400" i="1" dirty="0">
              <a:solidFill>
                <a:schemeClr val="accent1">
                  <a:lumMod val="75000"/>
                </a:schemeClr>
              </a:solidFill>
            </a:endParaRPr>
          </a:p>
          <a:p>
            <a:r>
              <a:rPr lang="fr-FR" dirty="0"/>
              <a:t> </a:t>
            </a:r>
            <a:endParaRPr lang="fr-FR" sz="1400" dirty="0"/>
          </a:p>
          <a:p>
            <a:r>
              <a:rPr lang="fr-FR" dirty="0" smtClean="0"/>
              <a:t>- Les </a:t>
            </a:r>
            <a:r>
              <a:rPr lang="fr-FR" dirty="0"/>
              <a:t>supports écrits rendus par les étudiants pour chaque épreuve, feront l’objet d’une évaluation différente :</a:t>
            </a:r>
            <a:endParaRPr lang="fr-FR" sz="1400" dirty="0"/>
          </a:p>
          <a:p>
            <a:pPr lvl="1"/>
            <a:r>
              <a:rPr lang="fr-FR" dirty="0"/>
              <a:t>U62 : compétence C12-3</a:t>
            </a:r>
            <a:endParaRPr lang="fr-FR" sz="1400" dirty="0"/>
          </a:p>
          <a:p>
            <a:pPr lvl="1"/>
            <a:r>
              <a:rPr lang="fr-FR" dirty="0"/>
              <a:t>U61SP : La compétence C12-3 est mobilisable ici, mais non évaluée puisqu’elle l’a déjà été en </a:t>
            </a:r>
            <a:r>
              <a:rPr lang="fr-FR" dirty="0" smtClean="0"/>
              <a:t>U62.</a:t>
            </a:r>
          </a:p>
          <a:p>
            <a:pPr lvl="1"/>
            <a:r>
              <a:rPr lang="fr-FR" i="1" dirty="0" smtClean="0">
                <a:solidFill>
                  <a:schemeClr val="accent1">
                    <a:lumMod val="75000"/>
                  </a:schemeClr>
                </a:solidFill>
                <a:sym typeface="Wingdings" panose="05000000000000000000" pitchFamily="2" charset="2"/>
              </a:rPr>
              <a:t> </a:t>
            </a:r>
            <a:r>
              <a:rPr lang="fr-FR" i="1" dirty="0" smtClean="0">
                <a:solidFill>
                  <a:schemeClr val="accent1">
                    <a:lumMod val="75000"/>
                  </a:schemeClr>
                </a:solidFill>
              </a:rPr>
              <a:t>Pas </a:t>
            </a:r>
            <a:r>
              <a:rPr lang="fr-FR" i="1" dirty="0">
                <a:solidFill>
                  <a:schemeClr val="accent1">
                    <a:lumMod val="75000"/>
                  </a:schemeClr>
                </a:solidFill>
              </a:rPr>
              <a:t>d’évaluation particulière sur l’aspect qualitatif du document écrit, on s’attachera à prendre en compte le contenu du document au travers des évaluations des diverses compétences visées par cette épreuve U61SP.</a:t>
            </a:r>
            <a:endParaRPr lang="fr-FR" sz="1400" i="1" dirty="0">
              <a:solidFill>
                <a:schemeClr val="accent1">
                  <a:lumMod val="75000"/>
                </a:schemeClr>
              </a:solidFill>
            </a:endParaRPr>
          </a:p>
        </p:txBody>
      </p:sp>
    </p:spTree>
    <p:extLst>
      <p:ext uri="{BB962C8B-B14F-4D97-AF65-F5344CB8AC3E}">
        <p14:creationId xmlns:p14="http://schemas.microsoft.com/office/powerpoint/2010/main" val="4213070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rmAutofit/>
          </a:bodyPr>
          <a:lstStyle/>
          <a:p>
            <a:pPr algn="r"/>
            <a:r>
              <a:rPr lang="fr-FR" sz="2800" i="1" dirty="0" smtClean="0">
                <a:solidFill>
                  <a:schemeClr val="accent1">
                    <a:lumMod val="75000"/>
                  </a:schemeClr>
                </a:solidFill>
              </a:rPr>
              <a:t>Programme du séminaire (suite)</a:t>
            </a:r>
            <a:endParaRPr lang="fr-FR" sz="28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67544" y="1916832"/>
            <a:ext cx="4572000" cy="369332"/>
          </a:xfrm>
          <a:prstGeom prst="rect">
            <a:avLst/>
          </a:prstGeom>
        </p:spPr>
        <p:txBody>
          <a:bodyPr>
            <a:spAutoFit/>
          </a:bodyPr>
          <a:lstStyle/>
          <a:p>
            <a:r>
              <a:rPr lang="fr-FR" b="1" dirty="0"/>
              <a:t> </a:t>
            </a:r>
          </a:p>
        </p:txBody>
      </p:sp>
      <p:sp>
        <p:nvSpPr>
          <p:cNvPr id="6" name="Rectangle 5"/>
          <p:cNvSpPr/>
          <p:nvPr/>
        </p:nvSpPr>
        <p:spPr>
          <a:xfrm>
            <a:off x="310386" y="1752180"/>
            <a:ext cx="8568952" cy="5047536"/>
          </a:xfrm>
          <a:prstGeom prst="rect">
            <a:avLst/>
          </a:prstGeom>
        </p:spPr>
        <p:txBody>
          <a:bodyPr wrap="square">
            <a:spAutoFit/>
          </a:bodyPr>
          <a:lstStyle/>
          <a:p>
            <a:r>
              <a:rPr lang="fr-FR" sz="1400" dirty="0"/>
              <a:t> </a:t>
            </a:r>
            <a:r>
              <a:rPr lang="fr-FR" sz="1400" b="1" dirty="0" smtClean="0"/>
              <a:t>	</a:t>
            </a:r>
            <a:r>
              <a:rPr lang="fr-FR" sz="1400" dirty="0" smtClean="0"/>
              <a:t>11h15 </a:t>
            </a:r>
            <a:r>
              <a:rPr lang="fr-FR" sz="1400" dirty="0"/>
              <a:t>- </a:t>
            </a:r>
            <a:r>
              <a:rPr lang="fr-FR" sz="1400" dirty="0" smtClean="0"/>
              <a:t>11h45	Épreuve </a:t>
            </a:r>
            <a:r>
              <a:rPr lang="fr-FR" sz="1400" dirty="0"/>
              <a:t>E5 : Interventions sur les systèmes Coefficient 5 - Unité </a:t>
            </a:r>
            <a:r>
              <a:rPr lang="fr-FR" sz="1400" dirty="0" smtClean="0"/>
              <a:t>U5			Exemple </a:t>
            </a:r>
            <a:r>
              <a:rPr lang="fr-FR" sz="1400" dirty="0"/>
              <a:t>de sujet pour l'option </a:t>
            </a:r>
            <a:r>
              <a:rPr lang="fr-FR" sz="1400" b="1" dirty="0"/>
              <a:t>génie climatique et fluidique (GCF</a:t>
            </a:r>
            <a:r>
              <a:rPr lang="fr-FR" sz="1400" b="1" dirty="0" smtClean="0"/>
              <a:t>)</a:t>
            </a:r>
            <a:r>
              <a:rPr lang="fr-FR" sz="1400" dirty="0"/>
              <a:t> </a:t>
            </a:r>
          </a:p>
          <a:p>
            <a:r>
              <a:rPr lang="fr-FR" sz="1400" dirty="0" smtClean="0"/>
              <a:t>			</a:t>
            </a:r>
            <a:r>
              <a:rPr lang="fr-FR" sz="1400" i="1" dirty="0" err="1" smtClean="0">
                <a:solidFill>
                  <a:schemeClr val="accent1">
                    <a:lumMod val="75000"/>
                  </a:schemeClr>
                </a:solidFill>
              </a:rPr>
              <a:t>Yvonnick</a:t>
            </a:r>
            <a:r>
              <a:rPr lang="fr-FR" sz="1400" i="1" dirty="0" smtClean="0">
                <a:solidFill>
                  <a:schemeClr val="accent1">
                    <a:lumMod val="75000"/>
                  </a:schemeClr>
                </a:solidFill>
              </a:rPr>
              <a:t> </a:t>
            </a:r>
            <a:r>
              <a:rPr lang="fr-FR" sz="1400" i="1" dirty="0">
                <a:solidFill>
                  <a:schemeClr val="accent1">
                    <a:lumMod val="75000"/>
                  </a:schemeClr>
                </a:solidFill>
              </a:rPr>
              <a:t>Le Guennec, professeur, lycée La Martinière à </a:t>
            </a:r>
            <a:r>
              <a:rPr lang="fr-FR" sz="1400" i="1" dirty="0" smtClean="0">
                <a:solidFill>
                  <a:schemeClr val="accent1">
                    <a:lumMod val="75000"/>
                  </a:schemeClr>
                </a:solidFill>
              </a:rPr>
              <a:t>Lyon</a:t>
            </a:r>
            <a:endParaRPr lang="fr-FR" sz="1400" i="1" dirty="0">
              <a:solidFill>
                <a:schemeClr val="accent1">
                  <a:lumMod val="75000"/>
                </a:schemeClr>
              </a:solidFill>
            </a:endParaRPr>
          </a:p>
          <a:p>
            <a:r>
              <a:rPr lang="fr-FR" sz="1400" b="1" dirty="0"/>
              <a:t> </a:t>
            </a:r>
            <a:r>
              <a:rPr lang="fr-FR" sz="1400" b="1" dirty="0" smtClean="0"/>
              <a:t>		</a:t>
            </a:r>
            <a:r>
              <a:rPr lang="fr-FR" sz="1400" dirty="0" smtClean="0"/>
              <a:t>Exemple </a:t>
            </a:r>
            <a:r>
              <a:rPr lang="fr-FR" sz="1400" dirty="0"/>
              <a:t>de </a:t>
            </a:r>
            <a:r>
              <a:rPr lang="fr-FR" sz="1400" dirty="0" smtClean="0"/>
              <a:t>sujet pour </a:t>
            </a:r>
            <a:r>
              <a:rPr lang="fr-FR" sz="1400" dirty="0"/>
              <a:t>l'option </a:t>
            </a:r>
            <a:r>
              <a:rPr lang="fr-FR" sz="1400" b="1" dirty="0"/>
              <a:t>domotique et bâtiments communicants </a:t>
            </a:r>
            <a:r>
              <a:rPr lang="fr-FR" sz="1400" b="1" dirty="0" smtClean="0"/>
              <a:t>(DBC)</a:t>
            </a:r>
            <a:endParaRPr lang="fr-FR" sz="1400" b="1" dirty="0"/>
          </a:p>
          <a:p>
            <a:r>
              <a:rPr lang="fr-FR" sz="1400" b="1" dirty="0"/>
              <a:t> </a:t>
            </a:r>
            <a:r>
              <a:rPr lang="fr-FR" sz="1400" b="1" dirty="0" smtClean="0"/>
              <a:t>			</a:t>
            </a:r>
            <a:r>
              <a:rPr lang="fr-FR" sz="1400" i="1" dirty="0" smtClean="0">
                <a:solidFill>
                  <a:schemeClr val="accent1">
                    <a:lumMod val="75000"/>
                  </a:schemeClr>
                </a:solidFill>
              </a:rPr>
              <a:t>Michel </a:t>
            </a:r>
            <a:r>
              <a:rPr lang="fr-FR" sz="1400" i="1" dirty="0" err="1">
                <a:solidFill>
                  <a:schemeClr val="accent1">
                    <a:lumMod val="75000"/>
                  </a:schemeClr>
                </a:solidFill>
              </a:rPr>
              <a:t>Bourgon</a:t>
            </a:r>
            <a:r>
              <a:rPr lang="fr-FR" sz="1400" i="1" dirty="0">
                <a:solidFill>
                  <a:schemeClr val="accent1">
                    <a:lumMod val="75000"/>
                  </a:schemeClr>
                </a:solidFill>
              </a:rPr>
              <a:t>, professeur, lycée E. Héré à </a:t>
            </a:r>
            <a:r>
              <a:rPr lang="fr-FR" sz="1400" i="1" dirty="0" smtClean="0">
                <a:solidFill>
                  <a:schemeClr val="accent1">
                    <a:lumMod val="75000"/>
                  </a:schemeClr>
                </a:solidFill>
              </a:rPr>
              <a:t>Laxou (Nancy)</a:t>
            </a:r>
          </a:p>
          <a:p>
            <a:endParaRPr lang="fr-FR" sz="1400" b="1" dirty="0" smtClean="0"/>
          </a:p>
          <a:p>
            <a:r>
              <a:rPr lang="fr-FR" sz="1400" b="1" dirty="0"/>
              <a:t>	</a:t>
            </a:r>
            <a:r>
              <a:rPr lang="fr-FR" sz="1400" b="1" dirty="0" smtClean="0"/>
              <a:t>11h45 </a:t>
            </a:r>
            <a:r>
              <a:rPr lang="fr-FR" sz="1400" b="1" dirty="0"/>
              <a:t>- </a:t>
            </a:r>
            <a:r>
              <a:rPr lang="fr-FR" sz="1400" b="1" dirty="0" smtClean="0"/>
              <a:t>12h00	</a:t>
            </a:r>
            <a:r>
              <a:rPr lang="fr-FR" sz="1400" dirty="0" smtClean="0"/>
              <a:t>Épreuve </a:t>
            </a:r>
            <a:r>
              <a:rPr lang="fr-FR" sz="1400" dirty="0"/>
              <a:t>E5 : Interventions sur les systèmes Coefficient 5 - Unité </a:t>
            </a:r>
            <a:r>
              <a:rPr lang="fr-FR" sz="1400" dirty="0" smtClean="0"/>
              <a:t>U5</a:t>
            </a:r>
          </a:p>
          <a:p>
            <a:r>
              <a:rPr lang="fr-FR" sz="1400" b="1" dirty="0" smtClean="0"/>
              <a:t>		Les </a:t>
            </a:r>
            <a:r>
              <a:rPr lang="fr-FR" sz="1400" b="1" dirty="0"/>
              <a:t>fiches </a:t>
            </a:r>
            <a:r>
              <a:rPr lang="fr-FR" sz="1400" b="1" dirty="0" smtClean="0"/>
              <a:t>d'évaluation </a:t>
            </a:r>
            <a:r>
              <a:rPr lang="fr-FR" sz="1400" b="1" dirty="0"/>
              <a:t> </a:t>
            </a:r>
            <a:endParaRPr lang="fr-FR" sz="1400" dirty="0"/>
          </a:p>
          <a:p>
            <a:r>
              <a:rPr lang="fr-FR" sz="1400" dirty="0" smtClean="0"/>
              <a:t>			</a:t>
            </a:r>
            <a:r>
              <a:rPr lang="fr-FR" sz="1400" i="1" dirty="0" smtClean="0">
                <a:solidFill>
                  <a:schemeClr val="accent1">
                    <a:lumMod val="75000"/>
                  </a:schemeClr>
                </a:solidFill>
              </a:rPr>
              <a:t>Thierry </a:t>
            </a:r>
            <a:r>
              <a:rPr lang="fr-FR" sz="1400" i="1" dirty="0">
                <a:solidFill>
                  <a:schemeClr val="accent1">
                    <a:lumMod val="75000"/>
                  </a:schemeClr>
                </a:solidFill>
              </a:rPr>
              <a:t>Monin, IA-IPR STI, en charge de la filière énergie </a:t>
            </a:r>
            <a:r>
              <a:rPr lang="fr-FR" sz="1400" i="1" dirty="0" smtClean="0">
                <a:solidFill>
                  <a:schemeClr val="accent1">
                    <a:lumMod val="75000"/>
                  </a:schemeClr>
                </a:solidFill>
              </a:rPr>
              <a:t>environnement, 				(Montpellier)</a:t>
            </a:r>
            <a:r>
              <a:rPr lang="fr-FR" sz="1400" i="1" dirty="0">
                <a:solidFill>
                  <a:schemeClr val="accent1">
                    <a:lumMod val="75000"/>
                  </a:schemeClr>
                </a:solidFill>
              </a:rPr>
              <a:t> </a:t>
            </a:r>
          </a:p>
          <a:p>
            <a:r>
              <a:rPr lang="fr-FR" sz="1400" dirty="0"/>
              <a:t> </a:t>
            </a:r>
          </a:p>
          <a:p>
            <a:r>
              <a:rPr lang="fr-FR" sz="1400" b="1" dirty="0"/>
              <a:t>12h00 -  </a:t>
            </a:r>
            <a:r>
              <a:rPr lang="fr-FR" sz="1400" b="1" dirty="0" smtClean="0"/>
              <a:t>12h45	Deuxième </a:t>
            </a:r>
            <a:r>
              <a:rPr lang="fr-FR" sz="1400" b="1" dirty="0"/>
              <a:t>partie du séminaire : Épreuve E6 : Épreuve professionnelle de synthèse </a:t>
            </a:r>
            <a:endParaRPr lang="fr-FR" sz="1400" dirty="0"/>
          </a:p>
          <a:p>
            <a:r>
              <a:rPr lang="fr-FR" sz="1400" b="1" dirty="0" smtClean="0"/>
              <a:t>		Sous-épreuve </a:t>
            </a:r>
            <a:r>
              <a:rPr lang="fr-FR" sz="1400" b="1" dirty="0"/>
              <a:t>E61 –Conduite de projet Coefficient 5 – Unité U61</a:t>
            </a:r>
            <a:endParaRPr lang="fr-FR" sz="1400" dirty="0"/>
          </a:p>
          <a:p>
            <a:r>
              <a:rPr lang="fr-FR" sz="1400" b="1" dirty="0" smtClean="0"/>
              <a:t>		Sous-épreuve </a:t>
            </a:r>
            <a:r>
              <a:rPr lang="fr-FR" sz="1400" b="1" dirty="0"/>
              <a:t>E62 – Rapport d’activités en milieu professionnel Coefficient 2 – Unité U62</a:t>
            </a:r>
            <a:endParaRPr lang="fr-FR" sz="1400" dirty="0"/>
          </a:p>
          <a:p>
            <a:r>
              <a:rPr lang="fr-FR" sz="1400" dirty="0"/>
              <a:t> </a:t>
            </a:r>
          </a:p>
          <a:p>
            <a:r>
              <a:rPr lang="fr-FR" sz="1400" dirty="0" smtClean="0"/>
              <a:t>	12h00 </a:t>
            </a:r>
            <a:r>
              <a:rPr lang="fr-FR" sz="1400" dirty="0"/>
              <a:t>- </a:t>
            </a:r>
            <a:r>
              <a:rPr lang="fr-FR" sz="1400" dirty="0" smtClean="0"/>
              <a:t>12h25 	Le </a:t>
            </a:r>
            <a:r>
              <a:rPr lang="fr-FR" sz="1400" dirty="0"/>
              <a:t>projet : son organisation, sa validation, son </a:t>
            </a:r>
            <a:r>
              <a:rPr lang="fr-FR" sz="1400" dirty="0" smtClean="0"/>
              <a:t>évaluation</a:t>
            </a:r>
            <a:r>
              <a:rPr lang="fr-FR" sz="1400" dirty="0"/>
              <a:t> </a:t>
            </a:r>
            <a:r>
              <a:rPr lang="fr-FR" sz="1400" i="1" dirty="0" smtClean="0">
                <a:solidFill>
                  <a:schemeClr val="accent1">
                    <a:lumMod val="75000"/>
                  </a:schemeClr>
                </a:solidFill>
              </a:rPr>
              <a:t>(Thierry Monin)</a:t>
            </a:r>
          </a:p>
          <a:p>
            <a:r>
              <a:rPr lang="fr-FR" sz="1400" dirty="0"/>
              <a:t>	</a:t>
            </a:r>
            <a:r>
              <a:rPr lang="fr-FR" sz="1400" dirty="0" smtClean="0"/>
              <a:t>12h25 </a:t>
            </a:r>
            <a:r>
              <a:rPr lang="fr-FR" sz="1400" dirty="0"/>
              <a:t>- 12h45 	Le projet : </a:t>
            </a:r>
            <a:r>
              <a:rPr lang="fr-FR" sz="1400" dirty="0" smtClean="0"/>
              <a:t>Exemples</a:t>
            </a:r>
            <a:endParaRPr lang="fr-FR" sz="1400" dirty="0"/>
          </a:p>
          <a:p>
            <a:r>
              <a:rPr lang="fr-FR" sz="1400" dirty="0"/>
              <a:t>	</a:t>
            </a:r>
            <a:r>
              <a:rPr lang="fr-FR" sz="1400" dirty="0" smtClean="0"/>
              <a:t>		</a:t>
            </a:r>
            <a:r>
              <a:rPr lang="fr-FR" sz="1400" i="1" dirty="0" smtClean="0">
                <a:solidFill>
                  <a:schemeClr val="accent1">
                    <a:lumMod val="75000"/>
                  </a:schemeClr>
                </a:solidFill>
              </a:rPr>
              <a:t>Josiane </a:t>
            </a:r>
            <a:r>
              <a:rPr lang="fr-FR" sz="1400" i="1" dirty="0" err="1">
                <a:solidFill>
                  <a:schemeClr val="accent1">
                    <a:lumMod val="75000"/>
                  </a:schemeClr>
                </a:solidFill>
              </a:rPr>
              <a:t>Vigroux</a:t>
            </a:r>
            <a:r>
              <a:rPr lang="fr-FR" sz="1400" i="1" dirty="0">
                <a:solidFill>
                  <a:schemeClr val="accent1">
                    <a:lumMod val="75000"/>
                  </a:schemeClr>
                </a:solidFill>
              </a:rPr>
              <a:t>, professeure, lycée Favart à Guéret, académie de limoges</a:t>
            </a:r>
          </a:p>
          <a:p>
            <a:r>
              <a:rPr lang="fr-FR" sz="1400" i="1" dirty="0">
                <a:solidFill>
                  <a:schemeClr val="accent1">
                    <a:lumMod val="75000"/>
                  </a:schemeClr>
                </a:solidFill>
              </a:rPr>
              <a:t>	</a:t>
            </a:r>
            <a:r>
              <a:rPr lang="fr-FR" sz="1400" i="1" dirty="0" smtClean="0">
                <a:solidFill>
                  <a:schemeClr val="accent1">
                    <a:lumMod val="75000"/>
                  </a:schemeClr>
                </a:solidFill>
              </a:rPr>
              <a:t>		Xavier </a:t>
            </a:r>
            <a:r>
              <a:rPr lang="fr-FR" sz="1400" i="1" dirty="0">
                <a:solidFill>
                  <a:schemeClr val="accent1">
                    <a:lumMod val="75000"/>
                  </a:schemeClr>
                </a:solidFill>
              </a:rPr>
              <a:t>Molière, professeur, lycée Estournelles de Constant à La Flèche, </a:t>
            </a:r>
            <a:r>
              <a:rPr lang="fr-FR" sz="1400" i="1" dirty="0" smtClean="0">
                <a:solidFill>
                  <a:schemeClr val="accent1">
                    <a:lumMod val="75000"/>
                  </a:schemeClr>
                </a:solidFill>
              </a:rPr>
              <a:t>				académie </a:t>
            </a:r>
            <a:r>
              <a:rPr lang="fr-FR" sz="1400" i="1" dirty="0">
                <a:solidFill>
                  <a:schemeClr val="accent1">
                    <a:lumMod val="75000"/>
                  </a:schemeClr>
                </a:solidFill>
              </a:rPr>
              <a:t>de Nantes</a:t>
            </a:r>
          </a:p>
          <a:p>
            <a:r>
              <a:rPr lang="fr-FR" sz="1400" i="1" dirty="0">
                <a:solidFill>
                  <a:schemeClr val="accent1">
                    <a:lumMod val="75000"/>
                  </a:schemeClr>
                </a:solidFill>
              </a:rPr>
              <a:t> </a:t>
            </a:r>
            <a:r>
              <a:rPr lang="fr-FR" sz="1400" dirty="0"/>
              <a:t> </a:t>
            </a:r>
            <a:endParaRPr lang="fr-FR" sz="1400" dirty="0" smtClean="0"/>
          </a:p>
          <a:p>
            <a:r>
              <a:rPr lang="fr-FR" sz="1400" b="1" dirty="0"/>
              <a:t>	</a:t>
            </a:r>
            <a:r>
              <a:rPr lang="fr-FR" sz="1400" b="1" dirty="0" smtClean="0"/>
              <a:t>12h45 </a:t>
            </a:r>
            <a:r>
              <a:rPr lang="fr-FR" sz="1400" b="1" dirty="0"/>
              <a:t>– </a:t>
            </a:r>
            <a:r>
              <a:rPr lang="fr-FR" sz="1400" b="1" dirty="0" smtClean="0"/>
              <a:t>14h15	</a:t>
            </a:r>
            <a:r>
              <a:rPr lang="fr-FR" sz="1600" b="1" i="1" dirty="0" smtClean="0"/>
              <a:t> </a:t>
            </a:r>
            <a:r>
              <a:rPr lang="fr-FR" sz="1600" b="1" i="1" dirty="0"/>
              <a:t>Déjeuner libre (possibilité de déjeuner sur place)</a:t>
            </a:r>
          </a:p>
          <a:p>
            <a:r>
              <a:rPr lang="fr-FR" sz="1400" b="1" dirty="0"/>
              <a:t> </a:t>
            </a:r>
            <a:endParaRPr lang="fr-FR" sz="1400" i="1" dirty="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42400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692697"/>
            <a:ext cx="7054551" cy="1152127"/>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a:t>	</a:t>
            </a:r>
            <a:br>
              <a:rPr lang="fr-FR" sz="1400" dirty="0"/>
            </a:br>
            <a:r>
              <a:rPr lang="fr-FR" sz="1400" dirty="0" smtClean="0"/>
              <a:t>La </a:t>
            </a:r>
            <a:r>
              <a:rPr lang="fr-FR" sz="1400" dirty="0"/>
              <a:t>nécessité d'une approche globale </a:t>
            </a:r>
            <a:r>
              <a:rPr lang="fr-FR" sz="1400" dirty="0" smtClean="0"/>
              <a:t>systémique</a:t>
            </a:r>
            <a:br>
              <a:rPr lang="fr-FR" sz="1400" dirty="0" smtClean="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r>
              <a:rPr lang="fr-FR" sz="1400" i="1" dirty="0">
                <a:solidFill>
                  <a:schemeClr val="accent1">
                    <a:lumMod val="75000"/>
                  </a:schemeClr>
                </a:solidFill>
              </a:rPr>
              <a:t/>
            </a:r>
            <a:br>
              <a:rPr lang="fr-FR" sz="1400" i="1" dirty="0">
                <a:solidFill>
                  <a:schemeClr val="accent1">
                    <a:lumMod val="75000"/>
                  </a:schemeClr>
                </a:solidFill>
              </a:rPr>
            </a:br>
            <a:r>
              <a:rPr lang="fr-FR" sz="1400" i="1" dirty="0">
                <a:solidFill>
                  <a:schemeClr val="accent1">
                    <a:lumMod val="75000"/>
                  </a:schemeClr>
                </a:solidFill>
              </a:rPr>
              <a:t> 	</a:t>
            </a:r>
            <a:r>
              <a:rPr lang="fr-FR" sz="1400" dirty="0"/>
              <a:t> </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51520" y="1844824"/>
            <a:ext cx="8712968" cy="4678204"/>
          </a:xfrm>
          <a:prstGeom prst="rect">
            <a:avLst/>
          </a:prstGeom>
        </p:spPr>
        <p:txBody>
          <a:bodyPr wrap="square">
            <a:spAutoFit/>
          </a:bodyPr>
          <a:lstStyle/>
          <a:p>
            <a:r>
              <a:rPr lang="fr-FR" sz="1600" b="1" dirty="0" smtClean="0"/>
              <a:t>Les principes de l’organisation de la formation:</a:t>
            </a:r>
          </a:p>
          <a:p>
            <a:endParaRPr lang="fr-FR" sz="1600" b="1" dirty="0" smtClean="0"/>
          </a:p>
          <a:p>
            <a:pPr marL="285750" indent="-285750">
              <a:buFontTx/>
              <a:buChar char="-"/>
            </a:pPr>
            <a:r>
              <a:rPr lang="fr-FR" sz="1400" b="1" dirty="0" smtClean="0"/>
              <a:t>une </a:t>
            </a:r>
            <a:r>
              <a:rPr lang="fr-FR" sz="1400" b="1" dirty="0"/>
              <a:t>approche par compétences professionnelles</a:t>
            </a:r>
            <a:r>
              <a:rPr lang="fr-FR" sz="1400" dirty="0"/>
              <a:t> </a:t>
            </a:r>
            <a:endParaRPr lang="fr-FR" sz="1400" dirty="0" smtClean="0"/>
          </a:p>
          <a:p>
            <a:pPr marL="742950" lvl="1" indent="-285750">
              <a:buFontTx/>
              <a:buChar char="-"/>
            </a:pPr>
            <a:r>
              <a:rPr lang="fr-FR" sz="1400" dirty="0" smtClean="0"/>
              <a:t>Éviter la </a:t>
            </a:r>
            <a:r>
              <a:rPr lang="fr-FR" sz="1400" dirty="0"/>
              <a:t>parcellisation des enseignements par des enseignants spécialisés sur un domaine technique.</a:t>
            </a:r>
          </a:p>
          <a:p>
            <a:pPr marL="285750" indent="-285750">
              <a:buFontTx/>
              <a:buChar char="-"/>
            </a:pPr>
            <a:r>
              <a:rPr lang="fr-FR" sz="1400" b="1" dirty="0" smtClean="0"/>
              <a:t>Une approche pluri </a:t>
            </a:r>
            <a:r>
              <a:rPr lang="fr-FR" sz="1400" b="1" dirty="0"/>
              <a:t>technologie des solutions </a:t>
            </a:r>
          </a:p>
          <a:p>
            <a:pPr marL="742950" lvl="1" indent="-285750">
              <a:buFont typeface="Wingdings"/>
              <a:buChar char="è"/>
            </a:pPr>
            <a:r>
              <a:rPr lang="fr-FR" sz="1400" dirty="0" smtClean="0"/>
              <a:t>intégrant </a:t>
            </a:r>
            <a:r>
              <a:rPr lang="fr-FR" sz="1400" dirty="0"/>
              <a:t>les concepts d’analyse, de chaines d’énergie et d’information </a:t>
            </a:r>
            <a:endParaRPr lang="fr-FR" sz="1400" dirty="0" smtClean="0"/>
          </a:p>
          <a:p>
            <a:pPr lvl="1"/>
            <a:r>
              <a:rPr lang="fr-FR" sz="1400" dirty="0" smtClean="0"/>
              <a:t>Afin de…</a:t>
            </a:r>
            <a:endParaRPr lang="fr-FR" sz="1400" dirty="0"/>
          </a:p>
          <a:p>
            <a:pPr lvl="1"/>
            <a:r>
              <a:rPr lang="fr-FR" sz="1400" dirty="0" smtClean="0">
                <a:sym typeface="Wingdings" panose="05000000000000000000" pitchFamily="2" charset="2"/>
              </a:rPr>
              <a:t> </a:t>
            </a:r>
            <a:r>
              <a:rPr lang="fr-FR" sz="1400" dirty="0" smtClean="0"/>
              <a:t> </a:t>
            </a:r>
            <a:r>
              <a:rPr lang="fr-FR" sz="1400" dirty="0"/>
              <a:t>approcher et appréhender une fonction assurée par un système technique de plus en plus communicant.</a:t>
            </a:r>
          </a:p>
          <a:p>
            <a:r>
              <a:rPr lang="fr-FR" sz="1400" dirty="0"/>
              <a:t> </a:t>
            </a:r>
            <a:r>
              <a:rPr lang="fr-FR" sz="1400" dirty="0" smtClean="0"/>
              <a:t>- Une réflexion collective </a:t>
            </a:r>
          </a:p>
          <a:p>
            <a:pPr marL="742950" lvl="1" indent="-285750">
              <a:buFontTx/>
              <a:buChar char="-"/>
            </a:pPr>
            <a:r>
              <a:rPr lang="fr-FR" sz="1400" dirty="0" smtClean="0"/>
              <a:t>éviter </a:t>
            </a:r>
            <a:r>
              <a:rPr lang="fr-FR" sz="1400" dirty="0"/>
              <a:t>l'émiettement du référentiel et des horaires d’enseignement sur de nombreux professeurs trop </a:t>
            </a:r>
            <a:r>
              <a:rPr lang="fr-FR" sz="1400" dirty="0" smtClean="0"/>
              <a:t>spécialisés.</a:t>
            </a:r>
          </a:p>
          <a:p>
            <a:pPr marL="742950" lvl="1" indent="-285750">
              <a:buFontTx/>
              <a:buChar char="-"/>
            </a:pPr>
            <a:r>
              <a:rPr lang="fr-FR" sz="1400" dirty="0" smtClean="0"/>
              <a:t>Tendre vers une </a:t>
            </a:r>
            <a:r>
              <a:rPr lang="fr-FR" sz="1400" b="1" dirty="0" smtClean="0"/>
              <a:t>polyvalence </a:t>
            </a:r>
            <a:r>
              <a:rPr lang="fr-FR" sz="1400" b="1" dirty="0"/>
              <a:t>collective de </a:t>
            </a:r>
            <a:r>
              <a:rPr lang="fr-FR" sz="1400" b="1" dirty="0" smtClean="0"/>
              <a:t>formation</a:t>
            </a:r>
          </a:p>
          <a:p>
            <a:pPr lvl="2"/>
            <a:r>
              <a:rPr lang="fr-FR" sz="1400" b="1" dirty="0" smtClean="0">
                <a:sym typeface="Wingdings" panose="05000000000000000000" pitchFamily="2" charset="2"/>
              </a:rPr>
              <a:t> </a:t>
            </a:r>
            <a:r>
              <a:rPr lang="fr-FR" sz="1400" dirty="0" smtClean="0"/>
              <a:t>Rechercher les </a:t>
            </a:r>
            <a:r>
              <a:rPr lang="fr-FR" sz="1400" dirty="0"/>
              <a:t>complémentarités disciplinaires</a:t>
            </a:r>
          </a:p>
          <a:p>
            <a:pPr marL="742950" lvl="1" indent="-285750">
              <a:buFontTx/>
              <a:buChar char="-"/>
            </a:pPr>
            <a:r>
              <a:rPr lang="fr-FR" sz="1400" dirty="0" smtClean="0"/>
              <a:t>Choisir une répartition </a:t>
            </a:r>
            <a:r>
              <a:rPr lang="fr-FR" sz="1400" dirty="0"/>
              <a:t>réduite des enseignements technique et professionnel</a:t>
            </a:r>
            <a:r>
              <a:rPr lang="fr-FR" sz="1400" b="1" dirty="0"/>
              <a:t>, sur trois professeurs intervenants</a:t>
            </a:r>
            <a:r>
              <a:rPr lang="fr-FR" sz="1400" dirty="0"/>
              <a:t> par </a:t>
            </a:r>
            <a:r>
              <a:rPr lang="fr-FR" sz="1400" dirty="0" smtClean="0"/>
              <a:t>année</a:t>
            </a:r>
            <a:endParaRPr lang="fr-FR" sz="1400" dirty="0"/>
          </a:p>
          <a:p>
            <a:endParaRPr lang="fr-FR" sz="1400" b="1" dirty="0" smtClean="0"/>
          </a:p>
          <a:p>
            <a:r>
              <a:rPr lang="fr-FR" sz="1400" b="1" dirty="0" smtClean="0"/>
              <a:t>La </a:t>
            </a:r>
            <a:r>
              <a:rPr lang="fr-FR" sz="1400" b="1" dirty="0"/>
              <a:t>mise en place de la formation du BTS FED </a:t>
            </a:r>
            <a:r>
              <a:rPr lang="fr-FR" sz="1400" b="1" dirty="0" smtClean="0"/>
              <a:t>nécessite…</a:t>
            </a:r>
          </a:p>
          <a:p>
            <a:r>
              <a:rPr lang="fr-FR" sz="1400" b="1" dirty="0"/>
              <a:t>	</a:t>
            </a:r>
            <a:r>
              <a:rPr lang="fr-FR" sz="1400" b="1" dirty="0" smtClean="0"/>
              <a:t>de </a:t>
            </a:r>
            <a:r>
              <a:rPr lang="fr-FR" sz="1400" b="1" dirty="0"/>
              <a:t>la part de chaque établissement et de ses </a:t>
            </a:r>
            <a:r>
              <a:rPr lang="fr-FR" sz="1400" b="1" dirty="0" smtClean="0"/>
              <a:t>équipes…</a:t>
            </a:r>
          </a:p>
          <a:p>
            <a:r>
              <a:rPr lang="fr-FR" sz="1400" b="1" dirty="0" smtClean="0">
                <a:sym typeface="Wingdings" panose="05000000000000000000" pitchFamily="2" charset="2"/>
              </a:rPr>
              <a:t>		</a:t>
            </a:r>
            <a:r>
              <a:rPr lang="fr-FR" sz="1400" b="1" dirty="0" smtClean="0"/>
              <a:t> </a:t>
            </a:r>
            <a:r>
              <a:rPr lang="fr-FR" sz="1400" b="1" dirty="0"/>
              <a:t>une étude approfondie du </a:t>
            </a:r>
            <a:r>
              <a:rPr lang="fr-FR" sz="1400" b="1" dirty="0" smtClean="0"/>
              <a:t>référentiel</a:t>
            </a:r>
          </a:p>
          <a:p>
            <a:r>
              <a:rPr lang="fr-FR" sz="1400" b="1" dirty="0"/>
              <a:t>	</a:t>
            </a:r>
            <a:r>
              <a:rPr lang="fr-FR" sz="1400" b="1" dirty="0" smtClean="0"/>
              <a:t>	</a:t>
            </a:r>
            <a:r>
              <a:rPr lang="fr-FR" sz="1400" b="1" dirty="0" smtClean="0">
                <a:sym typeface="Wingdings" panose="05000000000000000000" pitchFamily="2" charset="2"/>
              </a:rPr>
              <a:t> </a:t>
            </a:r>
            <a:r>
              <a:rPr lang="fr-FR" sz="1400" b="1" dirty="0" smtClean="0"/>
              <a:t>une </a:t>
            </a:r>
            <a:r>
              <a:rPr lang="fr-FR" sz="1400" b="1" dirty="0"/>
              <a:t>analyse des </a:t>
            </a:r>
            <a:r>
              <a:rPr lang="fr-FR" sz="1400" b="1" dirty="0" smtClean="0"/>
              <a:t>compétences, de </a:t>
            </a:r>
            <a:r>
              <a:rPr lang="fr-FR" sz="1400" b="1" dirty="0"/>
              <a:t>l’expérience et des potentialités pédagogiques de </a:t>
            </a:r>
            <a:r>
              <a:rPr lang="fr-FR" sz="1400" b="1" dirty="0" smtClean="0"/>
              <a:t>				l’équipe </a:t>
            </a:r>
            <a:r>
              <a:rPr lang="fr-FR" sz="1400" b="1" dirty="0"/>
              <a:t>qui peut prendre en charge cette formation</a:t>
            </a:r>
            <a:r>
              <a:rPr lang="fr-FR" sz="1400" b="1" dirty="0" smtClean="0"/>
              <a:t>.</a:t>
            </a:r>
            <a:endParaRPr lang="fr-FR" sz="1400" dirty="0"/>
          </a:p>
        </p:txBody>
      </p:sp>
    </p:spTree>
    <p:extLst>
      <p:ext uri="{BB962C8B-B14F-4D97-AF65-F5344CB8AC3E}">
        <p14:creationId xmlns:p14="http://schemas.microsoft.com/office/powerpoint/2010/main" val="9007415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620689"/>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a:t>	</a:t>
            </a:r>
            <a:br>
              <a:rPr lang="fr-FR" sz="1400" dirty="0"/>
            </a:br>
            <a:r>
              <a:rPr lang="fr-FR" sz="1400" dirty="0" smtClean="0"/>
              <a:t>	La </a:t>
            </a:r>
            <a:r>
              <a:rPr lang="fr-FR" sz="1400" dirty="0"/>
              <a:t>nécessité d'une approche globale systémique</a:t>
            </a:r>
            <a:br>
              <a:rPr lang="fr-FR" sz="1400"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endParaRPr lang="fr-FR" sz="1400" dirty="0"/>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51520" y="1988840"/>
            <a:ext cx="8712968" cy="3631763"/>
          </a:xfrm>
          <a:prstGeom prst="rect">
            <a:avLst/>
          </a:prstGeom>
        </p:spPr>
        <p:txBody>
          <a:bodyPr wrap="square">
            <a:spAutoFit/>
          </a:bodyPr>
          <a:lstStyle/>
          <a:p>
            <a:r>
              <a:rPr lang="fr-FR" b="1" i="1" dirty="0"/>
              <a:t>La nécessité d’une approche globale </a:t>
            </a:r>
            <a:r>
              <a:rPr lang="fr-FR" b="1" i="1" dirty="0" smtClean="0"/>
              <a:t>systémique</a:t>
            </a:r>
            <a:endParaRPr lang="fr-FR" sz="1200" dirty="0"/>
          </a:p>
          <a:p>
            <a:pPr marL="285750" indent="-285750">
              <a:buFontTx/>
              <a:buChar char="-"/>
            </a:pPr>
            <a:r>
              <a:rPr lang="fr-FR" dirty="0" smtClean="0"/>
              <a:t>Un nouveau BTS, 3 options</a:t>
            </a:r>
          </a:p>
          <a:p>
            <a:pPr marL="742950" lvl="1" indent="-285750">
              <a:buFont typeface="Wingdings"/>
              <a:buChar char="è"/>
            </a:pPr>
            <a:r>
              <a:rPr lang="fr-FR" dirty="0" smtClean="0">
                <a:sym typeface="Wingdings" panose="05000000000000000000" pitchFamily="2" charset="2"/>
              </a:rPr>
              <a:t>Spécialisation évidente et fondamentale</a:t>
            </a:r>
          </a:p>
          <a:p>
            <a:pPr marL="742950" lvl="1" indent="-285750">
              <a:buFont typeface="Wingdings"/>
              <a:buChar char="è"/>
            </a:pPr>
            <a:r>
              <a:rPr lang="fr-FR" dirty="0" smtClean="0"/>
              <a:t>Spécialisation qui s’appuie sur une approche systémique globale</a:t>
            </a:r>
          </a:p>
          <a:p>
            <a:pPr lvl="1"/>
            <a:r>
              <a:rPr lang="fr-FR" b="1" i="1" dirty="0"/>
              <a:t> </a:t>
            </a:r>
            <a:endParaRPr lang="fr-FR" sz="1200" dirty="0"/>
          </a:p>
          <a:p>
            <a:pPr marL="285750" indent="-285750">
              <a:buFontTx/>
              <a:buChar char="-"/>
            </a:pPr>
            <a:r>
              <a:rPr lang="fr-FR" dirty="0" smtClean="0"/>
              <a:t>Une approche </a:t>
            </a:r>
            <a:r>
              <a:rPr lang="fr-FR" dirty="0"/>
              <a:t>transversale est essentielle. </a:t>
            </a:r>
            <a:r>
              <a:rPr lang="fr-FR" dirty="0" smtClean="0"/>
              <a:t> </a:t>
            </a:r>
          </a:p>
          <a:p>
            <a:pPr marL="742950" lvl="1" indent="-285750">
              <a:buFontTx/>
              <a:buChar char="-"/>
            </a:pPr>
            <a:r>
              <a:rPr lang="fr-FR" dirty="0" smtClean="0"/>
              <a:t>développement de </a:t>
            </a:r>
            <a:r>
              <a:rPr lang="fr-FR" dirty="0"/>
              <a:t>connaissances </a:t>
            </a:r>
            <a:r>
              <a:rPr lang="fr-FR" dirty="0" smtClean="0"/>
              <a:t>transversales</a:t>
            </a:r>
          </a:p>
          <a:p>
            <a:pPr marL="1200150" lvl="2" indent="-285750">
              <a:buFont typeface="Wingdings"/>
              <a:buChar char="è"/>
            </a:pPr>
            <a:r>
              <a:rPr lang="fr-FR" dirty="0" smtClean="0"/>
              <a:t>par </a:t>
            </a:r>
            <a:r>
              <a:rPr lang="fr-FR" dirty="0"/>
              <a:t>une approche systémique globale</a:t>
            </a:r>
            <a:r>
              <a:rPr lang="fr-FR" dirty="0" smtClean="0"/>
              <a:t>,</a:t>
            </a:r>
          </a:p>
          <a:p>
            <a:pPr marL="1200150" lvl="2" indent="-285750">
              <a:buFont typeface="Wingdings"/>
              <a:buChar char="è"/>
            </a:pPr>
            <a:r>
              <a:rPr lang="fr-FR" dirty="0" smtClean="0"/>
              <a:t>support (pour partie) de </a:t>
            </a:r>
            <a:r>
              <a:rPr lang="fr-FR" dirty="0"/>
              <a:t>l’évaluation des compétences dans le cadre de l’épreuve écrite U41</a:t>
            </a:r>
            <a:r>
              <a:rPr lang="fr-FR" dirty="0" smtClean="0"/>
              <a:t>.</a:t>
            </a:r>
          </a:p>
          <a:p>
            <a:r>
              <a:rPr lang="fr-FR" dirty="0" smtClean="0"/>
              <a:t>	</a:t>
            </a:r>
            <a:r>
              <a:rPr lang="fr-FR" dirty="0" smtClean="0">
                <a:sym typeface="Wingdings" panose="05000000000000000000" pitchFamily="2" charset="2"/>
              </a:rPr>
              <a:t> </a:t>
            </a:r>
            <a:r>
              <a:rPr lang="fr-FR" dirty="0" smtClean="0"/>
              <a:t>support d’évaluation </a:t>
            </a:r>
            <a:r>
              <a:rPr lang="fr-FR" dirty="0"/>
              <a:t>des compétences pour </a:t>
            </a:r>
            <a:r>
              <a:rPr lang="fr-FR" dirty="0" smtClean="0"/>
              <a:t>d’autres </a:t>
            </a:r>
            <a:r>
              <a:rPr lang="fr-FR" dirty="0"/>
              <a:t>épreuves, </a:t>
            </a:r>
            <a:r>
              <a:rPr lang="fr-FR" dirty="0" smtClean="0"/>
              <a:t>directement 	liées </a:t>
            </a:r>
            <a:r>
              <a:rPr lang="fr-FR" dirty="0"/>
              <a:t>à la spécialité</a:t>
            </a:r>
            <a:r>
              <a:rPr lang="fr-FR" dirty="0" smtClean="0"/>
              <a:t>.</a:t>
            </a:r>
          </a:p>
          <a:p>
            <a:endParaRPr lang="fr-FR" sz="1400" dirty="0"/>
          </a:p>
        </p:txBody>
      </p:sp>
    </p:spTree>
    <p:extLst>
      <p:ext uri="{BB962C8B-B14F-4D97-AF65-F5344CB8AC3E}">
        <p14:creationId xmlns:p14="http://schemas.microsoft.com/office/powerpoint/2010/main" val="5026375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620689"/>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a:t>	</a:t>
            </a:r>
            <a:br>
              <a:rPr lang="fr-FR" sz="1400" dirty="0"/>
            </a:br>
            <a:r>
              <a:rPr lang="fr-FR" sz="1400" dirty="0" smtClean="0"/>
              <a:t>	La </a:t>
            </a:r>
            <a:r>
              <a:rPr lang="fr-FR" sz="1400" dirty="0"/>
              <a:t>nécessité d'une approche globale systémique</a:t>
            </a:r>
            <a:br>
              <a:rPr lang="fr-FR" sz="1400"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endParaRPr lang="fr-FR" sz="1400" dirty="0"/>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51520" y="1700808"/>
            <a:ext cx="8712968" cy="4770537"/>
          </a:xfrm>
          <a:prstGeom prst="rect">
            <a:avLst/>
          </a:prstGeom>
        </p:spPr>
        <p:txBody>
          <a:bodyPr wrap="square">
            <a:spAutoFit/>
          </a:bodyPr>
          <a:lstStyle/>
          <a:p>
            <a:r>
              <a:rPr lang="fr-FR" b="1" dirty="0" smtClean="0"/>
              <a:t>Une stratégie pédagogique adaptée</a:t>
            </a:r>
          </a:p>
          <a:p>
            <a:endParaRPr lang="fr-FR" b="1" dirty="0" smtClean="0"/>
          </a:p>
          <a:p>
            <a:r>
              <a:rPr lang="fr-FR" b="1" dirty="0" smtClean="0"/>
              <a:t>- </a:t>
            </a:r>
            <a:r>
              <a:rPr lang="fr-FR" dirty="0" smtClean="0"/>
              <a:t>Articulation des cours des TD et des TP, y compris les activités de projet. </a:t>
            </a:r>
            <a:r>
              <a:rPr lang="fr-FR" b="1" i="1" dirty="0" smtClean="0"/>
              <a:t>Les démarches inductives seront privilégiées.</a:t>
            </a:r>
            <a:endParaRPr lang="fr-FR" sz="1400" b="1" i="1" dirty="0" smtClean="0"/>
          </a:p>
          <a:p>
            <a:pPr marL="285750" indent="-285750">
              <a:buFontTx/>
              <a:buChar char="-"/>
            </a:pPr>
            <a:r>
              <a:rPr lang="fr-FR" dirty="0" smtClean="0"/>
              <a:t>Une organisation </a:t>
            </a:r>
            <a:r>
              <a:rPr lang="fr-FR" dirty="0"/>
              <a:t>annuelle des enseignements </a:t>
            </a:r>
            <a:r>
              <a:rPr lang="fr-FR" dirty="0" smtClean="0"/>
              <a:t>qui permettra de:</a:t>
            </a:r>
          </a:p>
          <a:p>
            <a:pPr marL="742950" lvl="1" indent="-285750">
              <a:buFontTx/>
              <a:buChar char="-"/>
            </a:pPr>
            <a:r>
              <a:rPr lang="fr-FR" dirty="0" smtClean="0"/>
              <a:t>articuler </a:t>
            </a:r>
            <a:r>
              <a:rPr lang="fr-FR" dirty="0"/>
              <a:t>la formation transversale et la formation de spécialité</a:t>
            </a:r>
            <a:r>
              <a:rPr lang="fr-FR" dirty="0" smtClean="0"/>
              <a:t>.</a:t>
            </a:r>
          </a:p>
          <a:p>
            <a:pPr marL="742950" lvl="1" indent="-285750">
              <a:buFontTx/>
              <a:buChar char="-"/>
            </a:pPr>
            <a:r>
              <a:rPr lang="fr-FR" dirty="0"/>
              <a:t>c</a:t>
            </a:r>
            <a:r>
              <a:rPr lang="fr-FR" dirty="0" smtClean="0"/>
              <a:t>onstruire un enseignement </a:t>
            </a:r>
            <a:r>
              <a:rPr lang="fr-FR" dirty="0"/>
              <a:t>commun pour les étudiants des trois options d’une même division durant une partie (à définir) de la première année de formation.</a:t>
            </a:r>
            <a:endParaRPr lang="fr-FR" sz="1400" dirty="0"/>
          </a:p>
          <a:p>
            <a:endParaRPr lang="fr-FR" dirty="0" smtClean="0"/>
          </a:p>
          <a:p>
            <a:r>
              <a:rPr lang="fr-FR" sz="2000" b="1" u="sng" dirty="0" smtClean="0"/>
              <a:t>Attention</a:t>
            </a:r>
            <a:r>
              <a:rPr lang="fr-FR" sz="2000" dirty="0" smtClean="0"/>
              <a:t> </a:t>
            </a:r>
            <a:r>
              <a:rPr lang="fr-FR" dirty="0" smtClean="0"/>
              <a:t>: </a:t>
            </a:r>
            <a:r>
              <a:rPr lang="fr-FR" b="1" i="1" dirty="0" smtClean="0"/>
              <a:t>ne </a:t>
            </a:r>
            <a:r>
              <a:rPr lang="fr-FR" b="1" i="1" dirty="0"/>
              <a:t>pas limiter les 6 heures de cours en division entière au seul enseignement </a:t>
            </a:r>
            <a:r>
              <a:rPr lang="fr-FR" b="1" i="1" dirty="0" smtClean="0"/>
              <a:t>transversal…</a:t>
            </a:r>
            <a:endParaRPr lang="fr-FR" sz="1400" b="1" i="1" dirty="0"/>
          </a:p>
          <a:p>
            <a:r>
              <a:rPr lang="fr-FR" dirty="0" smtClean="0"/>
              <a:t>L’enseignement </a:t>
            </a:r>
            <a:r>
              <a:rPr lang="fr-FR" dirty="0"/>
              <a:t>en division complète permet également de construire un travail de projet, à tout moment de la formation, en première et en seconde année :</a:t>
            </a:r>
            <a:endParaRPr lang="fr-FR" sz="1400" dirty="0"/>
          </a:p>
          <a:p>
            <a:pPr marL="742950" lvl="1" indent="-285750">
              <a:buFontTx/>
              <a:buChar char="-"/>
            </a:pPr>
            <a:r>
              <a:rPr lang="fr-FR" dirty="0" smtClean="0"/>
              <a:t>Les </a:t>
            </a:r>
            <a:r>
              <a:rPr lang="fr-FR" dirty="0"/>
              <a:t>phases d’appropriation d’un CCTP et/ou d’élaboration d’un cahier des </a:t>
            </a:r>
            <a:r>
              <a:rPr lang="fr-FR" dirty="0" smtClean="0"/>
              <a:t>charges. </a:t>
            </a:r>
          </a:p>
          <a:p>
            <a:pPr marL="742950" lvl="1" indent="-285750">
              <a:buFontTx/>
              <a:buChar char="-"/>
            </a:pPr>
            <a:r>
              <a:rPr lang="fr-FR" dirty="0" smtClean="0"/>
              <a:t>La </a:t>
            </a:r>
            <a:r>
              <a:rPr lang="fr-FR" dirty="0"/>
              <a:t>synthèse qui permet de formaliser les connaissances nouvelles qui ont émergé lors du travail en </a:t>
            </a:r>
            <a:r>
              <a:rPr lang="fr-FR" dirty="0" smtClean="0"/>
              <a:t>projet.</a:t>
            </a:r>
            <a:endParaRPr lang="fr-FR" sz="1400" dirty="0"/>
          </a:p>
          <a:p>
            <a:pPr lvl="0"/>
            <a:endParaRPr lang="fr-FR" sz="1400" i="1" dirty="0">
              <a:solidFill>
                <a:schemeClr val="accent1">
                  <a:lumMod val="75000"/>
                </a:schemeClr>
              </a:solidFill>
            </a:endParaRPr>
          </a:p>
        </p:txBody>
      </p:sp>
    </p:spTree>
    <p:extLst>
      <p:ext uri="{BB962C8B-B14F-4D97-AF65-F5344CB8AC3E}">
        <p14:creationId xmlns:p14="http://schemas.microsoft.com/office/powerpoint/2010/main" val="2759833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0" y="620689"/>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a:t>	</a:t>
            </a:r>
            <a:br>
              <a:rPr lang="fr-FR" sz="1400" dirty="0"/>
            </a:br>
            <a:r>
              <a:rPr lang="fr-FR" sz="1400" dirty="0" smtClean="0"/>
              <a:t>	Les Outils numériques de la formation en BTS</a:t>
            </a:r>
            <a:r>
              <a:rPr lang="fr-FR" sz="1400" dirty="0"/>
              <a:t/>
            </a:r>
            <a:br>
              <a:rPr lang="fr-FR" sz="1400"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endParaRPr lang="fr-FR" sz="1400" dirty="0"/>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457200" y="2204864"/>
            <a:ext cx="3610744" cy="369332"/>
          </a:xfrm>
          <a:prstGeom prst="rect">
            <a:avLst/>
          </a:prstGeom>
          <a:noFill/>
        </p:spPr>
        <p:txBody>
          <a:bodyPr wrap="square" rtlCol="0">
            <a:spAutoFit/>
          </a:bodyPr>
          <a:lstStyle/>
          <a:p>
            <a:r>
              <a:rPr lang="fr-FR" dirty="0" smtClean="0"/>
              <a:t>BIM…</a:t>
            </a:r>
            <a:endParaRPr lang="fr-FR" dirty="0"/>
          </a:p>
        </p:txBody>
      </p:sp>
    </p:spTree>
    <p:extLst>
      <p:ext uri="{BB962C8B-B14F-4D97-AF65-F5344CB8AC3E}">
        <p14:creationId xmlns:p14="http://schemas.microsoft.com/office/powerpoint/2010/main" val="11450026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1680" y="492549"/>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smtClean="0"/>
              <a:t/>
            </a:r>
            <a:br>
              <a:rPr lang="fr-FR" sz="1400" dirty="0" smtClean="0"/>
            </a:br>
            <a:r>
              <a:rPr lang="fr-FR" sz="1400" dirty="0" smtClean="0"/>
              <a:t>Le </a:t>
            </a:r>
            <a:r>
              <a:rPr lang="fr-FR" sz="1400" dirty="0" err="1"/>
              <a:t>co</a:t>
            </a:r>
            <a:r>
              <a:rPr lang="fr-FR" sz="1400" dirty="0"/>
              <a:t> enseignement en anglais </a:t>
            </a:r>
            <a:br>
              <a:rPr lang="fr-FR" sz="1400"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a:t>
            </a: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179512" y="1772816"/>
            <a:ext cx="8784976" cy="3908762"/>
          </a:xfrm>
          <a:prstGeom prst="rect">
            <a:avLst/>
          </a:prstGeom>
          <a:noFill/>
        </p:spPr>
        <p:txBody>
          <a:bodyPr wrap="square" rtlCol="0">
            <a:spAutoFit/>
          </a:bodyPr>
          <a:lstStyle/>
          <a:p>
            <a:r>
              <a:rPr lang="fr-FR" b="1" i="1" dirty="0" smtClean="0"/>
              <a:t>L’horaire</a:t>
            </a:r>
            <a:endParaRPr lang="fr-FR" i="1" u="sng" dirty="0" smtClean="0"/>
          </a:p>
          <a:p>
            <a:endParaRPr lang="fr-FR" sz="1400" dirty="0"/>
          </a:p>
          <a:p>
            <a:r>
              <a:rPr lang="fr-FR" dirty="0"/>
              <a:t>Répartition des heures : </a:t>
            </a:r>
            <a:r>
              <a:rPr lang="fr-FR" dirty="0" err="1" smtClean="0"/>
              <a:t>a+b+c</a:t>
            </a:r>
            <a:r>
              <a:rPr lang="fr-FR" dirty="0" smtClean="0"/>
              <a:t>, prévue </a:t>
            </a:r>
            <a:r>
              <a:rPr lang="fr-FR" dirty="0"/>
              <a:t>au référentiel : 2+1+0</a:t>
            </a:r>
            <a:endParaRPr lang="fr-FR" sz="1400" dirty="0"/>
          </a:p>
          <a:p>
            <a:pPr lvl="0"/>
            <a:r>
              <a:rPr lang="fr-FR" dirty="0" smtClean="0"/>
              <a:t>	</a:t>
            </a:r>
            <a:r>
              <a:rPr lang="fr-FR" dirty="0" smtClean="0">
                <a:sym typeface="Wingdings" panose="05000000000000000000" pitchFamily="2" charset="2"/>
              </a:rPr>
              <a:t> a</a:t>
            </a:r>
            <a:r>
              <a:rPr lang="fr-FR" dirty="0" smtClean="0"/>
              <a:t>ffecté </a:t>
            </a:r>
            <a:r>
              <a:rPr lang="fr-FR" dirty="0"/>
              <a:t>au </a:t>
            </a:r>
            <a:r>
              <a:rPr lang="fr-FR" dirty="0" err="1"/>
              <a:t>co</a:t>
            </a:r>
            <a:r>
              <a:rPr lang="fr-FR" dirty="0"/>
              <a:t>-enseignement : 1+0+0</a:t>
            </a:r>
            <a:endParaRPr lang="fr-FR" sz="1400" dirty="0"/>
          </a:p>
          <a:p>
            <a:r>
              <a:rPr lang="fr-FR" dirty="0" smtClean="0"/>
              <a:t>	</a:t>
            </a:r>
            <a:r>
              <a:rPr lang="fr-FR" dirty="0" smtClean="0">
                <a:sym typeface="Wingdings" panose="05000000000000000000" pitchFamily="2" charset="2"/>
              </a:rPr>
              <a:t> r</a:t>
            </a:r>
            <a:r>
              <a:rPr lang="fr-FR" dirty="0" smtClean="0"/>
              <a:t>este </a:t>
            </a:r>
            <a:r>
              <a:rPr lang="fr-FR" dirty="0"/>
              <a:t>pour l'enseignement conventionnel de l'anglais : 1+1+0</a:t>
            </a:r>
            <a:endParaRPr lang="fr-FR" sz="1400" dirty="0"/>
          </a:p>
          <a:p>
            <a:r>
              <a:rPr lang="fr-FR" dirty="0"/>
              <a:t> </a:t>
            </a:r>
            <a:endParaRPr lang="fr-FR" sz="1400" dirty="0"/>
          </a:p>
          <a:p>
            <a:endParaRPr lang="fr-FR" b="1" i="1" dirty="0" smtClean="0"/>
          </a:p>
          <a:p>
            <a:r>
              <a:rPr lang="fr-FR" b="1" i="1" dirty="0" smtClean="0"/>
              <a:t>Domaines </a:t>
            </a:r>
            <a:r>
              <a:rPr lang="fr-FR" b="1" i="1" dirty="0"/>
              <a:t>d'interventions possibles de </a:t>
            </a:r>
            <a:r>
              <a:rPr lang="fr-FR" b="1" i="1" dirty="0" smtClean="0"/>
              <a:t>l'anglais</a:t>
            </a:r>
            <a:endParaRPr lang="fr-FR" sz="1400" b="1" dirty="0"/>
          </a:p>
          <a:p>
            <a:pPr lvl="0"/>
            <a:r>
              <a:rPr lang="fr-FR" dirty="0" smtClean="0"/>
              <a:t>- Lancement </a:t>
            </a:r>
            <a:r>
              <a:rPr lang="fr-FR" dirty="0"/>
              <a:t>du projet ou du TP atelier avec une partie en anglais</a:t>
            </a:r>
            <a:endParaRPr lang="fr-FR" sz="1400" dirty="0"/>
          </a:p>
          <a:p>
            <a:pPr lvl="0"/>
            <a:r>
              <a:rPr lang="fr-FR" dirty="0" smtClean="0"/>
              <a:t>- Étude </a:t>
            </a:r>
            <a:r>
              <a:rPr lang="fr-FR" dirty="0"/>
              <a:t>des documentations en anglais</a:t>
            </a:r>
            <a:endParaRPr lang="fr-FR" sz="1400" dirty="0"/>
          </a:p>
          <a:p>
            <a:pPr lvl="0"/>
            <a:r>
              <a:rPr lang="fr-FR" dirty="0" smtClean="0"/>
              <a:t>- Revue </a:t>
            </a:r>
            <a:r>
              <a:rPr lang="fr-FR" dirty="0"/>
              <a:t>critique de projet ou bilan de TP atelier</a:t>
            </a:r>
            <a:endParaRPr lang="fr-FR" sz="1400" dirty="0"/>
          </a:p>
          <a:p>
            <a:pPr lvl="0"/>
            <a:r>
              <a:rPr lang="fr-FR" dirty="0" smtClean="0"/>
              <a:t>- Préparation </a:t>
            </a:r>
            <a:r>
              <a:rPr lang="fr-FR" dirty="0"/>
              <a:t>à l'oral de l’EPS</a:t>
            </a:r>
            <a:endParaRPr lang="fr-FR" sz="1400" dirty="0"/>
          </a:p>
          <a:p>
            <a:pPr lvl="0"/>
            <a:r>
              <a:rPr lang="fr-FR" dirty="0" smtClean="0"/>
              <a:t>- Rédaction </a:t>
            </a:r>
            <a:r>
              <a:rPr lang="fr-FR" dirty="0"/>
              <a:t>d'un résumé de l’EPS</a:t>
            </a:r>
            <a:endParaRPr lang="fr-FR" sz="1400" dirty="0"/>
          </a:p>
          <a:p>
            <a:r>
              <a:rPr lang="fr-FR" dirty="0"/>
              <a:t> </a:t>
            </a:r>
            <a:endParaRPr lang="fr-FR" sz="1400" dirty="0"/>
          </a:p>
        </p:txBody>
      </p:sp>
    </p:spTree>
    <p:extLst>
      <p:ext uri="{BB962C8B-B14F-4D97-AF65-F5344CB8AC3E}">
        <p14:creationId xmlns:p14="http://schemas.microsoft.com/office/powerpoint/2010/main" val="126925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1680" y="492549"/>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smtClean="0"/>
              <a:t/>
            </a:r>
            <a:br>
              <a:rPr lang="fr-FR" sz="1400" dirty="0" smtClean="0"/>
            </a:br>
            <a:r>
              <a:rPr lang="fr-FR" sz="1400" dirty="0" smtClean="0"/>
              <a:t>Le </a:t>
            </a:r>
            <a:r>
              <a:rPr lang="fr-FR" sz="1400" dirty="0" err="1"/>
              <a:t>co</a:t>
            </a:r>
            <a:r>
              <a:rPr lang="fr-FR" sz="1400" dirty="0"/>
              <a:t> enseignement en anglais </a:t>
            </a:r>
            <a:br>
              <a:rPr lang="fr-FR" sz="1400"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a:t>
            </a: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179512" y="1772816"/>
            <a:ext cx="8784976" cy="4524315"/>
          </a:xfrm>
          <a:prstGeom prst="rect">
            <a:avLst/>
          </a:prstGeom>
          <a:noFill/>
        </p:spPr>
        <p:txBody>
          <a:bodyPr wrap="square" rtlCol="0">
            <a:spAutoFit/>
          </a:bodyPr>
          <a:lstStyle/>
          <a:p>
            <a:r>
              <a:rPr lang="fr-FR" b="1" dirty="0" smtClean="0"/>
              <a:t>Exemple </a:t>
            </a:r>
            <a:r>
              <a:rPr lang="fr-FR" b="1" dirty="0"/>
              <a:t>d’intervention en </a:t>
            </a:r>
            <a:r>
              <a:rPr lang="fr-FR" b="1" dirty="0" smtClean="0"/>
              <a:t>projet</a:t>
            </a:r>
            <a:endParaRPr lang="fr-FR" sz="1400" b="1" dirty="0"/>
          </a:p>
          <a:p>
            <a:r>
              <a:rPr lang="fr-FR" dirty="0" smtClean="0"/>
              <a:t>- Aide </a:t>
            </a:r>
            <a:r>
              <a:rPr lang="fr-FR" dirty="0"/>
              <a:t>à la compréhension d'un CCTP en anglais et de la définition du travail attendu,</a:t>
            </a:r>
            <a:endParaRPr lang="fr-FR" sz="1400" dirty="0"/>
          </a:p>
          <a:p>
            <a:r>
              <a:rPr lang="fr-FR" dirty="0" smtClean="0"/>
              <a:t>- Aide </a:t>
            </a:r>
            <a:r>
              <a:rPr lang="fr-FR" dirty="0"/>
              <a:t>à la rédaction d'une synthèse de la définition du projet. </a:t>
            </a:r>
            <a:endParaRPr lang="fr-FR" sz="1400" dirty="0"/>
          </a:p>
          <a:p>
            <a:r>
              <a:rPr lang="fr-FR" dirty="0" smtClean="0"/>
              <a:t>- Aide </a:t>
            </a:r>
            <a:r>
              <a:rPr lang="fr-FR" dirty="0"/>
              <a:t>à l'utilisation de logiciel en anglais (</a:t>
            </a:r>
            <a:r>
              <a:rPr lang="fr-FR" dirty="0" err="1"/>
              <a:t>Coolpack</a:t>
            </a:r>
            <a:r>
              <a:rPr lang="fr-FR" dirty="0"/>
              <a:t> , logiciels constructeur par exemple)</a:t>
            </a:r>
            <a:endParaRPr lang="fr-FR" sz="1400" dirty="0"/>
          </a:p>
          <a:p>
            <a:r>
              <a:rPr lang="fr-FR" dirty="0" smtClean="0"/>
              <a:t>- Aide </a:t>
            </a:r>
            <a:r>
              <a:rPr lang="fr-FR" dirty="0"/>
              <a:t>à la compréhension de documents techniques en anglais nécessaires au développement du projet.</a:t>
            </a:r>
            <a:endParaRPr lang="fr-FR" sz="1400" dirty="0"/>
          </a:p>
          <a:p>
            <a:pPr marL="285750" indent="-285750">
              <a:buFontTx/>
              <a:buChar char="-"/>
            </a:pPr>
            <a:r>
              <a:rPr lang="fr-FR" dirty="0" smtClean="0"/>
              <a:t>Aide </a:t>
            </a:r>
            <a:r>
              <a:rPr lang="fr-FR" dirty="0"/>
              <a:t>à la rédaction du projet et soutenance orale pour entrainement. </a:t>
            </a:r>
            <a:endParaRPr lang="fr-FR" dirty="0" smtClean="0"/>
          </a:p>
          <a:p>
            <a:pPr lvl="1"/>
            <a:r>
              <a:rPr lang="fr-FR" dirty="0" smtClean="0"/>
              <a:t>Les </a:t>
            </a:r>
            <a:r>
              <a:rPr lang="fr-FR" dirty="0"/>
              <a:t>étudiants peuvent intervenir à plusieurs étapes du projet pour présenter leurs travaux et répondre aux questions de leurs camarades. Activité proche de la revue critique du projet.</a:t>
            </a:r>
            <a:endParaRPr lang="fr-FR" sz="1400" dirty="0"/>
          </a:p>
          <a:p>
            <a:r>
              <a:rPr lang="fr-FR" dirty="0"/>
              <a:t> </a:t>
            </a:r>
            <a:endParaRPr lang="fr-FR" sz="1400" dirty="0"/>
          </a:p>
          <a:p>
            <a:r>
              <a:rPr lang="fr-FR" b="1" dirty="0"/>
              <a:t>Exemple d’intervention en TP </a:t>
            </a:r>
            <a:r>
              <a:rPr lang="fr-FR" b="1" dirty="0" smtClean="0"/>
              <a:t>atelier</a:t>
            </a:r>
            <a:endParaRPr lang="fr-FR" sz="1400" b="1" dirty="0"/>
          </a:p>
          <a:p>
            <a:r>
              <a:rPr lang="fr-FR" dirty="0" smtClean="0"/>
              <a:t>- Présentation </a:t>
            </a:r>
            <a:r>
              <a:rPr lang="fr-FR" dirty="0"/>
              <a:t>de l’installation</a:t>
            </a:r>
            <a:endParaRPr lang="fr-FR" sz="1400" dirty="0"/>
          </a:p>
          <a:p>
            <a:pPr lvl="0"/>
            <a:r>
              <a:rPr lang="fr-FR" dirty="0" smtClean="0"/>
              <a:t>- Mise </a:t>
            </a:r>
            <a:r>
              <a:rPr lang="fr-FR" dirty="0"/>
              <a:t>en service</a:t>
            </a:r>
            <a:endParaRPr lang="fr-FR" sz="1400" dirty="0"/>
          </a:p>
          <a:p>
            <a:pPr lvl="0"/>
            <a:r>
              <a:rPr lang="fr-FR" dirty="0" smtClean="0"/>
              <a:t>- Exploitation </a:t>
            </a:r>
            <a:r>
              <a:rPr lang="fr-FR" dirty="0"/>
              <a:t>de documentation…</a:t>
            </a:r>
            <a:endParaRPr lang="fr-FR" sz="1400" dirty="0"/>
          </a:p>
          <a:p>
            <a:r>
              <a:rPr lang="fr-FR" dirty="0"/>
              <a:t> </a:t>
            </a:r>
            <a:endParaRPr lang="fr-FR" sz="1400" dirty="0"/>
          </a:p>
        </p:txBody>
      </p:sp>
    </p:spTree>
    <p:extLst>
      <p:ext uri="{BB962C8B-B14F-4D97-AF65-F5344CB8AC3E}">
        <p14:creationId xmlns:p14="http://schemas.microsoft.com/office/powerpoint/2010/main" val="1974073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1680" y="492549"/>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smtClean="0"/>
              <a:t/>
            </a:r>
            <a:br>
              <a:rPr lang="fr-FR" sz="1400" dirty="0" smtClean="0"/>
            </a:br>
            <a:r>
              <a:rPr lang="fr-FR" sz="1400" dirty="0" smtClean="0"/>
              <a:t>Le </a:t>
            </a:r>
            <a:r>
              <a:rPr lang="fr-FR" sz="1400" dirty="0" err="1"/>
              <a:t>co</a:t>
            </a:r>
            <a:r>
              <a:rPr lang="fr-FR" sz="1400" dirty="0"/>
              <a:t> enseignement en anglais </a:t>
            </a:r>
            <a:br>
              <a:rPr lang="fr-FR" sz="1400"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a:t>
            </a: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179512" y="1772816"/>
            <a:ext cx="8784976" cy="4801314"/>
          </a:xfrm>
          <a:prstGeom prst="rect">
            <a:avLst/>
          </a:prstGeom>
          <a:noFill/>
        </p:spPr>
        <p:txBody>
          <a:bodyPr wrap="square" rtlCol="0">
            <a:spAutoFit/>
          </a:bodyPr>
          <a:lstStyle/>
          <a:p>
            <a:r>
              <a:rPr lang="fr-FR" b="1" dirty="0" smtClean="0"/>
              <a:t>L’organisation du </a:t>
            </a:r>
            <a:r>
              <a:rPr lang="fr-FR" b="1" dirty="0" err="1" smtClean="0"/>
              <a:t>co</a:t>
            </a:r>
            <a:r>
              <a:rPr lang="fr-FR" b="1" dirty="0" smtClean="0"/>
              <a:t> </a:t>
            </a:r>
            <a:r>
              <a:rPr lang="fr-FR" b="1" dirty="0"/>
              <a:t>enseignement </a:t>
            </a:r>
            <a:endParaRPr lang="fr-FR" b="1" dirty="0" smtClean="0"/>
          </a:p>
          <a:p>
            <a:endParaRPr lang="fr-FR" dirty="0"/>
          </a:p>
          <a:p>
            <a:r>
              <a:rPr lang="fr-FR" dirty="0" smtClean="0"/>
              <a:t>- de </a:t>
            </a:r>
            <a:r>
              <a:rPr lang="fr-FR" dirty="0"/>
              <a:t>type hebdomadaire (1h/semaine ou 2h quinzaine)</a:t>
            </a:r>
            <a:endParaRPr lang="fr-FR" sz="1400" dirty="0"/>
          </a:p>
          <a:p>
            <a:pPr marL="285750" indent="-285750">
              <a:buFontTx/>
              <a:buChar char="-"/>
            </a:pPr>
            <a:r>
              <a:rPr lang="fr-FR" dirty="0" smtClean="0"/>
              <a:t>regroupé </a:t>
            </a:r>
            <a:r>
              <a:rPr lang="fr-FR" dirty="0"/>
              <a:t>en fonction des nécessités de l'avancement </a:t>
            </a:r>
            <a:r>
              <a:rPr lang="fr-FR" dirty="0" smtClean="0"/>
              <a:t>d’activités diverses  et dans </a:t>
            </a:r>
            <a:r>
              <a:rPr lang="fr-FR" dirty="0"/>
              <a:t>la limite de l'horaire </a:t>
            </a:r>
            <a:r>
              <a:rPr lang="fr-FR" dirty="0" smtClean="0"/>
              <a:t>imparti</a:t>
            </a:r>
            <a:endParaRPr lang="fr-FR" sz="1400" dirty="0" smtClean="0"/>
          </a:p>
          <a:p>
            <a:pPr lvl="0"/>
            <a:r>
              <a:rPr lang="fr-FR" dirty="0" smtClean="0"/>
              <a:t>	- travaux </a:t>
            </a:r>
            <a:r>
              <a:rPr lang="fr-FR" dirty="0"/>
              <a:t>sur thème en lien avec la </a:t>
            </a:r>
            <a:r>
              <a:rPr lang="fr-FR" dirty="0" smtClean="0"/>
              <a:t>spécialité</a:t>
            </a:r>
          </a:p>
          <a:p>
            <a:r>
              <a:rPr lang="fr-FR" dirty="0" smtClean="0"/>
              <a:t>	- projet</a:t>
            </a:r>
          </a:p>
          <a:p>
            <a:endParaRPr lang="fr-FR" i="1" u="sng" dirty="0" smtClean="0"/>
          </a:p>
          <a:p>
            <a:r>
              <a:rPr lang="fr-FR" b="1" dirty="0" smtClean="0"/>
              <a:t>Il </a:t>
            </a:r>
            <a:r>
              <a:rPr lang="fr-FR" b="1" dirty="0"/>
              <a:t>est fortement recommandé </a:t>
            </a:r>
            <a:r>
              <a:rPr lang="fr-FR" b="1" dirty="0" smtClean="0"/>
              <a:t>que</a:t>
            </a:r>
          </a:p>
          <a:p>
            <a:endParaRPr lang="fr-FR" b="1" dirty="0" smtClean="0"/>
          </a:p>
          <a:p>
            <a:pPr marL="285750" indent="-285750">
              <a:buFontTx/>
              <a:buChar char="-"/>
            </a:pPr>
            <a:r>
              <a:rPr lang="fr-FR" dirty="0" smtClean="0"/>
              <a:t>l'enseignant </a:t>
            </a:r>
            <a:r>
              <a:rPr lang="fr-FR" dirty="0"/>
              <a:t>d'anglais qui dispense le </a:t>
            </a:r>
            <a:r>
              <a:rPr lang="fr-FR" dirty="0" err="1"/>
              <a:t>co</a:t>
            </a:r>
            <a:r>
              <a:rPr lang="fr-FR" dirty="0"/>
              <a:t>-enseignement soit aussi en charge de l'enseignement de l’anglais de la </a:t>
            </a:r>
            <a:r>
              <a:rPr lang="fr-FR" dirty="0" smtClean="0"/>
              <a:t>classe</a:t>
            </a:r>
          </a:p>
          <a:p>
            <a:pPr marL="285750" indent="-285750">
              <a:buFontTx/>
              <a:buChar char="-"/>
            </a:pPr>
            <a:r>
              <a:rPr lang="fr-FR" dirty="0" smtClean="0"/>
              <a:t>cet </a:t>
            </a:r>
            <a:r>
              <a:rPr lang="fr-FR" dirty="0"/>
              <a:t>enseignement, autant que la configuration de l’établissement le permette, soit dispensé dans les espaces de formation technique (salle de projet, atelier…) ou au plus près pour faciliter la contextualisation des situations professionnelles observées.</a:t>
            </a:r>
            <a:endParaRPr lang="fr-FR" sz="1400" dirty="0"/>
          </a:p>
          <a:p>
            <a:r>
              <a:rPr lang="fr-FR" dirty="0"/>
              <a:t> </a:t>
            </a:r>
          </a:p>
          <a:p>
            <a:endParaRPr lang="fr-FR" dirty="0"/>
          </a:p>
        </p:txBody>
      </p:sp>
    </p:spTree>
    <p:extLst>
      <p:ext uri="{BB962C8B-B14F-4D97-AF65-F5344CB8AC3E}">
        <p14:creationId xmlns:p14="http://schemas.microsoft.com/office/powerpoint/2010/main" val="6323323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58322" y="548680"/>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a:t>	</a:t>
            </a:r>
            <a:br>
              <a:rPr lang="fr-FR" sz="1400" dirty="0"/>
            </a:br>
            <a:r>
              <a:rPr lang="fr-FR" sz="1400" dirty="0"/>
              <a:t>			La place de l'anglais dans l’épreuve professionnelle de synthèse E6</a:t>
            </a:r>
            <a:br>
              <a:rPr lang="fr-FR" sz="1400" dirty="0"/>
            </a:br>
            <a:r>
              <a:rPr lang="fr-FR" sz="1400" dirty="0"/>
              <a:t> 	</a:t>
            </a:r>
            <a:r>
              <a:rPr lang="fr-FR" sz="1400" i="1" dirty="0">
                <a:solidFill>
                  <a:schemeClr val="accent1">
                    <a:lumMod val="75000"/>
                  </a:schemeClr>
                </a:solidFill>
              </a:rPr>
              <a:t>Jean</a:t>
            </a:r>
            <a:r>
              <a:rPr lang="fr-FR" sz="1400" i="1" dirty="0" smtClean="0">
                <a:solidFill>
                  <a:schemeClr val="accent1">
                    <a:lumMod val="75000"/>
                  </a:schemeClr>
                </a:solidFill>
              </a:rPr>
              <a:t> </a:t>
            </a:r>
            <a:r>
              <a:rPr lang="fr-FR" sz="1400" i="1" dirty="0">
                <a:solidFill>
                  <a:schemeClr val="accent1">
                    <a:lumMod val="75000"/>
                  </a:schemeClr>
                </a:solidFill>
              </a:rPr>
              <a:t>Pierre </a:t>
            </a:r>
            <a:r>
              <a:rPr lang="fr-FR" sz="1400" i="1" dirty="0" smtClean="0">
                <a:solidFill>
                  <a:schemeClr val="accent1">
                    <a:lumMod val="75000"/>
                  </a:schemeClr>
                </a:solidFill>
              </a:rPr>
              <a:t>Collignon</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323528" y="2060848"/>
            <a:ext cx="8639472" cy="3970318"/>
          </a:xfrm>
          <a:prstGeom prst="rect">
            <a:avLst/>
          </a:prstGeom>
          <a:noFill/>
        </p:spPr>
        <p:txBody>
          <a:bodyPr wrap="square" rtlCol="0">
            <a:spAutoFit/>
          </a:bodyPr>
          <a:lstStyle/>
          <a:p>
            <a:r>
              <a:rPr lang="fr-FR" b="1" dirty="0"/>
              <a:t>La place de l’anglais durant l’épreuve de soutenance du projet</a:t>
            </a:r>
            <a:endParaRPr lang="fr-FR" sz="1400" b="1" dirty="0"/>
          </a:p>
          <a:p>
            <a:r>
              <a:rPr lang="fr-FR" dirty="0"/>
              <a:t> </a:t>
            </a:r>
            <a:endParaRPr lang="fr-FR" sz="1400" dirty="0"/>
          </a:p>
          <a:p>
            <a:r>
              <a:rPr lang="fr-FR" dirty="0"/>
              <a:t>Il est souhaitable de permettre aux étudiants candidats de se préparer dans les meilleures conditions à cette épreuve de soutenance, en particulier pour les parties traitées en anglais.</a:t>
            </a:r>
            <a:endParaRPr lang="fr-FR" sz="1400" dirty="0"/>
          </a:p>
          <a:p>
            <a:r>
              <a:rPr lang="fr-FR" dirty="0"/>
              <a:t> </a:t>
            </a:r>
            <a:endParaRPr lang="fr-FR" sz="1400" dirty="0"/>
          </a:p>
          <a:p>
            <a:r>
              <a:rPr lang="fr-FR" dirty="0"/>
              <a:t>Une organisation possible et favorable pour leur préparation pourrait être la suivante :</a:t>
            </a:r>
            <a:endParaRPr lang="fr-FR" sz="1400" dirty="0"/>
          </a:p>
          <a:p>
            <a:pPr lvl="0"/>
            <a:r>
              <a:rPr lang="fr-FR" dirty="0"/>
              <a:t>Un exposé traite de cinq parties pour une durée de 25 minutes</a:t>
            </a:r>
            <a:endParaRPr lang="fr-FR" sz="1400" dirty="0"/>
          </a:p>
          <a:p>
            <a:pPr lvl="1"/>
            <a:r>
              <a:rPr lang="fr-FR" dirty="0"/>
              <a:t>15 minutes en français pourraient traiter des parties A, B, C</a:t>
            </a:r>
            <a:endParaRPr lang="fr-FR" sz="1400" dirty="0"/>
          </a:p>
          <a:p>
            <a:pPr lvl="1"/>
            <a:r>
              <a:rPr lang="fr-FR" dirty="0"/>
              <a:t>10 minutes en anglais pourraient traiter des parties D et E</a:t>
            </a:r>
            <a:endParaRPr lang="fr-FR" sz="1400" dirty="0"/>
          </a:p>
          <a:p>
            <a:r>
              <a:rPr lang="fr-FR" dirty="0"/>
              <a:t> </a:t>
            </a:r>
            <a:endParaRPr lang="fr-FR" sz="1400" dirty="0"/>
          </a:p>
          <a:p>
            <a:pPr lvl="0"/>
            <a:r>
              <a:rPr lang="fr-FR" dirty="0"/>
              <a:t>Il paraît souhaitable que l’entretien s’organise de la façon suivante :</a:t>
            </a:r>
            <a:endParaRPr lang="fr-FR" sz="1400" dirty="0"/>
          </a:p>
          <a:p>
            <a:pPr lvl="1"/>
            <a:r>
              <a:rPr lang="fr-FR" dirty="0"/>
              <a:t>15 minutes d’entretien en français sur les parties A, B, C</a:t>
            </a:r>
            <a:endParaRPr lang="fr-FR" sz="1400" dirty="0"/>
          </a:p>
          <a:p>
            <a:pPr lvl="1"/>
            <a:r>
              <a:rPr lang="fr-FR" dirty="0"/>
              <a:t>10 minutes d’entretien en Anglais sur les parties D et E</a:t>
            </a:r>
            <a:endParaRPr lang="fr-FR" sz="1400" dirty="0"/>
          </a:p>
        </p:txBody>
      </p:sp>
    </p:spTree>
    <p:extLst>
      <p:ext uri="{BB962C8B-B14F-4D97-AF65-F5344CB8AC3E}">
        <p14:creationId xmlns:p14="http://schemas.microsoft.com/office/powerpoint/2010/main" val="5861885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1680" y="620688"/>
            <a:ext cx="7054551" cy="1224135"/>
          </a:xfrm>
        </p:spPr>
        <p:txBody>
          <a:bodyPr>
            <a:noAutofit/>
          </a:bodyPr>
          <a:lstStyle/>
          <a:p>
            <a:r>
              <a:rPr lang="fr-FR" sz="1400" b="1" dirty="0"/>
              <a:t>14h45 - 15h45 	Troisième partie du séminaire : l’organisation des enseignements</a:t>
            </a:r>
            <a:r>
              <a:rPr lang="fr-FR" sz="1400" dirty="0"/>
              <a:t/>
            </a:r>
            <a:br>
              <a:rPr lang="fr-FR" sz="1400" dirty="0"/>
            </a:br>
            <a:r>
              <a:rPr lang="fr-FR" sz="1400" dirty="0"/>
              <a:t>	</a:t>
            </a:r>
            <a:r>
              <a:rPr lang="fr-FR" sz="1400" dirty="0" smtClean="0"/>
              <a:t/>
            </a:r>
            <a:br>
              <a:rPr lang="fr-FR" sz="1400" dirty="0" smtClean="0"/>
            </a:br>
            <a:r>
              <a:rPr lang="fr-FR" sz="1400" dirty="0" smtClean="0"/>
              <a:t>Un exemple </a:t>
            </a:r>
            <a:r>
              <a:rPr lang="fr-FR" sz="1400" dirty="0"/>
              <a:t>d'organisation possible des enseignements</a:t>
            </a:r>
            <a:br>
              <a:rPr lang="fr-FR" sz="1400" dirty="0"/>
            </a:br>
            <a:r>
              <a:rPr lang="fr-FR" sz="1400" dirty="0"/>
              <a:t> 	</a:t>
            </a:r>
            <a:r>
              <a:rPr lang="fr-FR" sz="1400" i="1" dirty="0" smtClean="0">
                <a:solidFill>
                  <a:schemeClr val="accent1">
                    <a:lumMod val="75000"/>
                  </a:schemeClr>
                </a:solidFill>
              </a:rPr>
              <a:t>Nadia </a:t>
            </a:r>
            <a:r>
              <a:rPr lang="fr-FR" sz="1400" i="1" dirty="0" err="1">
                <a:solidFill>
                  <a:schemeClr val="accent1">
                    <a:lumMod val="75000"/>
                  </a:schemeClr>
                </a:solidFill>
              </a:rPr>
              <a:t>Estang</a:t>
            </a:r>
            <a:r>
              <a:rPr lang="fr-FR" sz="1400" i="1" dirty="0">
                <a:solidFill>
                  <a:schemeClr val="accent1">
                    <a:lumMod val="75000"/>
                  </a:schemeClr>
                </a:solidFill>
              </a:rPr>
              <a:t>, professeure, lycée De Gaulle à Muret, académie de Toulouse</a:t>
            </a:r>
            <a:br>
              <a:rPr lang="fr-FR" sz="1400" i="1" dirty="0">
                <a:solidFill>
                  <a:schemeClr val="accent1">
                    <a:lumMod val="75000"/>
                  </a:schemeClr>
                </a:solidFill>
              </a:rPr>
            </a:br>
            <a:r>
              <a:rPr lang="fr-FR" sz="1400" i="1" dirty="0">
                <a:solidFill>
                  <a:schemeClr val="accent1">
                    <a:lumMod val="75000"/>
                  </a:schemeClr>
                </a:solidFill>
              </a:rPr>
              <a:t>	</a:t>
            </a:r>
            <a:r>
              <a:rPr lang="fr-FR" sz="1400" i="1" dirty="0" smtClean="0">
                <a:solidFill>
                  <a:schemeClr val="accent1">
                    <a:lumMod val="75000"/>
                  </a:schemeClr>
                </a:solidFill>
              </a:rPr>
              <a:t>Josiane </a:t>
            </a:r>
            <a:r>
              <a:rPr lang="fr-FR" sz="1400" i="1" dirty="0" err="1">
                <a:solidFill>
                  <a:schemeClr val="accent1">
                    <a:lumMod val="75000"/>
                  </a:schemeClr>
                </a:solidFill>
              </a:rPr>
              <a:t>Vigroux</a:t>
            </a:r>
            <a:r>
              <a:rPr lang="fr-FR" sz="1400" i="1" dirty="0">
                <a:solidFill>
                  <a:schemeClr val="accent1">
                    <a:lumMod val="75000"/>
                  </a:schemeClr>
                </a:solidFill>
              </a:rPr>
              <a:t>, professeure, lycée Favart à Guéret, académie de limoges</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ZoneTexte 3"/>
          <p:cNvSpPr txBox="1"/>
          <p:nvPr/>
        </p:nvSpPr>
        <p:spPr>
          <a:xfrm>
            <a:off x="457200" y="2492896"/>
            <a:ext cx="7931224" cy="1785104"/>
          </a:xfrm>
          <a:prstGeom prst="rect">
            <a:avLst/>
          </a:prstGeom>
          <a:noFill/>
        </p:spPr>
        <p:txBody>
          <a:bodyPr wrap="square" rtlCol="0">
            <a:spAutoFit/>
          </a:bodyPr>
          <a:lstStyle/>
          <a:p>
            <a:r>
              <a:rPr lang="fr-FR" sz="2000" b="1" dirty="0" smtClean="0">
                <a:solidFill>
                  <a:srgbClr val="0070C0"/>
                </a:solidFill>
              </a:rPr>
              <a:t>ENVOYER le FICHIER</a:t>
            </a:r>
          </a:p>
          <a:p>
            <a:endParaRPr lang="fr-FR" dirty="0"/>
          </a:p>
          <a:p>
            <a:endParaRPr lang="fr-FR" dirty="0" smtClean="0"/>
          </a:p>
          <a:p>
            <a:endParaRPr lang="fr-FR" dirty="0"/>
          </a:p>
          <a:p>
            <a:endParaRPr lang="fr-FR" dirty="0" smtClean="0"/>
          </a:p>
          <a:p>
            <a:r>
              <a:rPr lang="fr-FR" i="1" dirty="0">
                <a:solidFill>
                  <a:srgbClr val="0070C0"/>
                </a:solidFill>
              </a:rPr>
              <a:t>7 - Proposition de progression en BTS FED Option  DBC.pptx</a:t>
            </a:r>
          </a:p>
        </p:txBody>
      </p:sp>
    </p:spTree>
    <p:extLst>
      <p:ext uri="{BB962C8B-B14F-4D97-AF65-F5344CB8AC3E}">
        <p14:creationId xmlns:p14="http://schemas.microsoft.com/office/powerpoint/2010/main" val="25372378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80739" y="620688"/>
            <a:ext cx="7272808" cy="1584176"/>
          </a:xfrm>
        </p:spPr>
        <p:txBody>
          <a:bodyPr>
            <a:noAutofit/>
          </a:bodyPr>
          <a:lstStyle/>
          <a:p>
            <a:r>
              <a:rPr lang="fr-FR" sz="1400" b="1" dirty="0"/>
              <a:t>16h00 -  16h45 </a:t>
            </a:r>
            <a:r>
              <a:rPr lang="fr-FR" sz="1400" b="1" dirty="0" smtClean="0"/>
              <a:t>Quatrième </a:t>
            </a:r>
            <a:r>
              <a:rPr lang="fr-FR" sz="1400" b="1" dirty="0"/>
              <a:t>partie du séminaire : présentation de deux sujets 0 de l’épreuve E4</a:t>
            </a:r>
            <a:br>
              <a:rPr lang="fr-FR" sz="1400" b="1" dirty="0"/>
            </a:br>
            <a:r>
              <a:rPr lang="fr-FR" sz="1400" b="1" dirty="0"/>
              <a:t>	</a:t>
            </a:r>
            <a:r>
              <a:rPr lang="fr-FR" sz="1400" b="1" dirty="0" smtClean="0"/>
              <a:t>Étude </a:t>
            </a:r>
            <a:r>
              <a:rPr lang="fr-FR" sz="1400" b="1" dirty="0"/>
              <a:t>de systèmes Sous-épreuve E41 – Analyse et définition d’un système </a:t>
            </a:r>
            <a:br>
              <a:rPr lang="fr-FR" sz="1400" b="1" dirty="0"/>
            </a:br>
            <a:r>
              <a:rPr lang="fr-FR" sz="1400" b="1" dirty="0"/>
              <a:t>		Coefficient 4 – Unité </a:t>
            </a:r>
            <a:r>
              <a:rPr lang="fr-FR" sz="1400" b="1" dirty="0" smtClean="0"/>
              <a:t>U41</a:t>
            </a:r>
            <a:r>
              <a:rPr lang="fr-FR" sz="1400" dirty="0" smtClean="0"/>
              <a:t/>
            </a:r>
            <a:br>
              <a:rPr lang="fr-FR" sz="1400" dirty="0" smtClean="0"/>
            </a:br>
            <a:r>
              <a:rPr lang="fr-FR" sz="1400" dirty="0" smtClean="0"/>
              <a:t>Présentation </a:t>
            </a:r>
            <a:r>
              <a:rPr lang="fr-FR" sz="1400" dirty="0"/>
              <a:t>du sujet 0 numéro 1</a:t>
            </a:r>
            <a:br>
              <a:rPr lang="fr-FR" sz="1400" dirty="0"/>
            </a:br>
            <a:r>
              <a:rPr lang="fr-FR" sz="1400" dirty="0"/>
              <a:t> 		</a:t>
            </a:r>
            <a:r>
              <a:rPr lang="fr-FR" sz="1400" i="1" dirty="0" smtClean="0">
                <a:solidFill>
                  <a:schemeClr val="accent1">
                    <a:lumMod val="75000"/>
                  </a:schemeClr>
                </a:solidFill>
              </a:rPr>
              <a:t>Michel </a:t>
            </a:r>
            <a:r>
              <a:rPr lang="fr-FR" sz="1400" i="1" dirty="0">
                <a:solidFill>
                  <a:schemeClr val="accent1">
                    <a:lumMod val="75000"/>
                  </a:schemeClr>
                </a:solidFill>
              </a:rPr>
              <a:t>Fabre, professeur, lycée Cantau à Anglet, académie de Bordeaux</a:t>
            </a:r>
            <a:br>
              <a:rPr lang="fr-FR" sz="1400" i="1" dirty="0">
                <a:solidFill>
                  <a:schemeClr val="accent1">
                    <a:lumMod val="75000"/>
                  </a:schemeClr>
                </a:solidFill>
              </a:rPr>
            </a:br>
            <a:r>
              <a:rPr lang="fr-FR" sz="1400" i="1" dirty="0">
                <a:solidFill>
                  <a:schemeClr val="accent1">
                    <a:lumMod val="75000"/>
                  </a:schemeClr>
                </a:solidFill>
              </a:rPr>
              <a:t>		</a:t>
            </a:r>
            <a:r>
              <a:rPr lang="fr-FR" sz="1400" i="1" dirty="0" smtClean="0">
                <a:solidFill>
                  <a:schemeClr val="accent1">
                    <a:lumMod val="75000"/>
                  </a:schemeClr>
                </a:solidFill>
              </a:rPr>
              <a:t>Sébastien </a:t>
            </a:r>
            <a:r>
              <a:rPr lang="fr-FR" sz="1400" i="1" dirty="0" err="1">
                <a:solidFill>
                  <a:schemeClr val="accent1">
                    <a:lumMod val="75000"/>
                  </a:schemeClr>
                </a:solidFill>
              </a:rPr>
              <a:t>Thunevin</a:t>
            </a:r>
            <a:r>
              <a:rPr lang="fr-FR" sz="1400" i="1" dirty="0">
                <a:solidFill>
                  <a:schemeClr val="accent1">
                    <a:lumMod val="75000"/>
                  </a:schemeClr>
                </a:solidFill>
              </a:rPr>
              <a:t>, professeur, lycée Arago à Reims, académie de Reims</a:t>
            </a:r>
            <a:br>
              <a:rPr lang="fr-FR" sz="1400" i="1" dirty="0">
                <a:solidFill>
                  <a:schemeClr val="accent1">
                    <a:lumMod val="75000"/>
                  </a:schemeClr>
                </a:solidFill>
              </a:rPr>
            </a:br>
            <a:r>
              <a:rPr lang="fr-FR" sz="1400" dirty="0"/>
              <a:t> 	</a:t>
            </a:r>
            <a:endParaRPr lang="fr-FR" sz="14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ZoneTexte 9"/>
          <p:cNvSpPr txBox="1"/>
          <p:nvPr/>
        </p:nvSpPr>
        <p:spPr>
          <a:xfrm>
            <a:off x="457200" y="2780928"/>
            <a:ext cx="7931224" cy="1785104"/>
          </a:xfrm>
          <a:prstGeom prst="rect">
            <a:avLst/>
          </a:prstGeom>
          <a:noFill/>
        </p:spPr>
        <p:txBody>
          <a:bodyPr wrap="square" rtlCol="0">
            <a:spAutoFit/>
          </a:bodyPr>
          <a:lstStyle/>
          <a:p>
            <a:r>
              <a:rPr lang="fr-FR" sz="2000" b="1" dirty="0" smtClean="0">
                <a:solidFill>
                  <a:srgbClr val="0070C0"/>
                </a:solidFill>
              </a:rPr>
              <a:t>ENVOYER le FICHIER</a:t>
            </a:r>
          </a:p>
          <a:p>
            <a:endParaRPr lang="fr-FR" dirty="0"/>
          </a:p>
          <a:p>
            <a:endParaRPr lang="fr-FR" dirty="0" smtClean="0"/>
          </a:p>
          <a:p>
            <a:endParaRPr lang="fr-FR" dirty="0"/>
          </a:p>
          <a:p>
            <a:endParaRPr lang="fr-FR" dirty="0" smtClean="0"/>
          </a:p>
          <a:p>
            <a:r>
              <a:rPr lang="fr-FR" i="1" dirty="0">
                <a:solidFill>
                  <a:srgbClr val="0070C0"/>
                </a:solidFill>
              </a:rPr>
              <a:t>8 - Séminaire Sujet 0 N1.pptx</a:t>
            </a:r>
          </a:p>
        </p:txBody>
      </p:sp>
    </p:spTree>
    <p:extLst>
      <p:ext uri="{BB962C8B-B14F-4D97-AF65-F5344CB8AC3E}">
        <p14:creationId xmlns:p14="http://schemas.microsoft.com/office/powerpoint/2010/main" val="1569671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rmAutofit/>
          </a:bodyPr>
          <a:lstStyle/>
          <a:p>
            <a:pPr algn="r"/>
            <a:r>
              <a:rPr lang="fr-FR" sz="2800" i="1" dirty="0" smtClean="0">
                <a:solidFill>
                  <a:schemeClr val="accent1">
                    <a:lumMod val="75000"/>
                  </a:schemeClr>
                </a:solidFill>
              </a:rPr>
              <a:t>Programme du séminaire (suite)</a:t>
            </a:r>
            <a:endParaRPr lang="fr-FR" sz="28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67544" y="1916832"/>
            <a:ext cx="4572000" cy="369332"/>
          </a:xfrm>
          <a:prstGeom prst="rect">
            <a:avLst/>
          </a:prstGeom>
        </p:spPr>
        <p:txBody>
          <a:bodyPr>
            <a:spAutoFit/>
          </a:bodyPr>
          <a:lstStyle/>
          <a:p>
            <a:r>
              <a:rPr lang="fr-FR" b="1" dirty="0"/>
              <a:t> </a:t>
            </a:r>
          </a:p>
        </p:txBody>
      </p:sp>
      <p:sp>
        <p:nvSpPr>
          <p:cNvPr id="6" name="Rectangle 5"/>
          <p:cNvSpPr/>
          <p:nvPr/>
        </p:nvSpPr>
        <p:spPr>
          <a:xfrm>
            <a:off x="310386" y="1752180"/>
            <a:ext cx="8568952" cy="4185761"/>
          </a:xfrm>
          <a:prstGeom prst="rect">
            <a:avLst/>
          </a:prstGeom>
        </p:spPr>
        <p:txBody>
          <a:bodyPr wrap="square">
            <a:spAutoFit/>
          </a:bodyPr>
          <a:lstStyle/>
          <a:p>
            <a:r>
              <a:rPr lang="fr-FR" sz="1400" b="1" dirty="0" smtClean="0"/>
              <a:t>	</a:t>
            </a:r>
            <a:r>
              <a:rPr lang="fr-FR" sz="1400" dirty="0" smtClean="0"/>
              <a:t>14h15 </a:t>
            </a:r>
            <a:r>
              <a:rPr lang="fr-FR" sz="1400" dirty="0"/>
              <a:t>- 14h30 </a:t>
            </a:r>
            <a:r>
              <a:rPr lang="fr-FR" sz="1400" b="1" dirty="0"/>
              <a:t>	Le stage en entreprise </a:t>
            </a:r>
            <a:r>
              <a:rPr lang="fr-FR" sz="1400" b="1" dirty="0" smtClean="0"/>
              <a:t>: Validation </a:t>
            </a:r>
            <a:r>
              <a:rPr lang="fr-FR" sz="1400" b="1" dirty="0"/>
              <a:t>du </a:t>
            </a:r>
            <a:r>
              <a:rPr lang="fr-FR" sz="1400" b="1" dirty="0" smtClean="0"/>
              <a:t>stage, </a:t>
            </a:r>
            <a:r>
              <a:rPr lang="fr-FR" sz="1400" b="1" dirty="0"/>
              <a:t>Fiche </a:t>
            </a:r>
            <a:r>
              <a:rPr lang="fr-FR" sz="1400" b="1" dirty="0" smtClean="0"/>
              <a:t>d'évaluation  </a:t>
            </a:r>
          </a:p>
          <a:p>
            <a:r>
              <a:rPr lang="fr-FR" sz="1400" b="1" i="1" dirty="0" smtClean="0">
                <a:solidFill>
                  <a:schemeClr val="accent1">
                    <a:lumMod val="75000"/>
                  </a:schemeClr>
                </a:solidFill>
              </a:rPr>
              <a:t>			</a:t>
            </a:r>
            <a:r>
              <a:rPr lang="fr-FR" sz="1400" i="1" dirty="0" smtClean="0">
                <a:solidFill>
                  <a:schemeClr val="accent1">
                    <a:lumMod val="75000"/>
                  </a:schemeClr>
                </a:solidFill>
              </a:rPr>
              <a:t>Thierry Monin et Pascal </a:t>
            </a:r>
            <a:r>
              <a:rPr lang="fr-FR" sz="1400" i="1" dirty="0" err="1">
                <a:solidFill>
                  <a:schemeClr val="accent1">
                    <a:lumMod val="75000"/>
                  </a:schemeClr>
                </a:solidFill>
              </a:rPr>
              <a:t>Bonnotte</a:t>
            </a:r>
            <a:r>
              <a:rPr lang="fr-FR" sz="1400" i="1" dirty="0">
                <a:solidFill>
                  <a:schemeClr val="accent1">
                    <a:lumMod val="75000"/>
                  </a:schemeClr>
                </a:solidFill>
              </a:rPr>
              <a:t>, professeur, lycée Diderot à </a:t>
            </a:r>
            <a:r>
              <a:rPr lang="fr-FR" sz="1400" i="1" dirty="0" smtClean="0">
                <a:solidFill>
                  <a:schemeClr val="accent1">
                    <a:lumMod val="75000"/>
                  </a:schemeClr>
                </a:solidFill>
              </a:rPr>
              <a:t>Marseille</a:t>
            </a:r>
            <a:r>
              <a:rPr lang="fr-FR" sz="1400" dirty="0"/>
              <a:t>	</a:t>
            </a:r>
          </a:p>
          <a:p>
            <a:r>
              <a:rPr lang="fr-FR" sz="1400" dirty="0" smtClean="0"/>
              <a:t>	14h30 </a:t>
            </a:r>
            <a:r>
              <a:rPr lang="fr-FR" sz="1400" dirty="0"/>
              <a:t>- </a:t>
            </a:r>
            <a:r>
              <a:rPr lang="fr-FR" sz="1400" dirty="0" smtClean="0"/>
              <a:t>14h45</a:t>
            </a:r>
            <a:r>
              <a:rPr lang="fr-FR" sz="1400" dirty="0"/>
              <a:t>	L'évaluation des écrits et de la soutenance dans l’épreuve </a:t>
            </a:r>
            <a:r>
              <a:rPr lang="fr-FR" sz="1400" dirty="0" smtClean="0"/>
              <a:t>E6</a:t>
            </a:r>
            <a:endParaRPr lang="fr-FR" sz="1400" dirty="0"/>
          </a:p>
          <a:p>
            <a:r>
              <a:rPr lang="fr-FR" sz="1400" dirty="0"/>
              <a:t> </a:t>
            </a:r>
            <a:r>
              <a:rPr lang="fr-FR" sz="1400" dirty="0" smtClean="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r>
              <a:rPr lang="fr-FR" sz="1400" i="1" dirty="0">
                <a:solidFill>
                  <a:schemeClr val="accent1">
                    <a:lumMod val="75000"/>
                  </a:schemeClr>
                </a:solidFill>
              </a:rPr>
              <a:t> </a:t>
            </a:r>
            <a:r>
              <a:rPr lang="fr-FR" sz="1400" i="1" dirty="0" smtClean="0">
                <a:solidFill>
                  <a:schemeClr val="accent1">
                    <a:lumMod val="75000"/>
                  </a:schemeClr>
                </a:solidFill>
              </a:rPr>
              <a:t>et Thierry Monin</a:t>
            </a:r>
            <a:r>
              <a:rPr lang="fr-FR" sz="1400" b="1" i="1" dirty="0">
                <a:solidFill>
                  <a:schemeClr val="accent1">
                    <a:lumMod val="75000"/>
                  </a:schemeClr>
                </a:solidFill>
              </a:rPr>
              <a:t> </a:t>
            </a:r>
            <a:endParaRPr lang="fr-FR" sz="1400" i="1" dirty="0">
              <a:solidFill>
                <a:schemeClr val="accent1">
                  <a:lumMod val="75000"/>
                </a:schemeClr>
              </a:solidFill>
            </a:endParaRPr>
          </a:p>
          <a:p>
            <a:endParaRPr lang="fr-FR" sz="1400" b="1" dirty="0" smtClean="0"/>
          </a:p>
          <a:p>
            <a:r>
              <a:rPr lang="fr-FR" sz="1400" b="1" dirty="0" smtClean="0"/>
              <a:t>14h45 </a:t>
            </a:r>
            <a:r>
              <a:rPr lang="fr-FR" sz="1400" b="1" dirty="0"/>
              <a:t>- 15h45 </a:t>
            </a:r>
            <a:r>
              <a:rPr lang="fr-FR" sz="1400" b="1" dirty="0" smtClean="0"/>
              <a:t>	Troisième </a:t>
            </a:r>
            <a:r>
              <a:rPr lang="fr-FR" sz="1400" b="1" dirty="0"/>
              <a:t>partie du séminaire : l’organisation des enseignements</a:t>
            </a:r>
            <a:endParaRPr lang="fr-FR" sz="1400" dirty="0"/>
          </a:p>
          <a:p>
            <a:r>
              <a:rPr lang="fr-FR" sz="1400" dirty="0" smtClean="0"/>
              <a:t>	</a:t>
            </a:r>
          </a:p>
          <a:p>
            <a:r>
              <a:rPr lang="fr-FR" sz="1400" dirty="0"/>
              <a:t>	</a:t>
            </a:r>
            <a:r>
              <a:rPr lang="fr-FR" sz="1400" dirty="0" smtClean="0"/>
              <a:t>14h45 </a:t>
            </a:r>
            <a:r>
              <a:rPr lang="fr-FR" sz="1400" dirty="0"/>
              <a:t>- 15h00 </a:t>
            </a:r>
            <a:r>
              <a:rPr lang="fr-FR" sz="1400" dirty="0" smtClean="0"/>
              <a:t>	La </a:t>
            </a:r>
            <a:r>
              <a:rPr lang="fr-FR" sz="1400" dirty="0"/>
              <a:t>nécessité d'une approche globale </a:t>
            </a:r>
            <a:r>
              <a:rPr lang="fr-FR" sz="1400" dirty="0" smtClean="0"/>
              <a:t>systémique</a:t>
            </a:r>
          </a:p>
          <a:p>
            <a:r>
              <a:rPr lang="fr-FR" sz="1400" dirty="0"/>
              <a:t>	</a:t>
            </a:r>
            <a:r>
              <a:rPr lang="fr-FR" sz="1400" dirty="0" smtClean="0"/>
              <a:t>		Les </a:t>
            </a:r>
            <a:r>
              <a:rPr lang="fr-FR" sz="1400" dirty="0"/>
              <a:t>outils numériques de la formation en BTS</a:t>
            </a:r>
          </a:p>
          <a:p>
            <a:r>
              <a:rPr lang="fr-FR" sz="1400" dirty="0"/>
              <a:t> </a:t>
            </a:r>
            <a:r>
              <a:rPr lang="fr-FR" sz="1400" dirty="0" smtClean="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p>
          <a:p>
            <a:endParaRPr lang="fr-FR" sz="1400" i="1" dirty="0">
              <a:solidFill>
                <a:schemeClr val="accent1">
                  <a:lumMod val="75000"/>
                </a:schemeClr>
              </a:solidFill>
            </a:endParaRPr>
          </a:p>
          <a:p>
            <a:r>
              <a:rPr lang="fr-FR" sz="1400" i="1" dirty="0">
                <a:solidFill>
                  <a:schemeClr val="accent1">
                    <a:lumMod val="75000"/>
                  </a:schemeClr>
                </a:solidFill>
              </a:rPr>
              <a:t> </a:t>
            </a:r>
            <a:r>
              <a:rPr lang="fr-FR" sz="1400" i="1" dirty="0" smtClean="0">
                <a:solidFill>
                  <a:schemeClr val="accent1">
                    <a:lumMod val="75000"/>
                  </a:schemeClr>
                </a:solidFill>
              </a:rPr>
              <a:t>	</a:t>
            </a:r>
            <a:r>
              <a:rPr lang="fr-FR" sz="1400" dirty="0"/>
              <a:t> </a:t>
            </a:r>
            <a:r>
              <a:rPr lang="fr-FR" sz="1400" dirty="0" smtClean="0"/>
              <a:t>15h00 </a:t>
            </a:r>
            <a:r>
              <a:rPr lang="fr-FR" sz="1400" dirty="0"/>
              <a:t>- 15h25 	Le </a:t>
            </a:r>
            <a:r>
              <a:rPr lang="fr-FR" sz="1400" dirty="0" err="1"/>
              <a:t>co</a:t>
            </a:r>
            <a:r>
              <a:rPr lang="fr-FR" sz="1400" dirty="0"/>
              <a:t> enseignement en anglais </a:t>
            </a:r>
          </a:p>
          <a:p>
            <a:r>
              <a:rPr lang="fr-FR" sz="1400" dirty="0" smtClean="0"/>
              <a:t>			La </a:t>
            </a:r>
            <a:r>
              <a:rPr lang="fr-FR" sz="1400" dirty="0"/>
              <a:t>place de l'anglais dans l’épreuve professionnelle de synthèse E6</a:t>
            </a:r>
          </a:p>
          <a:p>
            <a:r>
              <a:rPr lang="fr-FR" sz="1400" dirty="0"/>
              <a:t> </a:t>
            </a:r>
            <a:r>
              <a:rPr lang="fr-FR" sz="1400" dirty="0" smtClean="0"/>
              <a:t>			</a:t>
            </a:r>
            <a:r>
              <a:rPr lang="fr-FR" sz="1400" i="1" dirty="0" smtClean="0">
                <a:solidFill>
                  <a:schemeClr val="accent1">
                    <a:lumMod val="75000"/>
                  </a:schemeClr>
                </a:solidFill>
              </a:rPr>
              <a:t>Jean </a:t>
            </a:r>
            <a:r>
              <a:rPr lang="fr-FR" sz="1400" i="1" dirty="0">
                <a:solidFill>
                  <a:schemeClr val="accent1">
                    <a:lumMod val="75000"/>
                  </a:schemeClr>
                </a:solidFill>
              </a:rPr>
              <a:t>Pierre </a:t>
            </a:r>
            <a:r>
              <a:rPr lang="fr-FR" sz="1400" i="1" dirty="0" smtClean="0">
                <a:solidFill>
                  <a:schemeClr val="accent1">
                    <a:lumMod val="75000"/>
                  </a:schemeClr>
                </a:solidFill>
              </a:rPr>
              <a:t>Collignon</a:t>
            </a:r>
            <a:r>
              <a:rPr lang="fr-FR" sz="1400" dirty="0"/>
              <a:t> </a:t>
            </a:r>
          </a:p>
          <a:p>
            <a:r>
              <a:rPr lang="fr-FR" sz="1400" dirty="0"/>
              <a:t> </a:t>
            </a:r>
            <a:endParaRPr lang="fr-FR" sz="1400" dirty="0" smtClean="0"/>
          </a:p>
          <a:p>
            <a:r>
              <a:rPr lang="fr-FR" sz="1400" dirty="0"/>
              <a:t>	</a:t>
            </a:r>
            <a:r>
              <a:rPr lang="fr-FR" sz="1400" dirty="0" smtClean="0"/>
              <a:t>15h25 </a:t>
            </a:r>
            <a:r>
              <a:rPr lang="fr-FR" sz="1400" dirty="0"/>
              <a:t>– 16h00 	Exemple d'organisation possible des enseignements</a:t>
            </a:r>
          </a:p>
          <a:p>
            <a:r>
              <a:rPr lang="fr-FR" sz="1400" dirty="0"/>
              <a:t> 			</a:t>
            </a:r>
            <a:r>
              <a:rPr lang="fr-FR" sz="1400" i="1" dirty="0">
                <a:solidFill>
                  <a:schemeClr val="accent1">
                    <a:lumMod val="75000"/>
                  </a:schemeClr>
                </a:solidFill>
              </a:rPr>
              <a:t>Nadia </a:t>
            </a:r>
            <a:r>
              <a:rPr lang="fr-FR" sz="1400" i="1" dirty="0" err="1">
                <a:solidFill>
                  <a:schemeClr val="accent1">
                    <a:lumMod val="75000"/>
                  </a:schemeClr>
                </a:solidFill>
              </a:rPr>
              <a:t>Estang</a:t>
            </a:r>
            <a:r>
              <a:rPr lang="fr-FR" sz="1400" i="1" dirty="0">
                <a:solidFill>
                  <a:schemeClr val="accent1">
                    <a:lumMod val="75000"/>
                  </a:schemeClr>
                </a:solidFill>
              </a:rPr>
              <a:t>, professeure, lycée De Gaulle à Muret, académie de Toulouse</a:t>
            </a:r>
          </a:p>
          <a:p>
            <a:r>
              <a:rPr lang="fr-FR" sz="1400" i="1" dirty="0">
                <a:solidFill>
                  <a:schemeClr val="accent1">
                    <a:lumMod val="75000"/>
                  </a:schemeClr>
                </a:solidFill>
              </a:rPr>
              <a:t>			Josiane </a:t>
            </a:r>
            <a:r>
              <a:rPr lang="fr-FR" sz="1400" i="1" dirty="0" err="1">
                <a:solidFill>
                  <a:schemeClr val="accent1">
                    <a:lumMod val="75000"/>
                  </a:schemeClr>
                </a:solidFill>
              </a:rPr>
              <a:t>Vigroux</a:t>
            </a:r>
            <a:r>
              <a:rPr lang="fr-FR" sz="1400" i="1" dirty="0">
                <a:solidFill>
                  <a:schemeClr val="accent1">
                    <a:lumMod val="75000"/>
                  </a:schemeClr>
                </a:solidFill>
              </a:rPr>
              <a:t>, professeure, lycée Favart à Guéret, académie de limoges</a:t>
            </a:r>
          </a:p>
          <a:p>
            <a:endParaRPr lang="fr-FR" sz="1400" dirty="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3675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1" y="620688"/>
            <a:ext cx="7154122" cy="1800200"/>
          </a:xfrm>
        </p:spPr>
        <p:txBody>
          <a:bodyPr>
            <a:noAutofit/>
          </a:bodyPr>
          <a:lstStyle/>
          <a:p>
            <a:r>
              <a:rPr lang="fr-FR" sz="1400" b="1" dirty="0"/>
              <a:t>16h00 -  16h45 </a:t>
            </a:r>
            <a:r>
              <a:rPr lang="fr-FR" sz="1400" b="1" dirty="0" smtClean="0"/>
              <a:t>Quatrième </a:t>
            </a:r>
            <a:r>
              <a:rPr lang="fr-FR" sz="1400" b="1" dirty="0"/>
              <a:t>partie du séminaire : présentation de deux sujets 0 de l’épreuve E4</a:t>
            </a:r>
            <a:br>
              <a:rPr lang="fr-FR" sz="1400" b="1" dirty="0"/>
            </a:br>
            <a:r>
              <a:rPr lang="fr-FR" sz="1400" b="1" dirty="0"/>
              <a:t>	</a:t>
            </a:r>
            <a:r>
              <a:rPr lang="fr-FR" sz="1400" b="1" dirty="0" smtClean="0"/>
              <a:t>Étude </a:t>
            </a:r>
            <a:r>
              <a:rPr lang="fr-FR" sz="1400" b="1" dirty="0"/>
              <a:t>de systèmes Sous-épreuve E41 – Analyse et définition d’un système </a:t>
            </a:r>
            <a:br>
              <a:rPr lang="fr-FR" sz="1400" b="1" dirty="0"/>
            </a:br>
            <a:r>
              <a:rPr lang="fr-FR" sz="1400" b="1" dirty="0"/>
              <a:t>		Coefficient 4 – Unité </a:t>
            </a:r>
            <a:r>
              <a:rPr lang="fr-FR" sz="1400" b="1" dirty="0" smtClean="0"/>
              <a:t>U41</a:t>
            </a:r>
            <a:r>
              <a:rPr lang="fr-FR" sz="1400" dirty="0" smtClean="0"/>
              <a:t/>
            </a:r>
            <a:br>
              <a:rPr lang="fr-FR" sz="1400" dirty="0" smtClean="0"/>
            </a:br>
            <a:r>
              <a:rPr lang="fr-FR" sz="1400" dirty="0" smtClean="0"/>
              <a:t/>
            </a:r>
            <a:br>
              <a:rPr lang="fr-FR" sz="1400" dirty="0" smtClean="0"/>
            </a:br>
            <a:r>
              <a:rPr lang="fr-FR" sz="1400" dirty="0" smtClean="0"/>
              <a:t>Présentation </a:t>
            </a:r>
            <a:r>
              <a:rPr lang="fr-FR" sz="1400" dirty="0"/>
              <a:t>du sujet 0 numéro 2</a:t>
            </a:r>
            <a:br>
              <a:rPr lang="fr-FR" sz="1400" dirty="0"/>
            </a:br>
            <a:r>
              <a:rPr lang="fr-FR" sz="1400" dirty="0"/>
              <a:t> 	</a:t>
            </a:r>
            <a:r>
              <a:rPr lang="fr-FR" sz="1400" i="1" dirty="0" err="1" smtClean="0">
                <a:solidFill>
                  <a:schemeClr val="accent1">
                    <a:lumMod val="75000"/>
                  </a:schemeClr>
                </a:solidFill>
              </a:rPr>
              <a:t>Eric</a:t>
            </a:r>
            <a:r>
              <a:rPr lang="fr-FR" sz="1400" i="1" dirty="0" smtClean="0">
                <a:solidFill>
                  <a:schemeClr val="accent1">
                    <a:lumMod val="75000"/>
                  </a:schemeClr>
                </a:solidFill>
              </a:rPr>
              <a:t> </a:t>
            </a:r>
            <a:r>
              <a:rPr lang="fr-FR" sz="1400" i="1" dirty="0">
                <a:solidFill>
                  <a:schemeClr val="accent1">
                    <a:lumMod val="75000"/>
                  </a:schemeClr>
                </a:solidFill>
              </a:rPr>
              <a:t>Chemin, professeur, lycée M. Perret à Alfortville, académie de Créteil</a:t>
            </a:r>
            <a:br>
              <a:rPr lang="fr-FR" sz="1400" i="1" dirty="0">
                <a:solidFill>
                  <a:schemeClr val="accent1">
                    <a:lumMod val="75000"/>
                  </a:schemeClr>
                </a:solidFill>
              </a:rPr>
            </a:br>
            <a:r>
              <a:rPr lang="fr-FR" sz="1400" i="1" dirty="0" smtClean="0">
                <a:solidFill>
                  <a:schemeClr val="accent1">
                    <a:lumMod val="75000"/>
                  </a:schemeClr>
                </a:solidFill>
              </a:rPr>
              <a:t>	</a:t>
            </a:r>
            <a:r>
              <a:rPr lang="fr-FR" sz="1400" i="1" dirty="0" err="1" smtClean="0">
                <a:solidFill>
                  <a:schemeClr val="accent1">
                    <a:lumMod val="75000"/>
                  </a:schemeClr>
                </a:solidFill>
              </a:rPr>
              <a:t>Eric</a:t>
            </a:r>
            <a:r>
              <a:rPr lang="fr-FR" sz="1400" i="1" dirty="0" smtClean="0">
                <a:solidFill>
                  <a:schemeClr val="accent1">
                    <a:lumMod val="75000"/>
                  </a:schemeClr>
                </a:solidFill>
              </a:rPr>
              <a:t> </a:t>
            </a:r>
            <a:r>
              <a:rPr lang="fr-FR" sz="1400" i="1" dirty="0" err="1">
                <a:solidFill>
                  <a:schemeClr val="accent1">
                    <a:lumMod val="75000"/>
                  </a:schemeClr>
                </a:solidFill>
              </a:rPr>
              <a:t>Gibouin</a:t>
            </a:r>
            <a:r>
              <a:rPr lang="fr-FR" sz="1400" i="1" dirty="0">
                <a:solidFill>
                  <a:schemeClr val="accent1">
                    <a:lumMod val="75000"/>
                  </a:schemeClr>
                </a:solidFill>
              </a:rPr>
              <a:t>, professeur, lycée Monge à Nantes, académie de Nantes</a:t>
            </a:r>
            <a:br>
              <a:rPr lang="fr-FR" sz="1400" i="1" dirty="0">
                <a:solidFill>
                  <a:schemeClr val="accent1">
                    <a:lumMod val="75000"/>
                  </a:schemeClr>
                </a:solidFill>
              </a:rPr>
            </a:br>
            <a:r>
              <a:rPr lang="fr-FR" sz="1400" i="1" dirty="0">
                <a:solidFill>
                  <a:schemeClr val="accent1">
                    <a:lumMod val="75000"/>
                  </a:schemeClr>
                </a:solidFill>
              </a:rPr>
              <a:t>	</a:t>
            </a:r>
            <a:r>
              <a:rPr lang="fr-FR" sz="1400" i="1" dirty="0" smtClean="0">
                <a:solidFill>
                  <a:schemeClr val="accent1">
                    <a:lumMod val="75000"/>
                  </a:schemeClr>
                </a:solidFill>
              </a:rPr>
              <a:t>Sébastien </a:t>
            </a:r>
            <a:r>
              <a:rPr lang="fr-FR" sz="1400" i="1" dirty="0" err="1">
                <a:solidFill>
                  <a:schemeClr val="accent1">
                    <a:lumMod val="75000"/>
                  </a:schemeClr>
                </a:solidFill>
              </a:rPr>
              <a:t>Carpio</a:t>
            </a:r>
            <a:r>
              <a:rPr lang="fr-FR" sz="1400" i="1" dirty="0">
                <a:solidFill>
                  <a:schemeClr val="accent1">
                    <a:lumMod val="75000"/>
                  </a:schemeClr>
                </a:solidFill>
              </a:rPr>
              <a:t>, lycée Kastler à La Roche sur </a:t>
            </a:r>
            <a:r>
              <a:rPr lang="fr-FR" sz="1400" i="1" dirty="0" err="1">
                <a:solidFill>
                  <a:schemeClr val="accent1">
                    <a:lumMod val="75000"/>
                  </a:schemeClr>
                </a:solidFill>
              </a:rPr>
              <a:t>Yon</a:t>
            </a:r>
            <a:r>
              <a:rPr lang="fr-FR" sz="1400" i="1" dirty="0">
                <a:solidFill>
                  <a:schemeClr val="accent1">
                    <a:lumMod val="75000"/>
                  </a:schemeClr>
                </a:solidFill>
              </a:rPr>
              <a:t>, académie de Nantes</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ZoneTexte 9"/>
          <p:cNvSpPr txBox="1"/>
          <p:nvPr/>
        </p:nvSpPr>
        <p:spPr>
          <a:xfrm>
            <a:off x="457200" y="2780928"/>
            <a:ext cx="7931224" cy="1785104"/>
          </a:xfrm>
          <a:prstGeom prst="rect">
            <a:avLst/>
          </a:prstGeom>
          <a:noFill/>
        </p:spPr>
        <p:txBody>
          <a:bodyPr wrap="square" rtlCol="0">
            <a:spAutoFit/>
          </a:bodyPr>
          <a:lstStyle/>
          <a:p>
            <a:r>
              <a:rPr lang="fr-FR" sz="2000" b="1" dirty="0" smtClean="0">
                <a:solidFill>
                  <a:srgbClr val="0070C0"/>
                </a:solidFill>
              </a:rPr>
              <a:t>ENVOYER le FICHIER</a:t>
            </a:r>
          </a:p>
          <a:p>
            <a:endParaRPr lang="fr-FR" dirty="0"/>
          </a:p>
          <a:p>
            <a:endParaRPr lang="fr-FR" dirty="0" smtClean="0"/>
          </a:p>
          <a:p>
            <a:endParaRPr lang="fr-FR" dirty="0"/>
          </a:p>
          <a:p>
            <a:endParaRPr lang="fr-FR" dirty="0" smtClean="0"/>
          </a:p>
          <a:p>
            <a:r>
              <a:rPr lang="fr-FR" i="1" dirty="0">
                <a:solidFill>
                  <a:srgbClr val="0070C0"/>
                </a:solidFill>
              </a:rPr>
              <a:t>9 - BTS FEDsujet0numero2.docx</a:t>
            </a:r>
          </a:p>
        </p:txBody>
      </p:sp>
    </p:spTree>
    <p:extLst>
      <p:ext uri="{BB962C8B-B14F-4D97-AF65-F5344CB8AC3E}">
        <p14:creationId xmlns:p14="http://schemas.microsoft.com/office/powerpoint/2010/main" val="42643397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1" y="620688"/>
            <a:ext cx="7154122" cy="1800200"/>
          </a:xfrm>
        </p:spPr>
        <p:txBody>
          <a:bodyPr>
            <a:noAutofit/>
          </a:bodyPr>
          <a:lstStyle/>
          <a:p>
            <a:pPr algn="l"/>
            <a:r>
              <a:rPr lang="fr-FR" sz="1400" b="1" dirty="0"/>
              <a:t>16h45 – 17h00 	Conclusion du séminaire</a:t>
            </a:r>
            <a:br>
              <a:rPr lang="fr-FR" sz="1400" b="1" dirty="0"/>
            </a:br>
            <a:r>
              <a:rPr lang="fr-FR" sz="1400"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inspecteur général de l’éducation nationale, groupe STI</a:t>
            </a:r>
            <a:br>
              <a:rPr lang="fr-FR" sz="1400" i="1" dirty="0">
                <a:solidFill>
                  <a:schemeClr val="accent1">
                    <a:lumMod val="75000"/>
                  </a:schemeClr>
                </a:solidFill>
              </a:rPr>
            </a:br>
            <a:r>
              <a:rPr lang="fr-FR" sz="1400" i="1" dirty="0">
                <a:solidFill>
                  <a:schemeClr val="accent1">
                    <a:lumMod val="75000"/>
                  </a:schemeClr>
                </a:solidFill>
              </a:rPr>
              <a:t>	</a:t>
            </a:r>
            <a:r>
              <a:rPr lang="fr-FR" sz="1400" i="1" dirty="0" smtClean="0">
                <a:solidFill>
                  <a:schemeClr val="accent1">
                    <a:lumMod val="75000"/>
                  </a:schemeClr>
                </a:solidFill>
              </a:rPr>
              <a:t>Thierry </a:t>
            </a:r>
            <a:r>
              <a:rPr lang="fr-FR" sz="1400" i="1" dirty="0">
                <a:solidFill>
                  <a:schemeClr val="accent1">
                    <a:lumMod val="75000"/>
                  </a:schemeClr>
                </a:solidFill>
              </a:rPr>
              <a:t>Monin, IA-IPR STI, en charge de la filière énergie environnement, académie </a:t>
            </a:r>
            <a:r>
              <a:rPr lang="fr-FR" sz="1400" i="1" dirty="0" smtClean="0">
                <a:solidFill>
                  <a:schemeClr val="accent1">
                    <a:lumMod val="75000"/>
                  </a:schemeClr>
                </a:solidFill>
              </a:rPr>
              <a:t>	de Montpellier</a:t>
            </a:r>
            <a:r>
              <a:rPr lang="fr-FR" sz="1400" i="1" dirty="0">
                <a:solidFill>
                  <a:schemeClr val="accent1">
                    <a:lumMod val="75000"/>
                  </a:schemeClr>
                </a:solidFill>
              </a:rPr>
              <a:t/>
            </a:r>
            <a:br>
              <a:rPr lang="fr-FR" sz="1400" i="1" dirty="0">
                <a:solidFill>
                  <a:schemeClr val="accent1">
                    <a:lumMod val="75000"/>
                  </a:schemeClr>
                </a:solidFill>
              </a:rPr>
            </a:br>
            <a:r>
              <a:rPr lang="fr-FR" sz="1400" i="1" dirty="0">
                <a:solidFill>
                  <a:schemeClr val="accent1">
                    <a:lumMod val="75000"/>
                  </a:schemeClr>
                </a:solidFill>
              </a:rPr>
              <a:t> </a:t>
            </a:r>
            <a:br>
              <a:rPr lang="fr-FR" sz="1400" i="1" dirty="0">
                <a:solidFill>
                  <a:schemeClr val="accent1">
                    <a:lumMod val="75000"/>
                  </a:schemeClr>
                </a:solidFill>
              </a:rPr>
            </a:br>
            <a:r>
              <a:rPr lang="fr-FR" sz="1400" i="1" dirty="0"/>
              <a:t>17h00	Fin du séminaire</a:t>
            </a:r>
            <a:endParaRPr lang="fr-FR" sz="1400" dirty="0"/>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457200" y="2636912"/>
            <a:ext cx="8638712" cy="3416320"/>
          </a:xfrm>
          <a:prstGeom prst="rect">
            <a:avLst/>
          </a:prstGeom>
          <a:noFill/>
        </p:spPr>
        <p:txBody>
          <a:bodyPr wrap="none" rtlCol="0">
            <a:spAutoFit/>
          </a:bodyPr>
          <a:lstStyle/>
          <a:p>
            <a:r>
              <a:rPr lang="fr-FR" dirty="0" smtClean="0"/>
              <a:t>CONCLUSION :</a:t>
            </a:r>
          </a:p>
          <a:p>
            <a:endParaRPr lang="fr-FR" dirty="0"/>
          </a:p>
          <a:p>
            <a:pPr marL="285750" indent="-285750">
              <a:buFontTx/>
              <a:buChar char="-"/>
            </a:pPr>
            <a:r>
              <a:rPr lang="fr-FR" dirty="0" smtClean="0"/>
              <a:t>Un référentiel adapté aux besoins des entreprises en évolution permanente</a:t>
            </a:r>
          </a:p>
          <a:p>
            <a:pPr marL="285750" indent="-285750">
              <a:buFontTx/>
              <a:buChar char="-"/>
            </a:pPr>
            <a:r>
              <a:rPr lang="fr-FR" dirty="0" smtClean="0"/>
              <a:t>En cohérence avec les évolutions de toutes les formations professionnelles (autres BTS)</a:t>
            </a:r>
          </a:p>
          <a:p>
            <a:r>
              <a:rPr lang="fr-FR" dirty="0"/>
              <a:t>	</a:t>
            </a:r>
            <a:r>
              <a:rPr lang="fr-FR" dirty="0" smtClean="0"/>
              <a:t>ou technologiques (STI2D)</a:t>
            </a:r>
          </a:p>
          <a:p>
            <a:pPr marL="742950" lvl="1" indent="-285750">
              <a:buFont typeface="Wingdings"/>
              <a:buChar char="è"/>
            </a:pPr>
            <a:r>
              <a:rPr lang="fr-FR" dirty="0" smtClean="0">
                <a:sym typeface="Wingdings" panose="05000000000000000000" pitchFamily="2" charset="2"/>
              </a:rPr>
              <a:t>approche systémique globale, permettant de développer des connaissances </a:t>
            </a:r>
          </a:p>
          <a:p>
            <a:pPr lvl="1"/>
            <a:r>
              <a:rPr lang="fr-FR" dirty="0">
                <a:sym typeface="Wingdings" panose="05000000000000000000" pitchFamily="2" charset="2"/>
              </a:rPr>
              <a:t>	</a:t>
            </a:r>
            <a:r>
              <a:rPr lang="fr-FR" dirty="0" smtClean="0">
                <a:sym typeface="Wingdings" panose="05000000000000000000" pitchFamily="2" charset="2"/>
              </a:rPr>
              <a:t>et compétences transversales</a:t>
            </a:r>
          </a:p>
          <a:p>
            <a:pPr marL="742950" lvl="1" indent="-285750">
              <a:buFont typeface="Wingdings"/>
              <a:buChar char="è"/>
            </a:pPr>
            <a:r>
              <a:rPr lang="fr-FR" dirty="0" smtClean="0">
                <a:sym typeface="Wingdings" panose="05000000000000000000" pitchFamily="2" charset="2"/>
              </a:rPr>
              <a:t>Une pédagogie de projet à privilégier</a:t>
            </a:r>
          </a:p>
          <a:p>
            <a:pPr marL="742950" lvl="1" indent="-285750">
              <a:buFont typeface="Wingdings"/>
              <a:buChar char="è"/>
            </a:pPr>
            <a:r>
              <a:rPr lang="fr-FR" dirty="0" smtClean="0">
                <a:sym typeface="Wingdings" panose="05000000000000000000" pitchFamily="2" charset="2"/>
              </a:rPr>
              <a:t>Une place importante pour l’anglais</a:t>
            </a:r>
          </a:p>
          <a:p>
            <a:pPr marL="742950" lvl="1" indent="-285750">
              <a:buFont typeface="Wingdings"/>
              <a:buChar char="è"/>
            </a:pPr>
            <a:r>
              <a:rPr lang="fr-FR" dirty="0" smtClean="0">
                <a:sym typeface="Wingdings" panose="05000000000000000000" pitchFamily="2" charset="2"/>
              </a:rPr>
              <a:t>Une certification simplifiée centrée sur l’évaluation des compétences</a:t>
            </a:r>
          </a:p>
          <a:p>
            <a:pPr marL="742950" lvl="1" indent="-285750">
              <a:buFont typeface="Wingdings"/>
              <a:buChar char="è"/>
            </a:pPr>
            <a:r>
              <a:rPr lang="fr-FR" dirty="0" smtClean="0">
                <a:sym typeface="Wingdings" panose="05000000000000000000" pitchFamily="2" charset="2"/>
              </a:rPr>
              <a:t>…</a:t>
            </a:r>
          </a:p>
          <a:p>
            <a:pPr marL="742950" lvl="1" indent="-285750">
              <a:buFont typeface="Wingdings"/>
              <a:buChar char="è"/>
            </a:pPr>
            <a:endParaRPr lang="fr-FR" dirty="0"/>
          </a:p>
        </p:txBody>
      </p:sp>
    </p:spTree>
    <p:extLst>
      <p:ext uri="{BB962C8B-B14F-4D97-AF65-F5344CB8AC3E}">
        <p14:creationId xmlns:p14="http://schemas.microsoft.com/office/powerpoint/2010/main" val="4083044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76831" y="620688"/>
            <a:ext cx="7154122" cy="993479"/>
          </a:xfrm>
        </p:spPr>
        <p:txBody>
          <a:bodyPr>
            <a:noAutofit/>
          </a:bodyPr>
          <a:lstStyle/>
          <a:p>
            <a:pPr algn="l"/>
            <a:r>
              <a:rPr lang="fr-FR" sz="1400" i="1" dirty="0">
                <a:solidFill>
                  <a:schemeClr val="accent1">
                    <a:lumMod val="75000"/>
                  </a:schemeClr>
                </a:solidFill>
              </a:rPr>
              <a:t> </a:t>
            </a:r>
            <a:br>
              <a:rPr lang="fr-FR" sz="1400" i="1" dirty="0">
                <a:solidFill>
                  <a:schemeClr val="accent1">
                    <a:lumMod val="75000"/>
                  </a:schemeClr>
                </a:solidFill>
              </a:rPr>
            </a:br>
            <a:r>
              <a:rPr lang="fr-FR" sz="1400" i="1" dirty="0"/>
              <a:t>17h00	Fin du séminaire</a:t>
            </a:r>
            <a:endParaRPr lang="fr-FR" sz="1400" dirty="0"/>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457200" y="2636912"/>
            <a:ext cx="8291264" cy="3170099"/>
          </a:xfrm>
          <a:prstGeom prst="rect">
            <a:avLst/>
          </a:prstGeom>
          <a:noFill/>
        </p:spPr>
        <p:txBody>
          <a:bodyPr wrap="square" rtlCol="0">
            <a:spAutoFit/>
          </a:bodyPr>
          <a:lstStyle/>
          <a:p>
            <a:r>
              <a:rPr lang="fr-FR" sz="4000" i="1" dirty="0" smtClean="0">
                <a:solidFill>
                  <a:srgbClr val="0070C0"/>
                </a:solidFill>
              </a:rPr>
              <a:t>FIN…</a:t>
            </a:r>
          </a:p>
          <a:p>
            <a:endParaRPr lang="fr-FR" sz="4000" i="1" dirty="0">
              <a:solidFill>
                <a:srgbClr val="0070C0"/>
              </a:solidFill>
              <a:sym typeface="Wingdings" panose="05000000000000000000" pitchFamily="2" charset="2"/>
            </a:endParaRPr>
          </a:p>
          <a:p>
            <a:endParaRPr lang="fr-FR" sz="4000" i="1" dirty="0" smtClean="0">
              <a:solidFill>
                <a:srgbClr val="0070C0"/>
              </a:solidFill>
              <a:sym typeface="Wingdings" panose="05000000000000000000" pitchFamily="2" charset="2"/>
            </a:endParaRPr>
          </a:p>
          <a:p>
            <a:pPr algn="r"/>
            <a:r>
              <a:rPr lang="fr-FR" sz="4000" i="1" dirty="0" smtClean="0">
                <a:solidFill>
                  <a:srgbClr val="0070C0"/>
                </a:solidFill>
                <a:sym typeface="Wingdings" panose="05000000000000000000" pitchFamily="2" charset="2"/>
              </a:rPr>
              <a:t>MERCI DE VOTRE ATTENTION</a:t>
            </a:r>
          </a:p>
          <a:p>
            <a:pPr marL="742950" lvl="1" indent="-285750">
              <a:buFont typeface="Wingdings"/>
              <a:buChar char="è"/>
            </a:pPr>
            <a:endParaRPr lang="fr-FR" sz="4000" i="1" dirty="0">
              <a:solidFill>
                <a:srgbClr val="0070C0"/>
              </a:solidFill>
            </a:endParaRPr>
          </a:p>
        </p:txBody>
      </p:sp>
    </p:spTree>
    <p:extLst>
      <p:ext uri="{BB962C8B-B14F-4D97-AF65-F5344CB8AC3E}">
        <p14:creationId xmlns:p14="http://schemas.microsoft.com/office/powerpoint/2010/main" val="525056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rmAutofit/>
          </a:bodyPr>
          <a:lstStyle/>
          <a:p>
            <a:pPr algn="r"/>
            <a:r>
              <a:rPr lang="fr-FR" sz="2800" i="1" dirty="0" smtClean="0">
                <a:solidFill>
                  <a:schemeClr val="accent1">
                    <a:lumMod val="75000"/>
                  </a:schemeClr>
                </a:solidFill>
              </a:rPr>
              <a:t>Programme du séminaire (suite)</a:t>
            </a:r>
            <a:endParaRPr lang="fr-FR" sz="2800" i="1" dirty="0">
              <a:solidFill>
                <a:schemeClr val="accent1">
                  <a:lumMod val="75000"/>
                </a:schemeClr>
              </a:solidFill>
            </a:endParaRP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467544" y="1916832"/>
            <a:ext cx="4572000" cy="369332"/>
          </a:xfrm>
          <a:prstGeom prst="rect">
            <a:avLst/>
          </a:prstGeom>
        </p:spPr>
        <p:txBody>
          <a:bodyPr>
            <a:spAutoFit/>
          </a:bodyPr>
          <a:lstStyle/>
          <a:p>
            <a:r>
              <a:rPr lang="fr-FR" b="1" dirty="0"/>
              <a:t> </a:t>
            </a:r>
          </a:p>
        </p:txBody>
      </p:sp>
      <p:sp>
        <p:nvSpPr>
          <p:cNvPr id="6" name="Rectangle 5"/>
          <p:cNvSpPr/>
          <p:nvPr/>
        </p:nvSpPr>
        <p:spPr>
          <a:xfrm>
            <a:off x="310386" y="1752180"/>
            <a:ext cx="8568952" cy="4185761"/>
          </a:xfrm>
          <a:prstGeom prst="rect">
            <a:avLst/>
          </a:prstGeom>
        </p:spPr>
        <p:txBody>
          <a:bodyPr wrap="square">
            <a:spAutoFit/>
          </a:bodyPr>
          <a:lstStyle/>
          <a:p>
            <a:r>
              <a:rPr lang="fr-FR" sz="1400" dirty="0"/>
              <a:t> </a:t>
            </a:r>
            <a:r>
              <a:rPr lang="fr-FR" sz="1400" b="1" dirty="0" smtClean="0"/>
              <a:t>	</a:t>
            </a:r>
            <a:r>
              <a:rPr lang="fr-FR" sz="1400" dirty="0" smtClean="0"/>
              <a:t> </a:t>
            </a:r>
            <a:r>
              <a:rPr lang="fr-FR" sz="1400" b="1" dirty="0" smtClean="0"/>
              <a:t> </a:t>
            </a:r>
            <a:endParaRPr lang="fr-FR" sz="1400" dirty="0" smtClean="0"/>
          </a:p>
          <a:p>
            <a:r>
              <a:rPr lang="fr-FR" sz="1400" b="1" dirty="0" smtClean="0"/>
              <a:t>16h00 -  16h45 	Quatrième partie du séminaire : présentation de deux sujets 0 de l’épreuve E4</a:t>
            </a:r>
          </a:p>
          <a:p>
            <a:r>
              <a:rPr lang="fr-FR" sz="1400" b="1" dirty="0" smtClean="0"/>
              <a:t>		Étude de systèmes Sous-épreuve E41 – Analyse et définition d’un système </a:t>
            </a:r>
          </a:p>
          <a:p>
            <a:r>
              <a:rPr lang="fr-FR" sz="1400" b="1" dirty="0"/>
              <a:t>	</a:t>
            </a:r>
            <a:r>
              <a:rPr lang="fr-FR" sz="1400" b="1" dirty="0" smtClean="0"/>
              <a:t>	Coefficient 4 – Unité U41</a:t>
            </a:r>
            <a:endParaRPr lang="fr-FR" sz="1400" dirty="0" smtClean="0"/>
          </a:p>
          <a:p>
            <a:r>
              <a:rPr lang="fr-FR" sz="1400" b="1" i="1" dirty="0" smtClean="0"/>
              <a:t> 	</a:t>
            </a:r>
          </a:p>
          <a:p>
            <a:r>
              <a:rPr lang="fr-FR" sz="1400" b="1" i="1" dirty="0"/>
              <a:t>	</a:t>
            </a:r>
            <a:r>
              <a:rPr lang="fr-FR" sz="1400" dirty="0" smtClean="0"/>
              <a:t>16h00 - 16h25 	Présentation du sujet 0 numéro 1</a:t>
            </a:r>
          </a:p>
          <a:p>
            <a:r>
              <a:rPr lang="fr-FR" sz="1400" dirty="0" smtClean="0"/>
              <a:t> 			</a:t>
            </a:r>
            <a:r>
              <a:rPr lang="fr-FR" sz="1400" i="1" dirty="0" smtClean="0">
                <a:solidFill>
                  <a:schemeClr val="accent1">
                    <a:lumMod val="75000"/>
                  </a:schemeClr>
                </a:solidFill>
              </a:rPr>
              <a:t>Michel Fabre, professeur, lycée Cantau à Anglet, académie de Bordeaux</a:t>
            </a:r>
          </a:p>
          <a:p>
            <a:r>
              <a:rPr lang="fr-FR" sz="1400" i="1" dirty="0" smtClean="0">
                <a:solidFill>
                  <a:schemeClr val="accent1">
                    <a:lumMod val="75000"/>
                  </a:schemeClr>
                </a:solidFill>
              </a:rPr>
              <a:t>			Sébastien </a:t>
            </a:r>
            <a:r>
              <a:rPr lang="fr-FR" sz="1400" i="1" dirty="0" err="1" smtClean="0">
                <a:solidFill>
                  <a:schemeClr val="accent1">
                    <a:lumMod val="75000"/>
                  </a:schemeClr>
                </a:solidFill>
              </a:rPr>
              <a:t>Thunevin</a:t>
            </a:r>
            <a:r>
              <a:rPr lang="fr-FR" sz="1400" i="1" dirty="0" smtClean="0">
                <a:solidFill>
                  <a:schemeClr val="accent1">
                    <a:lumMod val="75000"/>
                  </a:schemeClr>
                </a:solidFill>
              </a:rPr>
              <a:t>, professeur, lycée Arago à Reims, académie de Reims</a:t>
            </a:r>
          </a:p>
          <a:p>
            <a:r>
              <a:rPr lang="fr-FR" sz="1400" dirty="0" smtClean="0"/>
              <a:t> 	16h25 - 16h45 	Présentation du sujet 0 numéro 2</a:t>
            </a:r>
          </a:p>
          <a:p>
            <a:r>
              <a:rPr lang="fr-FR" sz="1400" dirty="0" smtClean="0"/>
              <a:t> 			</a:t>
            </a:r>
            <a:r>
              <a:rPr lang="fr-FR" sz="1400" i="1" dirty="0" err="1" smtClean="0">
                <a:solidFill>
                  <a:schemeClr val="accent1">
                    <a:lumMod val="75000"/>
                  </a:schemeClr>
                </a:solidFill>
              </a:rPr>
              <a:t>Eric</a:t>
            </a:r>
            <a:r>
              <a:rPr lang="fr-FR" sz="1400" i="1" dirty="0" smtClean="0">
                <a:solidFill>
                  <a:schemeClr val="accent1">
                    <a:lumMod val="75000"/>
                  </a:schemeClr>
                </a:solidFill>
              </a:rPr>
              <a:t> Chemin, professeur, lycée M. Perret à Alfortville, académie de Créteil</a:t>
            </a:r>
          </a:p>
          <a:p>
            <a:r>
              <a:rPr lang="fr-FR" sz="1400" i="1" dirty="0" smtClean="0">
                <a:solidFill>
                  <a:schemeClr val="accent1">
                    <a:lumMod val="75000"/>
                  </a:schemeClr>
                </a:solidFill>
              </a:rPr>
              <a:t>			</a:t>
            </a:r>
            <a:r>
              <a:rPr lang="fr-FR" sz="1400" i="1" dirty="0" err="1" smtClean="0">
                <a:solidFill>
                  <a:schemeClr val="accent1">
                    <a:lumMod val="75000"/>
                  </a:schemeClr>
                </a:solidFill>
              </a:rPr>
              <a:t>Eric</a:t>
            </a:r>
            <a:r>
              <a:rPr lang="fr-FR" sz="1400" i="1" dirty="0" smtClean="0">
                <a:solidFill>
                  <a:schemeClr val="accent1">
                    <a:lumMod val="75000"/>
                  </a:schemeClr>
                </a:solidFill>
              </a:rPr>
              <a:t> </a:t>
            </a:r>
            <a:r>
              <a:rPr lang="fr-FR" sz="1400" i="1" dirty="0" err="1" smtClean="0">
                <a:solidFill>
                  <a:schemeClr val="accent1">
                    <a:lumMod val="75000"/>
                  </a:schemeClr>
                </a:solidFill>
              </a:rPr>
              <a:t>Gibouin</a:t>
            </a:r>
            <a:r>
              <a:rPr lang="fr-FR" sz="1400" i="1" dirty="0" smtClean="0">
                <a:solidFill>
                  <a:schemeClr val="accent1">
                    <a:lumMod val="75000"/>
                  </a:schemeClr>
                </a:solidFill>
              </a:rPr>
              <a:t>, professeur, lycée Monge à Nantes, académie de Nantes</a:t>
            </a:r>
          </a:p>
          <a:p>
            <a:r>
              <a:rPr lang="fr-FR" sz="1400" i="1" dirty="0" smtClean="0">
                <a:solidFill>
                  <a:schemeClr val="accent1">
                    <a:lumMod val="75000"/>
                  </a:schemeClr>
                </a:solidFill>
              </a:rPr>
              <a:t>			Sébastien </a:t>
            </a:r>
            <a:r>
              <a:rPr lang="fr-FR" sz="1400" i="1" dirty="0" err="1" smtClean="0">
                <a:solidFill>
                  <a:schemeClr val="accent1">
                    <a:lumMod val="75000"/>
                  </a:schemeClr>
                </a:solidFill>
              </a:rPr>
              <a:t>Carpio</a:t>
            </a:r>
            <a:r>
              <a:rPr lang="fr-FR" sz="1400" i="1" dirty="0" smtClean="0">
                <a:solidFill>
                  <a:schemeClr val="accent1">
                    <a:lumMod val="75000"/>
                  </a:schemeClr>
                </a:solidFill>
              </a:rPr>
              <a:t>, lycée Kastler à La Roche sur </a:t>
            </a:r>
            <a:r>
              <a:rPr lang="fr-FR" sz="1400" i="1" dirty="0" err="1" smtClean="0">
                <a:solidFill>
                  <a:schemeClr val="accent1">
                    <a:lumMod val="75000"/>
                  </a:schemeClr>
                </a:solidFill>
              </a:rPr>
              <a:t>Yon</a:t>
            </a:r>
            <a:r>
              <a:rPr lang="fr-FR" sz="1400" i="1" dirty="0" smtClean="0">
                <a:solidFill>
                  <a:schemeClr val="accent1">
                    <a:lumMod val="75000"/>
                  </a:schemeClr>
                </a:solidFill>
              </a:rPr>
              <a:t>, académie de Nantes</a:t>
            </a:r>
          </a:p>
          <a:p>
            <a:r>
              <a:rPr lang="fr-FR" sz="1400" i="1" dirty="0" smtClean="0"/>
              <a:t> </a:t>
            </a:r>
            <a:endParaRPr lang="fr-FR" sz="1400" dirty="0" smtClean="0"/>
          </a:p>
          <a:p>
            <a:r>
              <a:rPr lang="fr-FR" sz="1400" b="1" dirty="0" smtClean="0"/>
              <a:t>16h45 – 17h00 	Conclusion du séminaire</a:t>
            </a:r>
          </a:p>
          <a:p>
            <a:r>
              <a:rPr lang="fr-FR" sz="1400" dirty="0" smtClean="0"/>
              <a:t> 		</a:t>
            </a:r>
            <a:r>
              <a:rPr lang="fr-FR" sz="1400" i="1" dirty="0" smtClean="0">
                <a:solidFill>
                  <a:schemeClr val="accent1">
                    <a:lumMod val="75000"/>
                  </a:schemeClr>
                </a:solidFill>
              </a:rPr>
              <a:t>Jean Pierre Collignon, inspecteur général de l’éducation nationale, groupe STI</a:t>
            </a:r>
          </a:p>
          <a:p>
            <a:r>
              <a:rPr lang="fr-FR" sz="1400" i="1" dirty="0" smtClean="0">
                <a:solidFill>
                  <a:schemeClr val="accent1">
                    <a:lumMod val="75000"/>
                  </a:schemeClr>
                </a:solidFill>
              </a:rPr>
              <a:t>		Thierry Monin, IA-IPR STI, en charge de la filière énergie environnement, académie de 			Montpellier</a:t>
            </a:r>
          </a:p>
          <a:p>
            <a:r>
              <a:rPr lang="fr-FR" sz="1400" i="1" dirty="0" smtClean="0">
                <a:solidFill>
                  <a:schemeClr val="accent1">
                    <a:lumMod val="75000"/>
                  </a:schemeClr>
                </a:solidFill>
              </a:rPr>
              <a:t> </a:t>
            </a:r>
          </a:p>
          <a:p>
            <a:r>
              <a:rPr lang="fr-FR" sz="1400" i="1" dirty="0" smtClean="0"/>
              <a:t>17h00	Fin du séminaire</a:t>
            </a:r>
            <a:endParaRPr lang="fr-FR" sz="1400" dirty="0" smtClean="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8177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Autofit/>
          </a:bodyPr>
          <a:lstStyle/>
          <a:p>
            <a:pPr algn="l"/>
            <a:r>
              <a:rPr lang="fr-FR" sz="1400" b="1" dirty="0"/>
              <a:t>Les évolutions des brevets de techniciens supérieurs </a:t>
            </a:r>
            <a:br>
              <a:rPr lang="fr-FR" sz="1400" b="1" dirty="0"/>
            </a:br>
            <a:r>
              <a:rPr lang="fr-FR" sz="1400" b="1" dirty="0" smtClean="0"/>
              <a:t>Fluides </a:t>
            </a:r>
            <a:r>
              <a:rPr lang="fr-FR" sz="1400" b="1" dirty="0"/>
              <a:t>Énergies Environnements (FEE) – Maintenance Industrielle (MI) – Domotique. </a:t>
            </a:r>
            <a:br>
              <a:rPr lang="fr-FR" sz="1400" b="1" dirty="0"/>
            </a:br>
            <a:r>
              <a:rPr lang="fr-FR" sz="1400" b="1" dirty="0" smtClean="0"/>
              <a:t>Le </a:t>
            </a:r>
            <a:r>
              <a:rPr lang="fr-FR" sz="1400" b="1" dirty="0"/>
              <a:t>référentiel d’activités professionnelles du BTS FED.</a:t>
            </a:r>
            <a:r>
              <a:rPr lang="fr-FR" sz="1400" dirty="0"/>
              <a:t/>
            </a:r>
            <a:br>
              <a:rPr lang="fr-FR" sz="1400" dirty="0"/>
            </a:br>
            <a:r>
              <a:rPr lang="fr-FR" sz="1400" i="1"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IGEN groupe STI et des professionnels du secteur.</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132037" y="3429720"/>
            <a:ext cx="4572000" cy="369332"/>
          </a:xfrm>
          <a:prstGeom prst="rect">
            <a:avLst/>
          </a:prstGeom>
        </p:spPr>
        <p:txBody>
          <a:bodyPr>
            <a:spAutoFit/>
          </a:bodyPr>
          <a:lstStyle/>
          <a:p>
            <a:r>
              <a:rPr lang="fr-FR" b="1" dirty="0"/>
              <a:t> </a:t>
            </a:r>
          </a:p>
        </p:txBody>
      </p:sp>
      <p:sp>
        <p:nvSpPr>
          <p:cNvPr id="6" name="Rectangle 5"/>
          <p:cNvSpPr/>
          <p:nvPr/>
        </p:nvSpPr>
        <p:spPr>
          <a:xfrm>
            <a:off x="310386" y="1752180"/>
            <a:ext cx="8568952" cy="307777"/>
          </a:xfrm>
          <a:prstGeom prst="rect">
            <a:avLst/>
          </a:prstGeom>
        </p:spPr>
        <p:txBody>
          <a:bodyPr wrap="square">
            <a:spAutoFit/>
          </a:bodyPr>
          <a:lstStyle/>
          <a:p>
            <a:r>
              <a:rPr lang="fr-FR" sz="1400" dirty="0"/>
              <a:t> </a:t>
            </a:r>
            <a:r>
              <a:rPr lang="fr-FR" sz="1400" b="1" dirty="0" smtClean="0"/>
              <a:t>	</a:t>
            </a:r>
            <a:endParaRPr lang="fr-FR" sz="1400" dirty="0" smtClean="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 name="ZoneTexte 3"/>
          <p:cNvSpPr txBox="1">
            <a:spLocks noChangeArrowheads="1"/>
          </p:cNvSpPr>
          <p:nvPr/>
        </p:nvSpPr>
        <p:spPr bwMode="auto">
          <a:xfrm>
            <a:off x="1215230" y="2127251"/>
            <a:ext cx="942976" cy="1038225"/>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fr-FR" sz="1600" b="1" i="1" u="none" strike="noStrike" cap="none" normalizeH="0" baseline="0" smtClean="0">
                <a:ln>
                  <a:noFill/>
                </a:ln>
                <a:solidFill>
                  <a:srgbClr val="000000"/>
                </a:solidFill>
                <a:effectLst/>
                <a:latin typeface="Calibri" pitchFamily="34" charset="0"/>
                <a:ea typeface="Times New Roman" pitchFamily="18" charset="0"/>
                <a:cs typeface="Arial" pitchFamily="34" charset="0"/>
              </a:rPr>
              <a:t>BTS FEE</a:t>
            </a:r>
            <a:endParaRPr kumimoji="0" lang="en-US"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0" i="1" u="sng" strike="noStrike" cap="none" normalizeH="0" baseline="0" smtClean="0">
                <a:ln>
                  <a:noFill/>
                </a:ln>
                <a:solidFill>
                  <a:srgbClr val="000000"/>
                </a:solidFill>
                <a:effectLst/>
                <a:latin typeface="Calibri" pitchFamily="34" charset="0"/>
                <a:ea typeface="Times New Roman" pitchFamily="18" charset="0"/>
                <a:cs typeface="Arial" pitchFamily="34" charset="0"/>
              </a:rPr>
              <a:t>Option A</a:t>
            </a:r>
            <a:endParaRPr kumimoji="0" lang="en-US"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0" i="1" u="sng" strike="noStrike" cap="none" normalizeH="0" baseline="0" smtClean="0">
                <a:ln>
                  <a:noFill/>
                </a:ln>
                <a:solidFill>
                  <a:srgbClr val="000000"/>
                </a:solidFill>
                <a:effectLst/>
                <a:latin typeface="Calibri" pitchFamily="34" charset="0"/>
                <a:ea typeface="Times New Roman" pitchFamily="18" charset="0"/>
                <a:cs typeface="Arial" pitchFamily="34" charset="0"/>
              </a:rPr>
              <a:t>Option B</a:t>
            </a:r>
            <a:endParaRPr kumimoji="0" lang="en-US"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0" i="1" u="sng" strike="noStrike" cap="none" normalizeH="0" baseline="0" smtClean="0">
                <a:ln>
                  <a:noFill/>
                </a:ln>
                <a:solidFill>
                  <a:srgbClr val="000000"/>
                </a:solidFill>
                <a:effectLst/>
                <a:latin typeface="Calibri" pitchFamily="34" charset="0"/>
                <a:ea typeface="Times New Roman" pitchFamily="18" charset="0"/>
                <a:cs typeface="Arial" pitchFamily="34" charset="0"/>
              </a:rPr>
              <a:t>Option C</a:t>
            </a:r>
            <a:endParaRPr kumimoji="0" lang="en-US"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Ellipse 4"/>
          <p:cNvSpPr>
            <a:spLocks noChangeArrowheads="1"/>
          </p:cNvSpPr>
          <p:nvPr/>
        </p:nvSpPr>
        <p:spPr bwMode="auto">
          <a:xfrm>
            <a:off x="4764881" y="4583113"/>
            <a:ext cx="3328987" cy="1512888"/>
          </a:xfrm>
          <a:prstGeom prst="ellipse">
            <a:avLst/>
          </a:prstGeom>
          <a:solidFill>
            <a:srgbClr val="4F81BD"/>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FFFF00"/>
                </a:solidFill>
                <a:effectLst/>
                <a:latin typeface="Calibri" pitchFamily="34" charset="0"/>
                <a:ea typeface="Times New Roman" pitchFamily="18" charset="0"/>
                <a:cs typeface="Arial" pitchFamily="34" charset="0"/>
              </a:rPr>
              <a:t>BTS Maintenance des systèmes</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1" u="none" strike="noStrike" cap="none" normalizeH="0" baseline="0" smtClean="0">
                <a:ln>
                  <a:noFill/>
                </a:ln>
                <a:solidFill>
                  <a:srgbClr val="FFFF00"/>
                </a:solidFill>
                <a:effectLst/>
                <a:latin typeface="Calibri" pitchFamily="34" charset="0"/>
                <a:ea typeface="Times New Roman" pitchFamily="18" charset="0"/>
                <a:cs typeface="Arial" pitchFamily="34" charset="0"/>
              </a:rPr>
              <a:t>	</a:t>
            </a:r>
            <a:r>
              <a:rPr kumimoji="0" lang="fr-FR" altLang="fr-FR" sz="1400" b="0" i="1" u="none" strike="noStrike" cap="none" normalizeH="0" baseline="0" smtClean="0">
                <a:ln>
                  <a:noFill/>
                </a:ln>
                <a:solidFill>
                  <a:srgbClr val="FFFF00"/>
                </a:solidFill>
                <a:effectLst/>
                <a:latin typeface="Calibri" pitchFamily="34" charset="0"/>
                <a:ea typeface="Times New Roman" pitchFamily="18" charset="0"/>
                <a:cs typeface="Arial" pitchFamily="34" charset="0"/>
              </a:rPr>
              <a:t>Option : Systèmes 	énergétiques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ZoneTexte 10"/>
          <p:cNvSpPr txBox="1">
            <a:spLocks noChangeArrowheads="1"/>
          </p:cNvSpPr>
          <p:nvPr/>
        </p:nvSpPr>
        <p:spPr bwMode="auto">
          <a:xfrm>
            <a:off x="4760118" y="2135188"/>
            <a:ext cx="3419475" cy="1216025"/>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1" u="none" strike="noStrike" cap="none" normalizeH="0" baseline="0" smtClean="0">
                <a:ln>
                  <a:noFill/>
                </a:ln>
                <a:solidFill>
                  <a:srgbClr val="FFFF00"/>
                </a:solidFill>
                <a:effectLst/>
                <a:latin typeface="Calibri" pitchFamily="34" charset="0"/>
                <a:ea typeface="Times New Roman" pitchFamily="18" charset="0"/>
                <a:cs typeface="Arial" pitchFamily="34" charset="0"/>
              </a:rPr>
              <a:t>BTS « Fluides, énergies, domotique »</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1" u="none" strike="noStrike" cap="none" normalizeH="0" baseline="0" smtClean="0">
                <a:ln>
                  <a:noFill/>
                </a:ln>
                <a:solidFill>
                  <a:srgbClr val="FFFF00"/>
                </a:solidFill>
                <a:effectLst/>
                <a:latin typeface="Calibri" pitchFamily="34" charset="0"/>
                <a:ea typeface="Times New Roman" pitchFamily="18" charset="0"/>
                <a:cs typeface="Arial" pitchFamily="34" charset="0"/>
              </a:rPr>
              <a:t>Option Génie Climatique et Fluidique</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1" u="none" strike="noStrike" cap="none" normalizeH="0" baseline="0" smtClean="0">
                <a:ln>
                  <a:noFill/>
                </a:ln>
                <a:solidFill>
                  <a:srgbClr val="FFFF00"/>
                </a:solidFill>
                <a:effectLst/>
                <a:latin typeface="Calibri" pitchFamily="34" charset="0"/>
                <a:ea typeface="Times New Roman" pitchFamily="18" charset="0"/>
                <a:cs typeface="Arial" pitchFamily="34" charset="0"/>
              </a:rPr>
              <a:t>Option Froid et conditionnement d’air</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1" u="none" strike="noStrike" cap="none" normalizeH="0" baseline="0" smtClean="0">
                <a:ln>
                  <a:noFill/>
                </a:ln>
                <a:solidFill>
                  <a:srgbClr val="FFFF00"/>
                </a:solidFill>
                <a:effectLst/>
                <a:latin typeface="Calibri" pitchFamily="34" charset="0"/>
                <a:ea typeface="Times New Roman" pitchFamily="18" charset="0"/>
                <a:cs typeface="Arial" pitchFamily="34" charset="0"/>
              </a:rPr>
              <a:t>Option Domotique et bâtiments    		communicants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Flèche droite 2"/>
          <p:cNvSpPr>
            <a:spLocks noChangeArrowheads="1"/>
          </p:cNvSpPr>
          <p:nvPr/>
        </p:nvSpPr>
        <p:spPr bwMode="auto">
          <a:xfrm>
            <a:off x="2158206" y="2201863"/>
            <a:ext cx="2606675" cy="431800"/>
          </a:xfrm>
          <a:prstGeom prst="rightArrow">
            <a:avLst>
              <a:gd name="adj1" fmla="val 50000"/>
              <a:gd name="adj2" fmla="val 46198"/>
            </a:avLst>
          </a:prstGeom>
          <a:solidFill>
            <a:srgbClr val="D99594"/>
          </a:solidFill>
          <a:ln w="25400">
            <a:solidFill>
              <a:srgbClr val="D99594"/>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1" name="Ellipse 11"/>
          <p:cNvSpPr>
            <a:spLocks noChangeArrowheads="1"/>
          </p:cNvSpPr>
          <p:nvPr/>
        </p:nvSpPr>
        <p:spPr bwMode="auto">
          <a:xfrm>
            <a:off x="1053438" y="3454543"/>
            <a:ext cx="1495426" cy="873125"/>
          </a:xfrm>
          <a:prstGeom prst="ellipse">
            <a:avLst/>
          </a:prstGeom>
          <a:solidFill>
            <a:srgbClr val="4F81BD"/>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BTS Domotique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Flèche droite 13"/>
          <p:cNvSpPr>
            <a:spLocks noChangeArrowheads="1"/>
          </p:cNvSpPr>
          <p:nvPr/>
        </p:nvSpPr>
        <p:spPr bwMode="auto">
          <a:xfrm rot="-1559478">
            <a:off x="2283618" y="3030538"/>
            <a:ext cx="2606675" cy="431800"/>
          </a:xfrm>
          <a:prstGeom prst="rightArrow">
            <a:avLst>
              <a:gd name="adj1" fmla="val 50000"/>
              <a:gd name="adj2" fmla="val 49999"/>
            </a:avLst>
          </a:prstGeom>
          <a:solidFill>
            <a:srgbClr val="D99594"/>
          </a:solidFill>
          <a:ln w="25400">
            <a:solidFill>
              <a:srgbClr val="D99594"/>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3" name="Flèche droite 14"/>
          <p:cNvSpPr>
            <a:spLocks noChangeArrowheads="1"/>
          </p:cNvSpPr>
          <p:nvPr/>
        </p:nvSpPr>
        <p:spPr bwMode="auto">
          <a:xfrm>
            <a:off x="2267743" y="5145088"/>
            <a:ext cx="2495550" cy="431800"/>
          </a:xfrm>
          <a:prstGeom prst="rightArrow">
            <a:avLst>
              <a:gd name="adj1" fmla="val 50000"/>
              <a:gd name="adj2" fmla="val 50008"/>
            </a:avLst>
          </a:prstGeom>
          <a:solidFill>
            <a:srgbClr val="D99594"/>
          </a:solidFill>
          <a:ln w="25400">
            <a:solidFill>
              <a:srgbClr val="D99594"/>
            </a:solidFill>
            <a:miter lim="800000"/>
            <a:headEnd/>
            <a:tailEnd/>
          </a:ln>
        </p:spPr>
        <p:txBody>
          <a:bodyPr vert="horz" wrap="square" lIns="91440" tIns="45720" rIns="91440" bIns="45720" numCol="1" anchor="ctr" anchorCtr="0" compatLnSpc="1">
            <a:prstTxWarp prst="textNoShape">
              <a:avLst/>
            </a:prstTxWarp>
          </a:bodyPr>
          <a:lstStyle/>
          <a:p>
            <a:endParaRPr lang="fr-FR"/>
          </a:p>
        </p:txBody>
      </p:sp>
      <p:sp>
        <p:nvSpPr>
          <p:cNvPr id="14" name="ZoneTexte 15"/>
          <p:cNvSpPr txBox="1">
            <a:spLocks noChangeArrowheads="1"/>
          </p:cNvSpPr>
          <p:nvPr/>
        </p:nvSpPr>
        <p:spPr bwMode="auto">
          <a:xfrm>
            <a:off x="1212055" y="5065713"/>
            <a:ext cx="1057276" cy="558800"/>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1" u="none" strike="noStrike" cap="none" normalizeH="0" baseline="0" smtClean="0">
                <a:ln>
                  <a:noFill/>
                </a:ln>
                <a:solidFill>
                  <a:srgbClr val="000000"/>
                </a:solidFill>
                <a:effectLst/>
                <a:latin typeface="Calibri" pitchFamily="34" charset="0"/>
                <a:ea typeface="Times New Roman" pitchFamily="18" charset="0"/>
                <a:cs typeface="Arial" pitchFamily="34" charset="0"/>
              </a:rPr>
              <a:t>BTS FEE</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1" u="sng" strike="noStrike" cap="none" normalizeH="0" baseline="0" smtClean="0">
                <a:ln>
                  <a:noFill/>
                </a:ln>
                <a:solidFill>
                  <a:srgbClr val="000000"/>
                </a:solidFill>
                <a:effectLst/>
                <a:latin typeface="Calibri" pitchFamily="34" charset="0"/>
                <a:ea typeface="Times New Roman" pitchFamily="18" charset="0"/>
                <a:cs typeface="Arial" pitchFamily="34" charset="0"/>
              </a:rPr>
              <a:t>Option D</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Ellipse 1"/>
          <p:cNvSpPr>
            <a:spLocks noChangeArrowheads="1"/>
          </p:cNvSpPr>
          <p:nvPr/>
        </p:nvSpPr>
        <p:spPr bwMode="auto">
          <a:xfrm>
            <a:off x="2432843" y="2132013"/>
            <a:ext cx="1936750" cy="1504950"/>
          </a:xfrm>
          <a:prstGeom prst="ellipse">
            <a:avLst/>
          </a:prstGeom>
          <a:solidFill>
            <a:srgbClr val="FFC0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rgbClr val="03070C"/>
                </a:solidFill>
                <a:effectLst/>
                <a:latin typeface="Calibri" pitchFamily="34" charset="0"/>
                <a:ea typeface="Times New Roman" pitchFamily="18" charset="0"/>
                <a:cs typeface="Arial" pitchFamily="34" charset="0"/>
              </a:rPr>
              <a:t>Systèmes intelligents</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rgbClr val="03070C"/>
                </a:solidFill>
                <a:effectLst/>
                <a:latin typeface="Calibri" pitchFamily="34" charset="0"/>
                <a:ea typeface="Times New Roman" pitchFamily="18" charset="0"/>
                <a:cs typeface="Arial" pitchFamily="34" charset="0"/>
              </a:rPr>
              <a:t>Gestion, pilotage,…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Ellipse 16"/>
          <p:cNvSpPr>
            <a:spLocks noChangeArrowheads="1"/>
          </p:cNvSpPr>
          <p:nvPr/>
        </p:nvSpPr>
        <p:spPr bwMode="auto">
          <a:xfrm>
            <a:off x="2432843" y="4527551"/>
            <a:ext cx="2062163" cy="1658937"/>
          </a:xfrm>
          <a:prstGeom prst="ellipse">
            <a:avLst/>
          </a:prstGeom>
          <a:solidFill>
            <a:srgbClr val="FFC0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rgbClr val="03070C"/>
                </a:solidFill>
                <a:effectLst/>
                <a:latin typeface="Calibri" pitchFamily="34" charset="0"/>
                <a:ea typeface="Times New Roman" pitchFamily="18" charset="0"/>
                <a:cs typeface="Arial" pitchFamily="34" charset="0"/>
              </a:rPr>
              <a:t>Conduite de systèmes, </a:t>
            </a:r>
            <a:endParaRPr kumimoji="0" lang="fr-FR" altLang="fr-F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rgbClr val="03070C"/>
                </a:solidFill>
                <a:effectLst/>
                <a:latin typeface="Calibri" pitchFamily="34" charset="0"/>
                <a:ea typeface="Times New Roman" pitchFamily="18" charset="0"/>
                <a:cs typeface="Arial" pitchFamily="34" charset="0"/>
              </a:rPr>
              <a:t>Maintenance préventive, corrective…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37252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Autofit/>
          </a:bodyPr>
          <a:lstStyle/>
          <a:p>
            <a:pPr algn="l"/>
            <a:r>
              <a:rPr lang="fr-FR" sz="1400" b="1" dirty="0"/>
              <a:t>Les évolutions des brevets de techniciens supérieurs </a:t>
            </a:r>
            <a:br>
              <a:rPr lang="fr-FR" sz="1400" b="1" dirty="0"/>
            </a:br>
            <a:r>
              <a:rPr lang="fr-FR" sz="1400" b="1" dirty="0" smtClean="0"/>
              <a:t>Fluides </a:t>
            </a:r>
            <a:r>
              <a:rPr lang="fr-FR" sz="1400" b="1" dirty="0"/>
              <a:t>Énergies Environnements (FEE) – Maintenance Industrielle (MI) – Domotique. </a:t>
            </a:r>
            <a:br>
              <a:rPr lang="fr-FR" sz="1400" b="1" dirty="0"/>
            </a:br>
            <a:r>
              <a:rPr lang="fr-FR" sz="1400" b="1" dirty="0" smtClean="0"/>
              <a:t>Le </a:t>
            </a:r>
            <a:r>
              <a:rPr lang="fr-FR" sz="1400" b="1" dirty="0"/>
              <a:t>référentiel d’activités professionnelles du BTS FED.</a:t>
            </a:r>
            <a:r>
              <a:rPr lang="fr-FR" sz="1400" dirty="0"/>
              <a:t/>
            </a:r>
            <a:br>
              <a:rPr lang="fr-FR" sz="1400" dirty="0"/>
            </a:br>
            <a:r>
              <a:rPr lang="fr-FR" sz="1400" i="1"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IGEN groupe STI et des professionnels du secteur.</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87524" y="1916832"/>
            <a:ext cx="8568952" cy="4216539"/>
          </a:xfrm>
          <a:prstGeom prst="rect">
            <a:avLst/>
          </a:prstGeom>
        </p:spPr>
        <p:txBody>
          <a:bodyPr wrap="square">
            <a:spAutoFit/>
          </a:bodyPr>
          <a:lstStyle/>
          <a:p>
            <a:r>
              <a:rPr lang="fr-FR" sz="1400" dirty="0"/>
              <a:t> </a:t>
            </a:r>
            <a:r>
              <a:rPr lang="fr-FR" sz="1600" dirty="0" smtClean="0"/>
              <a:t>Les fonctions </a:t>
            </a:r>
            <a:r>
              <a:rPr lang="fr-FR" sz="1600" dirty="0"/>
              <a:t>dans l’entreprise d’exécution ou de bureau d’études techniques (BET), les techniciens supérieurs seront amenés à réaliser des activités </a:t>
            </a:r>
            <a:r>
              <a:rPr lang="fr-FR" sz="1600" dirty="0" smtClean="0"/>
              <a:t>:</a:t>
            </a:r>
          </a:p>
          <a:p>
            <a:endParaRPr lang="fr-FR" sz="1600" dirty="0"/>
          </a:p>
          <a:p>
            <a:r>
              <a:rPr lang="fr-FR" sz="1600" dirty="0"/>
              <a:t>	- </a:t>
            </a:r>
            <a:r>
              <a:rPr lang="fr-FR" sz="1600" b="1" dirty="0"/>
              <a:t>d’études techniques</a:t>
            </a:r>
            <a:r>
              <a:rPr lang="fr-FR" sz="1600" dirty="0"/>
              <a:t> (concevoir des installations, dimensionner et définir des </a:t>
            </a:r>
            <a:r>
              <a:rPr lang="fr-FR" sz="1600" dirty="0" smtClean="0"/>
              <a:t>équipements </a:t>
            </a:r>
            <a:r>
              <a:rPr lang="fr-FR" sz="1600" dirty="0"/>
              <a:t>avec des outils informatiques, chiffrer, choisir le matériel dont les </a:t>
            </a:r>
            <a:r>
              <a:rPr lang="fr-FR" sz="1600" dirty="0" smtClean="0"/>
              <a:t>caractéristiques </a:t>
            </a:r>
            <a:r>
              <a:rPr lang="fr-FR" sz="1600" dirty="0"/>
              <a:t>seront les mieux adaptées aux besoins des clients, du produit ou à </a:t>
            </a:r>
            <a:r>
              <a:rPr lang="fr-FR" sz="1600" dirty="0" smtClean="0"/>
              <a:t>la </a:t>
            </a:r>
            <a:r>
              <a:rPr lang="fr-FR" sz="1600" dirty="0"/>
              <a:t>résolution des problèmes techniques rencontrés, répondre à des appels d'offres, </a:t>
            </a:r>
            <a:r>
              <a:rPr lang="fr-FR" sz="1600" dirty="0" smtClean="0"/>
              <a:t>évaluer </a:t>
            </a:r>
            <a:r>
              <a:rPr lang="fr-FR" sz="1600" dirty="0"/>
              <a:t>des équipements</a:t>
            </a:r>
            <a:r>
              <a:rPr lang="fr-FR" sz="1600" dirty="0" smtClean="0"/>
              <a:t>),</a:t>
            </a:r>
          </a:p>
          <a:p>
            <a:endParaRPr lang="fr-FR" sz="1600" dirty="0"/>
          </a:p>
          <a:p>
            <a:r>
              <a:rPr lang="fr-FR" sz="1600" dirty="0"/>
              <a:t>	- </a:t>
            </a:r>
            <a:r>
              <a:rPr lang="fr-FR" sz="1600" b="1" dirty="0"/>
              <a:t>d’intervention</a:t>
            </a:r>
            <a:r>
              <a:rPr lang="fr-FR" sz="1600" dirty="0"/>
              <a:t> (mettre en service des systèmes, contrôler des travaux, </a:t>
            </a:r>
            <a:r>
              <a:rPr lang="fr-FR" sz="1600" dirty="0" smtClean="0"/>
              <a:t>diagnostiquer et </a:t>
            </a:r>
            <a:r>
              <a:rPr lang="fr-FR" sz="1600" dirty="0"/>
              <a:t>analyser des dysfonctionnements, mettre en service et optimiser les </a:t>
            </a:r>
            <a:r>
              <a:rPr lang="fr-FR" sz="1600" dirty="0" smtClean="0"/>
              <a:t>installations</a:t>
            </a:r>
            <a:r>
              <a:rPr lang="fr-FR" sz="1600" dirty="0"/>
              <a:t>, </a:t>
            </a:r>
            <a:r>
              <a:rPr lang="fr-FR" sz="1600" dirty="0" smtClean="0"/>
              <a:t>conseiller </a:t>
            </a:r>
            <a:r>
              <a:rPr lang="fr-FR" sz="1600" dirty="0"/>
              <a:t>les clients, exécuter éventuellement des </a:t>
            </a:r>
            <a:r>
              <a:rPr lang="fr-FR" sz="1600" dirty="0" smtClean="0"/>
              <a:t>opérations de maintenance ciblées,</a:t>
            </a:r>
          </a:p>
          <a:p>
            <a:endParaRPr lang="fr-FR" sz="1600" dirty="0"/>
          </a:p>
          <a:p>
            <a:r>
              <a:rPr lang="fr-FR" sz="1600" dirty="0"/>
              <a:t>	- </a:t>
            </a:r>
            <a:r>
              <a:rPr lang="fr-FR" sz="1600" b="1" dirty="0"/>
              <a:t>d’organisation</a:t>
            </a:r>
            <a:r>
              <a:rPr lang="fr-FR" sz="1600" dirty="0"/>
              <a:t> (réaliser un planning d’intervention, établir des commandes de </a:t>
            </a:r>
            <a:r>
              <a:rPr lang="fr-FR" sz="1600" dirty="0" smtClean="0"/>
              <a:t>matériel</a:t>
            </a:r>
            <a:r>
              <a:rPr lang="fr-FR" sz="1600" dirty="0"/>
              <a:t>, participer aux réunions et suivis de chantier, rédiger des rapports ou des </a:t>
            </a:r>
            <a:r>
              <a:rPr lang="fr-FR" sz="1600" dirty="0" smtClean="0"/>
              <a:t>comptes </a:t>
            </a:r>
            <a:r>
              <a:rPr lang="fr-FR" sz="1600" dirty="0"/>
              <a:t>rendus techniques, rédiger un dossier de réalisation, et un dossier des </a:t>
            </a:r>
            <a:r>
              <a:rPr lang="fr-FR" sz="1600" dirty="0" smtClean="0"/>
              <a:t>ouvrages </a:t>
            </a:r>
            <a:r>
              <a:rPr lang="fr-FR" sz="1600" dirty="0"/>
              <a:t>exécutés (DOE).</a:t>
            </a:r>
          </a:p>
          <a:p>
            <a:endParaRPr lang="fr-FR" sz="1400" b="1" dirty="0" smtClean="0"/>
          </a:p>
          <a:p>
            <a:endParaRPr lang="fr-FR" sz="1400" dirty="0" smtClean="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97145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Autofit/>
          </a:bodyPr>
          <a:lstStyle/>
          <a:p>
            <a:pPr algn="l"/>
            <a:r>
              <a:rPr lang="fr-FR" sz="1400" b="1" dirty="0"/>
              <a:t>Les évolutions des brevets de techniciens supérieurs </a:t>
            </a:r>
            <a:br>
              <a:rPr lang="fr-FR" sz="1400" b="1" dirty="0"/>
            </a:br>
            <a:r>
              <a:rPr lang="fr-FR" sz="1400" b="1" dirty="0" smtClean="0"/>
              <a:t>Fluides </a:t>
            </a:r>
            <a:r>
              <a:rPr lang="fr-FR" sz="1400" b="1" dirty="0"/>
              <a:t>Énergies Environnements (FEE) – Maintenance Industrielle (MI) – Domotique. </a:t>
            </a:r>
            <a:br>
              <a:rPr lang="fr-FR" sz="1400" b="1" dirty="0"/>
            </a:br>
            <a:r>
              <a:rPr lang="fr-FR" sz="1400" b="1" dirty="0" smtClean="0"/>
              <a:t>Le </a:t>
            </a:r>
            <a:r>
              <a:rPr lang="fr-FR" sz="1400" b="1" dirty="0"/>
              <a:t>référentiel d’activités professionnelles du BTS FED.</a:t>
            </a:r>
            <a:r>
              <a:rPr lang="fr-FR" sz="1400" dirty="0"/>
              <a:t/>
            </a:r>
            <a:br>
              <a:rPr lang="fr-FR" sz="1400" dirty="0"/>
            </a:br>
            <a:r>
              <a:rPr lang="fr-FR" sz="1400" i="1"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IGEN groupe STI et des professionnels du secteur.</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87524" y="2132856"/>
            <a:ext cx="8568952" cy="3016210"/>
          </a:xfrm>
          <a:prstGeom prst="rect">
            <a:avLst/>
          </a:prstGeom>
        </p:spPr>
        <p:txBody>
          <a:bodyPr wrap="square">
            <a:spAutoFit/>
          </a:bodyPr>
          <a:lstStyle/>
          <a:p>
            <a:endParaRPr lang="fr-FR" sz="1600" b="1" dirty="0" smtClean="0"/>
          </a:p>
          <a:p>
            <a:r>
              <a:rPr lang="fr-FR" sz="1600" b="1" dirty="0" smtClean="0"/>
              <a:t>Les </a:t>
            </a:r>
            <a:r>
              <a:rPr lang="fr-FR" sz="1600" b="1" dirty="0"/>
              <a:t>métiers du «génie climatique et fluidique»</a:t>
            </a:r>
            <a:r>
              <a:rPr lang="fr-FR" sz="1600" dirty="0"/>
              <a:t> sont centrés sur les installations CVC (chauffage, ventilation, climatisation) et sanitaire dans le bâtiment.</a:t>
            </a:r>
          </a:p>
          <a:p>
            <a:endParaRPr lang="fr-FR" sz="1600" b="1" dirty="0" smtClean="0"/>
          </a:p>
          <a:p>
            <a:r>
              <a:rPr lang="fr-FR" sz="1600" b="1" dirty="0" smtClean="0"/>
              <a:t>Les </a:t>
            </a:r>
            <a:r>
              <a:rPr lang="fr-FR" sz="1600" b="1" dirty="0"/>
              <a:t>métiers du « froid et du conditionnement d’air »</a:t>
            </a:r>
            <a:r>
              <a:rPr lang="fr-FR" sz="1600" dirty="0"/>
              <a:t> sont centrés sur des applications du froid depuis la conservation des produits alimentaires aux processus de transformation et d’élaboration de produits : industries métallurgiques, textiles, de la plasturgie, de la santé, du confort dans les grands ensembles. </a:t>
            </a:r>
          </a:p>
          <a:p>
            <a:endParaRPr lang="fr-FR" sz="1600" b="1" dirty="0" smtClean="0"/>
          </a:p>
          <a:p>
            <a:r>
              <a:rPr lang="fr-FR" sz="1600" b="1" dirty="0" smtClean="0"/>
              <a:t>Les </a:t>
            </a:r>
            <a:r>
              <a:rPr lang="fr-FR" sz="1600" b="1" dirty="0"/>
              <a:t>métiers de la « domotique et bâtiments communicants »</a:t>
            </a:r>
            <a:r>
              <a:rPr lang="fr-FR" sz="1600" dirty="0"/>
              <a:t> sont centrés sur les automatismes et les réseaux de communication du bâtiment.</a:t>
            </a:r>
          </a:p>
          <a:p>
            <a:endParaRPr lang="fr-FR" sz="1400" dirty="0" smtClean="0"/>
          </a:p>
        </p:txBody>
      </p:sp>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ZoneTexte 2"/>
          <p:cNvSpPr txBox="1"/>
          <p:nvPr/>
        </p:nvSpPr>
        <p:spPr>
          <a:xfrm>
            <a:off x="908393" y="5445224"/>
            <a:ext cx="7047983" cy="400110"/>
          </a:xfrm>
          <a:prstGeom prst="rect">
            <a:avLst/>
          </a:prstGeom>
          <a:noFill/>
        </p:spPr>
        <p:txBody>
          <a:bodyPr wrap="square" rtlCol="0">
            <a:spAutoFit/>
          </a:bodyPr>
          <a:lstStyle/>
          <a:p>
            <a:pPr algn="r"/>
            <a:r>
              <a:rPr lang="fr-FR" sz="2000" b="1" i="1" dirty="0" smtClean="0">
                <a:solidFill>
                  <a:schemeClr val="accent1">
                    <a:lumMod val="75000"/>
                  </a:schemeClr>
                </a:solidFill>
              </a:rPr>
              <a:t>Vers les taches professionnelles…</a:t>
            </a:r>
            <a:endParaRPr lang="fr-FR" sz="2000" b="1" i="1" dirty="0">
              <a:solidFill>
                <a:schemeClr val="accent1">
                  <a:lumMod val="75000"/>
                </a:schemeClr>
              </a:solidFill>
            </a:endParaRPr>
          </a:p>
        </p:txBody>
      </p:sp>
    </p:spTree>
    <p:extLst>
      <p:ext uri="{BB962C8B-B14F-4D97-AF65-F5344CB8AC3E}">
        <p14:creationId xmlns:p14="http://schemas.microsoft.com/office/powerpoint/2010/main" val="1501031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8013" y="764704"/>
            <a:ext cx="7054551" cy="1014442"/>
          </a:xfrm>
        </p:spPr>
        <p:txBody>
          <a:bodyPr>
            <a:noAutofit/>
          </a:bodyPr>
          <a:lstStyle/>
          <a:p>
            <a:pPr algn="l"/>
            <a:r>
              <a:rPr lang="fr-FR" sz="1400" b="1" dirty="0"/>
              <a:t>Les évolutions des brevets de techniciens supérieurs </a:t>
            </a:r>
            <a:br>
              <a:rPr lang="fr-FR" sz="1400" b="1" dirty="0"/>
            </a:br>
            <a:r>
              <a:rPr lang="fr-FR" sz="1400" b="1" dirty="0" smtClean="0"/>
              <a:t>Fluides </a:t>
            </a:r>
            <a:r>
              <a:rPr lang="fr-FR" sz="1400" b="1" dirty="0"/>
              <a:t>Énergies Environnements (FEE) – Maintenance Industrielle (MI) – Domotique. </a:t>
            </a:r>
            <a:br>
              <a:rPr lang="fr-FR" sz="1400" b="1" dirty="0"/>
            </a:br>
            <a:r>
              <a:rPr lang="fr-FR" sz="1400" b="1" dirty="0" smtClean="0"/>
              <a:t>Le </a:t>
            </a:r>
            <a:r>
              <a:rPr lang="fr-FR" sz="1400" b="1" dirty="0"/>
              <a:t>référentiel d’activités professionnelles du BTS FED.</a:t>
            </a:r>
            <a:r>
              <a:rPr lang="fr-FR" sz="1400" dirty="0"/>
              <a:t/>
            </a:r>
            <a:br>
              <a:rPr lang="fr-FR" sz="1400" dirty="0"/>
            </a:br>
            <a:r>
              <a:rPr lang="fr-FR" sz="1400" i="1" dirty="0"/>
              <a:t>	</a:t>
            </a:r>
            <a:r>
              <a:rPr lang="fr-FR" sz="1400" i="1" dirty="0" smtClean="0">
                <a:solidFill>
                  <a:schemeClr val="accent1">
                    <a:lumMod val="75000"/>
                  </a:schemeClr>
                </a:solidFill>
              </a:rPr>
              <a:t>Jean </a:t>
            </a:r>
            <a:r>
              <a:rPr lang="fr-FR" sz="1400" i="1" dirty="0">
                <a:solidFill>
                  <a:schemeClr val="accent1">
                    <a:lumMod val="75000"/>
                  </a:schemeClr>
                </a:solidFill>
              </a:rPr>
              <a:t>Pierre Collignon, IGEN groupe STI et des professionnels du secteur.</a:t>
            </a:r>
          </a:p>
        </p:txBody>
      </p:sp>
      <p:pic>
        <p:nvPicPr>
          <p:cNvPr id="1026" name="Image 1" descr="Accueil du portail éduscol, ministère de l'éducation nationale, de l'enseignement supérieur et de la recherch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36" y="122336"/>
            <a:ext cx="1785515" cy="1491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6"/>
          <p:cNvSpPr txBox="1"/>
          <p:nvPr/>
        </p:nvSpPr>
        <p:spPr>
          <a:xfrm>
            <a:off x="1691680" y="122336"/>
            <a:ext cx="7272808" cy="276999"/>
          </a:xfrm>
          <a:prstGeom prst="rect">
            <a:avLst/>
          </a:prstGeom>
          <a:noFill/>
        </p:spPr>
        <p:txBody>
          <a:bodyPr wrap="square" rtlCol="0">
            <a:spAutoFit/>
          </a:bodyPr>
          <a:lstStyle/>
          <a:p>
            <a:r>
              <a:rPr lang="fr-FR" sz="1200" i="1" dirty="0" smtClean="0"/>
              <a:t>Séminaire national BTS FED				          Lycée Raspail le 16 décembre 2014</a:t>
            </a:r>
            <a:endParaRPr lang="fr-FR" sz="1200" i="1" dirty="0"/>
          </a:p>
        </p:txBody>
      </p:sp>
      <p:cxnSp>
        <p:nvCxnSpPr>
          <p:cNvPr id="9" name="Connecteur droit 8"/>
          <p:cNvCxnSpPr/>
          <p:nvPr/>
        </p:nvCxnSpPr>
        <p:spPr>
          <a:xfrm>
            <a:off x="1776830" y="410743"/>
            <a:ext cx="7187658" cy="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8" name="Rectangle 19"/>
          <p:cNvSpPr>
            <a:spLocks noChangeArrowheads="1"/>
          </p:cNvSpPr>
          <p:nvPr/>
        </p:nvSpPr>
        <p:spPr bwMode="auto">
          <a:xfrm>
            <a:off x="4572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441539332"/>
              </p:ext>
            </p:extLst>
          </p:nvPr>
        </p:nvGraphicFramePr>
        <p:xfrm>
          <a:off x="183201" y="1899301"/>
          <a:ext cx="8784976" cy="4924175"/>
        </p:xfrm>
        <a:graphic>
          <a:graphicData uri="http://schemas.openxmlformats.org/drawingml/2006/table">
            <a:tbl>
              <a:tblPr>
                <a:tableStyleId>{5C22544A-7EE6-4342-B048-85BDC9FD1C3A}</a:tableStyleId>
              </a:tblPr>
              <a:tblGrid>
                <a:gridCol w="1872208"/>
                <a:gridCol w="6912768"/>
              </a:tblGrid>
              <a:tr h="177750">
                <a:tc rowSpan="8">
                  <a:txBody>
                    <a:bodyPr/>
                    <a:lstStyle/>
                    <a:p>
                      <a:pPr algn="ctr" fontAlgn="ctr"/>
                      <a:r>
                        <a:rPr lang="fr-FR" sz="1400" u="none" strike="noStrike" dirty="0">
                          <a:effectLst/>
                        </a:rPr>
                        <a:t>ETUDE</a:t>
                      </a:r>
                      <a:endParaRPr lang="fr-FR" sz="1400" b="1" i="0" u="none" strike="noStrike" dirty="0">
                        <a:solidFill>
                          <a:srgbClr val="000000"/>
                        </a:solidFill>
                        <a:effectLst/>
                        <a:latin typeface="Calibri"/>
                      </a:endParaRPr>
                    </a:p>
                  </a:txBody>
                  <a:tcPr marL="5555" marR="5555" marT="5555" marB="0" anchor="ctr"/>
                </a:tc>
                <a:tc>
                  <a:txBody>
                    <a:bodyPr/>
                    <a:lstStyle/>
                    <a:p>
                      <a:pPr algn="l" fontAlgn="ctr"/>
                      <a:r>
                        <a:rPr lang="fr-FR" sz="1200" u="none" strike="noStrike">
                          <a:effectLst/>
                        </a:rPr>
                        <a:t>T 1: Analyser le CCTP ou le cahier des charges</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2: Elaborer une solution technique</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3: Evaluer l’impact environnemental</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4: Concevoir et définir l’installation</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5: Consulter les fournisseurs</a:t>
                      </a:r>
                      <a:endParaRPr lang="fr-FR" sz="1200" b="0" i="0" u="none" strike="noStrike">
                        <a:solidFill>
                          <a:srgbClr val="000000"/>
                        </a:solidFill>
                        <a:effectLst/>
                        <a:latin typeface="Calibri"/>
                      </a:endParaRPr>
                    </a:p>
                  </a:txBody>
                  <a:tcPr marL="5555" marR="5555" marT="5555" marB="0" anchor="ctr"/>
                </a:tc>
              </a:tr>
              <a:tr h="218855">
                <a:tc vMerge="1">
                  <a:txBody>
                    <a:bodyPr/>
                    <a:lstStyle/>
                    <a:p>
                      <a:endParaRPr lang="fr-FR"/>
                    </a:p>
                  </a:txBody>
                  <a:tcPr/>
                </a:tc>
                <a:tc>
                  <a:txBody>
                    <a:bodyPr/>
                    <a:lstStyle/>
                    <a:p>
                      <a:pPr algn="l" fontAlgn="ctr"/>
                      <a:r>
                        <a:rPr lang="fr-FR" sz="1200" u="none" strike="noStrike" dirty="0">
                          <a:effectLst/>
                        </a:rPr>
                        <a:t>T 6: Comparer et sélectionner et des matériels en fonction des caractéristiques technico-économiques et environnementales</a:t>
                      </a:r>
                      <a:endParaRPr lang="fr-FR" sz="1200" b="0" i="0" u="none" strike="noStrike" dirty="0">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dirty="0">
                          <a:effectLst/>
                        </a:rPr>
                        <a:t>T 7: </a:t>
                      </a:r>
                      <a:r>
                        <a:rPr lang="fr-FR" sz="1200" u="none" strike="noStrike" dirty="0" smtClean="0">
                          <a:effectLst/>
                        </a:rPr>
                        <a:t>Établir </a:t>
                      </a:r>
                      <a:r>
                        <a:rPr lang="fr-FR" sz="1200" u="none" strike="noStrike" dirty="0">
                          <a:effectLst/>
                        </a:rPr>
                        <a:t>un devis quantitatif et estimatif</a:t>
                      </a:r>
                      <a:endParaRPr lang="fr-FR" sz="1200" b="0" i="0" u="none" strike="noStrike" dirty="0">
                        <a:solidFill>
                          <a:srgbClr val="000000"/>
                        </a:solidFill>
                        <a:effectLst/>
                        <a:latin typeface="Calibri"/>
                      </a:endParaRPr>
                    </a:p>
                  </a:txBody>
                  <a:tcPr marL="5555" marR="5555" marT="5555" marB="0" anchor="ctr"/>
                </a:tc>
              </a:tr>
              <a:tr h="218855">
                <a:tc vMerge="1">
                  <a:txBody>
                    <a:bodyPr/>
                    <a:lstStyle/>
                    <a:p>
                      <a:endParaRPr lang="fr-FR"/>
                    </a:p>
                  </a:txBody>
                  <a:tcPr/>
                </a:tc>
                <a:tc>
                  <a:txBody>
                    <a:bodyPr/>
                    <a:lstStyle/>
                    <a:p>
                      <a:pPr algn="l" fontAlgn="ctr"/>
                      <a:r>
                        <a:rPr lang="fr-FR" sz="1200" u="none" strike="noStrike" dirty="0">
                          <a:effectLst/>
                        </a:rPr>
                        <a:t>T 8 : Effectuer un diagnostic de dysfonctionnement d’une installation ou d’un système existant en régime établi</a:t>
                      </a:r>
                      <a:endParaRPr lang="fr-FR" sz="1200" b="0" i="0" u="none" strike="noStrike" dirty="0">
                        <a:solidFill>
                          <a:srgbClr val="000000"/>
                        </a:solidFill>
                        <a:effectLst/>
                        <a:latin typeface="Calibri"/>
                      </a:endParaRPr>
                    </a:p>
                  </a:txBody>
                  <a:tcPr marL="5555" marR="5555" marT="5555" marB="0" anchor="ctr"/>
                </a:tc>
              </a:tr>
              <a:tr h="177750">
                <a:tc rowSpan="4">
                  <a:txBody>
                    <a:bodyPr/>
                    <a:lstStyle/>
                    <a:p>
                      <a:pPr algn="ctr" fontAlgn="ctr"/>
                      <a:r>
                        <a:rPr lang="fr-FR" sz="1400" u="none" strike="noStrike" dirty="0">
                          <a:effectLst/>
                        </a:rPr>
                        <a:t>PREPARATION</a:t>
                      </a:r>
                      <a:endParaRPr lang="fr-FR" sz="1400" b="1" i="0" u="none" strike="noStrike" dirty="0">
                        <a:solidFill>
                          <a:srgbClr val="000000"/>
                        </a:solidFill>
                        <a:effectLst/>
                        <a:latin typeface="Calibri"/>
                      </a:endParaRPr>
                    </a:p>
                  </a:txBody>
                  <a:tcPr marL="5555" marR="5555" marT="5555" marB="0" anchor="ctr"/>
                </a:tc>
                <a:tc>
                  <a:txBody>
                    <a:bodyPr/>
                    <a:lstStyle/>
                    <a:p>
                      <a:pPr algn="l" fontAlgn="ctr"/>
                      <a:r>
                        <a:rPr lang="fr-FR" sz="1200" u="none" strike="noStrike">
                          <a:effectLst/>
                        </a:rPr>
                        <a:t>T 9 : Préparer une consultation</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10 : Etablir  les commandes</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11 : Préparer les documents nécessaires à la réalisation </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12 : Organiser la gestion des déchets</a:t>
                      </a:r>
                      <a:endParaRPr lang="fr-FR" sz="1200" b="0" i="0" u="none" strike="noStrike">
                        <a:solidFill>
                          <a:srgbClr val="000000"/>
                        </a:solidFill>
                        <a:effectLst/>
                        <a:latin typeface="Calibri"/>
                      </a:endParaRPr>
                    </a:p>
                  </a:txBody>
                  <a:tcPr marL="5555" marR="5555" marT="5555" marB="0" anchor="ctr"/>
                </a:tc>
              </a:tr>
              <a:tr h="177750">
                <a:tc rowSpan="7">
                  <a:txBody>
                    <a:bodyPr/>
                    <a:lstStyle/>
                    <a:p>
                      <a:pPr algn="ctr" fontAlgn="ctr"/>
                      <a:r>
                        <a:rPr lang="fr-FR" sz="1400" u="none" strike="noStrike" dirty="0">
                          <a:effectLst/>
                        </a:rPr>
                        <a:t>EXECUTION</a:t>
                      </a:r>
                      <a:endParaRPr lang="fr-FR" sz="1400" b="1" i="0" u="none" strike="noStrike" dirty="0">
                        <a:solidFill>
                          <a:srgbClr val="000000"/>
                        </a:solidFill>
                        <a:effectLst/>
                        <a:latin typeface="Calibri"/>
                      </a:endParaRPr>
                    </a:p>
                  </a:txBody>
                  <a:tcPr marL="5555" marR="5555" marT="5555" marB="0" anchor="ctr"/>
                </a:tc>
                <a:tc>
                  <a:txBody>
                    <a:bodyPr/>
                    <a:lstStyle/>
                    <a:p>
                      <a:pPr algn="l" fontAlgn="ctr"/>
                      <a:r>
                        <a:rPr lang="fr-FR" sz="1200" u="none" strike="noStrike">
                          <a:effectLst/>
                        </a:rPr>
                        <a:t>T 13 : Définir et superviser les opérations de maintenance</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14 : Analyser le bilan financier d’une opération</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15 : Réaliser la mise en service d’une installation</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dirty="0">
                          <a:effectLst/>
                        </a:rPr>
                        <a:t>T 16 : Préparer la réception d’une installation</a:t>
                      </a:r>
                      <a:endParaRPr lang="fr-FR" sz="1200" b="0" i="0" u="none" strike="noStrike" dirty="0">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17 : Gérer, vérifier les commandes</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18 : Participer au suivi et à la gestion du chantier</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19 : Appliquer un plan de prévention des risques.</a:t>
                      </a:r>
                      <a:endParaRPr lang="fr-FR" sz="1200" b="0" i="0" u="none" strike="noStrike">
                        <a:solidFill>
                          <a:srgbClr val="000000"/>
                        </a:solidFill>
                        <a:effectLst/>
                        <a:latin typeface="Calibri"/>
                      </a:endParaRPr>
                    </a:p>
                  </a:txBody>
                  <a:tcPr marL="5555" marR="5555" marT="5555" marB="0" anchor="ctr"/>
                </a:tc>
              </a:tr>
              <a:tr h="177750">
                <a:tc rowSpan="2">
                  <a:txBody>
                    <a:bodyPr/>
                    <a:lstStyle/>
                    <a:p>
                      <a:pPr algn="ctr" fontAlgn="ctr"/>
                      <a:r>
                        <a:rPr lang="fr-FR" sz="1400" u="none" strike="noStrike" dirty="0">
                          <a:effectLst/>
                        </a:rPr>
                        <a:t>RELATION CLIENT</a:t>
                      </a:r>
                      <a:endParaRPr lang="fr-FR" sz="1400" b="1" i="0" u="none" strike="noStrike" dirty="0">
                        <a:solidFill>
                          <a:srgbClr val="000000"/>
                        </a:solidFill>
                        <a:effectLst/>
                        <a:latin typeface="Calibri"/>
                      </a:endParaRPr>
                    </a:p>
                  </a:txBody>
                  <a:tcPr marL="5555" marR="5555" marT="5555" marB="0" anchor="ctr"/>
                </a:tc>
                <a:tc>
                  <a:txBody>
                    <a:bodyPr/>
                    <a:lstStyle/>
                    <a:p>
                      <a:pPr algn="l" fontAlgn="ctr"/>
                      <a:r>
                        <a:rPr lang="fr-FR" sz="1200" u="none" strike="noStrike">
                          <a:effectLst/>
                        </a:rPr>
                        <a:t>T 20 : Assurer la relation client et/ou utilisateur.</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21 : Elaborer, présenter et négocier la proposition commerciale</a:t>
                      </a:r>
                      <a:endParaRPr lang="fr-FR" sz="1200" b="0" i="0" u="none" strike="noStrike">
                        <a:solidFill>
                          <a:srgbClr val="000000"/>
                        </a:solidFill>
                        <a:effectLst/>
                        <a:latin typeface="Calibri"/>
                      </a:endParaRPr>
                    </a:p>
                  </a:txBody>
                  <a:tcPr marL="5555" marR="5555" marT="5555" marB="0" anchor="ctr"/>
                </a:tc>
              </a:tr>
              <a:tr h="177750">
                <a:tc rowSpan="4">
                  <a:txBody>
                    <a:bodyPr/>
                    <a:lstStyle/>
                    <a:p>
                      <a:pPr algn="ctr" fontAlgn="ctr"/>
                      <a:r>
                        <a:rPr lang="fr-FR" sz="1400" u="none" strike="noStrike" dirty="0">
                          <a:effectLst/>
                        </a:rPr>
                        <a:t>COMMUNICATION</a:t>
                      </a:r>
                      <a:endParaRPr lang="fr-FR" sz="1400" b="1" i="0" u="none" strike="noStrike" dirty="0">
                        <a:solidFill>
                          <a:srgbClr val="000000"/>
                        </a:solidFill>
                        <a:effectLst/>
                        <a:latin typeface="Calibri"/>
                      </a:endParaRPr>
                    </a:p>
                  </a:txBody>
                  <a:tcPr marL="5555" marR="5555" marT="5555" marB="0" anchor="ctr"/>
                </a:tc>
                <a:tc>
                  <a:txBody>
                    <a:bodyPr/>
                    <a:lstStyle/>
                    <a:p>
                      <a:pPr algn="l" fontAlgn="ctr"/>
                      <a:r>
                        <a:rPr lang="fr-FR" sz="1200" u="none" strike="noStrike">
                          <a:effectLst/>
                        </a:rPr>
                        <a:t>T 22 : Assurer la relation avec sa hiérarchie</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23 : Participer à la représentation de l’entreprise</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a:effectLst/>
                        </a:rPr>
                        <a:t>T 24 : Participer à la promotion de l’entreprise</a:t>
                      </a:r>
                      <a:endParaRPr lang="fr-FR" sz="1200" b="0" i="0" u="none" strike="noStrike">
                        <a:solidFill>
                          <a:srgbClr val="000000"/>
                        </a:solidFill>
                        <a:effectLst/>
                        <a:latin typeface="Calibri"/>
                      </a:endParaRPr>
                    </a:p>
                  </a:txBody>
                  <a:tcPr marL="5555" marR="5555" marT="5555" marB="0" anchor="ctr"/>
                </a:tc>
              </a:tr>
              <a:tr h="177750">
                <a:tc vMerge="1">
                  <a:txBody>
                    <a:bodyPr/>
                    <a:lstStyle/>
                    <a:p>
                      <a:endParaRPr lang="fr-FR"/>
                    </a:p>
                  </a:txBody>
                  <a:tcPr/>
                </a:tc>
                <a:tc>
                  <a:txBody>
                    <a:bodyPr/>
                    <a:lstStyle/>
                    <a:p>
                      <a:pPr algn="l" fontAlgn="ctr"/>
                      <a:r>
                        <a:rPr lang="fr-FR" sz="1200" u="none" strike="noStrike" dirty="0">
                          <a:effectLst/>
                        </a:rPr>
                        <a:t>T 25 : Encadrer, gérer une équipe</a:t>
                      </a:r>
                      <a:endParaRPr lang="fr-FR" sz="1200" b="0" i="0" u="none" strike="noStrike" dirty="0">
                        <a:solidFill>
                          <a:srgbClr val="000000"/>
                        </a:solidFill>
                        <a:effectLst/>
                        <a:latin typeface="Calibri"/>
                      </a:endParaRPr>
                    </a:p>
                  </a:txBody>
                  <a:tcPr marL="5555" marR="5555" marT="5555" marB="0" anchor="ctr"/>
                </a:tc>
              </a:tr>
            </a:tbl>
          </a:graphicData>
        </a:graphic>
      </p:graphicFrame>
    </p:spTree>
    <p:extLst>
      <p:ext uri="{BB962C8B-B14F-4D97-AF65-F5344CB8AC3E}">
        <p14:creationId xmlns:p14="http://schemas.microsoft.com/office/powerpoint/2010/main" val="13985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TotalTime>
  <Words>1639</Words>
  <Application>Microsoft Office PowerPoint</Application>
  <PresentationFormat>Affichage à l'écran (4:3)</PresentationFormat>
  <Paragraphs>480</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Plan National de Formation Professionnalisation des acteurs</vt:lpstr>
      <vt:lpstr>Programme du séminaire</vt:lpstr>
      <vt:lpstr>Programme du séminaire (suite)</vt:lpstr>
      <vt:lpstr>Programme du séminaire (suite)</vt:lpstr>
      <vt:lpstr>Programme du séminaire (suite)</vt:lpstr>
      <vt:lpstr>Les évolutions des brevets de techniciens supérieurs  Fluides Énergies Environnements (FEE) – Maintenance Industrielle (MI) – Domotique.  Le référentiel d’activités professionnelles du BTS FED.  Jean Pierre Collignon, IGEN groupe STI et des professionnels du secteur.</vt:lpstr>
      <vt:lpstr>Les évolutions des brevets de techniciens supérieurs  Fluides Énergies Environnements (FEE) – Maintenance Industrielle (MI) – Domotique.  Le référentiel d’activités professionnelles du BTS FED.  Jean Pierre Collignon, IGEN groupe STI et des professionnels du secteur.</vt:lpstr>
      <vt:lpstr>Les évolutions des brevets de techniciens supérieurs  Fluides Énergies Environnements (FEE) – Maintenance Industrielle (MI) – Domotique.  Le référentiel d’activités professionnelles du BTS FED.  Jean Pierre Collignon, IGEN groupe STI et des professionnels du secteur.</vt:lpstr>
      <vt:lpstr>Les évolutions des brevets de techniciens supérieurs  Fluides Énergies Environnements (FEE) – Maintenance Industrielle (MI) – Domotique.  Le référentiel d’activités professionnelles du BTS FED.  Jean Pierre Collignon, IGEN groupe STI et des professionnels du secteur.</vt:lpstr>
      <vt:lpstr>Première partie du séminaire :   les principes fondamentaux de la formation du brevet de   technicien supérieur « Fluides Énergies Domotique » (FED)   Jean Pierre Collignon, IGEN groupe STI et des professionnels du secteur.</vt:lpstr>
      <vt:lpstr>Première partie du séminaire :   les principes fondamentaux de la formation du brevet de   technicien supérieur « Fluides Énergies Domotique » (FED)   Jean Pierre Collignon, IGEN groupe STI et des professionnels du secteur.</vt:lpstr>
      <vt:lpstr> Première partie du séminaire :    Une architecture commune de certification (Jean Pierre Collignon)    </vt:lpstr>
      <vt:lpstr>Première partie du séminaire :   Épreuve E4 : Étude de systèmes    Sous-épreuve E41 – Analyse et définition     d’un système - Coefficient 4 – Unité U41  (Jean Pierre Collignon)   </vt:lpstr>
      <vt:lpstr> Première partie du séminaire :   La place de la physique chimie dans les enseignements.   Épreuve E4 : Étude de systèmes    Sous-épreuve E42 – Physique et chimie associées au système -    Coefficient 2 – Unité U42 (Frédéric Thollon, IGEN groupe PC)</vt:lpstr>
      <vt:lpstr>Première partie du séminaire :    Épreuve E5 : Interventions sur les systèmes Coefficient 5 - Unité U5   Contrôle continu en cours de formation CCF (Jean Pierre Collignon)</vt:lpstr>
      <vt:lpstr>Première partie du séminaire :    Épreuve E5 : Interventions sur les systèmes Coefficient 5 - Unité U5   L’épreuve en CCF (Thierry Monin)</vt:lpstr>
      <vt:lpstr>Première partie du séminaire :   Épreuve E5 : Interventions sur les systèmes Coefficient 5 - Unité U5   Les fiches d'évaluation     Thierry Monin, IA-IPR STI, en charge de la filière énergie    environnement, (Montpellier) </vt:lpstr>
      <vt:lpstr>Première partie du séminaire :    Épreuve E5 : Interventions sur les systèmes Coefficient 5 - Unité U5  Exemple de sujet pour l'option génie climatique et fluidique (GCF)   Yvonnick Le Guennec, professeur, lycée La Martinière à Lyon   Exemple de sujet pour l'option domotique et bâtiments communicants (DBC)   Michel Bourgon, professeur, lycée E. Héré à Laxou (Nancy)</vt:lpstr>
      <vt:lpstr>Deuxième partie du séminaire : Épreuve E6 : Épreuve professionnelle de synthèse    Sous-épreuve E61 –Conduite de projet Coefficient 5 – Unité U61   Le projet : son organisation, sa validation, son évaluation   Thierry Monin  </vt:lpstr>
      <vt:lpstr>Deuxième partie du séminaire : Épreuve E6 : Épreuve professionnelle de synthèse    Sous-épreuve E61 –Conduite de projet Coefficient 5 – Unité U61   Le projet : son organisation, sa validation, son évaluation   Thierry Monin  </vt:lpstr>
      <vt:lpstr>Deuxième partie du séminaire : Épreuve E6 : Épreuve professionnelle de synthèse    Sous-épreuve E61 –Conduite de projet Coefficient 5 – Unité U61   Le projet : son organisation, sa validation, son évaluation   Thierry Monin  </vt:lpstr>
      <vt:lpstr>Deuxième partie du séminaire : Épreuve E6 : Épreuve professionnelle de synthèse    Sous-épreuve E61 –Conduite de projet Coefficient 5 – Unité U61   Le projet : son organisation, sa validation, son évaluation   Thierry Monin  </vt:lpstr>
      <vt:lpstr>Deuxième partie du séminaire : Épreuve E6 : Épreuve professionnelle de synthèse    Sous-épreuve E61 –Conduite de projet Coefficient 5 – Unité U61   Le projet : son organisation, sa validation, son évaluation   Thierry Monin  </vt:lpstr>
      <vt:lpstr>Deuxième partie du séminaire : Épreuve E6 : Épreuve professionnelle de synthèse    Sous-épreuve E61 –Conduite de projet Coefficient 5 – Unité U61   Le projet : son organisation, sa validation, son évaluation   Thierry Monin  </vt:lpstr>
      <vt:lpstr>Deuxième partie du séminaire : Épreuve E6 : Épreuve professionnelle de synthèse    Sous-épreuve E61 –Conduite de projet Coefficient 5 – Unité U61   Le projet : son organisation, sa validation, son évaluation   Thierry Monin</vt:lpstr>
      <vt:lpstr>Deuxième partie du séminaire : Épreuve E6 : Épreuve professionnelle de synthèse    Sous-épreuve E61 –Conduite de projet Coefficient 5 – Unité U61   Le projet : son organisation, sa validation, son évaluation   Thierry Monin</vt:lpstr>
      <vt:lpstr>Deuxième partie du séminaire : Épreuve E6 : Épreuve professionnelle de synthèse   Sous-épreuve E61 –Conduite de projet Coefficient 5 – Unité U61  Le projet : Exemple d’un sujet 0  Josiane Vigroux, professeure, lycée Favart à Guéret, académie de Limoges  Xavier Molière, professeur, lycée Estournelles de Constant à La Flèche,     académie de Nantes</vt:lpstr>
      <vt:lpstr>Deuxième partie du séminaire : Épreuve E6 : Épreuve professionnelle de synthèse   Sous-épreuve E62 – Rapport d’activités en milieu professionnel   Coefficient 2 – Unité U62  Le stage en entreprise : Validation du stage, Fiche d'évaluation    Thierry Monin et Pascal Bonnotte, professeur, lycée Diderot à Marseille  </vt:lpstr>
      <vt:lpstr>Deuxième partie du séminaire : Épreuve E6 : Épreuve professionnelle de synthèse         L'évaluation des écrits et de la soutenance dans l’épreuve E6    Jean Pierre Collignon et Thierry Monin </vt:lpstr>
      <vt:lpstr>14h45 - 15h45  Troisième partie du séminaire : l’organisation des enseignements   La nécessité d'une approche globale systémique    Jean Pierre Collignon    </vt:lpstr>
      <vt:lpstr>14h45 - 15h45  Troisième partie du séminaire : l’organisation des enseignements    La nécessité d'une approche globale systémique    Jean Pierre Collignon</vt:lpstr>
      <vt:lpstr>14h45 - 15h45  Troisième partie du séminaire : l’organisation des enseignements    La nécessité d'une approche globale systémique    Jean Pierre Collignon</vt:lpstr>
      <vt:lpstr>14h45 - 15h45  Troisième partie du séminaire : l’organisation des enseignements    Les Outils numériques de la formation en BTS    Jean Pierre Collignon</vt:lpstr>
      <vt:lpstr>14h45 - 15h45  Troisième partie du séminaire : l’organisation des enseignements  Le co enseignement en anglais       Jean Pierre Collignon </vt:lpstr>
      <vt:lpstr>14h45 - 15h45  Troisième partie du séminaire : l’organisation des enseignements  Le co enseignement en anglais       Jean Pierre Collignon </vt:lpstr>
      <vt:lpstr>14h45 - 15h45  Troisième partie du séminaire : l’organisation des enseignements  Le co enseignement en anglais       Jean Pierre Collignon </vt:lpstr>
      <vt:lpstr>14h45 - 15h45  Troisième partie du séminaire : l’organisation des enseignements      La place de l'anglais dans l’épreuve professionnelle de synthèse E6   Jean Pierre Collignon</vt:lpstr>
      <vt:lpstr>14h45 - 15h45  Troisième partie du séminaire : l’organisation des enseignements   Un exemple d'organisation possible des enseignements   Nadia Estang, professeure, lycée De Gaulle à Muret, académie de Toulouse  Josiane Vigroux, professeure, lycée Favart à Guéret, académie de limoges</vt:lpstr>
      <vt:lpstr>16h00 -  16h45 Quatrième partie du séminaire : présentation de deux sujets 0 de l’épreuve E4  Étude de systèmes Sous-épreuve E41 – Analyse et définition d’un système    Coefficient 4 – Unité U41 Présentation du sujet 0 numéro 1    Michel Fabre, professeur, lycée Cantau à Anglet, académie de Bordeaux   Sébastien Thunevin, professeur, lycée Arago à Reims, académie de Reims   </vt:lpstr>
      <vt:lpstr>16h00 -  16h45 Quatrième partie du séminaire : présentation de deux sujets 0 de l’épreuve E4  Étude de systèmes Sous-épreuve E41 – Analyse et définition d’un système    Coefficient 4 – Unité U41  Présentation du sujet 0 numéro 2   Eric Chemin, professeur, lycée M. Perret à Alfortville, académie de Créteil  Eric Gibouin, professeur, lycée Monge à Nantes, académie de Nantes  Sébastien Carpio, lycée Kastler à La Roche sur Yon, académie de Nantes</vt:lpstr>
      <vt:lpstr>16h45 – 17h00  Conclusion du séminaire   Jean Pierre Collignon, inspecteur général de l’éducation nationale, groupe STI  Thierry Monin, IA-IPR STI, en charge de la filière énergie environnement, académie  de Montpellier   17h00 Fin du séminaire</vt:lpstr>
      <vt:lpstr>  17h00 Fin du séminaire</vt:lpstr>
    </vt:vector>
  </TitlesOfParts>
  <Company>ACADEMIE DE MONTPELLIER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National de Formation Professionnalisation des acteurs</dc:title>
  <dc:creator>Monin Thierry</dc:creator>
  <cp:lastModifiedBy>Monin Thierry</cp:lastModifiedBy>
  <cp:revision>46</cp:revision>
  <dcterms:created xsi:type="dcterms:W3CDTF">2014-12-10T17:41:20Z</dcterms:created>
  <dcterms:modified xsi:type="dcterms:W3CDTF">2014-12-16T07:01:05Z</dcterms:modified>
</cp:coreProperties>
</file>