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66" r:id="rId2"/>
    <p:sldId id="301" r:id="rId3"/>
    <p:sldId id="274" r:id="rId4"/>
    <p:sldId id="276" r:id="rId5"/>
    <p:sldId id="277" r:id="rId6"/>
    <p:sldId id="275" r:id="rId7"/>
    <p:sldId id="300" r:id="rId8"/>
    <p:sldId id="298" r:id="rId9"/>
    <p:sldId id="325" r:id="rId10"/>
    <p:sldId id="304" r:id="rId11"/>
    <p:sldId id="303" r:id="rId12"/>
    <p:sldId id="323" r:id="rId13"/>
    <p:sldId id="269" r:id="rId14"/>
    <p:sldId id="268" r:id="rId15"/>
    <p:sldId id="280" r:id="rId16"/>
    <p:sldId id="283" r:id="rId17"/>
    <p:sldId id="282" r:id="rId18"/>
    <p:sldId id="279" r:id="rId19"/>
    <p:sldId id="307" r:id="rId20"/>
    <p:sldId id="308" r:id="rId21"/>
    <p:sldId id="309" r:id="rId22"/>
    <p:sldId id="313" r:id="rId23"/>
    <p:sldId id="310" r:id="rId24"/>
    <p:sldId id="311" r:id="rId25"/>
    <p:sldId id="314" r:id="rId26"/>
    <p:sldId id="318" r:id="rId27"/>
    <p:sldId id="315" r:id="rId28"/>
    <p:sldId id="322" r:id="rId29"/>
    <p:sldId id="321" r:id="rId30"/>
    <p:sldId id="319" r:id="rId31"/>
    <p:sldId id="316" r:id="rId32"/>
    <p:sldId id="324" r:id="rId33"/>
    <p:sldId id="317" r:id="rId34"/>
    <p:sldId id="294" r:id="rId35"/>
    <p:sldId id="295" r:id="rId36"/>
    <p:sldId id="296" r:id="rId37"/>
    <p:sldId id="285" r:id="rId38"/>
    <p:sldId id="286" r:id="rId39"/>
    <p:sldId id="288" r:id="rId4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28" autoAdjust="0"/>
  </p:normalViewPr>
  <p:slideViewPr>
    <p:cSldViewPr>
      <p:cViewPr>
        <p:scale>
          <a:sx n="90" d="100"/>
          <a:sy n="90" d="100"/>
        </p:scale>
        <p:origin x="-804" y="7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D110F4-3F3E-4106-9328-B4E09FDFE3E5}" type="datetimeFigureOut">
              <a:rPr lang="fr-FR" smtClean="0"/>
              <a:t>11/12/2014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9442B1-2F3A-4B02-920D-8655940B9BC9}" type="slidenum">
              <a:rPr lang="fr-FR" smtClean="0"/>
              <a:t>‹N°›</a:t>
            </a:fld>
            <a:endParaRPr lang="fr-FR"/>
          </a:p>
        </p:txBody>
      </p:sp>
    </p:spTree>
    <p:extLst>
      <p:ext uri="{BB962C8B-B14F-4D97-AF65-F5344CB8AC3E}">
        <p14:creationId xmlns:p14="http://schemas.microsoft.com/office/powerpoint/2010/main" val="829429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ND</a:t>
            </a:r>
            <a:r>
              <a:rPr lang="fr-FR" baseline="0" dirty="0" smtClean="0"/>
              <a:t>   Niveau de Développement</a:t>
            </a:r>
            <a:endParaRPr lang="fr-FR" dirty="0"/>
          </a:p>
        </p:txBody>
      </p:sp>
      <p:sp>
        <p:nvSpPr>
          <p:cNvPr id="4" name="Espace réservé du numéro de diapositive 3"/>
          <p:cNvSpPr>
            <a:spLocks noGrp="1"/>
          </p:cNvSpPr>
          <p:nvPr>
            <p:ph type="sldNum" sz="quarter" idx="10"/>
          </p:nvPr>
        </p:nvSpPr>
        <p:spPr/>
        <p:txBody>
          <a:bodyPr/>
          <a:lstStyle/>
          <a:p>
            <a:fld id="{9B9442B1-2F3A-4B02-920D-8655940B9BC9}" type="slidenum">
              <a:rPr lang="fr-FR" smtClean="0"/>
              <a:t>7</a:t>
            </a:fld>
            <a:endParaRPr lang="fr-FR"/>
          </a:p>
        </p:txBody>
      </p:sp>
    </p:spTree>
    <p:extLst>
      <p:ext uri="{BB962C8B-B14F-4D97-AF65-F5344CB8AC3E}">
        <p14:creationId xmlns:p14="http://schemas.microsoft.com/office/powerpoint/2010/main" val="1261339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 fait déjà. On peut numériser dès maintenant, souplesse du CCF. Adaptabilité des </a:t>
            </a:r>
            <a:r>
              <a:rPr lang="fr-FR" dirty="0" smtClean="0"/>
              <a:t>formations</a:t>
            </a:r>
            <a:endParaRPr lang="fr-FR" dirty="0"/>
          </a:p>
        </p:txBody>
      </p:sp>
      <p:sp>
        <p:nvSpPr>
          <p:cNvPr id="4" name="Espace réservé du numéro de diapositive 3"/>
          <p:cNvSpPr>
            <a:spLocks noGrp="1"/>
          </p:cNvSpPr>
          <p:nvPr>
            <p:ph type="sldNum" sz="quarter" idx="10"/>
          </p:nvPr>
        </p:nvSpPr>
        <p:spPr/>
        <p:txBody>
          <a:bodyPr/>
          <a:lstStyle/>
          <a:p>
            <a:fld id="{03C24FCE-7AB3-4E10-B2B1-FE634AB74E21}" type="slidenum">
              <a:rPr lang="fr-FR" smtClean="0"/>
              <a:t>34</a:t>
            </a:fld>
            <a:endParaRPr lang="fr-FR"/>
          </a:p>
        </p:txBody>
      </p:sp>
    </p:spTree>
    <p:extLst>
      <p:ext uri="{BB962C8B-B14F-4D97-AF65-F5344CB8AC3E}">
        <p14:creationId xmlns:p14="http://schemas.microsoft.com/office/powerpoint/2010/main" val="411416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Pas favorable à un écrit sur ordi, par contre BIM dès cette année et </a:t>
            </a:r>
            <a:r>
              <a:rPr lang="fr-FR" dirty="0" err="1" smtClean="0"/>
              <a:t>CdC</a:t>
            </a:r>
            <a:r>
              <a:rPr lang="fr-FR" dirty="0" smtClean="0"/>
              <a:t> qui s’adapte. Sujet</a:t>
            </a:r>
            <a:r>
              <a:rPr lang="fr-FR" baseline="0" dirty="0" smtClean="0"/>
              <a:t> de l’écrit image de la profession…</a:t>
            </a:r>
            <a:endParaRPr lang="fr-FR" dirty="0"/>
          </a:p>
        </p:txBody>
      </p:sp>
      <p:sp>
        <p:nvSpPr>
          <p:cNvPr id="4" name="Espace réservé du numéro de diapositive 3"/>
          <p:cNvSpPr>
            <a:spLocks noGrp="1"/>
          </p:cNvSpPr>
          <p:nvPr>
            <p:ph type="sldNum" sz="quarter" idx="10"/>
          </p:nvPr>
        </p:nvSpPr>
        <p:spPr/>
        <p:txBody>
          <a:bodyPr/>
          <a:lstStyle/>
          <a:p>
            <a:fld id="{03C24FCE-7AB3-4E10-B2B1-FE634AB74E21}" type="slidenum">
              <a:rPr lang="fr-FR" smtClean="0"/>
              <a:t>36</a:t>
            </a:fld>
            <a:endParaRPr lang="fr-FR"/>
          </a:p>
        </p:txBody>
      </p:sp>
    </p:spTree>
    <p:extLst>
      <p:ext uri="{BB962C8B-B14F-4D97-AF65-F5344CB8AC3E}">
        <p14:creationId xmlns:p14="http://schemas.microsoft.com/office/powerpoint/2010/main" val="4046844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15B18CE2-E654-4B53-B877-C8CB0947A28E}" type="datetimeFigureOut">
              <a:rPr lang="fr-FR" smtClean="0"/>
              <a:t>11/12/2014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826610-E019-48E9-8D35-31DBFF18F6D4}" type="slidenum">
              <a:rPr lang="fr-FR" smtClean="0"/>
              <a:t>‹N°›</a:t>
            </a:fld>
            <a:endParaRPr lang="fr-FR"/>
          </a:p>
        </p:txBody>
      </p:sp>
    </p:spTree>
    <p:extLst>
      <p:ext uri="{BB962C8B-B14F-4D97-AF65-F5344CB8AC3E}">
        <p14:creationId xmlns:p14="http://schemas.microsoft.com/office/powerpoint/2010/main" val="280568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5B18CE2-E654-4B53-B877-C8CB0947A28E}" type="datetimeFigureOut">
              <a:rPr lang="fr-FR" smtClean="0"/>
              <a:t>11/12/2014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826610-E019-48E9-8D35-31DBFF18F6D4}" type="slidenum">
              <a:rPr lang="fr-FR" smtClean="0"/>
              <a:t>‹N°›</a:t>
            </a:fld>
            <a:endParaRPr lang="fr-FR"/>
          </a:p>
        </p:txBody>
      </p:sp>
    </p:spTree>
    <p:extLst>
      <p:ext uri="{BB962C8B-B14F-4D97-AF65-F5344CB8AC3E}">
        <p14:creationId xmlns:p14="http://schemas.microsoft.com/office/powerpoint/2010/main" val="929815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5B18CE2-E654-4B53-B877-C8CB0947A28E}" type="datetimeFigureOut">
              <a:rPr lang="fr-FR" smtClean="0"/>
              <a:t>11/12/2014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826610-E019-48E9-8D35-31DBFF18F6D4}" type="slidenum">
              <a:rPr lang="fr-FR" smtClean="0"/>
              <a:t>‹N°›</a:t>
            </a:fld>
            <a:endParaRPr lang="fr-FR"/>
          </a:p>
        </p:txBody>
      </p:sp>
    </p:spTree>
    <p:extLst>
      <p:ext uri="{BB962C8B-B14F-4D97-AF65-F5344CB8AC3E}">
        <p14:creationId xmlns:p14="http://schemas.microsoft.com/office/powerpoint/2010/main" val="2076792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5B18CE2-E654-4B53-B877-C8CB0947A28E}" type="datetimeFigureOut">
              <a:rPr lang="fr-FR" smtClean="0"/>
              <a:t>11/12/2014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826610-E019-48E9-8D35-31DBFF18F6D4}" type="slidenum">
              <a:rPr lang="fr-FR" smtClean="0"/>
              <a:t>‹N°›</a:t>
            </a:fld>
            <a:endParaRPr lang="fr-FR"/>
          </a:p>
        </p:txBody>
      </p:sp>
    </p:spTree>
    <p:extLst>
      <p:ext uri="{BB962C8B-B14F-4D97-AF65-F5344CB8AC3E}">
        <p14:creationId xmlns:p14="http://schemas.microsoft.com/office/powerpoint/2010/main" val="3667509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15B18CE2-E654-4B53-B877-C8CB0947A28E}" type="datetimeFigureOut">
              <a:rPr lang="fr-FR" smtClean="0"/>
              <a:t>11/12/2014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D826610-E019-48E9-8D35-31DBFF18F6D4}" type="slidenum">
              <a:rPr lang="fr-FR" smtClean="0"/>
              <a:t>‹N°›</a:t>
            </a:fld>
            <a:endParaRPr lang="fr-FR"/>
          </a:p>
        </p:txBody>
      </p:sp>
    </p:spTree>
    <p:extLst>
      <p:ext uri="{BB962C8B-B14F-4D97-AF65-F5344CB8AC3E}">
        <p14:creationId xmlns:p14="http://schemas.microsoft.com/office/powerpoint/2010/main" val="1418714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5B18CE2-E654-4B53-B877-C8CB0947A28E}" type="datetimeFigureOut">
              <a:rPr lang="fr-FR" smtClean="0"/>
              <a:t>11/12/2014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D826610-E019-48E9-8D35-31DBFF18F6D4}" type="slidenum">
              <a:rPr lang="fr-FR" smtClean="0"/>
              <a:t>‹N°›</a:t>
            </a:fld>
            <a:endParaRPr lang="fr-FR"/>
          </a:p>
        </p:txBody>
      </p:sp>
    </p:spTree>
    <p:extLst>
      <p:ext uri="{BB962C8B-B14F-4D97-AF65-F5344CB8AC3E}">
        <p14:creationId xmlns:p14="http://schemas.microsoft.com/office/powerpoint/2010/main" val="3604230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5B18CE2-E654-4B53-B877-C8CB0947A28E}" type="datetimeFigureOut">
              <a:rPr lang="fr-FR" smtClean="0"/>
              <a:t>11/12/2014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D826610-E019-48E9-8D35-31DBFF18F6D4}" type="slidenum">
              <a:rPr lang="fr-FR" smtClean="0"/>
              <a:t>‹N°›</a:t>
            </a:fld>
            <a:endParaRPr lang="fr-FR"/>
          </a:p>
        </p:txBody>
      </p:sp>
    </p:spTree>
    <p:extLst>
      <p:ext uri="{BB962C8B-B14F-4D97-AF65-F5344CB8AC3E}">
        <p14:creationId xmlns:p14="http://schemas.microsoft.com/office/powerpoint/2010/main" val="3254845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15B18CE2-E654-4B53-B877-C8CB0947A28E}" type="datetimeFigureOut">
              <a:rPr lang="fr-FR" smtClean="0"/>
              <a:t>11/12/2014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D826610-E019-48E9-8D35-31DBFF18F6D4}" type="slidenum">
              <a:rPr lang="fr-FR" smtClean="0"/>
              <a:t>‹N°›</a:t>
            </a:fld>
            <a:endParaRPr lang="fr-FR"/>
          </a:p>
        </p:txBody>
      </p:sp>
    </p:spTree>
    <p:extLst>
      <p:ext uri="{BB962C8B-B14F-4D97-AF65-F5344CB8AC3E}">
        <p14:creationId xmlns:p14="http://schemas.microsoft.com/office/powerpoint/2010/main" val="377606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5B18CE2-E654-4B53-B877-C8CB0947A28E}" type="datetimeFigureOut">
              <a:rPr lang="fr-FR" smtClean="0"/>
              <a:t>11/12/2014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D826610-E019-48E9-8D35-31DBFF18F6D4}" type="slidenum">
              <a:rPr lang="fr-FR" smtClean="0"/>
              <a:t>‹N°›</a:t>
            </a:fld>
            <a:endParaRPr lang="fr-FR"/>
          </a:p>
        </p:txBody>
      </p:sp>
    </p:spTree>
    <p:extLst>
      <p:ext uri="{BB962C8B-B14F-4D97-AF65-F5344CB8AC3E}">
        <p14:creationId xmlns:p14="http://schemas.microsoft.com/office/powerpoint/2010/main" val="1960915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5B18CE2-E654-4B53-B877-C8CB0947A28E}" type="datetimeFigureOut">
              <a:rPr lang="fr-FR" smtClean="0"/>
              <a:t>11/12/2014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D826610-E019-48E9-8D35-31DBFF18F6D4}" type="slidenum">
              <a:rPr lang="fr-FR" smtClean="0"/>
              <a:t>‹N°›</a:t>
            </a:fld>
            <a:endParaRPr lang="fr-FR"/>
          </a:p>
        </p:txBody>
      </p:sp>
    </p:spTree>
    <p:extLst>
      <p:ext uri="{BB962C8B-B14F-4D97-AF65-F5344CB8AC3E}">
        <p14:creationId xmlns:p14="http://schemas.microsoft.com/office/powerpoint/2010/main" val="128837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5B18CE2-E654-4B53-B877-C8CB0947A28E}" type="datetimeFigureOut">
              <a:rPr lang="fr-FR" smtClean="0"/>
              <a:t>11/12/2014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D826610-E019-48E9-8D35-31DBFF18F6D4}" type="slidenum">
              <a:rPr lang="fr-FR" smtClean="0"/>
              <a:t>‹N°›</a:t>
            </a:fld>
            <a:endParaRPr lang="fr-FR"/>
          </a:p>
        </p:txBody>
      </p:sp>
    </p:spTree>
    <p:extLst>
      <p:ext uri="{BB962C8B-B14F-4D97-AF65-F5344CB8AC3E}">
        <p14:creationId xmlns:p14="http://schemas.microsoft.com/office/powerpoint/2010/main" val="4213156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B18CE2-E654-4B53-B877-C8CB0947A28E}" type="datetimeFigureOut">
              <a:rPr lang="fr-FR" smtClean="0"/>
              <a:t>11/12/2014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26610-E019-48E9-8D35-31DBFF18F6D4}" type="slidenum">
              <a:rPr lang="fr-FR" smtClean="0"/>
              <a:t>‹N°›</a:t>
            </a:fld>
            <a:endParaRPr lang="fr-FR"/>
          </a:p>
        </p:txBody>
      </p:sp>
    </p:spTree>
    <p:extLst>
      <p:ext uri="{BB962C8B-B14F-4D97-AF65-F5344CB8AC3E}">
        <p14:creationId xmlns:p14="http://schemas.microsoft.com/office/powerpoint/2010/main" val="3847573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27576" y="5733256"/>
            <a:ext cx="3816424" cy="1008112"/>
          </a:xfrm>
        </p:spPr>
        <p:txBody>
          <a:bodyPr>
            <a:normAutofit fontScale="90000"/>
          </a:bodyPr>
          <a:lstStyle/>
          <a:p>
            <a:pPr algn="l"/>
            <a:r>
              <a:rPr lang="fr-FR" sz="1800" dirty="0"/>
              <a:t>Didier MAGNIER   </a:t>
            </a:r>
            <a:r>
              <a:rPr lang="fr-FR" sz="1800" dirty="0" smtClean="0"/>
              <a:t>    	IEN ET - </a:t>
            </a:r>
            <a:r>
              <a:rPr lang="fr-FR" sz="1800" dirty="0"/>
              <a:t>STI </a:t>
            </a:r>
            <a:r>
              <a:rPr lang="fr-FR" sz="1800" dirty="0" smtClean="0"/>
              <a:t>Caen</a:t>
            </a:r>
            <a:br>
              <a:rPr lang="fr-FR" sz="1800" dirty="0" smtClean="0"/>
            </a:br>
            <a:r>
              <a:rPr lang="fr-FR" sz="1800" dirty="0" smtClean="0"/>
              <a:t>Didier </a:t>
            </a:r>
            <a:r>
              <a:rPr lang="fr-FR" sz="1800" dirty="0" smtClean="0"/>
              <a:t>VIGOUROUX   </a:t>
            </a:r>
            <a:r>
              <a:rPr lang="fr-FR" sz="1800" dirty="0" smtClean="0"/>
              <a:t>	IEN </a:t>
            </a:r>
            <a:r>
              <a:rPr lang="fr-FR" sz="1800" dirty="0"/>
              <a:t>ET - STI </a:t>
            </a:r>
            <a:r>
              <a:rPr lang="fr-FR" sz="1800" dirty="0" smtClean="0"/>
              <a:t>Rennes</a:t>
            </a:r>
            <a:br>
              <a:rPr lang="fr-FR" sz="1800" dirty="0" smtClean="0"/>
            </a:br>
            <a:r>
              <a:rPr lang="fr-FR" sz="1800" dirty="0" smtClean="0"/>
              <a:t/>
            </a:r>
            <a:br>
              <a:rPr lang="fr-FR" sz="1800" dirty="0" smtClean="0"/>
            </a:br>
            <a:r>
              <a:rPr lang="fr-FR" sz="1800" dirty="0" smtClean="0"/>
              <a:t>PARIS - 12 décembre 2014</a:t>
            </a:r>
            <a:endParaRPr lang="fr-FR" sz="1800" dirty="0"/>
          </a:p>
        </p:txBody>
      </p:sp>
      <p:sp>
        <p:nvSpPr>
          <p:cNvPr id="4" name="Titre 1"/>
          <p:cNvSpPr txBox="1">
            <a:spLocks/>
          </p:cNvSpPr>
          <p:nvPr/>
        </p:nvSpPr>
        <p:spPr>
          <a:xfrm>
            <a:off x="355975" y="404664"/>
            <a:ext cx="8392489" cy="1368152"/>
          </a:xfrm>
          <a:prstGeom prst="rect">
            <a:avLst/>
          </a:prstGeom>
          <a:ln w="63500">
            <a:solidFill>
              <a:schemeClr val="tx1"/>
            </a:solidFill>
          </a:ln>
          <a:effectLst>
            <a:outerShdw blurRad="50800" dist="38100" dir="2700000" algn="tl" rotWithShape="0">
              <a:schemeClr val="tx1">
                <a:alpha val="61000"/>
              </a:scheme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dirty="0" smtClean="0"/>
              <a:t> </a:t>
            </a:r>
            <a:r>
              <a:rPr lang="fr-FR" sz="4000" b="1" dirty="0"/>
              <a:t>Le numérique dans les épreuves des diplômes du BTP </a:t>
            </a:r>
            <a:endParaRPr lang="fr-FR" sz="4000" dirty="0"/>
          </a:p>
        </p:txBody>
      </p:sp>
      <p:sp>
        <p:nvSpPr>
          <p:cNvPr id="5" name="Titre 1"/>
          <p:cNvSpPr txBox="1">
            <a:spLocks/>
          </p:cNvSpPr>
          <p:nvPr/>
        </p:nvSpPr>
        <p:spPr>
          <a:xfrm>
            <a:off x="714926" y="2924944"/>
            <a:ext cx="7920880" cy="13681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solidFill>
                  <a:srgbClr val="FF0000"/>
                </a:solidFill>
              </a:rPr>
              <a:t>Baccalauréat Professionnel TRAVAUX PUBLICS</a:t>
            </a:r>
            <a:endParaRPr lang="fr-FR" sz="4000" dirty="0">
              <a:solidFill>
                <a:srgbClr val="FF0000"/>
              </a:solidFill>
            </a:endParaRPr>
          </a:p>
        </p:txBody>
      </p:sp>
    </p:spTree>
    <p:extLst>
      <p:ext uri="{BB962C8B-B14F-4D97-AF65-F5344CB8AC3E}">
        <p14:creationId xmlns:p14="http://schemas.microsoft.com/office/powerpoint/2010/main" val="9178070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 y="0"/>
            <a:ext cx="611559"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a:solidFill>
                  <a:srgbClr val="FFFF00"/>
                </a:solidFill>
              </a:rPr>
              <a:t>LES      TENDANCES</a:t>
            </a:r>
            <a:endParaRPr lang="fr-FR" sz="3400" b="1" dirty="0">
              <a:solidFill>
                <a:srgbClr val="FFFF00"/>
              </a:solidFill>
            </a:endParaRPr>
          </a:p>
        </p:txBody>
      </p:sp>
      <p:sp>
        <p:nvSpPr>
          <p:cNvPr id="2" name="Rectangle 1"/>
          <p:cNvSpPr/>
          <p:nvPr/>
        </p:nvSpPr>
        <p:spPr>
          <a:xfrm>
            <a:off x="1508910" y="3140968"/>
            <a:ext cx="7383569" cy="3539430"/>
          </a:xfrm>
          <a:prstGeom prst="rect">
            <a:avLst/>
          </a:prstGeom>
        </p:spPr>
        <p:txBody>
          <a:bodyPr wrap="square">
            <a:spAutoFit/>
          </a:bodyPr>
          <a:lstStyle/>
          <a:p>
            <a:r>
              <a:rPr lang="fr-FR" sz="2800" dirty="0"/>
              <a:t>Dans le cadre des </a:t>
            </a:r>
            <a:r>
              <a:rPr lang="fr-FR" sz="2800" b="1" dirty="0">
                <a:solidFill>
                  <a:srgbClr val="FF0000"/>
                </a:solidFill>
              </a:rPr>
              <a:t>Travaux Publics </a:t>
            </a:r>
            <a:r>
              <a:rPr lang="fr-FR" sz="2800" dirty="0"/>
              <a:t>plusieurs cas majeurs d’utilisation ont été identifiés dont notamment la </a:t>
            </a:r>
            <a:r>
              <a:rPr lang="fr-FR" sz="2800" b="1" dirty="0">
                <a:solidFill>
                  <a:srgbClr val="FF0000"/>
                </a:solidFill>
              </a:rPr>
              <a:t>superposition des plans d’exécution à la réalité pour permettre aux ouvriers et aux conducteurs d’engins de visualiser les travaux à réaliser </a:t>
            </a:r>
            <a:r>
              <a:rPr lang="fr-FR" sz="2800" dirty="0"/>
              <a:t>sans marquage au sol ou objet physique d’implantation sur le chantier.</a:t>
            </a:r>
          </a:p>
        </p:txBody>
      </p:sp>
      <p:sp>
        <p:nvSpPr>
          <p:cNvPr id="3" name="Rectangle 2"/>
          <p:cNvSpPr/>
          <p:nvPr/>
        </p:nvSpPr>
        <p:spPr>
          <a:xfrm>
            <a:off x="899592" y="0"/>
            <a:ext cx="6442796" cy="707886"/>
          </a:xfrm>
          <a:prstGeom prst="rect">
            <a:avLst/>
          </a:prstGeom>
        </p:spPr>
        <p:txBody>
          <a:bodyPr wrap="square">
            <a:spAutoFit/>
          </a:bodyPr>
          <a:lstStyle/>
          <a:p>
            <a:r>
              <a:rPr lang="fr-FR" sz="4000" b="1" dirty="0" smtClean="0"/>
              <a:t>LA RÉALITE AUGMENTÉE…</a:t>
            </a:r>
            <a:endParaRPr lang="fr-FR" sz="4000" dirty="0"/>
          </a:p>
        </p:txBody>
      </p:sp>
      <p:sp>
        <p:nvSpPr>
          <p:cNvPr id="6" name="Rectangle 5"/>
          <p:cNvSpPr/>
          <p:nvPr/>
        </p:nvSpPr>
        <p:spPr>
          <a:xfrm>
            <a:off x="1043608" y="968534"/>
            <a:ext cx="7200800" cy="1815882"/>
          </a:xfrm>
          <a:prstGeom prst="rect">
            <a:avLst/>
          </a:prstGeom>
        </p:spPr>
        <p:txBody>
          <a:bodyPr wrap="square">
            <a:spAutoFit/>
          </a:bodyPr>
          <a:lstStyle/>
          <a:p>
            <a:r>
              <a:rPr lang="fr-FR" sz="2800" dirty="0"/>
              <a:t>La réalité augmentée désigne la technologie </a:t>
            </a:r>
            <a:r>
              <a:rPr lang="fr-FR" sz="2800" dirty="0" smtClean="0"/>
              <a:t> permettant </a:t>
            </a:r>
            <a:r>
              <a:rPr lang="fr-FR" sz="2800" dirty="0"/>
              <a:t>de </a:t>
            </a:r>
            <a:r>
              <a:rPr lang="fr-FR" sz="2800" b="1" dirty="0">
                <a:solidFill>
                  <a:srgbClr val="FF0000"/>
                </a:solidFill>
              </a:rPr>
              <a:t>superposer en temps réel un modèle virtuel en deux ou trois dimensions à la perception naturelle de la réalité</a:t>
            </a:r>
            <a:r>
              <a:rPr lang="fr-FR" sz="2800" dirty="0"/>
              <a:t>. </a:t>
            </a:r>
          </a:p>
        </p:txBody>
      </p:sp>
    </p:spTree>
    <p:extLst>
      <p:ext uri="{BB962C8B-B14F-4D97-AF65-F5344CB8AC3E}">
        <p14:creationId xmlns:p14="http://schemas.microsoft.com/office/powerpoint/2010/main" val="29320569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 y="0"/>
            <a:ext cx="611559"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a:solidFill>
                  <a:srgbClr val="FFFF00"/>
                </a:solidFill>
              </a:rPr>
              <a:t>LES      TENDANCES</a:t>
            </a:r>
            <a:endParaRPr lang="fr-FR" sz="3400" b="1" dirty="0">
              <a:solidFill>
                <a:srgbClr val="FFFF00"/>
              </a:solidFill>
            </a:endParaRPr>
          </a:p>
        </p:txBody>
      </p:sp>
      <p:sp>
        <p:nvSpPr>
          <p:cNvPr id="5" name="Titre 1"/>
          <p:cNvSpPr txBox="1">
            <a:spLocks/>
          </p:cNvSpPr>
          <p:nvPr/>
        </p:nvSpPr>
        <p:spPr>
          <a:xfrm>
            <a:off x="2051720" y="980728"/>
            <a:ext cx="7918339"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fr-FR" sz="4000" dirty="0"/>
          </a:p>
        </p:txBody>
      </p:sp>
      <p:sp>
        <p:nvSpPr>
          <p:cNvPr id="6" name="Titre 6"/>
          <p:cNvSpPr>
            <a:spLocks noGrp="1"/>
          </p:cNvSpPr>
          <p:nvPr>
            <p:ph type="title"/>
          </p:nvPr>
        </p:nvSpPr>
        <p:spPr>
          <a:xfrm>
            <a:off x="840266" y="0"/>
            <a:ext cx="8303734" cy="980728"/>
          </a:xfrm>
        </p:spPr>
        <p:txBody>
          <a:bodyPr>
            <a:normAutofit fontScale="90000"/>
          </a:bodyPr>
          <a:lstStyle/>
          <a:p>
            <a:pPr algn="l"/>
            <a:r>
              <a:rPr lang="fr-FR" dirty="0" smtClean="0"/>
              <a:t>Apparition des réseaux sur les maquettes 3D… et sur Google </a:t>
            </a:r>
            <a:r>
              <a:rPr lang="fr-FR" dirty="0" err="1" smtClean="0"/>
              <a:t>Maps</a:t>
            </a:r>
            <a:r>
              <a:rPr lang="fr-FR" dirty="0" smtClean="0"/>
              <a:t>…</a:t>
            </a:r>
            <a:endParaRPr lang="fr-FR" dirty="0"/>
          </a:p>
        </p:txBody>
      </p:sp>
      <p:pic>
        <p:nvPicPr>
          <p:cNvPr id="7" name="Image 6"/>
          <p:cNvPicPr/>
          <p:nvPr/>
        </p:nvPicPr>
        <p:blipFill>
          <a:blip r:embed="rId3"/>
          <a:stretch>
            <a:fillRect/>
          </a:stretch>
        </p:blipFill>
        <p:spPr>
          <a:xfrm>
            <a:off x="1115616" y="1196752"/>
            <a:ext cx="7776864" cy="5184576"/>
          </a:xfrm>
          <a:prstGeom prst="rect">
            <a:avLst/>
          </a:prstGeom>
        </p:spPr>
      </p:pic>
    </p:spTree>
    <p:extLst>
      <p:ext uri="{BB962C8B-B14F-4D97-AF65-F5344CB8AC3E}">
        <p14:creationId xmlns:p14="http://schemas.microsoft.com/office/powerpoint/2010/main" val="2932056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945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7000" r="46788"/>
          <a:stretch/>
        </p:blipFill>
        <p:spPr bwMode="auto">
          <a:xfrm>
            <a:off x="-5938" y="0"/>
            <a:ext cx="91499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p:cNvSpPr txBox="1">
            <a:spLocks/>
          </p:cNvSpPr>
          <p:nvPr/>
        </p:nvSpPr>
        <p:spPr>
          <a:xfrm>
            <a:off x="1" y="0"/>
            <a:ext cx="611559"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a:solidFill>
                  <a:srgbClr val="FFFF00"/>
                </a:solidFill>
              </a:rPr>
              <a:t>LES      TENDANCES</a:t>
            </a:r>
            <a:endParaRPr lang="fr-FR" sz="3400" b="1" dirty="0">
              <a:solidFill>
                <a:srgbClr val="FFFF00"/>
              </a:solidFill>
            </a:endParaRPr>
          </a:p>
        </p:txBody>
      </p:sp>
      <p:sp>
        <p:nvSpPr>
          <p:cNvPr id="5" name="Rectangle 4"/>
          <p:cNvSpPr/>
          <p:nvPr/>
        </p:nvSpPr>
        <p:spPr>
          <a:xfrm>
            <a:off x="899592" y="0"/>
            <a:ext cx="6442796" cy="707886"/>
          </a:xfrm>
          <a:prstGeom prst="rect">
            <a:avLst/>
          </a:prstGeom>
        </p:spPr>
        <p:txBody>
          <a:bodyPr wrap="square">
            <a:spAutoFit/>
          </a:bodyPr>
          <a:lstStyle/>
          <a:p>
            <a:r>
              <a:rPr lang="fr-FR" sz="4000" b="1" dirty="0" smtClean="0"/>
              <a:t>MENSURA</a:t>
            </a:r>
            <a:endParaRPr lang="fr-FR" sz="4000" dirty="0"/>
          </a:p>
        </p:txBody>
      </p:sp>
    </p:spTree>
    <p:extLst>
      <p:ext uri="{BB962C8B-B14F-4D97-AF65-F5344CB8AC3E}">
        <p14:creationId xmlns:p14="http://schemas.microsoft.com/office/powerpoint/2010/main" val="22096964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48872"/>
            <a:ext cx="7763871" cy="643824"/>
          </a:xfrm>
        </p:spPr>
        <p:txBody>
          <a:bodyPr>
            <a:noAutofit/>
          </a:bodyPr>
          <a:lstStyle/>
          <a:p>
            <a:pPr algn="l"/>
            <a:r>
              <a:rPr lang="fr-FR" sz="3200" b="1" dirty="0" smtClean="0"/>
              <a:t>Le </a:t>
            </a:r>
            <a:r>
              <a:rPr lang="fr-FR" sz="3200" b="1" dirty="0" smtClean="0">
                <a:solidFill>
                  <a:srgbClr val="FF0000"/>
                </a:solidFill>
              </a:rPr>
              <a:t>R</a:t>
            </a:r>
            <a:r>
              <a:rPr lang="fr-FR" sz="3200" b="1" dirty="0" smtClean="0"/>
              <a:t>éférentiel des </a:t>
            </a:r>
            <a:r>
              <a:rPr lang="fr-FR" sz="3200" b="1" dirty="0" smtClean="0">
                <a:solidFill>
                  <a:srgbClr val="FF0000"/>
                </a:solidFill>
              </a:rPr>
              <a:t>A</a:t>
            </a:r>
            <a:r>
              <a:rPr lang="fr-FR" sz="3200" b="1" dirty="0" smtClean="0"/>
              <a:t>ctivités </a:t>
            </a:r>
            <a:r>
              <a:rPr lang="fr-FR" sz="3200" b="1" dirty="0" smtClean="0">
                <a:solidFill>
                  <a:srgbClr val="FF0000"/>
                </a:solidFill>
              </a:rPr>
              <a:t>P</a:t>
            </a:r>
            <a:r>
              <a:rPr lang="fr-FR" sz="3200" b="1" dirty="0" smtClean="0"/>
              <a:t>rofessionnelles</a:t>
            </a:r>
            <a:endParaRPr lang="fr-FR" sz="2000" dirty="0"/>
          </a:p>
        </p:txBody>
      </p:sp>
      <p:sp>
        <p:nvSpPr>
          <p:cNvPr id="4" name="Titre 1"/>
          <p:cNvSpPr txBox="1">
            <a:spLocks/>
          </p:cNvSpPr>
          <p:nvPr/>
        </p:nvSpPr>
        <p:spPr>
          <a:xfrm>
            <a:off x="1" y="0"/>
            <a:ext cx="755575"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smtClean="0">
                <a:solidFill>
                  <a:srgbClr val="FFFF00"/>
                </a:solidFill>
              </a:rPr>
              <a:t>LES   </a:t>
            </a:r>
            <a:r>
              <a:rPr lang="fr-FR" sz="3400" b="1" dirty="0" smtClean="0">
                <a:solidFill>
                  <a:srgbClr val="FFFF00"/>
                </a:solidFill>
              </a:rPr>
              <a:t>ATTENTES   DU   RÉFÉRENTIEL </a:t>
            </a:r>
          </a:p>
        </p:txBody>
      </p:sp>
      <p:sp>
        <p:nvSpPr>
          <p:cNvPr id="5" name="Titre 1"/>
          <p:cNvSpPr txBox="1">
            <a:spLocks/>
          </p:cNvSpPr>
          <p:nvPr/>
        </p:nvSpPr>
        <p:spPr>
          <a:xfrm>
            <a:off x="2051720" y="980728"/>
            <a:ext cx="7918339"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fr-FR" sz="4000" dirty="0"/>
          </a:p>
        </p:txBody>
      </p:sp>
      <p:sp>
        <p:nvSpPr>
          <p:cNvPr id="3" name="Rectangle 2"/>
          <p:cNvSpPr/>
          <p:nvPr/>
        </p:nvSpPr>
        <p:spPr>
          <a:xfrm>
            <a:off x="1547664" y="980728"/>
            <a:ext cx="7344816" cy="1938992"/>
          </a:xfrm>
          <a:prstGeom prst="rect">
            <a:avLst/>
          </a:prstGeom>
        </p:spPr>
        <p:txBody>
          <a:bodyPr wrap="square">
            <a:spAutoFit/>
          </a:bodyPr>
          <a:lstStyle/>
          <a:p>
            <a:pPr algn="ctr"/>
            <a:r>
              <a:rPr lang="fr-FR" sz="2000" dirty="0"/>
              <a:t>La construction d’un ouvrage de travaux publics est une </a:t>
            </a:r>
            <a:r>
              <a:rPr lang="fr-FR" sz="2000" b="1" dirty="0">
                <a:solidFill>
                  <a:srgbClr val="FF0000"/>
                </a:solidFill>
              </a:rPr>
              <a:t>activité </a:t>
            </a:r>
            <a:r>
              <a:rPr lang="fr-FR" sz="2000" b="1" dirty="0" smtClean="0">
                <a:solidFill>
                  <a:srgbClr val="FF0000"/>
                </a:solidFill>
              </a:rPr>
              <a:t>de chantier</a:t>
            </a:r>
            <a:r>
              <a:rPr lang="fr-FR" sz="2000" dirty="0" smtClean="0">
                <a:solidFill>
                  <a:srgbClr val="FF0000"/>
                </a:solidFill>
              </a:rPr>
              <a:t> </a:t>
            </a:r>
            <a:r>
              <a:rPr lang="fr-FR" sz="2000" dirty="0"/>
              <a:t>essentiellement exécutée sur le </a:t>
            </a:r>
            <a:r>
              <a:rPr lang="fr-FR" sz="2000" dirty="0" smtClean="0"/>
              <a:t>lieu même </a:t>
            </a:r>
            <a:r>
              <a:rPr lang="fr-FR" sz="2000" dirty="0"/>
              <a:t>de son </a:t>
            </a:r>
            <a:r>
              <a:rPr lang="fr-FR" sz="2000" dirty="0" smtClean="0"/>
              <a:t>implantation</a:t>
            </a:r>
            <a:r>
              <a:rPr lang="fr-FR" sz="2000" dirty="0"/>
              <a:t>. Cette </a:t>
            </a:r>
            <a:r>
              <a:rPr lang="fr-FR" sz="2000" b="1" dirty="0">
                <a:solidFill>
                  <a:srgbClr val="FF0000"/>
                </a:solidFill>
              </a:rPr>
              <a:t>construction est unique</a:t>
            </a:r>
            <a:r>
              <a:rPr lang="fr-FR" sz="2000" dirty="0"/>
              <a:t>. Elle contribue à l’aménagement du territoire. Sa </a:t>
            </a:r>
            <a:r>
              <a:rPr lang="fr-FR" sz="2000" dirty="0" smtClean="0"/>
              <a:t>réalisation nécessite </a:t>
            </a:r>
            <a:r>
              <a:rPr lang="fr-FR" sz="2000" b="1" dirty="0">
                <a:solidFill>
                  <a:srgbClr val="FF0000"/>
                </a:solidFill>
              </a:rPr>
              <a:t>des équipes de chantier mobiles</a:t>
            </a:r>
            <a:r>
              <a:rPr lang="fr-FR" sz="2000" dirty="0"/>
              <a:t>, mettant en œuvre des matériaux divers et utilisant des matériels et </a:t>
            </a:r>
            <a:r>
              <a:rPr lang="fr-FR" sz="2000" dirty="0" smtClean="0"/>
              <a:t>outillages variés</a:t>
            </a:r>
            <a:r>
              <a:rPr lang="fr-FR" sz="2000" dirty="0"/>
              <a:t>. </a:t>
            </a:r>
          </a:p>
        </p:txBody>
      </p:sp>
      <p:sp>
        <p:nvSpPr>
          <p:cNvPr id="7" name="Rectangle 6"/>
          <p:cNvSpPr/>
          <p:nvPr/>
        </p:nvSpPr>
        <p:spPr>
          <a:xfrm>
            <a:off x="1331640" y="3212976"/>
            <a:ext cx="7992888" cy="3170099"/>
          </a:xfrm>
          <a:prstGeom prst="rect">
            <a:avLst/>
          </a:prstGeom>
        </p:spPr>
        <p:txBody>
          <a:bodyPr wrap="square">
            <a:spAutoFit/>
          </a:bodyPr>
          <a:lstStyle/>
          <a:p>
            <a:r>
              <a:rPr lang="fr-FR" sz="2000" dirty="0"/>
              <a:t>Le </a:t>
            </a:r>
            <a:r>
              <a:rPr lang="fr-FR" sz="2000" b="1" dirty="0">
                <a:solidFill>
                  <a:srgbClr val="FF0000"/>
                </a:solidFill>
              </a:rPr>
              <a:t>titulaire du baccalauréat professionnel Travaux publics </a:t>
            </a:r>
            <a:r>
              <a:rPr lang="fr-FR" sz="2000" dirty="0"/>
              <a:t>réalise, à partir de directives générales, l’ensemble </a:t>
            </a:r>
            <a:r>
              <a:rPr lang="fr-FR" sz="2000" dirty="0" smtClean="0"/>
              <a:t>des travaux </a:t>
            </a:r>
            <a:r>
              <a:rPr lang="fr-FR" sz="2000" dirty="0"/>
              <a:t>de sa spécialité. Dans ce cadre, </a:t>
            </a:r>
            <a:r>
              <a:rPr lang="fr-FR" sz="2000" b="1" dirty="0">
                <a:solidFill>
                  <a:srgbClr val="FF0000"/>
                </a:solidFill>
              </a:rPr>
              <a:t>il dispose d’une certaine autonomie</a:t>
            </a:r>
            <a:r>
              <a:rPr lang="fr-FR" sz="2000" dirty="0">
                <a:solidFill>
                  <a:srgbClr val="FF0000"/>
                </a:solidFill>
              </a:rPr>
              <a:t> </a:t>
            </a:r>
            <a:r>
              <a:rPr lang="fr-FR" sz="2000" dirty="0"/>
              <a:t>et </a:t>
            </a:r>
            <a:r>
              <a:rPr lang="fr-FR" sz="2000" b="1" dirty="0">
                <a:solidFill>
                  <a:srgbClr val="FF0000"/>
                </a:solidFill>
              </a:rPr>
              <a:t>prend des </a:t>
            </a:r>
            <a:r>
              <a:rPr lang="fr-FR" sz="2000" b="1" dirty="0" smtClean="0">
                <a:solidFill>
                  <a:srgbClr val="FF0000"/>
                </a:solidFill>
              </a:rPr>
              <a:t>initiatives </a:t>
            </a:r>
            <a:r>
              <a:rPr lang="fr-FR" sz="2000" dirty="0"/>
              <a:t>se rapportant à </a:t>
            </a:r>
            <a:r>
              <a:rPr lang="fr-FR" sz="2000" dirty="0" smtClean="0"/>
              <a:t>la réalisation </a:t>
            </a:r>
            <a:r>
              <a:rPr lang="fr-FR" sz="2000" dirty="0"/>
              <a:t>des travaux qui lui sont confiés.</a:t>
            </a:r>
          </a:p>
          <a:p>
            <a:r>
              <a:rPr lang="fr-FR" sz="2000" dirty="0"/>
              <a:t>Il peut être amené à accomplir des tâches avec l’assistance d’aides dont il guide le travail.</a:t>
            </a:r>
          </a:p>
          <a:p>
            <a:r>
              <a:rPr lang="fr-FR" sz="2000" b="1" dirty="0">
                <a:solidFill>
                  <a:srgbClr val="FF0000"/>
                </a:solidFill>
              </a:rPr>
              <a:t>Il est capable de lire des plans d’exécution et de tenir les documents courants</a:t>
            </a:r>
            <a:r>
              <a:rPr lang="fr-FR" sz="2000" dirty="0"/>
              <a:t>.</a:t>
            </a:r>
          </a:p>
          <a:p>
            <a:r>
              <a:rPr lang="fr-FR" sz="2000" dirty="0"/>
              <a:t>La réalisation des différentes tâches implique le respect des règles de l’art, et la prise en compte des contraintes </a:t>
            </a:r>
            <a:r>
              <a:rPr lang="fr-FR" sz="2000" dirty="0" smtClean="0"/>
              <a:t>liées aux </a:t>
            </a:r>
            <a:r>
              <a:rPr lang="fr-FR" sz="2000" dirty="0"/>
              <a:t>environnements. </a:t>
            </a:r>
          </a:p>
        </p:txBody>
      </p:sp>
    </p:spTree>
    <p:extLst>
      <p:ext uri="{BB962C8B-B14F-4D97-AF65-F5344CB8AC3E}">
        <p14:creationId xmlns:p14="http://schemas.microsoft.com/office/powerpoint/2010/main" val="36821982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 y="0"/>
            <a:ext cx="827583"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solidFill>
                  <a:srgbClr val="FFFF00"/>
                </a:solidFill>
              </a:rPr>
              <a:t>CONTEXTES </a:t>
            </a:r>
            <a:r>
              <a:rPr lang="fr-FR" sz="4000" b="1" dirty="0" smtClean="0">
                <a:solidFill>
                  <a:srgbClr val="FFFF00"/>
                </a:solidFill>
              </a:rPr>
              <a:t>PROFESSIONNELS CIBLÉS</a:t>
            </a:r>
          </a:p>
        </p:txBody>
      </p:sp>
      <p:sp>
        <p:nvSpPr>
          <p:cNvPr id="9" name="Titre 1"/>
          <p:cNvSpPr txBox="1">
            <a:spLocks/>
          </p:cNvSpPr>
          <p:nvPr/>
        </p:nvSpPr>
        <p:spPr>
          <a:xfrm>
            <a:off x="1598015" y="548680"/>
            <a:ext cx="5062217"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smtClean="0"/>
              <a:t>LES TERRASSEMENTS …</a:t>
            </a:r>
            <a:endParaRPr lang="fr-FR" sz="2000" dirty="0"/>
          </a:p>
        </p:txBody>
      </p:sp>
      <p:pic>
        <p:nvPicPr>
          <p:cNvPr id="1029" name="Picture 5" descr="https://encrypted-tbn0.gstatic.com/images?q=tbn:ANd9GcQSdhOZEORJP07w1QW-wLdefho-oqvfRCySpBUjGqLt-4BUkbYM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5" y="1889292"/>
            <a:ext cx="2981325" cy="153352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Terrassement de mass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8015" y="2996952"/>
            <a:ext cx="2931683" cy="219876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www.lgv-sea-tours-bordeaux.fr/uploads/media_items/terrassement-de-la-future-tranchee-couverte-sous-l-a10.900.601.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5" y="3789040"/>
            <a:ext cx="3419952" cy="228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198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02131" y="1471782"/>
            <a:ext cx="7979895" cy="5661248"/>
          </a:xfrm>
        </p:spPr>
        <p:txBody>
          <a:bodyPr>
            <a:noAutofit/>
          </a:bodyPr>
          <a:lstStyle/>
          <a:p>
            <a:pPr algn="l"/>
            <a:r>
              <a:rPr lang="fr-FR" sz="3200" b="1" dirty="0" smtClean="0"/>
              <a:t>Le Génie Civil</a:t>
            </a:r>
            <a:r>
              <a:rPr lang="fr-FR" sz="3200" b="1" dirty="0"/>
              <a:t> </a:t>
            </a:r>
            <a:r>
              <a:rPr lang="fr-FR" sz="3200" b="1" dirty="0" smtClean="0"/>
              <a:t>   			Les Travaux 						Souterrains</a:t>
            </a:r>
            <a:br>
              <a:rPr lang="fr-FR" sz="3200" b="1" dirty="0" smtClean="0"/>
            </a:br>
            <a:r>
              <a:rPr lang="fr-FR" sz="3200" b="1" dirty="0" smtClean="0"/>
              <a:t/>
            </a:r>
            <a:br>
              <a:rPr lang="fr-FR" sz="3200" b="1" dirty="0" smtClean="0"/>
            </a:br>
            <a:r>
              <a:rPr lang="fr-FR" sz="3200" b="1" dirty="0" smtClean="0"/>
              <a:t/>
            </a:r>
            <a:br>
              <a:rPr lang="fr-FR" sz="3200" b="1" dirty="0" smtClean="0"/>
            </a:br>
            <a:r>
              <a:rPr lang="fr-FR" sz="3200" b="1" dirty="0"/>
              <a:t/>
            </a:r>
            <a:br>
              <a:rPr lang="fr-FR" sz="3200" b="1" dirty="0"/>
            </a:br>
            <a:r>
              <a:rPr lang="fr-FR" sz="3200" b="1" dirty="0" smtClean="0"/>
              <a:t>Les Fondations </a:t>
            </a:r>
            <a:r>
              <a:rPr lang="fr-FR" sz="3200" b="1" dirty="0"/>
              <a:t>S</a:t>
            </a:r>
            <a:r>
              <a:rPr lang="fr-FR" sz="3200" b="1" dirty="0" smtClean="0"/>
              <a:t>péciales</a:t>
            </a:r>
            <a:br>
              <a:rPr lang="fr-FR" sz="3200" b="1" dirty="0" smtClean="0"/>
            </a:br>
            <a:r>
              <a:rPr lang="fr-FR" sz="3200" b="1" dirty="0" smtClean="0"/>
              <a:t/>
            </a:r>
            <a:br>
              <a:rPr lang="fr-FR" sz="3200" b="1" dirty="0" smtClean="0"/>
            </a:br>
            <a:r>
              <a:rPr lang="fr-FR" sz="3200" b="1" dirty="0"/>
              <a:t/>
            </a:r>
            <a:br>
              <a:rPr lang="fr-FR" sz="3200" b="1" dirty="0"/>
            </a:br>
            <a:r>
              <a:rPr lang="fr-FR" sz="3200" b="1" dirty="0" smtClean="0"/>
              <a:t/>
            </a:r>
            <a:br>
              <a:rPr lang="fr-FR" sz="3200" b="1" dirty="0" smtClean="0"/>
            </a:br>
            <a:r>
              <a:rPr lang="fr-FR" sz="3200" b="1" dirty="0" smtClean="0"/>
              <a:t/>
            </a:r>
            <a:br>
              <a:rPr lang="fr-FR" sz="3200" b="1" dirty="0" smtClean="0"/>
            </a:br>
            <a:r>
              <a:rPr lang="fr-FR" sz="3200" b="1" dirty="0" smtClean="0"/>
              <a:t>Les Travaux Maritimes</a:t>
            </a:r>
            <a:br>
              <a:rPr lang="fr-FR" sz="3200" b="1" dirty="0" smtClean="0"/>
            </a:br>
            <a:r>
              <a:rPr lang="fr-FR" sz="3200" b="1" dirty="0" smtClean="0"/>
              <a:t>et Fluviaux</a:t>
            </a:r>
            <a:br>
              <a:rPr lang="fr-FR" sz="3200" b="1" dirty="0" smtClean="0"/>
            </a:br>
            <a:r>
              <a:rPr lang="fr-FR" sz="3200" b="1" dirty="0"/>
              <a:t/>
            </a:r>
            <a:br>
              <a:rPr lang="fr-FR" sz="3200" b="1" dirty="0"/>
            </a:br>
            <a:endParaRPr lang="fr-FR" sz="2000" dirty="0"/>
          </a:p>
        </p:txBody>
      </p:sp>
      <p:pic>
        <p:nvPicPr>
          <p:cNvPr id="1027" name="Picture 3" descr="C:\Users\DMAGN\Desktop\PHOTO TP\genie_civ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11431">
            <a:off x="2184549" y="1439473"/>
            <a:ext cx="2592288" cy="1516488"/>
          </a:xfrm>
          <a:prstGeom prst="rect">
            <a:avLst/>
          </a:prstGeom>
          <a:noFill/>
          <a:extLst>
            <a:ext uri="{909E8E84-426E-40DD-AFC4-6F175D3DCCD1}">
              <a14:hiddenFill xmlns:a14="http://schemas.microsoft.com/office/drawing/2010/main">
                <a:solidFill>
                  <a:srgbClr val="FFFFFF"/>
                </a:solidFill>
              </a14:hiddenFill>
            </a:ext>
          </a:extLst>
        </p:spPr>
      </p:pic>
      <p:sp>
        <p:nvSpPr>
          <p:cNvPr id="6" name="Titre 1"/>
          <p:cNvSpPr txBox="1">
            <a:spLocks/>
          </p:cNvSpPr>
          <p:nvPr/>
        </p:nvSpPr>
        <p:spPr>
          <a:xfrm>
            <a:off x="1115617" y="48872"/>
            <a:ext cx="6768752" cy="787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smtClean="0"/>
              <a:t>LES OUVRAGES D’ART …</a:t>
            </a:r>
            <a:endParaRPr lang="fr-FR" sz="2000" dirty="0"/>
          </a:p>
        </p:txBody>
      </p:sp>
      <p:pic>
        <p:nvPicPr>
          <p:cNvPr id="7170" name="Picture 2" descr="http://www.metier-tp.com/IMG/jpg/travaux_souterr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938838"/>
            <a:ext cx="3663553" cy="214317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DMAGN\Desktop\PHOTO TP\fondations_special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3854658"/>
            <a:ext cx="2685151" cy="151855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DMAGN\Desktop\PHOTO TP\travaux_maritim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45086">
            <a:off x="5599919" y="5164102"/>
            <a:ext cx="2511763" cy="1469381"/>
          </a:xfrm>
          <a:prstGeom prst="rect">
            <a:avLst/>
          </a:prstGeom>
          <a:noFill/>
          <a:extLst>
            <a:ext uri="{909E8E84-426E-40DD-AFC4-6F175D3DCCD1}">
              <a14:hiddenFill xmlns:a14="http://schemas.microsoft.com/office/drawing/2010/main">
                <a:solidFill>
                  <a:srgbClr val="FFFFFF"/>
                </a:solidFill>
              </a14:hiddenFill>
            </a:ext>
          </a:extLst>
        </p:spPr>
      </p:pic>
      <p:sp>
        <p:nvSpPr>
          <p:cNvPr id="9" name="Titre 1"/>
          <p:cNvSpPr txBox="1">
            <a:spLocks/>
          </p:cNvSpPr>
          <p:nvPr/>
        </p:nvSpPr>
        <p:spPr>
          <a:xfrm>
            <a:off x="1" y="0"/>
            <a:ext cx="827583" cy="6858000"/>
          </a:xfrm>
          <a:prstGeom prst="rect">
            <a:avLst/>
          </a:prstGeom>
          <a:blipFill>
            <a:blip r:embed="rId6"/>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solidFill>
                  <a:srgbClr val="FFFF00"/>
                </a:solidFill>
              </a:rPr>
              <a:t>CONTEXTES </a:t>
            </a:r>
            <a:r>
              <a:rPr lang="fr-FR" sz="4000" b="1" dirty="0" smtClean="0">
                <a:solidFill>
                  <a:srgbClr val="FFFF00"/>
                </a:solidFill>
              </a:rPr>
              <a:t>PROFESSIONNELS CIBLÉS</a:t>
            </a:r>
          </a:p>
        </p:txBody>
      </p:sp>
    </p:spTree>
    <p:extLst>
      <p:ext uri="{BB962C8B-B14F-4D97-AF65-F5344CB8AC3E}">
        <p14:creationId xmlns:p14="http://schemas.microsoft.com/office/powerpoint/2010/main" val="25026985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1408" y="3503176"/>
            <a:ext cx="3816424" cy="1044116"/>
          </a:xfrm>
        </p:spPr>
        <p:txBody>
          <a:bodyPr>
            <a:noAutofit/>
          </a:bodyPr>
          <a:lstStyle/>
          <a:p>
            <a:pPr algn="l"/>
            <a:r>
              <a:rPr lang="fr-FR" sz="3200" b="1" dirty="0" smtClean="0"/>
              <a:t>Les aménagements</a:t>
            </a:r>
            <a:br>
              <a:rPr lang="fr-FR" sz="3200" b="1" dirty="0" smtClean="0"/>
            </a:br>
            <a:r>
              <a:rPr lang="fr-FR" sz="3200" b="1" dirty="0" smtClean="0"/>
              <a:t>urbains</a:t>
            </a:r>
            <a:br>
              <a:rPr lang="fr-FR" sz="3200" b="1" dirty="0" smtClean="0"/>
            </a:br>
            <a:endParaRPr lang="fr-FR" sz="2000" dirty="0"/>
          </a:p>
        </p:txBody>
      </p:sp>
      <p:sp>
        <p:nvSpPr>
          <p:cNvPr id="6" name="Titre 1"/>
          <p:cNvSpPr txBox="1">
            <a:spLocks/>
          </p:cNvSpPr>
          <p:nvPr/>
        </p:nvSpPr>
        <p:spPr>
          <a:xfrm>
            <a:off x="1043608" y="51571"/>
            <a:ext cx="6768752" cy="7131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smtClean="0"/>
              <a:t>LES ROUTES …</a:t>
            </a:r>
          </a:p>
        </p:txBody>
      </p:sp>
      <p:pic>
        <p:nvPicPr>
          <p:cNvPr id="4097" name="Picture 1" descr="C:\Users\DMAGN\Desktop\PHOTO TP\construction_de_rou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52564">
            <a:off x="4118234" y="772607"/>
            <a:ext cx="3581269" cy="2003751"/>
          </a:xfrm>
          <a:prstGeom prst="rect">
            <a:avLst/>
          </a:prstGeom>
          <a:noFill/>
          <a:extLst>
            <a:ext uri="{909E8E84-426E-40DD-AFC4-6F175D3DCCD1}">
              <a14:hiddenFill xmlns:a14="http://schemas.microsoft.com/office/drawing/2010/main">
                <a:solidFill>
                  <a:srgbClr val="FFFFFF"/>
                </a:solidFill>
              </a14:hiddenFill>
            </a:ext>
          </a:extLst>
        </p:spPr>
      </p:pic>
      <p:sp>
        <p:nvSpPr>
          <p:cNvPr id="9" name="Titre 1"/>
          <p:cNvSpPr txBox="1">
            <a:spLocks/>
          </p:cNvSpPr>
          <p:nvPr/>
        </p:nvSpPr>
        <p:spPr>
          <a:xfrm>
            <a:off x="5436096" y="3429000"/>
            <a:ext cx="3457596" cy="5400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smtClean="0"/>
              <a:t>Les voies ferrées</a:t>
            </a:r>
          </a:p>
        </p:txBody>
      </p:sp>
      <p:sp>
        <p:nvSpPr>
          <p:cNvPr id="11" name="Titre 1"/>
          <p:cNvSpPr txBox="1">
            <a:spLocks/>
          </p:cNvSpPr>
          <p:nvPr/>
        </p:nvSpPr>
        <p:spPr>
          <a:xfrm>
            <a:off x="1274230" y="1252424"/>
            <a:ext cx="3096344" cy="10441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smtClean="0"/>
              <a:t>La construction</a:t>
            </a:r>
            <a:br>
              <a:rPr lang="fr-FR" sz="3200" b="1" dirty="0" smtClean="0"/>
            </a:br>
            <a:r>
              <a:rPr lang="fr-FR" sz="3200" b="1" dirty="0" smtClean="0"/>
              <a:t>	de routes</a:t>
            </a:r>
            <a:endParaRPr lang="fr-FR" sz="2000" dirty="0"/>
          </a:p>
        </p:txBody>
      </p:sp>
      <p:pic>
        <p:nvPicPr>
          <p:cNvPr id="12" name="Picture 2" descr="http://www.metier-tp.com/IMG/jpg/amenagements_urb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60" y="4725144"/>
            <a:ext cx="28310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DMAGN\Desktop\PHOTO TP\voix_ferre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001593"/>
            <a:ext cx="3414311" cy="1997372"/>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p:cNvSpPr txBox="1">
            <a:spLocks/>
          </p:cNvSpPr>
          <p:nvPr/>
        </p:nvSpPr>
        <p:spPr>
          <a:xfrm>
            <a:off x="1" y="0"/>
            <a:ext cx="827583" cy="6858000"/>
          </a:xfrm>
          <a:prstGeom prst="rect">
            <a:avLst/>
          </a:prstGeom>
          <a:blipFill>
            <a:blip r:embed="rId5"/>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solidFill>
                  <a:srgbClr val="FFFF00"/>
                </a:solidFill>
              </a:rPr>
              <a:t>CONTEXTES </a:t>
            </a:r>
            <a:r>
              <a:rPr lang="fr-FR" sz="4000" b="1" dirty="0" smtClean="0">
                <a:solidFill>
                  <a:srgbClr val="FFFF00"/>
                </a:solidFill>
              </a:rPr>
              <a:t>PROFESSIONNELS CIBLÉS</a:t>
            </a:r>
          </a:p>
        </p:txBody>
      </p:sp>
    </p:spTree>
    <p:extLst>
      <p:ext uri="{BB962C8B-B14F-4D97-AF65-F5344CB8AC3E}">
        <p14:creationId xmlns:p14="http://schemas.microsoft.com/office/powerpoint/2010/main" val="11984855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1" y="3789040"/>
            <a:ext cx="4608512" cy="864096"/>
          </a:xfrm>
        </p:spPr>
        <p:txBody>
          <a:bodyPr>
            <a:noAutofit/>
          </a:bodyPr>
          <a:lstStyle/>
          <a:p>
            <a:pPr algn="l"/>
            <a:r>
              <a:rPr lang="fr-FR" sz="3200" b="1" dirty="0" smtClean="0"/>
              <a:t>Les travaux électriques</a:t>
            </a:r>
            <a:br>
              <a:rPr lang="fr-FR" sz="3200" b="1" dirty="0" smtClean="0"/>
            </a:br>
            <a:endParaRPr lang="fr-FR" sz="2000" dirty="0"/>
          </a:p>
        </p:txBody>
      </p:sp>
      <p:sp>
        <p:nvSpPr>
          <p:cNvPr id="6" name="Titre 1"/>
          <p:cNvSpPr txBox="1">
            <a:spLocks/>
          </p:cNvSpPr>
          <p:nvPr/>
        </p:nvSpPr>
        <p:spPr>
          <a:xfrm>
            <a:off x="1115617" y="48872"/>
            <a:ext cx="6768752" cy="7878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smtClean="0"/>
              <a:t>LES RÉSEAUX ET CANALISATIONS …</a:t>
            </a:r>
            <a:endParaRPr lang="fr-FR" sz="2000" dirty="0"/>
          </a:p>
        </p:txBody>
      </p:sp>
      <p:pic>
        <p:nvPicPr>
          <p:cNvPr id="5121" name="Picture 1" descr="C:\Users\DMAGN\Desktop\PHOTO TP\travaux_electriqu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4437112"/>
            <a:ext cx="3929067" cy="229850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DMAGN\Desktop\PHOTO TP\eau_et_fluid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17242">
            <a:off x="4677209" y="1299056"/>
            <a:ext cx="3484528" cy="2038449"/>
          </a:xfrm>
          <a:prstGeom prst="rect">
            <a:avLst/>
          </a:prstGeom>
          <a:noFill/>
          <a:extLst>
            <a:ext uri="{909E8E84-426E-40DD-AFC4-6F175D3DCCD1}">
              <a14:hiddenFill xmlns:a14="http://schemas.microsoft.com/office/drawing/2010/main">
                <a:solidFill>
                  <a:srgbClr val="FFFFFF"/>
                </a:solidFill>
              </a14:hiddenFill>
            </a:ext>
          </a:extLst>
        </p:spPr>
      </p:pic>
      <p:sp>
        <p:nvSpPr>
          <p:cNvPr id="9" name="Titre 1"/>
          <p:cNvSpPr txBox="1">
            <a:spLocks/>
          </p:cNvSpPr>
          <p:nvPr/>
        </p:nvSpPr>
        <p:spPr>
          <a:xfrm>
            <a:off x="1147203" y="1196752"/>
            <a:ext cx="356881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200" b="1" dirty="0" smtClean="0"/>
              <a:t>L’eau et les fluides</a:t>
            </a:r>
            <a:endParaRPr lang="fr-FR" sz="2000" dirty="0"/>
          </a:p>
        </p:txBody>
      </p:sp>
      <p:sp>
        <p:nvSpPr>
          <p:cNvPr id="8" name="Titre 1"/>
          <p:cNvSpPr txBox="1">
            <a:spLocks/>
          </p:cNvSpPr>
          <p:nvPr/>
        </p:nvSpPr>
        <p:spPr>
          <a:xfrm>
            <a:off x="1" y="0"/>
            <a:ext cx="827583" cy="6858000"/>
          </a:xfrm>
          <a:prstGeom prst="rect">
            <a:avLst/>
          </a:prstGeom>
          <a:blipFill>
            <a:blip r:embed="rId4"/>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solidFill>
                  <a:srgbClr val="FFFF00"/>
                </a:solidFill>
              </a:rPr>
              <a:t>CONTEXTES </a:t>
            </a:r>
            <a:r>
              <a:rPr lang="fr-FR" sz="4000" b="1" dirty="0" smtClean="0">
                <a:solidFill>
                  <a:srgbClr val="FFFF00"/>
                </a:solidFill>
              </a:rPr>
              <a:t>PROFESSIONNELS CIBLÉS</a:t>
            </a:r>
          </a:p>
        </p:txBody>
      </p:sp>
    </p:spTree>
    <p:extLst>
      <p:ext uri="{BB962C8B-B14F-4D97-AF65-F5344CB8AC3E}">
        <p14:creationId xmlns:p14="http://schemas.microsoft.com/office/powerpoint/2010/main" val="2502698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9672" y="548680"/>
            <a:ext cx="7128792" cy="5427222"/>
          </a:xfrm>
        </p:spPr>
        <p:txBody>
          <a:bodyPr>
            <a:noAutofit/>
          </a:bodyPr>
          <a:lstStyle/>
          <a:p>
            <a:pPr algn="l"/>
            <a:r>
              <a:rPr lang="fr-FR" sz="4000" b="1" dirty="0" smtClean="0"/>
              <a:t>MENSURA</a:t>
            </a:r>
            <a:r>
              <a:rPr lang="fr-FR" sz="3200" b="1" dirty="0" smtClean="0"/>
              <a:t/>
            </a:r>
            <a:br>
              <a:rPr lang="fr-FR" sz="3200" b="1" dirty="0" smtClean="0"/>
            </a:br>
            <a:r>
              <a:rPr lang="fr-FR" sz="3200" b="1" dirty="0"/>
              <a:t/>
            </a:r>
            <a:br>
              <a:rPr lang="fr-FR" sz="3200" b="1" dirty="0"/>
            </a:br>
            <a:r>
              <a:rPr lang="fr-FR" sz="3200" b="1" dirty="0" smtClean="0"/>
              <a:t>Obtention d’informations techniques de terrain à l’aide d’un simple VIEWER téléchargeable gratuitement…</a:t>
            </a:r>
            <a:br>
              <a:rPr lang="fr-FR" sz="3200" b="1" dirty="0" smtClean="0"/>
            </a:br>
            <a:r>
              <a:rPr lang="fr-FR" sz="3200" b="1" dirty="0" smtClean="0"/>
              <a:t/>
            </a:r>
            <a:br>
              <a:rPr lang="fr-FR" sz="3200" b="1" dirty="0" smtClean="0"/>
            </a:br>
            <a:r>
              <a:rPr lang="fr-FR" sz="3200" b="1" dirty="0" smtClean="0">
                <a:solidFill>
                  <a:srgbClr val="FF0000"/>
                </a:solidFill>
              </a:rPr>
              <a:t>ATTENTION,</a:t>
            </a:r>
            <a:br>
              <a:rPr lang="fr-FR" sz="3200" b="1" dirty="0" smtClean="0">
                <a:solidFill>
                  <a:srgbClr val="FF0000"/>
                </a:solidFill>
              </a:rPr>
            </a:br>
            <a:r>
              <a:rPr lang="fr-FR" sz="3200" b="1" dirty="0" smtClean="0">
                <a:solidFill>
                  <a:srgbClr val="FF0000"/>
                </a:solidFill>
              </a:rPr>
              <a:t>il s’agit </a:t>
            </a:r>
            <a:r>
              <a:rPr lang="fr-FR" sz="3200" b="1" dirty="0" smtClean="0">
                <a:solidFill>
                  <a:srgbClr val="FF0000"/>
                </a:solidFill>
              </a:rPr>
              <a:t>d’une </a:t>
            </a:r>
            <a:r>
              <a:rPr lang="fr-FR" sz="3200" b="1" dirty="0" smtClean="0">
                <a:solidFill>
                  <a:srgbClr val="FF0000"/>
                </a:solidFill>
              </a:rPr>
              <a:t>maquette  3D,</a:t>
            </a:r>
            <a:br>
              <a:rPr lang="fr-FR" sz="3200" b="1" dirty="0" smtClean="0">
                <a:solidFill>
                  <a:srgbClr val="FF0000"/>
                </a:solidFill>
              </a:rPr>
            </a:br>
            <a:r>
              <a:rPr lang="fr-FR" sz="3200" b="1" dirty="0" smtClean="0">
                <a:solidFill>
                  <a:srgbClr val="FF0000"/>
                </a:solidFill>
              </a:rPr>
              <a:t>sans pour autant être dans la logique BIM et format IFC… pour le moment !!!</a:t>
            </a:r>
            <a:endParaRPr lang="fr-FR" sz="2000" dirty="0">
              <a:solidFill>
                <a:srgbClr val="FF0000"/>
              </a:solidFill>
            </a:endParaRPr>
          </a:p>
        </p:txBody>
      </p:sp>
      <p:sp>
        <p:nvSpPr>
          <p:cNvPr id="4" name="Titre 1"/>
          <p:cNvSpPr txBox="1">
            <a:spLocks/>
          </p:cNvSpPr>
          <p:nvPr/>
        </p:nvSpPr>
        <p:spPr>
          <a:xfrm>
            <a:off x="0" y="-24312"/>
            <a:ext cx="611560"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b="1" dirty="0" smtClean="0">
                <a:solidFill>
                  <a:srgbClr val="FFFF00"/>
                </a:solidFill>
              </a:rPr>
              <a:t>QUELQUES    </a:t>
            </a:r>
            <a:r>
              <a:rPr lang="fr-FR" sz="2600" b="1" dirty="0">
                <a:solidFill>
                  <a:srgbClr val="FFFF00"/>
                </a:solidFill>
              </a:rPr>
              <a:t>OUTILS </a:t>
            </a:r>
            <a:r>
              <a:rPr lang="fr-FR" sz="2600" b="1" dirty="0" smtClean="0">
                <a:solidFill>
                  <a:srgbClr val="FFFF00"/>
                </a:solidFill>
              </a:rPr>
              <a:t>  NUMERIQUES    </a:t>
            </a:r>
            <a:r>
              <a:rPr lang="fr-FR" sz="2600" b="1" dirty="0">
                <a:solidFill>
                  <a:srgbClr val="FFFF00"/>
                </a:solidFill>
              </a:rPr>
              <a:t>PROPICES</a:t>
            </a:r>
          </a:p>
        </p:txBody>
      </p:sp>
      <p:sp>
        <p:nvSpPr>
          <p:cNvPr id="5" name="Titre 1"/>
          <p:cNvSpPr txBox="1">
            <a:spLocks/>
          </p:cNvSpPr>
          <p:nvPr/>
        </p:nvSpPr>
        <p:spPr>
          <a:xfrm>
            <a:off x="2051720" y="980728"/>
            <a:ext cx="7918339"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fr-FR" sz="4000" dirty="0"/>
          </a:p>
        </p:txBody>
      </p:sp>
    </p:spTree>
    <p:extLst>
      <p:ext uri="{BB962C8B-B14F-4D97-AF65-F5344CB8AC3E}">
        <p14:creationId xmlns:p14="http://schemas.microsoft.com/office/powerpoint/2010/main" val="41171934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479" t="1997" r="14713" b="6314"/>
          <a:stretch/>
        </p:blipFill>
        <p:spPr bwMode="auto">
          <a:xfrm>
            <a:off x="0" y="0"/>
            <a:ext cx="91495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1"/>
          <p:cNvSpPr txBox="1">
            <a:spLocks/>
          </p:cNvSpPr>
          <p:nvPr/>
        </p:nvSpPr>
        <p:spPr>
          <a:xfrm>
            <a:off x="0" y="-24312"/>
            <a:ext cx="611560"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b="1" dirty="0" smtClean="0">
                <a:solidFill>
                  <a:srgbClr val="FFFF00"/>
                </a:solidFill>
              </a:rPr>
              <a:t>QUELQUES    </a:t>
            </a:r>
            <a:r>
              <a:rPr lang="fr-FR" sz="2600" b="1" dirty="0">
                <a:solidFill>
                  <a:srgbClr val="FFFF00"/>
                </a:solidFill>
              </a:rPr>
              <a:t>OUTILS </a:t>
            </a:r>
            <a:r>
              <a:rPr lang="fr-FR" sz="2600" b="1" dirty="0" smtClean="0">
                <a:solidFill>
                  <a:srgbClr val="FFFF00"/>
                </a:solidFill>
              </a:rPr>
              <a:t>  NUMERIQUES    </a:t>
            </a:r>
            <a:r>
              <a:rPr lang="fr-FR" sz="2600" b="1" dirty="0">
                <a:solidFill>
                  <a:srgbClr val="FFFF00"/>
                </a:solidFill>
              </a:rPr>
              <a:t>PROPICES</a:t>
            </a:r>
          </a:p>
        </p:txBody>
      </p:sp>
    </p:spTree>
    <p:extLst>
      <p:ext uri="{BB962C8B-B14F-4D97-AF65-F5344CB8AC3E}">
        <p14:creationId xmlns:p14="http://schemas.microsoft.com/office/powerpoint/2010/main" val="10204417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 y="0"/>
            <a:ext cx="611559"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smtClean="0">
                <a:solidFill>
                  <a:srgbClr val="FFFF00"/>
                </a:solidFill>
              </a:rPr>
              <a:t>LE   </a:t>
            </a:r>
            <a:r>
              <a:rPr lang="fr-FR" sz="3400" b="1" dirty="0">
                <a:solidFill>
                  <a:srgbClr val="FFFF00"/>
                </a:solidFill>
              </a:rPr>
              <a:t>CONSTAT</a:t>
            </a:r>
          </a:p>
        </p:txBody>
      </p:sp>
      <p:sp>
        <p:nvSpPr>
          <p:cNvPr id="5" name="Titre 1"/>
          <p:cNvSpPr txBox="1">
            <a:spLocks/>
          </p:cNvSpPr>
          <p:nvPr/>
        </p:nvSpPr>
        <p:spPr>
          <a:xfrm>
            <a:off x="2051720" y="980728"/>
            <a:ext cx="7918339"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fr-FR" sz="40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345" t="13640" r="25086" b="4828"/>
          <a:stretch/>
        </p:blipFill>
        <p:spPr bwMode="auto">
          <a:xfrm>
            <a:off x="827584" y="404664"/>
            <a:ext cx="8211754"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31540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09" t="7900" r="37976" b="12789"/>
          <a:stretch/>
        </p:blipFill>
        <p:spPr bwMode="auto">
          <a:xfrm>
            <a:off x="1619672" y="117984"/>
            <a:ext cx="6162734" cy="6654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0" y="-24312"/>
            <a:ext cx="611560"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b="1" dirty="0" smtClean="0">
                <a:solidFill>
                  <a:srgbClr val="FFFF00"/>
                </a:solidFill>
              </a:rPr>
              <a:t>QUELQUES    </a:t>
            </a:r>
            <a:r>
              <a:rPr lang="fr-FR" sz="2600" b="1" dirty="0">
                <a:solidFill>
                  <a:srgbClr val="FFFF00"/>
                </a:solidFill>
              </a:rPr>
              <a:t>OUTILS </a:t>
            </a:r>
            <a:r>
              <a:rPr lang="fr-FR" sz="2600" b="1" dirty="0" smtClean="0">
                <a:solidFill>
                  <a:srgbClr val="FFFF00"/>
                </a:solidFill>
              </a:rPr>
              <a:t>  NUMERIQUES    </a:t>
            </a:r>
            <a:r>
              <a:rPr lang="fr-FR" sz="2600" b="1" dirty="0">
                <a:solidFill>
                  <a:srgbClr val="FFFF00"/>
                </a:solidFill>
              </a:rPr>
              <a:t>PROPICES</a:t>
            </a:r>
          </a:p>
        </p:txBody>
      </p:sp>
    </p:spTree>
    <p:extLst>
      <p:ext uri="{BB962C8B-B14F-4D97-AF65-F5344CB8AC3E}">
        <p14:creationId xmlns:p14="http://schemas.microsoft.com/office/powerpoint/2010/main" val="10510294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362" t="10882" r="27252" b="4518"/>
          <a:stretch/>
        </p:blipFill>
        <p:spPr bwMode="auto">
          <a:xfrm>
            <a:off x="179512" y="1"/>
            <a:ext cx="8712968" cy="686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0" y="-24312"/>
            <a:ext cx="611560"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b="1" dirty="0" smtClean="0">
                <a:solidFill>
                  <a:srgbClr val="FFFF00"/>
                </a:solidFill>
              </a:rPr>
              <a:t>QUELQUES    </a:t>
            </a:r>
            <a:r>
              <a:rPr lang="fr-FR" sz="2600" b="1" dirty="0">
                <a:solidFill>
                  <a:srgbClr val="FFFF00"/>
                </a:solidFill>
              </a:rPr>
              <a:t>OUTILS </a:t>
            </a:r>
            <a:r>
              <a:rPr lang="fr-FR" sz="2600" b="1" dirty="0" smtClean="0">
                <a:solidFill>
                  <a:srgbClr val="FFFF00"/>
                </a:solidFill>
              </a:rPr>
              <a:t>  NUMERIQUES    </a:t>
            </a:r>
            <a:r>
              <a:rPr lang="fr-FR" sz="2600" b="1" dirty="0">
                <a:solidFill>
                  <a:srgbClr val="FFFF00"/>
                </a:solidFill>
              </a:rPr>
              <a:t>PROPICES</a:t>
            </a:r>
          </a:p>
        </p:txBody>
      </p:sp>
    </p:spTree>
    <p:extLst>
      <p:ext uri="{BB962C8B-B14F-4D97-AF65-F5344CB8AC3E}">
        <p14:creationId xmlns:p14="http://schemas.microsoft.com/office/powerpoint/2010/main" val="30887567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107" t="15944" r="38095" b="17866"/>
          <a:stretch/>
        </p:blipFill>
        <p:spPr bwMode="auto">
          <a:xfrm>
            <a:off x="1547664" y="5872"/>
            <a:ext cx="5760640" cy="68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1"/>
          <p:cNvSpPr txBox="1">
            <a:spLocks/>
          </p:cNvSpPr>
          <p:nvPr/>
        </p:nvSpPr>
        <p:spPr>
          <a:xfrm>
            <a:off x="0" y="-24312"/>
            <a:ext cx="611560"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b="1" dirty="0" smtClean="0">
                <a:solidFill>
                  <a:srgbClr val="FFFF00"/>
                </a:solidFill>
              </a:rPr>
              <a:t>QUELQUES    </a:t>
            </a:r>
            <a:r>
              <a:rPr lang="fr-FR" sz="2600" b="1" dirty="0">
                <a:solidFill>
                  <a:srgbClr val="FFFF00"/>
                </a:solidFill>
              </a:rPr>
              <a:t>OUTILS </a:t>
            </a:r>
            <a:r>
              <a:rPr lang="fr-FR" sz="2600" b="1" dirty="0" smtClean="0">
                <a:solidFill>
                  <a:srgbClr val="FFFF00"/>
                </a:solidFill>
              </a:rPr>
              <a:t>  NUMERIQUES    </a:t>
            </a:r>
            <a:r>
              <a:rPr lang="fr-FR" sz="2600" b="1" dirty="0">
                <a:solidFill>
                  <a:srgbClr val="FFFF00"/>
                </a:solidFill>
              </a:rPr>
              <a:t>PROPICES</a:t>
            </a:r>
          </a:p>
        </p:txBody>
      </p:sp>
    </p:spTree>
    <p:extLst>
      <p:ext uri="{BB962C8B-B14F-4D97-AF65-F5344CB8AC3E}">
        <p14:creationId xmlns:p14="http://schemas.microsoft.com/office/powerpoint/2010/main" val="235359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8" y="7002"/>
            <a:ext cx="9217024" cy="6850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0" y="-24312"/>
            <a:ext cx="611560"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b="1" dirty="0" smtClean="0">
                <a:solidFill>
                  <a:srgbClr val="FFFF00"/>
                </a:solidFill>
              </a:rPr>
              <a:t>QUELQUES    </a:t>
            </a:r>
            <a:r>
              <a:rPr lang="fr-FR" sz="2600" b="1" dirty="0">
                <a:solidFill>
                  <a:srgbClr val="FFFF00"/>
                </a:solidFill>
              </a:rPr>
              <a:t>OUTILS </a:t>
            </a:r>
            <a:r>
              <a:rPr lang="fr-FR" sz="2600" b="1" dirty="0" smtClean="0">
                <a:solidFill>
                  <a:srgbClr val="FFFF00"/>
                </a:solidFill>
              </a:rPr>
              <a:t>  NUMERIQUES    </a:t>
            </a:r>
            <a:r>
              <a:rPr lang="fr-FR" sz="2600" b="1" dirty="0">
                <a:solidFill>
                  <a:srgbClr val="FFFF00"/>
                </a:solidFill>
              </a:rPr>
              <a:t>PROPICES</a:t>
            </a:r>
          </a:p>
        </p:txBody>
      </p:sp>
    </p:spTree>
    <p:extLst>
      <p:ext uri="{BB962C8B-B14F-4D97-AF65-F5344CB8AC3E}">
        <p14:creationId xmlns:p14="http://schemas.microsoft.com/office/powerpoint/2010/main" val="4278639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3821"/>
            <a:ext cx="9064897" cy="6871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257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26" y="0"/>
            <a:ext cx="601666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20024" y="2852936"/>
            <a:ext cx="7140257" cy="4016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p:cNvSpPr txBox="1">
            <a:spLocks/>
          </p:cNvSpPr>
          <p:nvPr/>
        </p:nvSpPr>
        <p:spPr>
          <a:xfrm>
            <a:off x="0" y="-24312"/>
            <a:ext cx="611560" cy="6858000"/>
          </a:xfrm>
          <a:prstGeom prst="rect">
            <a:avLst/>
          </a:prstGeom>
          <a:blipFill>
            <a:blip r:embed="rId4"/>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b="1" dirty="0" smtClean="0">
                <a:solidFill>
                  <a:srgbClr val="FFFF00"/>
                </a:solidFill>
              </a:rPr>
              <a:t>QUELQUES    </a:t>
            </a:r>
            <a:r>
              <a:rPr lang="fr-FR" sz="2600" b="1" dirty="0">
                <a:solidFill>
                  <a:srgbClr val="FFFF00"/>
                </a:solidFill>
              </a:rPr>
              <a:t>OUTILS </a:t>
            </a:r>
            <a:r>
              <a:rPr lang="fr-FR" sz="2600" b="1" dirty="0" smtClean="0">
                <a:solidFill>
                  <a:srgbClr val="FFFF00"/>
                </a:solidFill>
              </a:rPr>
              <a:t>  NUMERIQUES    </a:t>
            </a:r>
            <a:r>
              <a:rPr lang="fr-FR" sz="2600" b="1" dirty="0">
                <a:solidFill>
                  <a:srgbClr val="FFFF00"/>
                </a:solidFill>
              </a:rPr>
              <a:t>PROPICES</a:t>
            </a:r>
          </a:p>
        </p:txBody>
      </p:sp>
    </p:spTree>
    <p:extLst>
      <p:ext uri="{BB962C8B-B14F-4D97-AF65-F5344CB8AC3E}">
        <p14:creationId xmlns:p14="http://schemas.microsoft.com/office/powerpoint/2010/main" val="34698348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16632"/>
            <a:ext cx="8229600" cy="724942"/>
          </a:xfrm>
        </p:spPr>
        <p:txBody>
          <a:bodyPr>
            <a:normAutofit fontScale="90000"/>
          </a:bodyPr>
          <a:lstStyle/>
          <a:p>
            <a:pPr algn="l"/>
            <a:r>
              <a:rPr lang="fr-FR" dirty="0" smtClean="0"/>
              <a:t>Exemple d’un projet linéaire…</a:t>
            </a:r>
            <a:endParaRPr lang="fr-FR"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124744"/>
            <a:ext cx="7920880"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re 1"/>
          <p:cNvSpPr txBox="1">
            <a:spLocks/>
          </p:cNvSpPr>
          <p:nvPr/>
        </p:nvSpPr>
        <p:spPr>
          <a:xfrm>
            <a:off x="0" y="-24312"/>
            <a:ext cx="611560"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b="1" dirty="0" smtClean="0">
                <a:solidFill>
                  <a:srgbClr val="FFFF00"/>
                </a:solidFill>
              </a:rPr>
              <a:t>QUELQUES    </a:t>
            </a:r>
            <a:r>
              <a:rPr lang="fr-FR" sz="2600" b="1" dirty="0">
                <a:solidFill>
                  <a:srgbClr val="FFFF00"/>
                </a:solidFill>
              </a:rPr>
              <a:t>OUTILS </a:t>
            </a:r>
            <a:r>
              <a:rPr lang="fr-FR" sz="2600" b="1" dirty="0" smtClean="0">
                <a:solidFill>
                  <a:srgbClr val="FFFF00"/>
                </a:solidFill>
              </a:rPr>
              <a:t>  NUMERIQUES    </a:t>
            </a:r>
            <a:r>
              <a:rPr lang="fr-FR" sz="2600" b="1" dirty="0">
                <a:solidFill>
                  <a:srgbClr val="FFFF00"/>
                </a:solidFill>
              </a:rPr>
              <a:t>PROPICES</a:t>
            </a:r>
          </a:p>
        </p:txBody>
      </p:sp>
    </p:spTree>
    <p:extLst>
      <p:ext uri="{BB962C8B-B14F-4D97-AF65-F5344CB8AC3E}">
        <p14:creationId xmlns:p14="http://schemas.microsoft.com/office/powerpoint/2010/main" val="36811919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260648"/>
            <a:ext cx="2952328" cy="1170130"/>
          </a:xfrm>
        </p:spPr>
        <p:txBody>
          <a:bodyPr>
            <a:noAutofit/>
          </a:bodyPr>
          <a:lstStyle/>
          <a:p>
            <a:pPr algn="l"/>
            <a:r>
              <a:rPr lang="fr-FR" sz="4000" b="1" dirty="0" smtClean="0"/>
              <a:t>MINDVIEW   </a:t>
            </a:r>
            <a:endParaRPr lang="fr-FR" sz="2000" dirty="0"/>
          </a:p>
        </p:txBody>
      </p:sp>
      <p:sp>
        <p:nvSpPr>
          <p:cNvPr id="4" name="Titre 1"/>
          <p:cNvSpPr txBox="1">
            <a:spLocks/>
          </p:cNvSpPr>
          <p:nvPr/>
        </p:nvSpPr>
        <p:spPr>
          <a:xfrm>
            <a:off x="0" y="0"/>
            <a:ext cx="683568"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a:solidFill>
                  <a:srgbClr val="FFFF00"/>
                </a:solidFill>
              </a:rPr>
              <a:t>QUELQUES </a:t>
            </a:r>
            <a:r>
              <a:rPr lang="fr-FR" sz="2800" b="1" dirty="0" smtClean="0">
                <a:solidFill>
                  <a:srgbClr val="FFFF00"/>
                </a:solidFill>
              </a:rPr>
              <a:t>  OUTILS  </a:t>
            </a:r>
            <a:r>
              <a:rPr lang="fr-FR" sz="2800" b="1" dirty="0">
                <a:solidFill>
                  <a:srgbClr val="FFFF00"/>
                </a:solidFill>
              </a:rPr>
              <a:t>NUMERIQUES  </a:t>
            </a:r>
            <a:r>
              <a:rPr lang="fr-FR" sz="2800" b="1" dirty="0" smtClean="0">
                <a:solidFill>
                  <a:srgbClr val="FFFF00"/>
                </a:solidFill>
              </a:rPr>
              <a:t>PROPICES</a:t>
            </a:r>
            <a:endParaRPr lang="fr-FR" sz="2800" b="1" dirty="0">
              <a:solidFill>
                <a:srgbClr val="FFFF00"/>
              </a:solidFill>
            </a:endParaRPr>
          </a:p>
        </p:txBody>
      </p:sp>
      <p:sp>
        <p:nvSpPr>
          <p:cNvPr id="5" name="Titre 1"/>
          <p:cNvSpPr txBox="1">
            <a:spLocks/>
          </p:cNvSpPr>
          <p:nvPr/>
        </p:nvSpPr>
        <p:spPr>
          <a:xfrm>
            <a:off x="2051720" y="980728"/>
            <a:ext cx="7918339"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fr-FR" sz="4000"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620" t="18851" r="20259" b="6820"/>
          <a:stretch/>
        </p:blipFill>
        <p:spPr bwMode="auto">
          <a:xfrm>
            <a:off x="1691680" y="1484784"/>
            <a:ext cx="6219033"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00895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0"/>
            <a:ext cx="17388408" cy="1028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0" y="-24312"/>
            <a:ext cx="611560"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600" b="1" dirty="0" smtClean="0">
                <a:solidFill>
                  <a:srgbClr val="FFFF00"/>
                </a:solidFill>
              </a:rPr>
              <a:t>QUELQUES    </a:t>
            </a:r>
            <a:r>
              <a:rPr lang="fr-FR" sz="2600" b="1" dirty="0">
                <a:solidFill>
                  <a:srgbClr val="FFFF00"/>
                </a:solidFill>
              </a:rPr>
              <a:t>OUTILS </a:t>
            </a:r>
            <a:r>
              <a:rPr lang="fr-FR" sz="2600" b="1" dirty="0" smtClean="0">
                <a:solidFill>
                  <a:srgbClr val="FFFF00"/>
                </a:solidFill>
              </a:rPr>
              <a:t>  NUMERIQUES    </a:t>
            </a:r>
            <a:r>
              <a:rPr lang="fr-FR" sz="2600" b="1" dirty="0">
                <a:solidFill>
                  <a:srgbClr val="FFFF00"/>
                </a:solidFill>
              </a:rPr>
              <a:t>PROPICES</a:t>
            </a:r>
          </a:p>
        </p:txBody>
      </p:sp>
    </p:spTree>
    <p:extLst>
      <p:ext uri="{BB962C8B-B14F-4D97-AF65-F5344CB8AC3E}">
        <p14:creationId xmlns:p14="http://schemas.microsoft.com/office/powerpoint/2010/main" val="37232736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u contenu 3"/>
          <p:cNvSpPr>
            <a:spLocks noGrp="1"/>
          </p:cNvSpPr>
          <p:nvPr>
            <p:ph idx="1"/>
          </p:nvPr>
        </p:nvSpPr>
        <p:spPr/>
        <p:txBody>
          <a:bodyPr/>
          <a:lstStyle/>
          <a:p>
            <a:endParaRPr lang="fr-FR"/>
          </a:p>
        </p:txBody>
      </p:sp>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3448" r="863" b="1973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7776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 y="0"/>
            <a:ext cx="611559"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smtClean="0">
                <a:solidFill>
                  <a:srgbClr val="FFFF00"/>
                </a:solidFill>
              </a:rPr>
              <a:t>OBJECTIFS    </a:t>
            </a:r>
            <a:r>
              <a:rPr lang="fr-FR" sz="3400" b="1" dirty="0" smtClean="0">
                <a:solidFill>
                  <a:srgbClr val="FFFF00"/>
                </a:solidFill>
              </a:rPr>
              <a:t>VISÉS</a:t>
            </a:r>
          </a:p>
        </p:txBody>
      </p:sp>
      <p:sp>
        <p:nvSpPr>
          <p:cNvPr id="5" name="Titre 1"/>
          <p:cNvSpPr txBox="1">
            <a:spLocks/>
          </p:cNvSpPr>
          <p:nvPr/>
        </p:nvSpPr>
        <p:spPr>
          <a:xfrm>
            <a:off x="2051720" y="980728"/>
            <a:ext cx="7918339"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fr-FR" sz="4000" dirty="0"/>
          </a:p>
        </p:txBody>
      </p:sp>
      <p:graphicFrame>
        <p:nvGraphicFramePr>
          <p:cNvPr id="6" name="Tableau 5"/>
          <p:cNvGraphicFramePr>
            <a:graphicFrameLocks noGrp="1"/>
          </p:cNvGraphicFramePr>
          <p:nvPr>
            <p:extLst>
              <p:ext uri="{D42A27DB-BD31-4B8C-83A1-F6EECF244321}">
                <p14:modId xmlns:p14="http://schemas.microsoft.com/office/powerpoint/2010/main" val="1898308512"/>
              </p:ext>
            </p:extLst>
          </p:nvPr>
        </p:nvGraphicFramePr>
        <p:xfrm>
          <a:off x="899592" y="800711"/>
          <a:ext cx="8064896" cy="5079344"/>
        </p:xfrm>
        <a:graphic>
          <a:graphicData uri="http://schemas.openxmlformats.org/drawingml/2006/table">
            <a:tbl>
              <a:tblPr firstRow="1" firstCol="1" bandRow="1">
                <a:tableStyleId>{5C22544A-7EE6-4342-B048-85BDC9FD1C3A}</a:tableStyleId>
              </a:tblPr>
              <a:tblGrid>
                <a:gridCol w="637943"/>
                <a:gridCol w="7426953"/>
              </a:tblGrid>
              <a:tr h="3002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smtClean="0">
                          <a:effectLst/>
                        </a:rPr>
                        <a:t>T1</a:t>
                      </a:r>
                      <a:endParaRPr lang="fr-FR" sz="1400" smtClean="0">
                        <a:effectLst/>
                        <a:latin typeface="Times New Roman"/>
                        <a:ea typeface="Times New Roman"/>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smtClean="0">
                          <a:solidFill>
                            <a:srgbClr val="FF0000"/>
                          </a:solidFill>
                          <a:effectLst/>
                        </a:rPr>
                        <a:t>Participer à la préparation technique du chantier</a:t>
                      </a:r>
                      <a:endParaRPr lang="fr-FR" sz="1400" b="1" smtClean="0">
                        <a:solidFill>
                          <a:srgbClr val="FF0000"/>
                        </a:solidFill>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a:effectLst/>
                        </a:rPr>
                        <a:t>T2</a:t>
                      </a:r>
                      <a:endParaRPr lang="fr-FR" sz="1400">
                        <a:effectLst/>
                        <a:latin typeface="Times New Roman"/>
                        <a:ea typeface="Times New Roman"/>
                      </a:endParaRPr>
                    </a:p>
                  </a:txBody>
                  <a:tcPr marL="68580" marR="68580" marT="0" marB="0" anchor="ctr"/>
                </a:tc>
                <a:tc>
                  <a:txBody>
                    <a:bodyPr/>
                    <a:lstStyle/>
                    <a:p>
                      <a:pPr>
                        <a:spcAft>
                          <a:spcPts val="0"/>
                        </a:spcAft>
                      </a:pPr>
                      <a:r>
                        <a:rPr lang="fr-FR" sz="1400" b="1" dirty="0">
                          <a:solidFill>
                            <a:srgbClr val="FF0000"/>
                          </a:solidFill>
                          <a:effectLst/>
                        </a:rPr>
                        <a:t>Quantifier les besoins de son équipe en matériel, matériaux et outillage</a:t>
                      </a:r>
                      <a:endParaRPr lang="fr-FR" sz="1400" b="1" dirty="0">
                        <a:solidFill>
                          <a:srgbClr val="FF0000"/>
                        </a:solidFill>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a:effectLst/>
                        </a:rPr>
                        <a:t>T3</a:t>
                      </a:r>
                      <a:endParaRPr lang="fr-FR" sz="1400">
                        <a:effectLst/>
                        <a:latin typeface="Times New Roman"/>
                        <a:ea typeface="Times New Roman"/>
                      </a:endParaRPr>
                    </a:p>
                  </a:txBody>
                  <a:tcPr marL="68580" marR="68580" marT="0" marB="0" anchor="ctr"/>
                </a:tc>
                <a:tc>
                  <a:txBody>
                    <a:bodyPr/>
                    <a:lstStyle/>
                    <a:p>
                      <a:pPr>
                        <a:spcAft>
                          <a:spcPts val="0"/>
                        </a:spcAft>
                      </a:pPr>
                      <a:r>
                        <a:rPr lang="fr-FR" sz="1400" b="1" dirty="0">
                          <a:solidFill>
                            <a:srgbClr val="FF0000"/>
                          </a:solidFill>
                          <a:effectLst/>
                        </a:rPr>
                        <a:t>Intégrer la sécurité dans l’organisation des travaux</a:t>
                      </a:r>
                      <a:endParaRPr lang="fr-FR" sz="1400" b="1" dirty="0">
                        <a:solidFill>
                          <a:srgbClr val="FF0000"/>
                        </a:solidFill>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a:effectLst/>
                        </a:rPr>
                        <a:t>T4</a:t>
                      </a:r>
                      <a:endParaRPr lang="fr-FR" sz="1400">
                        <a:effectLst/>
                        <a:latin typeface="Times New Roman"/>
                        <a:ea typeface="Times New Roman"/>
                      </a:endParaRPr>
                    </a:p>
                  </a:txBody>
                  <a:tcPr marL="68580" marR="68580" marT="0" marB="0" anchor="ctr"/>
                </a:tc>
                <a:tc>
                  <a:txBody>
                    <a:bodyPr/>
                    <a:lstStyle/>
                    <a:p>
                      <a:pPr>
                        <a:spcAft>
                          <a:spcPts val="0"/>
                        </a:spcAft>
                      </a:pPr>
                      <a:r>
                        <a:rPr lang="fr-FR" sz="1400" dirty="0">
                          <a:effectLst/>
                        </a:rPr>
                        <a:t>Organiser le poste de travail</a:t>
                      </a:r>
                      <a:endParaRPr lang="fr-FR" sz="1400" dirty="0">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dirty="0">
                          <a:effectLst/>
                        </a:rPr>
                        <a:t>T5</a:t>
                      </a:r>
                      <a:endParaRPr lang="fr-FR" sz="1400" dirty="0">
                        <a:effectLst/>
                        <a:latin typeface="Times New Roman"/>
                        <a:ea typeface="Times New Roman"/>
                      </a:endParaRPr>
                    </a:p>
                  </a:txBody>
                  <a:tcPr marL="68580" marR="68580" marT="0" marB="0" anchor="ctr"/>
                </a:tc>
                <a:tc>
                  <a:txBody>
                    <a:bodyPr/>
                    <a:lstStyle/>
                    <a:p>
                      <a:pPr>
                        <a:spcAft>
                          <a:spcPts val="0"/>
                        </a:spcAft>
                      </a:pPr>
                      <a:r>
                        <a:rPr lang="fr-FR" sz="1400" b="1" dirty="0">
                          <a:solidFill>
                            <a:srgbClr val="FF0000"/>
                          </a:solidFill>
                          <a:effectLst/>
                        </a:rPr>
                        <a:t>Répartir les tâches au sein de l’équipe</a:t>
                      </a:r>
                      <a:endParaRPr lang="fr-FR" sz="1400" b="1" dirty="0">
                        <a:solidFill>
                          <a:srgbClr val="FF0000"/>
                        </a:solidFill>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a:effectLst/>
                        </a:rPr>
                        <a:t>T6</a:t>
                      </a:r>
                      <a:endParaRPr lang="fr-FR" sz="1400">
                        <a:effectLst/>
                        <a:latin typeface="Times New Roman"/>
                        <a:ea typeface="Times New Roman"/>
                      </a:endParaRPr>
                    </a:p>
                  </a:txBody>
                  <a:tcPr marL="68580" marR="68580" marT="0" marB="0" anchor="ctr"/>
                </a:tc>
                <a:tc>
                  <a:txBody>
                    <a:bodyPr/>
                    <a:lstStyle/>
                    <a:p>
                      <a:pPr>
                        <a:spcAft>
                          <a:spcPts val="0"/>
                        </a:spcAft>
                      </a:pPr>
                      <a:r>
                        <a:rPr lang="fr-FR" sz="1400" b="1" dirty="0">
                          <a:solidFill>
                            <a:srgbClr val="FF0000"/>
                          </a:solidFill>
                          <a:effectLst/>
                        </a:rPr>
                        <a:t>Vérifier et prendre en charge les livraisons de matériaux, matériels et outillages</a:t>
                      </a:r>
                      <a:endParaRPr lang="fr-FR" sz="1400" b="1" dirty="0">
                        <a:solidFill>
                          <a:srgbClr val="FF0000"/>
                        </a:solidFill>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a:effectLst/>
                        </a:rPr>
                        <a:t>T7</a:t>
                      </a:r>
                      <a:endParaRPr lang="fr-FR" sz="1400">
                        <a:effectLst/>
                        <a:latin typeface="Times New Roman"/>
                        <a:ea typeface="Times New Roman"/>
                      </a:endParaRPr>
                    </a:p>
                  </a:txBody>
                  <a:tcPr marL="68580" marR="68580" marT="0" marB="0" anchor="ctr"/>
                </a:tc>
                <a:tc>
                  <a:txBody>
                    <a:bodyPr/>
                    <a:lstStyle/>
                    <a:p>
                      <a:pPr>
                        <a:spcAft>
                          <a:spcPts val="0"/>
                        </a:spcAft>
                      </a:pPr>
                      <a:r>
                        <a:rPr lang="fr-FR" sz="1400" b="1" dirty="0">
                          <a:solidFill>
                            <a:srgbClr val="FF0000"/>
                          </a:solidFill>
                          <a:effectLst/>
                        </a:rPr>
                        <a:t>Implanter et tracer</a:t>
                      </a:r>
                      <a:endParaRPr lang="fr-FR" sz="1400" b="1" dirty="0">
                        <a:solidFill>
                          <a:srgbClr val="FF0000"/>
                        </a:solidFill>
                        <a:effectLst/>
                        <a:latin typeface="Times New Roman"/>
                        <a:ea typeface="Times New Roman"/>
                      </a:endParaRPr>
                    </a:p>
                  </a:txBody>
                  <a:tcPr marL="68580" marR="68580" marT="0" marB="0" anchor="ctr">
                    <a:noFill/>
                  </a:tcPr>
                </a:tc>
              </a:tr>
              <a:tr h="310613">
                <a:tc>
                  <a:txBody>
                    <a:bodyPr/>
                    <a:lstStyle/>
                    <a:p>
                      <a:pPr algn="ctr">
                        <a:spcAft>
                          <a:spcPts val="0"/>
                        </a:spcAft>
                      </a:pPr>
                      <a:r>
                        <a:rPr lang="fr-FR" sz="1400">
                          <a:effectLst/>
                        </a:rPr>
                        <a:t>T8</a:t>
                      </a:r>
                      <a:endParaRPr lang="fr-FR" sz="1400">
                        <a:effectLst/>
                        <a:latin typeface="Times New Roman"/>
                        <a:ea typeface="Times New Roman"/>
                      </a:endParaRPr>
                    </a:p>
                  </a:txBody>
                  <a:tcPr marL="68580" marR="68580" marT="0" marB="0" anchor="ctr"/>
                </a:tc>
                <a:tc>
                  <a:txBody>
                    <a:bodyPr/>
                    <a:lstStyle/>
                    <a:p>
                      <a:pPr>
                        <a:spcAft>
                          <a:spcPts val="0"/>
                        </a:spcAft>
                      </a:pPr>
                      <a:r>
                        <a:rPr lang="fr-FR" sz="1400" dirty="0">
                          <a:effectLst/>
                        </a:rPr>
                        <a:t>Poser, maintenir en état et déposer la signalisation et les protections collectives et/ou individuelles</a:t>
                      </a:r>
                      <a:endParaRPr lang="fr-FR" sz="1400" dirty="0">
                        <a:effectLst/>
                        <a:latin typeface="Times New Roman"/>
                        <a:ea typeface="Times New Roman"/>
                      </a:endParaRPr>
                    </a:p>
                  </a:txBody>
                  <a:tcPr marL="68580" marR="68580" marT="0" marB="0" anchor="ctr">
                    <a:noFill/>
                  </a:tcPr>
                </a:tc>
              </a:tr>
              <a:tr h="265191">
                <a:tc>
                  <a:txBody>
                    <a:bodyPr/>
                    <a:lstStyle/>
                    <a:p>
                      <a:pPr algn="ctr">
                        <a:spcAft>
                          <a:spcPts val="0"/>
                        </a:spcAft>
                      </a:pPr>
                      <a:r>
                        <a:rPr lang="fr-FR" sz="1400">
                          <a:effectLst/>
                        </a:rPr>
                        <a:t>T9</a:t>
                      </a:r>
                      <a:endParaRPr lang="fr-FR" sz="1400">
                        <a:effectLst/>
                        <a:latin typeface="Times New Roman"/>
                        <a:ea typeface="Times New Roman"/>
                      </a:endParaRPr>
                    </a:p>
                  </a:txBody>
                  <a:tcPr marL="68580" marR="68580" marT="0" marB="0" anchor="ctr"/>
                </a:tc>
                <a:tc>
                  <a:txBody>
                    <a:bodyPr/>
                    <a:lstStyle/>
                    <a:p>
                      <a:pPr>
                        <a:spcAft>
                          <a:spcPts val="0"/>
                        </a:spcAft>
                      </a:pPr>
                      <a:r>
                        <a:rPr lang="fr-FR" sz="1400" dirty="0">
                          <a:effectLst/>
                        </a:rPr>
                        <a:t>Réaliser les terrassements généraux</a:t>
                      </a:r>
                      <a:endParaRPr lang="fr-FR" sz="1400" dirty="0">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a:effectLst/>
                        </a:rPr>
                        <a:t>T10</a:t>
                      </a:r>
                      <a:endParaRPr lang="fr-FR" sz="1400">
                        <a:effectLst/>
                        <a:latin typeface="Times New Roman"/>
                        <a:ea typeface="Times New Roman"/>
                      </a:endParaRPr>
                    </a:p>
                  </a:txBody>
                  <a:tcPr marL="68580" marR="68580" marT="0" marB="0" anchor="ctr"/>
                </a:tc>
                <a:tc>
                  <a:txBody>
                    <a:bodyPr/>
                    <a:lstStyle/>
                    <a:p>
                      <a:pPr>
                        <a:spcAft>
                          <a:spcPts val="0"/>
                        </a:spcAft>
                      </a:pPr>
                      <a:r>
                        <a:rPr lang="fr-FR" sz="1400" dirty="0">
                          <a:effectLst/>
                        </a:rPr>
                        <a:t>Réaliser des tranchées ou fouilles (terrassement, blindage et remblaiement)</a:t>
                      </a:r>
                      <a:endParaRPr lang="fr-FR" sz="1400" dirty="0">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a:effectLst/>
                        </a:rPr>
                        <a:t>T11</a:t>
                      </a:r>
                      <a:endParaRPr lang="fr-FR" sz="1400">
                        <a:effectLst/>
                        <a:latin typeface="Times New Roman"/>
                        <a:ea typeface="Times New Roman"/>
                      </a:endParaRPr>
                    </a:p>
                  </a:txBody>
                  <a:tcPr marL="68580" marR="68580" marT="0" marB="0" anchor="ctr"/>
                </a:tc>
                <a:tc>
                  <a:txBody>
                    <a:bodyPr/>
                    <a:lstStyle/>
                    <a:p>
                      <a:pPr>
                        <a:spcAft>
                          <a:spcPts val="0"/>
                        </a:spcAft>
                      </a:pPr>
                      <a:r>
                        <a:rPr lang="fr-FR" sz="1400" dirty="0">
                          <a:effectLst/>
                        </a:rPr>
                        <a:t>Réaliser des réseaux et branchements (eau potable, assainissement et réseaux secs)</a:t>
                      </a:r>
                      <a:endParaRPr lang="fr-FR" sz="1400" dirty="0">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a:effectLst/>
                        </a:rPr>
                        <a:t>T12</a:t>
                      </a:r>
                      <a:endParaRPr lang="fr-FR" sz="1400">
                        <a:effectLst/>
                        <a:latin typeface="Times New Roman"/>
                        <a:ea typeface="Times New Roman"/>
                      </a:endParaRPr>
                    </a:p>
                  </a:txBody>
                  <a:tcPr marL="68580" marR="68580" marT="0" marB="0" anchor="ctr"/>
                </a:tc>
                <a:tc>
                  <a:txBody>
                    <a:bodyPr/>
                    <a:lstStyle/>
                    <a:p>
                      <a:pPr>
                        <a:spcAft>
                          <a:spcPts val="0"/>
                        </a:spcAft>
                      </a:pPr>
                      <a:r>
                        <a:rPr lang="fr-FR" sz="1400" dirty="0">
                          <a:effectLst/>
                        </a:rPr>
                        <a:t>Réaliser un corps de chaussée et des travaux de voirie</a:t>
                      </a:r>
                      <a:endParaRPr lang="fr-FR" sz="1400" dirty="0">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a:effectLst/>
                        </a:rPr>
                        <a:t>T13</a:t>
                      </a:r>
                      <a:endParaRPr lang="fr-FR" sz="1400">
                        <a:effectLst/>
                        <a:latin typeface="Times New Roman"/>
                        <a:ea typeface="Times New Roman"/>
                      </a:endParaRPr>
                    </a:p>
                  </a:txBody>
                  <a:tcPr marL="68580" marR="68580" marT="0" marB="0" anchor="ctr"/>
                </a:tc>
                <a:tc>
                  <a:txBody>
                    <a:bodyPr/>
                    <a:lstStyle/>
                    <a:p>
                      <a:pPr>
                        <a:spcAft>
                          <a:spcPts val="0"/>
                        </a:spcAft>
                      </a:pPr>
                      <a:r>
                        <a:rPr lang="fr-FR" sz="1400" dirty="0">
                          <a:effectLst/>
                        </a:rPr>
                        <a:t>Réaliser des ouvrages en béton armé</a:t>
                      </a:r>
                      <a:endParaRPr lang="fr-FR" sz="1400" dirty="0">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a:effectLst/>
                        </a:rPr>
                        <a:t>T14</a:t>
                      </a:r>
                      <a:endParaRPr lang="fr-FR" sz="1400">
                        <a:effectLst/>
                        <a:latin typeface="Times New Roman"/>
                        <a:ea typeface="Times New Roman"/>
                      </a:endParaRPr>
                    </a:p>
                  </a:txBody>
                  <a:tcPr marL="68580" marR="68580" marT="0" marB="0" anchor="ctr"/>
                </a:tc>
                <a:tc>
                  <a:txBody>
                    <a:bodyPr/>
                    <a:lstStyle/>
                    <a:p>
                      <a:pPr>
                        <a:spcAft>
                          <a:spcPts val="0"/>
                        </a:spcAft>
                      </a:pPr>
                      <a:r>
                        <a:rPr lang="fr-FR" sz="1400" dirty="0">
                          <a:effectLst/>
                        </a:rPr>
                        <a:t>Préparer, utiliser et entretenir les matériels et outillages</a:t>
                      </a:r>
                      <a:endParaRPr lang="fr-FR" sz="1400" dirty="0">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a:effectLst/>
                        </a:rPr>
                        <a:t>T15</a:t>
                      </a:r>
                      <a:endParaRPr lang="fr-FR" sz="1400">
                        <a:effectLst/>
                        <a:latin typeface="Times New Roman"/>
                        <a:ea typeface="Times New Roman"/>
                      </a:endParaRPr>
                    </a:p>
                  </a:txBody>
                  <a:tcPr marL="68580" marR="68580" marT="0" marB="0" anchor="ctr"/>
                </a:tc>
                <a:tc>
                  <a:txBody>
                    <a:bodyPr/>
                    <a:lstStyle/>
                    <a:p>
                      <a:pPr>
                        <a:spcAft>
                          <a:spcPts val="0"/>
                        </a:spcAft>
                      </a:pPr>
                      <a:r>
                        <a:rPr lang="fr-FR" sz="1400" b="1" dirty="0">
                          <a:solidFill>
                            <a:srgbClr val="FF0000"/>
                          </a:solidFill>
                          <a:effectLst/>
                        </a:rPr>
                        <a:t>Suivre l’avancement du chantier</a:t>
                      </a:r>
                      <a:endParaRPr lang="fr-FR" sz="1400" b="1" dirty="0">
                        <a:solidFill>
                          <a:srgbClr val="FF0000"/>
                        </a:solidFill>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a:effectLst/>
                        </a:rPr>
                        <a:t>T16</a:t>
                      </a:r>
                      <a:endParaRPr lang="fr-FR" sz="1400">
                        <a:effectLst/>
                        <a:latin typeface="Times New Roman"/>
                        <a:ea typeface="Times New Roman"/>
                      </a:endParaRPr>
                    </a:p>
                  </a:txBody>
                  <a:tcPr marL="68580" marR="68580" marT="0" marB="0" anchor="ctr"/>
                </a:tc>
                <a:tc>
                  <a:txBody>
                    <a:bodyPr/>
                    <a:lstStyle/>
                    <a:p>
                      <a:pPr>
                        <a:spcAft>
                          <a:spcPts val="0"/>
                        </a:spcAft>
                      </a:pPr>
                      <a:r>
                        <a:rPr lang="fr-FR" sz="1400" b="1" dirty="0">
                          <a:solidFill>
                            <a:srgbClr val="FF0000"/>
                          </a:solidFill>
                          <a:effectLst/>
                        </a:rPr>
                        <a:t>Assurer la communication de proximité</a:t>
                      </a:r>
                      <a:endParaRPr lang="fr-FR" sz="1400" b="1" dirty="0">
                        <a:solidFill>
                          <a:srgbClr val="FF0000"/>
                        </a:solidFill>
                        <a:effectLst/>
                        <a:latin typeface="Times New Roman"/>
                        <a:ea typeface="Times New Roman"/>
                      </a:endParaRPr>
                    </a:p>
                  </a:txBody>
                  <a:tcPr marL="68580" marR="68580" marT="0" marB="0" anchor="ctr">
                    <a:noFill/>
                  </a:tcPr>
                </a:tc>
              </a:tr>
              <a:tr h="300236">
                <a:tc>
                  <a:txBody>
                    <a:bodyPr/>
                    <a:lstStyle/>
                    <a:p>
                      <a:pPr algn="ctr">
                        <a:spcAft>
                          <a:spcPts val="0"/>
                        </a:spcAft>
                      </a:pPr>
                      <a:r>
                        <a:rPr lang="fr-FR" sz="1400" dirty="0">
                          <a:effectLst/>
                        </a:rPr>
                        <a:t>T17</a:t>
                      </a:r>
                      <a:endParaRPr lang="fr-FR" sz="1400" dirty="0">
                        <a:effectLst/>
                        <a:latin typeface="Times New Roman"/>
                        <a:ea typeface="Times New Roman"/>
                      </a:endParaRPr>
                    </a:p>
                  </a:txBody>
                  <a:tcPr marL="68580" marR="68580" marT="0" marB="0" anchor="ctr"/>
                </a:tc>
                <a:tc>
                  <a:txBody>
                    <a:bodyPr/>
                    <a:lstStyle/>
                    <a:p>
                      <a:pPr>
                        <a:spcAft>
                          <a:spcPts val="0"/>
                        </a:spcAft>
                      </a:pPr>
                      <a:r>
                        <a:rPr lang="fr-FR" sz="1400" b="1" dirty="0">
                          <a:solidFill>
                            <a:srgbClr val="FF0000"/>
                          </a:solidFill>
                          <a:effectLst/>
                        </a:rPr>
                        <a:t>Contrôler l’ouvrage en cours de réalisation et en vue de sa réception</a:t>
                      </a:r>
                      <a:endParaRPr lang="fr-FR" sz="1400" b="1" dirty="0">
                        <a:solidFill>
                          <a:srgbClr val="FF0000"/>
                        </a:solidFill>
                        <a:effectLst/>
                        <a:latin typeface="Times New Roman"/>
                        <a:ea typeface="Times New Roman"/>
                      </a:endParaRPr>
                    </a:p>
                  </a:txBody>
                  <a:tcPr marL="68580" marR="68580" marT="0" marB="0" anchor="ctr">
                    <a:noFill/>
                  </a:tcPr>
                </a:tc>
              </a:tr>
            </a:tbl>
          </a:graphicData>
        </a:graphic>
      </p:graphicFrame>
      <p:sp>
        <p:nvSpPr>
          <p:cNvPr id="7" name="ZoneTexte 6"/>
          <p:cNvSpPr txBox="1"/>
          <p:nvPr/>
        </p:nvSpPr>
        <p:spPr>
          <a:xfrm>
            <a:off x="899592" y="206355"/>
            <a:ext cx="2770159" cy="461665"/>
          </a:xfrm>
          <a:prstGeom prst="rect">
            <a:avLst/>
          </a:prstGeom>
          <a:noFill/>
        </p:spPr>
        <p:txBody>
          <a:bodyPr wrap="square" rtlCol="0">
            <a:spAutoFit/>
          </a:bodyPr>
          <a:lstStyle/>
          <a:p>
            <a:r>
              <a:rPr lang="fr-FR" sz="2400" b="1" dirty="0" smtClean="0"/>
              <a:t>Ce que dit le RAP</a:t>
            </a:r>
            <a:endParaRPr lang="fr-FR" sz="2400" dirty="0"/>
          </a:p>
        </p:txBody>
      </p:sp>
    </p:spTree>
    <p:extLst>
      <p:ext uri="{BB962C8B-B14F-4D97-AF65-F5344CB8AC3E}">
        <p14:creationId xmlns:p14="http://schemas.microsoft.com/office/powerpoint/2010/main" val="18549968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274638"/>
            <a:ext cx="7355160" cy="1066130"/>
          </a:xfrm>
        </p:spPr>
        <p:txBody>
          <a:bodyPr>
            <a:normAutofit fontScale="90000"/>
          </a:bodyPr>
          <a:lstStyle/>
          <a:p>
            <a:r>
              <a:rPr lang="fr-FR" dirty="0" smtClean="0"/>
              <a:t>APPLICATION SMARTPHONE</a:t>
            </a:r>
            <a:br>
              <a:rPr lang="fr-FR" dirty="0" smtClean="0"/>
            </a:br>
            <a:r>
              <a:rPr lang="fr-FR" dirty="0" smtClean="0"/>
              <a:t>pour DICT</a:t>
            </a:r>
            <a:endParaRPr lang="fr-FR" dirty="0"/>
          </a:p>
        </p:txBody>
      </p:sp>
      <p:pic>
        <p:nvPicPr>
          <p:cNvPr id="1433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2954" t="21772" r="30993" b="8910"/>
          <a:stretch/>
        </p:blipFill>
        <p:spPr bwMode="auto">
          <a:xfrm>
            <a:off x="1763688" y="1490215"/>
            <a:ext cx="6192688" cy="5374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1"/>
          <p:cNvSpPr txBox="1">
            <a:spLocks/>
          </p:cNvSpPr>
          <p:nvPr/>
        </p:nvSpPr>
        <p:spPr>
          <a:xfrm>
            <a:off x="0" y="0"/>
            <a:ext cx="683568"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a:solidFill>
                  <a:srgbClr val="FFFF00"/>
                </a:solidFill>
              </a:rPr>
              <a:t>QUELQUES </a:t>
            </a:r>
            <a:r>
              <a:rPr lang="fr-FR" sz="2800" b="1" dirty="0" smtClean="0">
                <a:solidFill>
                  <a:srgbClr val="FFFF00"/>
                </a:solidFill>
              </a:rPr>
              <a:t>  OUTILS  </a:t>
            </a:r>
            <a:r>
              <a:rPr lang="fr-FR" sz="2800" b="1" dirty="0">
                <a:solidFill>
                  <a:srgbClr val="FFFF00"/>
                </a:solidFill>
              </a:rPr>
              <a:t>NUMERIQUES  </a:t>
            </a:r>
            <a:r>
              <a:rPr lang="fr-FR" sz="2800" b="1" dirty="0" smtClean="0">
                <a:solidFill>
                  <a:srgbClr val="FFFF00"/>
                </a:solidFill>
              </a:rPr>
              <a:t>PROPICES</a:t>
            </a:r>
            <a:endParaRPr lang="fr-FR" sz="2800" b="1" dirty="0">
              <a:solidFill>
                <a:srgbClr val="FFFF00"/>
              </a:solidFill>
            </a:endParaRPr>
          </a:p>
        </p:txBody>
      </p:sp>
    </p:spTree>
    <p:extLst>
      <p:ext uri="{BB962C8B-B14F-4D97-AF65-F5344CB8AC3E}">
        <p14:creationId xmlns:p14="http://schemas.microsoft.com/office/powerpoint/2010/main" val="21281740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116632"/>
            <a:ext cx="6444208" cy="648072"/>
          </a:xfrm>
        </p:spPr>
        <p:txBody>
          <a:bodyPr>
            <a:noAutofit/>
          </a:bodyPr>
          <a:lstStyle/>
          <a:p>
            <a:pPr algn="l"/>
            <a:r>
              <a:rPr lang="fr-FR" sz="3200" b="1" dirty="0" smtClean="0"/>
              <a:t>AUTOCAD…</a:t>
            </a:r>
            <a:br>
              <a:rPr lang="fr-FR" sz="3200" b="1" dirty="0" smtClean="0"/>
            </a:br>
            <a:endParaRPr lang="fr-FR" sz="2000" dirty="0"/>
          </a:p>
        </p:txBody>
      </p:sp>
      <p:sp>
        <p:nvSpPr>
          <p:cNvPr id="5" name="Titre 1"/>
          <p:cNvSpPr txBox="1">
            <a:spLocks/>
          </p:cNvSpPr>
          <p:nvPr/>
        </p:nvSpPr>
        <p:spPr>
          <a:xfrm>
            <a:off x="2051720" y="980728"/>
            <a:ext cx="7918339"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fr-FR" sz="4000" dirty="0"/>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86" t="9533" r="40000" b="4828"/>
          <a:stretch/>
        </p:blipFill>
        <p:spPr bwMode="auto">
          <a:xfrm>
            <a:off x="1691680" y="548680"/>
            <a:ext cx="6912768" cy="6064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1"/>
          <p:cNvSpPr txBox="1">
            <a:spLocks/>
          </p:cNvSpPr>
          <p:nvPr/>
        </p:nvSpPr>
        <p:spPr>
          <a:xfrm>
            <a:off x="0" y="0"/>
            <a:ext cx="683568"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a:solidFill>
                  <a:srgbClr val="FFFF00"/>
                </a:solidFill>
              </a:rPr>
              <a:t>QUELQUES </a:t>
            </a:r>
            <a:r>
              <a:rPr lang="fr-FR" sz="2800" b="1" dirty="0" smtClean="0">
                <a:solidFill>
                  <a:srgbClr val="FFFF00"/>
                </a:solidFill>
              </a:rPr>
              <a:t>  OUTILS  </a:t>
            </a:r>
            <a:r>
              <a:rPr lang="fr-FR" sz="2800" b="1" dirty="0">
                <a:solidFill>
                  <a:srgbClr val="FFFF00"/>
                </a:solidFill>
              </a:rPr>
              <a:t>NUMERIQUES  </a:t>
            </a:r>
            <a:r>
              <a:rPr lang="fr-FR" sz="2800" b="1" dirty="0" smtClean="0">
                <a:solidFill>
                  <a:srgbClr val="FFFF00"/>
                </a:solidFill>
              </a:rPr>
              <a:t>PROPICES</a:t>
            </a:r>
            <a:endParaRPr lang="fr-FR" sz="2800" b="1" dirty="0">
              <a:solidFill>
                <a:srgbClr val="FFFF00"/>
              </a:solidFill>
            </a:endParaRPr>
          </a:p>
        </p:txBody>
      </p:sp>
    </p:spTree>
    <p:extLst>
      <p:ext uri="{BB962C8B-B14F-4D97-AF65-F5344CB8AC3E}">
        <p14:creationId xmlns:p14="http://schemas.microsoft.com/office/powerpoint/2010/main" val="5400895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0728" y="58614"/>
            <a:ext cx="8363272" cy="706090"/>
          </a:xfrm>
        </p:spPr>
        <p:txBody>
          <a:bodyPr>
            <a:normAutofit fontScale="90000"/>
          </a:bodyPr>
          <a:lstStyle/>
          <a:p>
            <a:pPr algn="l"/>
            <a:r>
              <a:rPr lang="fr-FR" dirty="0" smtClean="0"/>
              <a:t>Planification et suivi de chantier…</a:t>
            </a:r>
            <a:endParaRPr lang="fr-FR" dirty="0"/>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4052" b="7127"/>
          <a:stretch/>
        </p:blipFill>
        <p:spPr bwMode="auto">
          <a:xfrm>
            <a:off x="827584" y="764704"/>
            <a:ext cx="8316416"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1"/>
          <p:cNvSpPr txBox="1">
            <a:spLocks/>
          </p:cNvSpPr>
          <p:nvPr/>
        </p:nvSpPr>
        <p:spPr>
          <a:xfrm>
            <a:off x="0" y="0"/>
            <a:ext cx="683568"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a:solidFill>
                  <a:srgbClr val="FFFF00"/>
                </a:solidFill>
              </a:rPr>
              <a:t>QUELQUES </a:t>
            </a:r>
            <a:r>
              <a:rPr lang="fr-FR" sz="2800" b="1" dirty="0" smtClean="0">
                <a:solidFill>
                  <a:srgbClr val="FFFF00"/>
                </a:solidFill>
              </a:rPr>
              <a:t>  OUTILS  </a:t>
            </a:r>
            <a:r>
              <a:rPr lang="fr-FR" sz="2800" b="1" dirty="0">
                <a:solidFill>
                  <a:srgbClr val="FFFF00"/>
                </a:solidFill>
              </a:rPr>
              <a:t>NUMERIQUES  </a:t>
            </a:r>
            <a:r>
              <a:rPr lang="fr-FR" sz="2800" b="1" dirty="0" smtClean="0">
                <a:solidFill>
                  <a:srgbClr val="FFFF00"/>
                </a:solidFill>
              </a:rPr>
              <a:t>PROPICES</a:t>
            </a:r>
            <a:endParaRPr lang="fr-FR" sz="2800" b="1" dirty="0">
              <a:solidFill>
                <a:srgbClr val="FFFF00"/>
              </a:solidFill>
            </a:endParaRPr>
          </a:p>
        </p:txBody>
      </p:sp>
    </p:spTree>
    <p:extLst>
      <p:ext uri="{BB962C8B-B14F-4D97-AF65-F5344CB8AC3E}">
        <p14:creationId xmlns:p14="http://schemas.microsoft.com/office/powerpoint/2010/main" val="12677488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116632"/>
            <a:ext cx="3096344" cy="702078"/>
          </a:xfrm>
        </p:spPr>
        <p:txBody>
          <a:bodyPr>
            <a:noAutofit/>
          </a:bodyPr>
          <a:lstStyle/>
          <a:p>
            <a:pPr algn="l"/>
            <a:r>
              <a:rPr lang="fr-FR" sz="3200" b="1" dirty="0" smtClean="0"/>
              <a:t>EXCEL…</a:t>
            </a:r>
            <a:r>
              <a:rPr lang="fr-FR" sz="3200" b="1" dirty="0"/>
              <a:t/>
            </a:r>
            <a:br>
              <a:rPr lang="fr-FR" sz="3200" b="1" dirty="0"/>
            </a:br>
            <a:endParaRPr lang="fr-FR" sz="2000" dirty="0"/>
          </a:p>
        </p:txBody>
      </p:sp>
      <p:sp>
        <p:nvSpPr>
          <p:cNvPr id="5" name="Titre 1"/>
          <p:cNvSpPr txBox="1">
            <a:spLocks/>
          </p:cNvSpPr>
          <p:nvPr/>
        </p:nvSpPr>
        <p:spPr>
          <a:xfrm>
            <a:off x="2051720" y="980728"/>
            <a:ext cx="7918339"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fr-FR" sz="4000" dirty="0"/>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4" t="15786" r="35344" b="8506"/>
          <a:stretch/>
        </p:blipFill>
        <p:spPr bwMode="auto">
          <a:xfrm>
            <a:off x="1259632" y="548680"/>
            <a:ext cx="7714892" cy="610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re 1"/>
          <p:cNvSpPr txBox="1">
            <a:spLocks/>
          </p:cNvSpPr>
          <p:nvPr/>
        </p:nvSpPr>
        <p:spPr>
          <a:xfrm>
            <a:off x="0" y="0"/>
            <a:ext cx="683568"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800" b="1" dirty="0">
                <a:solidFill>
                  <a:srgbClr val="FFFF00"/>
                </a:solidFill>
              </a:rPr>
              <a:t>QUELQUES </a:t>
            </a:r>
            <a:r>
              <a:rPr lang="fr-FR" sz="2800" b="1" dirty="0" smtClean="0">
                <a:solidFill>
                  <a:srgbClr val="FFFF00"/>
                </a:solidFill>
              </a:rPr>
              <a:t>  OUTILS  </a:t>
            </a:r>
            <a:r>
              <a:rPr lang="fr-FR" sz="2800" b="1" dirty="0">
                <a:solidFill>
                  <a:srgbClr val="FFFF00"/>
                </a:solidFill>
              </a:rPr>
              <a:t>NUMERIQUES  </a:t>
            </a:r>
            <a:r>
              <a:rPr lang="fr-FR" sz="2800" b="1" dirty="0" smtClean="0">
                <a:solidFill>
                  <a:srgbClr val="FFFF00"/>
                </a:solidFill>
              </a:rPr>
              <a:t>PROPICES</a:t>
            </a:r>
            <a:endParaRPr lang="fr-FR" sz="2800" b="1" dirty="0">
              <a:solidFill>
                <a:srgbClr val="FFFF00"/>
              </a:solidFill>
            </a:endParaRPr>
          </a:p>
        </p:txBody>
      </p:sp>
    </p:spTree>
    <p:extLst>
      <p:ext uri="{BB962C8B-B14F-4D97-AF65-F5344CB8AC3E}">
        <p14:creationId xmlns:p14="http://schemas.microsoft.com/office/powerpoint/2010/main" val="5400895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81565" y="476671"/>
            <a:ext cx="5760640" cy="461665"/>
          </a:xfrm>
          <a:prstGeom prst="rect">
            <a:avLst/>
          </a:prstGeom>
          <a:noFill/>
        </p:spPr>
        <p:txBody>
          <a:bodyPr wrap="square" rtlCol="0">
            <a:spAutoFit/>
          </a:bodyPr>
          <a:lstStyle/>
          <a:p>
            <a:r>
              <a:rPr lang="fr-FR" sz="2400" b="1" dirty="0" smtClean="0"/>
              <a:t>Le numérique dans la certification</a:t>
            </a:r>
            <a:endParaRPr lang="fr-FR" sz="2400" dirty="0"/>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4365104"/>
            <a:ext cx="4130810" cy="1892268"/>
          </a:xfrm>
          <a:prstGeom prst="rect">
            <a:avLst/>
          </a:prstGeom>
        </p:spPr>
      </p:pic>
      <p:sp>
        <p:nvSpPr>
          <p:cNvPr id="2" name="Rectangle 1"/>
          <p:cNvSpPr/>
          <p:nvPr/>
        </p:nvSpPr>
        <p:spPr>
          <a:xfrm>
            <a:off x="1388049" y="1268760"/>
            <a:ext cx="4572000" cy="369332"/>
          </a:xfrm>
          <a:prstGeom prst="rect">
            <a:avLst/>
          </a:prstGeom>
        </p:spPr>
        <p:txBody>
          <a:bodyPr>
            <a:spAutoFit/>
          </a:bodyPr>
          <a:lstStyle/>
          <a:p>
            <a:r>
              <a:rPr lang="fr-FR" dirty="0" smtClean="0"/>
              <a:t>Épreuve </a:t>
            </a:r>
            <a:r>
              <a:rPr lang="fr-FR" dirty="0"/>
              <a:t>E3 </a:t>
            </a:r>
            <a:r>
              <a:rPr lang="fr-FR" dirty="0" smtClean="0"/>
              <a:t>– Réalisation </a:t>
            </a:r>
            <a:r>
              <a:rPr lang="fr-FR" dirty="0"/>
              <a:t>d’un ouvrage </a:t>
            </a:r>
          </a:p>
        </p:txBody>
      </p:sp>
      <p:sp>
        <p:nvSpPr>
          <p:cNvPr id="3" name="Rectangle 2"/>
          <p:cNvSpPr/>
          <p:nvPr/>
        </p:nvSpPr>
        <p:spPr>
          <a:xfrm>
            <a:off x="1388049" y="1988840"/>
            <a:ext cx="6318448" cy="369332"/>
          </a:xfrm>
          <a:prstGeom prst="rect">
            <a:avLst/>
          </a:prstGeom>
        </p:spPr>
        <p:txBody>
          <a:bodyPr wrap="square">
            <a:spAutoFit/>
          </a:bodyPr>
          <a:lstStyle/>
          <a:p>
            <a:r>
              <a:rPr lang="fr-FR" dirty="0" smtClean="0"/>
              <a:t>Sous-épreuve </a:t>
            </a:r>
            <a:r>
              <a:rPr lang="fr-FR" dirty="0"/>
              <a:t>E31 </a:t>
            </a:r>
            <a:r>
              <a:rPr lang="fr-FR" dirty="0" smtClean="0"/>
              <a:t>– Présentation </a:t>
            </a:r>
            <a:r>
              <a:rPr lang="fr-FR" dirty="0"/>
              <a:t>d’un dossier d’activité </a:t>
            </a:r>
          </a:p>
        </p:txBody>
      </p:sp>
      <p:sp>
        <p:nvSpPr>
          <p:cNvPr id="7" name="Rectangle 6"/>
          <p:cNvSpPr/>
          <p:nvPr/>
        </p:nvSpPr>
        <p:spPr>
          <a:xfrm>
            <a:off x="1763688" y="2852936"/>
            <a:ext cx="4824536" cy="1200329"/>
          </a:xfrm>
          <a:prstGeom prst="rect">
            <a:avLst/>
          </a:prstGeom>
        </p:spPr>
        <p:txBody>
          <a:bodyPr wrap="square">
            <a:spAutoFit/>
          </a:bodyPr>
          <a:lstStyle/>
          <a:p>
            <a:r>
              <a:rPr lang="fr-FR" u="sng" dirty="0" smtClean="0"/>
              <a:t>Extrait du référentiel </a:t>
            </a:r>
            <a:r>
              <a:rPr lang="fr-FR" dirty="0" smtClean="0"/>
              <a:t>: </a:t>
            </a:r>
            <a:r>
              <a:rPr lang="fr-FR" i="1" dirty="0" smtClean="0"/>
              <a:t>Pour </a:t>
            </a:r>
            <a:r>
              <a:rPr lang="fr-FR" i="1" dirty="0"/>
              <a:t>la </a:t>
            </a:r>
            <a:r>
              <a:rPr lang="fr-FR" i="1" dirty="0" smtClean="0"/>
              <a:t>présentation </a:t>
            </a:r>
            <a:r>
              <a:rPr lang="fr-FR" i="1" dirty="0"/>
              <a:t>le candidat sera guidé pour utiliser les moyens de communication (vidéo projecteur ou </a:t>
            </a:r>
            <a:r>
              <a:rPr lang="fr-FR" i="1" dirty="0" smtClean="0"/>
              <a:t>rétroprojecteur...) les </a:t>
            </a:r>
            <a:r>
              <a:rPr lang="fr-FR" i="1" dirty="0"/>
              <a:t>mieux adaptés. </a:t>
            </a:r>
          </a:p>
        </p:txBody>
      </p:sp>
      <p:sp>
        <p:nvSpPr>
          <p:cNvPr id="8" name="Titre 1"/>
          <p:cNvSpPr txBox="1">
            <a:spLocks/>
          </p:cNvSpPr>
          <p:nvPr/>
        </p:nvSpPr>
        <p:spPr>
          <a:xfrm>
            <a:off x="0" y="0"/>
            <a:ext cx="1043608" cy="6858000"/>
          </a:xfrm>
          <a:prstGeom prst="rect">
            <a:avLst/>
          </a:prstGeom>
          <a:blipFill>
            <a:blip r:embed="rId4"/>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smtClean="0">
                <a:solidFill>
                  <a:srgbClr val="FFFF00"/>
                </a:solidFill>
              </a:rPr>
              <a:t>PROPOSITIONS  </a:t>
            </a:r>
            <a:r>
              <a:rPr lang="fr-FR" sz="3400" b="1" dirty="0" smtClean="0">
                <a:solidFill>
                  <a:srgbClr val="FFFF00"/>
                </a:solidFill>
              </a:rPr>
              <a:t>D’AMÉNAGEMENT </a:t>
            </a:r>
          </a:p>
          <a:p>
            <a:r>
              <a:rPr lang="fr-FR" sz="3400" b="1" dirty="0" smtClean="0">
                <a:solidFill>
                  <a:srgbClr val="FFFF00"/>
                </a:solidFill>
              </a:rPr>
              <a:t>DES  ÉPREUVES  DE  L’EXAMEN</a:t>
            </a:r>
            <a:endParaRPr lang="fr-FR" sz="3400" b="1" dirty="0">
              <a:solidFill>
                <a:srgbClr val="FFFF00"/>
              </a:solidFill>
            </a:endParaRPr>
          </a:p>
        </p:txBody>
      </p:sp>
    </p:spTree>
    <p:extLst>
      <p:ext uri="{BB962C8B-B14F-4D97-AF65-F5344CB8AC3E}">
        <p14:creationId xmlns:p14="http://schemas.microsoft.com/office/powerpoint/2010/main" val="12263721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88049" y="553663"/>
            <a:ext cx="5760640" cy="461665"/>
          </a:xfrm>
          <a:prstGeom prst="rect">
            <a:avLst/>
          </a:prstGeom>
          <a:noFill/>
        </p:spPr>
        <p:txBody>
          <a:bodyPr wrap="square" rtlCol="0">
            <a:spAutoFit/>
          </a:bodyPr>
          <a:lstStyle/>
          <a:p>
            <a:r>
              <a:rPr lang="fr-FR" sz="2400" b="1" dirty="0" smtClean="0"/>
              <a:t>Le numérique dans la certification</a:t>
            </a:r>
            <a:endParaRPr lang="fr-FR" sz="2400" dirty="0"/>
          </a:p>
        </p:txBody>
      </p:sp>
      <p:sp>
        <p:nvSpPr>
          <p:cNvPr id="2" name="Rectangle 1"/>
          <p:cNvSpPr/>
          <p:nvPr/>
        </p:nvSpPr>
        <p:spPr>
          <a:xfrm>
            <a:off x="1388049" y="1268760"/>
            <a:ext cx="4572000" cy="369332"/>
          </a:xfrm>
          <a:prstGeom prst="rect">
            <a:avLst/>
          </a:prstGeom>
        </p:spPr>
        <p:txBody>
          <a:bodyPr>
            <a:spAutoFit/>
          </a:bodyPr>
          <a:lstStyle/>
          <a:p>
            <a:r>
              <a:rPr lang="fr-FR" dirty="0" smtClean="0"/>
              <a:t>Épreuve </a:t>
            </a:r>
            <a:r>
              <a:rPr lang="fr-FR" dirty="0"/>
              <a:t>E3 </a:t>
            </a:r>
            <a:r>
              <a:rPr lang="fr-FR" dirty="0" smtClean="0"/>
              <a:t>– Réalisation </a:t>
            </a:r>
            <a:r>
              <a:rPr lang="fr-FR" dirty="0"/>
              <a:t>d’un ouvrage </a:t>
            </a:r>
          </a:p>
        </p:txBody>
      </p:sp>
      <p:sp>
        <p:nvSpPr>
          <p:cNvPr id="3" name="Rectangle 2"/>
          <p:cNvSpPr/>
          <p:nvPr/>
        </p:nvSpPr>
        <p:spPr>
          <a:xfrm>
            <a:off x="1388049" y="1988840"/>
            <a:ext cx="6136279" cy="923330"/>
          </a:xfrm>
          <a:prstGeom prst="rect">
            <a:avLst/>
          </a:prstGeom>
        </p:spPr>
        <p:txBody>
          <a:bodyPr wrap="square">
            <a:spAutoFit/>
          </a:bodyPr>
          <a:lstStyle/>
          <a:p>
            <a:r>
              <a:rPr lang="fr-FR" dirty="0" smtClean="0"/>
              <a:t>Sous-épreuve </a:t>
            </a:r>
            <a:r>
              <a:rPr lang="fr-FR" dirty="0"/>
              <a:t>E32 </a:t>
            </a:r>
            <a:r>
              <a:rPr lang="fr-FR" dirty="0" smtClean="0"/>
              <a:t>–</a:t>
            </a:r>
            <a:r>
              <a:rPr lang="fr-FR" dirty="0"/>
              <a:t> </a:t>
            </a:r>
            <a:r>
              <a:rPr lang="fr-FR" dirty="0" smtClean="0"/>
              <a:t>Implantation</a:t>
            </a:r>
            <a:r>
              <a:rPr lang="fr-FR" dirty="0"/>
              <a:t>, réalisation, </a:t>
            </a:r>
            <a:r>
              <a:rPr lang="fr-FR" dirty="0" smtClean="0"/>
              <a:t>contrôle</a:t>
            </a:r>
          </a:p>
          <a:p>
            <a:r>
              <a:rPr lang="fr-FR" dirty="0" smtClean="0"/>
              <a:t>Sous-épreuve </a:t>
            </a:r>
            <a:r>
              <a:rPr lang="fr-FR" dirty="0"/>
              <a:t>E33 </a:t>
            </a:r>
            <a:r>
              <a:rPr lang="fr-FR" dirty="0" smtClean="0"/>
              <a:t>– Mise </a:t>
            </a:r>
            <a:r>
              <a:rPr lang="fr-FR" dirty="0"/>
              <a:t>en œuvre et contrôle</a:t>
            </a:r>
          </a:p>
          <a:p>
            <a:endParaRPr lang="fr-FR" dirty="0"/>
          </a:p>
        </p:txBody>
      </p:sp>
      <p:pic>
        <p:nvPicPr>
          <p:cNvPr id="8" name="cboxPhoto" descr="http://www.metro-rennes-metropole.fr/stations/12_chateaubriand/03joliotcurie.jpg"/>
          <p:cNvPicPr/>
          <p:nvPr/>
        </p:nvPicPr>
        <p:blipFill>
          <a:blip r:embed="rId2">
            <a:extLst>
              <a:ext uri="{28A0092B-C50C-407E-A947-70E740481C1C}">
                <a14:useLocalDpi xmlns:a14="http://schemas.microsoft.com/office/drawing/2010/main" val="0"/>
              </a:ext>
            </a:extLst>
          </a:blip>
          <a:srcRect/>
          <a:stretch>
            <a:fillRect/>
          </a:stretch>
        </p:blipFill>
        <p:spPr bwMode="auto">
          <a:xfrm>
            <a:off x="2249863" y="2964833"/>
            <a:ext cx="5256584" cy="2758236"/>
          </a:xfrm>
          <a:prstGeom prst="rect">
            <a:avLst/>
          </a:prstGeom>
          <a:noFill/>
          <a:ln>
            <a:noFill/>
          </a:ln>
        </p:spPr>
      </p:pic>
      <p:sp>
        <p:nvSpPr>
          <p:cNvPr id="6" name="Titre 1"/>
          <p:cNvSpPr txBox="1">
            <a:spLocks/>
          </p:cNvSpPr>
          <p:nvPr/>
        </p:nvSpPr>
        <p:spPr>
          <a:xfrm>
            <a:off x="0" y="0"/>
            <a:ext cx="1043608"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smtClean="0">
                <a:solidFill>
                  <a:srgbClr val="FFFF00"/>
                </a:solidFill>
              </a:rPr>
              <a:t>PROPOSITIONS  </a:t>
            </a:r>
            <a:r>
              <a:rPr lang="fr-FR" sz="3400" b="1" dirty="0" smtClean="0">
                <a:solidFill>
                  <a:srgbClr val="FFFF00"/>
                </a:solidFill>
              </a:rPr>
              <a:t>D’AMÉNAGEMENT </a:t>
            </a:r>
          </a:p>
          <a:p>
            <a:r>
              <a:rPr lang="fr-FR" sz="3400" b="1" dirty="0" smtClean="0">
                <a:solidFill>
                  <a:srgbClr val="FFFF00"/>
                </a:solidFill>
              </a:rPr>
              <a:t>DES  ÉPREUVES  DE  L’EXAMEN</a:t>
            </a:r>
            <a:endParaRPr lang="fr-FR" sz="3400" b="1" dirty="0">
              <a:solidFill>
                <a:srgbClr val="FFFF00"/>
              </a:solidFill>
            </a:endParaRPr>
          </a:p>
        </p:txBody>
      </p:sp>
    </p:spTree>
    <p:extLst>
      <p:ext uri="{BB962C8B-B14F-4D97-AF65-F5344CB8AC3E}">
        <p14:creationId xmlns:p14="http://schemas.microsoft.com/office/powerpoint/2010/main" val="3303147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75459" y="516739"/>
            <a:ext cx="5760640" cy="461665"/>
          </a:xfrm>
          <a:prstGeom prst="rect">
            <a:avLst/>
          </a:prstGeom>
          <a:noFill/>
        </p:spPr>
        <p:txBody>
          <a:bodyPr wrap="square" rtlCol="0">
            <a:spAutoFit/>
          </a:bodyPr>
          <a:lstStyle/>
          <a:p>
            <a:r>
              <a:rPr lang="fr-FR" sz="2400" b="1" dirty="0" smtClean="0"/>
              <a:t>Le numérique dans la certification</a:t>
            </a:r>
            <a:endParaRPr lang="fr-FR" sz="2400" dirty="0"/>
          </a:p>
        </p:txBody>
      </p:sp>
      <p:sp>
        <p:nvSpPr>
          <p:cNvPr id="2" name="Rectangle 1"/>
          <p:cNvSpPr/>
          <p:nvPr/>
        </p:nvSpPr>
        <p:spPr>
          <a:xfrm>
            <a:off x="1388048" y="1268760"/>
            <a:ext cx="7216399" cy="369332"/>
          </a:xfrm>
          <a:prstGeom prst="rect">
            <a:avLst/>
          </a:prstGeom>
        </p:spPr>
        <p:txBody>
          <a:bodyPr wrap="square">
            <a:spAutoFit/>
          </a:bodyPr>
          <a:lstStyle/>
          <a:p>
            <a:r>
              <a:rPr lang="fr-FR" dirty="0"/>
              <a:t>Épreuve E2 </a:t>
            </a:r>
            <a:r>
              <a:rPr lang="fr-FR" dirty="0" smtClean="0"/>
              <a:t>–</a:t>
            </a:r>
            <a:r>
              <a:rPr lang="fr-FR" dirty="0"/>
              <a:t> </a:t>
            </a:r>
            <a:r>
              <a:rPr lang="fr-FR" dirty="0" smtClean="0"/>
              <a:t>Préparation</a:t>
            </a:r>
            <a:r>
              <a:rPr lang="fr-FR" dirty="0"/>
              <a:t>, organisation et suivi d’un chantier </a:t>
            </a:r>
          </a:p>
        </p:txBody>
      </p:sp>
      <p:sp>
        <p:nvSpPr>
          <p:cNvPr id="3" name="Rectangle 2"/>
          <p:cNvSpPr/>
          <p:nvPr/>
        </p:nvSpPr>
        <p:spPr>
          <a:xfrm>
            <a:off x="1388049" y="1988840"/>
            <a:ext cx="6884603" cy="923330"/>
          </a:xfrm>
          <a:prstGeom prst="rect">
            <a:avLst/>
          </a:prstGeom>
        </p:spPr>
        <p:txBody>
          <a:bodyPr wrap="square">
            <a:spAutoFit/>
          </a:bodyPr>
          <a:lstStyle/>
          <a:p>
            <a:r>
              <a:rPr lang="fr-FR" dirty="0" smtClean="0"/>
              <a:t>Sous-épreuve E21 – Gestion </a:t>
            </a:r>
            <a:r>
              <a:rPr lang="fr-FR" dirty="0"/>
              <a:t>quantitative des besoins et des moyens</a:t>
            </a:r>
          </a:p>
          <a:p>
            <a:r>
              <a:rPr lang="fr-FR" dirty="0" smtClean="0"/>
              <a:t>Sous-épreuve E22 – Organisation </a:t>
            </a:r>
            <a:r>
              <a:rPr lang="fr-FR" dirty="0"/>
              <a:t>des travaux et suivi de réalisation</a:t>
            </a:r>
          </a:p>
          <a:p>
            <a:r>
              <a:rPr lang="fr-FR" dirty="0" smtClean="0"/>
              <a:t>Sous-épreuve E23 – Analyse </a:t>
            </a:r>
            <a:r>
              <a:rPr lang="fr-FR" dirty="0"/>
              <a:t>d’un </a:t>
            </a:r>
            <a:r>
              <a:rPr lang="fr-FR" dirty="0" smtClean="0"/>
              <a:t>ouvrage</a:t>
            </a:r>
            <a:endParaRPr lang="fr-FR" dirty="0"/>
          </a:p>
        </p:txBody>
      </p:sp>
      <p:pic>
        <p:nvPicPr>
          <p:cNvPr id="6" name="cboxPhoto" descr="http://www.metro-rennes-metropole.fr/stations/01_mermoz/02saint-jacques-gaite.jpg"/>
          <p:cNvPicPr/>
          <p:nvPr/>
        </p:nvPicPr>
        <p:blipFill>
          <a:blip r:embed="rId3">
            <a:extLst>
              <a:ext uri="{28A0092B-C50C-407E-A947-70E740481C1C}">
                <a14:useLocalDpi xmlns:a14="http://schemas.microsoft.com/office/drawing/2010/main" val="0"/>
              </a:ext>
            </a:extLst>
          </a:blip>
          <a:srcRect/>
          <a:stretch>
            <a:fillRect/>
          </a:stretch>
        </p:blipFill>
        <p:spPr bwMode="auto">
          <a:xfrm>
            <a:off x="2104121" y="3068960"/>
            <a:ext cx="5452458" cy="3168352"/>
          </a:xfrm>
          <a:prstGeom prst="rect">
            <a:avLst/>
          </a:prstGeom>
          <a:noFill/>
          <a:ln>
            <a:noFill/>
          </a:ln>
        </p:spPr>
      </p:pic>
      <p:sp>
        <p:nvSpPr>
          <p:cNvPr id="7" name="Titre 1"/>
          <p:cNvSpPr txBox="1">
            <a:spLocks/>
          </p:cNvSpPr>
          <p:nvPr/>
        </p:nvSpPr>
        <p:spPr>
          <a:xfrm>
            <a:off x="0" y="0"/>
            <a:ext cx="1043608" cy="6858000"/>
          </a:xfrm>
          <a:prstGeom prst="rect">
            <a:avLst/>
          </a:prstGeom>
          <a:blipFill>
            <a:blip r:embed="rId4"/>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smtClean="0">
                <a:solidFill>
                  <a:srgbClr val="FFFF00"/>
                </a:solidFill>
              </a:rPr>
              <a:t>PROPOSITIONS  </a:t>
            </a:r>
            <a:r>
              <a:rPr lang="fr-FR" sz="3400" b="1" dirty="0" smtClean="0">
                <a:solidFill>
                  <a:srgbClr val="FFFF00"/>
                </a:solidFill>
              </a:rPr>
              <a:t>D’AMÉNAGEMENT </a:t>
            </a:r>
          </a:p>
          <a:p>
            <a:r>
              <a:rPr lang="fr-FR" sz="3400" b="1" dirty="0" smtClean="0">
                <a:solidFill>
                  <a:srgbClr val="FFFF00"/>
                </a:solidFill>
              </a:rPr>
              <a:t>DES  ÉPREUVES  DE  L’EXAMEN</a:t>
            </a:r>
            <a:endParaRPr lang="fr-FR" sz="3400" b="1" dirty="0">
              <a:solidFill>
                <a:srgbClr val="FFFF00"/>
              </a:solidFill>
            </a:endParaRPr>
          </a:p>
        </p:txBody>
      </p:sp>
    </p:spTree>
    <p:extLst>
      <p:ext uri="{BB962C8B-B14F-4D97-AF65-F5344CB8AC3E}">
        <p14:creationId xmlns:p14="http://schemas.microsoft.com/office/powerpoint/2010/main" val="39318001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0" y="0"/>
            <a:ext cx="1043608"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dirty="0" smtClean="0">
                <a:solidFill>
                  <a:srgbClr val="FFFF00"/>
                </a:solidFill>
              </a:rPr>
              <a:t>QUELQUES   </a:t>
            </a:r>
            <a:r>
              <a:rPr lang="fr-FR" sz="3600" b="1" dirty="0" smtClean="0">
                <a:solidFill>
                  <a:srgbClr val="FFFF00"/>
                </a:solidFill>
              </a:rPr>
              <a:t>OUTILS   À  </a:t>
            </a:r>
            <a:r>
              <a:rPr lang="fr-FR" sz="3600" b="1" dirty="0" smtClean="0">
                <a:solidFill>
                  <a:srgbClr val="FFFF00"/>
                </a:solidFill>
              </a:rPr>
              <a:t>EXPLOITER</a:t>
            </a:r>
            <a:endParaRPr lang="fr-FR" sz="3600" b="1" dirty="0">
              <a:solidFill>
                <a:srgbClr val="FFFF00"/>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374" t="30192" r="41378" b="16240"/>
          <a:stretch/>
        </p:blipFill>
        <p:spPr bwMode="auto">
          <a:xfrm>
            <a:off x="1187624" y="116632"/>
            <a:ext cx="5708106"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re 1"/>
          <p:cNvSpPr>
            <a:spLocks noGrp="1"/>
          </p:cNvSpPr>
          <p:nvPr>
            <p:ph type="title"/>
          </p:nvPr>
        </p:nvSpPr>
        <p:spPr>
          <a:xfrm>
            <a:off x="6895730" y="260648"/>
            <a:ext cx="2220826" cy="6408712"/>
          </a:xfrm>
        </p:spPr>
        <p:txBody>
          <a:bodyPr anchor="t" anchorCtr="0">
            <a:noAutofit/>
          </a:bodyPr>
          <a:lstStyle/>
          <a:p>
            <a:pPr algn="l"/>
            <a:r>
              <a:rPr lang="fr-FR" sz="1400" b="1" dirty="0" smtClean="0">
                <a:solidFill>
                  <a:srgbClr val="FF0000"/>
                </a:solidFill>
              </a:rPr>
              <a:t>MENSURA, TABLEUR MINDVIEW</a:t>
            </a:r>
            <a:br>
              <a:rPr lang="fr-FR" sz="1400" b="1" dirty="0" smtClean="0">
                <a:solidFill>
                  <a:srgbClr val="FF0000"/>
                </a:solidFill>
              </a:rPr>
            </a:br>
            <a:r>
              <a:rPr lang="fr-FR" sz="1400" b="1" dirty="0">
                <a:solidFill>
                  <a:srgbClr val="FF0000"/>
                </a:solidFill>
              </a:rPr>
              <a:t/>
            </a:r>
            <a:br>
              <a:rPr lang="fr-FR" sz="1400" b="1" dirty="0">
                <a:solidFill>
                  <a:srgbClr val="FF0000"/>
                </a:solidFill>
              </a:rPr>
            </a:br>
            <a:r>
              <a:rPr lang="fr-FR" sz="1400" b="1" dirty="0" smtClean="0">
                <a:solidFill>
                  <a:srgbClr val="FF0000"/>
                </a:solidFill>
              </a:rPr>
              <a:t>SIMULATEUR DE CHANTIER</a:t>
            </a:r>
            <a:br>
              <a:rPr lang="fr-FR" sz="1400" b="1" dirty="0" smtClean="0">
                <a:solidFill>
                  <a:srgbClr val="FF0000"/>
                </a:solidFill>
              </a:rPr>
            </a:br>
            <a:r>
              <a:rPr lang="fr-FR" sz="1400" b="1" dirty="0" smtClean="0">
                <a:solidFill>
                  <a:srgbClr val="FF0000"/>
                </a:solidFill>
              </a:rPr>
              <a:t/>
            </a:r>
            <a:br>
              <a:rPr lang="fr-FR" sz="1400" b="1" dirty="0" smtClean="0">
                <a:solidFill>
                  <a:srgbClr val="FF0000"/>
                </a:solidFill>
              </a:rPr>
            </a:br>
            <a:r>
              <a:rPr lang="fr-FR" sz="1400" b="1" dirty="0">
                <a:solidFill>
                  <a:srgbClr val="FF0000"/>
                </a:solidFill>
              </a:rPr>
              <a:t/>
            </a:r>
            <a:br>
              <a:rPr lang="fr-FR" sz="1400" b="1" dirty="0">
                <a:solidFill>
                  <a:srgbClr val="FF0000"/>
                </a:solidFill>
              </a:rPr>
            </a:br>
            <a:r>
              <a:rPr lang="fr-FR" sz="1050" b="1" dirty="0" smtClean="0">
                <a:solidFill>
                  <a:srgbClr val="FF0000"/>
                </a:solidFill>
              </a:rPr>
              <a:t/>
            </a:r>
            <a:br>
              <a:rPr lang="fr-FR" sz="1050" b="1" dirty="0" smtClean="0">
                <a:solidFill>
                  <a:srgbClr val="FF0000"/>
                </a:solidFill>
              </a:rPr>
            </a:br>
            <a:r>
              <a:rPr lang="fr-FR" sz="1050" b="1" dirty="0">
                <a:solidFill>
                  <a:srgbClr val="FF0000"/>
                </a:solidFill>
              </a:rPr>
              <a:t/>
            </a:r>
            <a:br>
              <a:rPr lang="fr-FR" sz="1050" b="1" dirty="0">
                <a:solidFill>
                  <a:srgbClr val="FF0000"/>
                </a:solidFill>
              </a:rPr>
            </a:br>
            <a:r>
              <a:rPr lang="fr-FR" sz="1400" b="1" dirty="0" smtClean="0">
                <a:solidFill>
                  <a:srgbClr val="FF0000"/>
                </a:solidFill>
              </a:rPr>
              <a:t/>
            </a:r>
            <a:br>
              <a:rPr lang="fr-FR" sz="1400" b="1" dirty="0" smtClean="0">
                <a:solidFill>
                  <a:srgbClr val="FF0000"/>
                </a:solidFill>
              </a:rPr>
            </a:br>
            <a:r>
              <a:rPr lang="fr-FR" sz="1800" b="1" dirty="0">
                <a:solidFill>
                  <a:srgbClr val="FF0000"/>
                </a:solidFill>
              </a:rPr>
              <a:t/>
            </a:r>
            <a:br>
              <a:rPr lang="fr-FR" sz="1800" b="1" dirty="0">
                <a:solidFill>
                  <a:srgbClr val="FF0000"/>
                </a:solidFill>
              </a:rPr>
            </a:br>
            <a:r>
              <a:rPr lang="fr-FR" sz="1400" b="1" dirty="0" smtClean="0">
                <a:solidFill>
                  <a:srgbClr val="FF0000"/>
                </a:solidFill>
              </a:rPr>
              <a:t/>
            </a:r>
            <a:br>
              <a:rPr lang="fr-FR" sz="1400" b="1" dirty="0" smtClean="0">
                <a:solidFill>
                  <a:srgbClr val="FF0000"/>
                </a:solidFill>
              </a:rPr>
            </a:br>
            <a:r>
              <a:rPr lang="fr-FR" sz="1400" b="1" dirty="0" smtClean="0">
                <a:solidFill>
                  <a:srgbClr val="FF0000"/>
                </a:solidFill>
              </a:rPr>
              <a:t>Ressources MENSURA</a:t>
            </a:r>
            <a:br>
              <a:rPr lang="fr-FR" sz="1400" b="1" dirty="0" smtClean="0">
                <a:solidFill>
                  <a:srgbClr val="FF0000"/>
                </a:solidFill>
              </a:rPr>
            </a:br>
            <a:r>
              <a:rPr lang="fr-FR" sz="1400" b="1" dirty="0">
                <a:solidFill>
                  <a:srgbClr val="FF0000"/>
                </a:solidFill>
              </a:rPr>
              <a:t/>
            </a:r>
            <a:br>
              <a:rPr lang="fr-FR" sz="1400" b="1" dirty="0">
                <a:solidFill>
                  <a:srgbClr val="FF0000"/>
                </a:solidFill>
              </a:rPr>
            </a:br>
            <a:r>
              <a:rPr lang="fr-FR" sz="1400" b="1" dirty="0" smtClean="0">
                <a:solidFill>
                  <a:srgbClr val="FF0000"/>
                </a:solidFill>
              </a:rPr>
              <a:t/>
            </a:r>
            <a:br>
              <a:rPr lang="fr-FR" sz="1400" b="1" dirty="0" smtClean="0">
                <a:solidFill>
                  <a:srgbClr val="FF0000"/>
                </a:solidFill>
              </a:rPr>
            </a:br>
            <a:r>
              <a:rPr lang="fr-FR" sz="1400" b="1" dirty="0">
                <a:solidFill>
                  <a:srgbClr val="FF0000"/>
                </a:solidFill>
              </a:rPr>
              <a:t>Ressources </a:t>
            </a:r>
            <a:r>
              <a:rPr lang="fr-FR" sz="1400" b="1" dirty="0" smtClean="0">
                <a:solidFill>
                  <a:srgbClr val="FF0000"/>
                </a:solidFill>
              </a:rPr>
              <a:t>MENSURA</a:t>
            </a:r>
            <a:br>
              <a:rPr lang="fr-FR" sz="1400" b="1" dirty="0" smtClean="0">
                <a:solidFill>
                  <a:srgbClr val="FF0000"/>
                </a:solidFill>
              </a:rPr>
            </a:br>
            <a:r>
              <a:rPr lang="fr-FR" sz="1400" b="1" dirty="0">
                <a:solidFill>
                  <a:srgbClr val="FF0000"/>
                </a:solidFill>
              </a:rPr>
              <a:t/>
            </a:r>
            <a:br>
              <a:rPr lang="fr-FR" sz="1400" b="1" dirty="0">
                <a:solidFill>
                  <a:srgbClr val="FF0000"/>
                </a:solidFill>
              </a:rPr>
            </a:br>
            <a:r>
              <a:rPr lang="fr-FR" sz="1400" b="1" dirty="0">
                <a:solidFill>
                  <a:srgbClr val="FF0000"/>
                </a:solidFill>
              </a:rPr>
              <a:t>Ressources </a:t>
            </a:r>
            <a:r>
              <a:rPr lang="fr-FR" sz="1400" b="1" dirty="0" smtClean="0">
                <a:solidFill>
                  <a:srgbClr val="FF0000"/>
                </a:solidFill>
              </a:rPr>
              <a:t>MODÈLE BIM et MENSURA</a:t>
            </a:r>
            <a:br>
              <a:rPr lang="fr-FR" sz="1400" b="1" dirty="0" smtClean="0">
                <a:solidFill>
                  <a:srgbClr val="FF0000"/>
                </a:solidFill>
              </a:rPr>
            </a:br>
            <a:r>
              <a:rPr lang="fr-FR" sz="1800" b="1" dirty="0" smtClean="0">
                <a:solidFill>
                  <a:srgbClr val="FF0000"/>
                </a:solidFill>
              </a:rPr>
              <a:t/>
            </a:r>
            <a:br>
              <a:rPr lang="fr-FR" sz="1800" b="1" dirty="0" smtClean="0">
                <a:solidFill>
                  <a:srgbClr val="FF0000"/>
                </a:solidFill>
              </a:rPr>
            </a:br>
            <a:r>
              <a:rPr lang="fr-FR" sz="1400" b="1" dirty="0" smtClean="0">
                <a:solidFill>
                  <a:srgbClr val="FF0000"/>
                </a:solidFill>
              </a:rPr>
              <a:t>Ressources MENSURA</a:t>
            </a:r>
            <a:br>
              <a:rPr lang="fr-FR" sz="1400" b="1" dirty="0" smtClean="0">
                <a:solidFill>
                  <a:srgbClr val="FF0000"/>
                </a:solidFill>
              </a:rPr>
            </a:br>
            <a:r>
              <a:rPr lang="fr-FR" sz="800" b="1" dirty="0" smtClean="0">
                <a:solidFill>
                  <a:srgbClr val="FF0000"/>
                </a:solidFill>
              </a:rPr>
              <a:t/>
            </a:r>
            <a:br>
              <a:rPr lang="fr-FR" sz="800" b="1" dirty="0" smtClean="0">
                <a:solidFill>
                  <a:srgbClr val="FF0000"/>
                </a:solidFill>
              </a:rPr>
            </a:br>
            <a:r>
              <a:rPr lang="fr-FR" sz="1400" b="1" dirty="0">
                <a:solidFill>
                  <a:srgbClr val="FF0000"/>
                </a:solidFill>
              </a:rPr>
              <a:t>Ressources MODÈLE BIM et MENSURA</a:t>
            </a:r>
            <a:br>
              <a:rPr lang="fr-FR" sz="1400" b="1" dirty="0">
                <a:solidFill>
                  <a:srgbClr val="FF0000"/>
                </a:solidFill>
              </a:rPr>
            </a:br>
            <a:r>
              <a:rPr lang="fr-FR" sz="1400" b="1" dirty="0" smtClean="0">
                <a:solidFill>
                  <a:srgbClr val="FF0000"/>
                </a:solidFill>
              </a:rPr>
              <a:t/>
            </a:r>
            <a:br>
              <a:rPr lang="fr-FR" sz="1400" b="1" dirty="0" smtClean="0">
                <a:solidFill>
                  <a:srgbClr val="FF0000"/>
                </a:solidFill>
              </a:rPr>
            </a:br>
            <a:r>
              <a:rPr lang="fr-FR" sz="1400" b="1" dirty="0">
                <a:solidFill>
                  <a:srgbClr val="FF0000"/>
                </a:solidFill>
              </a:rPr>
              <a:t/>
            </a:r>
            <a:br>
              <a:rPr lang="fr-FR" sz="1400" b="1" dirty="0">
                <a:solidFill>
                  <a:srgbClr val="FF0000"/>
                </a:solidFill>
              </a:rPr>
            </a:br>
            <a:r>
              <a:rPr lang="fr-FR" sz="1400" b="1" dirty="0" smtClean="0">
                <a:solidFill>
                  <a:srgbClr val="FF0000"/>
                </a:solidFill>
              </a:rPr>
              <a:t>MINDVIEW</a:t>
            </a:r>
            <a:br>
              <a:rPr lang="fr-FR" sz="1400" b="1" dirty="0" smtClean="0">
                <a:solidFill>
                  <a:srgbClr val="FF0000"/>
                </a:solidFill>
              </a:rPr>
            </a:br>
            <a:r>
              <a:rPr lang="fr-FR" sz="1400" b="1" dirty="0" smtClean="0">
                <a:solidFill>
                  <a:srgbClr val="FF0000"/>
                </a:solidFill>
              </a:rPr>
              <a:t>BUREAUTIQUE COURANTE</a:t>
            </a:r>
            <a:br>
              <a:rPr lang="fr-FR" sz="1400" b="1" dirty="0" smtClean="0">
                <a:solidFill>
                  <a:srgbClr val="FF0000"/>
                </a:solidFill>
              </a:rPr>
            </a:br>
            <a:r>
              <a:rPr lang="fr-FR" sz="1400" b="1" dirty="0">
                <a:solidFill>
                  <a:srgbClr val="FF0000"/>
                </a:solidFill>
              </a:rPr>
              <a:t/>
            </a:r>
            <a:br>
              <a:rPr lang="fr-FR" sz="1400" b="1" dirty="0">
                <a:solidFill>
                  <a:srgbClr val="FF0000"/>
                </a:solidFill>
              </a:rPr>
            </a:br>
            <a:endParaRPr lang="fr-FR" sz="1400" b="1" dirty="0">
              <a:solidFill>
                <a:srgbClr val="FF0000"/>
              </a:solidFill>
            </a:endParaRPr>
          </a:p>
        </p:txBody>
      </p:sp>
    </p:spTree>
    <p:extLst>
      <p:ext uri="{BB962C8B-B14F-4D97-AF65-F5344CB8AC3E}">
        <p14:creationId xmlns:p14="http://schemas.microsoft.com/office/powerpoint/2010/main" val="24229517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332656"/>
            <a:ext cx="8028384" cy="6192688"/>
          </a:xfrm>
        </p:spPr>
        <p:txBody>
          <a:bodyPr>
            <a:noAutofit/>
          </a:bodyPr>
          <a:lstStyle/>
          <a:p>
            <a:pPr algn="l"/>
            <a:r>
              <a:rPr lang="fr-FR" sz="2000" dirty="0" smtClean="0"/>
              <a:t>RECHERCHE D’INFORMATIONS TECHNIQUES SUR MODÈLES NUMÉRIQUES  (Supports Modélisés BIM – Mensura – REVIT…)</a:t>
            </a:r>
            <a:br>
              <a:rPr lang="fr-FR" sz="2000" dirty="0" smtClean="0"/>
            </a:br>
            <a:r>
              <a:rPr lang="fr-FR" sz="2000" dirty="0"/>
              <a:t/>
            </a:r>
            <a:br>
              <a:rPr lang="fr-FR" sz="2000" dirty="0"/>
            </a:br>
            <a:r>
              <a:rPr lang="fr-FR" sz="2000" dirty="0" smtClean="0"/>
              <a:t>PLANIFICATION </a:t>
            </a:r>
            <a:br>
              <a:rPr lang="fr-FR" sz="2000" dirty="0" smtClean="0"/>
            </a:br>
            <a:r>
              <a:rPr lang="fr-FR" sz="2000" dirty="0" smtClean="0"/>
              <a:t>Gantt / Chemin de fer</a:t>
            </a:r>
            <a:br>
              <a:rPr lang="fr-FR" sz="2000" dirty="0" smtClean="0"/>
            </a:br>
            <a:r>
              <a:rPr lang="fr-FR" sz="2000" dirty="0" smtClean="0"/>
              <a:t>(</a:t>
            </a:r>
            <a:r>
              <a:rPr lang="fr-FR" sz="2000" dirty="0" err="1" smtClean="0"/>
              <a:t>Mindview</a:t>
            </a:r>
            <a:r>
              <a:rPr lang="fr-FR" sz="2000" dirty="0" smtClean="0"/>
              <a:t> - MS Project - </a:t>
            </a:r>
            <a:r>
              <a:rPr lang="fr-FR" sz="2000" dirty="0" err="1" smtClean="0"/>
              <a:t>Autocad</a:t>
            </a:r>
            <a:r>
              <a:rPr lang="fr-FR" sz="2000" dirty="0" smtClean="0"/>
              <a:t>…)</a:t>
            </a:r>
            <a:br>
              <a:rPr lang="fr-FR" sz="2000" dirty="0" smtClean="0"/>
            </a:br>
            <a:r>
              <a:rPr lang="fr-FR" sz="2000" dirty="0"/>
              <a:t/>
            </a:r>
            <a:br>
              <a:rPr lang="fr-FR" sz="2000" dirty="0"/>
            </a:br>
            <a:r>
              <a:rPr lang="fr-FR" sz="2000" dirty="0" smtClean="0"/>
              <a:t>SIMULATION de CHANTIER</a:t>
            </a:r>
            <a:br>
              <a:rPr lang="fr-FR" sz="2000" dirty="0" smtClean="0"/>
            </a:br>
            <a:r>
              <a:rPr lang="fr-FR" sz="2000" dirty="0" smtClean="0"/>
              <a:t>Simulateurs de chantiers sous formes de jeux</a:t>
            </a:r>
            <a:br>
              <a:rPr lang="fr-FR" sz="2000" dirty="0" smtClean="0"/>
            </a:br>
            <a:r>
              <a:rPr lang="fr-FR" sz="2000" dirty="0"/>
              <a:t/>
            </a:r>
            <a:br>
              <a:rPr lang="fr-FR" sz="2000" dirty="0"/>
            </a:br>
            <a:r>
              <a:rPr lang="fr-FR" sz="2000" dirty="0" smtClean="0"/>
              <a:t>SUIVI FINANCIER DES CHANTIERS</a:t>
            </a:r>
            <a:br>
              <a:rPr lang="fr-FR" sz="2000" dirty="0" smtClean="0"/>
            </a:br>
            <a:r>
              <a:rPr lang="fr-FR" sz="2000" dirty="0" smtClean="0"/>
              <a:t>Gestion sur Tableur</a:t>
            </a:r>
            <a:br>
              <a:rPr lang="fr-FR" sz="2000" dirty="0" smtClean="0"/>
            </a:br>
            <a:r>
              <a:rPr lang="fr-FR" sz="2000" dirty="0"/>
              <a:t/>
            </a:r>
            <a:br>
              <a:rPr lang="fr-FR" sz="2000" dirty="0"/>
            </a:br>
            <a:r>
              <a:rPr lang="fr-FR" sz="2000" dirty="0" smtClean="0"/>
              <a:t>TOPOGRAPHIE</a:t>
            </a:r>
            <a:br>
              <a:rPr lang="fr-FR" sz="2000" dirty="0" smtClean="0"/>
            </a:br>
            <a:r>
              <a:rPr lang="fr-FR" sz="2000" dirty="0" smtClean="0"/>
              <a:t>Implantation d’après données issus de logiciels 3D</a:t>
            </a:r>
            <a:br>
              <a:rPr lang="fr-FR" sz="2000" dirty="0" smtClean="0"/>
            </a:br>
            <a:r>
              <a:rPr lang="fr-FR" sz="2000" dirty="0" smtClean="0"/>
              <a:t>(Mensura…)</a:t>
            </a:r>
            <a:br>
              <a:rPr lang="fr-FR" sz="2000" dirty="0" smtClean="0"/>
            </a:br>
            <a:r>
              <a:rPr lang="fr-FR" sz="2000" dirty="0"/>
              <a:t/>
            </a:r>
            <a:br>
              <a:rPr lang="fr-FR" sz="2000" dirty="0"/>
            </a:br>
            <a:r>
              <a:rPr lang="fr-FR" sz="2000" dirty="0" smtClean="0"/>
              <a:t>LABORATOIRE</a:t>
            </a:r>
            <a:br>
              <a:rPr lang="fr-FR" sz="2000" dirty="0" smtClean="0"/>
            </a:br>
            <a:r>
              <a:rPr lang="fr-FR" sz="2000" dirty="0" smtClean="0"/>
              <a:t>Recherches et analyses de résultats issus de logiciels de laboratoire</a:t>
            </a:r>
            <a:br>
              <a:rPr lang="fr-FR" sz="2000" dirty="0" smtClean="0"/>
            </a:br>
            <a:endParaRPr lang="fr-FR" sz="2000" dirty="0"/>
          </a:p>
        </p:txBody>
      </p:sp>
      <p:sp>
        <p:nvSpPr>
          <p:cNvPr id="4" name="Titre 1"/>
          <p:cNvSpPr txBox="1">
            <a:spLocks/>
          </p:cNvSpPr>
          <p:nvPr/>
        </p:nvSpPr>
        <p:spPr>
          <a:xfrm>
            <a:off x="0" y="0"/>
            <a:ext cx="1043608"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b="1" dirty="0" smtClean="0">
                <a:solidFill>
                  <a:srgbClr val="FFFF00"/>
                </a:solidFill>
              </a:rPr>
              <a:t>QUELQUES  THEMATIQUES  À EXPLORER</a:t>
            </a:r>
            <a:endParaRPr lang="fr-FR" sz="3200" b="1" dirty="0">
              <a:solidFill>
                <a:srgbClr val="FFFF00"/>
              </a:solidFill>
            </a:endParaRPr>
          </a:p>
        </p:txBody>
      </p:sp>
    </p:spTree>
    <p:extLst>
      <p:ext uri="{BB962C8B-B14F-4D97-AF65-F5344CB8AC3E}">
        <p14:creationId xmlns:p14="http://schemas.microsoft.com/office/powerpoint/2010/main" val="2610629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780928"/>
            <a:ext cx="8229600" cy="1143000"/>
          </a:xfrm>
          <a:blipFill>
            <a:blip r:embed="rId2"/>
            <a:tile tx="0" ty="0" sx="100000" sy="100000" flip="none" algn="tl"/>
          </a:blipFill>
        </p:spPr>
        <p:txBody>
          <a:bodyPr/>
          <a:lstStyle/>
          <a:p>
            <a:r>
              <a:rPr lang="fr-FR" b="1" dirty="0" smtClean="0">
                <a:solidFill>
                  <a:srgbClr val="FFFF00"/>
                </a:solidFill>
              </a:rPr>
              <a:t>Merci de votre attention</a:t>
            </a:r>
            <a:endParaRPr lang="fr-FR" b="1" dirty="0">
              <a:solidFill>
                <a:srgbClr val="FFFF00"/>
              </a:solidFill>
            </a:endParaRPr>
          </a:p>
        </p:txBody>
      </p:sp>
    </p:spTree>
    <p:extLst>
      <p:ext uri="{BB962C8B-B14F-4D97-AF65-F5344CB8AC3E}">
        <p14:creationId xmlns:p14="http://schemas.microsoft.com/office/powerpoint/2010/main" val="3668563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 y="0"/>
            <a:ext cx="611559"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smtClean="0">
                <a:solidFill>
                  <a:srgbClr val="FFFF00"/>
                </a:solidFill>
              </a:rPr>
              <a:t>OBJECTIFS    </a:t>
            </a:r>
            <a:r>
              <a:rPr lang="fr-FR" sz="3400" b="1" dirty="0" smtClean="0">
                <a:solidFill>
                  <a:srgbClr val="FFFF00"/>
                </a:solidFill>
              </a:rPr>
              <a:t>VISÉS</a:t>
            </a:r>
          </a:p>
        </p:txBody>
      </p:sp>
      <p:sp>
        <p:nvSpPr>
          <p:cNvPr id="5" name="Titre 1"/>
          <p:cNvSpPr txBox="1">
            <a:spLocks/>
          </p:cNvSpPr>
          <p:nvPr/>
        </p:nvSpPr>
        <p:spPr>
          <a:xfrm>
            <a:off x="2051720" y="980728"/>
            <a:ext cx="7918339"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fr-FR" sz="4000" dirty="0"/>
          </a:p>
        </p:txBody>
      </p:sp>
      <p:sp>
        <p:nvSpPr>
          <p:cNvPr id="7" name="Titre 1"/>
          <p:cNvSpPr txBox="1">
            <a:spLocks/>
          </p:cNvSpPr>
          <p:nvPr/>
        </p:nvSpPr>
        <p:spPr>
          <a:xfrm>
            <a:off x="732550" y="1853719"/>
            <a:ext cx="8244407" cy="31505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t>FORMER LES ÉLÈVES </a:t>
            </a:r>
            <a:endParaRPr lang="fr-FR" sz="4000" b="1" dirty="0" smtClean="0"/>
          </a:p>
          <a:p>
            <a:endParaRPr lang="fr-FR" sz="4000" b="1" dirty="0"/>
          </a:p>
          <a:p>
            <a:r>
              <a:rPr lang="fr-FR" sz="4000" b="1" dirty="0" smtClean="0"/>
              <a:t>AVEC </a:t>
            </a:r>
            <a:r>
              <a:rPr lang="fr-FR" sz="4000" b="1" dirty="0" smtClean="0"/>
              <a:t>ET </a:t>
            </a:r>
            <a:r>
              <a:rPr lang="fr-FR" sz="4000" b="1" dirty="0" smtClean="0"/>
              <a:t>AUX</a:t>
            </a:r>
          </a:p>
          <a:p>
            <a:endParaRPr lang="fr-FR" sz="4000" b="1" dirty="0"/>
          </a:p>
          <a:p>
            <a:r>
              <a:rPr lang="fr-FR" sz="4000" b="1" dirty="0" smtClean="0"/>
              <a:t>OUTILS </a:t>
            </a:r>
            <a:r>
              <a:rPr lang="fr-FR" sz="4000" b="1" dirty="0" smtClean="0"/>
              <a:t>NUMÉRIQUES ACTUELS</a:t>
            </a:r>
            <a:endParaRPr lang="fr-FR" sz="4000" b="1" dirty="0"/>
          </a:p>
        </p:txBody>
      </p:sp>
    </p:spTree>
    <p:extLst>
      <p:ext uri="{BB962C8B-B14F-4D97-AF65-F5344CB8AC3E}">
        <p14:creationId xmlns:p14="http://schemas.microsoft.com/office/powerpoint/2010/main" val="18549968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16632"/>
            <a:ext cx="4854278" cy="753960"/>
          </a:xfrm>
        </p:spPr>
        <p:txBody>
          <a:bodyPr>
            <a:noAutofit/>
          </a:bodyPr>
          <a:lstStyle/>
          <a:p>
            <a:pPr algn="l"/>
            <a:r>
              <a:rPr lang="fr-FR" sz="2000" b="1" dirty="0" smtClean="0"/>
              <a:t>LE CONTEXTE PROFESSIONNEL ACTUEL</a:t>
            </a:r>
            <a:endParaRPr lang="fr-FR" sz="2000" b="1" dirty="0"/>
          </a:p>
        </p:txBody>
      </p:sp>
      <p:sp>
        <p:nvSpPr>
          <p:cNvPr id="4" name="Titre 1"/>
          <p:cNvSpPr txBox="1">
            <a:spLocks/>
          </p:cNvSpPr>
          <p:nvPr/>
        </p:nvSpPr>
        <p:spPr>
          <a:xfrm>
            <a:off x="22002" y="0"/>
            <a:ext cx="611559"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a:solidFill>
                  <a:srgbClr val="FFFF00"/>
                </a:solidFill>
              </a:rPr>
              <a:t>OBJECTIFS    VISÉS</a:t>
            </a:r>
          </a:p>
        </p:txBody>
      </p:sp>
      <p:sp>
        <p:nvSpPr>
          <p:cNvPr id="7" name="Titre 1"/>
          <p:cNvSpPr txBox="1">
            <a:spLocks/>
          </p:cNvSpPr>
          <p:nvPr/>
        </p:nvSpPr>
        <p:spPr>
          <a:xfrm>
            <a:off x="1510239" y="836712"/>
            <a:ext cx="684076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000" b="1" dirty="0" smtClean="0">
                <a:solidFill>
                  <a:srgbClr val="FF0000"/>
                </a:solidFill>
              </a:rPr>
              <a:t>Le « BIM » est méconnu dans le domaine des Travaux Publics</a:t>
            </a:r>
            <a:endParaRPr lang="fr-FR" sz="2000" b="1" dirty="0">
              <a:solidFill>
                <a:srgbClr val="FF0000"/>
              </a:solidFill>
            </a:endParaRPr>
          </a:p>
        </p:txBody>
      </p:sp>
      <p:sp>
        <p:nvSpPr>
          <p:cNvPr id="3" name="Cloud"/>
          <p:cNvSpPr>
            <a:spLocks noChangeAspect="1" noEditPoints="1" noChangeArrowheads="1"/>
          </p:cNvSpPr>
          <p:nvPr/>
        </p:nvSpPr>
        <p:spPr bwMode="auto">
          <a:xfrm>
            <a:off x="971600" y="1681745"/>
            <a:ext cx="4111636" cy="275536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r>
              <a:rPr lang="fr-FR" b="1" dirty="0" smtClean="0"/>
              <a:t>Le BIM… !?     Non…</a:t>
            </a:r>
          </a:p>
          <a:p>
            <a:pPr algn="ctr"/>
            <a:r>
              <a:rPr lang="fr-FR" b="1" i="1" dirty="0" smtClean="0">
                <a:solidFill>
                  <a:srgbClr val="FF0000"/>
                </a:solidFill>
              </a:rPr>
              <a:t>AUTOCAD      EXCEL</a:t>
            </a:r>
          </a:p>
          <a:p>
            <a:pPr algn="ctr"/>
            <a:r>
              <a:rPr lang="fr-FR" b="1" i="1" dirty="0" smtClean="0">
                <a:solidFill>
                  <a:srgbClr val="FF0000"/>
                </a:solidFill>
              </a:rPr>
              <a:t>Plans Papiers</a:t>
            </a:r>
          </a:p>
          <a:p>
            <a:endParaRPr lang="fr-FR" b="1" i="1" dirty="0" smtClean="0"/>
          </a:p>
          <a:p>
            <a:r>
              <a:rPr lang="fr-FR" b="1" i="1" dirty="0" smtClean="0"/>
              <a:t>Format IFC… !!!???</a:t>
            </a:r>
            <a:endParaRPr lang="fr-FR" b="1" i="1" dirty="0"/>
          </a:p>
          <a:p>
            <a:pPr algn="ctr"/>
            <a:r>
              <a:rPr lang="fr-FR" b="1" i="1" dirty="0" smtClean="0"/>
              <a:t>Qu’est-ce que c’est ???</a:t>
            </a:r>
            <a:endParaRPr lang="fr-FR" b="1" i="1" dirty="0"/>
          </a:p>
        </p:txBody>
      </p:sp>
      <p:pic>
        <p:nvPicPr>
          <p:cNvPr id="10245" name="Picture 5" descr="http://www.powerpointninja.com/images/2008/11/lameclip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434" y="4546757"/>
            <a:ext cx="2190750" cy="175260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p:cNvSpPr>
            <a:spLocks noChangeAspect="1" noEditPoints="1" noChangeArrowheads="1"/>
          </p:cNvSpPr>
          <p:nvPr/>
        </p:nvSpPr>
        <p:spPr bwMode="auto">
          <a:xfrm>
            <a:off x="5364088" y="3861049"/>
            <a:ext cx="3721603" cy="259228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r>
              <a:rPr lang="fr-FR" b="1" dirty="0" smtClean="0"/>
              <a:t>Le BIM… !?     </a:t>
            </a:r>
          </a:p>
          <a:p>
            <a:endParaRPr lang="fr-FR" b="1" i="1" dirty="0">
              <a:solidFill>
                <a:srgbClr val="FF0000"/>
              </a:solidFill>
            </a:endParaRPr>
          </a:p>
          <a:p>
            <a:pPr algn="ctr"/>
            <a:r>
              <a:rPr lang="fr-FR" b="1" i="1" dirty="0" smtClean="0">
                <a:solidFill>
                  <a:srgbClr val="FF0000"/>
                </a:solidFill>
              </a:rPr>
              <a:t>Un potentiel NUMÉRIQUE à développer dans les TRAVAUX PUBLICS</a:t>
            </a:r>
            <a:endParaRPr lang="fr-FR" b="1" i="1" dirty="0">
              <a:solidFill>
                <a:srgbClr val="FF0000"/>
              </a:solidFill>
            </a:endParaRPr>
          </a:p>
        </p:txBody>
      </p:sp>
    </p:spTree>
    <p:extLst>
      <p:ext uri="{BB962C8B-B14F-4D97-AF65-F5344CB8AC3E}">
        <p14:creationId xmlns:p14="http://schemas.microsoft.com/office/powerpoint/2010/main" val="2673239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 y="0"/>
            <a:ext cx="611559"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smtClean="0">
                <a:solidFill>
                  <a:srgbClr val="FFFF00"/>
                </a:solidFill>
              </a:rPr>
              <a:t>OBJECTIFS    </a:t>
            </a:r>
            <a:r>
              <a:rPr lang="fr-FR" sz="3400" b="1" dirty="0" smtClean="0">
                <a:solidFill>
                  <a:srgbClr val="FFFF00"/>
                </a:solidFill>
              </a:rPr>
              <a:t>VISÉS</a:t>
            </a:r>
          </a:p>
        </p:txBody>
      </p:sp>
      <p:sp>
        <p:nvSpPr>
          <p:cNvPr id="7" name="Titre 6"/>
          <p:cNvSpPr>
            <a:spLocks noGrp="1"/>
          </p:cNvSpPr>
          <p:nvPr>
            <p:ph type="title"/>
          </p:nvPr>
        </p:nvSpPr>
        <p:spPr>
          <a:xfrm>
            <a:off x="611560" y="3974"/>
            <a:ext cx="6696744" cy="994122"/>
          </a:xfrm>
        </p:spPr>
        <p:txBody>
          <a:bodyPr>
            <a:normAutofit fontScale="90000"/>
          </a:bodyPr>
          <a:lstStyle/>
          <a:p>
            <a:r>
              <a:rPr lang="fr-FR" b="1" dirty="0" smtClean="0"/>
              <a:t>Le «BIM» dans le Bâtiment… </a:t>
            </a:r>
            <a:endParaRPr lang="fr-FR" b="1" dirty="0"/>
          </a:p>
        </p:txBody>
      </p:sp>
      <p:sp>
        <p:nvSpPr>
          <p:cNvPr id="6" name="Titre 6"/>
          <p:cNvSpPr txBox="1">
            <a:spLocks/>
          </p:cNvSpPr>
          <p:nvPr/>
        </p:nvSpPr>
        <p:spPr>
          <a:xfrm>
            <a:off x="611560" y="4509120"/>
            <a:ext cx="8532440" cy="10164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b="1" dirty="0" smtClean="0"/>
              <a:t>Vs le «BIM» dans les Travaux Publics…</a:t>
            </a:r>
            <a:endParaRPr lang="fr-FR" sz="4000" b="1" dirty="0"/>
          </a:p>
        </p:txBody>
      </p:sp>
      <p:sp>
        <p:nvSpPr>
          <p:cNvPr id="9" name="Titre 6"/>
          <p:cNvSpPr txBox="1">
            <a:spLocks/>
          </p:cNvSpPr>
          <p:nvPr/>
        </p:nvSpPr>
        <p:spPr>
          <a:xfrm>
            <a:off x="1547664" y="5525616"/>
            <a:ext cx="7344816" cy="1332384"/>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b="1" dirty="0" smtClean="0">
                <a:solidFill>
                  <a:srgbClr val="FF0000"/>
                </a:solidFill>
              </a:rPr>
              <a:t>Une idée qui germe… </a:t>
            </a:r>
          </a:p>
          <a:p>
            <a:pPr algn="l"/>
            <a:r>
              <a:rPr lang="fr-FR" b="1" dirty="0" smtClean="0">
                <a:solidFill>
                  <a:srgbClr val="FF0000"/>
                </a:solidFill>
              </a:rPr>
              <a:t>Le modèle 3D est en route !!!</a:t>
            </a:r>
            <a:endParaRPr lang="fr-FR" b="1" dirty="0">
              <a:solidFill>
                <a:srgbClr val="FF0000"/>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861" t="38468" r="15777" b="27815"/>
          <a:stretch/>
        </p:blipFill>
        <p:spPr bwMode="auto">
          <a:xfrm>
            <a:off x="971600" y="889566"/>
            <a:ext cx="3050627" cy="173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65" t="24636" r="51825" b="19732"/>
          <a:stretch/>
        </p:blipFill>
        <p:spPr bwMode="auto">
          <a:xfrm>
            <a:off x="5788333" y="782864"/>
            <a:ext cx="3104147" cy="2646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2414" t="46208" r="56465" b="13448"/>
          <a:stretch/>
        </p:blipFill>
        <p:spPr bwMode="auto">
          <a:xfrm>
            <a:off x="2942657" y="2600908"/>
            <a:ext cx="2845676" cy="2075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4996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 y="0"/>
            <a:ext cx="611559"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2400" b="1" dirty="0" smtClean="0">
                <a:solidFill>
                  <a:srgbClr val="FFFF00"/>
                </a:solidFill>
              </a:rPr>
              <a:t>LES   3   CYCLES   DE   LA   MAQUETTE   NUMERIQUE</a:t>
            </a:r>
            <a:endParaRPr lang="fr-FR" sz="2400" b="1" dirty="0">
              <a:solidFill>
                <a:srgbClr val="FFFF00"/>
              </a:solidFill>
            </a:endParaRPr>
          </a:p>
        </p:txBody>
      </p:sp>
      <p:sp>
        <p:nvSpPr>
          <p:cNvPr id="5" name="Titre 1"/>
          <p:cNvSpPr txBox="1">
            <a:spLocks/>
          </p:cNvSpPr>
          <p:nvPr/>
        </p:nvSpPr>
        <p:spPr>
          <a:xfrm>
            <a:off x="2051720" y="980728"/>
            <a:ext cx="7918339"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fr-FR" sz="4000" dirty="0"/>
          </a:p>
        </p:txBody>
      </p:sp>
      <p:sp>
        <p:nvSpPr>
          <p:cNvPr id="7" name="Titre 6"/>
          <p:cNvSpPr>
            <a:spLocks noGrp="1"/>
          </p:cNvSpPr>
          <p:nvPr>
            <p:ph type="title"/>
          </p:nvPr>
        </p:nvSpPr>
        <p:spPr>
          <a:xfrm>
            <a:off x="1043608" y="39769"/>
            <a:ext cx="7859216" cy="994122"/>
          </a:xfrm>
        </p:spPr>
        <p:txBody>
          <a:bodyPr/>
          <a:lstStyle/>
          <a:p>
            <a:pPr algn="l"/>
            <a:r>
              <a:rPr lang="fr-FR" dirty="0" smtClean="0"/>
              <a:t>En perspectives dans les T.P.  …</a:t>
            </a:r>
            <a:endParaRPr lang="fr-FR"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121" t="30345" r="12844" b="6973"/>
          <a:stretch/>
        </p:blipFill>
        <p:spPr bwMode="auto">
          <a:xfrm>
            <a:off x="2123728" y="1145939"/>
            <a:ext cx="5530694" cy="541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3154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 y="0"/>
            <a:ext cx="611559" cy="6858000"/>
          </a:xfrm>
          <a:prstGeom prst="rect">
            <a:avLst/>
          </a:prstGeom>
          <a:blipFill>
            <a:blip r:embed="rId2"/>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smtClean="0">
                <a:solidFill>
                  <a:srgbClr val="FFFF00"/>
                </a:solidFill>
              </a:rPr>
              <a:t>LES      TENDANCES</a:t>
            </a:r>
            <a:endParaRPr lang="fr-FR" sz="3400" b="1" dirty="0">
              <a:solidFill>
                <a:srgbClr val="FFFF00"/>
              </a:solidFill>
            </a:endParaRPr>
          </a:p>
        </p:txBody>
      </p:sp>
      <p:sp>
        <p:nvSpPr>
          <p:cNvPr id="5" name="Titre 1"/>
          <p:cNvSpPr txBox="1">
            <a:spLocks/>
          </p:cNvSpPr>
          <p:nvPr/>
        </p:nvSpPr>
        <p:spPr>
          <a:xfrm>
            <a:off x="2051720" y="980728"/>
            <a:ext cx="7918339" cy="32403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fr-FR" sz="4000"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18" t="23908" r="39137" b="6667"/>
          <a:stretch/>
        </p:blipFill>
        <p:spPr bwMode="auto">
          <a:xfrm>
            <a:off x="827584" y="976657"/>
            <a:ext cx="8178745" cy="5770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re 6"/>
          <p:cNvSpPr>
            <a:spLocks noGrp="1"/>
          </p:cNvSpPr>
          <p:nvPr>
            <p:ph type="title"/>
          </p:nvPr>
        </p:nvSpPr>
        <p:spPr>
          <a:xfrm>
            <a:off x="840266" y="0"/>
            <a:ext cx="7859216" cy="994122"/>
          </a:xfrm>
        </p:spPr>
        <p:txBody>
          <a:bodyPr/>
          <a:lstStyle/>
          <a:p>
            <a:pPr algn="l"/>
            <a:r>
              <a:rPr lang="fr-FR" dirty="0" smtClean="0"/>
              <a:t>Sous Mensura …</a:t>
            </a:r>
            <a:endParaRPr lang="fr-FR" dirty="0"/>
          </a:p>
        </p:txBody>
      </p:sp>
    </p:spTree>
    <p:extLst>
      <p:ext uri="{BB962C8B-B14F-4D97-AF65-F5344CB8AC3E}">
        <p14:creationId xmlns:p14="http://schemas.microsoft.com/office/powerpoint/2010/main" val="623154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1216" y="260648"/>
            <a:ext cx="3394720" cy="2146250"/>
          </a:xfrm>
        </p:spPr>
        <p:txBody>
          <a:bodyPr>
            <a:normAutofit/>
          </a:bodyPr>
          <a:lstStyle/>
          <a:p>
            <a:r>
              <a:rPr lang="fr-FR" dirty="0" smtClean="0"/>
              <a:t>Guidage d’engins avec le GPS…</a:t>
            </a:r>
            <a:endParaRPr lang="fr-FR"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230" t="14243" r="24981" b="2908"/>
          <a:stretch/>
        </p:blipFill>
        <p:spPr bwMode="auto">
          <a:xfrm>
            <a:off x="3887416" y="0"/>
            <a:ext cx="52565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re 1"/>
          <p:cNvSpPr txBox="1">
            <a:spLocks/>
          </p:cNvSpPr>
          <p:nvPr/>
        </p:nvSpPr>
        <p:spPr>
          <a:xfrm>
            <a:off x="1" y="0"/>
            <a:ext cx="611559" cy="6858000"/>
          </a:xfrm>
          <a:prstGeom prst="rect">
            <a:avLst/>
          </a:prstGeom>
          <a:blipFill>
            <a:blip r:embed="rId3"/>
            <a:tile tx="0" ty="0" sx="100000" sy="100000" flip="none" algn="tl"/>
          </a:blipFill>
          <a:ln w="25400">
            <a:solidFill>
              <a:schemeClr val="tx1"/>
            </a:solidFill>
          </a:ln>
          <a:effectLst>
            <a:outerShdw blurRad="50800" dist="38100" dir="2700000" algn="tl" rotWithShape="0">
              <a:schemeClr val="tx1">
                <a:alpha val="61000"/>
              </a:schemeClr>
            </a:outerShdw>
          </a:effectLst>
        </p:spPr>
        <p:txBody>
          <a:bodyPr vert="vert270"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400" b="1" dirty="0" smtClean="0">
                <a:solidFill>
                  <a:srgbClr val="FFFF00"/>
                </a:solidFill>
              </a:rPr>
              <a:t>LES      TENDANCES</a:t>
            </a:r>
            <a:endParaRPr lang="fr-FR" sz="3400" b="1" dirty="0">
              <a:solidFill>
                <a:srgbClr val="FFFF00"/>
              </a:solidFill>
            </a:endParaRPr>
          </a:p>
        </p:txBody>
      </p:sp>
    </p:spTree>
    <p:extLst>
      <p:ext uri="{BB962C8B-B14F-4D97-AF65-F5344CB8AC3E}">
        <p14:creationId xmlns:p14="http://schemas.microsoft.com/office/powerpoint/2010/main" val="376722700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780</TotalTime>
  <Words>898</Words>
  <Application>Microsoft Office PowerPoint</Application>
  <PresentationFormat>Affichage à l'écran (4:3)</PresentationFormat>
  <Paragraphs>149</Paragraphs>
  <Slides>39</Slides>
  <Notes>3</Notes>
  <HiddenSlides>0</HiddenSlides>
  <MMClips>0</MMClips>
  <ScaleCrop>false</ScaleCrop>
  <HeadingPairs>
    <vt:vector size="4" baseType="variant">
      <vt:variant>
        <vt:lpstr>Thème</vt:lpstr>
      </vt:variant>
      <vt:variant>
        <vt:i4>1</vt:i4>
      </vt:variant>
      <vt:variant>
        <vt:lpstr>Titres des diapositives</vt:lpstr>
      </vt:variant>
      <vt:variant>
        <vt:i4>39</vt:i4>
      </vt:variant>
    </vt:vector>
  </HeadingPairs>
  <TitlesOfParts>
    <vt:vector size="40" baseType="lpstr">
      <vt:lpstr>Thème Office</vt:lpstr>
      <vt:lpstr>Didier MAGNIER        IEN ET - STI Caen Didier VIGOUROUX    IEN ET - STI Rennes  PARIS - 12 décembre 2014</vt:lpstr>
      <vt:lpstr>Présentation PowerPoint</vt:lpstr>
      <vt:lpstr>Présentation PowerPoint</vt:lpstr>
      <vt:lpstr>Présentation PowerPoint</vt:lpstr>
      <vt:lpstr>LE CONTEXTE PROFESSIONNEL ACTUEL</vt:lpstr>
      <vt:lpstr>Le «BIM» dans le Bâtiment… </vt:lpstr>
      <vt:lpstr>En perspectives dans les T.P.  …</vt:lpstr>
      <vt:lpstr>Sous Mensura …</vt:lpstr>
      <vt:lpstr>Guidage d’engins avec le GPS…</vt:lpstr>
      <vt:lpstr>Présentation PowerPoint</vt:lpstr>
      <vt:lpstr>Apparition des réseaux sur les maquettes 3D… et sur Google Maps…</vt:lpstr>
      <vt:lpstr>Présentation PowerPoint</vt:lpstr>
      <vt:lpstr>Le Référentiel des Activités Professionnelles</vt:lpstr>
      <vt:lpstr>Présentation PowerPoint</vt:lpstr>
      <vt:lpstr>Le Génie Civil       Les Travaux       Souterrains    Les Fondations Spéciales     Les Travaux Maritimes et Fluviaux  </vt:lpstr>
      <vt:lpstr>Les aménagements urbains </vt:lpstr>
      <vt:lpstr>Les travaux électriques </vt:lpstr>
      <vt:lpstr>MENSURA  Obtention d’informations techniques de terrain à l’aide d’un simple VIEWER téléchargeable gratuitement…  ATTENTION, il s’agit d’une maquette  3D, sans pour autant être dans la logique BIM et format IFC… pour le moment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Exemple d’un projet linéaire…</vt:lpstr>
      <vt:lpstr>MINDVIEW   </vt:lpstr>
      <vt:lpstr>Présentation PowerPoint</vt:lpstr>
      <vt:lpstr>Présentation PowerPoint</vt:lpstr>
      <vt:lpstr>APPLICATION SMARTPHONE pour DICT</vt:lpstr>
      <vt:lpstr>AUTOCAD… </vt:lpstr>
      <vt:lpstr>Planification et suivi de chantier…</vt:lpstr>
      <vt:lpstr>EXCEL… </vt:lpstr>
      <vt:lpstr>Présentation PowerPoint</vt:lpstr>
      <vt:lpstr>Présentation PowerPoint</vt:lpstr>
      <vt:lpstr>Présentation PowerPoint</vt:lpstr>
      <vt:lpstr>MENSURA, TABLEUR MINDVIEW  SIMULATEUR DE CHANTIER        Ressources MENSURA   Ressources MENSURA  Ressources MODÈLE BIM et MENSURA  Ressources MENSURA  Ressources MODÈLE BIM et MENSURA   MINDVIEW BUREAUTIQUE COURANTE  </vt:lpstr>
      <vt:lpstr>RECHERCHE D’INFORMATIONS TECHNIQUES SUR MODÈLES NUMÉRIQUES  (Supports Modélisés BIM – Mensura – REVIT…)  PLANIFICATION  Gantt / Chemin de fer (Mindview - MS Project - Autocad…)  SIMULATION de CHANTIER Simulateurs de chantiers sous formes de jeux  SUIVI FINANCIER DES CHANTIERS Gestion sur Tableur  TOPOGRAPHIE Implantation d’après données issus de logiciels 3D (Mensura…)  LABORATOIRE Recherches et analyses de résultats issus de logiciels de laboratoire </vt:lpstr>
      <vt:lpstr>Merci de votre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Didier MAGNIER</dc:creator>
  <cp:lastModifiedBy>Didier MAGNIER</cp:lastModifiedBy>
  <cp:revision>113</cp:revision>
  <dcterms:created xsi:type="dcterms:W3CDTF">2014-12-09T07:01:49Z</dcterms:created>
  <dcterms:modified xsi:type="dcterms:W3CDTF">2014-12-11T21:40:59Z</dcterms:modified>
</cp:coreProperties>
</file>