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58" r:id="rId3"/>
    <p:sldId id="280" r:id="rId4"/>
    <p:sldId id="268" r:id="rId5"/>
    <p:sldId id="281" r:id="rId6"/>
    <p:sldId id="292" r:id="rId7"/>
    <p:sldId id="283" r:id="rId8"/>
    <p:sldId id="264" r:id="rId9"/>
    <p:sldId id="270" r:id="rId10"/>
    <p:sldId id="286" r:id="rId11"/>
    <p:sldId id="289" r:id="rId12"/>
    <p:sldId id="290" r:id="rId13"/>
    <p:sldId id="288" r:id="rId14"/>
    <p:sldId id="278" r:id="rId15"/>
    <p:sldId id="282" r:id="rId16"/>
    <p:sldId id="293" r:id="rId17"/>
    <p:sldId id="284" r:id="rId18"/>
    <p:sldId id="285" r:id="rId1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92" autoAdjust="0"/>
    <p:restoredTop sz="94322" autoAdjust="0"/>
  </p:normalViewPr>
  <p:slideViewPr>
    <p:cSldViewPr>
      <p:cViewPr>
        <p:scale>
          <a:sx n="100" d="100"/>
          <a:sy n="100" d="100"/>
        </p:scale>
        <p:origin x="-696" y="45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E3611F-17D1-472A-8277-9A6AA3090833}" type="datetimeFigureOut">
              <a:rPr lang="fr-FR" smtClean="0"/>
              <a:pPr/>
              <a:t>04/12/2014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9D1599-B0E6-4DF9-A51B-6E6B4FEEFA44}" type="slidenum">
              <a:rPr lang="fr-FR" smtClean="0"/>
              <a:pPr/>
              <a:t>‹N°›</a:t>
            </a:fld>
            <a:endParaRPr lang="fr-FR"/>
          </a:p>
        </p:txBody>
      </p:sp>
    </p:spTree>
    <p:extLst>
      <p:ext uri="{BB962C8B-B14F-4D97-AF65-F5344CB8AC3E}">
        <p14:creationId xmlns:p14="http://schemas.microsoft.com/office/powerpoint/2010/main" val="863923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rénovation vise l'élévation du niveau de qualification des jeunes, leur insertion professionnelle, leur poursuite d'études dans l'enseignement supérieur</a:t>
            </a:r>
            <a:endParaRPr lang="fr-FR" dirty="0"/>
          </a:p>
        </p:txBody>
      </p:sp>
      <p:sp>
        <p:nvSpPr>
          <p:cNvPr id="4" name="Espace réservé du numéro de diapositive 3"/>
          <p:cNvSpPr>
            <a:spLocks noGrp="1"/>
          </p:cNvSpPr>
          <p:nvPr>
            <p:ph type="sldNum" sz="quarter" idx="10"/>
          </p:nvPr>
        </p:nvSpPr>
        <p:spPr/>
        <p:txBody>
          <a:bodyPr/>
          <a:lstStyle/>
          <a:p>
            <a:fld id="{BC9D1599-B0E6-4DF9-A51B-6E6B4FEEFA44}" type="slidenum">
              <a:rPr lang="fr-FR" smtClean="0"/>
              <a:pPr/>
              <a:t>9</a:t>
            </a:fld>
            <a:endParaRPr lang="fr-FR"/>
          </a:p>
        </p:txBody>
      </p:sp>
    </p:spTree>
    <p:extLst>
      <p:ext uri="{BB962C8B-B14F-4D97-AF65-F5344CB8AC3E}">
        <p14:creationId xmlns:p14="http://schemas.microsoft.com/office/powerpoint/2010/main" val="861589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1" name="Rectangle 10"/>
          <p:cNvSpPr/>
          <p:nvPr/>
        </p:nvSpPr>
        <p:spPr>
          <a:xfrm>
            <a:off x="0" y="0"/>
            <a:ext cx="752475"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innerShdw blurRad="63500" dist="50800" dir="18900000">
                  <a:prstClr val="black">
                    <a:alpha val="50000"/>
                  </a:prstClr>
                </a:innerShdw>
              </a:effectLst>
            </a:endParaRPr>
          </a:p>
        </p:txBody>
      </p:sp>
      <p:sp>
        <p:nvSpPr>
          <p:cNvPr id="2" name="Title 1"/>
          <p:cNvSpPr>
            <a:spLocks noGrp="1"/>
          </p:cNvSpPr>
          <p:nvPr>
            <p:ph type="ctrTitle"/>
          </p:nvPr>
        </p:nvSpPr>
        <p:spPr>
          <a:xfrm>
            <a:off x="1216152" y="1267485"/>
            <a:ext cx="7235981" cy="5133316"/>
          </a:xfrm>
        </p:spPr>
        <p:txBody>
          <a:bodyPr/>
          <a:lstStyle>
            <a:lvl1pPr>
              <a:defRPr sz="11500"/>
            </a:lvl1pPr>
          </a:lstStyle>
          <a:p>
            <a:r>
              <a:rPr lang="fr-FR" smtClean="0"/>
              <a:t>Modifiez le style du titre</a:t>
            </a:r>
            <a:endParaRPr lang="en-US" dirty="0"/>
          </a:p>
        </p:txBody>
      </p:sp>
      <p:sp>
        <p:nvSpPr>
          <p:cNvPr id="3" name="Subtitle 2"/>
          <p:cNvSpPr>
            <a:spLocks noGrp="1"/>
          </p:cNvSpPr>
          <p:nvPr>
            <p:ph type="subTitle" idx="1"/>
          </p:nvPr>
        </p:nvSpPr>
        <p:spPr>
          <a:xfrm>
            <a:off x="1216151" y="201702"/>
            <a:ext cx="6189583" cy="949569"/>
          </a:xfrm>
        </p:spPr>
        <p:txBody>
          <a:bodyPr>
            <a:normAutofit/>
          </a:bodyPr>
          <a:lstStyle>
            <a:lvl1pPr marL="0" indent="0" algn="r">
              <a:buNone/>
              <a:defRPr sz="2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63184E37-62C0-4393-8293-7D26138AAD17}" type="datetimeFigureOut">
              <a:rPr lang="fr-FR" smtClean="0"/>
              <a:pPr/>
              <a:t>04/12/2014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8150469" y="236415"/>
            <a:ext cx="785301" cy="365125"/>
          </a:xfrm>
        </p:spPr>
        <p:txBody>
          <a:bodyPr/>
          <a:lstStyle>
            <a:lvl1pPr>
              <a:defRPr sz="1400"/>
            </a:lvl1pPr>
          </a:lstStyle>
          <a:p>
            <a:fld id="{8B92B2D2-5E85-4D81-9A5C-CC193967BE5C}" type="slidenum">
              <a:rPr lang="fr-FR" smtClean="0"/>
              <a:pPr/>
              <a:t>‹N°›</a:t>
            </a:fld>
            <a:endParaRPr lang="fr-FR"/>
          </a:p>
        </p:txBody>
      </p:sp>
      <p:grpSp>
        <p:nvGrpSpPr>
          <p:cNvPr id="7" name="Group 6"/>
          <p:cNvGrpSpPr/>
          <p:nvPr/>
        </p:nvGrpSpPr>
        <p:grpSpPr>
          <a:xfrm>
            <a:off x="7467600" y="209550"/>
            <a:ext cx="657226" cy="431800"/>
            <a:chOff x="7467600" y="209550"/>
            <a:chExt cx="657226" cy="431800"/>
          </a:xfrm>
          <a:solidFill>
            <a:schemeClr val="tx2">
              <a:lumMod val="60000"/>
              <a:lumOff val="40000"/>
            </a:schemeClr>
          </a:solidFill>
        </p:grpSpPr>
        <p:sp>
          <p:nvSpPr>
            <p:cNvPr id="8"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grpId="1"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63184E37-62C0-4393-8293-7D26138AAD17}" type="datetimeFigureOut">
              <a:rPr lang="fr-FR" smtClean="0"/>
              <a:pPr/>
              <a:t>04/12/2014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B92B2D2-5E85-4D81-9A5C-CC193967BE5C}"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63184E37-62C0-4393-8293-7D26138AAD17}" type="datetimeFigureOut">
              <a:rPr lang="fr-FR" smtClean="0"/>
              <a:pPr/>
              <a:t>04/12/2014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B92B2D2-5E85-4D81-9A5C-CC193967BE5C}"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219200" y="5257800"/>
            <a:ext cx="7239000" cy="1143000"/>
          </a:xfrm>
        </p:spPr>
        <p:txBody>
          <a:bodyPr>
            <a:noAutofit/>
          </a:bodyPr>
          <a:lstStyle>
            <a:lvl1pPr algn="l">
              <a:defRPr sz="7200" baseline="0">
                <a:ln w="12700">
                  <a:solidFill>
                    <a:schemeClr val="tx2"/>
                  </a:solidFill>
                </a:ln>
              </a:defRPr>
            </a:lvl1pPr>
          </a:lstStyle>
          <a:p>
            <a:r>
              <a:rPr lang="fr-FR" smtClean="0"/>
              <a:t>Modifiez le style du titre</a:t>
            </a:r>
            <a:endParaRPr lang="en-US" dirty="0"/>
          </a:p>
        </p:txBody>
      </p:sp>
      <p:sp>
        <p:nvSpPr>
          <p:cNvPr id="3" name="Content Placeholder 2"/>
          <p:cNvSpPr>
            <a:spLocks noGrp="1"/>
          </p:cNvSpPr>
          <p:nvPr>
            <p:ph idx="1"/>
          </p:nvPr>
        </p:nvSpPr>
        <p:spPr>
          <a:xfrm>
            <a:off x="1219200" y="83820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63184E37-62C0-4393-8293-7D26138AAD17}" type="datetimeFigureOut">
              <a:rPr lang="fr-FR" smtClean="0"/>
              <a:pPr/>
              <a:t>04/12/2014</a:t>
            </a:fld>
            <a:endParaRPr lang="fr-FR"/>
          </a:p>
        </p:txBody>
      </p:sp>
      <p:sp>
        <p:nvSpPr>
          <p:cNvPr id="10" name="Slide Number Placeholder 9"/>
          <p:cNvSpPr>
            <a:spLocks noGrp="1"/>
          </p:cNvSpPr>
          <p:nvPr>
            <p:ph type="sldNum" sz="quarter" idx="11"/>
          </p:nvPr>
        </p:nvSpPr>
        <p:spPr/>
        <p:txBody>
          <a:bodyPr/>
          <a:lstStyle/>
          <a:p>
            <a:fld id="{8B92B2D2-5E85-4D81-9A5C-CC193967BE5C}" type="slidenum">
              <a:rPr lang="fr-FR" smtClean="0"/>
              <a:pPr/>
              <a:t>‹N°›</a:t>
            </a:fld>
            <a:endParaRPr lang="fr-FR"/>
          </a:p>
        </p:txBody>
      </p:sp>
      <p:sp>
        <p:nvSpPr>
          <p:cNvPr id="12" name="Footer Placeholder 11"/>
          <p:cNvSpPr>
            <a:spLocks noGrp="1"/>
          </p:cNvSpPr>
          <p:nvPr>
            <p:ph type="ftr" sz="quarter" idx="12"/>
          </p:nvPr>
        </p:nvSpPr>
        <p:spPr/>
        <p:txBody>
          <a:bodyPr/>
          <a:lstStyle/>
          <a:p>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199" y="4484080"/>
            <a:ext cx="7239001" cy="762000"/>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13" name="Title 1"/>
          <p:cNvSpPr>
            <a:spLocks noGrp="1"/>
          </p:cNvSpPr>
          <p:nvPr>
            <p:ph type="title"/>
          </p:nvPr>
        </p:nvSpPr>
        <p:spPr>
          <a:xfrm>
            <a:off x="1219200" y="5257800"/>
            <a:ext cx="7239000" cy="1143000"/>
          </a:xfrm>
        </p:spPr>
        <p:txBody>
          <a:bodyPr>
            <a:noAutofit/>
          </a:bodyPr>
          <a:lstStyle>
            <a:lvl1pPr algn="l">
              <a:defRPr sz="7200" baseline="0">
                <a:ln w="12700">
                  <a:solidFill>
                    <a:schemeClr val="tx2"/>
                  </a:solidFill>
                </a:ln>
              </a:defRPr>
            </a:lvl1pPr>
          </a:lstStyle>
          <a:p>
            <a:r>
              <a:rPr lang="fr-FR" smtClean="0"/>
              <a:t>Modifiez le style du titre</a:t>
            </a:r>
            <a:endParaRPr lang="en-US" dirty="0"/>
          </a:p>
        </p:txBody>
      </p:sp>
      <p:sp>
        <p:nvSpPr>
          <p:cNvPr id="19" name="Date Placeholder 18"/>
          <p:cNvSpPr>
            <a:spLocks noGrp="1"/>
          </p:cNvSpPr>
          <p:nvPr>
            <p:ph type="dt" sz="half" idx="10"/>
          </p:nvPr>
        </p:nvSpPr>
        <p:spPr/>
        <p:txBody>
          <a:bodyPr/>
          <a:lstStyle/>
          <a:p>
            <a:fld id="{63184E37-62C0-4393-8293-7D26138AAD17}" type="datetimeFigureOut">
              <a:rPr lang="fr-FR" smtClean="0"/>
              <a:pPr/>
              <a:t>04/12/2014</a:t>
            </a:fld>
            <a:endParaRPr lang="fr-FR"/>
          </a:p>
        </p:txBody>
      </p:sp>
      <p:sp>
        <p:nvSpPr>
          <p:cNvPr id="20" name="Slide Number Placeholder 19"/>
          <p:cNvSpPr>
            <a:spLocks noGrp="1"/>
          </p:cNvSpPr>
          <p:nvPr>
            <p:ph type="sldNum" sz="quarter" idx="11"/>
          </p:nvPr>
        </p:nvSpPr>
        <p:spPr/>
        <p:txBody>
          <a:bodyPr/>
          <a:lstStyle/>
          <a:p>
            <a:fld id="{8B92B2D2-5E85-4D81-9A5C-CC193967BE5C}" type="slidenum">
              <a:rPr lang="fr-FR" smtClean="0"/>
              <a:pPr/>
              <a:t>‹N°›</a:t>
            </a:fld>
            <a:endParaRPr lang="fr-FR"/>
          </a:p>
        </p:txBody>
      </p:sp>
      <p:sp>
        <p:nvSpPr>
          <p:cNvPr id="21" name="Footer Placeholder 20"/>
          <p:cNvSpPr>
            <a:spLocks noGrp="1"/>
          </p:cNvSpPr>
          <p:nvPr>
            <p:ph type="ftr" sz="quarter" idx="12"/>
          </p:nvPr>
        </p:nvSpPr>
        <p:spPr/>
        <p:txBody>
          <a:bodyPr/>
          <a:lstStyle/>
          <a:p>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5" name="Date Placeholder 4"/>
          <p:cNvSpPr>
            <a:spLocks noGrp="1"/>
          </p:cNvSpPr>
          <p:nvPr>
            <p:ph type="dt" sz="half" idx="10"/>
          </p:nvPr>
        </p:nvSpPr>
        <p:spPr/>
        <p:txBody>
          <a:bodyPr/>
          <a:lstStyle/>
          <a:p>
            <a:fld id="{63184E37-62C0-4393-8293-7D26138AAD17}" type="datetimeFigureOut">
              <a:rPr lang="fr-FR" smtClean="0"/>
              <a:pPr/>
              <a:t>04/12/2014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B92B2D2-5E85-4D81-9A5C-CC193967BE5C}" type="slidenum">
              <a:rPr lang="fr-FR" smtClean="0"/>
              <a:pPr/>
              <a:t>‹N°›</a:t>
            </a:fld>
            <a:endParaRPr lang="fr-FR"/>
          </a:p>
        </p:txBody>
      </p:sp>
      <p:sp>
        <p:nvSpPr>
          <p:cNvPr id="9" name="Content Placeholder 8"/>
          <p:cNvSpPr>
            <a:spLocks noGrp="1"/>
          </p:cNvSpPr>
          <p:nvPr>
            <p:ph sz="quarter" idx="13"/>
          </p:nvPr>
        </p:nvSpPr>
        <p:spPr>
          <a:xfrm>
            <a:off x="1216152" y="841248"/>
            <a:ext cx="3730752" cy="438912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1" name="Content Placeholder 10"/>
          <p:cNvSpPr>
            <a:spLocks noGrp="1"/>
          </p:cNvSpPr>
          <p:nvPr>
            <p:ph sz="quarter" idx="14"/>
          </p:nvPr>
        </p:nvSpPr>
        <p:spPr>
          <a:xfrm>
            <a:off x="5102352" y="841248"/>
            <a:ext cx="3730752" cy="438912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1219200" y="841248"/>
            <a:ext cx="3733800" cy="533400"/>
          </a:xfrm>
        </p:spPr>
        <p:txBody>
          <a:bodyPr anchor="t">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5" name="Text Placeholder 4"/>
          <p:cNvSpPr>
            <a:spLocks noGrp="1"/>
          </p:cNvSpPr>
          <p:nvPr>
            <p:ph type="body" sz="quarter" idx="3"/>
          </p:nvPr>
        </p:nvSpPr>
        <p:spPr>
          <a:xfrm>
            <a:off x="5105400" y="841248"/>
            <a:ext cx="3735267" cy="533400"/>
          </a:xfrm>
        </p:spPr>
        <p:txBody>
          <a:bodyPr anchor="t">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7" name="Date Placeholder 6"/>
          <p:cNvSpPr>
            <a:spLocks noGrp="1"/>
          </p:cNvSpPr>
          <p:nvPr>
            <p:ph type="dt" sz="half" idx="10"/>
          </p:nvPr>
        </p:nvSpPr>
        <p:spPr/>
        <p:txBody>
          <a:bodyPr/>
          <a:lstStyle/>
          <a:p>
            <a:fld id="{63184E37-62C0-4393-8293-7D26138AAD17}" type="datetimeFigureOut">
              <a:rPr lang="fr-FR" smtClean="0"/>
              <a:pPr/>
              <a:t>04/12/2014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B92B2D2-5E85-4D81-9A5C-CC193967BE5C}" type="slidenum">
              <a:rPr lang="fr-FR" smtClean="0"/>
              <a:pPr/>
              <a:t>‹N°›</a:t>
            </a:fld>
            <a:endParaRPr lang="fr-FR"/>
          </a:p>
        </p:txBody>
      </p:sp>
      <p:sp>
        <p:nvSpPr>
          <p:cNvPr id="11" name="Content Placeholder 10"/>
          <p:cNvSpPr>
            <a:spLocks noGrp="1"/>
          </p:cNvSpPr>
          <p:nvPr>
            <p:ph sz="quarter" idx="13"/>
          </p:nvPr>
        </p:nvSpPr>
        <p:spPr>
          <a:xfrm>
            <a:off x="1216152" y="1380744"/>
            <a:ext cx="3730752" cy="384048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3" name="Content Placeholder 12"/>
          <p:cNvSpPr>
            <a:spLocks noGrp="1"/>
          </p:cNvSpPr>
          <p:nvPr>
            <p:ph sz="quarter" idx="14"/>
          </p:nvPr>
        </p:nvSpPr>
        <p:spPr>
          <a:xfrm>
            <a:off x="5102352" y="1380743"/>
            <a:ext cx="3730752" cy="384048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63184E37-62C0-4393-8293-7D26138AAD17}" type="datetimeFigureOut">
              <a:rPr lang="fr-FR" smtClean="0"/>
              <a:pPr/>
              <a:t>04/12/2014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8B92B2D2-5E85-4D81-9A5C-CC193967BE5C}"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3184E37-62C0-4393-8293-7D26138AAD17}" type="datetimeFigureOut">
              <a:rPr lang="fr-FR" smtClean="0"/>
              <a:pPr/>
              <a:t>04/12/2014</a:t>
            </a:fld>
            <a:endParaRPr lang="fr-FR"/>
          </a:p>
        </p:txBody>
      </p:sp>
      <p:sp>
        <p:nvSpPr>
          <p:cNvPr id="6" name="Slide Number Placeholder 5"/>
          <p:cNvSpPr>
            <a:spLocks noGrp="1"/>
          </p:cNvSpPr>
          <p:nvPr>
            <p:ph type="sldNum" sz="quarter" idx="11"/>
          </p:nvPr>
        </p:nvSpPr>
        <p:spPr/>
        <p:txBody>
          <a:bodyPr/>
          <a:lstStyle/>
          <a:p>
            <a:fld id="{8B92B2D2-5E85-4D81-9A5C-CC193967BE5C}" type="slidenum">
              <a:rPr lang="fr-FR" smtClean="0"/>
              <a:pPr/>
              <a:t>‹N°›</a:t>
            </a:fld>
            <a:endParaRPr lang="fr-FR"/>
          </a:p>
        </p:txBody>
      </p:sp>
      <p:sp>
        <p:nvSpPr>
          <p:cNvPr id="7" name="Footer Placeholder 6"/>
          <p:cNvSpPr>
            <a:spLocks noGrp="1"/>
          </p:cNvSpPr>
          <p:nvPr>
            <p:ph type="ftr" sz="quarter" idx="12"/>
          </p:nvPr>
        </p:nvSpPr>
        <p:spPr/>
        <p:txBody>
          <a:bodyPr/>
          <a:lstStyle/>
          <a:p>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715000" y="395287"/>
            <a:ext cx="3008313" cy="1162050"/>
          </a:xfrm>
        </p:spPr>
        <p:txBody>
          <a:bodyPr anchor="b"/>
          <a:lstStyle>
            <a:lvl1pPr algn="l">
              <a:defRPr sz="2000" b="1">
                <a:ln>
                  <a:noFill/>
                </a:ln>
                <a:solidFill>
                  <a:srgbClr val="FF7605"/>
                </a:solidFill>
                <a:effectLst/>
              </a:defRPr>
            </a:lvl1pPr>
          </a:lstStyle>
          <a:p>
            <a:r>
              <a:rPr lang="fr-FR" smtClean="0"/>
              <a:t>Modifiez le style du titre</a:t>
            </a:r>
            <a:endParaRPr lang="en-US" dirty="0"/>
          </a:p>
        </p:txBody>
      </p:sp>
      <p:sp>
        <p:nvSpPr>
          <p:cNvPr id="4" name="Text Placeholder 3"/>
          <p:cNvSpPr>
            <a:spLocks noGrp="1"/>
          </p:cNvSpPr>
          <p:nvPr>
            <p:ph type="body" sz="half" idx="2"/>
          </p:nvPr>
        </p:nvSpPr>
        <p:spPr>
          <a:xfrm>
            <a:off x="5715000" y="1557337"/>
            <a:ext cx="3008313" cy="43862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4" name="Content Placeholder 13"/>
          <p:cNvSpPr>
            <a:spLocks noGrp="1"/>
          </p:cNvSpPr>
          <p:nvPr>
            <p:ph sz="quarter" idx="13"/>
          </p:nvPr>
        </p:nvSpPr>
        <p:spPr>
          <a:xfrm>
            <a:off x="914400" y="381000"/>
            <a:ext cx="4800600" cy="59436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9" name="Date Placeholder 8"/>
          <p:cNvSpPr>
            <a:spLocks noGrp="1"/>
          </p:cNvSpPr>
          <p:nvPr>
            <p:ph type="dt" sz="half" idx="14"/>
          </p:nvPr>
        </p:nvSpPr>
        <p:spPr/>
        <p:txBody>
          <a:bodyPr/>
          <a:lstStyle/>
          <a:p>
            <a:fld id="{63184E37-62C0-4393-8293-7D26138AAD17}" type="datetimeFigureOut">
              <a:rPr lang="fr-FR" smtClean="0"/>
              <a:pPr/>
              <a:t>04/12/2014</a:t>
            </a:fld>
            <a:endParaRPr lang="fr-FR"/>
          </a:p>
        </p:txBody>
      </p:sp>
      <p:sp>
        <p:nvSpPr>
          <p:cNvPr id="10" name="Slide Number Placeholder 9"/>
          <p:cNvSpPr>
            <a:spLocks noGrp="1"/>
          </p:cNvSpPr>
          <p:nvPr>
            <p:ph type="sldNum" sz="quarter" idx="15"/>
          </p:nvPr>
        </p:nvSpPr>
        <p:spPr/>
        <p:txBody>
          <a:bodyPr/>
          <a:lstStyle/>
          <a:p>
            <a:fld id="{8B92B2D2-5E85-4D81-9A5C-CC193967BE5C}" type="slidenum">
              <a:rPr lang="fr-FR" smtClean="0"/>
              <a:pPr/>
              <a:t>‹N°›</a:t>
            </a:fld>
            <a:endParaRPr lang="fr-FR"/>
          </a:p>
        </p:txBody>
      </p:sp>
      <p:sp>
        <p:nvSpPr>
          <p:cNvPr id="13" name="Footer Placeholder 12"/>
          <p:cNvSpPr>
            <a:spLocks noGrp="1"/>
          </p:cNvSpPr>
          <p:nvPr>
            <p:ph type="ftr" sz="quarter" idx="16"/>
          </p:nvPr>
        </p:nvSpPr>
        <p:spPr/>
        <p:txBody>
          <a:bodyPr/>
          <a:lstStyle/>
          <a:p>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19200" y="4624754"/>
            <a:ext cx="5486400" cy="404446"/>
          </a:xfrm>
        </p:spPr>
        <p:txBody>
          <a:bodyPr bIns="0" anchor="b"/>
          <a:lstStyle>
            <a:lvl1pPr algn="l">
              <a:defRPr sz="2000" b="1">
                <a:ln w="12700">
                  <a:noFill/>
                </a:ln>
                <a:solidFill>
                  <a:schemeClr val="tx1"/>
                </a:solidFill>
                <a:effectLst/>
              </a:defRPr>
            </a:lvl1pPr>
          </a:lstStyle>
          <a:p>
            <a:r>
              <a:rPr lang="fr-FR" smtClean="0"/>
              <a:t>Modifiez le style du titre</a:t>
            </a:r>
            <a:endParaRPr lang="en-US" dirty="0"/>
          </a:p>
        </p:txBody>
      </p:sp>
      <p:sp>
        <p:nvSpPr>
          <p:cNvPr id="3" name="Picture Placeholder 2"/>
          <p:cNvSpPr>
            <a:spLocks noGrp="1"/>
          </p:cNvSpPr>
          <p:nvPr>
            <p:ph type="pic" idx="1"/>
          </p:nvPr>
        </p:nvSpPr>
        <p:spPr>
          <a:xfrm>
            <a:off x="1323975" y="381000"/>
            <a:ext cx="5867400" cy="40814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4" name="Text Placeholder 3"/>
          <p:cNvSpPr>
            <a:spLocks noGrp="1"/>
          </p:cNvSpPr>
          <p:nvPr>
            <p:ph type="body" sz="half" idx="2"/>
          </p:nvPr>
        </p:nvSpPr>
        <p:spPr>
          <a:xfrm>
            <a:off x="1219200" y="5029200"/>
            <a:ext cx="4038600" cy="13716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63184E37-62C0-4393-8293-7D26138AAD17}" type="datetimeFigureOut">
              <a:rPr lang="fr-FR" smtClean="0"/>
              <a:pPr/>
              <a:t>04/12/2014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B92B2D2-5E85-4D81-9A5C-CC193967BE5C}"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228600" cy="6858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innerShdw blurRad="63500" dist="50800" dir="18900000">
                  <a:prstClr val="black">
                    <a:alpha val="50000"/>
                  </a:prstClr>
                </a:innerShdw>
              </a:effectLst>
            </a:endParaRPr>
          </a:p>
        </p:txBody>
      </p:sp>
      <p:sp>
        <p:nvSpPr>
          <p:cNvPr id="13" name="Rectangle 12"/>
          <p:cNvSpPr/>
          <p:nvPr/>
        </p:nvSpPr>
        <p:spPr>
          <a:xfrm>
            <a:off x="0" y="0"/>
            <a:ext cx="2286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1219200" y="5257800"/>
            <a:ext cx="7239000" cy="1143000"/>
          </a:xfrm>
          <a:prstGeom prst="rect">
            <a:avLst/>
          </a:prstGeom>
        </p:spPr>
        <p:txBody>
          <a:bodyPr vert="horz" lIns="91440" tIns="45720" rIns="91440" bIns="45720" rtlCol="0" anchor="b">
            <a:noAutofit/>
          </a:bodyPr>
          <a:lstStyle/>
          <a:p>
            <a:endParaRPr lang="en-US" dirty="0"/>
          </a:p>
        </p:txBody>
      </p:sp>
      <p:sp>
        <p:nvSpPr>
          <p:cNvPr id="3" name="Text Placeholder 2"/>
          <p:cNvSpPr>
            <a:spLocks noGrp="1"/>
          </p:cNvSpPr>
          <p:nvPr>
            <p:ph type="body" idx="1"/>
          </p:nvPr>
        </p:nvSpPr>
        <p:spPr>
          <a:xfrm>
            <a:off x="1219200" y="838200"/>
            <a:ext cx="7467600" cy="441960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Footer Placeholder 4"/>
          <p:cNvSpPr>
            <a:spLocks noGrp="1"/>
          </p:cNvSpPr>
          <p:nvPr>
            <p:ph type="ftr" sz="quarter" idx="3"/>
          </p:nvPr>
        </p:nvSpPr>
        <p:spPr>
          <a:xfrm>
            <a:off x="1259680" y="6553200"/>
            <a:ext cx="7162800" cy="228600"/>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endParaRPr lang="fr-FR"/>
          </a:p>
        </p:txBody>
      </p:sp>
      <p:sp>
        <p:nvSpPr>
          <p:cNvPr id="6" name="Slide Number Placeholder 5"/>
          <p:cNvSpPr>
            <a:spLocks noGrp="1"/>
          </p:cNvSpPr>
          <p:nvPr>
            <p:ph type="sldNum" sz="quarter" idx="4"/>
          </p:nvPr>
        </p:nvSpPr>
        <p:spPr>
          <a:xfrm>
            <a:off x="8686800" y="5740400"/>
            <a:ext cx="381000" cy="365125"/>
          </a:xfrm>
          <a:prstGeom prst="rect">
            <a:avLst/>
          </a:prstGeom>
        </p:spPr>
        <p:txBody>
          <a:bodyPr vert="horz" lIns="91440" tIns="45720" rIns="91440" bIns="45720" rtlCol="0" anchor="ctr"/>
          <a:lstStyle>
            <a:lvl1pPr algn="l">
              <a:defRPr sz="1200" b="0">
                <a:solidFill>
                  <a:schemeClr val="tx2">
                    <a:lumMod val="60000"/>
                    <a:lumOff val="40000"/>
                  </a:schemeClr>
                </a:solidFill>
              </a:defRPr>
            </a:lvl1pPr>
          </a:lstStyle>
          <a:p>
            <a:fld id="{8B92B2D2-5E85-4D81-9A5C-CC193967BE5C}" type="slidenum">
              <a:rPr lang="fr-FR" smtClean="0"/>
              <a:pPr/>
              <a:t>‹N°›</a:t>
            </a:fld>
            <a:endParaRPr lang="fr-FR"/>
          </a:p>
        </p:txBody>
      </p:sp>
      <p:sp>
        <p:nvSpPr>
          <p:cNvPr id="16" name="Freeform 5"/>
          <p:cNvSpPr>
            <a:spLocks/>
          </p:cNvSpPr>
          <p:nvPr/>
        </p:nvSpPr>
        <p:spPr bwMode="auto">
          <a:xfrm>
            <a:off x="8453438" y="571500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2"/>
          </p:nvPr>
        </p:nvSpPr>
        <p:spPr>
          <a:xfrm rot="16200000">
            <a:off x="-1198682" y="4821116"/>
            <a:ext cx="2625969" cy="228600"/>
          </a:xfrm>
          <a:prstGeom prst="rect">
            <a:avLst/>
          </a:prstGeom>
        </p:spPr>
        <p:txBody>
          <a:bodyPr vert="horz" lIns="91440" tIns="45720" rIns="91440" bIns="45720" rtlCol="0" anchor="ctr"/>
          <a:lstStyle>
            <a:lvl1pPr algn="l">
              <a:defRPr sz="1200">
                <a:solidFill>
                  <a:srgbClr val="FFFFFF"/>
                </a:solidFill>
              </a:defRPr>
            </a:lvl1pPr>
          </a:lstStyle>
          <a:p>
            <a:fld id="{63184E37-62C0-4393-8293-7D26138AAD17}" type="datetimeFigureOut">
              <a:rPr lang="fr-FR" smtClean="0"/>
              <a:pPr/>
              <a:t>04/12/2014</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grpId="1"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36" animBg="1"/>
      <p:bldP spid="13" grpId="37" animBg="1"/>
      <p:bldP spid="13" grpId="40" animBg="1"/>
      <p:bldP spid="13" grpId="41" animBg="1"/>
      <p:bldP spid="13" grpId="42" animBg="1"/>
      <p:bldP spid="13" grpId="43" animBg="1"/>
      <p:bldP spid="13" grpId="44" animBg="1"/>
      <p:bldP spid="13" grpId="45" animBg="1"/>
    </p:bldLst>
  </p:timing>
  <p:txStyles>
    <p:titleStyle>
      <a:lvl1pPr algn="l" defTabSz="914400" rtl="0" eaLnBrk="1" latinLnBrk="0" hangingPunct="1">
        <a:spcBef>
          <a:spcPct val="0"/>
        </a:spcBef>
        <a:buNone/>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portail_sbtp_pro.ac-toulouse.fr/web/190-mallette-pedagogique-bim.php"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portail_sbtp_pro.ac-toulouse.fr/web/192-la-logistique-.php"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slide" Target="slide9.xml"/><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1.png"/><Relationship Id="rId16"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1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slide" Target="slide1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slide" Target="slide18.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27584" y="2391023"/>
            <a:ext cx="7772400" cy="965969"/>
          </a:xfrm>
        </p:spPr>
        <p:txBody>
          <a:bodyPr/>
          <a:lstStyle/>
          <a:p>
            <a:r>
              <a:rPr lang="fr-FR" sz="2400" dirty="0"/>
              <a:t>Le numérique dans les formations du BTP</a:t>
            </a:r>
            <a:r>
              <a:rPr lang="fr-FR" sz="6000" dirty="0" smtClean="0"/>
              <a:t/>
            </a:r>
            <a:br>
              <a:rPr lang="fr-FR" sz="6000" dirty="0" smtClean="0"/>
            </a:br>
            <a:r>
              <a:rPr lang="fr-FR" sz="2800" dirty="0" smtClean="0"/>
              <a:t>5 décembre 2014</a:t>
            </a:r>
            <a:endParaRPr lang="fr-FR" sz="2800" dirty="0"/>
          </a:p>
        </p:txBody>
      </p:sp>
      <p:sp>
        <p:nvSpPr>
          <p:cNvPr id="3" name="Sous-titre 2"/>
          <p:cNvSpPr>
            <a:spLocks noGrp="1"/>
          </p:cNvSpPr>
          <p:nvPr>
            <p:ph type="subTitle" idx="1"/>
          </p:nvPr>
        </p:nvSpPr>
        <p:spPr>
          <a:xfrm>
            <a:off x="611560" y="4149080"/>
            <a:ext cx="8280920" cy="1343000"/>
          </a:xfrm>
        </p:spPr>
        <p:txBody>
          <a:bodyPr>
            <a:noAutofit/>
          </a:bodyPr>
          <a:lstStyle/>
          <a:p>
            <a:r>
              <a:rPr lang="fr-FR" sz="4000" dirty="0" smtClean="0"/>
              <a:t>Le BIM, Usages en lycée professionnel</a:t>
            </a:r>
          </a:p>
          <a:p>
            <a:r>
              <a:rPr lang="fr-FR" sz="4000" dirty="0" smtClean="0"/>
              <a:t>La mallette pédagogique BIM</a:t>
            </a:r>
            <a:endParaRPr lang="fr-FR" sz="4000" dirty="0"/>
          </a:p>
        </p:txBody>
      </p:sp>
      <p:sp>
        <p:nvSpPr>
          <p:cNvPr id="4" name="ZoneTexte 3"/>
          <p:cNvSpPr txBox="1"/>
          <p:nvPr/>
        </p:nvSpPr>
        <p:spPr>
          <a:xfrm>
            <a:off x="899592" y="6309320"/>
            <a:ext cx="8136904" cy="369332"/>
          </a:xfrm>
          <a:prstGeom prst="rect">
            <a:avLst/>
          </a:prstGeom>
          <a:noFill/>
        </p:spPr>
        <p:txBody>
          <a:bodyPr wrap="square" rtlCol="0">
            <a:spAutoFit/>
          </a:bodyPr>
          <a:lstStyle/>
          <a:p>
            <a:r>
              <a:rPr lang="fr-FR" dirty="0" smtClean="0">
                <a:solidFill>
                  <a:schemeClr val="bg1">
                    <a:lumMod val="65000"/>
                  </a:schemeClr>
                </a:solidFill>
              </a:rPr>
              <a:t>Gilbert </a:t>
            </a:r>
            <a:r>
              <a:rPr lang="fr-FR" dirty="0" err="1" smtClean="0">
                <a:solidFill>
                  <a:schemeClr val="bg1">
                    <a:lumMod val="65000"/>
                  </a:schemeClr>
                </a:solidFill>
              </a:rPr>
              <a:t>Carbou</a:t>
            </a:r>
            <a:r>
              <a:rPr lang="fr-FR" dirty="0" smtClean="0">
                <a:solidFill>
                  <a:schemeClr val="bg1">
                    <a:lumMod val="65000"/>
                  </a:schemeClr>
                </a:solidFill>
              </a:rPr>
              <a:t>, IEN STI - Pascal Parent, PLP Construction et économie</a:t>
            </a:r>
          </a:p>
        </p:txBody>
      </p:sp>
      <p:pic>
        <p:nvPicPr>
          <p:cNvPr id="1026" name="Picture 2" descr="logo-s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538" y="169565"/>
            <a:ext cx="1846262"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0680"/>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99069"/>
            <a:ext cx="7239000" cy="710952"/>
          </a:xfrm>
        </p:spPr>
        <p:txBody>
          <a:bodyPr/>
          <a:lstStyle/>
          <a:p>
            <a:r>
              <a:rPr lang="fr-FR" sz="4000" dirty="0" smtClean="0"/>
              <a:t>La mallette pédagogique BIM</a:t>
            </a:r>
            <a:endParaRPr lang="fr-FR" sz="4000" dirty="0"/>
          </a:p>
        </p:txBody>
      </p:sp>
      <p:sp>
        <p:nvSpPr>
          <p:cNvPr id="3" name="Espace réservé du contenu 2"/>
          <p:cNvSpPr>
            <a:spLocks noGrp="1"/>
          </p:cNvSpPr>
          <p:nvPr>
            <p:ph idx="1"/>
          </p:nvPr>
        </p:nvSpPr>
        <p:spPr>
          <a:xfrm>
            <a:off x="251520" y="878629"/>
            <a:ext cx="3456384" cy="5790732"/>
          </a:xfrm>
        </p:spPr>
        <p:txBody>
          <a:bodyPr>
            <a:normAutofit/>
          </a:bodyPr>
          <a:lstStyle/>
          <a:p>
            <a:r>
              <a:rPr lang="fr-FR" sz="2000" dirty="0" smtClean="0"/>
              <a:t>Un lieu d’information</a:t>
            </a:r>
          </a:p>
          <a:p>
            <a:r>
              <a:rPr lang="fr-FR" sz="2000" dirty="0" smtClean="0"/>
              <a:t>Un espace de partage, de mutualisation, et d’entraide …</a:t>
            </a:r>
            <a:r>
              <a:rPr lang="fr-FR" sz="2000" i="1" dirty="0" smtClean="0"/>
              <a:t>pour démarrer vite</a:t>
            </a:r>
            <a:endParaRPr lang="fr-FR" sz="2000" dirty="0"/>
          </a:p>
          <a:p>
            <a:r>
              <a:rPr lang="fr-FR" sz="2000" dirty="0" smtClean="0"/>
              <a:t>Un outil pour répondre à une </a:t>
            </a:r>
            <a:r>
              <a:rPr lang="fr-FR" sz="2000" dirty="0" smtClean="0"/>
              <a:t>urgence locale, </a:t>
            </a:r>
            <a:r>
              <a:rPr lang="fr-FR" sz="2000" dirty="0" smtClean="0"/>
              <a:t>qui a vocation à </a:t>
            </a:r>
            <a:r>
              <a:rPr lang="fr-FR" sz="2000" dirty="0" smtClean="0"/>
              <a:t>évoluer au national…</a:t>
            </a:r>
            <a:endParaRPr lang="fr-FR" sz="2000" dirty="0" smtClean="0"/>
          </a:p>
          <a:p>
            <a:pPr marL="0" indent="0" algn="ctr">
              <a:buNone/>
            </a:pPr>
            <a:endParaRPr lang="fr-FR" sz="2000" i="1" dirty="0" smtClean="0"/>
          </a:p>
          <a:p>
            <a:pPr marL="0" indent="0" algn="ctr">
              <a:buNone/>
            </a:pPr>
            <a:endParaRPr lang="fr-FR" sz="2000" i="1" dirty="0"/>
          </a:p>
          <a:p>
            <a:pPr marL="0" indent="0" algn="ctr">
              <a:buNone/>
            </a:pPr>
            <a:endParaRPr lang="fr-FR" sz="2000" i="1" dirty="0" smtClean="0"/>
          </a:p>
          <a:p>
            <a:pPr marL="0" indent="0" algn="ctr">
              <a:buNone/>
            </a:pPr>
            <a:endParaRPr lang="fr-FR" sz="2000" i="1" dirty="0"/>
          </a:p>
          <a:p>
            <a:pPr marL="0" indent="0" algn="ctr">
              <a:buNone/>
            </a:pPr>
            <a:endParaRPr lang="fr-FR" sz="2000" i="1" dirty="0"/>
          </a:p>
          <a:p>
            <a:pPr marL="0" indent="0" algn="ctr">
              <a:buNone/>
            </a:pPr>
            <a:r>
              <a:rPr lang="fr-FR" sz="1600" i="1" dirty="0" smtClean="0"/>
              <a:t>Lien sur RNR </a:t>
            </a:r>
            <a:r>
              <a:rPr lang="fr-FR" sz="1600" i="1" dirty="0" err="1" smtClean="0"/>
              <a:t>Eduscol</a:t>
            </a:r>
            <a:r>
              <a:rPr lang="fr-FR" sz="1600" i="1" dirty="0" smtClean="0"/>
              <a:t> ou tapez « mallette BIM » sur </a:t>
            </a:r>
            <a:r>
              <a:rPr lang="fr-FR" sz="1600" i="1" dirty="0" err="1" smtClean="0"/>
              <a:t>google</a:t>
            </a:r>
            <a:r>
              <a:rPr lang="fr-FR" sz="1600" i="1" dirty="0" smtClean="0"/>
              <a:t>, premier résultat.</a:t>
            </a:r>
          </a:p>
          <a:p>
            <a:pPr marL="0" indent="0" algn="ctr">
              <a:buNone/>
            </a:pPr>
            <a:endParaRPr lang="fr-FR" sz="1600" i="1" dirty="0" smtClean="0"/>
          </a:p>
        </p:txBody>
      </p:sp>
      <p:pic>
        <p:nvPicPr>
          <p:cNvPr id="4100" name="Picture 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806620"/>
            <a:ext cx="5328592" cy="6006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33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9939" y="84187"/>
            <a:ext cx="7239000" cy="452431"/>
          </a:xfrm>
        </p:spPr>
        <p:txBody>
          <a:bodyPr/>
          <a:lstStyle/>
          <a:p>
            <a:r>
              <a:rPr lang="fr-FR" sz="2800" dirty="0" smtClean="0"/>
              <a:t>La mallette pédagogique BIM : La logistique</a:t>
            </a:r>
            <a:endParaRPr lang="fr-FR" sz="2800" dirty="0"/>
          </a:p>
        </p:txBody>
      </p:sp>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548679"/>
            <a:ext cx="4813861" cy="6192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Espace réservé du contenu 2"/>
          <p:cNvSpPr>
            <a:spLocks noGrp="1"/>
          </p:cNvSpPr>
          <p:nvPr>
            <p:ph idx="1"/>
          </p:nvPr>
        </p:nvSpPr>
        <p:spPr>
          <a:xfrm>
            <a:off x="251520" y="548680"/>
            <a:ext cx="3960440" cy="5976664"/>
          </a:xfrm>
        </p:spPr>
        <p:txBody>
          <a:bodyPr>
            <a:normAutofit lnSpcReduction="10000"/>
          </a:bodyPr>
          <a:lstStyle/>
          <a:p>
            <a:r>
              <a:rPr lang="fr-FR" sz="2000" dirty="0" smtClean="0"/>
              <a:t>Le « bureau d’étude » en lycée professionnel…</a:t>
            </a:r>
          </a:p>
          <a:p>
            <a:endParaRPr lang="fr-FR" sz="2000" b="1" i="1" dirty="0"/>
          </a:p>
          <a:p>
            <a:pPr marL="0" indent="0" algn="ctr">
              <a:buNone/>
            </a:pPr>
            <a:r>
              <a:rPr lang="fr-FR" sz="1800" b="1" i="1" dirty="0" smtClean="0"/>
              <a:t>Des salles de projets mutualisés pour tous les enseignements de construction de tous les bacs pros.</a:t>
            </a:r>
          </a:p>
          <a:p>
            <a:pPr marL="0" indent="0" algn="ctr">
              <a:buNone/>
            </a:pPr>
            <a:endParaRPr lang="fr-FR" sz="1800" b="1" i="1" dirty="0" smtClean="0"/>
          </a:p>
          <a:p>
            <a:r>
              <a:rPr lang="fr-FR" sz="2000" dirty="0" smtClean="0"/>
              <a:t>Pas des PC, des stations de travail !</a:t>
            </a:r>
            <a:endParaRPr lang="fr-FR" sz="2000" i="1" dirty="0" smtClean="0"/>
          </a:p>
          <a:p>
            <a:r>
              <a:rPr lang="fr-FR" sz="2000" dirty="0" smtClean="0"/>
              <a:t>L’importance de pouvoir « ajuster » les packs logiciels à tout moment,</a:t>
            </a:r>
          </a:p>
          <a:p>
            <a:pPr marL="0" indent="0" algn="ctr">
              <a:buNone/>
            </a:pPr>
            <a:endParaRPr lang="fr-FR" sz="1400" b="1" dirty="0" smtClean="0"/>
          </a:p>
          <a:p>
            <a:pPr marL="0" indent="0" algn="ctr">
              <a:buNone/>
            </a:pPr>
            <a:r>
              <a:rPr lang="fr-FR" sz="1400" b="1" dirty="0" smtClean="0"/>
              <a:t>Attention aux négociations en cours dans les régions pour la maintenance des réseaux </a:t>
            </a:r>
          </a:p>
          <a:p>
            <a:pPr marL="0" indent="0" algn="ctr">
              <a:buNone/>
            </a:pPr>
            <a:r>
              <a:rPr lang="fr-FR" sz="1400" b="1" dirty="0" smtClean="0"/>
              <a:t>informatiques !</a:t>
            </a:r>
          </a:p>
          <a:p>
            <a:endParaRPr lang="fr-FR" sz="2000" dirty="0" smtClean="0"/>
          </a:p>
          <a:p>
            <a:r>
              <a:rPr lang="fr-FR" sz="2000" dirty="0" smtClean="0"/>
              <a:t>Le BIM dans les serveurs externalisés, des économies à venir pour les régions…</a:t>
            </a:r>
          </a:p>
          <a:p>
            <a:pPr marL="0" indent="0" algn="ctr">
              <a:buNone/>
            </a:pPr>
            <a:endParaRPr lang="fr-FR" sz="1600" i="1" dirty="0" smtClean="0"/>
          </a:p>
        </p:txBody>
      </p:sp>
    </p:spTree>
    <p:extLst>
      <p:ext uri="{BB962C8B-B14F-4D97-AF65-F5344CB8AC3E}">
        <p14:creationId xmlns:p14="http://schemas.microsoft.com/office/powerpoint/2010/main" val="295959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143956"/>
            <a:ext cx="8424936" cy="533229"/>
          </a:xfrm>
        </p:spPr>
        <p:txBody>
          <a:bodyPr/>
          <a:lstStyle/>
          <a:p>
            <a:r>
              <a:rPr lang="fr-FR" sz="2800" dirty="0" smtClean="0"/>
              <a:t>La mallette pédagogique BIM :</a:t>
            </a:r>
            <a:endParaRPr lang="fr-FR" sz="2800" dirty="0"/>
          </a:p>
        </p:txBody>
      </p:sp>
      <p:sp>
        <p:nvSpPr>
          <p:cNvPr id="6" name="Espace réservé du contenu 2"/>
          <p:cNvSpPr>
            <a:spLocks noGrp="1"/>
          </p:cNvSpPr>
          <p:nvPr>
            <p:ph idx="1"/>
          </p:nvPr>
        </p:nvSpPr>
        <p:spPr>
          <a:xfrm>
            <a:off x="355476" y="836712"/>
            <a:ext cx="4576564" cy="5832648"/>
          </a:xfrm>
        </p:spPr>
        <p:txBody>
          <a:bodyPr>
            <a:normAutofit/>
          </a:bodyPr>
          <a:lstStyle/>
          <a:p>
            <a:endParaRPr lang="fr-FR" sz="1600" dirty="0" smtClean="0"/>
          </a:p>
          <a:p>
            <a:pPr>
              <a:buFont typeface="Arial" panose="020B0604020202020204" pitchFamily="34" charset="0"/>
              <a:buChar char="•"/>
            </a:pPr>
            <a:r>
              <a:rPr lang="fr-FR" sz="1600" dirty="0" smtClean="0"/>
              <a:t>Sur l’engagement de l’élève</a:t>
            </a:r>
          </a:p>
          <a:p>
            <a:endParaRPr lang="fr-FR" sz="1600" dirty="0"/>
          </a:p>
          <a:p>
            <a:pPr>
              <a:buFont typeface="Arial" panose="020B0604020202020204" pitchFamily="34" charset="0"/>
              <a:buChar char="•"/>
            </a:pPr>
            <a:r>
              <a:rPr lang="fr-FR" sz="1600" dirty="0"/>
              <a:t>Le lien entre BIM et pédagogie de projet est évident. Les situations d’apprentissage liées au BIM sont naturellement inductives. La maquette est immersive et sert la mise en perspective de la situation d’apprentissage par l’élève.</a:t>
            </a:r>
          </a:p>
          <a:p>
            <a:pPr marL="88900" indent="-88900">
              <a:buFont typeface="Arial" panose="020B0604020202020204" pitchFamily="34" charset="0"/>
              <a:buChar char="•"/>
            </a:pPr>
            <a:endParaRPr lang="fr-FR" sz="1600" dirty="0"/>
          </a:p>
          <a:p>
            <a:pPr marL="0" indent="0" algn="ctr">
              <a:buNone/>
            </a:pPr>
            <a:r>
              <a:rPr lang="fr-FR" sz="1600" b="1" i="1" dirty="0"/>
              <a:t>Le </a:t>
            </a:r>
            <a:r>
              <a:rPr lang="fr-FR" sz="1600" b="1" i="1" dirty="0" err="1"/>
              <a:t>Bim</a:t>
            </a:r>
            <a:r>
              <a:rPr lang="fr-FR" sz="1600" b="1" i="1" dirty="0"/>
              <a:t> aide l’enseignant à mettre en place une pédagogie de projet.</a:t>
            </a:r>
            <a:endParaRPr lang="fr-FR" sz="1600" b="1" dirty="0"/>
          </a:p>
          <a:p>
            <a:endParaRPr lang="fr-FR" sz="1600" dirty="0"/>
          </a:p>
          <a:p>
            <a:pPr marL="285750" indent="-285750">
              <a:buFont typeface="Arial" panose="020B0604020202020204" pitchFamily="34" charset="0"/>
              <a:buChar char="•"/>
            </a:pPr>
            <a:r>
              <a:rPr lang="fr-FR" sz="1600" dirty="0"/>
              <a:t>La rotation des TP induit un suivi individualisé des élèves et une mise en place naturelle du CCF dans le processus (Quand l’élève est prêt)</a:t>
            </a:r>
          </a:p>
          <a:p>
            <a:endParaRPr lang="fr-FR" sz="1600" dirty="0"/>
          </a:p>
          <a:p>
            <a:pPr marL="0" indent="0" algn="ctr">
              <a:buNone/>
            </a:pPr>
            <a:r>
              <a:rPr lang="fr-FR" sz="1600" b="1" i="1" dirty="0"/>
              <a:t>Nous avons </a:t>
            </a:r>
            <a:r>
              <a:rPr lang="fr-FR" sz="1600" b="1" i="1" u="sng" dirty="0"/>
              <a:t>un</a:t>
            </a:r>
            <a:r>
              <a:rPr lang="fr-FR" sz="1600" b="1" i="1" dirty="0"/>
              <a:t> fichier de suivi </a:t>
            </a:r>
            <a:r>
              <a:rPr lang="fr-FR" sz="1600" b="1" i="1" dirty="0" smtClean="0"/>
              <a:t>d’acquisitions de compétences </a:t>
            </a:r>
            <a:r>
              <a:rPr lang="fr-FR" sz="1600" b="1" i="1" dirty="0"/>
              <a:t>par </a:t>
            </a:r>
            <a:r>
              <a:rPr lang="fr-FR" sz="1600" b="1" i="1" dirty="0" smtClean="0"/>
              <a:t>promotion</a:t>
            </a:r>
          </a:p>
          <a:p>
            <a:pPr marL="0" indent="0" algn="ctr">
              <a:buNone/>
            </a:pPr>
            <a:endParaRPr lang="fr-FR" sz="1600" dirty="0"/>
          </a:p>
          <a:p>
            <a:pPr marL="0" indent="0" algn="ctr">
              <a:buNone/>
            </a:pPr>
            <a:r>
              <a:rPr lang="fr-FR" sz="1600" dirty="0" smtClean="0"/>
              <a:t>= &gt; Travail </a:t>
            </a:r>
            <a:r>
              <a:rPr lang="fr-FR" sz="1600" dirty="0"/>
              <a:t>en équipe.</a:t>
            </a:r>
          </a:p>
          <a:p>
            <a:pPr marL="285750" indent="-285750">
              <a:buFont typeface="Arial" panose="020B0604020202020204" pitchFamily="34" charset="0"/>
              <a:buChar char="•"/>
            </a:pPr>
            <a:endParaRPr lang="fr-FR" sz="1600" dirty="0"/>
          </a:p>
          <a:p>
            <a:endParaRPr lang="fr-FR" sz="1600" dirty="0"/>
          </a:p>
          <a:p>
            <a:endParaRPr lang="fr-FR" sz="1200" dirty="0" smtClean="0"/>
          </a:p>
          <a:p>
            <a:pPr marL="0" indent="0" algn="ctr">
              <a:buNone/>
            </a:pPr>
            <a:endParaRPr lang="fr-FR" sz="1600" i="1"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332656"/>
            <a:ext cx="4104456" cy="6409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83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143956"/>
            <a:ext cx="8424936" cy="533229"/>
          </a:xfrm>
        </p:spPr>
        <p:txBody>
          <a:bodyPr/>
          <a:lstStyle/>
          <a:p>
            <a:r>
              <a:rPr lang="fr-FR" sz="2800" dirty="0" smtClean="0"/>
              <a:t>La mallette pédagogique BIM : Les </a:t>
            </a:r>
            <a:r>
              <a:rPr lang="fr-FR" sz="2800" dirty="0" err="1" smtClean="0"/>
              <a:t>TPs</a:t>
            </a:r>
            <a:endParaRPr lang="fr-FR" sz="28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4863" y="675539"/>
            <a:ext cx="4501633" cy="606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Espace réservé du contenu 2"/>
          <p:cNvSpPr>
            <a:spLocks noGrp="1"/>
          </p:cNvSpPr>
          <p:nvPr>
            <p:ph idx="1"/>
          </p:nvPr>
        </p:nvSpPr>
        <p:spPr>
          <a:xfrm>
            <a:off x="355476" y="1608177"/>
            <a:ext cx="4032448" cy="4752529"/>
          </a:xfrm>
        </p:spPr>
        <p:txBody>
          <a:bodyPr>
            <a:normAutofit/>
          </a:bodyPr>
          <a:lstStyle/>
          <a:p>
            <a:endParaRPr lang="fr-FR" sz="1600" dirty="0" smtClean="0"/>
          </a:p>
          <a:p>
            <a:r>
              <a:rPr lang="fr-FR" sz="1600" dirty="0" smtClean="0"/>
              <a:t>L’équipe académique de Toulouse produit des maquettes numériques et des </a:t>
            </a:r>
            <a:r>
              <a:rPr lang="fr-FR" sz="1600" dirty="0" err="1" smtClean="0"/>
              <a:t>TPs</a:t>
            </a:r>
            <a:r>
              <a:rPr lang="fr-FR" sz="1600" dirty="0" smtClean="0"/>
              <a:t>  en ligne </a:t>
            </a:r>
            <a:r>
              <a:rPr lang="fr-FR" sz="1600" b="1" dirty="0" smtClean="0"/>
              <a:t>en fichiers natifs.</a:t>
            </a:r>
          </a:p>
          <a:p>
            <a:endParaRPr lang="fr-FR" sz="1600" dirty="0"/>
          </a:p>
          <a:p>
            <a:r>
              <a:rPr lang="fr-FR" sz="1600" dirty="0" smtClean="0"/>
              <a:t>Appel à contribution sur tout type de logiciels, de diplômes et de niveau :</a:t>
            </a:r>
          </a:p>
          <a:p>
            <a:pPr marL="0" indent="0">
              <a:buNone/>
            </a:pPr>
            <a:endParaRPr lang="fr-FR" sz="1600" dirty="0" smtClean="0"/>
          </a:p>
          <a:p>
            <a:pPr marL="0" indent="0" algn="ctr">
              <a:buNone/>
            </a:pPr>
            <a:r>
              <a:rPr lang="fr-FR" sz="1600" i="1" dirty="0" smtClean="0"/>
              <a:t>1 dossier par académie et par diplôme </a:t>
            </a:r>
          </a:p>
          <a:p>
            <a:pPr marL="0" indent="0" algn="ctr">
              <a:buNone/>
            </a:pPr>
            <a:r>
              <a:rPr lang="fr-FR" sz="1600" i="1" dirty="0" smtClean="0"/>
              <a:t>=</a:t>
            </a:r>
          </a:p>
          <a:p>
            <a:pPr marL="0" indent="0" algn="ctr">
              <a:buNone/>
            </a:pPr>
            <a:r>
              <a:rPr lang="fr-FR" sz="1600" i="1" dirty="0" smtClean="0"/>
              <a:t> une base de données utile à tous… </a:t>
            </a:r>
          </a:p>
          <a:p>
            <a:endParaRPr lang="fr-FR" sz="1600" dirty="0"/>
          </a:p>
          <a:p>
            <a:endParaRPr lang="fr-FR" sz="1200" dirty="0" smtClean="0"/>
          </a:p>
          <a:p>
            <a:pPr marL="0" indent="0" algn="ctr">
              <a:buNone/>
            </a:pPr>
            <a:endParaRPr lang="fr-FR" sz="1600" i="1" dirty="0" smtClean="0"/>
          </a:p>
        </p:txBody>
      </p:sp>
    </p:spTree>
    <p:extLst>
      <p:ext uri="{BB962C8B-B14F-4D97-AF65-F5344CB8AC3E}">
        <p14:creationId xmlns:p14="http://schemas.microsoft.com/office/powerpoint/2010/main" val="204835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4374232"/>
            <a:ext cx="7239000" cy="1143000"/>
          </a:xfrm>
        </p:spPr>
        <p:txBody>
          <a:bodyPr/>
          <a:lstStyle/>
          <a:p>
            <a:r>
              <a:rPr lang="fr-FR" sz="4800" dirty="0" smtClean="0"/>
              <a:t>Merci de votre attention…</a:t>
            </a:r>
            <a:br>
              <a:rPr lang="fr-FR" sz="4800" dirty="0" smtClean="0"/>
            </a:br>
            <a:r>
              <a:rPr lang="fr-FR" sz="1600" i="1" dirty="0" smtClean="0"/>
              <a:t>Cette présentation sera mise en ligne sur le RNR</a:t>
            </a:r>
            <a:endParaRPr lang="fr-FR" sz="4800" i="1" dirty="0"/>
          </a:p>
        </p:txBody>
      </p:sp>
    </p:spTree>
    <p:extLst>
      <p:ext uri="{BB962C8B-B14F-4D97-AF65-F5344CB8AC3E}">
        <p14:creationId xmlns:p14="http://schemas.microsoft.com/office/powerpoint/2010/main" val="568481801"/>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6165304"/>
            <a:ext cx="7239000" cy="494928"/>
          </a:xfrm>
        </p:spPr>
        <p:txBody>
          <a:bodyPr/>
          <a:lstStyle/>
          <a:p>
            <a:r>
              <a:rPr lang="fr-FR" sz="2400" dirty="0" smtClean="0"/>
              <a:t>Collectif 6 logements</a:t>
            </a:r>
            <a:endParaRPr lang="fr-FR"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188641"/>
            <a:ext cx="6408711" cy="55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88640"/>
            <a:ext cx="8396763"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10843"/>
            <a:ext cx="8655452" cy="5559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65176"/>
            <a:ext cx="8799468" cy="6223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999071"/>
            <a:ext cx="8752804"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3776" y="101799"/>
            <a:ext cx="6187915" cy="6149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Bouton d'action : Retour 3">
            <a:hlinkClick r:id="rId8" action="ppaction://hlinksldjump" highlightClick="1"/>
          </p:cNvPr>
          <p:cNvSpPr/>
          <p:nvPr/>
        </p:nvSpPr>
        <p:spPr>
          <a:xfrm>
            <a:off x="8172400" y="6453336"/>
            <a:ext cx="619899" cy="216024"/>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99792" y="277547"/>
            <a:ext cx="4460679" cy="6010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619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074"/>
                                        </p:tgtEl>
                                      </p:cBhvr>
                                    </p:animEffect>
                                    <p:set>
                                      <p:cBhvr>
                                        <p:cTn id="11" dur="1" fill="hold">
                                          <p:stCondLst>
                                            <p:cond delay="499"/>
                                          </p:stCondLst>
                                        </p:cTn>
                                        <p:tgtEl>
                                          <p:spTgt spid="307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07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075"/>
                                        </p:tgtEl>
                                      </p:cBhvr>
                                    </p:animEffect>
                                    <p:set>
                                      <p:cBhvr>
                                        <p:cTn id="20" dur="1" fill="hold">
                                          <p:stCondLst>
                                            <p:cond delay="499"/>
                                          </p:stCondLst>
                                        </p:cTn>
                                        <p:tgtEl>
                                          <p:spTgt spid="307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8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3080"/>
                                        </p:tgtEl>
                                      </p:cBhvr>
                                    </p:animEffect>
                                    <p:set>
                                      <p:cBhvr>
                                        <p:cTn id="29" dur="1" fill="hold">
                                          <p:stCondLst>
                                            <p:cond delay="499"/>
                                          </p:stCondLst>
                                        </p:cTn>
                                        <p:tgtEl>
                                          <p:spTgt spid="308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07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3076"/>
                                        </p:tgtEl>
                                      </p:cBhvr>
                                    </p:animEffect>
                                    <p:set>
                                      <p:cBhvr>
                                        <p:cTn id="38" dur="1" fill="hold">
                                          <p:stCondLst>
                                            <p:cond delay="499"/>
                                          </p:stCondLst>
                                        </p:cTn>
                                        <p:tgtEl>
                                          <p:spTgt spid="307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7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077"/>
                                        </p:tgtEl>
                                      </p:cBhvr>
                                    </p:animEffect>
                                    <p:set>
                                      <p:cBhvr>
                                        <p:cTn id="47" dur="1" fill="hold">
                                          <p:stCondLst>
                                            <p:cond delay="499"/>
                                          </p:stCondLst>
                                        </p:cTn>
                                        <p:tgtEl>
                                          <p:spTgt spid="307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07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3078"/>
                                        </p:tgtEl>
                                      </p:cBhvr>
                                    </p:animEffect>
                                    <p:set>
                                      <p:cBhvr>
                                        <p:cTn id="56" dur="1" fill="hold">
                                          <p:stCondLst>
                                            <p:cond delay="499"/>
                                          </p:stCondLst>
                                        </p:cTn>
                                        <p:tgtEl>
                                          <p:spTgt spid="307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7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6165304"/>
            <a:ext cx="7239000" cy="494928"/>
          </a:xfrm>
        </p:spPr>
        <p:txBody>
          <a:bodyPr/>
          <a:lstStyle/>
          <a:p>
            <a:r>
              <a:rPr lang="fr-FR" sz="2400" dirty="0" smtClean="0"/>
              <a:t>Extension de l’Ecole d’Oust (09)</a:t>
            </a:r>
            <a:endParaRPr lang="fr-FR" sz="2400" dirty="0"/>
          </a:p>
        </p:txBody>
      </p:sp>
      <p:sp>
        <p:nvSpPr>
          <p:cNvPr id="4" name="Bouton d'action : Retour 3">
            <a:hlinkClick r:id="rId2" action="ppaction://hlinksldjump" highlightClick="1"/>
          </p:cNvPr>
          <p:cNvSpPr/>
          <p:nvPr/>
        </p:nvSpPr>
        <p:spPr>
          <a:xfrm>
            <a:off x="8172400" y="6453336"/>
            <a:ext cx="619899" cy="216024"/>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801" y="2170724"/>
            <a:ext cx="7859563" cy="4063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16632"/>
            <a:ext cx="8469626" cy="2054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2676" b="30393"/>
          <a:stretch/>
        </p:blipFill>
        <p:spPr bwMode="auto">
          <a:xfrm>
            <a:off x="4820394" y="144231"/>
            <a:ext cx="4314428" cy="4864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4451" b="18623"/>
          <a:stretch/>
        </p:blipFill>
        <p:spPr bwMode="auto">
          <a:xfrm>
            <a:off x="323528" y="116632"/>
            <a:ext cx="4495010"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8024" y="5009174"/>
            <a:ext cx="4104456" cy="1317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t="53717" b="6134"/>
          <a:stretch/>
        </p:blipFill>
        <p:spPr bwMode="auto">
          <a:xfrm>
            <a:off x="683567" y="4494824"/>
            <a:ext cx="7983537" cy="10287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697" y="3914192"/>
            <a:ext cx="5314407" cy="28155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410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3440" y="136193"/>
            <a:ext cx="4334139" cy="6138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528" y="170048"/>
            <a:ext cx="8530643" cy="6036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8"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41585" y="166535"/>
            <a:ext cx="6667500" cy="601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840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10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098"/>
                                        </p:tgtEl>
                                      </p:cBhvr>
                                    </p:animEffect>
                                    <p:set>
                                      <p:cBhvr>
                                        <p:cTn id="23" dur="1" fill="hold">
                                          <p:stCondLst>
                                            <p:cond delay="499"/>
                                          </p:stCondLst>
                                        </p:cTn>
                                        <p:tgtEl>
                                          <p:spTgt spid="4098"/>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4099"/>
                                        </p:tgtEl>
                                      </p:cBhvr>
                                    </p:animEffect>
                                    <p:set>
                                      <p:cBhvr>
                                        <p:cTn id="26" dur="1" fill="hold">
                                          <p:stCondLst>
                                            <p:cond delay="499"/>
                                          </p:stCondLst>
                                        </p:cTn>
                                        <p:tgtEl>
                                          <p:spTgt spid="409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0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10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0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410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0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0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10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10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10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0"/>
            <a:ext cx="3117850" cy="410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260648"/>
            <a:ext cx="4342202" cy="281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570" y="2852936"/>
            <a:ext cx="4702528" cy="3470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736" y="505416"/>
            <a:ext cx="4474837" cy="5142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Bouton d'action : Retour 7">
            <a:hlinkClick r:id="rId6" action="ppaction://hlinksldjump" highlightClick="1"/>
          </p:cNvPr>
          <p:cNvSpPr/>
          <p:nvPr/>
        </p:nvSpPr>
        <p:spPr>
          <a:xfrm>
            <a:off x="8172400" y="6453336"/>
            <a:ext cx="619899" cy="216024"/>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1"/>
          <p:cNvSpPr>
            <a:spLocks noGrp="1"/>
          </p:cNvSpPr>
          <p:nvPr>
            <p:ph type="title"/>
          </p:nvPr>
        </p:nvSpPr>
        <p:spPr>
          <a:xfrm>
            <a:off x="345894" y="6205872"/>
            <a:ext cx="2304256" cy="494928"/>
          </a:xfrm>
        </p:spPr>
        <p:txBody>
          <a:bodyPr/>
          <a:lstStyle/>
          <a:p>
            <a:r>
              <a:rPr lang="fr-FR" sz="2400" dirty="0"/>
              <a:t>Ecole </a:t>
            </a:r>
            <a:r>
              <a:rPr lang="fr-FR" sz="2400" dirty="0" err="1"/>
              <a:t>Aubarède</a:t>
            </a:r>
            <a:endParaRPr lang="fr-FR" sz="2400" dirty="0"/>
          </a:p>
        </p:txBody>
      </p:sp>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4048" y="260648"/>
            <a:ext cx="3898773" cy="5514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28" y="100322"/>
            <a:ext cx="8605159" cy="4001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527" y="100322"/>
            <a:ext cx="8579293" cy="6066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807" y="96622"/>
            <a:ext cx="4396457" cy="6226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3527" y="141886"/>
            <a:ext cx="8579293" cy="6070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3527" y="112286"/>
            <a:ext cx="8791947" cy="6215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004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026"/>
                                        </p:tgtEl>
                                      </p:cBhvr>
                                    </p:animEffect>
                                    <p:set>
                                      <p:cBhvr>
                                        <p:cTn id="11" dur="1" fill="hold">
                                          <p:stCondLst>
                                            <p:cond delay="499"/>
                                          </p:stCondLst>
                                        </p:cTn>
                                        <p:tgtEl>
                                          <p:spTgt spid="102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27"/>
                                        </p:tgtEl>
                                      </p:cBhvr>
                                    </p:animEffect>
                                    <p:set>
                                      <p:cBhvr>
                                        <p:cTn id="20" dur="1" fill="hold">
                                          <p:stCondLst>
                                            <p:cond delay="499"/>
                                          </p:stCondLst>
                                        </p:cTn>
                                        <p:tgtEl>
                                          <p:spTgt spid="102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028"/>
                                        </p:tgtEl>
                                      </p:cBhvr>
                                    </p:animEffect>
                                    <p:set>
                                      <p:cBhvr>
                                        <p:cTn id="29" dur="1" fill="hold">
                                          <p:stCondLst>
                                            <p:cond delay="499"/>
                                          </p:stCondLst>
                                        </p:cTn>
                                        <p:tgtEl>
                                          <p:spTgt spid="102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2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029"/>
                                        </p:tgtEl>
                                      </p:cBhvr>
                                    </p:animEffect>
                                    <p:set>
                                      <p:cBhvr>
                                        <p:cTn id="38" dur="1" fill="hold">
                                          <p:stCondLst>
                                            <p:cond delay="499"/>
                                          </p:stCondLst>
                                        </p:cTn>
                                        <p:tgtEl>
                                          <p:spTgt spid="10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31"/>
                                        </p:tgtEl>
                                      </p:cBhvr>
                                    </p:animEffect>
                                    <p:set>
                                      <p:cBhvr>
                                        <p:cTn id="47" dur="1" fill="hold">
                                          <p:stCondLst>
                                            <p:cond delay="499"/>
                                          </p:stCondLst>
                                        </p:cTn>
                                        <p:tgtEl>
                                          <p:spTgt spid="103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3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1032"/>
                                        </p:tgtEl>
                                      </p:cBhvr>
                                    </p:animEffect>
                                    <p:set>
                                      <p:cBhvr>
                                        <p:cTn id="56" dur="1" fill="hold">
                                          <p:stCondLst>
                                            <p:cond delay="499"/>
                                          </p:stCondLst>
                                        </p:cTn>
                                        <p:tgtEl>
                                          <p:spTgt spid="103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3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033"/>
                                        </p:tgtEl>
                                      </p:cBhvr>
                                    </p:animEffect>
                                    <p:set>
                                      <p:cBhvr>
                                        <p:cTn id="65" dur="1" fill="hold">
                                          <p:stCondLst>
                                            <p:cond delay="499"/>
                                          </p:stCondLst>
                                        </p:cTn>
                                        <p:tgtEl>
                                          <p:spTgt spid="103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03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1034"/>
                                        </p:tgtEl>
                                      </p:cBhvr>
                                    </p:animEffect>
                                    <p:set>
                                      <p:cBhvr>
                                        <p:cTn id="74" dur="1" fill="hold">
                                          <p:stCondLst>
                                            <p:cond delay="499"/>
                                          </p:stCondLst>
                                        </p:cTn>
                                        <p:tgtEl>
                                          <p:spTgt spid="103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0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1035"/>
                                        </p:tgtEl>
                                      </p:cBhvr>
                                    </p:animEffect>
                                    <p:set>
                                      <p:cBhvr>
                                        <p:cTn id="83" dur="1" fill="hold">
                                          <p:stCondLst>
                                            <p:cond delay="499"/>
                                          </p:stCondLst>
                                        </p:cTn>
                                        <p:tgtEl>
                                          <p:spTgt spid="1035"/>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1036"/>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1036"/>
                                        </p:tgtEl>
                                      </p:cBhvr>
                                    </p:animEffect>
                                    <p:set>
                                      <p:cBhvr>
                                        <p:cTn id="92" dur="1" fill="hold">
                                          <p:stCondLst>
                                            <p:cond delay="499"/>
                                          </p:stCondLst>
                                        </p:cTn>
                                        <p:tgtEl>
                                          <p:spTgt spid="1036"/>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021" y="406910"/>
            <a:ext cx="8523993" cy="415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Bouton d'action : Retour 7">
            <a:hlinkClick r:id="rId3" action="ppaction://hlinksldjump" highlightClick="1"/>
          </p:cNvPr>
          <p:cNvSpPr/>
          <p:nvPr/>
        </p:nvSpPr>
        <p:spPr>
          <a:xfrm>
            <a:off x="8172400" y="6453336"/>
            <a:ext cx="619899" cy="216024"/>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1"/>
          <p:cNvSpPr>
            <a:spLocks noGrp="1"/>
          </p:cNvSpPr>
          <p:nvPr>
            <p:ph type="title"/>
          </p:nvPr>
        </p:nvSpPr>
        <p:spPr>
          <a:xfrm>
            <a:off x="345894" y="6205872"/>
            <a:ext cx="2304256" cy="494928"/>
          </a:xfrm>
        </p:spPr>
        <p:txBody>
          <a:bodyPr/>
          <a:lstStyle/>
          <a:p>
            <a:r>
              <a:rPr lang="fr-FR" sz="2400" dirty="0" smtClean="0"/>
              <a:t>Villa </a:t>
            </a:r>
            <a:r>
              <a:rPr lang="fr-FR" sz="2400" dirty="0" err="1" smtClean="0"/>
              <a:t>Camacho</a:t>
            </a:r>
            <a:endParaRPr lang="fr-FR" sz="2400" dirty="0"/>
          </a:p>
        </p:txBody>
      </p:sp>
      <p:pic>
        <p:nvPicPr>
          <p:cNvPr id="1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505" y="13302"/>
            <a:ext cx="8664148" cy="61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744" y="13302"/>
            <a:ext cx="8664909" cy="61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140" y="473160"/>
            <a:ext cx="8376524" cy="5406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2821" y="116229"/>
            <a:ext cx="8662153" cy="61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4744" y="116229"/>
            <a:ext cx="8664148" cy="61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4021" y="116229"/>
            <a:ext cx="8662153" cy="61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6140" y="13302"/>
            <a:ext cx="8664131" cy="61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b="32482"/>
          <a:stretch/>
        </p:blipFill>
        <p:spPr bwMode="auto">
          <a:xfrm>
            <a:off x="1525337" y="26654"/>
            <a:ext cx="6377328" cy="60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7543" y="220765"/>
            <a:ext cx="8501047" cy="493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4402" y="1713347"/>
            <a:ext cx="2627313" cy="292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7543" y="227983"/>
            <a:ext cx="8514561" cy="4929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Grp="1" noChangeAspect="1" noChangeArrowheads="1"/>
          </p:cNvPicPr>
          <p:nvPr>
            <p:ph idx="1"/>
          </p:nvPr>
        </p:nvPicPr>
        <p:blipFill>
          <a:blip r:embed="rId15" cstate="print"/>
          <a:srcRect/>
          <a:stretch>
            <a:fillRect/>
          </a:stretch>
        </p:blipFill>
        <p:spPr bwMode="auto">
          <a:xfrm>
            <a:off x="467543" y="219971"/>
            <a:ext cx="8501047" cy="4960918"/>
          </a:xfrm>
          <a:prstGeom prst="rect">
            <a:avLst/>
          </a:prstGeom>
          <a:noFill/>
          <a:ln w="9525">
            <a:noFill/>
            <a:miter lim="800000"/>
            <a:headEnd/>
            <a:tailEnd/>
          </a:ln>
        </p:spPr>
      </p:pic>
      <p:pic>
        <p:nvPicPr>
          <p:cNvPr id="2053"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7542" y="239790"/>
            <a:ext cx="8478631" cy="4931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785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054"/>
                                        </p:tgtEl>
                                      </p:cBhvr>
                                    </p:animEffect>
                                    <p:set>
                                      <p:cBhvr>
                                        <p:cTn id="11" dur="1" fill="hold">
                                          <p:stCondLst>
                                            <p:cond delay="499"/>
                                          </p:stCondLst>
                                        </p:cTn>
                                        <p:tgtEl>
                                          <p:spTgt spid="205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12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5122"/>
                                        </p:tgtEl>
                                      </p:cBhvr>
                                    </p:animEffect>
                                    <p:set>
                                      <p:cBhvr>
                                        <p:cTn id="40" dur="1" fill="hold">
                                          <p:stCondLst>
                                            <p:cond delay="499"/>
                                          </p:stCondLst>
                                        </p:cTn>
                                        <p:tgtEl>
                                          <p:spTgt spid="512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5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055"/>
                                        </p:tgtEl>
                                      </p:cBhvr>
                                    </p:animEffect>
                                    <p:set>
                                      <p:cBhvr>
                                        <p:cTn id="49" dur="1" fill="hold">
                                          <p:stCondLst>
                                            <p:cond delay="499"/>
                                          </p:stCondLst>
                                        </p:cTn>
                                        <p:tgtEl>
                                          <p:spTgt spid="205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5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24"/>
                                        </p:tgtEl>
                                      </p:cBhvr>
                                    </p:animEffect>
                                    <p:set>
                                      <p:cBhvr>
                                        <p:cTn id="84" dur="1" fill="hold">
                                          <p:stCondLst>
                                            <p:cond delay="499"/>
                                          </p:stCondLst>
                                        </p:cTn>
                                        <p:tgtEl>
                                          <p:spTgt spid="2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25"/>
                                        </p:tgtEl>
                                      </p:cBhvr>
                                    </p:animEffect>
                                    <p:set>
                                      <p:cBhvr>
                                        <p:cTn id="89" dur="1" fill="hold">
                                          <p:stCondLst>
                                            <p:cond delay="499"/>
                                          </p:stCondLst>
                                        </p:cTn>
                                        <p:tgtEl>
                                          <p:spTgt spid="25"/>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2050"/>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2051"/>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2" presetClass="exit" presetSubtype="4" fill="hold" nodeType="clickEffect">
                                  <p:stCondLst>
                                    <p:cond delay="0"/>
                                  </p:stCondLst>
                                  <p:childTnLst>
                                    <p:anim calcmode="lin" valueType="num">
                                      <p:cBhvr additive="base">
                                        <p:cTn id="101" dur="500"/>
                                        <p:tgtEl>
                                          <p:spTgt spid="2051"/>
                                        </p:tgtEl>
                                        <p:attrNameLst>
                                          <p:attrName>ppt_x</p:attrName>
                                        </p:attrNameLst>
                                      </p:cBhvr>
                                      <p:tavLst>
                                        <p:tav tm="0">
                                          <p:val>
                                            <p:strVal val="ppt_x"/>
                                          </p:val>
                                        </p:tav>
                                        <p:tav tm="100000">
                                          <p:val>
                                            <p:strVal val="ppt_x"/>
                                          </p:val>
                                        </p:tav>
                                      </p:tavLst>
                                    </p:anim>
                                    <p:anim calcmode="lin" valueType="num">
                                      <p:cBhvr additive="base">
                                        <p:cTn id="102" dur="500"/>
                                        <p:tgtEl>
                                          <p:spTgt spid="2051"/>
                                        </p:tgtEl>
                                        <p:attrNameLst>
                                          <p:attrName>ppt_y</p:attrName>
                                        </p:attrNameLst>
                                      </p:cBhvr>
                                      <p:tavLst>
                                        <p:tav tm="0">
                                          <p:val>
                                            <p:strVal val="ppt_y"/>
                                          </p:val>
                                        </p:tav>
                                        <p:tav tm="100000">
                                          <p:val>
                                            <p:strVal val="1+ppt_h/2"/>
                                          </p:val>
                                        </p:tav>
                                      </p:tavLst>
                                    </p:anim>
                                    <p:set>
                                      <p:cBhvr>
                                        <p:cTn id="103" dur="1" fill="hold">
                                          <p:stCondLst>
                                            <p:cond delay="499"/>
                                          </p:stCondLst>
                                        </p:cTn>
                                        <p:tgtEl>
                                          <p:spTgt spid="205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nodeType="clickEffect">
                                  <p:stCondLst>
                                    <p:cond delay="0"/>
                                  </p:stCondLst>
                                  <p:childTnLst>
                                    <p:animEffect transition="out" filter="fade">
                                      <p:cBhvr>
                                        <p:cTn id="107" dur="500"/>
                                        <p:tgtEl>
                                          <p:spTgt spid="2050"/>
                                        </p:tgtEl>
                                      </p:cBhvr>
                                    </p:animEffect>
                                    <p:set>
                                      <p:cBhvr>
                                        <p:cTn id="108" dur="1" fill="hold">
                                          <p:stCondLst>
                                            <p:cond delay="499"/>
                                          </p:stCondLst>
                                        </p:cTn>
                                        <p:tgtEl>
                                          <p:spTgt spid="2050"/>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052"/>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2052"/>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16"/>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nodeType="clickEffect">
                                  <p:stCondLst>
                                    <p:cond delay="0"/>
                                  </p:stCondLst>
                                  <p:childTnLst>
                                    <p:set>
                                      <p:cBhvr>
                                        <p:cTn id="124" dur="1" fill="hold">
                                          <p:stCondLst>
                                            <p:cond delay="0"/>
                                          </p:stCondLst>
                                        </p:cTn>
                                        <p:tgtEl>
                                          <p:spTgt spid="16"/>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2053"/>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500"/>
                                        <p:tgtEl>
                                          <p:spTgt spid="2053"/>
                                        </p:tgtEl>
                                      </p:cBhvr>
                                    </p:animEffect>
                                    <p:set>
                                      <p:cBhvr>
                                        <p:cTn id="133" dur="1" fill="hold">
                                          <p:stCondLst>
                                            <p:cond delay="499"/>
                                          </p:stCondLst>
                                        </p:cTn>
                                        <p:tgtEl>
                                          <p:spTgt spid="2053"/>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332656"/>
            <a:ext cx="7239000" cy="1143000"/>
          </a:xfrm>
        </p:spPr>
        <p:txBody>
          <a:bodyPr/>
          <a:lstStyle/>
          <a:p>
            <a:r>
              <a:rPr lang="fr-FR" dirty="0" smtClean="0"/>
              <a:t>Sommaire</a:t>
            </a:r>
            <a:endParaRPr lang="fr-FR" dirty="0"/>
          </a:p>
        </p:txBody>
      </p:sp>
      <p:sp>
        <p:nvSpPr>
          <p:cNvPr id="3" name="Espace réservé du contenu 2"/>
          <p:cNvSpPr>
            <a:spLocks noGrp="1"/>
          </p:cNvSpPr>
          <p:nvPr>
            <p:ph idx="1"/>
          </p:nvPr>
        </p:nvSpPr>
        <p:spPr>
          <a:xfrm>
            <a:off x="467544" y="1988840"/>
            <a:ext cx="7128792" cy="4104456"/>
          </a:xfrm>
        </p:spPr>
        <p:txBody>
          <a:bodyPr>
            <a:normAutofit/>
          </a:bodyPr>
          <a:lstStyle/>
          <a:p>
            <a:r>
              <a:rPr lang="fr-FR" dirty="0" smtClean="0"/>
              <a:t>L’élève et son environnement de travail</a:t>
            </a:r>
          </a:p>
          <a:p>
            <a:r>
              <a:rPr lang="fr-FR" dirty="0"/>
              <a:t>Le BIM 1 dans la classe en </a:t>
            </a:r>
            <a:r>
              <a:rPr lang="fr-FR" dirty="0" smtClean="0"/>
              <a:t>Bac Pro TEBEE</a:t>
            </a:r>
          </a:p>
          <a:p>
            <a:r>
              <a:rPr lang="fr-FR" dirty="0"/>
              <a:t>Le BIM 1 dans la classe en Bac Pro TEBAA</a:t>
            </a:r>
            <a:endParaRPr lang="fr-FR" dirty="0" smtClean="0"/>
          </a:p>
          <a:p>
            <a:r>
              <a:rPr lang="fr-FR" dirty="0"/>
              <a:t>Le BIM </a:t>
            </a:r>
            <a:r>
              <a:rPr lang="fr-FR" dirty="0" smtClean="0"/>
              <a:t>2 </a:t>
            </a:r>
            <a:r>
              <a:rPr lang="fr-FR" dirty="0"/>
              <a:t>dans la classe en Bac Pro TEBEE</a:t>
            </a:r>
          </a:p>
          <a:p>
            <a:r>
              <a:rPr lang="fr-FR" dirty="0"/>
              <a:t>La PFMP, </a:t>
            </a:r>
            <a:r>
              <a:rPr lang="fr-FR" dirty="0" smtClean="0"/>
              <a:t>lieu privilégié du </a:t>
            </a:r>
            <a:r>
              <a:rPr lang="fr-FR" dirty="0"/>
              <a:t>BIM </a:t>
            </a:r>
            <a:r>
              <a:rPr lang="fr-FR" dirty="0" smtClean="0"/>
              <a:t>?</a:t>
            </a:r>
          </a:p>
          <a:p>
            <a:r>
              <a:rPr lang="fr-FR" dirty="0" smtClean="0"/>
              <a:t>La mallette pédagogique BIM</a:t>
            </a:r>
          </a:p>
        </p:txBody>
      </p:sp>
    </p:spTree>
    <p:custDataLst>
      <p:tags r:id="rId1"/>
    </p:custDataLst>
    <p:extLst>
      <p:ext uri="{BB962C8B-B14F-4D97-AF65-F5344CB8AC3E}">
        <p14:creationId xmlns:p14="http://schemas.microsoft.com/office/powerpoint/2010/main" val="1509084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870944"/>
            <a:ext cx="4090010" cy="578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233585" y="671691"/>
            <a:ext cx="4626447" cy="5355312"/>
          </a:xfrm>
          <a:prstGeom prst="rect">
            <a:avLst/>
          </a:prstGeom>
          <a:noFill/>
        </p:spPr>
        <p:txBody>
          <a:bodyPr wrap="square" rtlCol="0">
            <a:spAutoFit/>
          </a:bodyPr>
          <a:lstStyle/>
          <a:p>
            <a:pPr marL="285750" indent="-285750">
              <a:buFont typeface="Wingdings 3"/>
              <a:buChar char=""/>
            </a:pPr>
            <a:r>
              <a:rPr lang="fr-FR" dirty="0" smtClean="0"/>
              <a:t>Des compétences métier à acquérir dans un </a:t>
            </a:r>
            <a:r>
              <a:rPr lang="fr-FR" u="sng" dirty="0" smtClean="0"/>
              <a:t>contexte numérique avancé</a:t>
            </a:r>
            <a:r>
              <a:rPr lang="fr-FR" dirty="0" smtClean="0"/>
              <a:t>.</a:t>
            </a:r>
          </a:p>
          <a:p>
            <a:pPr marL="285750" indent="-285750">
              <a:buFont typeface="Wingdings 3"/>
              <a:buChar char=""/>
            </a:pPr>
            <a:endParaRPr lang="fr-FR" u="sng" dirty="0" smtClean="0"/>
          </a:p>
          <a:p>
            <a:pPr algn="ctr"/>
            <a:r>
              <a:rPr lang="fr-FR" dirty="0" smtClean="0"/>
              <a:t>En bac pro, quel BIM ?</a:t>
            </a:r>
          </a:p>
          <a:p>
            <a:pPr algn="ctr"/>
            <a:endParaRPr lang="fr-FR" i="1" dirty="0" smtClean="0"/>
          </a:p>
          <a:p>
            <a:pPr algn="ctr"/>
            <a:r>
              <a:rPr lang="fr-FR" i="1" dirty="0" smtClean="0"/>
              <a:t>Evoluer naturellement dans </a:t>
            </a:r>
            <a:r>
              <a:rPr lang="fr-FR" i="1" dirty="0"/>
              <a:t>le BIM1</a:t>
            </a:r>
          </a:p>
          <a:p>
            <a:pPr algn="ctr"/>
            <a:r>
              <a:rPr lang="fr-FR" i="1" dirty="0" smtClean="0"/>
              <a:t>Découvrir </a:t>
            </a:r>
            <a:r>
              <a:rPr lang="fr-FR" i="1" dirty="0"/>
              <a:t>le BIM2</a:t>
            </a:r>
          </a:p>
          <a:p>
            <a:pPr algn="ctr"/>
            <a:endParaRPr lang="fr-FR" dirty="0" smtClean="0"/>
          </a:p>
          <a:p>
            <a:r>
              <a:rPr lang="fr-FR" dirty="0" smtClean="0"/>
              <a:t>Fixons nous pour l’instant ces repères :</a:t>
            </a:r>
          </a:p>
          <a:p>
            <a:endParaRPr lang="fr-FR" dirty="0" smtClean="0"/>
          </a:p>
          <a:p>
            <a:r>
              <a:rPr lang="fr-FR" dirty="0"/>
              <a:t>BIM 0 : </a:t>
            </a:r>
            <a:r>
              <a:rPr lang="fr-FR" dirty="0" smtClean="0"/>
              <a:t>CAO2D/3D, une géométrie, </a:t>
            </a:r>
            <a:r>
              <a:rPr lang="fr-FR" dirty="0" err="1" smtClean="0"/>
              <a:t>dxf</a:t>
            </a:r>
            <a:r>
              <a:rPr lang="fr-FR" dirty="0" smtClean="0"/>
              <a:t>, </a:t>
            </a:r>
            <a:r>
              <a:rPr lang="fr-FR" dirty="0" err="1" smtClean="0"/>
              <a:t>dwg</a:t>
            </a:r>
            <a:r>
              <a:rPr lang="fr-FR" dirty="0" smtClean="0"/>
              <a:t>,…</a:t>
            </a:r>
            <a:endParaRPr lang="fr-FR" dirty="0"/>
          </a:p>
          <a:p>
            <a:r>
              <a:rPr lang="fr-FR" dirty="0"/>
              <a:t>BIM 1 : </a:t>
            </a:r>
            <a:r>
              <a:rPr lang="fr-FR" dirty="0" smtClean="0"/>
              <a:t>Maquette numérique avec </a:t>
            </a:r>
            <a:r>
              <a:rPr lang="fr-FR" dirty="0"/>
              <a:t>informations </a:t>
            </a:r>
            <a:r>
              <a:rPr lang="fr-FR" dirty="0" smtClean="0"/>
              <a:t>paramétrables (Avant métrés, structure, matériaux, réseaux, …)</a:t>
            </a:r>
          </a:p>
          <a:p>
            <a:r>
              <a:rPr lang="fr-FR" dirty="0" smtClean="0"/>
              <a:t>BIM 2 : </a:t>
            </a:r>
            <a:r>
              <a:rPr lang="fr-FR" dirty="0" smtClean="0"/>
              <a:t>Usage collaboratif de l’information : Simulation </a:t>
            </a:r>
            <a:r>
              <a:rPr lang="fr-FR" dirty="0" smtClean="0"/>
              <a:t>comportementale, Etude de prix, métré, planification, cycle de vie, </a:t>
            </a:r>
          </a:p>
          <a:p>
            <a:r>
              <a:rPr lang="fr-FR" i="1" dirty="0" smtClean="0">
                <a:solidFill>
                  <a:schemeClr val="bg1">
                    <a:lumMod val="65000"/>
                  </a:schemeClr>
                </a:solidFill>
              </a:rPr>
              <a:t>BIM 3 : </a:t>
            </a:r>
            <a:r>
              <a:rPr lang="fr-FR" i="1" dirty="0" smtClean="0">
                <a:solidFill>
                  <a:schemeClr val="bg1">
                    <a:lumMod val="65000"/>
                  </a:schemeClr>
                </a:solidFill>
              </a:rPr>
              <a:t>Cloud, gestion </a:t>
            </a:r>
            <a:r>
              <a:rPr lang="fr-FR" i="1" dirty="0" smtClean="0">
                <a:solidFill>
                  <a:schemeClr val="bg1">
                    <a:lumMod val="65000"/>
                  </a:schemeClr>
                </a:solidFill>
              </a:rPr>
              <a:t>et maintenance des ouvrages</a:t>
            </a:r>
            <a:endParaRPr lang="fr-FR" i="1" dirty="0">
              <a:solidFill>
                <a:schemeClr val="bg1">
                  <a:lumMod val="65000"/>
                </a:schemeClr>
              </a:solidFill>
            </a:endParaRPr>
          </a:p>
        </p:txBody>
      </p:sp>
      <p:sp>
        <p:nvSpPr>
          <p:cNvPr id="7" name="Titre 1"/>
          <p:cNvSpPr>
            <a:spLocks noGrp="1"/>
          </p:cNvSpPr>
          <p:nvPr>
            <p:ph type="title"/>
          </p:nvPr>
        </p:nvSpPr>
        <p:spPr>
          <a:xfrm>
            <a:off x="302840" y="58614"/>
            <a:ext cx="8229600" cy="562074"/>
          </a:xfrm>
        </p:spPr>
        <p:txBody>
          <a:bodyPr>
            <a:normAutofit/>
          </a:bodyPr>
          <a:lstStyle/>
          <a:p>
            <a:r>
              <a:rPr lang="fr-FR" sz="2800" dirty="0" smtClean="0"/>
              <a:t>L’élève et son environnement de travail en TEBEE :</a:t>
            </a:r>
          </a:p>
        </p:txBody>
      </p:sp>
    </p:spTree>
    <p:extLst>
      <p:ext uri="{BB962C8B-B14F-4D97-AF65-F5344CB8AC3E}">
        <p14:creationId xmlns:p14="http://schemas.microsoft.com/office/powerpoint/2010/main" val="382368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fade">
                                      <p:cBhvr>
                                        <p:cTn id="27" dur="500"/>
                                        <p:tgtEl>
                                          <p:spTgt spid="6">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9" end="9"/>
                                            </p:txEl>
                                          </p:spTgt>
                                        </p:tgtEl>
                                        <p:attrNameLst>
                                          <p:attrName>style.visibility</p:attrName>
                                        </p:attrNameLst>
                                      </p:cBhvr>
                                      <p:to>
                                        <p:strVal val="visible"/>
                                      </p:to>
                                    </p:set>
                                    <p:animEffect transition="in" filter="fade">
                                      <p:cBhvr>
                                        <p:cTn id="32" dur="500"/>
                                        <p:tgtEl>
                                          <p:spTgt spid="6">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animEffect transition="in" filter="fade">
                                      <p:cBhvr>
                                        <p:cTn id="37" dur="500"/>
                                        <p:tgtEl>
                                          <p:spTgt spid="6">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11" end="11"/>
                                            </p:txEl>
                                          </p:spTgt>
                                        </p:tgtEl>
                                        <p:attrNameLst>
                                          <p:attrName>style.visibility</p:attrName>
                                        </p:attrNameLst>
                                      </p:cBhvr>
                                      <p:to>
                                        <p:strVal val="visible"/>
                                      </p:to>
                                    </p:set>
                                    <p:animEffect transition="in" filter="fade">
                                      <p:cBhvr>
                                        <p:cTn id="42" dur="500"/>
                                        <p:tgtEl>
                                          <p:spTgt spid="6">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12" end="12"/>
                                            </p:txEl>
                                          </p:spTgt>
                                        </p:tgtEl>
                                        <p:attrNameLst>
                                          <p:attrName>style.visibility</p:attrName>
                                        </p:attrNameLst>
                                      </p:cBhvr>
                                      <p:to>
                                        <p:strVal val="visible"/>
                                      </p:to>
                                    </p:set>
                                    <p:animEffect transition="in" filter="fade">
                                      <p:cBhvr>
                                        <p:cTn id="47"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2840" y="58614"/>
            <a:ext cx="8229600" cy="562074"/>
          </a:xfrm>
        </p:spPr>
        <p:txBody>
          <a:bodyPr>
            <a:normAutofit/>
          </a:bodyPr>
          <a:lstStyle/>
          <a:p>
            <a:r>
              <a:rPr lang="fr-FR" sz="2800" dirty="0" smtClean="0"/>
              <a:t>L’élève et son environnement de travail :</a:t>
            </a:r>
          </a:p>
        </p:txBody>
      </p:sp>
      <p:pic>
        <p:nvPicPr>
          <p:cNvPr id="5" name="Espace réservé du contenu 4" descr="©Marc_Mesplie-2010.JPG"/>
          <p:cNvPicPr>
            <a:picLocks noGrp="1" noChangeAspect="1"/>
          </p:cNvPicPr>
          <p:nvPr>
            <p:ph idx="1"/>
          </p:nvPr>
        </p:nvPicPr>
        <p:blipFill>
          <a:blip r:embed="rId3" cstate="print"/>
          <a:stretch>
            <a:fillRect/>
          </a:stretch>
        </p:blipFill>
        <p:spPr>
          <a:xfrm>
            <a:off x="323527" y="2420888"/>
            <a:ext cx="8019453" cy="4320480"/>
          </a:xfrm>
          <a:prstGeom prst="rect">
            <a:avLst/>
          </a:prstGeom>
        </p:spPr>
      </p:pic>
      <p:sp>
        <p:nvSpPr>
          <p:cNvPr id="3" name="ZoneTexte 2"/>
          <p:cNvSpPr txBox="1"/>
          <p:nvPr/>
        </p:nvSpPr>
        <p:spPr>
          <a:xfrm>
            <a:off x="323528" y="692696"/>
            <a:ext cx="8640960" cy="1477328"/>
          </a:xfrm>
          <a:prstGeom prst="rect">
            <a:avLst/>
          </a:prstGeom>
          <a:noFill/>
        </p:spPr>
        <p:txBody>
          <a:bodyPr wrap="square" rtlCol="0">
            <a:spAutoFit/>
          </a:bodyPr>
          <a:lstStyle/>
          <a:p>
            <a:pPr marL="285750" indent="-285750">
              <a:buFont typeface="Wingdings 3"/>
              <a:buChar char=""/>
            </a:pPr>
            <a:r>
              <a:rPr lang="fr-FR" dirty="0" smtClean="0"/>
              <a:t>L’outil numérique est disponible </a:t>
            </a:r>
            <a:r>
              <a:rPr lang="fr-FR" u="sng" dirty="0" smtClean="0"/>
              <a:t>13.50 heures </a:t>
            </a:r>
            <a:r>
              <a:rPr lang="fr-FR" u="sng" dirty="0"/>
              <a:t>par semaine </a:t>
            </a:r>
            <a:r>
              <a:rPr lang="fr-FR" dirty="0" smtClean="0"/>
              <a:t>(Enseignement professionnel) dans sa salle de projet…</a:t>
            </a:r>
            <a:r>
              <a:rPr lang="fr-FR" sz="1400" dirty="0" smtClean="0"/>
              <a:t>(Voir Mallette BIM, page logistique)</a:t>
            </a:r>
          </a:p>
          <a:p>
            <a:pPr marL="285750" indent="-285750">
              <a:buFont typeface="Wingdings 3"/>
              <a:buChar char=""/>
            </a:pPr>
            <a:r>
              <a:rPr lang="fr-FR" dirty="0" smtClean="0"/>
              <a:t>22 semaines de PFMP avec sa station portable personnelle, avec les logiciels BIM (Modélisation, pièces écrites, simulation comportementale, …)</a:t>
            </a:r>
          </a:p>
          <a:p>
            <a:pPr marL="285750" indent="-285750">
              <a:buFont typeface="Wingdings 3"/>
              <a:buChar char=""/>
            </a:pPr>
            <a:r>
              <a:rPr lang="fr-FR" dirty="0" smtClean="0"/>
              <a:t>L’élève dispose de ses logiciels à la maison.</a:t>
            </a:r>
          </a:p>
        </p:txBody>
      </p:sp>
    </p:spTree>
    <p:custDataLst>
      <p:tags r:id="rId1"/>
    </p:custDataLst>
    <p:extLst>
      <p:ext uri="{BB962C8B-B14F-4D97-AF65-F5344CB8AC3E}">
        <p14:creationId xmlns:p14="http://schemas.microsoft.com/office/powerpoint/2010/main" val="6009378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6160" y="2876742"/>
            <a:ext cx="2762850" cy="3912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2844549"/>
            <a:ext cx="2808312" cy="3977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re 1"/>
          <p:cNvSpPr>
            <a:spLocks noGrp="1"/>
          </p:cNvSpPr>
          <p:nvPr>
            <p:ph type="title"/>
          </p:nvPr>
        </p:nvSpPr>
        <p:spPr>
          <a:xfrm>
            <a:off x="323528" y="116632"/>
            <a:ext cx="5256584" cy="504056"/>
          </a:xfrm>
        </p:spPr>
        <p:txBody>
          <a:bodyPr/>
          <a:lstStyle/>
          <a:p>
            <a:r>
              <a:rPr lang="fr-FR" sz="2800" dirty="0" smtClean="0"/>
              <a:t>Le BIM 1 dans la classe en TEBEE</a:t>
            </a:r>
          </a:p>
        </p:txBody>
      </p:sp>
      <p:sp>
        <p:nvSpPr>
          <p:cNvPr id="6" name="ZoneTexte 5"/>
          <p:cNvSpPr txBox="1"/>
          <p:nvPr/>
        </p:nvSpPr>
        <p:spPr>
          <a:xfrm>
            <a:off x="179512" y="620688"/>
            <a:ext cx="4968552" cy="1415772"/>
          </a:xfrm>
          <a:prstGeom prst="rect">
            <a:avLst/>
          </a:prstGeom>
          <a:noFill/>
        </p:spPr>
        <p:txBody>
          <a:bodyPr wrap="square" rtlCol="0">
            <a:spAutoFit/>
          </a:bodyPr>
          <a:lstStyle/>
          <a:p>
            <a:pPr marL="285750" indent="-285750">
              <a:buFont typeface="Wingdings 3"/>
              <a:buChar char=""/>
            </a:pPr>
            <a:r>
              <a:rPr lang="fr-FR" dirty="0" smtClean="0"/>
              <a:t>Un petit collectif avec une problématique d’accès au sous sol,</a:t>
            </a:r>
          </a:p>
          <a:p>
            <a:pPr marL="285750" indent="-285750">
              <a:buFont typeface="Wingdings 3"/>
              <a:buChar char=""/>
            </a:pPr>
            <a:r>
              <a:rPr lang="fr-FR" dirty="0" smtClean="0"/>
              <a:t>Une </a:t>
            </a:r>
            <a:r>
              <a:rPr lang="fr-FR" dirty="0"/>
              <a:t>situation  : </a:t>
            </a:r>
            <a:r>
              <a:rPr lang="fr-FR" dirty="0" smtClean="0"/>
              <a:t>« </a:t>
            </a:r>
            <a:r>
              <a:rPr lang="fr-FR" sz="1600" i="1" dirty="0" smtClean="0"/>
              <a:t>Vous </a:t>
            </a:r>
            <a:r>
              <a:rPr lang="fr-FR" sz="1600" i="1" dirty="0"/>
              <a:t>êtes technicien </a:t>
            </a:r>
            <a:r>
              <a:rPr lang="fr-FR" sz="1600" i="1" dirty="0" smtClean="0"/>
              <a:t>dans une entreprise de bâtiment </a:t>
            </a:r>
            <a:r>
              <a:rPr lang="fr-FR" sz="1600" i="1" dirty="0"/>
              <a:t>et </a:t>
            </a:r>
            <a:r>
              <a:rPr lang="fr-FR" sz="1600" i="1" dirty="0" smtClean="0"/>
              <a:t>on </a:t>
            </a:r>
            <a:r>
              <a:rPr lang="fr-FR" sz="1600" i="1" dirty="0"/>
              <a:t>vous demande de </a:t>
            </a:r>
            <a:r>
              <a:rPr lang="fr-FR" sz="1600" i="1" dirty="0" smtClean="0"/>
              <a:t>proposer une solution pour une variante d’accès »</a:t>
            </a:r>
            <a:endParaRPr lang="fr-FR"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756" y="2852936"/>
            <a:ext cx="2827978" cy="4005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179512" y="2260839"/>
            <a:ext cx="3024336"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fr-FR" dirty="0" smtClean="0"/>
              <a:t>C2.3 Proposer une solution à un problème identifié</a:t>
            </a:r>
            <a:endParaRPr lang="fr-FR" dirty="0"/>
          </a:p>
        </p:txBody>
      </p:sp>
      <p:sp>
        <p:nvSpPr>
          <p:cNvPr id="9" name="ZoneTexte 8"/>
          <p:cNvSpPr txBox="1"/>
          <p:nvPr/>
        </p:nvSpPr>
        <p:spPr>
          <a:xfrm>
            <a:off x="3275856" y="2260839"/>
            <a:ext cx="2736304"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fr-FR" dirty="0" smtClean="0"/>
              <a:t>C3.2 Traduire graphiquement une solution technique</a:t>
            </a:r>
            <a:endParaRPr lang="fr-FR" dirty="0"/>
          </a:p>
        </p:txBody>
      </p:sp>
      <p:sp>
        <p:nvSpPr>
          <p:cNvPr id="10" name="ZoneTexte 9"/>
          <p:cNvSpPr txBox="1"/>
          <p:nvPr/>
        </p:nvSpPr>
        <p:spPr>
          <a:xfrm>
            <a:off x="6084168" y="2260838"/>
            <a:ext cx="2844824"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fr-FR" dirty="0" smtClean="0"/>
              <a:t>C3.4 Réaliser un devis quantitatif</a:t>
            </a:r>
            <a:endParaRPr lang="fr-FR" dirty="0"/>
          </a:p>
        </p:txBody>
      </p:sp>
      <p:sp>
        <p:nvSpPr>
          <p:cNvPr id="11" name="ZoneTexte 10"/>
          <p:cNvSpPr txBox="1"/>
          <p:nvPr/>
        </p:nvSpPr>
        <p:spPr>
          <a:xfrm>
            <a:off x="683568" y="4037522"/>
            <a:ext cx="7776864"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fr-FR" dirty="0" smtClean="0"/>
              <a:t>Dans UN logiciel (Revit, </a:t>
            </a:r>
            <a:r>
              <a:rPr lang="fr-FR" dirty="0" err="1" smtClean="0"/>
              <a:t>Archicad</a:t>
            </a:r>
            <a:r>
              <a:rPr lang="fr-FR" dirty="0" smtClean="0"/>
              <a:t>, Allplan3D, </a:t>
            </a:r>
            <a:r>
              <a:rPr lang="fr-FR" dirty="0" err="1" smtClean="0"/>
              <a:t>Acca</a:t>
            </a:r>
            <a:r>
              <a:rPr lang="fr-FR" dirty="0" smtClean="0"/>
              <a:t>…) </a:t>
            </a:r>
            <a:r>
              <a:rPr lang="fr-FR" dirty="0"/>
              <a:t>et UN fichier </a:t>
            </a:r>
          </a:p>
        </p:txBody>
      </p:sp>
      <p:sp>
        <p:nvSpPr>
          <p:cNvPr id="14" name="ZoneTexte 13"/>
          <p:cNvSpPr txBox="1"/>
          <p:nvPr/>
        </p:nvSpPr>
        <p:spPr>
          <a:xfrm>
            <a:off x="257414" y="5589240"/>
            <a:ext cx="2880320" cy="92333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fr-FR" dirty="0" smtClean="0"/>
              <a:t>J’utilise la maquette issue de la conception pour ajouter une variante d’escalier</a:t>
            </a:r>
            <a:endParaRPr lang="fr-FR" dirty="0"/>
          </a:p>
        </p:txBody>
      </p:sp>
      <p:sp>
        <p:nvSpPr>
          <p:cNvPr id="15" name="ZoneTexte 14"/>
          <p:cNvSpPr txBox="1"/>
          <p:nvPr/>
        </p:nvSpPr>
        <p:spPr>
          <a:xfrm>
            <a:off x="3239852" y="5589240"/>
            <a:ext cx="2880320" cy="92333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fr-FR" dirty="0" smtClean="0"/>
              <a:t>J’utilise la modélisation pour produire un document graphique</a:t>
            </a:r>
            <a:endParaRPr lang="fr-FR" dirty="0"/>
          </a:p>
        </p:txBody>
      </p:sp>
      <p:sp>
        <p:nvSpPr>
          <p:cNvPr id="16" name="ZoneTexte 15"/>
          <p:cNvSpPr txBox="1"/>
          <p:nvPr/>
        </p:nvSpPr>
        <p:spPr>
          <a:xfrm>
            <a:off x="6156176" y="5589240"/>
            <a:ext cx="2808036" cy="1200329"/>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fr-FR" dirty="0" smtClean="0"/>
              <a:t>J’exploite les informations du modèle pour préparer la commande de l’escalier préfabriqué</a:t>
            </a:r>
            <a:endParaRPr lang="fr-FR" dirty="0"/>
          </a:p>
        </p:txBody>
      </p:sp>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088" y="203530"/>
            <a:ext cx="3600124" cy="1929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Bouton d'action : Personnalisé 6">
            <a:hlinkClick r:id="rId6" action="ppaction://hlinksldjump" highlightClick="1"/>
          </p:cNvPr>
          <p:cNvSpPr/>
          <p:nvPr/>
        </p:nvSpPr>
        <p:spPr>
          <a:xfrm>
            <a:off x="1331640" y="6597352"/>
            <a:ext cx="3672408" cy="192217"/>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Visuel sur le travail de l’élève</a:t>
            </a:r>
            <a:endParaRPr lang="fr-FR" dirty="0"/>
          </a:p>
        </p:txBody>
      </p:sp>
    </p:spTree>
    <p:extLst>
      <p:ext uri="{BB962C8B-B14F-4D97-AF65-F5344CB8AC3E}">
        <p14:creationId xmlns:p14="http://schemas.microsoft.com/office/powerpoint/2010/main" val="92363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15" grpId="0" animBg="1"/>
      <p:bldP spid="1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1759461"/>
            <a:ext cx="3396292" cy="4809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385" y="1787426"/>
            <a:ext cx="3589535" cy="5083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re 1"/>
          <p:cNvSpPr>
            <a:spLocks noGrp="1"/>
          </p:cNvSpPr>
          <p:nvPr>
            <p:ph type="title"/>
          </p:nvPr>
        </p:nvSpPr>
        <p:spPr>
          <a:xfrm>
            <a:off x="179512" y="-27384"/>
            <a:ext cx="5256584" cy="504056"/>
          </a:xfrm>
        </p:spPr>
        <p:txBody>
          <a:bodyPr/>
          <a:lstStyle/>
          <a:p>
            <a:r>
              <a:rPr lang="fr-FR" sz="2800" dirty="0" smtClean="0"/>
              <a:t>Le BIM 1 dans la classe en TEBEE</a:t>
            </a:r>
          </a:p>
        </p:txBody>
      </p:sp>
      <p:sp>
        <p:nvSpPr>
          <p:cNvPr id="6" name="ZoneTexte 5"/>
          <p:cNvSpPr txBox="1"/>
          <p:nvPr/>
        </p:nvSpPr>
        <p:spPr>
          <a:xfrm>
            <a:off x="179512" y="404664"/>
            <a:ext cx="4968552" cy="1415772"/>
          </a:xfrm>
          <a:prstGeom prst="rect">
            <a:avLst/>
          </a:prstGeom>
          <a:noFill/>
        </p:spPr>
        <p:txBody>
          <a:bodyPr wrap="square" rtlCol="0">
            <a:spAutoFit/>
          </a:bodyPr>
          <a:lstStyle/>
          <a:p>
            <a:pPr marL="285750" indent="-285750">
              <a:buFont typeface="Wingdings 3"/>
              <a:buChar char=""/>
            </a:pPr>
            <a:r>
              <a:rPr lang="fr-FR" dirty="0" smtClean="0"/>
              <a:t>Un chantier en cours : Extension d’école pour réfectoire</a:t>
            </a:r>
          </a:p>
          <a:p>
            <a:pPr marL="285750" indent="-285750">
              <a:buFont typeface="Wingdings 3"/>
              <a:buChar char=""/>
            </a:pPr>
            <a:r>
              <a:rPr lang="fr-FR" dirty="0" smtClean="0"/>
              <a:t>Une </a:t>
            </a:r>
            <a:r>
              <a:rPr lang="fr-FR" dirty="0"/>
              <a:t>situation  : </a:t>
            </a:r>
            <a:r>
              <a:rPr lang="fr-FR" dirty="0" smtClean="0"/>
              <a:t>« </a:t>
            </a:r>
            <a:r>
              <a:rPr lang="fr-FR" sz="1600" i="1" dirty="0"/>
              <a:t>Commission de sécurité : Vérification de la conformité d'une partie du projet par rapport à  la réglementation acoustique en vigueur</a:t>
            </a:r>
            <a:r>
              <a:rPr lang="fr-FR" sz="1600" i="1" dirty="0" smtClean="0"/>
              <a:t>. »</a:t>
            </a:r>
            <a:endParaRPr lang="fr-FR" dirty="0"/>
          </a:p>
        </p:txBody>
      </p:sp>
      <p:sp>
        <p:nvSpPr>
          <p:cNvPr id="8" name="ZoneTexte 7"/>
          <p:cNvSpPr txBox="1"/>
          <p:nvPr/>
        </p:nvSpPr>
        <p:spPr>
          <a:xfrm>
            <a:off x="395536" y="2122339"/>
            <a:ext cx="3312368"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fr-FR" dirty="0" smtClean="0"/>
              <a:t>C3.4 </a:t>
            </a:r>
            <a:r>
              <a:rPr lang="fr-FR" dirty="0"/>
              <a:t>Réaliser un devis quantitatif</a:t>
            </a:r>
          </a:p>
        </p:txBody>
      </p:sp>
      <p:sp>
        <p:nvSpPr>
          <p:cNvPr id="9" name="ZoneTexte 8"/>
          <p:cNvSpPr txBox="1"/>
          <p:nvPr/>
        </p:nvSpPr>
        <p:spPr>
          <a:xfrm>
            <a:off x="4195462" y="2122339"/>
            <a:ext cx="3112842"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fr-FR" dirty="0" smtClean="0"/>
              <a:t>C2.3 </a:t>
            </a:r>
            <a:r>
              <a:rPr lang="fr-FR" dirty="0"/>
              <a:t>Proposer  une solution  à un problème  identifié</a:t>
            </a:r>
          </a:p>
        </p:txBody>
      </p:sp>
      <p:sp>
        <p:nvSpPr>
          <p:cNvPr id="14" name="ZoneTexte 13"/>
          <p:cNvSpPr txBox="1"/>
          <p:nvPr/>
        </p:nvSpPr>
        <p:spPr>
          <a:xfrm>
            <a:off x="395536" y="5589240"/>
            <a:ext cx="3312368" cy="92333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fr-FR" dirty="0" smtClean="0"/>
              <a:t>J’utilise la maquette issue de la conception pour extraire des  informations</a:t>
            </a:r>
            <a:endParaRPr lang="fr-FR" dirty="0"/>
          </a:p>
        </p:txBody>
      </p:sp>
      <p:sp>
        <p:nvSpPr>
          <p:cNvPr id="15" name="ZoneTexte 14"/>
          <p:cNvSpPr txBox="1"/>
          <p:nvPr/>
        </p:nvSpPr>
        <p:spPr>
          <a:xfrm>
            <a:off x="4195462" y="5589240"/>
            <a:ext cx="3112842" cy="92333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fr-FR" dirty="0" smtClean="0"/>
              <a:t>Je complète la maquette en fonction du résultat de mon étude.</a:t>
            </a:r>
            <a:endParaRPr lang="fr-FR" dirty="0"/>
          </a:p>
        </p:txBody>
      </p:sp>
      <p:sp>
        <p:nvSpPr>
          <p:cNvPr id="7" name="Bouton d'action : Personnalisé 6">
            <a:hlinkClick r:id="rId4" action="ppaction://hlinksldjump" highlightClick="1"/>
          </p:cNvPr>
          <p:cNvSpPr/>
          <p:nvPr/>
        </p:nvSpPr>
        <p:spPr>
          <a:xfrm>
            <a:off x="7906523" y="4926856"/>
            <a:ext cx="819785" cy="158417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Visuel sur le travail de l’élève</a:t>
            </a:r>
            <a:endParaRPr lang="fr-FR" dirty="0"/>
          </a:p>
        </p:txBody>
      </p:sp>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7013" y="69303"/>
            <a:ext cx="3872260" cy="200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448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P spid="1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1377" y="2500419"/>
            <a:ext cx="2813806" cy="3979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2508190"/>
            <a:ext cx="2808312" cy="3972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091" y="2508190"/>
            <a:ext cx="2933500" cy="4149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re 1"/>
          <p:cNvSpPr>
            <a:spLocks noGrp="1"/>
          </p:cNvSpPr>
          <p:nvPr>
            <p:ph type="title"/>
          </p:nvPr>
        </p:nvSpPr>
        <p:spPr>
          <a:xfrm>
            <a:off x="323528" y="116632"/>
            <a:ext cx="5256584" cy="504056"/>
          </a:xfrm>
        </p:spPr>
        <p:txBody>
          <a:bodyPr/>
          <a:lstStyle/>
          <a:p>
            <a:r>
              <a:rPr lang="fr-FR" sz="2800" dirty="0" smtClean="0"/>
              <a:t>Le BIM 1 dans la classe en TEBAA</a:t>
            </a:r>
          </a:p>
        </p:txBody>
      </p:sp>
      <p:sp>
        <p:nvSpPr>
          <p:cNvPr id="6" name="ZoneTexte 5"/>
          <p:cNvSpPr txBox="1"/>
          <p:nvPr/>
        </p:nvSpPr>
        <p:spPr>
          <a:xfrm>
            <a:off x="179512" y="620688"/>
            <a:ext cx="4968552" cy="1354217"/>
          </a:xfrm>
          <a:prstGeom prst="rect">
            <a:avLst/>
          </a:prstGeom>
          <a:noFill/>
        </p:spPr>
        <p:txBody>
          <a:bodyPr wrap="square" rtlCol="0">
            <a:spAutoFit/>
          </a:bodyPr>
          <a:lstStyle/>
          <a:p>
            <a:pPr marL="285750" indent="-285750">
              <a:buFont typeface="Wingdings 3"/>
              <a:buChar char=""/>
            </a:pPr>
            <a:r>
              <a:rPr lang="fr-FR" dirty="0" smtClean="0"/>
              <a:t>Un petit ERP en avant projet : Ecole </a:t>
            </a:r>
            <a:r>
              <a:rPr lang="fr-FR" dirty="0" err="1" smtClean="0"/>
              <a:t>Aubarède</a:t>
            </a:r>
            <a:endParaRPr lang="fr-FR" dirty="0" smtClean="0"/>
          </a:p>
          <a:p>
            <a:pPr algn="ctr"/>
            <a:r>
              <a:rPr lang="fr-FR" sz="1400" i="1" dirty="0" smtClean="0"/>
              <a:t>Dossier d’Etienne </a:t>
            </a:r>
            <a:r>
              <a:rPr lang="fr-FR" sz="1400" i="1" dirty="0" err="1" smtClean="0"/>
              <a:t>Fremetz</a:t>
            </a:r>
            <a:r>
              <a:rPr lang="fr-FR" sz="1400" i="1" dirty="0" smtClean="0"/>
              <a:t> (Lycée Sixte Vignon)</a:t>
            </a:r>
          </a:p>
          <a:p>
            <a:pPr marL="285750" indent="-285750">
              <a:buFont typeface="Wingdings 3"/>
              <a:buChar char=""/>
            </a:pPr>
            <a:r>
              <a:rPr lang="fr-FR" dirty="0" smtClean="0"/>
              <a:t>Une </a:t>
            </a:r>
            <a:r>
              <a:rPr lang="fr-FR" dirty="0"/>
              <a:t>situation  : </a:t>
            </a:r>
            <a:r>
              <a:rPr lang="fr-FR" dirty="0" smtClean="0"/>
              <a:t>« </a:t>
            </a:r>
            <a:r>
              <a:rPr lang="fr-FR" sz="1600" i="1" dirty="0"/>
              <a:t>vous êtes chargé d'étudier </a:t>
            </a:r>
            <a:r>
              <a:rPr lang="fr-FR" sz="1600" i="1" dirty="0" smtClean="0"/>
              <a:t>l'accessibilité </a:t>
            </a:r>
            <a:r>
              <a:rPr lang="fr-FR" sz="1600" i="1" dirty="0"/>
              <a:t>du </a:t>
            </a:r>
            <a:r>
              <a:rPr lang="fr-FR" sz="1600" i="1" dirty="0" smtClean="0"/>
              <a:t>bâtiment </a:t>
            </a:r>
            <a:r>
              <a:rPr lang="fr-FR" sz="1600" i="1" dirty="0"/>
              <a:t>à partir de la cour par une rampe et l'aménagement des </a:t>
            </a:r>
            <a:r>
              <a:rPr lang="fr-FR" sz="1600" i="1" dirty="0" smtClean="0"/>
              <a:t>sanitaires »</a:t>
            </a:r>
            <a:endParaRPr lang="fr-FR" dirty="0"/>
          </a:p>
        </p:txBody>
      </p:sp>
      <p:sp>
        <p:nvSpPr>
          <p:cNvPr id="8" name="ZoneTexte 7"/>
          <p:cNvSpPr txBox="1"/>
          <p:nvPr/>
        </p:nvSpPr>
        <p:spPr>
          <a:xfrm>
            <a:off x="263873" y="2260839"/>
            <a:ext cx="2939974" cy="175432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fr-FR" dirty="0"/>
              <a:t>C2.2 : Vérifier la cohérence du projet architectural </a:t>
            </a:r>
          </a:p>
          <a:p>
            <a:r>
              <a:rPr lang="fr-FR" dirty="0"/>
              <a:t>avec les contraintes réglementaires et techniques </a:t>
            </a:r>
          </a:p>
          <a:p>
            <a:r>
              <a:rPr lang="fr-FR" dirty="0"/>
              <a:t>C2.3 : Proposer une solution à un problème identifié </a:t>
            </a:r>
          </a:p>
        </p:txBody>
      </p:sp>
      <p:sp>
        <p:nvSpPr>
          <p:cNvPr id="9" name="ZoneTexte 8"/>
          <p:cNvSpPr txBox="1"/>
          <p:nvPr/>
        </p:nvSpPr>
        <p:spPr>
          <a:xfrm>
            <a:off x="3275856" y="2260839"/>
            <a:ext cx="2736304"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fr-FR" dirty="0"/>
              <a:t>C3.4 : Traduire graphiquement une solution </a:t>
            </a:r>
          </a:p>
          <a:p>
            <a:r>
              <a:rPr lang="fr-FR" dirty="0"/>
              <a:t>technique et architecturale </a:t>
            </a:r>
          </a:p>
        </p:txBody>
      </p:sp>
      <p:sp>
        <p:nvSpPr>
          <p:cNvPr id="10" name="ZoneTexte 9"/>
          <p:cNvSpPr txBox="1"/>
          <p:nvPr/>
        </p:nvSpPr>
        <p:spPr>
          <a:xfrm>
            <a:off x="6084168" y="2260838"/>
            <a:ext cx="2844824"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fr-FR" dirty="0"/>
              <a:t>C3.4 : Traduire graphiquement une solution </a:t>
            </a:r>
          </a:p>
          <a:p>
            <a:r>
              <a:rPr lang="fr-FR" dirty="0"/>
              <a:t>technique et architecturale </a:t>
            </a:r>
          </a:p>
        </p:txBody>
      </p:sp>
      <p:sp>
        <p:nvSpPr>
          <p:cNvPr id="11" name="ZoneTexte 10"/>
          <p:cNvSpPr txBox="1"/>
          <p:nvPr/>
        </p:nvSpPr>
        <p:spPr>
          <a:xfrm>
            <a:off x="827584" y="4398161"/>
            <a:ext cx="7128792"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fr-FR" dirty="0" smtClean="0"/>
              <a:t>Dans UN logiciel (Revit, </a:t>
            </a:r>
            <a:r>
              <a:rPr lang="fr-FR" dirty="0" err="1" smtClean="0"/>
              <a:t>Archicad</a:t>
            </a:r>
            <a:r>
              <a:rPr lang="fr-FR" dirty="0" smtClean="0"/>
              <a:t>, Allplan3D, </a:t>
            </a:r>
            <a:r>
              <a:rPr lang="fr-FR" dirty="0" err="1" smtClean="0"/>
              <a:t>Acca</a:t>
            </a:r>
            <a:r>
              <a:rPr lang="fr-FR" dirty="0" smtClean="0"/>
              <a:t>…) </a:t>
            </a:r>
            <a:r>
              <a:rPr lang="fr-FR" dirty="0"/>
              <a:t>et UN fichier </a:t>
            </a:r>
          </a:p>
        </p:txBody>
      </p:sp>
      <p:sp>
        <p:nvSpPr>
          <p:cNvPr id="14" name="ZoneTexte 13"/>
          <p:cNvSpPr txBox="1"/>
          <p:nvPr/>
        </p:nvSpPr>
        <p:spPr>
          <a:xfrm>
            <a:off x="263873" y="5180136"/>
            <a:ext cx="2880320" cy="92333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fr-FR" dirty="0" smtClean="0"/>
              <a:t>Je conçois avec l’aide du BIM (Plus besoin de décaler des « lignes ou des faces »)</a:t>
            </a:r>
            <a:endParaRPr lang="fr-FR" dirty="0"/>
          </a:p>
        </p:txBody>
      </p:sp>
      <p:sp>
        <p:nvSpPr>
          <p:cNvPr id="15" name="ZoneTexte 14"/>
          <p:cNvSpPr txBox="1"/>
          <p:nvPr/>
        </p:nvSpPr>
        <p:spPr>
          <a:xfrm>
            <a:off x="3239852" y="5180136"/>
            <a:ext cx="2772308" cy="1477328"/>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fr-FR" dirty="0" smtClean="0"/>
              <a:t>J’utilise la modélisation pour produire un document graphique à un stade plus avancé (APS vers APD)</a:t>
            </a:r>
            <a:endParaRPr lang="fr-FR" dirty="0"/>
          </a:p>
        </p:txBody>
      </p:sp>
      <p:sp>
        <p:nvSpPr>
          <p:cNvPr id="16" name="ZoneTexte 15"/>
          <p:cNvSpPr txBox="1"/>
          <p:nvPr/>
        </p:nvSpPr>
        <p:spPr>
          <a:xfrm>
            <a:off x="6120172" y="5189782"/>
            <a:ext cx="2772815" cy="92333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fr-FR" dirty="0" smtClean="0"/>
              <a:t>Je construis le BIM 1 en ajoutant des informations paramétrables…ou pas.</a:t>
            </a:r>
            <a:endParaRPr lang="fr-FR" dirty="0"/>
          </a:p>
        </p:txBody>
      </p:sp>
      <p:sp>
        <p:nvSpPr>
          <p:cNvPr id="7" name="Bouton d'action : Personnalisé 6">
            <a:hlinkClick r:id="rId5" action="ppaction://hlinksldjump" highlightClick="1"/>
          </p:cNvPr>
          <p:cNvSpPr/>
          <p:nvPr/>
        </p:nvSpPr>
        <p:spPr>
          <a:xfrm>
            <a:off x="6127772" y="6158392"/>
            <a:ext cx="2757615" cy="504056"/>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Visuel sur le travail de l’élève</a:t>
            </a:r>
            <a:endParaRPr lang="fr-FR" dirty="0"/>
          </a:p>
        </p:txBody>
      </p:sp>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4048" y="620688"/>
            <a:ext cx="4139952" cy="113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632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10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10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15" grpId="0" animBg="1"/>
      <p:bldP spid="1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116632"/>
            <a:ext cx="5256584" cy="504056"/>
          </a:xfrm>
        </p:spPr>
        <p:txBody>
          <a:bodyPr/>
          <a:lstStyle/>
          <a:p>
            <a:r>
              <a:rPr lang="fr-FR" sz="2800" dirty="0" smtClean="0"/>
              <a:t>Le BIM 2 dans la classe en TEBEE</a:t>
            </a:r>
          </a:p>
        </p:txBody>
      </p:sp>
      <p:graphicFrame>
        <p:nvGraphicFramePr>
          <p:cNvPr id="4" name="Tableau 3"/>
          <p:cNvGraphicFramePr>
            <a:graphicFrameLocks noGrp="1"/>
          </p:cNvGraphicFramePr>
          <p:nvPr>
            <p:extLst>
              <p:ext uri="{D42A27DB-BD31-4B8C-83A1-F6EECF244321}">
                <p14:modId xmlns:p14="http://schemas.microsoft.com/office/powerpoint/2010/main" val="922932332"/>
              </p:ext>
            </p:extLst>
          </p:nvPr>
        </p:nvGraphicFramePr>
        <p:xfrm>
          <a:off x="323528" y="1628800"/>
          <a:ext cx="5348572" cy="1147051"/>
        </p:xfrm>
        <a:graphic>
          <a:graphicData uri="http://schemas.openxmlformats.org/drawingml/2006/table">
            <a:tbl>
              <a:tblPr>
                <a:tableStyleId>{5C22544A-7EE6-4342-B048-85BDC9FD1C3A}</a:tableStyleId>
              </a:tblPr>
              <a:tblGrid>
                <a:gridCol w="936104"/>
                <a:gridCol w="4412468"/>
              </a:tblGrid>
              <a:tr h="1147051">
                <a:tc>
                  <a:txBody>
                    <a:bodyPr/>
                    <a:lstStyle/>
                    <a:p>
                      <a:pPr algn="l" fontAlgn="ctr"/>
                      <a:r>
                        <a:rPr lang="fr-FR" sz="1000" b="0" u="none" strike="noStrike" dirty="0" smtClean="0">
                          <a:solidFill>
                            <a:schemeClr val="accent2">
                              <a:lumMod val="75000"/>
                            </a:schemeClr>
                          </a:solidFill>
                          <a:effectLst/>
                          <a:latin typeface="+mn-lt"/>
                        </a:rPr>
                        <a:t>Activité_3.1</a:t>
                      </a:r>
                    </a:p>
                    <a:p>
                      <a:pPr algn="l" fontAlgn="ctr"/>
                      <a:r>
                        <a:rPr lang="fr-FR" sz="1000" b="0" i="0" u="none" strike="noStrike" dirty="0" smtClean="0">
                          <a:solidFill>
                            <a:schemeClr val="accent2">
                              <a:lumMod val="75000"/>
                            </a:schemeClr>
                          </a:solidFill>
                          <a:effectLst/>
                          <a:latin typeface="+mn-lt"/>
                        </a:rPr>
                        <a:t>S0</a:t>
                      </a:r>
                    </a:p>
                    <a:p>
                      <a:pPr algn="l" fontAlgn="ctr"/>
                      <a:r>
                        <a:rPr lang="fr-FR" sz="1000" b="0" i="0" u="none" strike="noStrike" dirty="0" smtClean="0">
                          <a:solidFill>
                            <a:schemeClr val="accent2">
                              <a:lumMod val="75000"/>
                            </a:schemeClr>
                          </a:solidFill>
                          <a:effectLst/>
                          <a:latin typeface="+mn-lt"/>
                        </a:rPr>
                        <a:t>S06</a:t>
                      </a:r>
                    </a:p>
                    <a:p>
                      <a:pPr algn="l" fontAlgn="ctr"/>
                      <a:r>
                        <a:rPr lang="fr-FR" sz="1000" b="0" i="0" u="none" strike="noStrike" dirty="0" smtClean="0">
                          <a:solidFill>
                            <a:schemeClr val="accent2">
                              <a:lumMod val="75000"/>
                            </a:schemeClr>
                          </a:solidFill>
                          <a:effectLst/>
                          <a:latin typeface="+mn-lt"/>
                        </a:rPr>
                        <a:t>S2.2.1</a:t>
                      </a:r>
                    </a:p>
                    <a:p>
                      <a:pPr algn="l" fontAlgn="ctr"/>
                      <a:endParaRPr lang="fr-FR" sz="1000" b="0" i="0" u="none" strike="noStrike" dirty="0">
                        <a:solidFill>
                          <a:schemeClr val="accent2">
                            <a:lumMod val="75000"/>
                          </a:schemeClr>
                        </a:solidFill>
                        <a:effectLst/>
                        <a:latin typeface="+mn-lt"/>
                      </a:endParaRPr>
                    </a:p>
                  </a:txBody>
                  <a:tcPr marL="9525" marR="9525" marT="9525" marB="0" anchor="ctr"/>
                </a:tc>
                <a:tc>
                  <a:txBody>
                    <a:bodyPr/>
                    <a:lstStyle/>
                    <a:p>
                      <a:pPr algn="l" fontAlgn="ctr"/>
                      <a:r>
                        <a:rPr lang="fr-FR" sz="1100" b="0" u="none" strike="noStrike" dirty="0">
                          <a:solidFill>
                            <a:schemeClr val="accent2">
                              <a:lumMod val="75000"/>
                            </a:schemeClr>
                          </a:solidFill>
                          <a:effectLst/>
                          <a:latin typeface="+mn-lt"/>
                        </a:rPr>
                        <a:t>Finalisation du dossier </a:t>
                      </a:r>
                      <a:r>
                        <a:rPr lang="fr-FR" sz="1100" b="0" u="none" strike="noStrike" dirty="0" smtClean="0">
                          <a:solidFill>
                            <a:schemeClr val="accent2">
                              <a:lumMod val="75000"/>
                            </a:schemeClr>
                          </a:solidFill>
                          <a:effectLst/>
                          <a:latin typeface="+mn-lt"/>
                        </a:rPr>
                        <a:t>d’exécution</a:t>
                      </a:r>
                    </a:p>
                    <a:p>
                      <a:pPr marL="0" marR="0" indent="0" algn="l" defTabSz="914400" rtl="0" eaLnBrk="1" fontAlgn="ctr" latinLnBrk="0" hangingPunct="1">
                        <a:lnSpc>
                          <a:spcPct val="100000"/>
                        </a:lnSpc>
                        <a:spcBef>
                          <a:spcPts val="0"/>
                        </a:spcBef>
                        <a:spcAft>
                          <a:spcPts val="0"/>
                        </a:spcAft>
                        <a:buClrTx/>
                        <a:buSzTx/>
                        <a:buFontTx/>
                        <a:buNone/>
                        <a:tabLst/>
                        <a:defRPr/>
                      </a:pPr>
                      <a:r>
                        <a:rPr lang="fr-FR" sz="1100" b="0" i="0" u="none" strike="noStrike" dirty="0" smtClean="0">
                          <a:solidFill>
                            <a:schemeClr val="accent2">
                              <a:lumMod val="75000"/>
                            </a:schemeClr>
                          </a:solidFill>
                          <a:effectLst/>
                          <a:latin typeface="+mn-lt"/>
                        </a:rPr>
                        <a:t>Enjeux énergétiques et environnementaux</a:t>
                      </a:r>
                      <a:r>
                        <a:rPr lang="fr-FR" sz="1100" b="0" i="0" u="none" strike="noStrike" baseline="0" dirty="0" smtClean="0">
                          <a:solidFill>
                            <a:schemeClr val="accent2">
                              <a:lumMod val="75000"/>
                            </a:schemeClr>
                          </a:solidFill>
                          <a:effectLst/>
                          <a:latin typeface="+mn-lt"/>
                        </a:rPr>
                        <a:t> </a:t>
                      </a:r>
                      <a:endParaRPr lang="fr-FR" sz="1100" b="0" i="0" u="none" strike="noStrike" dirty="0" smtClean="0">
                        <a:solidFill>
                          <a:schemeClr val="accent2">
                            <a:lumMod val="75000"/>
                          </a:schemeClr>
                        </a:solidFill>
                        <a:effectLst/>
                        <a:latin typeface="+mn-lt"/>
                      </a:endParaRPr>
                    </a:p>
                    <a:p>
                      <a:pPr marL="0" marR="0" indent="0" algn="l" defTabSz="914400" rtl="0" eaLnBrk="1" fontAlgn="ctr" latinLnBrk="0" hangingPunct="1">
                        <a:lnSpc>
                          <a:spcPct val="100000"/>
                        </a:lnSpc>
                        <a:spcBef>
                          <a:spcPts val="0"/>
                        </a:spcBef>
                        <a:spcAft>
                          <a:spcPts val="0"/>
                        </a:spcAft>
                        <a:buClrTx/>
                        <a:buSzTx/>
                        <a:buFontTx/>
                        <a:buNone/>
                        <a:tabLst/>
                        <a:defRPr/>
                      </a:pPr>
                      <a:r>
                        <a:rPr lang="fr-FR" sz="1100" b="0" i="0" u="none" strike="noStrike" dirty="0" smtClean="0">
                          <a:solidFill>
                            <a:schemeClr val="accent2">
                              <a:lumMod val="75000"/>
                            </a:schemeClr>
                          </a:solidFill>
                          <a:effectLst/>
                          <a:latin typeface="+mn-lt"/>
                        </a:rPr>
                        <a:t>Fonctionnement du cadre bâti</a:t>
                      </a:r>
                    </a:p>
                    <a:p>
                      <a:pPr marL="0" marR="0" indent="0" algn="l" defTabSz="914400" rtl="0" eaLnBrk="1" fontAlgn="ctr" latinLnBrk="0" hangingPunct="1">
                        <a:lnSpc>
                          <a:spcPct val="100000"/>
                        </a:lnSpc>
                        <a:spcBef>
                          <a:spcPts val="0"/>
                        </a:spcBef>
                        <a:spcAft>
                          <a:spcPts val="0"/>
                        </a:spcAft>
                        <a:buClrTx/>
                        <a:buSzTx/>
                        <a:buFontTx/>
                        <a:buNone/>
                        <a:tabLst/>
                        <a:defRPr/>
                      </a:pPr>
                      <a:r>
                        <a:rPr lang="fr-FR" sz="1100" b="0" i="0" u="none" strike="noStrike" dirty="0" smtClean="0">
                          <a:solidFill>
                            <a:schemeClr val="accent2">
                              <a:lumMod val="75000"/>
                            </a:schemeClr>
                          </a:solidFill>
                          <a:effectLst/>
                          <a:latin typeface="+mn-lt"/>
                        </a:rPr>
                        <a:t>Confort thermique</a:t>
                      </a:r>
                      <a:r>
                        <a:rPr lang="fr-FR" sz="1100" b="0" i="0" u="none" strike="noStrike" baseline="0" dirty="0" smtClean="0">
                          <a:solidFill>
                            <a:schemeClr val="accent2">
                              <a:lumMod val="75000"/>
                            </a:schemeClr>
                          </a:solidFill>
                          <a:effectLst/>
                          <a:latin typeface="+mn-lt"/>
                        </a:rPr>
                        <a:t> -  Analyser les performances globale au regard de la réglementation.</a:t>
                      </a:r>
                      <a:endParaRPr lang="fr-FR" sz="1100" b="0" i="0" u="none" strike="noStrike" dirty="0" smtClean="0">
                        <a:solidFill>
                          <a:schemeClr val="accent2">
                            <a:lumMod val="75000"/>
                          </a:schemeClr>
                        </a:solidFill>
                        <a:effectLst/>
                        <a:latin typeface="+mn-lt"/>
                      </a:endParaRPr>
                    </a:p>
                  </a:txBody>
                  <a:tcPr marL="9525" marR="9525" marT="9525" marB="0" anchor="ctr"/>
                </a:tc>
              </a:tr>
            </a:tbl>
          </a:graphicData>
        </a:graphic>
      </p:graphicFrame>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6" y="116632"/>
            <a:ext cx="3240360" cy="2423941"/>
          </a:xfrm>
          <a:prstGeom prst="rect">
            <a:avLst/>
          </a:prstGeom>
        </p:spPr>
      </p:pic>
      <p:sp>
        <p:nvSpPr>
          <p:cNvPr id="7" name="ZoneTexte 6"/>
          <p:cNvSpPr txBox="1"/>
          <p:nvPr/>
        </p:nvSpPr>
        <p:spPr>
          <a:xfrm>
            <a:off x="179512" y="620688"/>
            <a:ext cx="5492588" cy="1138773"/>
          </a:xfrm>
          <a:prstGeom prst="rect">
            <a:avLst/>
          </a:prstGeom>
          <a:noFill/>
        </p:spPr>
        <p:txBody>
          <a:bodyPr wrap="square" rtlCol="0">
            <a:spAutoFit/>
          </a:bodyPr>
          <a:lstStyle/>
          <a:p>
            <a:pPr marL="285750" indent="-285750">
              <a:buFont typeface="Wingdings 3"/>
              <a:buChar char=""/>
            </a:pPr>
            <a:r>
              <a:rPr lang="fr-FR" dirty="0" smtClean="0"/>
              <a:t>Un dossier de villa, </a:t>
            </a:r>
          </a:p>
          <a:p>
            <a:pPr marL="285750" indent="-285750">
              <a:buFont typeface="Wingdings 3"/>
              <a:buChar char=""/>
            </a:pPr>
            <a:r>
              <a:rPr lang="fr-FR" dirty="0" smtClean="0"/>
              <a:t>Une </a:t>
            </a:r>
            <a:r>
              <a:rPr lang="fr-FR" dirty="0"/>
              <a:t>situation  : </a:t>
            </a:r>
            <a:r>
              <a:rPr lang="fr-FR" dirty="0" smtClean="0"/>
              <a:t>« </a:t>
            </a:r>
            <a:r>
              <a:rPr lang="fr-FR" sz="1600" i="1" dirty="0" smtClean="0"/>
              <a:t>Vous </a:t>
            </a:r>
            <a:r>
              <a:rPr lang="fr-FR" sz="1600" i="1" dirty="0"/>
              <a:t>êtes technicien chez un maître d’œuvre et celui ci vous demande de compléter </a:t>
            </a:r>
            <a:r>
              <a:rPr lang="fr-FR" sz="1600" i="1" dirty="0" smtClean="0"/>
              <a:t>le dossier à destination </a:t>
            </a:r>
            <a:r>
              <a:rPr lang="fr-FR" sz="1600" i="1" dirty="0"/>
              <a:t>des entreprises</a:t>
            </a:r>
            <a:r>
              <a:rPr lang="fr-FR" sz="1600" i="1" dirty="0" smtClean="0"/>
              <a:t>. »</a:t>
            </a:r>
            <a:endParaRPr lang="fr-FR"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2636911"/>
            <a:ext cx="2952328" cy="4177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848" y="2636912"/>
            <a:ext cx="2952328" cy="4177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2636912"/>
            <a:ext cx="2952328" cy="4177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ZoneTexte 9"/>
          <p:cNvSpPr txBox="1"/>
          <p:nvPr/>
        </p:nvSpPr>
        <p:spPr>
          <a:xfrm>
            <a:off x="179512" y="2924944"/>
            <a:ext cx="3024336"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fr-FR" dirty="0" smtClean="0"/>
              <a:t>C1.4 Rédiger un compte rendu</a:t>
            </a:r>
            <a:endParaRPr lang="fr-FR" dirty="0"/>
          </a:p>
        </p:txBody>
      </p:sp>
      <p:sp>
        <p:nvSpPr>
          <p:cNvPr id="14" name="ZoneTexte 13"/>
          <p:cNvSpPr txBox="1"/>
          <p:nvPr/>
        </p:nvSpPr>
        <p:spPr>
          <a:xfrm>
            <a:off x="3337062" y="2915652"/>
            <a:ext cx="2675098"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fr-FR" dirty="0" smtClean="0"/>
              <a:t>C2.1 Analyser un dossier</a:t>
            </a:r>
            <a:endParaRPr lang="fr-FR" dirty="0"/>
          </a:p>
        </p:txBody>
      </p:sp>
      <p:sp>
        <p:nvSpPr>
          <p:cNvPr id="15" name="ZoneTexte 14"/>
          <p:cNvSpPr txBox="1"/>
          <p:nvPr/>
        </p:nvSpPr>
        <p:spPr>
          <a:xfrm>
            <a:off x="6119664" y="2924944"/>
            <a:ext cx="2844824"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fr-FR" dirty="0"/>
              <a:t>C1.2 Collecter et gérer des informations</a:t>
            </a:r>
          </a:p>
        </p:txBody>
      </p:sp>
      <p:sp>
        <p:nvSpPr>
          <p:cNvPr id="11" name="ZoneTexte 10"/>
          <p:cNvSpPr txBox="1"/>
          <p:nvPr/>
        </p:nvSpPr>
        <p:spPr>
          <a:xfrm>
            <a:off x="179512" y="3419708"/>
            <a:ext cx="1224631" cy="369332"/>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fr-FR" dirty="0" smtClean="0"/>
              <a:t>Dans Revit </a:t>
            </a:r>
            <a:endParaRPr lang="fr-FR" dirty="0"/>
          </a:p>
        </p:txBody>
      </p:sp>
      <p:sp>
        <p:nvSpPr>
          <p:cNvPr id="18" name="ZoneTexte 17"/>
          <p:cNvSpPr txBox="1"/>
          <p:nvPr/>
        </p:nvSpPr>
        <p:spPr>
          <a:xfrm>
            <a:off x="3337062" y="3419708"/>
            <a:ext cx="2675098"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fr-FR" dirty="0" smtClean="0"/>
              <a:t>Revit  à ArchiWIZARD</a:t>
            </a:r>
            <a:endParaRPr lang="fr-FR" dirty="0"/>
          </a:p>
        </p:txBody>
      </p:sp>
      <p:sp>
        <p:nvSpPr>
          <p:cNvPr id="19" name="ZoneTexte 18"/>
          <p:cNvSpPr txBox="1"/>
          <p:nvPr/>
        </p:nvSpPr>
        <p:spPr>
          <a:xfrm>
            <a:off x="6119664" y="3636268"/>
            <a:ext cx="2844824" cy="64633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fr-FR" dirty="0" smtClean="0"/>
              <a:t>Allers retours </a:t>
            </a:r>
          </a:p>
          <a:p>
            <a:r>
              <a:rPr lang="fr-FR" dirty="0" smtClean="0"/>
              <a:t>Revit / </a:t>
            </a:r>
            <a:r>
              <a:rPr lang="fr-FR" dirty="0"/>
              <a:t>ArchiWIZARD</a:t>
            </a:r>
          </a:p>
        </p:txBody>
      </p:sp>
      <p:sp>
        <p:nvSpPr>
          <p:cNvPr id="16" name="ZoneTexte 15"/>
          <p:cNvSpPr txBox="1"/>
          <p:nvPr/>
        </p:nvSpPr>
        <p:spPr>
          <a:xfrm>
            <a:off x="251395" y="5589240"/>
            <a:ext cx="2880320" cy="92333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fr-FR" dirty="0" smtClean="0"/>
              <a:t>J’utilise la maquette issue de la conception pour élaborer un document de chantier…</a:t>
            </a:r>
            <a:endParaRPr lang="fr-FR" dirty="0"/>
          </a:p>
        </p:txBody>
      </p:sp>
      <p:sp>
        <p:nvSpPr>
          <p:cNvPr id="17" name="ZoneTexte 16"/>
          <p:cNvSpPr txBox="1"/>
          <p:nvPr/>
        </p:nvSpPr>
        <p:spPr>
          <a:xfrm>
            <a:off x="3203848" y="5589240"/>
            <a:ext cx="2880320" cy="92333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fr-FR" dirty="0" smtClean="0"/>
              <a:t>J’exporte la maquette du concepteur pour analyser le dossier…</a:t>
            </a:r>
            <a:endParaRPr lang="fr-FR" dirty="0"/>
          </a:p>
        </p:txBody>
      </p:sp>
      <p:sp>
        <p:nvSpPr>
          <p:cNvPr id="20" name="ZoneTexte 19"/>
          <p:cNvSpPr txBox="1"/>
          <p:nvPr/>
        </p:nvSpPr>
        <p:spPr>
          <a:xfrm>
            <a:off x="6156176" y="5589240"/>
            <a:ext cx="2880320" cy="1200329"/>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fr-FR" dirty="0" smtClean="0"/>
              <a:t>Je synchronise la maquette dans les deux environnements pour corriger un problème</a:t>
            </a:r>
            <a:endParaRPr lang="fr-FR" dirty="0"/>
          </a:p>
        </p:txBody>
      </p:sp>
      <p:sp>
        <p:nvSpPr>
          <p:cNvPr id="21" name="Bouton d'action : Personnalisé 20">
            <a:hlinkClick r:id="rId7" action="ppaction://hlinksldjump" highlightClick="1"/>
          </p:cNvPr>
          <p:cNvSpPr/>
          <p:nvPr/>
        </p:nvSpPr>
        <p:spPr>
          <a:xfrm>
            <a:off x="251520" y="6562074"/>
            <a:ext cx="5832648" cy="22749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Visuel sur le travail de l’élève</a:t>
            </a:r>
            <a:endParaRPr lang="fr-FR" dirty="0"/>
          </a:p>
        </p:txBody>
      </p:sp>
    </p:spTree>
    <p:custDataLst>
      <p:tags r:id="rId1"/>
    </p:custDataLst>
    <p:extLst>
      <p:ext uri="{BB962C8B-B14F-4D97-AF65-F5344CB8AC3E}">
        <p14:creationId xmlns:p14="http://schemas.microsoft.com/office/powerpoint/2010/main" val="10557346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fade">
                                      <p:cBhvr>
                                        <p:cTn id="27" dur="500"/>
                                        <p:tgtEl>
                                          <p:spTgt spid="10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1" grpId="0" animBg="1"/>
      <p:bldP spid="18" grpId="0" animBg="1"/>
      <p:bldP spid="19" grpId="0" animBg="1"/>
      <p:bldP spid="16" grpId="0" animBg="1"/>
      <p:bldP spid="17"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7450"/>
            <a:ext cx="8229600" cy="576064"/>
          </a:xfrm>
        </p:spPr>
        <p:txBody>
          <a:bodyPr>
            <a:normAutofit fontScale="90000"/>
          </a:bodyPr>
          <a:lstStyle/>
          <a:p>
            <a:r>
              <a:rPr lang="fr-FR" sz="3200" dirty="0"/>
              <a:t>La PFMP, lieu privilégié du BIM ?</a:t>
            </a:r>
          </a:p>
        </p:txBody>
      </p:sp>
      <p:sp>
        <p:nvSpPr>
          <p:cNvPr id="3" name="Espace réservé du contenu 2"/>
          <p:cNvSpPr>
            <a:spLocks noGrp="1"/>
          </p:cNvSpPr>
          <p:nvPr>
            <p:ph idx="1"/>
          </p:nvPr>
        </p:nvSpPr>
        <p:spPr>
          <a:xfrm>
            <a:off x="323528" y="620688"/>
            <a:ext cx="8712968" cy="6120680"/>
          </a:xfrm>
        </p:spPr>
        <p:txBody>
          <a:bodyPr>
            <a:noAutofit/>
          </a:bodyPr>
          <a:lstStyle/>
          <a:p>
            <a:pPr marL="0" indent="0" algn="just">
              <a:buNone/>
            </a:pPr>
            <a:r>
              <a:rPr lang="fr-FR" sz="1600" dirty="0" smtClean="0"/>
              <a:t>Nos élèves se rendent, à 95%, en entreprise avec leur portable, Revit, </a:t>
            </a:r>
            <a:r>
              <a:rPr lang="fr-FR" sz="1600" dirty="0" err="1" smtClean="0"/>
              <a:t>Archiwizard</a:t>
            </a:r>
            <a:r>
              <a:rPr lang="fr-FR" sz="1600" dirty="0" smtClean="0"/>
              <a:t> (bientôt </a:t>
            </a:r>
            <a:r>
              <a:rPr lang="fr-FR" sz="1600" dirty="0" err="1" smtClean="0"/>
              <a:t>Attic</a:t>
            </a:r>
            <a:r>
              <a:rPr lang="fr-FR" sz="1600" dirty="0" smtClean="0"/>
              <a:t>+ et </a:t>
            </a:r>
            <a:r>
              <a:rPr lang="fr-FR" sz="1600" dirty="0" err="1" smtClean="0"/>
              <a:t>Navisworks</a:t>
            </a:r>
            <a:r>
              <a:rPr lang="fr-FR" sz="1600" dirty="0" smtClean="0"/>
              <a:t>).  Ils s’appuient sur leur  « projet » pour l’oral du bac. Quelques exemples de la promo 2015:</a:t>
            </a:r>
          </a:p>
          <a:p>
            <a:pPr marL="0" indent="0" algn="just">
              <a:buNone/>
            </a:pPr>
            <a:endParaRPr lang="fr-FR" sz="1600" u="sng" dirty="0" smtClean="0"/>
          </a:p>
          <a:p>
            <a:pPr marL="0" indent="0" algn="just">
              <a:buNone/>
            </a:pPr>
            <a:r>
              <a:rPr lang="fr-FR" sz="1600" u="sng" dirty="0" smtClean="0"/>
              <a:t>Thomas, chez </a:t>
            </a:r>
            <a:r>
              <a:rPr lang="fr-FR" sz="1600" u="sng" dirty="0" err="1" smtClean="0"/>
              <a:t>Lafforgue</a:t>
            </a:r>
            <a:r>
              <a:rPr lang="fr-FR" sz="1600" u="sng" dirty="0" smtClean="0"/>
              <a:t> Matériaux :</a:t>
            </a:r>
            <a:r>
              <a:rPr lang="fr-FR" sz="1600" dirty="0" smtClean="0"/>
              <a:t> Un particulier demande un devis de matériaux en fourniture seule pour une petite maison en </a:t>
            </a:r>
            <a:r>
              <a:rPr lang="fr-FR" sz="1600" dirty="0" smtClean="0"/>
              <a:t>RT2012. </a:t>
            </a:r>
            <a:r>
              <a:rPr lang="fr-FR" sz="1600" dirty="0" smtClean="0"/>
              <a:t>Je lui modélise son </a:t>
            </a:r>
            <a:r>
              <a:rPr lang="fr-FR" sz="1600" dirty="0" smtClean="0"/>
              <a:t>avant-projet </a:t>
            </a:r>
            <a:r>
              <a:rPr lang="fr-FR" sz="1600" dirty="0" smtClean="0"/>
              <a:t>dans Revit, simule le </a:t>
            </a:r>
            <a:r>
              <a:rPr lang="fr-FR" sz="1600" dirty="0" err="1" smtClean="0"/>
              <a:t>Bbio</a:t>
            </a:r>
            <a:r>
              <a:rPr lang="fr-FR" sz="1600" dirty="0" smtClean="0"/>
              <a:t> dans </a:t>
            </a:r>
            <a:r>
              <a:rPr lang="fr-FR" sz="1600" dirty="0" err="1" smtClean="0"/>
              <a:t>Archiwizard</a:t>
            </a:r>
            <a:r>
              <a:rPr lang="fr-FR" sz="1600" dirty="0" smtClean="0"/>
              <a:t> et lui propose une variante de devis en </a:t>
            </a:r>
            <a:r>
              <a:rPr lang="fr-FR" sz="1600" dirty="0" smtClean="0"/>
              <a:t>améliorant le </a:t>
            </a:r>
            <a:r>
              <a:rPr lang="fr-FR" sz="1600" dirty="0" err="1" smtClean="0"/>
              <a:t>Bbio</a:t>
            </a:r>
            <a:r>
              <a:rPr lang="fr-FR" sz="1600" dirty="0" smtClean="0"/>
              <a:t>. </a:t>
            </a:r>
            <a:r>
              <a:rPr lang="fr-FR" sz="1600" dirty="0" smtClean="0"/>
              <a:t>A lui de voir…</a:t>
            </a:r>
          </a:p>
          <a:p>
            <a:pPr marL="0" indent="0" algn="just">
              <a:buNone/>
            </a:pPr>
            <a:r>
              <a:rPr lang="fr-FR" sz="1600" u="sng" dirty="0" smtClean="0"/>
              <a:t>Peter</a:t>
            </a:r>
            <a:r>
              <a:rPr lang="fr-FR" sz="1600" u="sng" dirty="0" smtClean="0"/>
              <a:t>, SCOP Couserans :</a:t>
            </a:r>
            <a:r>
              <a:rPr lang="fr-FR" sz="1600" dirty="0" smtClean="0"/>
              <a:t> Capture de la </a:t>
            </a:r>
            <a:r>
              <a:rPr lang="fr-FR" sz="1600" dirty="0" smtClean="0"/>
              <a:t>réalité avec </a:t>
            </a:r>
            <a:r>
              <a:rPr lang="fr-FR" sz="1600" dirty="0" smtClean="0"/>
              <a:t>son Drone + </a:t>
            </a:r>
            <a:r>
              <a:rPr lang="fr-FR" sz="1600" dirty="0" err="1" smtClean="0"/>
              <a:t>Gopro</a:t>
            </a:r>
            <a:r>
              <a:rPr lang="fr-FR" sz="1600" dirty="0"/>
              <a:t> (en site isolé), </a:t>
            </a:r>
            <a:r>
              <a:rPr lang="fr-FR" sz="1600" dirty="0" err="1" smtClean="0"/>
              <a:t>Recap</a:t>
            </a:r>
            <a:r>
              <a:rPr lang="fr-FR" sz="1600" dirty="0" smtClean="0"/>
              <a:t> 360 et </a:t>
            </a:r>
            <a:r>
              <a:rPr lang="fr-FR" sz="1600" dirty="0" err="1" smtClean="0"/>
              <a:t>Recap</a:t>
            </a:r>
            <a:r>
              <a:rPr lang="fr-FR" sz="1600" dirty="0" smtClean="0"/>
              <a:t> Pro, insertion de nuages de points dans Revit et exploitation pour </a:t>
            </a:r>
            <a:r>
              <a:rPr lang="fr-FR" sz="1600" dirty="0" smtClean="0"/>
              <a:t>avant-projet/Esquisse.</a:t>
            </a:r>
            <a:endParaRPr lang="fr-FR" sz="1600" dirty="0" smtClean="0"/>
          </a:p>
          <a:p>
            <a:pPr marL="0" indent="0" algn="just">
              <a:buNone/>
            </a:pPr>
            <a:r>
              <a:rPr lang="fr-FR" sz="1600" u="sng" dirty="0" err="1" smtClean="0"/>
              <a:t>Marvina</a:t>
            </a:r>
            <a:r>
              <a:rPr lang="fr-FR" sz="1600" u="sng" dirty="0" smtClean="0"/>
              <a:t> chez </a:t>
            </a:r>
            <a:r>
              <a:rPr lang="fr-FR" sz="1600" u="sng" dirty="0" err="1" smtClean="0"/>
              <a:t>Ruaudel</a:t>
            </a:r>
            <a:r>
              <a:rPr lang="fr-FR" sz="1600" u="sng" dirty="0" smtClean="0"/>
              <a:t> Architecte :</a:t>
            </a:r>
            <a:r>
              <a:rPr lang="fr-FR" sz="1600" dirty="0" smtClean="0"/>
              <a:t> Sur </a:t>
            </a:r>
            <a:r>
              <a:rPr lang="fr-FR" sz="1600" dirty="0" err="1" smtClean="0"/>
              <a:t>Archicad</a:t>
            </a:r>
            <a:r>
              <a:rPr lang="fr-FR" sz="1600" dirty="0" smtClean="0"/>
              <a:t>, APD pour étude thermique d’une extension (</a:t>
            </a:r>
            <a:r>
              <a:rPr lang="fr-FR" sz="1600" dirty="0" err="1" smtClean="0"/>
              <a:t>Bbio</a:t>
            </a:r>
            <a:r>
              <a:rPr lang="fr-FR" sz="1600" dirty="0" smtClean="0"/>
              <a:t>), pas de plugin </a:t>
            </a:r>
            <a:r>
              <a:rPr lang="fr-FR" sz="1600" dirty="0" err="1" smtClean="0"/>
              <a:t>Archicad-Awz</a:t>
            </a:r>
            <a:r>
              <a:rPr lang="fr-FR" sz="1600" dirty="0" smtClean="0"/>
              <a:t>, Transfert IFC, Analyse des résultats.</a:t>
            </a:r>
          </a:p>
          <a:p>
            <a:pPr marL="0" indent="0" algn="just">
              <a:buNone/>
            </a:pPr>
            <a:r>
              <a:rPr lang="fr-FR" sz="1600" u="sng" dirty="0" smtClean="0"/>
              <a:t>Clémence chez </a:t>
            </a:r>
            <a:r>
              <a:rPr lang="fr-FR" sz="1600" u="sng" dirty="0" err="1" smtClean="0"/>
              <a:t>Laverny</a:t>
            </a:r>
            <a:r>
              <a:rPr lang="fr-FR" sz="1600" u="sng" dirty="0" smtClean="0"/>
              <a:t> Architecte :</a:t>
            </a:r>
            <a:r>
              <a:rPr lang="fr-FR" sz="1600" dirty="0" smtClean="0"/>
              <a:t> Travail d’optimisation thermique (</a:t>
            </a:r>
            <a:r>
              <a:rPr lang="fr-FR" sz="1600" dirty="0" err="1" smtClean="0"/>
              <a:t>Bbio</a:t>
            </a:r>
            <a:r>
              <a:rPr lang="fr-FR" sz="1600" dirty="0" smtClean="0"/>
              <a:t>) avec </a:t>
            </a:r>
            <a:r>
              <a:rPr lang="fr-FR" sz="1600" dirty="0" err="1" smtClean="0"/>
              <a:t>Archiwizard</a:t>
            </a:r>
            <a:r>
              <a:rPr lang="fr-FR" sz="1600" dirty="0" smtClean="0"/>
              <a:t> sur une maison générique, base du CA du cabinet.</a:t>
            </a:r>
          </a:p>
          <a:p>
            <a:pPr marL="0" indent="0" algn="just">
              <a:buNone/>
            </a:pPr>
            <a:r>
              <a:rPr lang="fr-FR" sz="1600" u="sng" dirty="0" smtClean="0"/>
              <a:t>Marie chez </a:t>
            </a:r>
            <a:r>
              <a:rPr lang="fr-FR" sz="1600" u="sng" dirty="0" err="1" smtClean="0"/>
              <a:t>Beltran</a:t>
            </a:r>
            <a:r>
              <a:rPr lang="fr-FR" sz="1600" u="sng" dirty="0" smtClean="0"/>
              <a:t> Architecture :</a:t>
            </a:r>
            <a:r>
              <a:rPr lang="fr-FR" sz="1600" dirty="0" smtClean="0"/>
              <a:t> Des modifications sur une maison passive en chantier, de </a:t>
            </a:r>
            <a:r>
              <a:rPr lang="fr-FR" sz="1600" dirty="0" err="1" smtClean="0"/>
              <a:t>Sketchup</a:t>
            </a:r>
            <a:r>
              <a:rPr lang="fr-FR" sz="1600" dirty="0" smtClean="0"/>
              <a:t> à </a:t>
            </a:r>
            <a:r>
              <a:rPr lang="fr-FR" sz="1600" dirty="0" err="1" smtClean="0"/>
              <a:t>Archiwizard</a:t>
            </a:r>
            <a:r>
              <a:rPr lang="fr-FR" sz="1600" dirty="0" smtClean="0"/>
              <a:t>, impact des modifications sur le besoin énergétique.</a:t>
            </a:r>
          </a:p>
          <a:p>
            <a:pPr marL="0" indent="0" algn="just">
              <a:buNone/>
            </a:pPr>
            <a:endParaRPr lang="fr-FR" sz="1600" dirty="0" smtClean="0"/>
          </a:p>
          <a:p>
            <a:pPr marL="0" indent="0" algn="just">
              <a:buNone/>
            </a:pPr>
            <a:r>
              <a:rPr lang="fr-FR" sz="1600" dirty="0" smtClean="0"/>
              <a:t>…</a:t>
            </a:r>
            <a:r>
              <a:rPr lang="fr-FR" sz="1600" dirty="0" smtClean="0"/>
              <a:t>etc. </a:t>
            </a:r>
            <a:r>
              <a:rPr lang="fr-FR" sz="1200" i="1" dirty="0" smtClean="0"/>
              <a:t>(Les projets des promos précédentes sont visibles sur notre ENT, ceux-ci le seront à partir de mai.)</a:t>
            </a:r>
          </a:p>
          <a:p>
            <a:pPr marL="0" indent="0" algn="just">
              <a:buNone/>
            </a:pPr>
            <a:endParaRPr lang="fr-FR" sz="1600" dirty="0" smtClean="0"/>
          </a:p>
          <a:p>
            <a:pPr marL="0" indent="0" algn="ctr">
              <a:buNone/>
            </a:pPr>
            <a:r>
              <a:rPr lang="fr-FR" sz="1600" b="1" dirty="0" smtClean="0"/>
              <a:t>L’impact sur la crédibilité de la formation, du lycée et donc des jeunes est très positive.</a:t>
            </a:r>
          </a:p>
          <a:p>
            <a:pPr marL="0" indent="0" algn="just">
              <a:buNone/>
            </a:pPr>
            <a:endParaRPr lang="fr-FR" sz="1400" dirty="0" smtClean="0"/>
          </a:p>
          <a:p>
            <a:pPr marL="0" indent="0" algn="just">
              <a:buNone/>
            </a:pPr>
            <a:endParaRPr lang="fr-FR" sz="1400" dirty="0"/>
          </a:p>
          <a:p>
            <a:pPr marL="0" indent="0" algn="just">
              <a:buNone/>
            </a:pPr>
            <a:endParaRPr lang="fr-FR" sz="1400" dirty="0"/>
          </a:p>
          <a:p>
            <a:pPr marL="0" indent="0" algn="just">
              <a:buNone/>
            </a:pPr>
            <a:r>
              <a:rPr lang="fr-FR" sz="1400" dirty="0" smtClean="0"/>
              <a:t>Annexe VI du Référentiel :</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4537" y="6296025"/>
            <a:ext cx="571500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9067883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5.7|4.1|8.5|4.3|8.5|8.3"/>
</p:tagLst>
</file>

<file path=ppt/tags/tag2.xml><?xml version="1.0" encoding="utf-8"?>
<p:tagLst xmlns:a="http://schemas.openxmlformats.org/drawingml/2006/main" xmlns:r="http://schemas.openxmlformats.org/officeDocument/2006/relationships" xmlns:p="http://schemas.openxmlformats.org/presentationml/2006/main">
  <p:tag name="TIMING" val="|1|12.8|6.1"/>
</p:tagLst>
</file>

<file path=ppt/tags/tag3.xml><?xml version="1.0" encoding="utf-8"?>
<p:tagLst xmlns:a="http://schemas.openxmlformats.org/drawingml/2006/main" xmlns:r="http://schemas.openxmlformats.org/officeDocument/2006/relationships" xmlns:p="http://schemas.openxmlformats.org/presentationml/2006/main">
  <p:tag name="TIMING" val="|4.3|1.8|17.6|8.8|3.7|0.7|2.4|13.4|4.4|5.2|3.6|6.9"/>
</p:tagLst>
</file>

<file path=ppt/tags/tag4.xml><?xml version="1.0" encoding="utf-8"?>
<p:tagLst xmlns:a="http://schemas.openxmlformats.org/drawingml/2006/main" xmlns:r="http://schemas.openxmlformats.org/officeDocument/2006/relationships" xmlns:p="http://schemas.openxmlformats.org/presentationml/2006/main">
  <p:tag name="TIMING" val="|9|13|13.1|10.7|19.8|12.7|25.1|15.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rmique">
  <a:themeElements>
    <a:clrScheme name="thermique">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fontScheme name="thermique">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ermiqu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TC101859868[[fn=Thermique]]</Template>
  <TotalTime>2652</TotalTime>
  <Words>928</Words>
  <Application>Microsoft Office PowerPoint</Application>
  <PresentationFormat>Affichage à l'écran (4:3)</PresentationFormat>
  <Paragraphs>156</Paragraphs>
  <Slides>18</Slides>
  <Notes>1</Notes>
  <HiddenSlides>0</HiddenSlides>
  <MMClips>0</MMClips>
  <ScaleCrop>false</ScaleCrop>
  <HeadingPairs>
    <vt:vector size="4" baseType="variant">
      <vt:variant>
        <vt:lpstr>Thème</vt:lpstr>
      </vt:variant>
      <vt:variant>
        <vt:i4>1</vt:i4>
      </vt:variant>
      <vt:variant>
        <vt:lpstr>Titres des diapositives</vt:lpstr>
      </vt:variant>
      <vt:variant>
        <vt:i4>18</vt:i4>
      </vt:variant>
    </vt:vector>
  </HeadingPairs>
  <TitlesOfParts>
    <vt:vector size="19" baseType="lpstr">
      <vt:lpstr>thermique</vt:lpstr>
      <vt:lpstr>Le numérique dans les formations du BTP 5 décembre 2014</vt:lpstr>
      <vt:lpstr>Sommaire</vt:lpstr>
      <vt:lpstr>L’élève et son environnement de travail en TEBEE :</vt:lpstr>
      <vt:lpstr>L’élève et son environnement de travail :</vt:lpstr>
      <vt:lpstr>Le BIM 1 dans la classe en TEBEE</vt:lpstr>
      <vt:lpstr>Le BIM 1 dans la classe en TEBEE</vt:lpstr>
      <vt:lpstr>Le BIM 1 dans la classe en TEBAA</vt:lpstr>
      <vt:lpstr>Le BIM 2 dans la classe en TEBEE</vt:lpstr>
      <vt:lpstr>La PFMP, lieu privilégié du BIM ?</vt:lpstr>
      <vt:lpstr>La mallette pédagogique BIM</vt:lpstr>
      <vt:lpstr>La mallette pédagogique BIM : La logistique</vt:lpstr>
      <vt:lpstr>La mallette pédagogique BIM :</vt:lpstr>
      <vt:lpstr>La mallette pédagogique BIM : Les TPs</vt:lpstr>
      <vt:lpstr>Merci de votre attention… Cette présentation sera mise en ligne sur le RNR</vt:lpstr>
      <vt:lpstr>Collectif 6 logements</vt:lpstr>
      <vt:lpstr>Extension de l’Ecole d’Oust (09)</vt:lpstr>
      <vt:lpstr>Ecole Aubarède</vt:lpstr>
      <vt:lpstr>Villa Camacho</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SEMINAIRE GENIE CIVIL 25/26 Novembre 2013</dc:title>
  <dc:creator>Pascal</dc:creator>
  <cp:lastModifiedBy>M Parent</cp:lastModifiedBy>
  <cp:revision>147</cp:revision>
  <dcterms:created xsi:type="dcterms:W3CDTF">2013-11-17T15:17:46Z</dcterms:created>
  <dcterms:modified xsi:type="dcterms:W3CDTF">2014-12-04T21:19:47Z</dcterms:modified>
</cp:coreProperties>
</file>