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2" r:id="rId4"/>
  </p:sldMasterIdLst>
  <p:notesMasterIdLst>
    <p:notesMasterId r:id="rId23"/>
  </p:notesMasterIdLst>
  <p:handoutMasterIdLst>
    <p:handoutMasterId r:id="rId24"/>
  </p:handoutMasterIdLst>
  <p:sldIdLst>
    <p:sldId id="287" r:id="rId5"/>
    <p:sldId id="364" r:id="rId6"/>
    <p:sldId id="366" r:id="rId7"/>
    <p:sldId id="433" r:id="rId8"/>
    <p:sldId id="409" r:id="rId9"/>
    <p:sldId id="408" r:id="rId10"/>
    <p:sldId id="437" r:id="rId11"/>
    <p:sldId id="423" r:id="rId12"/>
    <p:sldId id="426" r:id="rId13"/>
    <p:sldId id="429" r:id="rId14"/>
    <p:sldId id="434" r:id="rId15"/>
    <p:sldId id="418" r:id="rId16"/>
    <p:sldId id="427" r:id="rId17"/>
    <p:sldId id="435" r:id="rId18"/>
    <p:sldId id="428" r:id="rId19"/>
    <p:sldId id="436" r:id="rId20"/>
    <p:sldId id="430" r:id="rId21"/>
    <p:sldId id="431" r:id="rId22"/>
  </p:sldIdLst>
  <p:sldSz cx="9144000" cy="6858000" type="screen4x3"/>
  <p:notesSz cx="6797675" cy="9926638"/>
  <p:defaultTextStyle>
    <a:defPPr>
      <a:defRPr lang="en-US"/>
    </a:defPPr>
    <a:lvl1pPr algn="l" rtl="0" fontAlgn="base">
      <a:spcBef>
        <a:spcPct val="0"/>
      </a:spcBef>
      <a:spcAft>
        <a:spcPct val="0"/>
      </a:spcAft>
      <a:defRPr sz="16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16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16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16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1600" kern="1200">
        <a:solidFill>
          <a:schemeClr val="tx1"/>
        </a:solidFill>
        <a:latin typeface="Arial" pitchFamily="34" charset="0"/>
        <a:ea typeface="+mn-ea"/>
        <a:cs typeface="Arial" pitchFamily="34" charset="0"/>
      </a:defRPr>
    </a:lvl5pPr>
    <a:lvl6pPr marL="2286000" algn="l" defTabSz="914400" rtl="0" eaLnBrk="1" latinLnBrk="0" hangingPunct="1">
      <a:defRPr sz="1600" kern="1200">
        <a:solidFill>
          <a:schemeClr val="tx1"/>
        </a:solidFill>
        <a:latin typeface="Arial" pitchFamily="34" charset="0"/>
        <a:ea typeface="+mn-ea"/>
        <a:cs typeface="Arial" pitchFamily="34" charset="0"/>
      </a:defRPr>
    </a:lvl6pPr>
    <a:lvl7pPr marL="2743200" algn="l" defTabSz="914400" rtl="0" eaLnBrk="1" latinLnBrk="0" hangingPunct="1">
      <a:defRPr sz="1600" kern="1200">
        <a:solidFill>
          <a:schemeClr val="tx1"/>
        </a:solidFill>
        <a:latin typeface="Arial" pitchFamily="34" charset="0"/>
        <a:ea typeface="+mn-ea"/>
        <a:cs typeface="Arial" pitchFamily="34" charset="0"/>
      </a:defRPr>
    </a:lvl7pPr>
    <a:lvl8pPr marL="3200400" algn="l" defTabSz="914400" rtl="0" eaLnBrk="1" latinLnBrk="0" hangingPunct="1">
      <a:defRPr sz="1600" kern="1200">
        <a:solidFill>
          <a:schemeClr val="tx1"/>
        </a:solidFill>
        <a:latin typeface="Arial" pitchFamily="34" charset="0"/>
        <a:ea typeface="+mn-ea"/>
        <a:cs typeface="Arial" pitchFamily="34" charset="0"/>
      </a:defRPr>
    </a:lvl8pPr>
    <a:lvl9pPr marL="3657600" algn="l" defTabSz="914400" rtl="0" eaLnBrk="1" latinLnBrk="0" hangingPunct="1">
      <a:defRPr sz="1600" kern="1200">
        <a:solidFill>
          <a:schemeClr val="tx1"/>
        </a:solidFill>
        <a:latin typeface="Arial" pitchFamily="34" charset="0"/>
        <a:ea typeface="+mn-ea"/>
        <a:cs typeface="Arial" pitchFamily="3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udibertc"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9D2215"/>
    <a:srgbClr val="CC0000"/>
    <a:srgbClr val="A50021"/>
    <a:srgbClr val="800000"/>
    <a:srgbClr val="990000"/>
    <a:srgbClr val="990033"/>
    <a:srgbClr val="A41C0E"/>
    <a:srgbClr val="C2D69B"/>
    <a:srgbClr val="CC66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8783" autoAdjust="0"/>
    <p:restoredTop sz="81900" autoAdjust="0"/>
  </p:normalViewPr>
  <p:slideViewPr>
    <p:cSldViewPr snapToGrid="0">
      <p:cViewPr>
        <p:scale>
          <a:sx n="70" d="100"/>
          <a:sy n="70" d="100"/>
        </p:scale>
        <p:origin x="-1140" y="-72"/>
      </p:cViewPr>
      <p:guideLst>
        <p:guide orient="horz" pos="2160"/>
        <p:guide pos="2880"/>
      </p:guideLst>
    </p:cSldViewPr>
  </p:slideViewPr>
  <p:notesTextViewPr>
    <p:cViewPr>
      <p:scale>
        <a:sx n="100" d="100"/>
        <a:sy n="100" d="100"/>
      </p:scale>
      <p:origin x="0" y="0"/>
    </p:cViewPr>
  </p:notesTextViewPr>
  <p:notesViewPr>
    <p:cSldViewPr snapToGrid="0">
      <p:cViewPr varScale="1">
        <p:scale>
          <a:sx n="78" d="100"/>
          <a:sy n="78" d="100"/>
        </p:scale>
        <p:origin x="-3366" y="-96"/>
      </p:cViewPr>
      <p:guideLst>
        <p:guide orient="horz" pos="3126"/>
        <p:guide pos="214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CE7E18-8E4B-4968-B65A-B7D507FFDBD6}" type="doc">
      <dgm:prSet loTypeId="urn:microsoft.com/office/officeart/2005/8/layout/gear1" loCatId="cycle" qsTypeId="urn:microsoft.com/office/officeart/2005/8/quickstyle/simple1" qsCatId="simple" csTypeId="urn:microsoft.com/office/officeart/2005/8/colors/accent1_2" csCatId="accent1" phldr="1"/>
      <dgm:spPr/>
    </dgm:pt>
    <dgm:pt modelId="{4491AD28-0266-4FF6-A2D4-0CC1A0A002DB}">
      <dgm:prSet phldrT="[Texte]"/>
      <dgm:spPr/>
      <dgm:t>
        <a:bodyPr/>
        <a:lstStyle/>
        <a:p>
          <a:r>
            <a:rPr lang="fr-FR" b="1" dirty="0" smtClean="0">
              <a:solidFill>
                <a:schemeClr val="tx1"/>
              </a:solidFill>
            </a:rPr>
            <a:t>La réalité virtuelle</a:t>
          </a:r>
          <a:endParaRPr lang="fr-FR" b="1" dirty="0">
            <a:solidFill>
              <a:schemeClr val="tx1"/>
            </a:solidFill>
          </a:endParaRPr>
        </a:p>
      </dgm:t>
    </dgm:pt>
    <dgm:pt modelId="{303D2720-AC78-4BB6-8F2C-074F0D67506A}" type="parTrans" cxnId="{EBFA3BC5-4770-4323-B4DA-F5C89094410D}">
      <dgm:prSet/>
      <dgm:spPr/>
      <dgm:t>
        <a:bodyPr/>
        <a:lstStyle/>
        <a:p>
          <a:endParaRPr lang="fr-FR"/>
        </a:p>
      </dgm:t>
    </dgm:pt>
    <dgm:pt modelId="{46EB0B33-3C05-43E9-88E2-02A816DE148F}" type="sibTrans" cxnId="{EBFA3BC5-4770-4323-B4DA-F5C89094410D}">
      <dgm:prSet/>
      <dgm:spPr/>
      <dgm:t>
        <a:bodyPr/>
        <a:lstStyle/>
        <a:p>
          <a:endParaRPr lang="fr-FR"/>
        </a:p>
      </dgm:t>
    </dgm:pt>
    <dgm:pt modelId="{3FCC1477-2BF3-4C90-8810-72B699BE23B3}">
      <dgm:prSet phldrT="[Texte]"/>
      <dgm:spPr/>
      <dgm:t>
        <a:bodyPr/>
        <a:lstStyle/>
        <a:p>
          <a:r>
            <a:rPr lang="fr-FR" b="1" dirty="0" smtClean="0">
              <a:solidFill>
                <a:schemeClr val="tx1"/>
              </a:solidFill>
            </a:rPr>
            <a:t>La maquette</a:t>
          </a:r>
          <a:endParaRPr lang="fr-FR" b="1" dirty="0">
            <a:solidFill>
              <a:schemeClr val="tx1"/>
            </a:solidFill>
          </a:endParaRPr>
        </a:p>
      </dgm:t>
    </dgm:pt>
    <dgm:pt modelId="{13EE5E5B-A13F-4CCC-9136-57A649441D4D}" type="parTrans" cxnId="{FB6D5889-361D-4BB0-9574-875D741A89CD}">
      <dgm:prSet/>
      <dgm:spPr/>
      <dgm:t>
        <a:bodyPr/>
        <a:lstStyle/>
        <a:p>
          <a:endParaRPr lang="fr-FR"/>
        </a:p>
      </dgm:t>
    </dgm:pt>
    <dgm:pt modelId="{623637F1-67CF-487E-864F-C178732ED46D}" type="sibTrans" cxnId="{FB6D5889-361D-4BB0-9574-875D741A89CD}">
      <dgm:prSet/>
      <dgm:spPr/>
      <dgm:t>
        <a:bodyPr/>
        <a:lstStyle/>
        <a:p>
          <a:endParaRPr lang="fr-FR"/>
        </a:p>
      </dgm:t>
    </dgm:pt>
    <dgm:pt modelId="{3B234B2E-5E2D-4E17-8E58-D53EAB05CFA4}">
      <dgm:prSet phldrT="[Texte]"/>
      <dgm:spPr/>
      <dgm:t>
        <a:bodyPr/>
        <a:lstStyle/>
        <a:p>
          <a:r>
            <a:rPr lang="fr-FR" b="1" dirty="0" smtClean="0">
              <a:solidFill>
                <a:schemeClr val="tx1"/>
              </a:solidFill>
            </a:rPr>
            <a:t>Le réel</a:t>
          </a:r>
          <a:endParaRPr lang="fr-FR" b="1" dirty="0">
            <a:solidFill>
              <a:schemeClr val="tx1"/>
            </a:solidFill>
          </a:endParaRPr>
        </a:p>
      </dgm:t>
    </dgm:pt>
    <dgm:pt modelId="{58D060B8-B6FB-4900-9BED-A998D277DD8A}" type="parTrans" cxnId="{E52B7801-41CA-499B-88A1-F0695825AF7E}">
      <dgm:prSet/>
      <dgm:spPr/>
      <dgm:t>
        <a:bodyPr/>
        <a:lstStyle/>
        <a:p>
          <a:endParaRPr lang="fr-FR"/>
        </a:p>
      </dgm:t>
    </dgm:pt>
    <dgm:pt modelId="{845CCB75-4E43-4844-8CC9-9C1977473DD4}" type="sibTrans" cxnId="{E52B7801-41CA-499B-88A1-F0695825AF7E}">
      <dgm:prSet/>
      <dgm:spPr/>
      <dgm:t>
        <a:bodyPr/>
        <a:lstStyle/>
        <a:p>
          <a:endParaRPr lang="fr-FR"/>
        </a:p>
      </dgm:t>
    </dgm:pt>
    <dgm:pt modelId="{51498783-0AD7-4CAE-AB8E-ECF1B3F730E5}" type="pres">
      <dgm:prSet presAssocID="{39CE7E18-8E4B-4968-B65A-B7D507FFDBD6}" presName="composite" presStyleCnt="0">
        <dgm:presLayoutVars>
          <dgm:chMax val="3"/>
          <dgm:animLvl val="lvl"/>
          <dgm:resizeHandles val="exact"/>
        </dgm:presLayoutVars>
      </dgm:prSet>
      <dgm:spPr/>
    </dgm:pt>
    <dgm:pt modelId="{E6459BC4-F52F-48C5-8EC8-03BBF541878D}" type="pres">
      <dgm:prSet presAssocID="{4491AD28-0266-4FF6-A2D4-0CC1A0A002DB}" presName="gear1" presStyleLbl="node1" presStyleIdx="0" presStyleCnt="3">
        <dgm:presLayoutVars>
          <dgm:chMax val="1"/>
          <dgm:bulletEnabled val="1"/>
        </dgm:presLayoutVars>
      </dgm:prSet>
      <dgm:spPr/>
      <dgm:t>
        <a:bodyPr/>
        <a:lstStyle/>
        <a:p>
          <a:endParaRPr lang="fr-FR"/>
        </a:p>
      </dgm:t>
    </dgm:pt>
    <dgm:pt modelId="{973023ED-A13B-42B4-AA2C-3DDBA5AFB8AB}" type="pres">
      <dgm:prSet presAssocID="{4491AD28-0266-4FF6-A2D4-0CC1A0A002DB}" presName="gear1srcNode" presStyleLbl="node1" presStyleIdx="0" presStyleCnt="3"/>
      <dgm:spPr/>
      <dgm:t>
        <a:bodyPr/>
        <a:lstStyle/>
        <a:p>
          <a:endParaRPr lang="fr-FR"/>
        </a:p>
      </dgm:t>
    </dgm:pt>
    <dgm:pt modelId="{E21B2D6F-E831-4311-A753-E31D39E396FB}" type="pres">
      <dgm:prSet presAssocID="{4491AD28-0266-4FF6-A2D4-0CC1A0A002DB}" presName="gear1dstNode" presStyleLbl="node1" presStyleIdx="0" presStyleCnt="3"/>
      <dgm:spPr/>
      <dgm:t>
        <a:bodyPr/>
        <a:lstStyle/>
        <a:p>
          <a:endParaRPr lang="fr-FR"/>
        </a:p>
      </dgm:t>
    </dgm:pt>
    <dgm:pt modelId="{1B2A5CDA-CB91-4BA9-81D9-8A8CEF4D2D5C}" type="pres">
      <dgm:prSet presAssocID="{3FCC1477-2BF3-4C90-8810-72B699BE23B3}" presName="gear2" presStyleLbl="node1" presStyleIdx="1" presStyleCnt="3">
        <dgm:presLayoutVars>
          <dgm:chMax val="1"/>
          <dgm:bulletEnabled val="1"/>
        </dgm:presLayoutVars>
      </dgm:prSet>
      <dgm:spPr/>
      <dgm:t>
        <a:bodyPr/>
        <a:lstStyle/>
        <a:p>
          <a:endParaRPr lang="fr-FR"/>
        </a:p>
      </dgm:t>
    </dgm:pt>
    <dgm:pt modelId="{8F49D28A-3655-4E98-BE61-B61F982D758E}" type="pres">
      <dgm:prSet presAssocID="{3FCC1477-2BF3-4C90-8810-72B699BE23B3}" presName="gear2srcNode" presStyleLbl="node1" presStyleIdx="1" presStyleCnt="3"/>
      <dgm:spPr/>
      <dgm:t>
        <a:bodyPr/>
        <a:lstStyle/>
        <a:p>
          <a:endParaRPr lang="fr-FR"/>
        </a:p>
      </dgm:t>
    </dgm:pt>
    <dgm:pt modelId="{B2AAA9E8-018F-4F5C-B800-EFE0B356BBBD}" type="pres">
      <dgm:prSet presAssocID="{3FCC1477-2BF3-4C90-8810-72B699BE23B3}" presName="gear2dstNode" presStyleLbl="node1" presStyleIdx="1" presStyleCnt="3"/>
      <dgm:spPr/>
      <dgm:t>
        <a:bodyPr/>
        <a:lstStyle/>
        <a:p>
          <a:endParaRPr lang="fr-FR"/>
        </a:p>
      </dgm:t>
    </dgm:pt>
    <dgm:pt modelId="{2176C931-9152-4905-892D-CD1292A58160}" type="pres">
      <dgm:prSet presAssocID="{3B234B2E-5E2D-4E17-8E58-D53EAB05CFA4}" presName="gear3" presStyleLbl="node1" presStyleIdx="2" presStyleCnt="3"/>
      <dgm:spPr/>
      <dgm:t>
        <a:bodyPr/>
        <a:lstStyle/>
        <a:p>
          <a:endParaRPr lang="fr-FR"/>
        </a:p>
      </dgm:t>
    </dgm:pt>
    <dgm:pt modelId="{60137341-B6F6-4BCE-94A1-E237CC043A53}" type="pres">
      <dgm:prSet presAssocID="{3B234B2E-5E2D-4E17-8E58-D53EAB05CFA4}" presName="gear3tx" presStyleLbl="node1" presStyleIdx="2" presStyleCnt="3">
        <dgm:presLayoutVars>
          <dgm:chMax val="1"/>
          <dgm:bulletEnabled val="1"/>
        </dgm:presLayoutVars>
      </dgm:prSet>
      <dgm:spPr/>
      <dgm:t>
        <a:bodyPr/>
        <a:lstStyle/>
        <a:p>
          <a:endParaRPr lang="fr-FR"/>
        </a:p>
      </dgm:t>
    </dgm:pt>
    <dgm:pt modelId="{FFA6BAC0-771E-4BAC-82A2-4DFD67BE17AC}" type="pres">
      <dgm:prSet presAssocID="{3B234B2E-5E2D-4E17-8E58-D53EAB05CFA4}" presName="gear3srcNode" presStyleLbl="node1" presStyleIdx="2" presStyleCnt="3"/>
      <dgm:spPr/>
      <dgm:t>
        <a:bodyPr/>
        <a:lstStyle/>
        <a:p>
          <a:endParaRPr lang="fr-FR"/>
        </a:p>
      </dgm:t>
    </dgm:pt>
    <dgm:pt modelId="{BD382C8A-F72D-4CDF-AA59-30AD4D09ABF2}" type="pres">
      <dgm:prSet presAssocID="{3B234B2E-5E2D-4E17-8E58-D53EAB05CFA4}" presName="gear3dstNode" presStyleLbl="node1" presStyleIdx="2" presStyleCnt="3"/>
      <dgm:spPr/>
      <dgm:t>
        <a:bodyPr/>
        <a:lstStyle/>
        <a:p>
          <a:endParaRPr lang="fr-FR"/>
        </a:p>
      </dgm:t>
    </dgm:pt>
    <dgm:pt modelId="{6660C9A3-2363-4056-A290-486849E3DC2C}" type="pres">
      <dgm:prSet presAssocID="{46EB0B33-3C05-43E9-88E2-02A816DE148F}" presName="connector1" presStyleLbl="sibTrans2D1" presStyleIdx="0" presStyleCnt="3"/>
      <dgm:spPr/>
      <dgm:t>
        <a:bodyPr/>
        <a:lstStyle/>
        <a:p>
          <a:endParaRPr lang="fr-FR"/>
        </a:p>
      </dgm:t>
    </dgm:pt>
    <dgm:pt modelId="{E2F349D9-60CD-418F-BD38-1E33D472F4E4}" type="pres">
      <dgm:prSet presAssocID="{623637F1-67CF-487E-864F-C178732ED46D}" presName="connector2" presStyleLbl="sibTrans2D1" presStyleIdx="1" presStyleCnt="3"/>
      <dgm:spPr/>
      <dgm:t>
        <a:bodyPr/>
        <a:lstStyle/>
        <a:p>
          <a:endParaRPr lang="fr-FR"/>
        </a:p>
      </dgm:t>
    </dgm:pt>
    <dgm:pt modelId="{88B3BF3A-7082-4E51-A3A7-F8C9C6070233}" type="pres">
      <dgm:prSet presAssocID="{845CCB75-4E43-4844-8CC9-9C1977473DD4}" presName="connector3" presStyleLbl="sibTrans2D1" presStyleIdx="2" presStyleCnt="3"/>
      <dgm:spPr/>
      <dgm:t>
        <a:bodyPr/>
        <a:lstStyle/>
        <a:p>
          <a:endParaRPr lang="fr-FR"/>
        </a:p>
      </dgm:t>
    </dgm:pt>
  </dgm:ptLst>
  <dgm:cxnLst>
    <dgm:cxn modelId="{78844AAC-85DF-401B-8712-07CBAD8DD0DE}" type="presOf" srcId="{39CE7E18-8E4B-4968-B65A-B7D507FFDBD6}" destId="{51498783-0AD7-4CAE-AB8E-ECF1B3F730E5}" srcOrd="0" destOrd="0" presId="urn:microsoft.com/office/officeart/2005/8/layout/gear1"/>
    <dgm:cxn modelId="{3A300C11-BB3D-4B3C-A6BA-90A5C482F95E}" type="presOf" srcId="{46EB0B33-3C05-43E9-88E2-02A816DE148F}" destId="{6660C9A3-2363-4056-A290-486849E3DC2C}" srcOrd="0" destOrd="0" presId="urn:microsoft.com/office/officeart/2005/8/layout/gear1"/>
    <dgm:cxn modelId="{91DC4AC6-6095-4DF0-BAA1-C03E6F070998}" type="presOf" srcId="{3FCC1477-2BF3-4C90-8810-72B699BE23B3}" destId="{B2AAA9E8-018F-4F5C-B800-EFE0B356BBBD}" srcOrd="2" destOrd="0" presId="urn:microsoft.com/office/officeart/2005/8/layout/gear1"/>
    <dgm:cxn modelId="{C1B5DE2F-0FA3-4BD5-A046-805F6E0A0F6A}" type="presOf" srcId="{3B234B2E-5E2D-4E17-8E58-D53EAB05CFA4}" destId="{2176C931-9152-4905-892D-CD1292A58160}" srcOrd="0" destOrd="0" presId="urn:microsoft.com/office/officeart/2005/8/layout/gear1"/>
    <dgm:cxn modelId="{C3B3F3D2-CCE5-4B7B-A5C3-C2FB5AD07D06}" type="presOf" srcId="{3B234B2E-5E2D-4E17-8E58-D53EAB05CFA4}" destId="{FFA6BAC0-771E-4BAC-82A2-4DFD67BE17AC}" srcOrd="2" destOrd="0" presId="urn:microsoft.com/office/officeart/2005/8/layout/gear1"/>
    <dgm:cxn modelId="{F466F22C-8E4C-42BA-BDAA-271F4665BDAB}" type="presOf" srcId="{3B234B2E-5E2D-4E17-8E58-D53EAB05CFA4}" destId="{60137341-B6F6-4BCE-94A1-E237CC043A53}" srcOrd="1" destOrd="0" presId="urn:microsoft.com/office/officeart/2005/8/layout/gear1"/>
    <dgm:cxn modelId="{25C5BDAB-72CD-420C-9263-41FEBFA25D2C}" type="presOf" srcId="{623637F1-67CF-487E-864F-C178732ED46D}" destId="{E2F349D9-60CD-418F-BD38-1E33D472F4E4}" srcOrd="0" destOrd="0" presId="urn:microsoft.com/office/officeart/2005/8/layout/gear1"/>
    <dgm:cxn modelId="{7F4557D3-37CC-4728-9E6A-F8962AFD8156}" type="presOf" srcId="{4491AD28-0266-4FF6-A2D4-0CC1A0A002DB}" destId="{973023ED-A13B-42B4-AA2C-3DDBA5AFB8AB}" srcOrd="1" destOrd="0" presId="urn:microsoft.com/office/officeart/2005/8/layout/gear1"/>
    <dgm:cxn modelId="{36E5A46E-DBD8-4DD2-A64B-DE1406289783}" type="presOf" srcId="{845CCB75-4E43-4844-8CC9-9C1977473DD4}" destId="{88B3BF3A-7082-4E51-A3A7-F8C9C6070233}" srcOrd="0" destOrd="0" presId="urn:microsoft.com/office/officeart/2005/8/layout/gear1"/>
    <dgm:cxn modelId="{EF729709-C246-4F96-88BC-C1ADF0032265}" type="presOf" srcId="{4491AD28-0266-4FF6-A2D4-0CC1A0A002DB}" destId="{E6459BC4-F52F-48C5-8EC8-03BBF541878D}" srcOrd="0" destOrd="0" presId="urn:microsoft.com/office/officeart/2005/8/layout/gear1"/>
    <dgm:cxn modelId="{775AF144-581C-4B10-B4A2-59750F057EE7}" type="presOf" srcId="{3FCC1477-2BF3-4C90-8810-72B699BE23B3}" destId="{1B2A5CDA-CB91-4BA9-81D9-8A8CEF4D2D5C}" srcOrd="0" destOrd="0" presId="urn:microsoft.com/office/officeart/2005/8/layout/gear1"/>
    <dgm:cxn modelId="{129E68C3-70CF-48D6-983D-7FB0BCA41342}" type="presOf" srcId="{3B234B2E-5E2D-4E17-8E58-D53EAB05CFA4}" destId="{BD382C8A-F72D-4CDF-AA59-30AD4D09ABF2}" srcOrd="3" destOrd="0" presId="urn:microsoft.com/office/officeart/2005/8/layout/gear1"/>
    <dgm:cxn modelId="{E52B7801-41CA-499B-88A1-F0695825AF7E}" srcId="{39CE7E18-8E4B-4968-B65A-B7D507FFDBD6}" destId="{3B234B2E-5E2D-4E17-8E58-D53EAB05CFA4}" srcOrd="2" destOrd="0" parTransId="{58D060B8-B6FB-4900-9BED-A998D277DD8A}" sibTransId="{845CCB75-4E43-4844-8CC9-9C1977473DD4}"/>
    <dgm:cxn modelId="{FB6D5889-361D-4BB0-9574-875D741A89CD}" srcId="{39CE7E18-8E4B-4968-B65A-B7D507FFDBD6}" destId="{3FCC1477-2BF3-4C90-8810-72B699BE23B3}" srcOrd="1" destOrd="0" parTransId="{13EE5E5B-A13F-4CCC-9136-57A649441D4D}" sibTransId="{623637F1-67CF-487E-864F-C178732ED46D}"/>
    <dgm:cxn modelId="{EBFA3BC5-4770-4323-B4DA-F5C89094410D}" srcId="{39CE7E18-8E4B-4968-B65A-B7D507FFDBD6}" destId="{4491AD28-0266-4FF6-A2D4-0CC1A0A002DB}" srcOrd="0" destOrd="0" parTransId="{303D2720-AC78-4BB6-8F2C-074F0D67506A}" sibTransId="{46EB0B33-3C05-43E9-88E2-02A816DE148F}"/>
    <dgm:cxn modelId="{8BB3E885-43BD-4E6F-BC9D-FA078222AEC3}" type="presOf" srcId="{3FCC1477-2BF3-4C90-8810-72B699BE23B3}" destId="{8F49D28A-3655-4E98-BE61-B61F982D758E}" srcOrd="1" destOrd="0" presId="urn:microsoft.com/office/officeart/2005/8/layout/gear1"/>
    <dgm:cxn modelId="{97230584-D0DF-4B6E-9DD2-D230030697A8}" type="presOf" srcId="{4491AD28-0266-4FF6-A2D4-0CC1A0A002DB}" destId="{E21B2D6F-E831-4311-A753-E31D39E396FB}" srcOrd="2" destOrd="0" presId="urn:microsoft.com/office/officeart/2005/8/layout/gear1"/>
    <dgm:cxn modelId="{556C6E80-043D-4A29-A9A9-20DD1C9FABD6}" type="presParOf" srcId="{51498783-0AD7-4CAE-AB8E-ECF1B3F730E5}" destId="{E6459BC4-F52F-48C5-8EC8-03BBF541878D}" srcOrd="0" destOrd="0" presId="urn:microsoft.com/office/officeart/2005/8/layout/gear1"/>
    <dgm:cxn modelId="{18E6BA77-C10D-4677-96E8-9B38ADBEAF56}" type="presParOf" srcId="{51498783-0AD7-4CAE-AB8E-ECF1B3F730E5}" destId="{973023ED-A13B-42B4-AA2C-3DDBA5AFB8AB}" srcOrd="1" destOrd="0" presId="urn:microsoft.com/office/officeart/2005/8/layout/gear1"/>
    <dgm:cxn modelId="{8158D18F-A1BC-41DF-9C63-F92410CFBDC9}" type="presParOf" srcId="{51498783-0AD7-4CAE-AB8E-ECF1B3F730E5}" destId="{E21B2D6F-E831-4311-A753-E31D39E396FB}" srcOrd="2" destOrd="0" presId="urn:microsoft.com/office/officeart/2005/8/layout/gear1"/>
    <dgm:cxn modelId="{C232D2B8-3E34-49CE-A018-52A204444170}" type="presParOf" srcId="{51498783-0AD7-4CAE-AB8E-ECF1B3F730E5}" destId="{1B2A5CDA-CB91-4BA9-81D9-8A8CEF4D2D5C}" srcOrd="3" destOrd="0" presId="urn:microsoft.com/office/officeart/2005/8/layout/gear1"/>
    <dgm:cxn modelId="{16184C70-9169-4275-BB8B-D3D4F7F71A8B}" type="presParOf" srcId="{51498783-0AD7-4CAE-AB8E-ECF1B3F730E5}" destId="{8F49D28A-3655-4E98-BE61-B61F982D758E}" srcOrd="4" destOrd="0" presId="urn:microsoft.com/office/officeart/2005/8/layout/gear1"/>
    <dgm:cxn modelId="{E07BE62F-0344-4A82-808D-245BEFD0D024}" type="presParOf" srcId="{51498783-0AD7-4CAE-AB8E-ECF1B3F730E5}" destId="{B2AAA9E8-018F-4F5C-B800-EFE0B356BBBD}" srcOrd="5" destOrd="0" presId="urn:microsoft.com/office/officeart/2005/8/layout/gear1"/>
    <dgm:cxn modelId="{CEC0B943-FC7C-427E-9F35-AC4C86032F3D}" type="presParOf" srcId="{51498783-0AD7-4CAE-AB8E-ECF1B3F730E5}" destId="{2176C931-9152-4905-892D-CD1292A58160}" srcOrd="6" destOrd="0" presId="urn:microsoft.com/office/officeart/2005/8/layout/gear1"/>
    <dgm:cxn modelId="{F1723B2E-7F12-40B1-82A2-7B89A592C4D4}" type="presParOf" srcId="{51498783-0AD7-4CAE-AB8E-ECF1B3F730E5}" destId="{60137341-B6F6-4BCE-94A1-E237CC043A53}" srcOrd="7" destOrd="0" presId="urn:microsoft.com/office/officeart/2005/8/layout/gear1"/>
    <dgm:cxn modelId="{4138E259-354A-4370-AAE6-DE7F1D284599}" type="presParOf" srcId="{51498783-0AD7-4CAE-AB8E-ECF1B3F730E5}" destId="{FFA6BAC0-771E-4BAC-82A2-4DFD67BE17AC}" srcOrd="8" destOrd="0" presId="urn:microsoft.com/office/officeart/2005/8/layout/gear1"/>
    <dgm:cxn modelId="{696F23AE-9EB6-4B9B-9818-77E078C99CE8}" type="presParOf" srcId="{51498783-0AD7-4CAE-AB8E-ECF1B3F730E5}" destId="{BD382C8A-F72D-4CDF-AA59-30AD4D09ABF2}" srcOrd="9" destOrd="0" presId="urn:microsoft.com/office/officeart/2005/8/layout/gear1"/>
    <dgm:cxn modelId="{32044E96-3793-4FA5-B5EF-39A62FE7DAE5}" type="presParOf" srcId="{51498783-0AD7-4CAE-AB8E-ECF1B3F730E5}" destId="{6660C9A3-2363-4056-A290-486849E3DC2C}" srcOrd="10" destOrd="0" presId="urn:microsoft.com/office/officeart/2005/8/layout/gear1"/>
    <dgm:cxn modelId="{42BFF745-6B22-4EFA-8EAA-8E08CA3E17AD}" type="presParOf" srcId="{51498783-0AD7-4CAE-AB8E-ECF1B3F730E5}" destId="{E2F349D9-60CD-418F-BD38-1E33D472F4E4}" srcOrd="11" destOrd="0" presId="urn:microsoft.com/office/officeart/2005/8/layout/gear1"/>
    <dgm:cxn modelId="{5F299B37-DEE3-4AAF-BD19-0FE742B38EB1}" type="presParOf" srcId="{51498783-0AD7-4CAE-AB8E-ECF1B3F730E5}" destId="{88B3BF3A-7082-4E51-A3A7-F8C9C6070233}" srcOrd="12" destOrd="0" presId="urn:microsoft.com/office/officeart/2005/8/layout/gear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6459BC4-F52F-48C5-8EC8-03BBF541878D}">
      <dsp:nvSpPr>
        <dsp:cNvPr id="0" name=""/>
        <dsp:cNvSpPr/>
      </dsp:nvSpPr>
      <dsp:spPr>
        <a:xfrm>
          <a:off x="3669674" y="2184153"/>
          <a:ext cx="2669521" cy="2669521"/>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r-FR" sz="1300" b="1" kern="1200" dirty="0" smtClean="0">
              <a:solidFill>
                <a:schemeClr val="tx1"/>
              </a:solidFill>
            </a:rPr>
            <a:t>La réalité virtuelle</a:t>
          </a:r>
          <a:endParaRPr lang="fr-FR" sz="1300" b="1" kern="1200" dirty="0">
            <a:solidFill>
              <a:schemeClr val="tx1"/>
            </a:solidFill>
          </a:endParaRPr>
        </a:p>
      </dsp:txBody>
      <dsp:txXfrm>
        <a:off x="3669674" y="2184153"/>
        <a:ext cx="2669521" cy="2669521"/>
      </dsp:txXfrm>
    </dsp:sp>
    <dsp:sp modelId="{1B2A5CDA-CB91-4BA9-81D9-8A8CEF4D2D5C}">
      <dsp:nvSpPr>
        <dsp:cNvPr id="0" name=""/>
        <dsp:cNvSpPr/>
      </dsp:nvSpPr>
      <dsp:spPr>
        <a:xfrm>
          <a:off x="2116498" y="1553176"/>
          <a:ext cx="1941470" cy="1941470"/>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r-FR" sz="1300" b="1" kern="1200" dirty="0" smtClean="0">
              <a:solidFill>
                <a:schemeClr val="tx1"/>
              </a:solidFill>
            </a:rPr>
            <a:t>La maquette</a:t>
          </a:r>
          <a:endParaRPr lang="fr-FR" sz="1300" b="1" kern="1200" dirty="0">
            <a:solidFill>
              <a:schemeClr val="tx1"/>
            </a:solidFill>
          </a:endParaRPr>
        </a:p>
      </dsp:txBody>
      <dsp:txXfrm>
        <a:off x="2116498" y="1553176"/>
        <a:ext cx="1941470" cy="1941470"/>
      </dsp:txXfrm>
    </dsp:sp>
    <dsp:sp modelId="{2176C931-9152-4905-892D-CD1292A58160}">
      <dsp:nvSpPr>
        <dsp:cNvPr id="0" name=""/>
        <dsp:cNvSpPr/>
      </dsp:nvSpPr>
      <dsp:spPr>
        <a:xfrm rot="20700000">
          <a:off x="3203920" y="213759"/>
          <a:ext cx="1902244" cy="1902244"/>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r-FR" sz="1300" b="1" kern="1200" dirty="0" smtClean="0">
              <a:solidFill>
                <a:schemeClr val="tx1"/>
              </a:solidFill>
            </a:rPr>
            <a:t>Le réel</a:t>
          </a:r>
          <a:endParaRPr lang="fr-FR" sz="1300" b="1" kern="1200" dirty="0">
            <a:solidFill>
              <a:schemeClr val="tx1"/>
            </a:solidFill>
          </a:endParaRPr>
        </a:p>
      </dsp:txBody>
      <dsp:txXfrm>
        <a:off x="3621138" y="630977"/>
        <a:ext cx="1067808" cy="1067808"/>
      </dsp:txXfrm>
    </dsp:sp>
    <dsp:sp modelId="{6660C9A3-2363-4056-A290-486849E3DC2C}">
      <dsp:nvSpPr>
        <dsp:cNvPr id="0" name=""/>
        <dsp:cNvSpPr/>
      </dsp:nvSpPr>
      <dsp:spPr>
        <a:xfrm>
          <a:off x="3471711" y="1777160"/>
          <a:ext cx="3416987" cy="3416987"/>
        </a:xfrm>
        <a:prstGeom prst="circularArrow">
          <a:avLst>
            <a:gd name="adj1" fmla="val 4687"/>
            <a:gd name="adj2" fmla="val 299029"/>
            <a:gd name="adj3" fmla="val 2529940"/>
            <a:gd name="adj4" fmla="val 15831917"/>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2F349D9-60CD-418F-BD38-1E33D472F4E4}">
      <dsp:nvSpPr>
        <dsp:cNvPr id="0" name=""/>
        <dsp:cNvSpPr/>
      </dsp:nvSpPr>
      <dsp:spPr>
        <a:xfrm>
          <a:off x="1772668" y="1120772"/>
          <a:ext cx="2482654" cy="2482654"/>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8B3BF3A-7082-4E51-A3A7-F8C9C6070233}">
      <dsp:nvSpPr>
        <dsp:cNvPr id="0" name=""/>
        <dsp:cNvSpPr/>
      </dsp:nvSpPr>
      <dsp:spPr>
        <a:xfrm>
          <a:off x="2763911" y="-205732"/>
          <a:ext cx="2676801" cy="2676801"/>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46576" cy="495300"/>
          </a:xfrm>
          <a:prstGeom prst="rect">
            <a:avLst/>
          </a:prstGeom>
          <a:noFill/>
          <a:ln w="9525">
            <a:noFill/>
            <a:miter lim="800000"/>
            <a:headEnd/>
            <a:tailEnd/>
          </a:ln>
          <a:effectLst/>
        </p:spPr>
        <p:txBody>
          <a:bodyPr vert="horz" wrap="square" lIns="93109" tIns="46554" rIns="93109" bIns="46554" numCol="1" anchor="t" anchorCtr="0" compatLnSpc="1">
            <a:prstTxWarp prst="textNoShape">
              <a:avLst/>
            </a:prstTxWarp>
          </a:bodyPr>
          <a:lstStyle>
            <a:lvl1pPr defTabSz="931863">
              <a:defRPr sz="1300">
                <a:latin typeface="Arial" charset="0"/>
                <a:cs typeface="+mn-cs"/>
              </a:defRPr>
            </a:lvl1pPr>
          </a:lstStyle>
          <a:p>
            <a:pPr>
              <a:defRPr/>
            </a:pPr>
            <a:endParaRPr lang="en-US" dirty="0"/>
          </a:p>
        </p:txBody>
      </p:sp>
      <p:sp>
        <p:nvSpPr>
          <p:cNvPr id="81923" name="Rectangle 3"/>
          <p:cNvSpPr>
            <a:spLocks noGrp="1" noChangeArrowheads="1"/>
          </p:cNvSpPr>
          <p:nvPr>
            <p:ph type="dt" sz="quarter" idx="1"/>
          </p:nvPr>
        </p:nvSpPr>
        <p:spPr bwMode="auto">
          <a:xfrm>
            <a:off x="3849482" y="0"/>
            <a:ext cx="2946575" cy="495300"/>
          </a:xfrm>
          <a:prstGeom prst="rect">
            <a:avLst/>
          </a:prstGeom>
          <a:noFill/>
          <a:ln w="9525">
            <a:noFill/>
            <a:miter lim="800000"/>
            <a:headEnd/>
            <a:tailEnd/>
          </a:ln>
          <a:effectLst/>
        </p:spPr>
        <p:txBody>
          <a:bodyPr vert="horz" wrap="square" lIns="93109" tIns="46554" rIns="93109" bIns="46554" numCol="1" anchor="t" anchorCtr="0" compatLnSpc="1">
            <a:prstTxWarp prst="textNoShape">
              <a:avLst/>
            </a:prstTxWarp>
          </a:bodyPr>
          <a:lstStyle>
            <a:lvl1pPr algn="r" defTabSz="931863">
              <a:defRPr sz="1300">
                <a:latin typeface="Arial" charset="0"/>
                <a:cs typeface="+mn-cs"/>
              </a:defRPr>
            </a:lvl1pPr>
          </a:lstStyle>
          <a:p>
            <a:pPr>
              <a:defRPr/>
            </a:pPr>
            <a:endParaRPr lang="en-US" dirty="0"/>
          </a:p>
        </p:txBody>
      </p:sp>
      <p:sp>
        <p:nvSpPr>
          <p:cNvPr id="81924" name="Rectangle 4"/>
          <p:cNvSpPr>
            <a:spLocks noGrp="1" noChangeArrowheads="1"/>
          </p:cNvSpPr>
          <p:nvPr>
            <p:ph type="ftr" sz="quarter" idx="2"/>
          </p:nvPr>
        </p:nvSpPr>
        <p:spPr bwMode="auto">
          <a:xfrm>
            <a:off x="0" y="9429750"/>
            <a:ext cx="2946576" cy="495300"/>
          </a:xfrm>
          <a:prstGeom prst="rect">
            <a:avLst/>
          </a:prstGeom>
          <a:noFill/>
          <a:ln w="9525">
            <a:noFill/>
            <a:miter lim="800000"/>
            <a:headEnd/>
            <a:tailEnd/>
          </a:ln>
          <a:effectLst/>
        </p:spPr>
        <p:txBody>
          <a:bodyPr vert="horz" wrap="square" lIns="93109" tIns="46554" rIns="93109" bIns="46554" numCol="1" anchor="b" anchorCtr="0" compatLnSpc="1">
            <a:prstTxWarp prst="textNoShape">
              <a:avLst/>
            </a:prstTxWarp>
          </a:bodyPr>
          <a:lstStyle>
            <a:lvl1pPr defTabSz="931863">
              <a:defRPr sz="1300">
                <a:latin typeface="Arial" charset="0"/>
                <a:cs typeface="+mn-cs"/>
              </a:defRPr>
            </a:lvl1pPr>
          </a:lstStyle>
          <a:p>
            <a:pPr>
              <a:defRPr/>
            </a:pPr>
            <a:endParaRPr lang="en-US" dirty="0"/>
          </a:p>
        </p:txBody>
      </p:sp>
      <p:sp>
        <p:nvSpPr>
          <p:cNvPr id="81925" name="Rectangle 5"/>
          <p:cNvSpPr>
            <a:spLocks noGrp="1" noChangeArrowheads="1"/>
          </p:cNvSpPr>
          <p:nvPr>
            <p:ph type="sldNum" sz="quarter" idx="3"/>
          </p:nvPr>
        </p:nvSpPr>
        <p:spPr bwMode="auto">
          <a:xfrm>
            <a:off x="3849482" y="9429750"/>
            <a:ext cx="2946575" cy="495300"/>
          </a:xfrm>
          <a:prstGeom prst="rect">
            <a:avLst/>
          </a:prstGeom>
          <a:noFill/>
          <a:ln w="9525">
            <a:noFill/>
            <a:miter lim="800000"/>
            <a:headEnd/>
            <a:tailEnd/>
          </a:ln>
          <a:effectLst/>
        </p:spPr>
        <p:txBody>
          <a:bodyPr vert="horz" wrap="square" lIns="93109" tIns="46554" rIns="93109" bIns="46554" numCol="1" anchor="b" anchorCtr="0" compatLnSpc="1">
            <a:prstTxWarp prst="textNoShape">
              <a:avLst/>
            </a:prstTxWarp>
          </a:bodyPr>
          <a:lstStyle>
            <a:lvl1pPr algn="r" defTabSz="931863">
              <a:defRPr sz="1300">
                <a:latin typeface="Arial" charset="0"/>
                <a:cs typeface="+mn-cs"/>
              </a:defRPr>
            </a:lvl1pPr>
          </a:lstStyle>
          <a:p>
            <a:pPr>
              <a:defRPr/>
            </a:pPr>
            <a:fld id="{D7EDBBA2-1E71-40C8-8594-78D739A076D9}" type="slidenum">
              <a:rPr lang="en-US"/>
              <a:pPr>
                <a:defRPr/>
              </a:pPr>
              <a:t>‹N°›</a:t>
            </a:fld>
            <a:endParaRPr lang="en-US" dirty="0"/>
          </a:p>
        </p:txBody>
      </p:sp>
    </p:spTree>
    <p:extLst>
      <p:ext uri="{BB962C8B-B14F-4D97-AF65-F5344CB8AC3E}">
        <p14:creationId xmlns="" xmlns:p14="http://schemas.microsoft.com/office/powerpoint/2010/main" val="2999435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46576" cy="495300"/>
          </a:xfrm>
          <a:prstGeom prst="rect">
            <a:avLst/>
          </a:prstGeom>
          <a:noFill/>
          <a:ln w="9525">
            <a:noFill/>
            <a:miter lim="800000"/>
            <a:headEnd/>
            <a:tailEnd/>
          </a:ln>
          <a:effectLst/>
        </p:spPr>
        <p:txBody>
          <a:bodyPr vert="horz" wrap="square" lIns="93109" tIns="46554" rIns="93109" bIns="46554" numCol="1" anchor="t" anchorCtr="0" compatLnSpc="1">
            <a:prstTxWarp prst="textNoShape">
              <a:avLst/>
            </a:prstTxWarp>
          </a:bodyPr>
          <a:lstStyle>
            <a:lvl1pPr defTabSz="931863">
              <a:defRPr sz="1300">
                <a:latin typeface="Arial" charset="0"/>
                <a:cs typeface="+mn-cs"/>
              </a:defRPr>
            </a:lvl1pPr>
          </a:lstStyle>
          <a:p>
            <a:pPr>
              <a:defRPr/>
            </a:pPr>
            <a:endParaRPr lang="de-DE" dirty="0"/>
          </a:p>
        </p:txBody>
      </p:sp>
      <p:sp>
        <p:nvSpPr>
          <p:cNvPr id="8195" name="Rectangle 3"/>
          <p:cNvSpPr>
            <a:spLocks noGrp="1" noChangeArrowheads="1"/>
          </p:cNvSpPr>
          <p:nvPr>
            <p:ph type="dt" idx="1"/>
          </p:nvPr>
        </p:nvSpPr>
        <p:spPr bwMode="auto">
          <a:xfrm>
            <a:off x="3849482" y="0"/>
            <a:ext cx="2946575" cy="495300"/>
          </a:xfrm>
          <a:prstGeom prst="rect">
            <a:avLst/>
          </a:prstGeom>
          <a:noFill/>
          <a:ln w="9525">
            <a:noFill/>
            <a:miter lim="800000"/>
            <a:headEnd/>
            <a:tailEnd/>
          </a:ln>
          <a:effectLst/>
        </p:spPr>
        <p:txBody>
          <a:bodyPr vert="horz" wrap="square" lIns="93109" tIns="46554" rIns="93109" bIns="46554" numCol="1" anchor="t" anchorCtr="0" compatLnSpc="1">
            <a:prstTxWarp prst="textNoShape">
              <a:avLst/>
            </a:prstTxWarp>
          </a:bodyPr>
          <a:lstStyle>
            <a:lvl1pPr algn="r" defTabSz="931863">
              <a:defRPr sz="1300">
                <a:latin typeface="Arial" charset="0"/>
                <a:cs typeface="+mn-cs"/>
              </a:defRPr>
            </a:lvl1pPr>
          </a:lstStyle>
          <a:p>
            <a:pPr>
              <a:defRPr/>
            </a:pPr>
            <a:endParaRPr lang="de-DE" dirty="0"/>
          </a:p>
        </p:txBody>
      </p:sp>
      <p:sp>
        <p:nvSpPr>
          <p:cNvPr id="19460" name="Rectangle 4"/>
          <p:cNvSpPr>
            <a:spLocks noGrp="1" noRot="1" noChangeAspect="1" noChangeArrowheads="1" noTextEdit="1"/>
          </p:cNvSpPr>
          <p:nvPr>
            <p:ph type="sldImg" idx="2"/>
          </p:nvPr>
        </p:nvSpPr>
        <p:spPr bwMode="auto">
          <a:xfrm>
            <a:off x="915988" y="744538"/>
            <a:ext cx="4967287" cy="3724275"/>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81225" y="4716464"/>
            <a:ext cx="5435226" cy="4465637"/>
          </a:xfrm>
          <a:prstGeom prst="rect">
            <a:avLst/>
          </a:prstGeom>
          <a:noFill/>
          <a:ln w="9525">
            <a:noFill/>
            <a:miter lim="800000"/>
            <a:headEnd/>
            <a:tailEnd/>
          </a:ln>
          <a:effectLst/>
        </p:spPr>
        <p:txBody>
          <a:bodyPr vert="horz" wrap="square" lIns="93109" tIns="46554" rIns="93109" bIns="46554"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8198" name="Rectangle 6"/>
          <p:cNvSpPr>
            <a:spLocks noGrp="1" noChangeArrowheads="1"/>
          </p:cNvSpPr>
          <p:nvPr>
            <p:ph type="ftr" sz="quarter" idx="4"/>
          </p:nvPr>
        </p:nvSpPr>
        <p:spPr bwMode="auto">
          <a:xfrm>
            <a:off x="0" y="9429750"/>
            <a:ext cx="2946576" cy="495300"/>
          </a:xfrm>
          <a:prstGeom prst="rect">
            <a:avLst/>
          </a:prstGeom>
          <a:noFill/>
          <a:ln w="9525">
            <a:noFill/>
            <a:miter lim="800000"/>
            <a:headEnd/>
            <a:tailEnd/>
          </a:ln>
          <a:effectLst/>
        </p:spPr>
        <p:txBody>
          <a:bodyPr vert="horz" wrap="square" lIns="93109" tIns="46554" rIns="93109" bIns="46554" numCol="1" anchor="b" anchorCtr="0" compatLnSpc="1">
            <a:prstTxWarp prst="textNoShape">
              <a:avLst/>
            </a:prstTxWarp>
          </a:bodyPr>
          <a:lstStyle>
            <a:lvl1pPr defTabSz="931863">
              <a:defRPr sz="1300">
                <a:latin typeface="Arial" charset="0"/>
                <a:cs typeface="+mn-cs"/>
              </a:defRPr>
            </a:lvl1pPr>
          </a:lstStyle>
          <a:p>
            <a:pPr>
              <a:defRPr/>
            </a:pPr>
            <a:endParaRPr lang="de-DE" dirty="0"/>
          </a:p>
        </p:txBody>
      </p:sp>
      <p:sp>
        <p:nvSpPr>
          <p:cNvPr id="8199" name="Rectangle 7"/>
          <p:cNvSpPr>
            <a:spLocks noGrp="1" noChangeArrowheads="1"/>
          </p:cNvSpPr>
          <p:nvPr>
            <p:ph type="sldNum" sz="quarter" idx="5"/>
          </p:nvPr>
        </p:nvSpPr>
        <p:spPr bwMode="auto">
          <a:xfrm>
            <a:off x="3849482" y="9429750"/>
            <a:ext cx="2946575" cy="495300"/>
          </a:xfrm>
          <a:prstGeom prst="rect">
            <a:avLst/>
          </a:prstGeom>
          <a:noFill/>
          <a:ln w="9525">
            <a:noFill/>
            <a:miter lim="800000"/>
            <a:headEnd/>
            <a:tailEnd/>
          </a:ln>
          <a:effectLst/>
        </p:spPr>
        <p:txBody>
          <a:bodyPr vert="horz" wrap="square" lIns="93109" tIns="46554" rIns="93109" bIns="46554" numCol="1" anchor="b" anchorCtr="0" compatLnSpc="1">
            <a:prstTxWarp prst="textNoShape">
              <a:avLst/>
            </a:prstTxWarp>
          </a:bodyPr>
          <a:lstStyle>
            <a:lvl1pPr algn="r" defTabSz="931863">
              <a:defRPr sz="1300">
                <a:latin typeface="Arial" charset="0"/>
                <a:cs typeface="+mn-cs"/>
              </a:defRPr>
            </a:lvl1pPr>
          </a:lstStyle>
          <a:p>
            <a:pPr>
              <a:defRPr/>
            </a:pPr>
            <a:fld id="{C5E5D1D2-7E64-4B80-B0C8-01DF09E0FAF1}" type="slidenum">
              <a:rPr lang="de-DE"/>
              <a:pPr>
                <a:defRPr/>
              </a:pPr>
              <a:t>‹N°›</a:t>
            </a:fld>
            <a:endParaRPr lang="de-DE" dirty="0"/>
          </a:p>
        </p:txBody>
      </p:sp>
    </p:spTree>
    <p:extLst>
      <p:ext uri="{BB962C8B-B14F-4D97-AF65-F5344CB8AC3E}">
        <p14:creationId xmlns="" xmlns:p14="http://schemas.microsoft.com/office/powerpoint/2010/main" val="34600226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3B3FB0C0-0251-4849-8E42-48B5A5402D04}" type="slidenum">
              <a:rPr lang="de-DE" smtClean="0">
                <a:latin typeface="Arial" pitchFamily="34" charset="0"/>
                <a:cs typeface="Arial" pitchFamily="34" charset="0"/>
              </a:rPr>
              <a:pPr/>
              <a:t>1</a:t>
            </a:fld>
            <a:endParaRPr lang="de-DE" dirty="0" smtClean="0">
              <a:latin typeface="Arial" pitchFamily="34" charset="0"/>
              <a:cs typeface="Arial" pitchFamily="34" charset="0"/>
            </a:endParaRPr>
          </a:p>
        </p:txBody>
      </p:sp>
      <p:sp>
        <p:nvSpPr>
          <p:cNvPr id="20483" name="Rectangle 7"/>
          <p:cNvSpPr txBox="1">
            <a:spLocks noGrp="1" noChangeArrowheads="1"/>
          </p:cNvSpPr>
          <p:nvPr/>
        </p:nvSpPr>
        <p:spPr bwMode="auto">
          <a:xfrm>
            <a:off x="3852717" y="9434514"/>
            <a:ext cx="2944958" cy="492125"/>
          </a:xfrm>
          <a:prstGeom prst="rect">
            <a:avLst/>
          </a:prstGeom>
          <a:noFill/>
          <a:ln w="9525">
            <a:noFill/>
            <a:miter lim="800000"/>
            <a:headEnd/>
            <a:tailEnd/>
          </a:ln>
        </p:spPr>
        <p:txBody>
          <a:bodyPr lIns="96554" tIns="48281" rIns="96554" bIns="48281" anchor="b"/>
          <a:lstStyle/>
          <a:p>
            <a:pPr algn="r" defTabSz="965200"/>
            <a:fld id="{2701F922-C731-4F33-BB9D-B709DE38D520}" type="slidenum">
              <a:rPr lang="en-GB" sz="1400"/>
              <a:pPr algn="r" defTabSz="965200"/>
              <a:t>1</a:t>
            </a:fld>
            <a:endParaRPr lang="en-GB" sz="1400" dirty="0"/>
          </a:p>
        </p:txBody>
      </p:sp>
      <p:sp>
        <p:nvSpPr>
          <p:cNvPr id="20484" name="Rectangle 2"/>
          <p:cNvSpPr>
            <a:spLocks noGrp="1" noRot="1" noChangeAspect="1" noChangeArrowheads="1" noTextEdit="1"/>
          </p:cNvSpPr>
          <p:nvPr>
            <p:ph type="sldImg"/>
          </p:nvPr>
        </p:nvSpPr>
        <p:spPr>
          <a:xfrm>
            <a:off x="915988" y="744538"/>
            <a:ext cx="4968875" cy="3725862"/>
          </a:xfrm>
          <a:ln/>
        </p:spPr>
      </p:sp>
      <p:sp>
        <p:nvSpPr>
          <p:cNvPr id="20485" name="Rectangle 3"/>
          <p:cNvSpPr>
            <a:spLocks noGrp="1" noChangeArrowheads="1"/>
          </p:cNvSpPr>
          <p:nvPr>
            <p:ph type="body" idx="1"/>
          </p:nvPr>
        </p:nvSpPr>
        <p:spPr>
          <a:xfrm>
            <a:off x="906141" y="4716464"/>
            <a:ext cx="4985393" cy="4465637"/>
          </a:xfrm>
          <a:noFill/>
          <a:ln/>
        </p:spPr>
        <p:txBody>
          <a:bodyPr lIns="96554" tIns="48281" rIns="96554" bIns="48281"/>
          <a:lstStyle/>
          <a:p>
            <a:pPr eaLnBrk="1" hangingPunct="1"/>
            <a:endParaRPr lang="de-DE" dirty="0"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err="1" smtClean="0"/>
              <a:t>Archiwizard</a:t>
            </a:r>
            <a:endParaRPr lang="fr-FR" dirty="0"/>
          </a:p>
        </p:txBody>
      </p:sp>
      <p:sp>
        <p:nvSpPr>
          <p:cNvPr id="4" name="Espace réservé du numéro de diapositive 3"/>
          <p:cNvSpPr>
            <a:spLocks noGrp="1"/>
          </p:cNvSpPr>
          <p:nvPr>
            <p:ph type="sldNum" sz="quarter" idx="10"/>
          </p:nvPr>
        </p:nvSpPr>
        <p:spPr/>
        <p:txBody>
          <a:bodyPr/>
          <a:lstStyle/>
          <a:p>
            <a:pPr>
              <a:defRPr/>
            </a:pPr>
            <a:fld id="{C5E5D1D2-7E64-4B80-B0C8-01DF09E0FAF1}" type="slidenum">
              <a:rPr lang="de-DE" smtClean="0"/>
              <a:pPr>
                <a:defRPr/>
              </a:pPr>
              <a:t>10</a:t>
            </a:fld>
            <a:endParaRPr lang="de-DE"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txBox="1">
            <a:spLocks noGrp="1" noChangeArrowheads="1"/>
          </p:cNvSpPr>
          <p:nvPr/>
        </p:nvSpPr>
        <p:spPr bwMode="auto">
          <a:xfrm>
            <a:off x="3849482" y="9429750"/>
            <a:ext cx="2946575" cy="495300"/>
          </a:xfrm>
          <a:prstGeom prst="rect">
            <a:avLst/>
          </a:prstGeom>
          <a:noFill/>
          <a:ln w="9525">
            <a:noFill/>
            <a:miter lim="800000"/>
            <a:headEnd/>
            <a:tailEnd/>
          </a:ln>
        </p:spPr>
        <p:txBody>
          <a:bodyPr lIns="93109" tIns="46554" rIns="93109" bIns="46554" anchor="b"/>
          <a:lstStyle/>
          <a:p>
            <a:pPr algn="r" defTabSz="931863"/>
            <a:fld id="{8B38FDD2-42C6-43D5-A567-77F0E73ED846}" type="slidenum">
              <a:rPr lang="de-DE" sz="1300"/>
              <a:pPr algn="r" defTabSz="931863"/>
              <a:t>11</a:t>
            </a:fld>
            <a:endParaRPr lang="de-DE" sz="1300" dirty="0"/>
          </a:p>
        </p:txBody>
      </p:sp>
      <p:sp>
        <p:nvSpPr>
          <p:cNvPr id="21507" name="Rectangle 2"/>
          <p:cNvSpPr>
            <a:spLocks noGrp="1" noRot="1" noChangeAspect="1" noChangeArrowheads="1" noTextEdit="1"/>
          </p:cNvSpPr>
          <p:nvPr>
            <p:ph type="sldImg"/>
          </p:nvPr>
        </p:nvSpPr>
        <p:spPr>
          <a:xfrm>
            <a:off x="915988" y="744538"/>
            <a:ext cx="4968875" cy="3725862"/>
          </a:xfrm>
          <a:ln/>
        </p:spPr>
      </p:sp>
      <p:sp>
        <p:nvSpPr>
          <p:cNvPr id="21508" name="Rectangle 3"/>
          <p:cNvSpPr>
            <a:spLocks noGrp="1" noChangeArrowheads="1"/>
          </p:cNvSpPr>
          <p:nvPr>
            <p:ph type="body" idx="1"/>
          </p:nvPr>
        </p:nvSpPr>
        <p:spPr>
          <a:xfrm>
            <a:off x="906141" y="4716464"/>
            <a:ext cx="4985393" cy="4465637"/>
          </a:xfrm>
          <a:noFill/>
          <a:ln/>
        </p:spPr>
        <p:txBody>
          <a:bodyPr/>
          <a:lstStyle/>
          <a:p>
            <a:pPr eaLnBrk="1" hangingPunct="1"/>
            <a:r>
              <a:rPr lang="fr-FR" noProof="1" smtClean="0">
                <a:latin typeface="Arial" pitchFamily="34" charset="0"/>
              </a:rPr>
              <a:t>Avant la</a:t>
            </a:r>
            <a:r>
              <a:rPr lang="fr-FR" baseline="0" noProof="1" smtClean="0">
                <a:latin typeface="Arial" pitchFamily="34" charset="0"/>
              </a:rPr>
              <a:t> réforme STI2D, il y avait le baccalauréat STI Génie Civil.</a:t>
            </a:r>
          </a:p>
          <a:p>
            <a:pPr eaLnBrk="1" hangingPunct="1"/>
            <a:r>
              <a:rPr lang="fr-FR" baseline="0" noProof="1" smtClean="0">
                <a:latin typeface="Arial" pitchFamily="34" charset="0"/>
              </a:rPr>
              <a:t>Dans ce cadre nous avons fait nos premiers pas avec la 3D face à des élèves, c’était en 2005 presque 10 ans !</a:t>
            </a:r>
          </a:p>
          <a:p>
            <a:pPr eaLnBrk="1" hangingPunct="1"/>
            <a:r>
              <a:rPr lang="fr-FR" baseline="0" noProof="1" smtClean="0">
                <a:latin typeface="Arial" pitchFamily="34" charset="0"/>
              </a:rPr>
              <a:t>Quavons nous fait ?</a:t>
            </a:r>
            <a:endParaRPr lang="fr-FR" noProof="1"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Souvent on a la mauvaise habitude</a:t>
            </a:r>
            <a:r>
              <a:rPr lang="fr-FR" baseline="0" dirty="0" smtClean="0"/>
              <a:t> de focaliser sur les outils BIM (Revit, </a:t>
            </a:r>
            <a:r>
              <a:rPr lang="fr-FR" baseline="0" dirty="0" err="1" smtClean="0"/>
              <a:t>Allplan</a:t>
            </a:r>
            <a:r>
              <a:rPr lang="fr-FR" baseline="0" dirty="0" smtClean="0"/>
              <a:t>, </a:t>
            </a:r>
            <a:r>
              <a:rPr lang="fr-FR" baseline="0" dirty="0" err="1" smtClean="0"/>
              <a:t>Archiwizard</a:t>
            </a:r>
            <a:r>
              <a:rPr lang="fr-FR" baseline="0" dirty="0" smtClean="0"/>
              <a:t>, Elodie-CSTB, etc..) mais je pense que le cœur du BIM pour les STI2D est de comprendre et d’utiliser la chaine numérique dans l’acteur de construire ou rénover.</a:t>
            </a:r>
          </a:p>
          <a:p>
            <a:r>
              <a:rPr lang="fr-FR" baseline="0" dirty="0" smtClean="0"/>
              <a:t>L’exemple graphique qui résume très bien mon point de vue est le PROJET </a:t>
            </a:r>
            <a:r>
              <a:rPr lang="fr-FR" baseline="0" dirty="0" err="1" smtClean="0"/>
              <a:t>Senatti</a:t>
            </a:r>
            <a:r>
              <a:rPr lang="fr-FR" baseline="0" dirty="0" smtClean="0"/>
              <a:t>. </a:t>
            </a:r>
            <a:endParaRPr lang="fr-FR" dirty="0"/>
          </a:p>
        </p:txBody>
      </p:sp>
      <p:sp>
        <p:nvSpPr>
          <p:cNvPr id="4" name="Espace réservé du numéro de diapositive 3"/>
          <p:cNvSpPr>
            <a:spLocks noGrp="1"/>
          </p:cNvSpPr>
          <p:nvPr>
            <p:ph type="sldNum" sz="quarter" idx="10"/>
          </p:nvPr>
        </p:nvSpPr>
        <p:spPr/>
        <p:txBody>
          <a:bodyPr/>
          <a:lstStyle/>
          <a:p>
            <a:pPr>
              <a:defRPr/>
            </a:pPr>
            <a:fld id="{C5E5D1D2-7E64-4B80-B0C8-01DF09E0FAF1}" type="slidenum">
              <a:rPr lang="de-DE" smtClean="0"/>
              <a:pPr>
                <a:defRPr/>
              </a:pPr>
              <a:t>12</a:t>
            </a:fld>
            <a:endParaRPr lang="de-DE" dirty="0"/>
          </a:p>
        </p:txBody>
      </p:sp>
    </p:spTree>
    <p:extLst>
      <p:ext uri="{BB962C8B-B14F-4D97-AF65-F5344CB8AC3E}">
        <p14:creationId xmlns="" xmlns:p14="http://schemas.microsoft.com/office/powerpoint/2010/main" val="3493817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 maquette numérique (BIM) doit servir à</a:t>
            </a:r>
            <a:r>
              <a:rPr lang="fr-FR" baseline="0" dirty="0" smtClean="0"/>
              <a:t> comprendre les différentes étapes du cycle de vie d’un ouvrage et d’en repérer les informations indispensables (choix des caractéristiques et attributs). </a:t>
            </a:r>
            <a:endParaRPr lang="fr-FR" dirty="0"/>
          </a:p>
        </p:txBody>
      </p:sp>
      <p:sp>
        <p:nvSpPr>
          <p:cNvPr id="4" name="Espace réservé du numéro de diapositive 3"/>
          <p:cNvSpPr>
            <a:spLocks noGrp="1"/>
          </p:cNvSpPr>
          <p:nvPr>
            <p:ph type="sldNum" sz="quarter" idx="10"/>
          </p:nvPr>
        </p:nvSpPr>
        <p:spPr/>
        <p:txBody>
          <a:bodyPr/>
          <a:lstStyle/>
          <a:p>
            <a:pPr>
              <a:defRPr/>
            </a:pPr>
            <a:fld id="{C5E5D1D2-7E64-4B80-B0C8-01DF09E0FAF1}" type="slidenum">
              <a:rPr lang="de-DE" smtClean="0"/>
              <a:pPr>
                <a:defRPr/>
              </a:pPr>
              <a:t>13</a:t>
            </a:fld>
            <a:endParaRPr lang="de-DE" dirty="0"/>
          </a:p>
        </p:txBody>
      </p:sp>
    </p:spTree>
    <p:extLst>
      <p:ext uri="{BB962C8B-B14F-4D97-AF65-F5344CB8AC3E}">
        <p14:creationId xmlns="" xmlns:p14="http://schemas.microsoft.com/office/powerpoint/2010/main" val="34938174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txBox="1">
            <a:spLocks noGrp="1" noChangeArrowheads="1"/>
          </p:cNvSpPr>
          <p:nvPr/>
        </p:nvSpPr>
        <p:spPr bwMode="auto">
          <a:xfrm>
            <a:off x="3849482" y="9429750"/>
            <a:ext cx="2946575" cy="495300"/>
          </a:xfrm>
          <a:prstGeom prst="rect">
            <a:avLst/>
          </a:prstGeom>
          <a:noFill/>
          <a:ln w="9525">
            <a:noFill/>
            <a:miter lim="800000"/>
            <a:headEnd/>
            <a:tailEnd/>
          </a:ln>
        </p:spPr>
        <p:txBody>
          <a:bodyPr lIns="93109" tIns="46554" rIns="93109" bIns="46554" anchor="b"/>
          <a:lstStyle/>
          <a:p>
            <a:pPr algn="r" defTabSz="931863"/>
            <a:fld id="{8B38FDD2-42C6-43D5-A567-77F0E73ED846}" type="slidenum">
              <a:rPr lang="de-DE" sz="1300"/>
              <a:pPr algn="r" defTabSz="931863"/>
              <a:t>14</a:t>
            </a:fld>
            <a:endParaRPr lang="de-DE" sz="1300" dirty="0"/>
          </a:p>
        </p:txBody>
      </p:sp>
      <p:sp>
        <p:nvSpPr>
          <p:cNvPr id="21507" name="Rectangle 2"/>
          <p:cNvSpPr>
            <a:spLocks noGrp="1" noRot="1" noChangeAspect="1" noChangeArrowheads="1" noTextEdit="1"/>
          </p:cNvSpPr>
          <p:nvPr>
            <p:ph type="sldImg"/>
          </p:nvPr>
        </p:nvSpPr>
        <p:spPr>
          <a:xfrm>
            <a:off x="915988" y="744538"/>
            <a:ext cx="4968875" cy="3725862"/>
          </a:xfrm>
          <a:ln/>
        </p:spPr>
      </p:sp>
      <p:sp>
        <p:nvSpPr>
          <p:cNvPr id="21508" name="Rectangle 3"/>
          <p:cNvSpPr>
            <a:spLocks noGrp="1" noChangeArrowheads="1"/>
          </p:cNvSpPr>
          <p:nvPr>
            <p:ph type="body" idx="1"/>
          </p:nvPr>
        </p:nvSpPr>
        <p:spPr>
          <a:xfrm>
            <a:off x="906141" y="4716464"/>
            <a:ext cx="4985393" cy="4465637"/>
          </a:xfrm>
          <a:noFill/>
          <a:ln/>
        </p:spPr>
        <p:txBody>
          <a:bodyPr/>
          <a:lstStyle/>
          <a:p>
            <a:pPr eaLnBrk="1" hangingPunct="1"/>
            <a:r>
              <a:rPr lang="fr-FR" noProof="1" smtClean="0">
                <a:latin typeface="Arial" pitchFamily="34" charset="0"/>
              </a:rPr>
              <a:t>Avant la</a:t>
            </a:r>
            <a:r>
              <a:rPr lang="fr-FR" baseline="0" noProof="1" smtClean="0">
                <a:latin typeface="Arial" pitchFamily="34" charset="0"/>
              </a:rPr>
              <a:t> réforme STI2D, il y avait le baccalauréat STI Génie Civil.</a:t>
            </a:r>
          </a:p>
          <a:p>
            <a:pPr eaLnBrk="1" hangingPunct="1"/>
            <a:r>
              <a:rPr lang="fr-FR" baseline="0" noProof="1" smtClean="0">
                <a:latin typeface="Arial" pitchFamily="34" charset="0"/>
              </a:rPr>
              <a:t>Dans ce cadre nous avons fait nos premiers pas avec la 3D face à des élèves, c’était en 2005 presque 10 ans !</a:t>
            </a:r>
          </a:p>
          <a:p>
            <a:pPr eaLnBrk="1" hangingPunct="1"/>
            <a:r>
              <a:rPr lang="fr-FR" baseline="0" noProof="1" smtClean="0">
                <a:latin typeface="Arial" pitchFamily="34" charset="0"/>
              </a:rPr>
              <a:t>Quavons nous fait ?</a:t>
            </a:r>
            <a:endParaRPr lang="fr-FR" noProof="1"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Pourquoi un club ? </a:t>
            </a:r>
            <a:r>
              <a:rPr lang="fr-FR" baseline="0" dirty="0" smtClean="0"/>
              <a:t>au même titre que le club photos ou théâtre pour donner à nos jeunes un espace d’expression et d’épanouissement. </a:t>
            </a:r>
          </a:p>
          <a:p>
            <a:r>
              <a:rPr lang="fr-FR" baseline="0" dirty="0" smtClean="0"/>
              <a:t>Le jeux premier loisir des jeunes </a:t>
            </a:r>
          </a:p>
          <a:p>
            <a:r>
              <a:rPr lang="fr-FR" baseline="0" dirty="0" smtClean="0"/>
              <a:t>Pour y faire quoi ? Construire la maquette numérique du lycée</a:t>
            </a:r>
          </a:p>
          <a:p>
            <a:endParaRPr lang="fr-FR" baseline="0" dirty="0" smtClean="0"/>
          </a:p>
          <a:p>
            <a:r>
              <a:rPr lang="fr-FR" baseline="0" dirty="0" smtClean="0"/>
              <a:t>Le réel: un endroit que les élèves connaissent bien</a:t>
            </a:r>
          </a:p>
          <a:p>
            <a:r>
              <a:rPr lang="fr-FR" baseline="0" dirty="0" smtClean="0"/>
              <a:t>La maquette : les problèmes de levé, de précision, de limites de représentation</a:t>
            </a:r>
            <a:endParaRPr lang="fr-FR" dirty="0"/>
          </a:p>
        </p:txBody>
      </p:sp>
      <p:sp>
        <p:nvSpPr>
          <p:cNvPr id="4" name="Espace réservé du numéro de diapositive 3"/>
          <p:cNvSpPr>
            <a:spLocks noGrp="1"/>
          </p:cNvSpPr>
          <p:nvPr>
            <p:ph type="sldNum" sz="quarter" idx="10"/>
          </p:nvPr>
        </p:nvSpPr>
        <p:spPr/>
        <p:txBody>
          <a:bodyPr/>
          <a:lstStyle/>
          <a:p>
            <a:pPr>
              <a:defRPr/>
            </a:pPr>
            <a:fld id="{C5E5D1D2-7E64-4B80-B0C8-01DF09E0FAF1}" type="slidenum">
              <a:rPr lang="de-DE" smtClean="0"/>
              <a:pPr>
                <a:defRPr/>
              </a:pPr>
              <a:t>15</a:t>
            </a:fld>
            <a:endParaRPr lang="de-DE" dirty="0"/>
          </a:p>
        </p:txBody>
      </p:sp>
    </p:spTree>
    <p:extLst>
      <p:ext uri="{BB962C8B-B14F-4D97-AF65-F5344CB8AC3E}">
        <p14:creationId xmlns="" xmlns:p14="http://schemas.microsoft.com/office/powerpoint/2010/main" val="34938174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txBox="1">
            <a:spLocks noGrp="1" noChangeArrowheads="1"/>
          </p:cNvSpPr>
          <p:nvPr/>
        </p:nvSpPr>
        <p:spPr bwMode="auto">
          <a:xfrm>
            <a:off x="3849482" y="9429750"/>
            <a:ext cx="2946575" cy="495300"/>
          </a:xfrm>
          <a:prstGeom prst="rect">
            <a:avLst/>
          </a:prstGeom>
          <a:noFill/>
          <a:ln w="9525">
            <a:noFill/>
            <a:miter lim="800000"/>
            <a:headEnd/>
            <a:tailEnd/>
          </a:ln>
        </p:spPr>
        <p:txBody>
          <a:bodyPr lIns="93109" tIns="46554" rIns="93109" bIns="46554" anchor="b"/>
          <a:lstStyle/>
          <a:p>
            <a:pPr algn="r" defTabSz="931863"/>
            <a:fld id="{8B38FDD2-42C6-43D5-A567-77F0E73ED846}" type="slidenum">
              <a:rPr lang="de-DE" sz="1300"/>
              <a:pPr algn="r" defTabSz="931863"/>
              <a:t>16</a:t>
            </a:fld>
            <a:endParaRPr lang="de-DE" sz="1300" dirty="0"/>
          </a:p>
        </p:txBody>
      </p:sp>
      <p:sp>
        <p:nvSpPr>
          <p:cNvPr id="21507" name="Rectangle 2"/>
          <p:cNvSpPr>
            <a:spLocks noGrp="1" noRot="1" noChangeAspect="1" noChangeArrowheads="1" noTextEdit="1"/>
          </p:cNvSpPr>
          <p:nvPr>
            <p:ph type="sldImg"/>
          </p:nvPr>
        </p:nvSpPr>
        <p:spPr>
          <a:xfrm>
            <a:off x="915988" y="744538"/>
            <a:ext cx="4968875" cy="3725862"/>
          </a:xfrm>
          <a:ln/>
        </p:spPr>
      </p:sp>
      <p:sp>
        <p:nvSpPr>
          <p:cNvPr id="21508" name="Rectangle 3"/>
          <p:cNvSpPr>
            <a:spLocks noGrp="1" noChangeArrowheads="1"/>
          </p:cNvSpPr>
          <p:nvPr>
            <p:ph type="body" idx="1"/>
          </p:nvPr>
        </p:nvSpPr>
        <p:spPr>
          <a:xfrm>
            <a:off x="906141" y="4716464"/>
            <a:ext cx="4985393" cy="4465637"/>
          </a:xfrm>
          <a:noFill/>
          <a:ln/>
        </p:spPr>
        <p:txBody>
          <a:bodyPr/>
          <a:lstStyle/>
          <a:p>
            <a:pPr eaLnBrk="1" hangingPunct="1"/>
            <a:r>
              <a:rPr lang="fr-FR" noProof="1" smtClean="0">
                <a:latin typeface="Arial" pitchFamily="34" charset="0"/>
              </a:rPr>
              <a:t>Avant la</a:t>
            </a:r>
            <a:r>
              <a:rPr lang="fr-FR" baseline="0" noProof="1" smtClean="0">
                <a:latin typeface="Arial" pitchFamily="34" charset="0"/>
              </a:rPr>
              <a:t> réforme STI2D, il y avait le baccalauréat STI Génie Civil.</a:t>
            </a:r>
          </a:p>
          <a:p>
            <a:pPr eaLnBrk="1" hangingPunct="1"/>
            <a:r>
              <a:rPr lang="fr-FR" baseline="0" noProof="1" smtClean="0">
                <a:latin typeface="Arial" pitchFamily="34" charset="0"/>
              </a:rPr>
              <a:t>Dans ce cadre nous avons fait nos premiers pas avec la 3D face à des élèves, c’était en 2005 presque 10 ans !</a:t>
            </a:r>
          </a:p>
          <a:p>
            <a:pPr eaLnBrk="1" hangingPunct="1"/>
            <a:r>
              <a:rPr lang="fr-FR" baseline="0" noProof="1" smtClean="0">
                <a:latin typeface="Arial" pitchFamily="34" charset="0"/>
              </a:rPr>
              <a:t>Quavons nous fait ?</a:t>
            </a:r>
            <a:endParaRPr lang="fr-FR" noProof="1"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C5E5D1D2-7E64-4B80-B0C8-01DF09E0FAF1}" type="slidenum">
              <a:rPr lang="de-DE" smtClean="0"/>
              <a:pPr>
                <a:defRPr/>
              </a:pPr>
              <a:t>17</a:t>
            </a:fld>
            <a:endParaRPr lang="de-DE"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txBox="1">
            <a:spLocks noGrp="1" noChangeArrowheads="1"/>
          </p:cNvSpPr>
          <p:nvPr/>
        </p:nvSpPr>
        <p:spPr bwMode="auto">
          <a:xfrm>
            <a:off x="3849482" y="9429750"/>
            <a:ext cx="2946575" cy="495300"/>
          </a:xfrm>
          <a:prstGeom prst="rect">
            <a:avLst/>
          </a:prstGeom>
          <a:noFill/>
          <a:ln w="9525">
            <a:noFill/>
            <a:miter lim="800000"/>
            <a:headEnd/>
            <a:tailEnd/>
          </a:ln>
        </p:spPr>
        <p:txBody>
          <a:bodyPr lIns="93109" tIns="46554" rIns="93109" bIns="46554" anchor="b"/>
          <a:lstStyle/>
          <a:p>
            <a:pPr algn="r" defTabSz="931863"/>
            <a:fld id="{8B38FDD2-42C6-43D5-A567-77F0E73ED846}" type="slidenum">
              <a:rPr lang="de-DE" sz="1300"/>
              <a:pPr algn="r" defTabSz="931863"/>
              <a:t>18</a:t>
            </a:fld>
            <a:endParaRPr lang="de-DE" sz="1300" dirty="0"/>
          </a:p>
        </p:txBody>
      </p:sp>
      <p:sp>
        <p:nvSpPr>
          <p:cNvPr id="21507" name="Rectangle 2"/>
          <p:cNvSpPr>
            <a:spLocks noGrp="1" noRot="1" noChangeAspect="1" noChangeArrowheads="1" noTextEdit="1"/>
          </p:cNvSpPr>
          <p:nvPr>
            <p:ph type="sldImg"/>
          </p:nvPr>
        </p:nvSpPr>
        <p:spPr>
          <a:xfrm>
            <a:off x="915988" y="744538"/>
            <a:ext cx="4968875" cy="3725862"/>
          </a:xfrm>
          <a:ln/>
        </p:spPr>
      </p:sp>
      <p:sp>
        <p:nvSpPr>
          <p:cNvPr id="21508" name="Rectangle 3"/>
          <p:cNvSpPr>
            <a:spLocks noGrp="1" noChangeArrowheads="1"/>
          </p:cNvSpPr>
          <p:nvPr>
            <p:ph type="body" idx="1"/>
          </p:nvPr>
        </p:nvSpPr>
        <p:spPr>
          <a:xfrm>
            <a:off x="906141" y="4716464"/>
            <a:ext cx="4985393" cy="4465637"/>
          </a:xfrm>
          <a:noFill/>
          <a:ln/>
        </p:spPr>
        <p:txBody>
          <a:bodyPr/>
          <a:lstStyle/>
          <a:p>
            <a:pPr eaLnBrk="1" hangingPunct="1"/>
            <a:endParaRPr lang="fr-FR" noProof="1"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txBox="1">
            <a:spLocks noGrp="1" noChangeArrowheads="1"/>
          </p:cNvSpPr>
          <p:nvPr/>
        </p:nvSpPr>
        <p:spPr bwMode="auto">
          <a:xfrm>
            <a:off x="3849482" y="9429750"/>
            <a:ext cx="2946575" cy="495300"/>
          </a:xfrm>
          <a:prstGeom prst="rect">
            <a:avLst/>
          </a:prstGeom>
          <a:noFill/>
          <a:ln w="9525">
            <a:noFill/>
            <a:miter lim="800000"/>
            <a:headEnd/>
            <a:tailEnd/>
          </a:ln>
        </p:spPr>
        <p:txBody>
          <a:bodyPr lIns="93109" tIns="46554" rIns="93109" bIns="46554" anchor="b"/>
          <a:lstStyle/>
          <a:p>
            <a:pPr algn="r" defTabSz="931863"/>
            <a:fld id="{8B38FDD2-42C6-43D5-A567-77F0E73ED846}" type="slidenum">
              <a:rPr lang="de-DE" sz="1300"/>
              <a:pPr algn="r" defTabSz="931863"/>
              <a:t>2</a:t>
            </a:fld>
            <a:endParaRPr lang="de-DE" sz="1300" dirty="0"/>
          </a:p>
        </p:txBody>
      </p:sp>
      <p:sp>
        <p:nvSpPr>
          <p:cNvPr id="21507" name="Rectangle 2"/>
          <p:cNvSpPr>
            <a:spLocks noGrp="1" noRot="1" noChangeAspect="1" noChangeArrowheads="1" noTextEdit="1"/>
          </p:cNvSpPr>
          <p:nvPr>
            <p:ph type="sldImg"/>
          </p:nvPr>
        </p:nvSpPr>
        <p:spPr>
          <a:xfrm>
            <a:off x="915988" y="744538"/>
            <a:ext cx="4968875" cy="3725862"/>
          </a:xfrm>
          <a:ln/>
        </p:spPr>
      </p:sp>
      <p:sp>
        <p:nvSpPr>
          <p:cNvPr id="21508" name="Rectangle 3"/>
          <p:cNvSpPr>
            <a:spLocks noGrp="1" noChangeArrowheads="1"/>
          </p:cNvSpPr>
          <p:nvPr>
            <p:ph type="body" idx="1"/>
          </p:nvPr>
        </p:nvSpPr>
        <p:spPr>
          <a:xfrm>
            <a:off x="906141" y="4716464"/>
            <a:ext cx="4985393" cy="4465637"/>
          </a:xfrm>
          <a:noFill/>
          <a:ln/>
        </p:spPr>
        <p:txBody>
          <a:bodyPr/>
          <a:lstStyle/>
          <a:p>
            <a:pPr eaLnBrk="1" hangingPunct="1"/>
            <a:r>
              <a:rPr lang="fr-FR" noProof="1" smtClean="0">
                <a:latin typeface="Arial" pitchFamily="34" charset="0"/>
              </a:rPr>
              <a:t>Avant la</a:t>
            </a:r>
            <a:r>
              <a:rPr lang="fr-FR" baseline="0" noProof="1" smtClean="0">
                <a:latin typeface="Arial" pitchFamily="34" charset="0"/>
              </a:rPr>
              <a:t> réforme STI2D, il y avait le baccalauréat STI Génie Civil.</a:t>
            </a:r>
          </a:p>
          <a:p>
            <a:pPr eaLnBrk="1" hangingPunct="1"/>
            <a:r>
              <a:rPr lang="fr-FR" baseline="0" noProof="1" smtClean="0">
                <a:latin typeface="Arial" pitchFamily="34" charset="0"/>
              </a:rPr>
              <a:t>Dans ce cadre nous avons fait nos premiers pas avec la 3D face à des élèves, c’était en 2005 presque 10 ans !</a:t>
            </a:r>
          </a:p>
          <a:p>
            <a:pPr eaLnBrk="1" hangingPunct="1"/>
            <a:r>
              <a:rPr lang="fr-FR" baseline="0" noProof="1" smtClean="0">
                <a:latin typeface="Arial" pitchFamily="34" charset="0"/>
              </a:rPr>
              <a:t>Qu’avons nous fait ?</a:t>
            </a:r>
            <a:endParaRPr lang="fr-FR" noProof="1"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Nous avons choisi un outil, ALLPLAN,</a:t>
            </a:r>
            <a:r>
              <a:rPr lang="fr-FR" baseline="0" dirty="0" smtClean="0"/>
              <a:t> nous avons choisi une école allemande qui utilise le même logiciel avec leurs élèves. La société </a:t>
            </a:r>
            <a:r>
              <a:rPr lang="fr-FR" baseline="0" dirty="0" err="1" smtClean="0"/>
              <a:t>Nemetschek</a:t>
            </a:r>
            <a:r>
              <a:rPr lang="fr-FR" baseline="0" dirty="0" smtClean="0"/>
              <a:t> nous a ouvert sa base de donnée clients pour trouver ce partenaire. Europa </a:t>
            </a:r>
            <a:r>
              <a:rPr lang="fr-FR" baseline="0" dirty="0" err="1" smtClean="0"/>
              <a:t>Berufsschule</a:t>
            </a:r>
            <a:r>
              <a:rPr lang="fr-FR" baseline="0" dirty="0" smtClean="0"/>
              <a:t> de </a:t>
            </a:r>
            <a:r>
              <a:rPr lang="fr-FR" baseline="0" dirty="0" err="1" smtClean="0"/>
              <a:t>Weiden</a:t>
            </a:r>
            <a:r>
              <a:rPr lang="fr-FR" baseline="0" dirty="0" smtClean="0"/>
              <a:t> en Bavière.</a:t>
            </a:r>
          </a:p>
          <a:p>
            <a:r>
              <a:rPr lang="fr-FR" baseline="0" dirty="0" smtClean="0"/>
              <a:t>Nous avons signé un partenariat et développer des projets autour de cet outil avec les élèves des deux pays. Fort de cet expérience nous avons étendu nos partenariats avec l’Angleterre, puis d’autres pays au travers de projets Comenius.</a:t>
            </a:r>
            <a:endParaRPr lang="fr-FR" dirty="0"/>
          </a:p>
        </p:txBody>
      </p:sp>
      <p:sp>
        <p:nvSpPr>
          <p:cNvPr id="4" name="Espace réservé du numéro de diapositive 3"/>
          <p:cNvSpPr>
            <a:spLocks noGrp="1"/>
          </p:cNvSpPr>
          <p:nvPr>
            <p:ph type="sldNum" sz="quarter" idx="10"/>
          </p:nvPr>
        </p:nvSpPr>
        <p:spPr/>
        <p:txBody>
          <a:bodyPr/>
          <a:lstStyle/>
          <a:p>
            <a:pPr>
              <a:defRPr/>
            </a:pPr>
            <a:fld id="{C5E5D1D2-7E64-4B80-B0C8-01DF09E0FAF1}" type="slidenum">
              <a:rPr lang="de-DE" smtClean="0"/>
              <a:pPr>
                <a:defRPr/>
              </a:pPr>
              <a:t>3</a:t>
            </a:fld>
            <a:endParaRPr lang="de-DE" dirty="0"/>
          </a:p>
        </p:txBody>
      </p:sp>
    </p:spTree>
    <p:extLst>
      <p:ext uri="{BB962C8B-B14F-4D97-AF65-F5344CB8AC3E}">
        <p14:creationId xmlns="" xmlns:p14="http://schemas.microsoft.com/office/powerpoint/2010/main" val="3493817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txBox="1">
            <a:spLocks noGrp="1" noChangeArrowheads="1"/>
          </p:cNvSpPr>
          <p:nvPr/>
        </p:nvSpPr>
        <p:spPr bwMode="auto">
          <a:xfrm>
            <a:off x="3849482" y="9429750"/>
            <a:ext cx="2946575" cy="495300"/>
          </a:xfrm>
          <a:prstGeom prst="rect">
            <a:avLst/>
          </a:prstGeom>
          <a:noFill/>
          <a:ln w="9525">
            <a:noFill/>
            <a:miter lim="800000"/>
            <a:headEnd/>
            <a:tailEnd/>
          </a:ln>
        </p:spPr>
        <p:txBody>
          <a:bodyPr lIns="93109" tIns="46554" rIns="93109" bIns="46554" anchor="b"/>
          <a:lstStyle/>
          <a:p>
            <a:pPr algn="r" defTabSz="931863"/>
            <a:fld id="{8B38FDD2-42C6-43D5-A567-77F0E73ED846}" type="slidenum">
              <a:rPr lang="de-DE" sz="1300"/>
              <a:pPr algn="r" defTabSz="931863"/>
              <a:t>4</a:t>
            </a:fld>
            <a:endParaRPr lang="de-DE" sz="1300" dirty="0"/>
          </a:p>
        </p:txBody>
      </p:sp>
      <p:sp>
        <p:nvSpPr>
          <p:cNvPr id="21507" name="Rectangle 2"/>
          <p:cNvSpPr>
            <a:spLocks noGrp="1" noRot="1" noChangeAspect="1" noChangeArrowheads="1" noTextEdit="1"/>
          </p:cNvSpPr>
          <p:nvPr>
            <p:ph type="sldImg"/>
          </p:nvPr>
        </p:nvSpPr>
        <p:spPr>
          <a:xfrm>
            <a:off x="915988" y="744538"/>
            <a:ext cx="4968875" cy="3725862"/>
          </a:xfrm>
          <a:ln/>
        </p:spPr>
      </p:sp>
      <p:sp>
        <p:nvSpPr>
          <p:cNvPr id="21508" name="Rectangle 3"/>
          <p:cNvSpPr>
            <a:spLocks noGrp="1" noChangeArrowheads="1"/>
          </p:cNvSpPr>
          <p:nvPr>
            <p:ph type="body" idx="1"/>
          </p:nvPr>
        </p:nvSpPr>
        <p:spPr>
          <a:xfrm>
            <a:off x="906141" y="4716464"/>
            <a:ext cx="4985393" cy="4465637"/>
          </a:xfrm>
          <a:noFill/>
          <a:ln/>
        </p:spPr>
        <p:txBody>
          <a:bodyPr/>
          <a:lstStyle/>
          <a:p>
            <a:pPr eaLnBrk="1" hangingPunct="1"/>
            <a:r>
              <a:rPr lang="fr-FR" noProof="1" smtClean="0">
                <a:latin typeface="Arial" pitchFamily="34" charset="0"/>
              </a:rPr>
              <a:t>Avant la</a:t>
            </a:r>
            <a:r>
              <a:rPr lang="fr-FR" baseline="0" noProof="1" smtClean="0">
                <a:latin typeface="Arial" pitchFamily="34" charset="0"/>
              </a:rPr>
              <a:t> réforme STI2D, il y avait le baccalauréat STI Génie Civil.</a:t>
            </a:r>
          </a:p>
          <a:p>
            <a:pPr eaLnBrk="1" hangingPunct="1"/>
            <a:r>
              <a:rPr lang="fr-FR" baseline="0" noProof="1" smtClean="0">
                <a:latin typeface="Arial" pitchFamily="34" charset="0"/>
              </a:rPr>
              <a:t>Dans ce cadre nous avons fait nos premiers pas avec la 3D face à des élèves, c’était en 2005 presque 10 ans !</a:t>
            </a:r>
          </a:p>
          <a:p>
            <a:pPr eaLnBrk="1" hangingPunct="1"/>
            <a:r>
              <a:rPr lang="fr-FR" baseline="0" noProof="1" smtClean="0">
                <a:latin typeface="Arial" pitchFamily="34" charset="0"/>
              </a:rPr>
              <a:t>Quavons nous fait ?</a:t>
            </a:r>
            <a:endParaRPr lang="fr-FR" noProof="1"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Un outil de gestion</a:t>
            </a:r>
            <a:r>
              <a:rPr lang="fr-FR" baseline="0" dirty="0" smtClean="0"/>
              <a:t> du patrimoine avancé qui possède à la fois une base graphique et des informations utiles à sa maintenance.</a:t>
            </a:r>
            <a:endParaRPr lang="fr-FR" dirty="0"/>
          </a:p>
        </p:txBody>
      </p:sp>
      <p:sp>
        <p:nvSpPr>
          <p:cNvPr id="4" name="Espace réservé du numéro de diapositive 3"/>
          <p:cNvSpPr>
            <a:spLocks noGrp="1"/>
          </p:cNvSpPr>
          <p:nvPr>
            <p:ph type="sldNum" sz="quarter" idx="10"/>
          </p:nvPr>
        </p:nvSpPr>
        <p:spPr/>
        <p:txBody>
          <a:bodyPr/>
          <a:lstStyle/>
          <a:p>
            <a:pPr>
              <a:defRPr/>
            </a:pPr>
            <a:fld id="{C5E5D1D2-7E64-4B80-B0C8-01DF09E0FAF1}" type="slidenum">
              <a:rPr lang="de-DE" smtClean="0"/>
              <a:pPr>
                <a:defRPr/>
              </a:pPr>
              <a:t>5</a:t>
            </a:fld>
            <a:endParaRPr lang="de-D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C5E5D1D2-7E64-4B80-B0C8-01DF09E0FAF1}" type="slidenum">
              <a:rPr lang="de-DE" smtClean="0"/>
              <a:pPr>
                <a:defRPr/>
              </a:pPr>
              <a:t>6</a:t>
            </a:fld>
            <a:endParaRPr lang="de-D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C5E5D1D2-7E64-4B80-B0C8-01DF09E0FAF1}" type="slidenum">
              <a:rPr lang="de-DE" smtClean="0"/>
              <a:pPr>
                <a:defRPr/>
              </a:pPr>
              <a:t>7</a:t>
            </a:fld>
            <a:endParaRPr lang="de-D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 </a:t>
            </a:r>
            <a:r>
              <a:rPr lang="fr-FR" dirty="0" smtClean="0"/>
              <a:t>POLE de </a:t>
            </a:r>
            <a:r>
              <a:rPr lang="fr-FR" dirty="0" smtClean="0"/>
              <a:t>compétence va ouvrir un socle régional de moyens et de compétences avec :</a:t>
            </a:r>
          </a:p>
          <a:p>
            <a:r>
              <a:rPr lang="fr-FR" dirty="0" smtClean="0"/>
              <a:t>Les acteurs de la construction (industriels, PME, artisans, écoles d’architecture,</a:t>
            </a:r>
            <a:r>
              <a:rPr lang="fr-FR" baseline="0" dirty="0" smtClean="0"/>
              <a:t> d’ingénieurs, lycées, etc..).</a:t>
            </a:r>
          </a:p>
          <a:p>
            <a:endParaRPr lang="fr-FR" dirty="0"/>
          </a:p>
        </p:txBody>
      </p:sp>
      <p:sp>
        <p:nvSpPr>
          <p:cNvPr id="4" name="Espace réservé du numéro de diapositive 3"/>
          <p:cNvSpPr>
            <a:spLocks noGrp="1"/>
          </p:cNvSpPr>
          <p:nvPr>
            <p:ph type="sldNum" sz="quarter" idx="10"/>
          </p:nvPr>
        </p:nvSpPr>
        <p:spPr/>
        <p:txBody>
          <a:bodyPr/>
          <a:lstStyle/>
          <a:p>
            <a:pPr>
              <a:defRPr/>
            </a:pPr>
            <a:fld id="{C5E5D1D2-7E64-4B80-B0C8-01DF09E0FAF1}" type="slidenum">
              <a:rPr lang="de-DE" smtClean="0"/>
              <a:pPr>
                <a:defRPr/>
              </a:pPr>
              <a:t>8</a:t>
            </a:fld>
            <a:endParaRPr lang="de-DE"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baseline="0" noProof="1" smtClean="0">
                <a:latin typeface="Arial" pitchFamily="34" charset="0"/>
                <a:sym typeface="Wingdings" pitchFamily="2" charset="2"/>
              </a:rPr>
              <a:t>2 Exemples d’usages et doutils utilisés.</a:t>
            </a:r>
          </a:p>
          <a:p>
            <a:pPr marL="0" marR="0" indent="0" algn="l" defTabSz="914400" rtl="0" eaLnBrk="0" fontAlgn="base" latinLnBrk="0" hangingPunct="0">
              <a:lnSpc>
                <a:spcPct val="100000"/>
              </a:lnSpc>
              <a:spcBef>
                <a:spcPct val="30000"/>
              </a:spcBef>
              <a:spcAft>
                <a:spcPct val="0"/>
              </a:spcAft>
              <a:buClrTx/>
              <a:buSzTx/>
              <a:buFontTx/>
              <a:buNone/>
              <a:tabLst/>
              <a:defRPr/>
            </a:pPr>
            <a:r>
              <a:rPr lang="fr-FR" baseline="0" noProof="1" smtClean="0">
                <a:latin typeface="Arial" pitchFamily="34" charset="0"/>
                <a:sym typeface="Wingdings" pitchFamily="2" charset="2"/>
              </a:rPr>
              <a:t>Soit un logiciel objet 3D (Allplan et/ou Revit) vers Archiwizard.</a:t>
            </a:r>
            <a:endParaRPr lang="fr-FR" noProof="1" smtClean="0">
              <a:latin typeface="Arial" pitchFamily="34" charset="0"/>
            </a:endParaRPr>
          </a:p>
          <a:p>
            <a:endParaRPr lang="fr-FR" dirty="0"/>
          </a:p>
        </p:txBody>
      </p:sp>
      <p:sp>
        <p:nvSpPr>
          <p:cNvPr id="4" name="Espace réservé du numéro de diapositive 3"/>
          <p:cNvSpPr>
            <a:spLocks noGrp="1"/>
          </p:cNvSpPr>
          <p:nvPr>
            <p:ph type="sldNum" sz="quarter" idx="10"/>
          </p:nvPr>
        </p:nvSpPr>
        <p:spPr/>
        <p:txBody>
          <a:bodyPr/>
          <a:lstStyle/>
          <a:p>
            <a:pPr>
              <a:defRPr/>
            </a:pPr>
            <a:fld id="{C5E5D1D2-7E64-4B80-B0C8-01DF09E0FAF1}" type="slidenum">
              <a:rPr lang="de-DE" smtClean="0"/>
              <a:pPr>
                <a:defRPr/>
              </a:pPr>
              <a:t>9</a:t>
            </a:fld>
            <a:endParaRPr lang="de-DE" dirty="0"/>
          </a:p>
        </p:txBody>
      </p:sp>
    </p:spTree>
    <p:extLst>
      <p:ext uri="{BB962C8B-B14F-4D97-AF65-F5344CB8AC3E}">
        <p14:creationId xmlns="" xmlns:p14="http://schemas.microsoft.com/office/powerpoint/2010/main" val="34938174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rgbClr val="FFFFFF"/>
        </a:solidFill>
        <a:effectLst/>
      </p:bgPr>
    </p:bg>
    <p:spTree>
      <p:nvGrpSpPr>
        <p:cNvPr id="1" name=""/>
        <p:cNvGrpSpPr/>
        <p:nvPr/>
      </p:nvGrpSpPr>
      <p:grpSpPr>
        <a:xfrm>
          <a:off x="0" y="0"/>
          <a:ext cx="0" cy="0"/>
          <a:chOff x="0" y="0"/>
          <a:chExt cx="0" cy="0"/>
        </a:xfrm>
      </p:grpSpPr>
      <p:sp>
        <p:nvSpPr>
          <p:cNvPr id="8" name="Rectangle 19"/>
          <p:cNvSpPr>
            <a:spLocks noChangeArrowheads="1"/>
          </p:cNvSpPr>
          <p:nvPr/>
        </p:nvSpPr>
        <p:spPr bwMode="auto">
          <a:xfrm>
            <a:off x="0" y="6604000"/>
            <a:ext cx="9144000" cy="254000"/>
          </a:xfrm>
          <a:prstGeom prst="rect">
            <a:avLst/>
          </a:prstGeom>
          <a:solidFill>
            <a:srgbClr val="0061B2"/>
          </a:solidFill>
          <a:ln w="9525">
            <a:noFill/>
            <a:miter lim="800000"/>
            <a:headEnd/>
            <a:tailEnd/>
          </a:ln>
          <a:effectLst/>
        </p:spPr>
        <p:txBody>
          <a:bodyPr wrap="none" lIns="90000" tIns="46800" rIns="90000" bIns="46800" anchor="ctr"/>
          <a:lstStyle/>
          <a:p>
            <a:pPr>
              <a:defRPr/>
            </a:pPr>
            <a:endParaRPr lang="fr-FR" dirty="0">
              <a:latin typeface="Arial" charset="0"/>
              <a:cs typeface="+mn-cs"/>
            </a:endParaRPr>
          </a:p>
        </p:txBody>
      </p:sp>
      <p:sp>
        <p:nvSpPr>
          <p:cNvPr id="111629" name="Rectangle 7"/>
          <p:cNvSpPr>
            <a:spLocks noGrp="1" noChangeArrowheads="1"/>
          </p:cNvSpPr>
          <p:nvPr>
            <p:ph type="ctrTitle"/>
          </p:nvPr>
        </p:nvSpPr>
        <p:spPr>
          <a:xfrm>
            <a:off x="601663" y="4548188"/>
            <a:ext cx="6264275" cy="1081087"/>
          </a:xfrm>
        </p:spPr>
        <p:txBody>
          <a:bodyPr anchor="b"/>
          <a:lstStyle>
            <a:lvl1pPr>
              <a:lnSpc>
                <a:spcPct val="110000"/>
              </a:lnSpc>
              <a:defRPr sz="2400">
                <a:solidFill>
                  <a:schemeClr val="bg2"/>
                </a:solidFill>
              </a:defRPr>
            </a:lvl1pPr>
          </a:lstStyle>
          <a:p>
            <a:r>
              <a:rPr lang="de-DE"/>
              <a:t>Titre</a:t>
            </a:r>
          </a:p>
        </p:txBody>
      </p:sp>
      <p:sp>
        <p:nvSpPr>
          <p:cNvPr id="111630" name="Rectangle 12"/>
          <p:cNvSpPr>
            <a:spLocks noGrp="1" noChangeArrowheads="1"/>
          </p:cNvSpPr>
          <p:nvPr>
            <p:ph type="subTitle" idx="1"/>
          </p:nvPr>
        </p:nvSpPr>
        <p:spPr bwMode="gray">
          <a:xfrm>
            <a:off x="601663" y="5702300"/>
            <a:ext cx="6262687" cy="698500"/>
          </a:xfrm>
        </p:spPr>
        <p:txBody>
          <a:bodyPr tIns="45720" bIns="45720"/>
          <a:lstStyle>
            <a:lvl1pPr marL="0" indent="0">
              <a:spcAft>
                <a:spcPct val="0"/>
              </a:spcAft>
              <a:buFont typeface="Wingdings" pitchFamily="2" charset="2"/>
              <a:buNone/>
              <a:defRPr sz="1600" b="0">
                <a:solidFill>
                  <a:schemeClr val="bg2"/>
                </a:solidFill>
              </a:defRPr>
            </a:lvl1pPr>
          </a:lstStyle>
          <a:p>
            <a:r>
              <a:rPr lang="de-DE"/>
              <a:t>Sous-titre</a:t>
            </a:r>
          </a:p>
          <a:p>
            <a:r>
              <a:rPr lang="de-DE"/>
              <a:t>Date</a:t>
            </a:r>
          </a:p>
        </p:txBody>
      </p:sp>
      <p:sp>
        <p:nvSpPr>
          <p:cNvPr id="10" name="Rectangle 5"/>
          <p:cNvSpPr>
            <a:spLocks noGrp="1" noChangeArrowheads="1"/>
          </p:cNvSpPr>
          <p:nvPr>
            <p:ph type="ftr" sz="quarter" idx="10"/>
          </p:nvPr>
        </p:nvSpPr>
        <p:spPr>
          <a:xfrm>
            <a:off x="3124200" y="6245225"/>
            <a:ext cx="2895600" cy="476250"/>
          </a:xfrm>
        </p:spPr>
        <p:txBody>
          <a:bodyPr/>
          <a:lstStyle>
            <a:lvl1pPr>
              <a:defRPr>
                <a:solidFill>
                  <a:schemeClr val="tx1"/>
                </a:solidFill>
              </a:defRPr>
            </a:lvl1pPr>
          </a:lstStyle>
          <a:p>
            <a:pPr>
              <a:defRPr/>
            </a:pPr>
            <a:endParaRPr lang="fr-FR" dirty="0"/>
          </a:p>
        </p:txBody>
      </p:sp>
      <p:pic>
        <p:nvPicPr>
          <p:cNvPr id="7" name="Image 6" descr="bandeau_rouge.jpg"/>
          <p:cNvPicPr>
            <a:picLocks noChangeAspect="1"/>
          </p:cNvPicPr>
          <p:nvPr userDrawn="1"/>
        </p:nvPicPr>
        <p:blipFill>
          <a:blip r:embed="rId2" cstate="print"/>
          <a:stretch>
            <a:fillRect/>
          </a:stretch>
        </p:blipFill>
        <p:spPr>
          <a:xfrm>
            <a:off x="0" y="-36483"/>
            <a:ext cx="9144000" cy="2754678"/>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ftr" sz="quarter" idx="10"/>
          </p:nvPr>
        </p:nvSpPr>
        <p:spPr>
          <a:ln/>
        </p:spPr>
        <p:txBody>
          <a:bodyPr/>
          <a:lstStyle>
            <a:lvl1pPr>
              <a:defRPr/>
            </a:lvl1pPr>
          </a:lstStyle>
          <a:p>
            <a:pPr>
              <a:defRPr/>
            </a:pPr>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89725" y="768350"/>
            <a:ext cx="2130425" cy="5033963"/>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295275" y="768350"/>
            <a:ext cx="6242050" cy="5033963"/>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ftr" sz="quarter" idx="10"/>
          </p:nvPr>
        </p:nvSpPr>
        <p:spPr>
          <a:ln/>
        </p:spPr>
        <p:txBody>
          <a:bodyPr/>
          <a:lstStyle>
            <a:lvl1pPr>
              <a:defRPr/>
            </a:lvl1pPr>
          </a:lstStyle>
          <a:p>
            <a:pPr>
              <a:defRPr/>
            </a:pPr>
            <a:endParaRPr lang="fr-FR"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552450" y="768350"/>
            <a:ext cx="8062913" cy="301625"/>
          </a:xfrm>
        </p:spPr>
        <p:txBody>
          <a:bodyPr/>
          <a:lstStyle/>
          <a:p>
            <a:r>
              <a:rPr lang="fr-FR" smtClean="0"/>
              <a:t>Cliquez pour modifier le style du titre</a:t>
            </a:r>
            <a:endParaRPr lang="fr-FR"/>
          </a:p>
        </p:txBody>
      </p:sp>
      <p:sp>
        <p:nvSpPr>
          <p:cNvPr id="3" name="Espace réservé du tableau 2"/>
          <p:cNvSpPr>
            <a:spLocks noGrp="1"/>
          </p:cNvSpPr>
          <p:nvPr>
            <p:ph type="tbl" idx="1"/>
          </p:nvPr>
        </p:nvSpPr>
        <p:spPr>
          <a:xfrm>
            <a:off x="295275" y="1489075"/>
            <a:ext cx="8524875" cy="4313238"/>
          </a:xfrm>
        </p:spPr>
        <p:txBody>
          <a:bodyPr/>
          <a:lstStyle/>
          <a:p>
            <a:pPr lvl="0"/>
            <a:endParaRPr lang="fr-FR" noProof="0" dirty="0" smtClean="0"/>
          </a:p>
        </p:txBody>
      </p:sp>
      <p:sp>
        <p:nvSpPr>
          <p:cNvPr id="4" name="Rectangle 5"/>
          <p:cNvSpPr>
            <a:spLocks noGrp="1" noChangeArrowheads="1"/>
          </p:cNvSpPr>
          <p:nvPr>
            <p:ph type="ftr" sz="quarter" idx="10"/>
          </p:nvPr>
        </p:nvSpPr>
        <p:spPr>
          <a:ln/>
        </p:spPr>
        <p:txBody>
          <a:bodyPr/>
          <a:lstStyle>
            <a:lvl1pPr>
              <a:defRPr/>
            </a:lvl1pPr>
          </a:lstStyle>
          <a:p>
            <a:pPr>
              <a:defRPr/>
            </a:pPr>
            <a:endParaRPr lang="fr-FR"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Rectangle 5"/>
          <p:cNvSpPr>
            <a:spLocks noGrp="1" noChangeArrowheads="1"/>
          </p:cNvSpPr>
          <p:nvPr>
            <p:ph type="ftr" sz="quarter" idx="10"/>
          </p:nvPr>
        </p:nvSpPr>
        <p:spPr>
          <a:ln/>
        </p:spPr>
        <p:txBody>
          <a:bodyPr/>
          <a:lstStyle>
            <a:lvl1pPr>
              <a:defRPr/>
            </a:lvl1pPr>
          </a:lstStyle>
          <a:p>
            <a:pPr>
              <a:defRPr/>
            </a:pPr>
            <a:endParaRPr lang="fr-FR"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5"/>
          <p:cNvSpPr>
            <a:spLocks noGrp="1" noChangeArrowheads="1"/>
          </p:cNvSpPr>
          <p:nvPr>
            <p:ph type="ftr" sz="quarter" idx="10"/>
          </p:nvPr>
        </p:nvSpPr>
        <p:spPr>
          <a:ln/>
        </p:spPr>
        <p:txBody>
          <a:bodyPr/>
          <a:lstStyle>
            <a:lvl1pPr>
              <a:defRPr/>
            </a:lvl1pPr>
          </a:lstStyle>
          <a:p>
            <a:pPr>
              <a:defRPr/>
            </a:pPr>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5"/>
          <p:cNvSpPr>
            <a:spLocks noGrp="1" noChangeArrowheads="1"/>
          </p:cNvSpPr>
          <p:nvPr>
            <p:ph type="ftr" sz="quarter" idx="10"/>
          </p:nvPr>
        </p:nvSpPr>
        <p:spPr>
          <a:ln/>
        </p:spPr>
        <p:txBody>
          <a:bodyPr/>
          <a:lstStyle>
            <a:lvl1pPr>
              <a:defRPr/>
            </a:lvl1pPr>
          </a:lstStyle>
          <a:p>
            <a:pPr>
              <a:defRPr/>
            </a:pPr>
            <a:endParaRPr lang="fr-FR"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5"/>
          <p:cNvSpPr>
            <a:spLocks noGrp="1" noChangeArrowheads="1"/>
          </p:cNvSpPr>
          <p:nvPr>
            <p:ph type="ftr" sz="quarter" idx="10"/>
          </p:nvPr>
        </p:nvSpPr>
        <p:spPr>
          <a:ln/>
        </p:spPr>
        <p:txBody>
          <a:bodyPr/>
          <a:lstStyle>
            <a:lvl1pPr>
              <a:defRPr/>
            </a:lvl1pPr>
          </a:lstStyle>
          <a:p>
            <a:pPr>
              <a:defRPr/>
            </a:pPr>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5"/>
          <p:cNvSpPr>
            <a:spLocks noGrp="1" noChangeArrowheads="1"/>
          </p:cNvSpPr>
          <p:nvPr>
            <p:ph type="ftr" sz="quarter" idx="10"/>
          </p:nvPr>
        </p:nvSpPr>
        <p:spPr>
          <a:ln/>
        </p:spPr>
        <p:txBody>
          <a:bodyPr/>
          <a:lstStyle>
            <a:lvl1pPr>
              <a:defRPr/>
            </a:lvl1pPr>
          </a:lstStyle>
          <a:p>
            <a:pPr>
              <a:defRPr/>
            </a:pPr>
            <a:endParaRPr lang="fr-FR"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fr-FR"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5"/>
          <p:cNvSpPr>
            <a:spLocks noGrp="1" noChangeArrowheads="1"/>
          </p:cNvSpPr>
          <p:nvPr>
            <p:ph type="ftr" sz="quarter" idx="10"/>
          </p:nvPr>
        </p:nvSpPr>
        <p:spPr>
          <a:ln/>
        </p:spPr>
        <p:txBody>
          <a:bodyPr/>
          <a:lstStyle>
            <a:lvl1pPr>
              <a:defRPr/>
            </a:lvl1pPr>
          </a:lstStyle>
          <a:p>
            <a:pPr>
              <a:defRPr/>
            </a:pPr>
            <a:endParaRPr lang="fr-FR"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5"/>
          <p:cNvSpPr>
            <a:spLocks noGrp="1" noChangeArrowheads="1"/>
          </p:cNvSpPr>
          <p:nvPr>
            <p:ph type="ftr" sz="quarter" idx="10"/>
          </p:nvPr>
        </p:nvSpPr>
        <p:spPr>
          <a:ln/>
        </p:spPr>
        <p:txBody>
          <a:bodyPr/>
          <a:lstStyle>
            <a:lvl1pPr>
              <a:defRPr/>
            </a:lvl1pPr>
          </a:lstStyle>
          <a:p>
            <a:pPr>
              <a:defRPr/>
            </a:pPr>
            <a:endParaRPr lang="fr-FR"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Image 8" descr="bandeau_trait rouge.jpg"/>
          <p:cNvPicPr>
            <a:picLocks noChangeAspect="1"/>
          </p:cNvPicPr>
          <p:nvPr userDrawn="1"/>
        </p:nvPicPr>
        <p:blipFill>
          <a:blip r:embed="rId14" cstate="print"/>
          <a:stretch>
            <a:fillRect/>
          </a:stretch>
        </p:blipFill>
        <p:spPr>
          <a:xfrm>
            <a:off x="0" y="0"/>
            <a:ext cx="9144000" cy="2744159"/>
          </a:xfrm>
          <a:prstGeom prst="rect">
            <a:avLst/>
          </a:prstGeom>
        </p:spPr>
      </p:pic>
      <p:sp>
        <p:nvSpPr>
          <p:cNvPr id="110595"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chemeClr val="bg1"/>
                </a:solidFill>
                <a:latin typeface="Arial" charset="0"/>
                <a:cs typeface="+mn-cs"/>
              </a:defRPr>
            </a:lvl1pPr>
          </a:lstStyle>
          <a:p>
            <a:pPr>
              <a:defRPr/>
            </a:pPr>
            <a:endParaRPr lang="fr-FR" dirty="0"/>
          </a:p>
        </p:txBody>
      </p:sp>
      <p:sp>
        <p:nvSpPr>
          <p:cNvPr id="1030"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a:t>
            </a:r>
          </a:p>
          <a:p>
            <a:pPr lvl="1"/>
            <a:r>
              <a:rPr lang="de-DE" smtClean="0"/>
              <a:t>Text</a:t>
            </a:r>
          </a:p>
          <a:p>
            <a:pPr lvl="2"/>
            <a:r>
              <a:rPr lang="de-DE" smtClean="0"/>
              <a:t>Text</a:t>
            </a:r>
          </a:p>
          <a:p>
            <a:pPr lvl="3"/>
            <a:r>
              <a:rPr lang="de-DE" smtClean="0"/>
              <a:t>Text</a:t>
            </a:r>
          </a:p>
          <a:p>
            <a:pPr lvl="4"/>
            <a:r>
              <a:rPr lang="de-DE" smtClean="0"/>
              <a:t>Text</a:t>
            </a:r>
          </a:p>
        </p:txBody>
      </p:sp>
      <p:sp>
        <p:nvSpPr>
          <p:cNvPr id="110609" name="Rectangle 17"/>
          <p:cNvSpPr>
            <a:spLocks noChangeArrowheads="1"/>
          </p:cNvSpPr>
          <p:nvPr/>
        </p:nvSpPr>
        <p:spPr bwMode="auto">
          <a:xfrm>
            <a:off x="0" y="6604000"/>
            <a:ext cx="9144000" cy="254000"/>
          </a:xfrm>
          <a:prstGeom prst="rect">
            <a:avLst/>
          </a:prstGeom>
          <a:solidFill>
            <a:srgbClr val="0061B2"/>
          </a:solidFill>
          <a:ln w="9525">
            <a:noFill/>
            <a:miter lim="800000"/>
            <a:headEnd/>
            <a:tailEnd/>
          </a:ln>
          <a:effectLst/>
        </p:spPr>
        <p:txBody>
          <a:bodyPr wrap="none" lIns="90000" tIns="46800" rIns="90000" bIns="46800" anchor="ctr"/>
          <a:lstStyle/>
          <a:p>
            <a:pPr>
              <a:defRPr/>
            </a:pPr>
            <a:endParaRPr lang="fr-FR" dirty="0">
              <a:latin typeface="Arial" charset="0"/>
              <a:cs typeface="+mn-cs"/>
            </a:endParaRPr>
          </a:p>
        </p:txBody>
      </p:sp>
      <p:sp>
        <p:nvSpPr>
          <p:cNvPr id="110610" name="Rectangle 18"/>
          <p:cNvSpPr>
            <a:spLocks noChangeArrowheads="1"/>
          </p:cNvSpPr>
          <p:nvPr/>
        </p:nvSpPr>
        <p:spPr bwMode="auto">
          <a:xfrm>
            <a:off x="0" y="742950"/>
            <a:ext cx="9144000" cy="355600"/>
          </a:xfrm>
          <a:prstGeom prst="rect">
            <a:avLst/>
          </a:prstGeom>
          <a:solidFill>
            <a:schemeClr val="bg1">
              <a:lumMod val="65000"/>
              <a:alpha val="80000"/>
            </a:schemeClr>
          </a:solidFill>
          <a:ln w="9525">
            <a:noFill/>
            <a:miter lim="800000"/>
            <a:headEnd/>
            <a:tailEnd/>
          </a:ln>
          <a:effectLst/>
        </p:spPr>
        <p:txBody>
          <a:bodyPr wrap="none" lIns="90000" tIns="46800" rIns="90000" bIns="46800" anchor="ctr"/>
          <a:lstStyle/>
          <a:p>
            <a:pPr>
              <a:defRPr/>
            </a:pPr>
            <a:endParaRPr lang="fr-FR" dirty="0">
              <a:latin typeface="Arial" charset="0"/>
              <a:cs typeface="+mn-cs"/>
            </a:endParaRPr>
          </a:p>
        </p:txBody>
      </p:sp>
      <p:sp>
        <p:nvSpPr>
          <p:cNvPr id="1033" name="Rectangle 7"/>
          <p:cNvSpPr>
            <a:spLocks noGrp="1" noChangeArrowheads="1"/>
          </p:cNvSpPr>
          <p:nvPr>
            <p:ph type="title"/>
          </p:nvPr>
        </p:nvSpPr>
        <p:spPr bwMode="gray">
          <a:xfrm>
            <a:off x="552450" y="768350"/>
            <a:ext cx="8062913" cy="301625"/>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lvl="0"/>
            <a:r>
              <a:rPr lang="de-DE" smtClean="0"/>
              <a:t>Titre titre titre</a:t>
            </a:r>
          </a:p>
        </p:txBody>
      </p:sp>
      <p:pic>
        <p:nvPicPr>
          <p:cNvPr id="10" name="Image 9" descr="logo_coul_schwilgue.jpg"/>
          <p:cNvPicPr>
            <a:picLocks noChangeAspect="1"/>
          </p:cNvPicPr>
          <p:nvPr/>
        </p:nvPicPr>
        <p:blipFill>
          <a:blip r:embed="rId15" cstate="print"/>
          <a:stretch>
            <a:fillRect/>
          </a:stretch>
        </p:blipFill>
        <p:spPr>
          <a:xfrm>
            <a:off x="168879" y="5598920"/>
            <a:ext cx="1500198" cy="858402"/>
          </a:xfrm>
          <a:prstGeom prst="rect">
            <a:avLst/>
          </a:prstGeom>
        </p:spPr>
      </p:pic>
    </p:spTree>
  </p:cSld>
  <p:clrMap bg1="lt1" tx1="dk1" bg2="lt2" tx2="dk2" accent1="accent1" accent2="accent2" accent3="accent3" accent4="accent4" accent5="accent5" accent6="accent6" hlink="hlink" folHlink="folHlink"/>
  <p:sldLayoutIdLst>
    <p:sldLayoutId id="2147484184" r:id="rId1"/>
    <p:sldLayoutId id="2147484183" r:id="rId2"/>
    <p:sldLayoutId id="2147484182" r:id="rId3"/>
    <p:sldLayoutId id="2147484181" r:id="rId4"/>
    <p:sldLayoutId id="2147484180" r:id="rId5"/>
    <p:sldLayoutId id="2147484179" r:id="rId6"/>
    <p:sldLayoutId id="2147484178" r:id="rId7"/>
    <p:sldLayoutId id="2147484177" r:id="rId8"/>
    <p:sldLayoutId id="2147484176" r:id="rId9"/>
    <p:sldLayoutId id="2147484175" r:id="rId10"/>
    <p:sldLayoutId id="2147484174" r:id="rId11"/>
    <p:sldLayoutId id="2147484173" r:id="rId12"/>
  </p:sldLayoutIdLst>
  <p:txStyles>
    <p:titleStyle>
      <a:lvl1pPr algn="l" rtl="0" eaLnBrk="0" fontAlgn="base" hangingPunct="0">
        <a:lnSpc>
          <a:spcPct val="90000"/>
        </a:lnSpc>
        <a:spcBef>
          <a:spcPct val="0"/>
        </a:spcBef>
        <a:spcAft>
          <a:spcPct val="0"/>
        </a:spcAft>
        <a:defRPr sz="1600" b="1">
          <a:solidFill>
            <a:schemeClr val="bg1"/>
          </a:solidFill>
          <a:latin typeface="+mj-lt"/>
          <a:ea typeface="+mj-ea"/>
          <a:cs typeface="+mj-cs"/>
        </a:defRPr>
      </a:lvl1pPr>
      <a:lvl2pPr algn="l" rtl="0" eaLnBrk="0" fontAlgn="base" hangingPunct="0">
        <a:lnSpc>
          <a:spcPct val="90000"/>
        </a:lnSpc>
        <a:spcBef>
          <a:spcPct val="0"/>
        </a:spcBef>
        <a:spcAft>
          <a:spcPct val="0"/>
        </a:spcAft>
        <a:defRPr sz="1600" b="1">
          <a:solidFill>
            <a:schemeClr val="bg1"/>
          </a:solidFill>
          <a:latin typeface="Verdana" pitchFamily="34" charset="0"/>
          <a:cs typeface="Arial" charset="0"/>
        </a:defRPr>
      </a:lvl2pPr>
      <a:lvl3pPr algn="l" rtl="0" eaLnBrk="0" fontAlgn="base" hangingPunct="0">
        <a:lnSpc>
          <a:spcPct val="90000"/>
        </a:lnSpc>
        <a:spcBef>
          <a:spcPct val="0"/>
        </a:spcBef>
        <a:spcAft>
          <a:spcPct val="0"/>
        </a:spcAft>
        <a:defRPr sz="1600" b="1">
          <a:solidFill>
            <a:schemeClr val="bg1"/>
          </a:solidFill>
          <a:latin typeface="Verdana" pitchFamily="34" charset="0"/>
          <a:cs typeface="Arial" charset="0"/>
        </a:defRPr>
      </a:lvl3pPr>
      <a:lvl4pPr algn="l" rtl="0" eaLnBrk="0" fontAlgn="base" hangingPunct="0">
        <a:lnSpc>
          <a:spcPct val="90000"/>
        </a:lnSpc>
        <a:spcBef>
          <a:spcPct val="0"/>
        </a:spcBef>
        <a:spcAft>
          <a:spcPct val="0"/>
        </a:spcAft>
        <a:defRPr sz="1600" b="1">
          <a:solidFill>
            <a:schemeClr val="bg1"/>
          </a:solidFill>
          <a:latin typeface="Verdana" pitchFamily="34" charset="0"/>
          <a:cs typeface="Arial" charset="0"/>
        </a:defRPr>
      </a:lvl4pPr>
      <a:lvl5pPr algn="l" rtl="0" eaLnBrk="0" fontAlgn="base" hangingPunct="0">
        <a:lnSpc>
          <a:spcPct val="90000"/>
        </a:lnSpc>
        <a:spcBef>
          <a:spcPct val="0"/>
        </a:spcBef>
        <a:spcAft>
          <a:spcPct val="0"/>
        </a:spcAft>
        <a:defRPr sz="1600" b="1">
          <a:solidFill>
            <a:schemeClr val="bg1"/>
          </a:solidFill>
          <a:latin typeface="Verdana" pitchFamily="34" charset="0"/>
          <a:cs typeface="Arial" charset="0"/>
        </a:defRPr>
      </a:lvl5pPr>
      <a:lvl6pPr marL="457200" algn="l" rtl="0" fontAlgn="base">
        <a:lnSpc>
          <a:spcPct val="90000"/>
        </a:lnSpc>
        <a:spcBef>
          <a:spcPct val="0"/>
        </a:spcBef>
        <a:spcAft>
          <a:spcPct val="0"/>
        </a:spcAft>
        <a:defRPr sz="1600" b="1">
          <a:solidFill>
            <a:schemeClr val="bg1"/>
          </a:solidFill>
          <a:latin typeface="Verdana" pitchFamily="34" charset="0"/>
          <a:cs typeface="Arial" charset="0"/>
        </a:defRPr>
      </a:lvl6pPr>
      <a:lvl7pPr marL="914400" algn="l" rtl="0" fontAlgn="base">
        <a:lnSpc>
          <a:spcPct val="90000"/>
        </a:lnSpc>
        <a:spcBef>
          <a:spcPct val="0"/>
        </a:spcBef>
        <a:spcAft>
          <a:spcPct val="0"/>
        </a:spcAft>
        <a:defRPr sz="1600" b="1">
          <a:solidFill>
            <a:schemeClr val="bg1"/>
          </a:solidFill>
          <a:latin typeface="Verdana" pitchFamily="34" charset="0"/>
          <a:cs typeface="Arial" charset="0"/>
        </a:defRPr>
      </a:lvl7pPr>
      <a:lvl8pPr marL="1371600" algn="l" rtl="0" fontAlgn="base">
        <a:lnSpc>
          <a:spcPct val="90000"/>
        </a:lnSpc>
        <a:spcBef>
          <a:spcPct val="0"/>
        </a:spcBef>
        <a:spcAft>
          <a:spcPct val="0"/>
        </a:spcAft>
        <a:defRPr sz="1600" b="1">
          <a:solidFill>
            <a:schemeClr val="bg1"/>
          </a:solidFill>
          <a:latin typeface="Verdana" pitchFamily="34" charset="0"/>
          <a:cs typeface="Arial" charset="0"/>
        </a:defRPr>
      </a:lvl8pPr>
      <a:lvl9pPr marL="1828800" algn="l" rtl="0" fontAlgn="base">
        <a:lnSpc>
          <a:spcPct val="90000"/>
        </a:lnSpc>
        <a:spcBef>
          <a:spcPct val="0"/>
        </a:spcBef>
        <a:spcAft>
          <a:spcPct val="0"/>
        </a:spcAft>
        <a:defRPr sz="1600" b="1">
          <a:solidFill>
            <a:schemeClr val="bg1"/>
          </a:solidFill>
          <a:latin typeface="Verdana" pitchFamily="34" charset="0"/>
          <a:cs typeface="Arial" charset="0"/>
        </a:defRPr>
      </a:lvl9pPr>
    </p:titleStyle>
    <p:bodyStyle>
      <a:lvl1pPr marL="180975" indent="-180975" algn="l" rtl="0" eaLnBrk="0" fontAlgn="base" hangingPunct="0">
        <a:spcBef>
          <a:spcPct val="0"/>
        </a:spcBef>
        <a:spcAft>
          <a:spcPct val="70000"/>
        </a:spcAft>
        <a:buFont typeface="Wingdings" pitchFamily="2" charset="2"/>
        <a:buChar char="§"/>
        <a:defRPr b="1">
          <a:solidFill>
            <a:schemeClr val="tx1"/>
          </a:solidFill>
          <a:latin typeface="+mn-lt"/>
          <a:ea typeface="+mn-ea"/>
          <a:cs typeface="+mn-cs"/>
        </a:defRPr>
      </a:lvl1pPr>
      <a:lvl2pPr marL="444500" indent="-261938" algn="l" rtl="0" eaLnBrk="0" fontAlgn="base" hangingPunct="0">
        <a:spcBef>
          <a:spcPct val="0"/>
        </a:spcBef>
        <a:spcAft>
          <a:spcPct val="70000"/>
        </a:spcAft>
        <a:buChar char="–"/>
        <a:defRPr sz="1600">
          <a:solidFill>
            <a:schemeClr val="tx1"/>
          </a:solidFill>
          <a:latin typeface="+mn-lt"/>
          <a:cs typeface="+mn-cs"/>
        </a:defRPr>
      </a:lvl2pPr>
      <a:lvl3pPr marL="720725" indent="-274638" algn="l" rtl="0" eaLnBrk="0" fontAlgn="base" hangingPunct="0">
        <a:spcBef>
          <a:spcPct val="0"/>
        </a:spcBef>
        <a:spcAft>
          <a:spcPct val="70000"/>
        </a:spcAft>
        <a:buChar char="•"/>
        <a:defRPr sz="1600">
          <a:solidFill>
            <a:schemeClr val="tx1"/>
          </a:solidFill>
          <a:latin typeface="+mn-lt"/>
          <a:cs typeface="+mn-cs"/>
        </a:defRPr>
      </a:lvl3pPr>
      <a:lvl4pPr marL="987425" indent="-265113" algn="l" rtl="0" eaLnBrk="0" fontAlgn="base" hangingPunct="0">
        <a:spcBef>
          <a:spcPct val="0"/>
        </a:spcBef>
        <a:spcAft>
          <a:spcPct val="70000"/>
        </a:spcAft>
        <a:buChar char="–"/>
        <a:defRPr sz="1600">
          <a:solidFill>
            <a:schemeClr val="tx1"/>
          </a:solidFill>
          <a:latin typeface="+mn-lt"/>
          <a:cs typeface="+mn-cs"/>
        </a:defRPr>
      </a:lvl4pPr>
      <a:lvl5pPr marL="1254125" indent="-265113" algn="l" rtl="0" eaLnBrk="0" fontAlgn="base" hangingPunct="0">
        <a:spcBef>
          <a:spcPct val="0"/>
        </a:spcBef>
        <a:spcAft>
          <a:spcPct val="70000"/>
        </a:spcAft>
        <a:buChar char="»"/>
        <a:defRPr sz="1600">
          <a:solidFill>
            <a:schemeClr val="tx1"/>
          </a:solidFill>
          <a:latin typeface="+mn-lt"/>
          <a:cs typeface="+mn-cs"/>
        </a:defRPr>
      </a:lvl5pPr>
      <a:lvl6pPr marL="1711325" indent="-265113" algn="l" rtl="0" fontAlgn="base">
        <a:spcBef>
          <a:spcPct val="0"/>
        </a:spcBef>
        <a:spcAft>
          <a:spcPct val="70000"/>
        </a:spcAft>
        <a:buChar char="»"/>
        <a:defRPr sz="1600">
          <a:solidFill>
            <a:schemeClr val="tx1"/>
          </a:solidFill>
          <a:latin typeface="+mn-lt"/>
          <a:cs typeface="+mn-cs"/>
        </a:defRPr>
      </a:lvl6pPr>
      <a:lvl7pPr marL="2168525" indent="-265113" algn="l" rtl="0" fontAlgn="base">
        <a:spcBef>
          <a:spcPct val="0"/>
        </a:spcBef>
        <a:spcAft>
          <a:spcPct val="70000"/>
        </a:spcAft>
        <a:buChar char="»"/>
        <a:defRPr sz="1600">
          <a:solidFill>
            <a:schemeClr val="tx1"/>
          </a:solidFill>
          <a:latin typeface="+mn-lt"/>
          <a:cs typeface="+mn-cs"/>
        </a:defRPr>
      </a:lvl7pPr>
      <a:lvl8pPr marL="2625725" indent="-265113" algn="l" rtl="0" fontAlgn="base">
        <a:spcBef>
          <a:spcPct val="0"/>
        </a:spcBef>
        <a:spcAft>
          <a:spcPct val="70000"/>
        </a:spcAft>
        <a:buChar char="»"/>
        <a:defRPr sz="1600">
          <a:solidFill>
            <a:schemeClr val="tx1"/>
          </a:solidFill>
          <a:latin typeface="+mn-lt"/>
          <a:cs typeface="+mn-cs"/>
        </a:defRPr>
      </a:lvl8pPr>
      <a:lvl9pPr marL="3082925" indent="-265113" algn="l" rtl="0" fontAlgn="base">
        <a:spcBef>
          <a:spcPct val="0"/>
        </a:spcBef>
        <a:spcAft>
          <a:spcPct val="70000"/>
        </a:spcAft>
        <a:buChar char="»"/>
        <a:defRPr sz="16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19%20juin/docs/Senate_BIM_Requirements_2007.pdf"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hyperlink" Target="Senate_BIM_Requirements_2007.pdf" TargetMode="External"/><Relationship Id="rId5" Type="http://schemas.openxmlformats.org/officeDocument/2006/relationships/image" Target="../media/image25.jpeg"/><Relationship Id="rId4" Type="http://schemas.openxmlformats.org/officeDocument/2006/relationships/image" Target="../media/image24.gif"/></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6.png"/><Relationship Id="rId7" Type="http://schemas.openxmlformats.org/officeDocument/2006/relationships/diagramQuickStyle" Target="../diagrams/quickStyle1.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Layout" Target="../diagrams/layout1.xml"/><Relationship Id="rId11" Type="http://schemas.openxmlformats.org/officeDocument/2006/relationships/image" Target="../media/image29.gif"/><Relationship Id="rId5" Type="http://schemas.openxmlformats.org/officeDocument/2006/relationships/diagramData" Target="../diagrams/data1.xml"/><Relationship Id="rId10" Type="http://schemas.openxmlformats.org/officeDocument/2006/relationships/image" Target="../media/image28.jpeg"/><Relationship Id="rId4" Type="http://schemas.openxmlformats.org/officeDocument/2006/relationships/image" Target="../media/image27.jpeg"/><Relationship Id="rId9" Type="http://schemas.microsoft.com/office/2007/relationships/diagramDrawing" Target="../diagrams/drawing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9.gif"/></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slide" Target="slide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pn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9"/>
          <p:cNvSpPr>
            <a:spLocks noGrp="1" noChangeArrowheads="1"/>
          </p:cNvSpPr>
          <p:nvPr>
            <p:ph type="ctrTitle"/>
          </p:nvPr>
        </p:nvSpPr>
        <p:spPr>
          <a:xfrm>
            <a:off x="601663" y="2967038"/>
            <a:ext cx="5788025" cy="1081087"/>
          </a:xfrm>
        </p:spPr>
        <p:txBody>
          <a:bodyPr/>
          <a:lstStyle/>
          <a:p>
            <a:pPr eaLnBrk="1" hangingPunct="1"/>
            <a:r>
              <a:rPr lang="fr-FR" sz="2800" noProof="1" smtClean="0">
                <a:solidFill>
                  <a:srgbClr val="0061B2"/>
                </a:solidFill>
              </a:rPr>
              <a:t>Le numérique dans les formations du BTP</a:t>
            </a:r>
          </a:p>
        </p:txBody>
      </p:sp>
      <p:sp>
        <p:nvSpPr>
          <p:cNvPr id="3075" name="Rectangle 10"/>
          <p:cNvSpPr>
            <a:spLocks noGrp="1" noChangeArrowheads="1"/>
          </p:cNvSpPr>
          <p:nvPr>
            <p:ph type="subTitle" idx="1"/>
          </p:nvPr>
        </p:nvSpPr>
        <p:spPr>
          <a:xfrm>
            <a:off x="635000" y="4264025"/>
            <a:ext cx="5614988" cy="698500"/>
          </a:xfrm>
        </p:spPr>
        <p:txBody>
          <a:bodyPr/>
          <a:lstStyle/>
          <a:p>
            <a:pPr eaLnBrk="1" hangingPunct="1">
              <a:lnSpc>
                <a:spcPct val="90000"/>
              </a:lnSpc>
              <a:spcAft>
                <a:spcPct val="20000"/>
              </a:spcAft>
            </a:pPr>
            <a:r>
              <a:rPr lang="fr-FR" sz="1200" b="1" dirty="0" smtClean="0">
                <a:solidFill>
                  <a:srgbClr val="0061B2"/>
                </a:solidFill>
              </a:rPr>
              <a:t>Vendredi 5 décembre 2014 - Paris</a:t>
            </a:r>
          </a:p>
          <a:p>
            <a:pPr eaLnBrk="1" hangingPunct="1">
              <a:lnSpc>
                <a:spcPct val="90000"/>
              </a:lnSpc>
              <a:spcAft>
                <a:spcPct val="20000"/>
              </a:spcAft>
            </a:pPr>
            <a:endParaRPr lang="fr-FR" sz="1200" noProof="1" smtClean="0">
              <a:solidFill>
                <a:srgbClr val="0061B2"/>
              </a:solidFill>
            </a:endParaRPr>
          </a:p>
        </p:txBody>
      </p:sp>
      <p:sp>
        <p:nvSpPr>
          <p:cNvPr id="3077" name="WordArt 79"/>
          <p:cNvSpPr>
            <a:spLocks noChangeArrowheads="1" noChangeShapeType="1" noTextEdit="1"/>
          </p:cNvSpPr>
          <p:nvPr/>
        </p:nvSpPr>
        <p:spPr bwMode="auto">
          <a:xfrm>
            <a:off x="6931025" y="5539563"/>
            <a:ext cx="1450975" cy="210362"/>
          </a:xfrm>
          <a:prstGeom prst="rect">
            <a:avLst/>
          </a:prstGeom>
        </p:spPr>
        <p:txBody>
          <a:bodyPr wrap="none" fromWordArt="1">
            <a:prstTxWarp prst="textPlain">
              <a:avLst>
                <a:gd name="adj" fmla="val 50000"/>
              </a:avLst>
            </a:prstTxWarp>
          </a:bodyPr>
          <a:lstStyle/>
          <a:p>
            <a:pPr algn="ctr"/>
            <a:r>
              <a:rPr lang="fr-FR" sz="3600" kern="10" dirty="0" smtClean="0">
                <a:ln w="9525">
                  <a:solidFill>
                    <a:schemeClr val="bg1"/>
                  </a:solidFill>
                  <a:round/>
                  <a:headEnd/>
                  <a:tailEnd/>
                </a:ln>
                <a:solidFill>
                  <a:schemeClr val="bg2"/>
                </a:solidFill>
                <a:latin typeface="Arial Black"/>
              </a:rPr>
              <a:t>Alain JUNG</a:t>
            </a:r>
            <a:endParaRPr lang="fr-FR" sz="3600" kern="10" dirty="0">
              <a:ln w="9525">
                <a:solidFill>
                  <a:schemeClr val="bg1"/>
                </a:solidFill>
                <a:round/>
                <a:headEnd/>
                <a:tailEnd/>
              </a:ln>
              <a:solidFill>
                <a:schemeClr val="bg2"/>
              </a:solidFill>
              <a:latin typeface="Arial Black"/>
            </a:endParaRPr>
          </a:p>
        </p:txBody>
      </p:sp>
      <p:pic>
        <p:nvPicPr>
          <p:cNvPr id="6" name="Image 5" descr="logo_coul_schwilgue.jpg"/>
          <p:cNvPicPr>
            <a:picLocks noChangeAspect="1"/>
          </p:cNvPicPr>
          <p:nvPr/>
        </p:nvPicPr>
        <p:blipFill>
          <a:blip r:embed="rId3" cstate="print"/>
          <a:stretch>
            <a:fillRect/>
          </a:stretch>
        </p:blipFill>
        <p:spPr>
          <a:xfrm>
            <a:off x="5931736" y="3376717"/>
            <a:ext cx="2691278" cy="1539929"/>
          </a:xfrm>
          <a:prstGeom prst="rect">
            <a:avLst/>
          </a:prstGeom>
        </p:spPr>
      </p:pic>
      <p:sp>
        <p:nvSpPr>
          <p:cNvPr id="7" name="Line 16"/>
          <p:cNvSpPr>
            <a:spLocks noChangeShapeType="1"/>
          </p:cNvSpPr>
          <p:nvPr/>
        </p:nvSpPr>
        <p:spPr bwMode="auto">
          <a:xfrm flipH="1">
            <a:off x="-258763" y="4114800"/>
            <a:ext cx="6319321" cy="7938"/>
          </a:xfrm>
          <a:prstGeom prst="line">
            <a:avLst/>
          </a:prstGeom>
          <a:noFill/>
          <a:ln w="57150">
            <a:solidFill>
              <a:srgbClr val="FF0000"/>
            </a:solidFill>
            <a:round/>
            <a:headEnd/>
            <a:tailEnd/>
          </a:ln>
        </p:spPr>
        <p:txBody>
          <a:bodyPr/>
          <a:lstStyle/>
          <a:p>
            <a:pPr>
              <a:defRPr/>
            </a:pPr>
            <a:endParaRPr lang="fr-FR" dirty="0">
              <a:latin typeface="Arial" charset="0"/>
              <a:cs typeface="+mn-cs"/>
            </a:endParaRPr>
          </a:p>
        </p:txBody>
      </p:sp>
      <p:sp>
        <p:nvSpPr>
          <p:cNvPr id="8" name="Line 16"/>
          <p:cNvSpPr>
            <a:spLocks noChangeShapeType="1"/>
          </p:cNvSpPr>
          <p:nvPr/>
        </p:nvSpPr>
        <p:spPr bwMode="auto">
          <a:xfrm flipH="1">
            <a:off x="7761766" y="4114800"/>
            <a:ext cx="1658679" cy="0"/>
          </a:xfrm>
          <a:prstGeom prst="line">
            <a:avLst/>
          </a:prstGeom>
          <a:noFill/>
          <a:ln w="57150">
            <a:solidFill>
              <a:srgbClr val="FF0000"/>
            </a:solidFill>
            <a:round/>
            <a:headEnd/>
            <a:tailEnd/>
          </a:ln>
        </p:spPr>
        <p:txBody>
          <a:bodyPr/>
          <a:lstStyle/>
          <a:p>
            <a:pPr>
              <a:defRPr/>
            </a:pPr>
            <a:endParaRPr lang="fr-FR" dirty="0">
              <a:latin typeface="Arial" charset="0"/>
              <a:cs typeface="+mn-cs"/>
            </a:endParaRPr>
          </a:p>
        </p:txBody>
      </p:sp>
      <p:sp>
        <p:nvSpPr>
          <p:cNvPr id="10" name="Rectangle 10"/>
          <p:cNvSpPr txBox="1">
            <a:spLocks noChangeArrowheads="1"/>
          </p:cNvSpPr>
          <p:nvPr/>
        </p:nvSpPr>
        <p:spPr bwMode="gray">
          <a:xfrm>
            <a:off x="2810642" y="5809046"/>
            <a:ext cx="5614988" cy="6985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marL="0" marR="0" lvl="0" indent="0" algn="r" defTabSz="914400" rtl="0" eaLnBrk="1" fontAlgn="base" latinLnBrk="0" hangingPunct="1">
              <a:lnSpc>
                <a:spcPct val="90000"/>
              </a:lnSpc>
              <a:spcBef>
                <a:spcPct val="0"/>
              </a:spcBef>
              <a:spcAft>
                <a:spcPct val="20000"/>
              </a:spcAft>
              <a:buClrTx/>
              <a:buSzTx/>
              <a:buFont typeface="Wingdings" pitchFamily="2" charset="2"/>
              <a:buNone/>
              <a:tabLst/>
              <a:defRPr/>
            </a:pPr>
            <a:r>
              <a:rPr lang="fr-FR" b="1" kern="0" dirty="0" smtClean="0">
                <a:solidFill>
                  <a:srgbClr val="0061B2"/>
                </a:solidFill>
                <a:latin typeface="+mn-lt"/>
                <a:cs typeface="+mn-cs"/>
              </a:rPr>
              <a:t>a</a:t>
            </a:r>
            <a:r>
              <a:rPr kumimoji="0" lang="fr-FR" b="1" i="0" u="none" strike="noStrike" kern="0" cap="none" spc="0" normalizeH="0" baseline="0" noProof="0" dirty="0" smtClean="0">
                <a:ln>
                  <a:noFill/>
                </a:ln>
                <a:solidFill>
                  <a:srgbClr val="0061B2"/>
                </a:solidFill>
                <a:effectLst/>
                <a:uLnTx/>
                <a:uFillTx/>
                <a:latin typeface="+mn-lt"/>
                <a:ea typeface="+mn-ea"/>
                <a:cs typeface="+mn-cs"/>
              </a:rPr>
              <a:t>lain.jung@ac-strasbourg.fr</a:t>
            </a:r>
          </a:p>
          <a:p>
            <a:pPr marL="0" marR="0" lvl="0" indent="0" algn="r" defTabSz="914400" rtl="0" eaLnBrk="1" fontAlgn="base" latinLnBrk="0" hangingPunct="1">
              <a:lnSpc>
                <a:spcPct val="90000"/>
              </a:lnSpc>
              <a:spcBef>
                <a:spcPct val="0"/>
              </a:spcBef>
              <a:spcAft>
                <a:spcPct val="20000"/>
              </a:spcAft>
              <a:buClrTx/>
              <a:buSzTx/>
              <a:buFont typeface="Wingdings" pitchFamily="2" charset="2"/>
              <a:buNone/>
              <a:tabLst/>
              <a:defRPr/>
            </a:pPr>
            <a:endParaRPr kumimoji="0" lang="fr-FR" b="0" i="0" u="none" strike="noStrike" kern="0" cap="none" spc="0" normalizeH="0" baseline="0" noProof="1" smtClean="0">
              <a:ln>
                <a:noFill/>
              </a:ln>
              <a:solidFill>
                <a:srgbClr val="0061B2"/>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maison1.advcdn.net/images/medias/000/019/000019684/600.jpg">
            <a:hlinkClick r:id="rId3" action="ppaction://hlinksldjump"/>
          </p:cNvPr>
          <p:cNvPicPr>
            <a:picLocks noChangeAspect="1" noChangeArrowheads="1"/>
          </p:cNvPicPr>
          <p:nvPr/>
        </p:nvPicPr>
        <p:blipFill>
          <a:blip r:embed="rId4" cstate="print"/>
          <a:srcRect/>
          <a:stretch>
            <a:fillRect/>
          </a:stretch>
        </p:blipFill>
        <p:spPr bwMode="auto">
          <a:xfrm>
            <a:off x="0" y="1910864"/>
            <a:ext cx="5715000" cy="3514725"/>
          </a:xfrm>
          <a:prstGeom prst="rect">
            <a:avLst/>
          </a:prstGeom>
          <a:noFill/>
          <a:ln w="9525">
            <a:noFill/>
            <a:miter lim="800000"/>
            <a:headEnd/>
            <a:tailEnd/>
          </a:ln>
        </p:spPr>
      </p:pic>
      <p:pic>
        <p:nvPicPr>
          <p:cNvPr id="4" name="Image 13" descr="perspective copie.gif"/>
          <p:cNvPicPr>
            <a:picLocks noChangeAspect="1"/>
          </p:cNvPicPr>
          <p:nvPr/>
        </p:nvPicPr>
        <p:blipFill>
          <a:blip r:embed="rId5" cstate="print"/>
          <a:srcRect/>
          <a:stretch>
            <a:fillRect/>
          </a:stretch>
        </p:blipFill>
        <p:spPr bwMode="auto">
          <a:xfrm rot="350189">
            <a:off x="3532827" y="3076089"/>
            <a:ext cx="6130925" cy="3282950"/>
          </a:xfrm>
          <a:prstGeom prst="rect">
            <a:avLst/>
          </a:prstGeom>
          <a:noFill/>
          <a:ln w="9525">
            <a:noFill/>
            <a:miter lim="800000"/>
            <a:headEnd/>
            <a:tailEnd/>
          </a:ln>
        </p:spPr>
      </p:pic>
      <p:sp>
        <p:nvSpPr>
          <p:cNvPr id="2" name="ZoneTexte 1"/>
          <p:cNvSpPr txBox="1"/>
          <p:nvPr/>
        </p:nvSpPr>
        <p:spPr>
          <a:xfrm>
            <a:off x="1624083" y="1351129"/>
            <a:ext cx="7124132" cy="400110"/>
          </a:xfrm>
          <a:prstGeom prst="rect">
            <a:avLst/>
          </a:prstGeom>
          <a:noFill/>
        </p:spPr>
        <p:txBody>
          <a:bodyPr wrap="square" rtlCol="0">
            <a:spAutoFit/>
          </a:bodyPr>
          <a:lstStyle/>
          <a:p>
            <a:pPr algn="r"/>
            <a:r>
              <a:rPr lang="fr-FR" sz="2000" dirty="0" smtClean="0"/>
              <a:t>Maison AA  –  Cabinet d’architecture </a:t>
            </a:r>
            <a:r>
              <a:rPr lang="fr-FR" sz="2000" dirty="0" err="1" smtClean="0"/>
              <a:t>Natura</a:t>
            </a:r>
            <a:r>
              <a:rPr lang="fr-FR" sz="2000" dirty="0" smtClean="0"/>
              <a:t> Concept</a:t>
            </a:r>
            <a:endParaRPr lang="fr-FR" sz="2000" dirty="0"/>
          </a:p>
        </p:txBody>
      </p:sp>
      <p:sp>
        <p:nvSpPr>
          <p:cNvPr id="5" name="Titre 1"/>
          <p:cNvSpPr txBox="1">
            <a:spLocks/>
          </p:cNvSpPr>
          <p:nvPr/>
        </p:nvSpPr>
        <p:spPr>
          <a:xfrm>
            <a:off x="552450" y="768350"/>
            <a:ext cx="8062913" cy="301625"/>
          </a:xfrm>
          <a:prstGeom prst="rect">
            <a:avLst/>
          </a:prstGeom>
        </p:spPr>
        <p: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lang="fr-FR" b="1" kern="0" dirty="0" smtClean="0">
                <a:solidFill>
                  <a:schemeClr val="bg1"/>
                </a:solidFill>
                <a:latin typeface="+mj-lt"/>
                <a:ea typeface="+mj-ea"/>
                <a:cs typeface="+mj-cs"/>
              </a:rPr>
              <a:t>Démonstration d’un outil - logiciel de simulation thermique</a:t>
            </a:r>
            <a:endParaRPr kumimoji="0" lang="fr-FR" sz="1600" b="1" i="0" u="none" strike="noStrike" kern="0" cap="none" spc="0" normalizeH="0" baseline="0" noProof="0" dirty="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8"/>
          <p:cNvSpPr>
            <a:spLocks noGrp="1" noChangeArrowheads="1"/>
          </p:cNvSpPr>
          <p:nvPr>
            <p:ph type="title" idx="4294967295"/>
          </p:nvPr>
        </p:nvSpPr>
        <p:spPr>
          <a:xfrm>
            <a:off x="804863" y="768350"/>
            <a:ext cx="7810500" cy="301625"/>
          </a:xfrm>
        </p:spPr>
        <p:txBody>
          <a:bodyPr/>
          <a:lstStyle/>
          <a:p>
            <a:pPr eaLnBrk="1" hangingPunct="1"/>
            <a:r>
              <a:rPr lang="fr-FR" sz="1400" dirty="0" smtClean="0"/>
              <a:t>Sommaire</a:t>
            </a:r>
            <a:endParaRPr lang="fr-FR" sz="1400" noProof="1" smtClean="0"/>
          </a:p>
        </p:txBody>
      </p:sp>
      <p:sp>
        <p:nvSpPr>
          <p:cNvPr id="4100" name="Rectangle 3"/>
          <p:cNvSpPr>
            <a:spLocks noChangeArrowheads="1"/>
          </p:cNvSpPr>
          <p:nvPr/>
        </p:nvSpPr>
        <p:spPr bwMode="gray">
          <a:xfrm>
            <a:off x="1201738" y="1622425"/>
            <a:ext cx="7140575" cy="358775"/>
          </a:xfrm>
          <a:prstGeom prst="rect">
            <a:avLst/>
          </a:prstGeom>
          <a:noFill/>
          <a:ln w="9525" algn="ctr">
            <a:noFill/>
            <a:miter lim="800000"/>
            <a:headEnd/>
            <a:tailEnd/>
          </a:ln>
        </p:spPr>
        <p:txBody>
          <a:bodyPr lIns="90000" tIns="46800" rIns="0" bIns="46800"/>
          <a:lstStyle/>
          <a:p>
            <a:pPr eaLnBrk="0" hangingPunct="0"/>
            <a:r>
              <a:rPr lang="fr-FR" dirty="0" smtClean="0">
                <a:latin typeface="Verdana" pitchFamily="34" charset="0"/>
              </a:rPr>
              <a:t>La 3D en STI Génie Civil </a:t>
            </a:r>
            <a:endParaRPr lang="fr-FR" dirty="0">
              <a:latin typeface="Verdana" pitchFamily="34" charset="0"/>
            </a:endParaRPr>
          </a:p>
        </p:txBody>
      </p:sp>
      <p:sp>
        <p:nvSpPr>
          <p:cNvPr id="4101" name="Rectangle 4"/>
          <p:cNvSpPr>
            <a:spLocks noChangeArrowheads="1"/>
          </p:cNvSpPr>
          <p:nvPr/>
        </p:nvSpPr>
        <p:spPr bwMode="gray">
          <a:xfrm>
            <a:off x="0" y="1622425"/>
            <a:ext cx="914400" cy="358775"/>
          </a:xfrm>
          <a:prstGeom prst="rect">
            <a:avLst/>
          </a:prstGeom>
          <a:solidFill>
            <a:schemeClr val="folHlink"/>
          </a:solidFill>
          <a:ln w="9525" algn="ctr">
            <a:noFill/>
            <a:miter lim="800000"/>
            <a:headEnd/>
            <a:tailEnd/>
          </a:ln>
        </p:spPr>
        <p:txBody>
          <a:bodyPr wrap="none" anchor="ctr"/>
          <a:lstStyle/>
          <a:p>
            <a:endParaRPr lang="fr-FR" sz="1400" dirty="0"/>
          </a:p>
        </p:txBody>
      </p:sp>
      <p:grpSp>
        <p:nvGrpSpPr>
          <p:cNvPr id="2" name="Group 5"/>
          <p:cNvGrpSpPr>
            <a:grpSpLocks/>
          </p:cNvGrpSpPr>
          <p:nvPr/>
        </p:nvGrpSpPr>
        <p:grpSpPr bwMode="auto">
          <a:xfrm>
            <a:off x="696913" y="1550988"/>
            <a:ext cx="504825" cy="501650"/>
            <a:chOff x="702" y="936"/>
            <a:chExt cx="318" cy="316"/>
          </a:xfrm>
        </p:grpSpPr>
        <p:sp>
          <p:nvSpPr>
            <p:cNvPr id="4125" name="Oval 6"/>
            <p:cNvSpPr>
              <a:spLocks noChangeArrowheads="1"/>
            </p:cNvSpPr>
            <p:nvPr/>
          </p:nvSpPr>
          <p:spPr bwMode="gray">
            <a:xfrm>
              <a:off x="702" y="936"/>
              <a:ext cx="318" cy="316"/>
            </a:xfrm>
            <a:prstGeom prst="ellipse">
              <a:avLst/>
            </a:prstGeom>
            <a:solidFill>
              <a:schemeClr val="bg1"/>
            </a:solidFill>
            <a:ln w="9525" algn="ctr">
              <a:noFill/>
              <a:round/>
              <a:headEnd/>
              <a:tailEnd/>
            </a:ln>
          </p:spPr>
          <p:txBody>
            <a:bodyPr wrap="none" lIns="0" tIns="0" rIns="0" bIns="0" anchor="ctr"/>
            <a:lstStyle/>
            <a:p>
              <a:pPr algn="ctr">
                <a:buClr>
                  <a:schemeClr val="bg2"/>
                </a:buClr>
              </a:pPr>
              <a:endParaRPr lang="fr-FR" sz="1800" b="1" dirty="0"/>
            </a:p>
          </p:txBody>
        </p:sp>
        <p:sp>
          <p:nvSpPr>
            <p:cNvPr id="4126" name="Oval 7"/>
            <p:cNvSpPr>
              <a:spLocks noChangeArrowheads="1"/>
            </p:cNvSpPr>
            <p:nvPr/>
          </p:nvSpPr>
          <p:spPr bwMode="gray">
            <a:xfrm>
              <a:off x="748" y="981"/>
              <a:ext cx="227" cy="227"/>
            </a:xfrm>
            <a:prstGeom prst="ellipse">
              <a:avLst/>
            </a:prstGeom>
            <a:solidFill>
              <a:srgbClr val="FF0000"/>
            </a:solidFill>
            <a:ln w="9525" algn="ctr">
              <a:noFill/>
              <a:round/>
              <a:headEnd/>
              <a:tailEnd/>
            </a:ln>
          </p:spPr>
          <p:txBody>
            <a:bodyPr wrap="none" lIns="0" tIns="0" rIns="0" bIns="0" anchor="ctr"/>
            <a:lstStyle/>
            <a:p>
              <a:pPr algn="ctr">
                <a:buClr>
                  <a:schemeClr val="bg2"/>
                </a:buClr>
              </a:pPr>
              <a:r>
                <a:rPr lang="fr-FR" sz="1800" b="1" dirty="0">
                  <a:solidFill>
                    <a:schemeClr val="bg1"/>
                  </a:solidFill>
                </a:rPr>
                <a:t>1</a:t>
              </a:r>
            </a:p>
          </p:txBody>
        </p:sp>
      </p:grpSp>
      <p:sp>
        <p:nvSpPr>
          <p:cNvPr id="4103" name="Rectangle 4"/>
          <p:cNvSpPr>
            <a:spLocks noChangeArrowheads="1"/>
          </p:cNvSpPr>
          <p:nvPr/>
        </p:nvSpPr>
        <p:spPr bwMode="gray">
          <a:xfrm>
            <a:off x="0" y="2065338"/>
            <a:ext cx="914400" cy="358775"/>
          </a:xfrm>
          <a:prstGeom prst="rect">
            <a:avLst/>
          </a:prstGeom>
          <a:solidFill>
            <a:schemeClr val="folHlink"/>
          </a:solidFill>
          <a:ln w="9525" algn="ctr">
            <a:noFill/>
            <a:miter lim="800000"/>
            <a:headEnd/>
            <a:tailEnd/>
          </a:ln>
        </p:spPr>
        <p:txBody>
          <a:bodyPr wrap="none" anchor="ctr"/>
          <a:lstStyle/>
          <a:p>
            <a:endParaRPr lang="fr-FR" sz="1400" dirty="0"/>
          </a:p>
        </p:txBody>
      </p:sp>
      <p:grpSp>
        <p:nvGrpSpPr>
          <p:cNvPr id="3" name="Group 5"/>
          <p:cNvGrpSpPr>
            <a:grpSpLocks/>
          </p:cNvGrpSpPr>
          <p:nvPr/>
        </p:nvGrpSpPr>
        <p:grpSpPr bwMode="auto">
          <a:xfrm>
            <a:off x="696913" y="1993900"/>
            <a:ext cx="504825" cy="501650"/>
            <a:chOff x="702" y="936"/>
            <a:chExt cx="318" cy="316"/>
          </a:xfrm>
        </p:grpSpPr>
        <p:sp>
          <p:nvSpPr>
            <p:cNvPr id="4123" name="Oval 6"/>
            <p:cNvSpPr>
              <a:spLocks noChangeArrowheads="1"/>
            </p:cNvSpPr>
            <p:nvPr/>
          </p:nvSpPr>
          <p:spPr bwMode="gray">
            <a:xfrm>
              <a:off x="702" y="936"/>
              <a:ext cx="318" cy="316"/>
            </a:xfrm>
            <a:prstGeom prst="ellipse">
              <a:avLst/>
            </a:prstGeom>
            <a:solidFill>
              <a:schemeClr val="bg1"/>
            </a:solidFill>
            <a:ln w="9525" algn="ctr">
              <a:noFill/>
              <a:round/>
              <a:headEnd/>
              <a:tailEnd/>
            </a:ln>
          </p:spPr>
          <p:txBody>
            <a:bodyPr wrap="none" lIns="0" tIns="0" rIns="0" bIns="0" anchor="ctr"/>
            <a:lstStyle/>
            <a:p>
              <a:pPr algn="ctr">
                <a:buClr>
                  <a:schemeClr val="bg2"/>
                </a:buClr>
              </a:pPr>
              <a:endParaRPr lang="fr-FR" sz="1800" b="1" dirty="0"/>
            </a:p>
          </p:txBody>
        </p:sp>
        <p:sp>
          <p:nvSpPr>
            <p:cNvPr id="4124" name="Oval 7"/>
            <p:cNvSpPr>
              <a:spLocks noChangeArrowheads="1"/>
            </p:cNvSpPr>
            <p:nvPr/>
          </p:nvSpPr>
          <p:spPr bwMode="gray">
            <a:xfrm>
              <a:off x="748" y="981"/>
              <a:ext cx="227" cy="227"/>
            </a:xfrm>
            <a:prstGeom prst="ellipse">
              <a:avLst/>
            </a:prstGeom>
            <a:solidFill>
              <a:srgbClr val="FF0000"/>
            </a:solidFill>
            <a:ln w="9525" algn="ctr">
              <a:noFill/>
              <a:round/>
              <a:headEnd/>
              <a:tailEnd/>
            </a:ln>
          </p:spPr>
          <p:txBody>
            <a:bodyPr wrap="none" lIns="0" tIns="0" rIns="0" bIns="0" anchor="ctr"/>
            <a:lstStyle/>
            <a:p>
              <a:pPr algn="ctr">
                <a:buClr>
                  <a:schemeClr val="bg2"/>
                </a:buClr>
              </a:pPr>
              <a:r>
                <a:rPr lang="fr-FR" sz="1800" b="1" dirty="0">
                  <a:solidFill>
                    <a:schemeClr val="bg1"/>
                  </a:solidFill>
                </a:rPr>
                <a:t>2</a:t>
              </a:r>
            </a:p>
          </p:txBody>
        </p:sp>
      </p:grpSp>
      <p:sp>
        <p:nvSpPr>
          <p:cNvPr id="4105" name="Rectangle 3"/>
          <p:cNvSpPr>
            <a:spLocks noChangeArrowheads="1"/>
          </p:cNvSpPr>
          <p:nvPr/>
        </p:nvSpPr>
        <p:spPr bwMode="gray">
          <a:xfrm>
            <a:off x="1201738" y="2049463"/>
            <a:ext cx="7140575" cy="358775"/>
          </a:xfrm>
          <a:prstGeom prst="rect">
            <a:avLst/>
          </a:prstGeom>
          <a:noFill/>
          <a:ln w="9525" algn="ctr">
            <a:noFill/>
            <a:miter lim="800000"/>
            <a:headEnd/>
            <a:tailEnd/>
          </a:ln>
        </p:spPr>
        <p:txBody>
          <a:bodyPr lIns="90000" tIns="46800" rIns="0" bIns="46800"/>
          <a:lstStyle/>
          <a:p>
            <a:r>
              <a:rPr lang="fr-FR" dirty="0" smtClean="0">
                <a:latin typeface="Verdana" pitchFamily="34" charset="0"/>
              </a:rPr>
              <a:t>Le BIM en Alsace</a:t>
            </a:r>
            <a:endParaRPr lang="fr-FR" dirty="0">
              <a:latin typeface="Verdana" pitchFamily="34" charset="0"/>
            </a:endParaRPr>
          </a:p>
        </p:txBody>
      </p:sp>
      <p:sp>
        <p:nvSpPr>
          <p:cNvPr id="4106" name="Rectangle 4"/>
          <p:cNvSpPr>
            <a:spLocks noChangeArrowheads="1"/>
          </p:cNvSpPr>
          <p:nvPr/>
        </p:nvSpPr>
        <p:spPr bwMode="gray">
          <a:xfrm>
            <a:off x="0" y="2506663"/>
            <a:ext cx="914400" cy="358775"/>
          </a:xfrm>
          <a:prstGeom prst="rect">
            <a:avLst/>
          </a:prstGeom>
          <a:solidFill>
            <a:srgbClr val="FF0000"/>
          </a:solidFill>
          <a:ln w="9525" algn="ctr">
            <a:noFill/>
            <a:miter lim="800000"/>
            <a:headEnd/>
            <a:tailEnd/>
          </a:ln>
        </p:spPr>
        <p:txBody>
          <a:bodyPr wrap="none" anchor="ctr"/>
          <a:lstStyle/>
          <a:p>
            <a:endParaRPr lang="fr-FR" sz="1400" dirty="0"/>
          </a:p>
        </p:txBody>
      </p:sp>
      <p:grpSp>
        <p:nvGrpSpPr>
          <p:cNvPr id="4" name="Group 5"/>
          <p:cNvGrpSpPr>
            <a:grpSpLocks/>
          </p:cNvGrpSpPr>
          <p:nvPr/>
        </p:nvGrpSpPr>
        <p:grpSpPr bwMode="auto">
          <a:xfrm>
            <a:off x="696913" y="2435225"/>
            <a:ext cx="504825" cy="501650"/>
            <a:chOff x="702" y="936"/>
            <a:chExt cx="318" cy="316"/>
          </a:xfrm>
        </p:grpSpPr>
        <p:sp>
          <p:nvSpPr>
            <p:cNvPr id="4121" name="Oval 6"/>
            <p:cNvSpPr>
              <a:spLocks noChangeArrowheads="1"/>
            </p:cNvSpPr>
            <p:nvPr/>
          </p:nvSpPr>
          <p:spPr bwMode="gray">
            <a:xfrm>
              <a:off x="702" y="936"/>
              <a:ext cx="318" cy="316"/>
            </a:xfrm>
            <a:prstGeom prst="ellipse">
              <a:avLst/>
            </a:prstGeom>
            <a:solidFill>
              <a:schemeClr val="bg1"/>
            </a:solidFill>
            <a:ln w="9525" algn="ctr">
              <a:noFill/>
              <a:round/>
              <a:headEnd/>
              <a:tailEnd/>
            </a:ln>
          </p:spPr>
          <p:txBody>
            <a:bodyPr wrap="none" lIns="0" tIns="0" rIns="0" bIns="0" anchor="ctr"/>
            <a:lstStyle/>
            <a:p>
              <a:pPr algn="ctr">
                <a:buClr>
                  <a:schemeClr val="bg2"/>
                </a:buClr>
              </a:pPr>
              <a:endParaRPr lang="fr-FR" sz="1800" b="1" dirty="0"/>
            </a:p>
          </p:txBody>
        </p:sp>
        <p:sp>
          <p:nvSpPr>
            <p:cNvPr id="4122" name="Oval 7"/>
            <p:cNvSpPr>
              <a:spLocks noChangeArrowheads="1"/>
            </p:cNvSpPr>
            <p:nvPr/>
          </p:nvSpPr>
          <p:spPr bwMode="gray">
            <a:xfrm>
              <a:off x="748" y="981"/>
              <a:ext cx="227" cy="227"/>
            </a:xfrm>
            <a:prstGeom prst="ellipse">
              <a:avLst/>
            </a:prstGeom>
            <a:solidFill>
              <a:srgbClr val="FF0000"/>
            </a:solidFill>
            <a:ln w="9525" algn="ctr">
              <a:noFill/>
              <a:round/>
              <a:headEnd/>
              <a:tailEnd/>
            </a:ln>
          </p:spPr>
          <p:txBody>
            <a:bodyPr wrap="none" lIns="0" tIns="0" rIns="0" bIns="0" anchor="ctr"/>
            <a:lstStyle/>
            <a:p>
              <a:pPr algn="ctr">
                <a:buClr>
                  <a:schemeClr val="bg2"/>
                </a:buClr>
              </a:pPr>
              <a:r>
                <a:rPr lang="fr-FR" sz="1800" b="1" dirty="0">
                  <a:solidFill>
                    <a:schemeClr val="bg1"/>
                  </a:solidFill>
                </a:rPr>
                <a:t>3</a:t>
              </a:r>
            </a:p>
          </p:txBody>
        </p:sp>
      </p:grpSp>
      <p:sp>
        <p:nvSpPr>
          <p:cNvPr id="4108" name="Rectangle 3"/>
          <p:cNvSpPr>
            <a:spLocks noChangeArrowheads="1"/>
          </p:cNvSpPr>
          <p:nvPr/>
        </p:nvSpPr>
        <p:spPr bwMode="gray">
          <a:xfrm>
            <a:off x="1201738" y="2506663"/>
            <a:ext cx="7140575" cy="358775"/>
          </a:xfrm>
          <a:prstGeom prst="rect">
            <a:avLst/>
          </a:prstGeom>
          <a:noFill/>
          <a:ln w="9525" algn="ctr">
            <a:noFill/>
            <a:miter lim="800000"/>
            <a:headEnd/>
            <a:tailEnd/>
          </a:ln>
        </p:spPr>
        <p:txBody>
          <a:bodyPr lIns="90000" tIns="46800" rIns="0" bIns="46800"/>
          <a:lstStyle/>
          <a:p>
            <a:pPr eaLnBrk="0" hangingPunct="0"/>
            <a:r>
              <a:rPr lang="fr-FR" dirty="0" smtClean="0">
                <a:latin typeface="Verdana" pitchFamily="34" charset="0"/>
              </a:rPr>
              <a:t>Le concept BIM en STI2D</a:t>
            </a:r>
            <a:endParaRPr lang="fr-FR" dirty="0">
              <a:latin typeface="Verdana" pitchFamily="34" charset="0"/>
            </a:endParaRPr>
          </a:p>
          <a:p>
            <a:pPr eaLnBrk="0" hangingPunct="0"/>
            <a:endParaRPr lang="fr-FR" dirty="0">
              <a:latin typeface="Verdana" pitchFamily="34" charset="0"/>
            </a:endParaRPr>
          </a:p>
        </p:txBody>
      </p:sp>
      <p:sp>
        <p:nvSpPr>
          <p:cNvPr id="4109" name="Rectangle 4"/>
          <p:cNvSpPr>
            <a:spLocks noChangeArrowheads="1"/>
          </p:cNvSpPr>
          <p:nvPr/>
        </p:nvSpPr>
        <p:spPr bwMode="gray">
          <a:xfrm>
            <a:off x="0" y="2949575"/>
            <a:ext cx="914400" cy="358775"/>
          </a:xfrm>
          <a:prstGeom prst="rect">
            <a:avLst/>
          </a:prstGeom>
          <a:solidFill>
            <a:schemeClr val="folHlink"/>
          </a:solidFill>
          <a:ln w="9525" algn="ctr">
            <a:noFill/>
            <a:miter lim="800000"/>
            <a:headEnd/>
            <a:tailEnd/>
          </a:ln>
        </p:spPr>
        <p:txBody>
          <a:bodyPr wrap="none" anchor="ctr"/>
          <a:lstStyle/>
          <a:p>
            <a:endParaRPr lang="fr-FR" sz="1400" dirty="0"/>
          </a:p>
        </p:txBody>
      </p:sp>
      <p:grpSp>
        <p:nvGrpSpPr>
          <p:cNvPr id="5" name="Group 5"/>
          <p:cNvGrpSpPr>
            <a:grpSpLocks/>
          </p:cNvGrpSpPr>
          <p:nvPr/>
        </p:nvGrpSpPr>
        <p:grpSpPr bwMode="auto">
          <a:xfrm>
            <a:off x="696913" y="2878138"/>
            <a:ext cx="504825" cy="501650"/>
            <a:chOff x="702" y="936"/>
            <a:chExt cx="318" cy="316"/>
          </a:xfrm>
        </p:grpSpPr>
        <p:sp>
          <p:nvSpPr>
            <p:cNvPr id="4119" name="Oval 6"/>
            <p:cNvSpPr>
              <a:spLocks noChangeArrowheads="1"/>
            </p:cNvSpPr>
            <p:nvPr/>
          </p:nvSpPr>
          <p:spPr bwMode="gray">
            <a:xfrm>
              <a:off x="702" y="936"/>
              <a:ext cx="318" cy="316"/>
            </a:xfrm>
            <a:prstGeom prst="ellipse">
              <a:avLst/>
            </a:prstGeom>
            <a:solidFill>
              <a:schemeClr val="bg1"/>
            </a:solidFill>
            <a:ln w="9525" algn="ctr">
              <a:noFill/>
              <a:round/>
              <a:headEnd/>
              <a:tailEnd/>
            </a:ln>
          </p:spPr>
          <p:txBody>
            <a:bodyPr wrap="none" lIns="0" tIns="0" rIns="0" bIns="0" anchor="ctr"/>
            <a:lstStyle/>
            <a:p>
              <a:pPr algn="ctr">
                <a:buClr>
                  <a:schemeClr val="bg2"/>
                </a:buClr>
              </a:pPr>
              <a:endParaRPr lang="fr-FR" sz="1800" b="1" dirty="0"/>
            </a:p>
          </p:txBody>
        </p:sp>
        <p:sp>
          <p:nvSpPr>
            <p:cNvPr id="4120" name="Oval 7"/>
            <p:cNvSpPr>
              <a:spLocks noChangeArrowheads="1"/>
            </p:cNvSpPr>
            <p:nvPr/>
          </p:nvSpPr>
          <p:spPr bwMode="gray">
            <a:xfrm>
              <a:off x="748" y="981"/>
              <a:ext cx="227" cy="227"/>
            </a:xfrm>
            <a:prstGeom prst="ellipse">
              <a:avLst/>
            </a:prstGeom>
            <a:solidFill>
              <a:srgbClr val="FF0000"/>
            </a:solidFill>
            <a:ln w="9525" algn="ctr">
              <a:noFill/>
              <a:round/>
              <a:headEnd/>
              <a:tailEnd/>
            </a:ln>
          </p:spPr>
          <p:txBody>
            <a:bodyPr wrap="none" lIns="0" tIns="0" rIns="0" bIns="0" anchor="ctr"/>
            <a:lstStyle/>
            <a:p>
              <a:pPr algn="ctr">
                <a:buClr>
                  <a:schemeClr val="bg2"/>
                </a:buClr>
              </a:pPr>
              <a:r>
                <a:rPr lang="fr-FR" sz="1800" b="1" dirty="0">
                  <a:solidFill>
                    <a:schemeClr val="bg1"/>
                  </a:solidFill>
                </a:rPr>
                <a:t>4</a:t>
              </a:r>
            </a:p>
          </p:txBody>
        </p:sp>
      </p:grpSp>
      <p:sp>
        <p:nvSpPr>
          <p:cNvPr id="4112" name="Rectangle 3"/>
          <p:cNvSpPr>
            <a:spLocks noChangeArrowheads="1"/>
          </p:cNvSpPr>
          <p:nvPr/>
        </p:nvSpPr>
        <p:spPr bwMode="gray">
          <a:xfrm>
            <a:off x="1201738" y="2954338"/>
            <a:ext cx="7140575" cy="358775"/>
          </a:xfrm>
          <a:prstGeom prst="rect">
            <a:avLst/>
          </a:prstGeom>
          <a:noFill/>
          <a:ln w="9525" algn="ctr">
            <a:noFill/>
            <a:miter lim="800000"/>
            <a:headEnd/>
            <a:tailEnd/>
          </a:ln>
        </p:spPr>
        <p:txBody>
          <a:bodyPr lIns="90000" tIns="46800" rIns="0" bIns="46800"/>
          <a:lstStyle/>
          <a:p>
            <a:r>
              <a:rPr lang="fr-FR" dirty="0" smtClean="0">
                <a:latin typeface="Verdana" pitchFamily="34" charset="0"/>
              </a:rPr>
              <a:t>Le club BIM au lycée JB </a:t>
            </a:r>
            <a:r>
              <a:rPr lang="fr-FR" dirty="0" err="1" smtClean="0">
                <a:latin typeface="Verdana" pitchFamily="34" charset="0"/>
              </a:rPr>
              <a:t>Schwilgué</a:t>
            </a:r>
            <a:endParaRPr lang="fr-FR" dirty="0">
              <a:latin typeface="Verdana" pitchFamily="34" charset="0"/>
            </a:endParaRPr>
          </a:p>
        </p:txBody>
      </p:sp>
      <p:sp>
        <p:nvSpPr>
          <p:cNvPr id="4113" name="Oval 6"/>
          <p:cNvSpPr>
            <a:spLocks noChangeArrowheads="1"/>
          </p:cNvSpPr>
          <p:nvPr/>
        </p:nvSpPr>
        <p:spPr bwMode="gray">
          <a:xfrm>
            <a:off x="696913" y="3314700"/>
            <a:ext cx="504825" cy="501650"/>
          </a:xfrm>
          <a:prstGeom prst="ellipse">
            <a:avLst/>
          </a:prstGeom>
          <a:solidFill>
            <a:schemeClr val="bg1"/>
          </a:solidFill>
          <a:ln w="9525" algn="ctr">
            <a:noFill/>
            <a:round/>
            <a:headEnd/>
            <a:tailEnd/>
          </a:ln>
        </p:spPr>
        <p:txBody>
          <a:bodyPr wrap="none" lIns="0" tIns="0" rIns="0" bIns="0" anchor="ctr"/>
          <a:lstStyle/>
          <a:p>
            <a:pPr algn="ctr">
              <a:buClr>
                <a:schemeClr val="bg2"/>
              </a:buClr>
            </a:pPr>
            <a:endParaRPr lang="fr-FR" sz="1800" b="1" dirty="0"/>
          </a:p>
        </p:txBody>
      </p:sp>
      <p:sp>
        <p:nvSpPr>
          <p:cNvPr id="4114" name="Rectangle 4"/>
          <p:cNvSpPr>
            <a:spLocks noChangeArrowheads="1"/>
          </p:cNvSpPr>
          <p:nvPr/>
        </p:nvSpPr>
        <p:spPr bwMode="gray">
          <a:xfrm>
            <a:off x="-6350" y="3395663"/>
            <a:ext cx="914400" cy="358775"/>
          </a:xfrm>
          <a:prstGeom prst="rect">
            <a:avLst/>
          </a:prstGeom>
          <a:solidFill>
            <a:schemeClr val="folHlink"/>
          </a:solidFill>
          <a:ln w="9525" algn="ctr">
            <a:noFill/>
            <a:miter lim="800000"/>
            <a:headEnd/>
            <a:tailEnd/>
          </a:ln>
        </p:spPr>
        <p:txBody>
          <a:bodyPr wrap="none" anchor="ctr"/>
          <a:lstStyle/>
          <a:p>
            <a:endParaRPr lang="fr-FR" sz="1400" dirty="0"/>
          </a:p>
        </p:txBody>
      </p:sp>
      <p:grpSp>
        <p:nvGrpSpPr>
          <p:cNvPr id="6" name="Group 5"/>
          <p:cNvGrpSpPr>
            <a:grpSpLocks/>
          </p:cNvGrpSpPr>
          <p:nvPr/>
        </p:nvGrpSpPr>
        <p:grpSpPr bwMode="auto">
          <a:xfrm>
            <a:off x="690563" y="3324225"/>
            <a:ext cx="504825" cy="501650"/>
            <a:chOff x="702" y="936"/>
            <a:chExt cx="318" cy="316"/>
          </a:xfrm>
        </p:grpSpPr>
        <p:sp>
          <p:nvSpPr>
            <p:cNvPr id="4117" name="Oval 6"/>
            <p:cNvSpPr>
              <a:spLocks noChangeArrowheads="1"/>
            </p:cNvSpPr>
            <p:nvPr/>
          </p:nvSpPr>
          <p:spPr bwMode="gray">
            <a:xfrm>
              <a:off x="702" y="936"/>
              <a:ext cx="318" cy="316"/>
            </a:xfrm>
            <a:prstGeom prst="ellipse">
              <a:avLst/>
            </a:prstGeom>
            <a:solidFill>
              <a:schemeClr val="bg1"/>
            </a:solidFill>
            <a:ln w="9525" algn="ctr">
              <a:noFill/>
              <a:round/>
              <a:headEnd/>
              <a:tailEnd/>
            </a:ln>
          </p:spPr>
          <p:txBody>
            <a:bodyPr wrap="none" lIns="0" tIns="0" rIns="0" bIns="0" anchor="ctr"/>
            <a:lstStyle/>
            <a:p>
              <a:pPr algn="ctr">
                <a:buClr>
                  <a:schemeClr val="bg2"/>
                </a:buClr>
              </a:pPr>
              <a:endParaRPr lang="fr-FR" sz="1800" b="1" dirty="0"/>
            </a:p>
          </p:txBody>
        </p:sp>
        <p:sp>
          <p:nvSpPr>
            <p:cNvPr id="4118" name="Oval 7"/>
            <p:cNvSpPr>
              <a:spLocks noChangeArrowheads="1"/>
            </p:cNvSpPr>
            <p:nvPr/>
          </p:nvSpPr>
          <p:spPr bwMode="gray">
            <a:xfrm>
              <a:off x="748" y="981"/>
              <a:ext cx="227" cy="227"/>
            </a:xfrm>
            <a:prstGeom prst="ellipse">
              <a:avLst/>
            </a:prstGeom>
            <a:solidFill>
              <a:srgbClr val="FF0000"/>
            </a:solidFill>
            <a:ln w="9525" algn="ctr">
              <a:noFill/>
              <a:round/>
              <a:headEnd/>
              <a:tailEnd/>
            </a:ln>
          </p:spPr>
          <p:txBody>
            <a:bodyPr wrap="none" lIns="0" tIns="0" rIns="0" bIns="0" anchor="ctr"/>
            <a:lstStyle/>
            <a:p>
              <a:pPr algn="ctr">
                <a:buClr>
                  <a:schemeClr val="bg2"/>
                </a:buClr>
              </a:pPr>
              <a:r>
                <a:rPr lang="fr-FR" sz="1800" b="1" dirty="0">
                  <a:solidFill>
                    <a:schemeClr val="bg1"/>
                  </a:solidFill>
                </a:rPr>
                <a:t>5</a:t>
              </a:r>
            </a:p>
          </p:txBody>
        </p:sp>
      </p:grpSp>
      <p:sp>
        <p:nvSpPr>
          <p:cNvPr id="31" name="Rectangle 30"/>
          <p:cNvSpPr>
            <a:spLocks noChangeArrowheads="1"/>
          </p:cNvSpPr>
          <p:nvPr/>
        </p:nvSpPr>
        <p:spPr bwMode="gray">
          <a:xfrm>
            <a:off x="2003425" y="182563"/>
            <a:ext cx="6997700" cy="358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lIns="90000" tIns="46800" rIns="0" bIns="46800"/>
          <a:lstStyle/>
          <a:p>
            <a:pPr algn="r">
              <a:spcBef>
                <a:spcPct val="20000"/>
              </a:spcBef>
              <a:buSzPct val="80000"/>
            </a:pPr>
            <a:r>
              <a:rPr lang="fr-FR" b="1" dirty="0" smtClean="0">
                <a:solidFill>
                  <a:schemeClr val="bg1"/>
                </a:solidFill>
                <a:latin typeface="Verdana" pitchFamily="34" charset="0"/>
              </a:rPr>
              <a:t>La 3D en STI Génie Civil</a:t>
            </a:r>
            <a:endParaRPr lang="fr-FR" b="1" dirty="0">
              <a:solidFill>
                <a:schemeClr val="bg1"/>
              </a:solidFill>
              <a:latin typeface="Verdana" pitchFamily="34" charset="0"/>
            </a:endParaRPr>
          </a:p>
        </p:txBody>
      </p:sp>
      <p:sp>
        <p:nvSpPr>
          <p:cNvPr id="33" name="Rectangle 3"/>
          <p:cNvSpPr>
            <a:spLocks noChangeArrowheads="1"/>
          </p:cNvSpPr>
          <p:nvPr/>
        </p:nvSpPr>
        <p:spPr bwMode="gray">
          <a:xfrm>
            <a:off x="1195388" y="3400425"/>
            <a:ext cx="7140575" cy="358775"/>
          </a:xfrm>
          <a:prstGeom prst="rect">
            <a:avLst/>
          </a:prstGeom>
          <a:noFill/>
          <a:ln w="9525" algn="ctr">
            <a:noFill/>
            <a:miter lim="800000"/>
            <a:headEnd/>
            <a:tailEnd/>
          </a:ln>
        </p:spPr>
        <p:txBody>
          <a:bodyPr lIns="90000" tIns="46800" rIns="0" bIns="46800"/>
          <a:lstStyle/>
          <a:p>
            <a:r>
              <a:rPr lang="fr-FR" dirty="0" smtClean="0">
                <a:latin typeface="Verdana" pitchFamily="34" charset="0"/>
              </a:rPr>
              <a:t>Aller plus loin</a:t>
            </a:r>
            <a:endParaRPr lang="fr-FR" dirty="0">
              <a:latin typeface="Verdana" pitchFamily="34" charset="0"/>
            </a:endParaRPr>
          </a:p>
        </p:txBody>
      </p:sp>
      <p:pic>
        <p:nvPicPr>
          <p:cNvPr id="32" name="Picture 2"/>
          <p:cNvPicPr>
            <a:picLocks noChangeAspect="1" noChangeArrowheads="1"/>
          </p:cNvPicPr>
          <p:nvPr/>
        </p:nvPicPr>
        <p:blipFill>
          <a:blip r:embed="rId3" cstate="print"/>
          <a:srcRect/>
          <a:stretch>
            <a:fillRect/>
          </a:stretch>
        </p:blipFill>
        <p:spPr bwMode="auto">
          <a:xfrm>
            <a:off x="6324031" y="1120965"/>
            <a:ext cx="2628900" cy="53530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552450" y="768350"/>
            <a:ext cx="8062913" cy="301625"/>
          </a:xfrm>
          <a:prstGeom prst="rect">
            <a:avLst/>
          </a:prstGeom>
        </p:spPr>
        <p: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fr-FR" sz="1600" b="1" i="0" u="none" strike="noStrike" kern="0" cap="none" spc="0" normalizeH="0" baseline="0" noProof="0" dirty="0" smtClean="0">
                <a:ln>
                  <a:noFill/>
                </a:ln>
                <a:solidFill>
                  <a:schemeClr val="bg1"/>
                </a:solidFill>
                <a:effectLst/>
                <a:uLnTx/>
                <a:uFillTx/>
                <a:latin typeface="+mj-lt"/>
                <a:ea typeface="+mj-ea"/>
                <a:cs typeface="+mj-cs"/>
              </a:rPr>
              <a:t>Avant tout une démarche globale et transversale</a:t>
            </a:r>
            <a:endParaRPr kumimoji="0" lang="fr-FR" sz="1600" b="1" i="0" u="none" strike="noStrike" kern="0" cap="none" spc="0" normalizeH="0" baseline="0" noProof="0" dirty="0">
              <a:ln>
                <a:noFill/>
              </a:ln>
              <a:solidFill>
                <a:schemeClr val="bg1"/>
              </a:solidFill>
              <a:effectLst/>
              <a:uLnTx/>
              <a:uFillTx/>
              <a:latin typeface="+mj-lt"/>
              <a:ea typeface="+mj-ea"/>
              <a:cs typeface="+mj-cs"/>
            </a:endParaRPr>
          </a:p>
        </p:txBody>
      </p:sp>
      <p:sp>
        <p:nvSpPr>
          <p:cNvPr id="4" name="Rectangle 3"/>
          <p:cNvSpPr/>
          <p:nvPr/>
        </p:nvSpPr>
        <p:spPr bwMode="auto">
          <a:xfrm>
            <a:off x="3944679" y="2955852"/>
            <a:ext cx="2243470" cy="1807534"/>
          </a:xfrm>
          <a:prstGeom prst="rect">
            <a:avLst/>
          </a:prstGeom>
          <a:solidFill>
            <a:schemeClr val="bg1"/>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dirty="0" smtClean="0">
              <a:ln>
                <a:noFill/>
              </a:ln>
              <a:solidFill>
                <a:schemeClr val="tx1"/>
              </a:solidFill>
              <a:effectLst/>
              <a:latin typeface="Arial" charset="0"/>
            </a:endParaRPr>
          </a:p>
        </p:txBody>
      </p:sp>
      <p:sp>
        <p:nvSpPr>
          <p:cNvPr id="5" name="ZoneTexte 4"/>
          <p:cNvSpPr txBox="1"/>
          <p:nvPr/>
        </p:nvSpPr>
        <p:spPr>
          <a:xfrm>
            <a:off x="562351" y="1206449"/>
            <a:ext cx="5592726" cy="338554"/>
          </a:xfrm>
          <a:prstGeom prst="rect">
            <a:avLst/>
          </a:prstGeom>
          <a:noFill/>
        </p:spPr>
        <p:txBody>
          <a:bodyPr wrap="square" rtlCol="0">
            <a:spAutoFit/>
          </a:bodyPr>
          <a:lstStyle/>
          <a:p>
            <a:r>
              <a:rPr lang="fr-FR" dirty="0" smtClean="0"/>
              <a:t>une prise en compte de la chaîne numérique</a:t>
            </a:r>
            <a:endParaRPr lang="fr-FR" dirty="0"/>
          </a:p>
        </p:txBody>
      </p:sp>
      <p:pic>
        <p:nvPicPr>
          <p:cNvPr id="6" name="Image 21" descr="senaatti.gif">
            <a:hlinkClick r:id="rId3" action="ppaction://hlinkfile"/>
          </p:cNvPr>
          <p:cNvPicPr>
            <a:picLocks noChangeAspect="1"/>
          </p:cNvPicPr>
          <p:nvPr/>
        </p:nvPicPr>
        <p:blipFill>
          <a:blip r:embed="rId4" cstate="print"/>
          <a:srcRect/>
          <a:stretch>
            <a:fillRect/>
          </a:stretch>
        </p:blipFill>
        <p:spPr bwMode="auto">
          <a:xfrm>
            <a:off x="3779838" y="1484313"/>
            <a:ext cx="5037137" cy="4484687"/>
          </a:xfrm>
          <a:prstGeom prst="rect">
            <a:avLst/>
          </a:prstGeom>
          <a:noFill/>
          <a:ln w="9525">
            <a:noFill/>
            <a:miter lim="800000"/>
            <a:headEnd/>
            <a:tailEnd/>
          </a:ln>
        </p:spPr>
      </p:pic>
      <p:pic>
        <p:nvPicPr>
          <p:cNvPr id="23554" name="Picture 2" descr="http://www.lycee-benjamin-franklin.fr/php5/spip/IMG/png/7-STI2D-300px-b1399.png"/>
          <p:cNvPicPr>
            <a:picLocks noChangeAspect="1" noChangeArrowheads="1"/>
          </p:cNvPicPr>
          <p:nvPr/>
        </p:nvPicPr>
        <p:blipFill>
          <a:blip r:embed="rId5" cstate="print"/>
          <a:srcRect/>
          <a:stretch>
            <a:fillRect/>
          </a:stretch>
        </p:blipFill>
        <p:spPr bwMode="auto">
          <a:xfrm>
            <a:off x="568325" y="2178050"/>
            <a:ext cx="2857500" cy="3267075"/>
          </a:xfrm>
          <a:prstGeom prst="rect">
            <a:avLst/>
          </a:prstGeom>
          <a:noFill/>
        </p:spPr>
      </p:pic>
      <p:sp>
        <p:nvSpPr>
          <p:cNvPr id="7" name="Rectangle 6"/>
          <p:cNvSpPr>
            <a:spLocks noChangeArrowheads="1"/>
          </p:cNvSpPr>
          <p:nvPr/>
        </p:nvSpPr>
        <p:spPr bwMode="gray">
          <a:xfrm>
            <a:off x="2003425" y="182563"/>
            <a:ext cx="6997700" cy="358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lIns="90000" tIns="46800" rIns="0" bIns="46800"/>
          <a:lstStyle/>
          <a:p>
            <a:pPr algn="r">
              <a:spcBef>
                <a:spcPct val="20000"/>
              </a:spcBef>
              <a:buSzPct val="80000"/>
            </a:pPr>
            <a:r>
              <a:rPr lang="fr-FR" b="1" dirty="0" smtClean="0">
                <a:solidFill>
                  <a:schemeClr val="bg1"/>
                </a:solidFill>
                <a:latin typeface="Verdana" pitchFamily="34" charset="0"/>
              </a:rPr>
              <a:t>Le concept BIM en STI2D</a:t>
            </a:r>
            <a:endParaRPr lang="fr-FR" b="1" dirty="0">
              <a:solidFill>
                <a:schemeClr val="bg1"/>
              </a:solidFill>
              <a:latin typeface="Verdana"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21663" t="14769" r="20387" b="6408"/>
          <a:stretch>
            <a:fillRect/>
          </a:stretch>
        </p:blipFill>
        <p:spPr bwMode="auto">
          <a:xfrm>
            <a:off x="1389413" y="1140723"/>
            <a:ext cx="6757060" cy="4891941"/>
          </a:xfrm>
          <a:prstGeom prst="rect">
            <a:avLst/>
          </a:prstGeom>
          <a:noFill/>
          <a:ln w="9525">
            <a:noFill/>
            <a:miter lim="800000"/>
            <a:headEnd/>
            <a:tailEnd/>
          </a:ln>
        </p:spPr>
      </p:pic>
      <p:sp>
        <p:nvSpPr>
          <p:cNvPr id="3" name="Titre 1"/>
          <p:cNvSpPr txBox="1">
            <a:spLocks/>
          </p:cNvSpPr>
          <p:nvPr/>
        </p:nvSpPr>
        <p:spPr>
          <a:xfrm>
            <a:off x="552450" y="768350"/>
            <a:ext cx="8062913" cy="301625"/>
          </a:xfrm>
          <a:prstGeom prst="rect">
            <a:avLst/>
          </a:prstGeom>
        </p:spPr>
        <p: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fr-FR" sz="1600" b="1" i="0" u="none" strike="noStrike" kern="0" cap="none" spc="0" normalizeH="0" baseline="0" noProof="0" dirty="0" smtClean="0">
                <a:ln>
                  <a:noFill/>
                </a:ln>
                <a:solidFill>
                  <a:schemeClr val="bg1"/>
                </a:solidFill>
                <a:effectLst/>
                <a:uLnTx/>
                <a:uFillTx/>
                <a:latin typeface="+mj-lt"/>
                <a:ea typeface="+mj-ea"/>
                <a:cs typeface="+mj-cs"/>
              </a:rPr>
              <a:t>Documents SENATTE - 2007</a:t>
            </a:r>
            <a:endParaRPr kumimoji="0" lang="fr-FR" sz="1600" b="1" i="0" u="none" strike="noStrike" kern="0" cap="none" spc="0" normalizeH="0" baseline="0" noProof="0" dirty="0">
              <a:ln>
                <a:noFill/>
              </a:ln>
              <a:solidFill>
                <a:schemeClr val="bg1"/>
              </a:solidFill>
              <a:effectLst/>
              <a:uLnTx/>
              <a:uFillTx/>
              <a:latin typeface="+mj-lt"/>
              <a:ea typeface="+mj-ea"/>
              <a:cs typeface="+mj-cs"/>
            </a:endParaRPr>
          </a:p>
        </p:txBody>
      </p:sp>
      <p:grpSp>
        <p:nvGrpSpPr>
          <p:cNvPr id="9" name="Groupe 8"/>
          <p:cNvGrpSpPr/>
          <p:nvPr/>
        </p:nvGrpSpPr>
        <p:grpSpPr>
          <a:xfrm>
            <a:off x="1699548" y="1798221"/>
            <a:ext cx="6196083" cy="1894681"/>
            <a:chOff x="1692323" y="1801504"/>
            <a:chExt cx="6196083" cy="1894681"/>
          </a:xfrm>
        </p:grpSpPr>
        <p:sp>
          <p:nvSpPr>
            <p:cNvPr id="8" name="Forme libre 7"/>
            <p:cNvSpPr/>
            <p:nvPr/>
          </p:nvSpPr>
          <p:spPr bwMode="auto">
            <a:xfrm>
              <a:off x="1760561" y="2169994"/>
              <a:ext cx="6127845" cy="1228299"/>
            </a:xfrm>
            <a:custGeom>
              <a:avLst/>
              <a:gdLst>
                <a:gd name="connsiteX0" fmla="*/ 2470245 w 6127845"/>
                <a:gd name="connsiteY0" fmla="*/ 0 h 1255594"/>
                <a:gd name="connsiteX1" fmla="*/ 2470245 w 6127845"/>
                <a:gd name="connsiteY1" fmla="*/ 0 h 1255594"/>
                <a:gd name="connsiteX2" fmla="*/ 3480179 w 6127845"/>
                <a:gd name="connsiteY2" fmla="*/ 13647 h 1255594"/>
                <a:gd name="connsiteX3" fmla="*/ 4408227 w 6127845"/>
                <a:gd name="connsiteY3" fmla="*/ 27295 h 1255594"/>
                <a:gd name="connsiteX4" fmla="*/ 6127845 w 6127845"/>
                <a:gd name="connsiteY4" fmla="*/ 1255594 h 1255594"/>
                <a:gd name="connsiteX5" fmla="*/ 0 w 6127845"/>
                <a:gd name="connsiteY5" fmla="*/ 1255594 h 1255594"/>
                <a:gd name="connsiteX6" fmla="*/ 2470245 w 6127845"/>
                <a:gd name="connsiteY6" fmla="*/ 0 h 1255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27845" h="1255594">
                  <a:moveTo>
                    <a:pt x="2470245" y="0"/>
                  </a:moveTo>
                  <a:lnTo>
                    <a:pt x="2470245" y="0"/>
                  </a:lnTo>
                  <a:lnTo>
                    <a:pt x="3480179" y="13647"/>
                  </a:lnTo>
                  <a:lnTo>
                    <a:pt x="4408227" y="27295"/>
                  </a:lnTo>
                  <a:lnTo>
                    <a:pt x="6127845" y="1255594"/>
                  </a:lnTo>
                  <a:lnTo>
                    <a:pt x="0" y="1255594"/>
                  </a:lnTo>
                  <a:lnTo>
                    <a:pt x="2470245" y="0"/>
                  </a:lnTo>
                  <a:close/>
                </a:path>
              </a:pathLst>
            </a:custGeom>
            <a:solidFill>
              <a:schemeClr val="bg1">
                <a:lumMod val="95000"/>
              </a:schemeClr>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smtClean="0">
                <a:ln>
                  <a:noFill/>
                </a:ln>
                <a:solidFill>
                  <a:schemeClr val="tx1"/>
                </a:solidFill>
                <a:effectLst/>
                <a:latin typeface="Arial" charset="0"/>
              </a:endParaRPr>
            </a:p>
          </p:txBody>
        </p:sp>
        <p:sp>
          <p:nvSpPr>
            <p:cNvPr id="7" name="Rectangle 6"/>
            <p:cNvSpPr/>
            <p:nvPr/>
          </p:nvSpPr>
          <p:spPr bwMode="auto">
            <a:xfrm>
              <a:off x="4230806" y="1801504"/>
              <a:ext cx="1883391" cy="341195"/>
            </a:xfrm>
            <a:prstGeom prst="rect">
              <a:avLst/>
            </a:prstGeom>
            <a:no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smtClean="0">
                <a:ln>
                  <a:noFill/>
                </a:ln>
                <a:solidFill>
                  <a:schemeClr val="tx1"/>
                </a:solidFill>
                <a:effectLst/>
                <a:latin typeface="Arial" charset="0"/>
              </a:endParaRPr>
            </a:p>
          </p:txBody>
        </p:sp>
        <p:sp>
          <p:nvSpPr>
            <p:cNvPr id="6" name="ZoneTexte 5"/>
            <p:cNvSpPr txBox="1"/>
            <p:nvPr/>
          </p:nvSpPr>
          <p:spPr>
            <a:xfrm>
              <a:off x="1692323" y="3234520"/>
              <a:ext cx="6141492" cy="461665"/>
            </a:xfrm>
            <a:prstGeom prst="rect">
              <a:avLst/>
            </a:prstGeom>
            <a:solidFill>
              <a:schemeClr val="bg1"/>
            </a:solidFill>
            <a:ln>
              <a:solidFill>
                <a:schemeClr val="tx1"/>
              </a:solidFill>
            </a:ln>
          </p:spPr>
          <p:txBody>
            <a:bodyPr wrap="square" rtlCol="0">
              <a:spAutoFit/>
            </a:bodyPr>
            <a:lstStyle/>
            <a:p>
              <a:r>
                <a:rPr lang="fr-FR" sz="2400" b="1" dirty="0" smtClean="0">
                  <a:solidFill>
                    <a:srgbClr val="9D2215"/>
                  </a:solidFill>
                </a:rPr>
                <a:t>3.3 ETUDES: « de l’esquisse au projet »</a:t>
              </a:r>
              <a:endParaRPr lang="fr-FR" sz="2400" b="1" dirty="0">
                <a:solidFill>
                  <a:srgbClr val="9D2215"/>
                </a:solidFill>
              </a:endParaRPr>
            </a:p>
          </p:txBody>
        </p:sp>
      </p:grpSp>
      <p:grpSp>
        <p:nvGrpSpPr>
          <p:cNvPr id="24" name="Groupe 23"/>
          <p:cNvGrpSpPr/>
          <p:nvPr/>
        </p:nvGrpSpPr>
        <p:grpSpPr>
          <a:xfrm>
            <a:off x="6325566" y="2252384"/>
            <a:ext cx="3165276" cy="1428459"/>
            <a:chOff x="6325566" y="2252384"/>
            <a:chExt cx="3165276" cy="1428459"/>
          </a:xfrm>
        </p:grpSpPr>
        <p:sp>
          <p:nvSpPr>
            <p:cNvPr id="22" name="ZoneTexte 21"/>
            <p:cNvSpPr txBox="1"/>
            <p:nvPr/>
          </p:nvSpPr>
          <p:spPr>
            <a:xfrm>
              <a:off x="6984124" y="3342289"/>
              <a:ext cx="2506718" cy="338554"/>
            </a:xfrm>
            <a:prstGeom prst="rect">
              <a:avLst/>
            </a:prstGeom>
            <a:solidFill>
              <a:schemeClr val="bg1"/>
            </a:solidFill>
          </p:spPr>
          <p:txBody>
            <a:bodyPr wrap="square" rtlCol="0">
              <a:spAutoFit/>
            </a:bodyPr>
            <a:lstStyle/>
            <a:p>
              <a:r>
                <a:rPr lang="fr-FR" dirty="0" smtClean="0"/>
                <a:t>3.2.7 </a:t>
              </a:r>
              <a:r>
                <a:rPr lang="fr-FR" b="1" dirty="0" smtClean="0"/>
                <a:t>Un</a:t>
              </a:r>
              <a:r>
                <a:rPr lang="fr-FR" dirty="0" smtClean="0"/>
                <a:t> choix validé</a:t>
              </a:r>
              <a:endParaRPr lang="fr-FR" dirty="0"/>
            </a:p>
          </p:txBody>
        </p:sp>
        <p:pic>
          <p:nvPicPr>
            <p:cNvPr id="21" name="Image 20" descr="marteau.gif"/>
            <p:cNvPicPr>
              <a:picLocks noChangeAspect="1"/>
            </p:cNvPicPr>
            <p:nvPr/>
          </p:nvPicPr>
          <p:blipFill>
            <a:blip r:embed="rId4" cstate="print"/>
            <a:stretch>
              <a:fillRect/>
            </a:stretch>
          </p:blipFill>
          <p:spPr>
            <a:xfrm>
              <a:off x="6325566" y="2252384"/>
              <a:ext cx="2447019" cy="1385923"/>
            </a:xfrm>
            <a:prstGeom prst="rect">
              <a:avLst/>
            </a:prstGeom>
          </p:spPr>
        </p:pic>
      </p:grpSp>
      <p:grpSp>
        <p:nvGrpSpPr>
          <p:cNvPr id="27" name="Groupe 26"/>
          <p:cNvGrpSpPr/>
          <p:nvPr/>
        </p:nvGrpSpPr>
        <p:grpSpPr>
          <a:xfrm>
            <a:off x="0" y="1140059"/>
            <a:ext cx="8119241" cy="5406832"/>
            <a:chOff x="0" y="1140059"/>
            <a:chExt cx="8119241" cy="5406832"/>
          </a:xfrm>
        </p:grpSpPr>
        <p:grpSp>
          <p:nvGrpSpPr>
            <p:cNvPr id="23" name="Groupe 22"/>
            <p:cNvGrpSpPr/>
            <p:nvPr/>
          </p:nvGrpSpPr>
          <p:grpSpPr>
            <a:xfrm>
              <a:off x="0" y="1140059"/>
              <a:ext cx="3878317" cy="5406832"/>
              <a:chOff x="0" y="1140059"/>
              <a:chExt cx="3878317" cy="5406832"/>
            </a:xfrm>
          </p:grpSpPr>
          <p:sp>
            <p:nvSpPr>
              <p:cNvPr id="20" name="Forme libre 19"/>
              <p:cNvSpPr/>
              <p:nvPr/>
            </p:nvSpPr>
            <p:spPr bwMode="auto">
              <a:xfrm>
                <a:off x="930166" y="1229710"/>
                <a:ext cx="2948151" cy="5249918"/>
              </a:xfrm>
              <a:custGeom>
                <a:avLst/>
                <a:gdLst>
                  <a:gd name="connsiteX0" fmla="*/ 536027 w 2948151"/>
                  <a:gd name="connsiteY0" fmla="*/ 0 h 5249918"/>
                  <a:gd name="connsiteX1" fmla="*/ 2948151 w 2948151"/>
                  <a:gd name="connsiteY1" fmla="*/ 31531 h 5249918"/>
                  <a:gd name="connsiteX2" fmla="*/ 2743200 w 2948151"/>
                  <a:gd name="connsiteY2" fmla="*/ 1245476 h 5249918"/>
                  <a:gd name="connsiteX3" fmla="*/ 2617075 w 2948151"/>
                  <a:gd name="connsiteY3" fmla="*/ 1844566 h 5249918"/>
                  <a:gd name="connsiteX4" fmla="*/ 2569779 w 2948151"/>
                  <a:gd name="connsiteY4" fmla="*/ 2128345 h 5249918"/>
                  <a:gd name="connsiteX5" fmla="*/ 2569779 w 2948151"/>
                  <a:gd name="connsiteY5" fmla="*/ 2664373 h 5249918"/>
                  <a:gd name="connsiteX6" fmla="*/ 2632841 w 2948151"/>
                  <a:gd name="connsiteY6" fmla="*/ 4083269 h 5249918"/>
                  <a:gd name="connsiteX7" fmla="*/ 2159875 w 2948151"/>
                  <a:gd name="connsiteY7" fmla="*/ 5249918 h 5249918"/>
                  <a:gd name="connsiteX8" fmla="*/ 0 w 2948151"/>
                  <a:gd name="connsiteY8" fmla="*/ 5202621 h 5249918"/>
                  <a:gd name="connsiteX9" fmla="*/ 536027 w 2948151"/>
                  <a:gd name="connsiteY9" fmla="*/ 0 h 5249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48151" h="5249918">
                    <a:moveTo>
                      <a:pt x="536027" y="0"/>
                    </a:moveTo>
                    <a:lnTo>
                      <a:pt x="2948151" y="31531"/>
                    </a:lnTo>
                    <a:lnTo>
                      <a:pt x="2743200" y="1245476"/>
                    </a:lnTo>
                    <a:lnTo>
                      <a:pt x="2617075" y="1844566"/>
                    </a:lnTo>
                    <a:lnTo>
                      <a:pt x="2569779" y="2128345"/>
                    </a:lnTo>
                    <a:lnTo>
                      <a:pt x="2569779" y="2664373"/>
                    </a:lnTo>
                    <a:lnTo>
                      <a:pt x="2632841" y="4083269"/>
                    </a:lnTo>
                    <a:lnTo>
                      <a:pt x="2159875" y="5249918"/>
                    </a:lnTo>
                    <a:lnTo>
                      <a:pt x="0" y="5202621"/>
                    </a:lnTo>
                    <a:lnTo>
                      <a:pt x="536027" y="0"/>
                    </a:lnTo>
                    <a:close/>
                  </a:path>
                </a:pathLst>
              </a:custGeom>
              <a:solidFill>
                <a:schemeClr val="bg1"/>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smtClean="0">
                  <a:ln>
                    <a:noFill/>
                  </a:ln>
                  <a:solidFill>
                    <a:schemeClr val="tx1"/>
                  </a:solidFill>
                  <a:effectLst/>
                  <a:latin typeface="Arial" charset="0"/>
                </a:endParaRPr>
              </a:p>
            </p:txBody>
          </p:sp>
          <p:cxnSp>
            <p:nvCxnSpPr>
              <p:cNvPr id="12" name="Connecteur droit avec flèche 11"/>
              <p:cNvCxnSpPr/>
              <p:nvPr/>
            </p:nvCxnSpPr>
            <p:spPr bwMode="auto">
              <a:xfrm>
                <a:off x="2112579" y="2254469"/>
                <a:ext cx="1387366" cy="1072055"/>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13" name="Connecteur droit avec flèche 12"/>
              <p:cNvCxnSpPr/>
              <p:nvPr/>
            </p:nvCxnSpPr>
            <p:spPr bwMode="auto">
              <a:xfrm flipV="1">
                <a:off x="2317531" y="3326524"/>
                <a:ext cx="1213945" cy="94593"/>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16" name="Connecteur droit avec flèche 15"/>
              <p:cNvCxnSpPr/>
              <p:nvPr/>
            </p:nvCxnSpPr>
            <p:spPr bwMode="auto">
              <a:xfrm flipV="1">
                <a:off x="2380593" y="3358055"/>
                <a:ext cx="1135117" cy="1308539"/>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18" name="Connecteur droit avec flèche 17"/>
              <p:cNvCxnSpPr/>
              <p:nvPr/>
            </p:nvCxnSpPr>
            <p:spPr bwMode="auto">
              <a:xfrm flipV="1">
                <a:off x="2443655" y="3405352"/>
                <a:ext cx="1072055" cy="271167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pic>
            <p:nvPicPr>
              <p:cNvPr id="10" name="Image 9" descr="données_senatti.jpg"/>
              <p:cNvPicPr>
                <a:picLocks noChangeAspect="1"/>
              </p:cNvPicPr>
              <p:nvPr/>
            </p:nvPicPr>
            <p:blipFill>
              <a:blip r:embed="rId5" cstate="print"/>
              <a:stretch>
                <a:fillRect/>
              </a:stretch>
            </p:blipFill>
            <p:spPr>
              <a:xfrm>
                <a:off x="0" y="1140059"/>
                <a:ext cx="2490952" cy="5406832"/>
              </a:xfrm>
              <a:prstGeom prst="rect">
                <a:avLst/>
              </a:prstGeom>
            </p:spPr>
          </p:pic>
        </p:grpSp>
        <p:sp>
          <p:nvSpPr>
            <p:cNvPr id="25" name="ZoneTexte 24"/>
            <p:cNvSpPr txBox="1"/>
            <p:nvPr/>
          </p:nvSpPr>
          <p:spPr>
            <a:xfrm>
              <a:off x="2142699" y="1243370"/>
              <a:ext cx="5976542" cy="461665"/>
            </a:xfrm>
            <a:prstGeom prst="rect">
              <a:avLst/>
            </a:prstGeom>
            <a:solidFill>
              <a:schemeClr val="bg1"/>
            </a:solidFill>
            <a:ln>
              <a:solidFill>
                <a:schemeClr val="tx1"/>
              </a:solidFill>
            </a:ln>
          </p:spPr>
          <p:txBody>
            <a:bodyPr wrap="square" rtlCol="0">
              <a:spAutoFit/>
            </a:bodyPr>
            <a:lstStyle/>
            <a:p>
              <a:r>
                <a:rPr lang="fr-FR" sz="2400" b="1" dirty="0" smtClean="0">
                  <a:solidFill>
                    <a:srgbClr val="9D2215"/>
                  </a:solidFill>
                </a:rPr>
                <a:t>3.3 ETUDES: « de l’esquisse au projet »</a:t>
              </a:r>
              <a:endParaRPr lang="fr-FR" sz="2400" b="1" dirty="0">
                <a:solidFill>
                  <a:srgbClr val="9D2215"/>
                </a:solidFill>
              </a:endParaRPr>
            </a:p>
          </p:txBody>
        </p:sp>
      </p:grpSp>
      <p:sp>
        <p:nvSpPr>
          <p:cNvPr id="26" name="Rectangle 25"/>
          <p:cNvSpPr>
            <a:spLocks noChangeArrowheads="1"/>
          </p:cNvSpPr>
          <p:nvPr/>
        </p:nvSpPr>
        <p:spPr bwMode="gray">
          <a:xfrm>
            <a:off x="2003425" y="182563"/>
            <a:ext cx="6997700" cy="358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lIns="90000" tIns="46800" rIns="0" bIns="46800"/>
          <a:lstStyle/>
          <a:p>
            <a:pPr algn="r">
              <a:spcBef>
                <a:spcPct val="20000"/>
              </a:spcBef>
              <a:buSzPct val="80000"/>
            </a:pPr>
            <a:r>
              <a:rPr lang="fr-FR" b="1" dirty="0" smtClean="0">
                <a:solidFill>
                  <a:schemeClr val="bg1"/>
                </a:solidFill>
                <a:latin typeface="Verdana" pitchFamily="34" charset="0"/>
              </a:rPr>
              <a:t>Le concept BIM en STI2D</a:t>
            </a:r>
            <a:endParaRPr lang="fr-FR" b="1" dirty="0">
              <a:solidFill>
                <a:schemeClr val="bg1"/>
              </a:solidFill>
              <a:latin typeface="Verdana" pitchFamily="34" charset="0"/>
            </a:endParaRPr>
          </a:p>
        </p:txBody>
      </p:sp>
      <p:sp>
        <p:nvSpPr>
          <p:cNvPr id="28" name="Rectangle 27">
            <a:hlinkClick r:id="rId6" action="ppaction://hlinkfile"/>
          </p:cNvPr>
          <p:cNvSpPr/>
          <p:nvPr/>
        </p:nvSpPr>
        <p:spPr bwMode="auto">
          <a:xfrm>
            <a:off x="8570794" y="1187355"/>
            <a:ext cx="300251" cy="300251"/>
          </a:xfrm>
          <a:prstGeom prst="rect">
            <a:avLst/>
          </a:prstGeom>
          <a:solidFill>
            <a:srgbClr val="00B0F0"/>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smtClean="0">
              <a:ln>
                <a:noFill/>
              </a:ln>
              <a:solidFill>
                <a:schemeClr val="tx1"/>
              </a:solidFill>
              <a:effectLst/>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8"/>
          <p:cNvSpPr>
            <a:spLocks noGrp="1" noChangeArrowheads="1"/>
          </p:cNvSpPr>
          <p:nvPr>
            <p:ph type="title" idx="4294967295"/>
          </p:nvPr>
        </p:nvSpPr>
        <p:spPr>
          <a:xfrm>
            <a:off x="804863" y="768350"/>
            <a:ext cx="7810500" cy="301625"/>
          </a:xfrm>
        </p:spPr>
        <p:txBody>
          <a:bodyPr/>
          <a:lstStyle/>
          <a:p>
            <a:pPr eaLnBrk="1" hangingPunct="1"/>
            <a:r>
              <a:rPr lang="fr-FR" sz="1400" dirty="0" smtClean="0"/>
              <a:t>Sommaire</a:t>
            </a:r>
            <a:endParaRPr lang="fr-FR" sz="1400" noProof="1" smtClean="0"/>
          </a:p>
        </p:txBody>
      </p:sp>
      <p:sp>
        <p:nvSpPr>
          <p:cNvPr id="4100" name="Rectangle 3"/>
          <p:cNvSpPr>
            <a:spLocks noChangeArrowheads="1"/>
          </p:cNvSpPr>
          <p:nvPr/>
        </p:nvSpPr>
        <p:spPr bwMode="gray">
          <a:xfrm>
            <a:off x="1201738" y="1622425"/>
            <a:ext cx="7140575" cy="358775"/>
          </a:xfrm>
          <a:prstGeom prst="rect">
            <a:avLst/>
          </a:prstGeom>
          <a:noFill/>
          <a:ln w="9525" algn="ctr">
            <a:noFill/>
            <a:miter lim="800000"/>
            <a:headEnd/>
            <a:tailEnd/>
          </a:ln>
        </p:spPr>
        <p:txBody>
          <a:bodyPr lIns="90000" tIns="46800" rIns="0" bIns="46800"/>
          <a:lstStyle/>
          <a:p>
            <a:pPr eaLnBrk="0" hangingPunct="0"/>
            <a:r>
              <a:rPr lang="fr-FR" dirty="0" smtClean="0">
                <a:latin typeface="Verdana" pitchFamily="34" charset="0"/>
              </a:rPr>
              <a:t>La 3D en STI Génie Civil </a:t>
            </a:r>
            <a:endParaRPr lang="fr-FR" dirty="0">
              <a:latin typeface="Verdana" pitchFamily="34" charset="0"/>
            </a:endParaRPr>
          </a:p>
        </p:txBody>
      </p:sp>
      <p:sp>
        <p:nvSpPr>
          <p:cNvPr id="4101" name="Rectangle 4"/>
          <p:cNvSpPr>
            <a:spLocks noChangeArrowheads="1"/>
          </p:cNvSpPr>
          <p:nvPr/>
        </p:nvSpPr>
        <p:spPr bwMode="gray">
          <a:xfrm>
            <a:off x="0" y="1622425"/>
            <a:ext cx="914400" cy="358775"/>
          </a:xfrm>
          <a:prstGeom prst="rect">
            <a:avLst/>
          </a:prstGeom>
          <a:solidFill>
            <a:schemeClr val="folHlink"/>
          </a:solidFill>
          <a:ln w="9525" algn="ctr">
            <a:noFill/>
            <a:miter lim="800000"/>
            <a:headEnd/>
            <a:tailEnd/>
          </a:ln>
        </p:spPr>
        <p:txBody>
          <a:bodyPr wrap="none" anchor="ctr"/>
          <a:lstStyle/>
          <a:p>
            <a:endParaRPr lang="fr-FR" sz="1400" dirty="0"/>
          </a:p>
        </p:txBody>
      </p:sp>
      <p:grpSp>
        <p:nvGrpSpPr>
          <p:cNvPr id="2" name="Group 5"/>
          <p:cNvGrpSpPr>
            <a:grpSpLocks/>
          </p:cNvGrpSpPr>
          <p:nvPr/>
        </p:nvGrpSpPr>
        <p:grpSpPr bwMode="auto">
          <a:xfrm>
            <a:off x="696913" y="1550988"/>
            <a:ext cx="504825" cy="501650"/>
            <a:chOff x="702" y="936"/>
            <a:chExt cx="318" cy="316"/>
          </a:xfrm>
        </p:grpSpPr>
        <p:sp>
          <p:nvSpPr>
            <p:cNvPr id="4125" name="Oval 6"/>
            <p:cNvSpPr>
              <a:spLocks noChangeArrowheads="1"/>
            </p:cNvSpPr>
            <p:nvPr/>
          </p:nvSpPr>
          <p:spPr bwMode="gray">
            <a:xfrm>
              <a:off x="702" y="936"/>
              <a:ext cx="318" cy="316"/>
            </a:xfrm>
            <a:prstGeom prst="ellipse">
              <a:avLst/>
            </a:prstGeom>
            <a:solidFill>
              <a:schemeClr val="bg1"/>
            </a:solidFill>
            <a:ln w="9525" algn="ctr">
              <a:noFill/>
              <a:round/>
              <a:headEnd/>
              <a:tailEnd/>
            </a:ln>
          </p:spPr>
          <p:txBody>
            <a:bodyPr wrap="none" lIns="0" tIns="0" rIns="0" bIns="0" anchor="ctr"/>
            <a:lstStyle/>
            <a:p>
              <a:pPr algn="ctr">
                <a:buClr>
                  <a:schemeClr val="bg2"/>
                </a:buClr>
              </a:pPr>
              <a:endParaRPr lang="fr-FR" sz="1800" b="1" dirty="0"/>
            </a:p>
          </p:txBody>
        </p:sp>
        <p:sp>
          <p:nvSpPr>
            <p:cNvPr id="4126" name="Oval 7"/>
            <p:cNvSpPr>
              <a:spLocks noChangeArrowheads="1"/>
            </p:cNvSpPr>
            <p:nvPr/>
          </p:nvSpPr>
          <p:spPr bwMode="gray">
            <a:xfrm>
              <a:off x="748" y="981"/>
              <a:ext cx="227" cy="227"/>
            </a:xfrm>
            <a:prstGeom prst="ellipse">
              <a:avLst/>
            </a:prstGeom>
            <a:solidFill>
              <a:srgbClr val="FF0000"/>
            </a:solidFill>
            <a:ln w="9525" algn="ctr">
              <a:noFill/>
              <a:round/>
              <a:headEnd/>
              <a:tailEnd/>
            </a:ln>
          </p:spPr>
          <p:txBody>
            <a:bodyPr wrap="none" lIns="0" tIns="0" rIns="0" bIns="0" anchor="ctr"/>
            <a:lstStyle/>
            <a:p>
              <a:pPr algn="ctr">
                <a:buClr>
                  <a:schemeClr val="bg2"/>
                </a:buClr>
              </a:pPr>
              <a:r>
                <a:rPr lang="fr-FR" sz="1800" b="1" dirty="0">
                  <a:solidFill>
                    <a:schemeClr val="bg1"/>
                  </a:solidFill>
                </a:rPr>
                <a:t>1</a:t>
              </a:r>
            </a:p>
          </p:txBody>
        </p:sp>
      </p:grpSp>
      <p:sp>
        <p:nvSpPr>
          <p:cNvPr id="4103" name="Rectangle 4"/>
          <p:cNvSpPr>
            <a:spLocks noChangeArrowheads="1"/>
          </p:cNvSpPr>
          <p:nvPr/>
        </p:nvSpPr>
        <p:spPr bwMode="gray">
          <a:xfrm>
            <a:off x="0" y="2065338"/>
            <a:ext cx="914400" cy="358775"/>
          </a:xfrm>
          <a:prstGeom prst="rect">
            <a:avLst/>
          </a:prstGeom>
          <a:solidFill>
            <a:schemeClr val="folHlink"/>
          </a:solidFill>
          <a:ln w="9525" algn="ctr">
            <a:noFill/>
            <a:miter lim="800000"/>
            <a:headEnd/>
            <a:tailEnd/>
          </a:ln>
        </p:spPr>
        <p:txBody>
          <a:bodyPr wrap="none" anchor="ctr"/>
          <a:lstStyle/>
          <a:p>
            <a:endParaRPr lang="fr-FR" sz="1400" dirty="0"/>
          </a:p>
        </p:txBody>
      </p:sp>
      <p:grpSp>
        <p:nvGrpSpPr>
          <p:cNvPr id="3" name="Group 5"/>
          <p:cNvGrpSpPr>
            <a:grpSpLocks/>
          </p:cNvGrpSpPr>
          <p:nvPr/>
        </p:nvGrpSpPr>
        <p:grpSpPr bwMode="auto">
          <a:xfrm>
            <a:off x="696913" y="1993900"/>
            <a:ext cx="504825" cy="501650"/>
            <a:chOff x="702" y="936"/>
            <a:chExt cx="318" cy="316"/>
          </a:xfrm>
        </p:grpSpPr>
        <p:sp>
          <p:nvSpPr>
            <p:cNvPr id="4123" name="Oval 6"/>
            <p:cNvSpPr>
              <a:spLocks noChangeArrowheads="1"/>
            </p:cNvSpPr>
            <p:nvPr/>
          </p:nvSpPr>
          <p:spPr bwMode="gray">
            <a:xfrm>
              <a:off x="702" y="936"/>
              <a:ext cx="318" cy="316"/>
            </a:xfrm>
            <a:prstGeom prst="ellipse">
              <a:avLst/>
            </a:prstGeom>
            <a:solidFill>
              <a:schemeClr val="bg1"/>
            </a:solidFill>
            <a:ln w="9525" algn="ctr">
              <a:noFill/>
              <a:round/>
              <a:headEnd/>
              <a:tailEnd/>
            </a:ln>
          </p:spPr>
          <p:txBody>
            <a:bodyPr wrap="none" lIns="0" tIns="0" rIns="0" bIns="0" anchor="ctr"/>
            <a:lstStyle/>
            <a:p>
              <a:pPr algn="ctr">
                <a:buClr>
                  <a:schemeClr val="bg2"/>
                </a:buClr>
              </a:pPr>
              <a:endParaRPr lang="fr-FR" sz="1800" b="1" dirty="0"/>
            </a:p>
          </p:txBody>
        </p:sp>
        <p:sp>
          <p:nvSpPr>
            <p:cNvPr id="4124" name="Oval 7"/>
            <p:cNvSpPr>
              <a:spLocks noChangeArrowheads="1"/>
            </p:cNvSpPr>
            <p:nvPr/>
          </p:nvSpPr>
          <p:spPr bwMode="gray">
            <a:xfrm>
              <a:off x="748" y="981"/>
              <a:ext cx="227" cy="227"/>
            </a:xfrm>
            <a:prstGeom prst="ellipse">
              <a:avLst/>
            </a:prstGeom>
            <a:solidFill>
              <a:srgbClr val="FF0000"/>
            </a:solidFill>
            <a:ln w="9525" algn="ctr">
              <a:noFill/>
              <a:round/>
              <a:headEnd/>
              <a:tailEnd/>
            </a:ln>
          </p:spPr>
          <p:txBody>
            <a:bodyPr wrap="none" lIns="0" tIns="0" rIns="0" bIns="0" anchor="ctr"/>
            <a:lstStyle/>
            <a:p>
              <a:pPr algn="ctr">
                <a:buClr>
                  <a:schemeClr val="bg2"/>
                </a:buClr>
              </a:pPr>
              <a:r>
                <a:rPr lang="fr-FR" sz="1800" b="1" dirty="0">
                  <a:solidFill>
                    <a:schemeClr val="bg1"/>
                  </a:solidFill>
                </a:rPr>
                <a:t>2</a:t>
              </a:r>
            </a:p>
          </p:txBody>
        </p:sp>
      </p:grpSp>
      <p:sp>
        <p:nvSpPr>
          <p:cNvPr id="4105" name="Rectangle 3"/>
          <p:cNvSpPr>
            <a:spLocks noChangeArrowheads="1"/>
          </p:cNvSpPr>
          <p:nvPr/>
        </p:nvSpPr>
        <p:spPr bwMode="gray">
          <a:xfrm>
            <a:off x="1201738" y="2049463"/>
            <a:ext cx="7140575" cy="358775"/>
          </a:xfrm>
          <a:prstGeom prst="rect">
            <a:avLst/>
          </a:prstGeom>
          <a:noFill/>
          <a:ln w="9525" algn="ctr">
            <a:noFill/>
            <a:miter lim="800000"/>
            <a:headEnd/>
            <a:tailEnd/>
          </a:ln>
        </p:spPr>
        <p:txBody>
          <a:bodyPr lIns="90000" tIns="46800" rIns="0" bIns="46800"/>
          <a:lstStyle/>
          <a:p>
            <a:r>
              <a:rPr lang="fr-FR" dirty="0" smtClean="0">
                <a:latin typeface="Verdana" pitchFamily="34" charset="0"/>
              </a:rPr>
              <a:t>Le BIM en Alsace</a:t>
            </a:r>
            <a:endParaRPr lang="fr-FR" dirty="0">
              <a:latin typeface="Verdana" pitchFamily="34" charset="0"/>
            </a:endParaRPr>
          </a:p>
        </p:txBody>
      </p:sp>
      <p:sp>
        <p:nvSpPr>
          <p:cNvPr id="4106" name="Rectangle 4"/>
          <p:cNvSpPr>
            <a:spLocks noChangeArrowheads="1"/>
          </p:cNvSpPr>
          <p:nvPr/>
        </p:nvSpPr>
        <p:spPr bwMode="gray">
          <a:xfrm>
            <a:off x="0" y="2506663"/>
            <a:ext cx="914400" cy="358775"/>
          </a:xfrm>
          <a:prstGeom prst="rect">
            <a:avLst/>
          </a:prstGeom>
          <a:solidFill>
            <a:schemeClr val="folHlink"/>
          </a:solidFill>
          <a:ln w="9525" algn="ctr">
            <a:noFill/>
            <a:miter lim="800000"/>
            <a:headEnd/>
            <a:tailEnd/>
          </a:ln>
        </p:spPr>
        <p:txBody>
          <a:bodyPr wrap="none" anchor="ctr"/>
          <a:lstStyle/>
          <a:p>
            <a:endParaRPr lang="fr-FR" sz="1400" dirty="0"/>
          </a:p>
        </p:txBody>
      </p:sp>
      <p:grpSp>
        <p:nvGrpSpPr>
          <p:cNvPr id="4" name="Group 5"/>
          <p:cNvGrpSpPr>
            <a:grpSpLocks/>
          </p:cNvGrpSpPr>
          <p:nvPr/>
        </p:nvGrpSpPr>
        <p:grpSpPr bwMode="auto">
          <a:xfrm>
            <a:off x="696913" y="2435225"/>
            <a:ext cx="504825" cy="501650"/>
            <a:chOff x="702" y="936"/>
            <a:chExt cx="318" cy="316"/>
          </a:xfrm>
        </p:grpSpPr>
        <p:sp>
          <p:nvSpPr>
            <p:cNvPr id="4121" name="Oval 6"/>
            <p:cNvSpPr>
              <a:spLocks noChangeArrowheads="1"/>
            </p:cNvSpPr>
            <p:nvPr/>
          </p:nvSpPr>
          <p:spPr bwMode="gray">
            <a:xfrm>
              <a:off x="702" y="936"/>
              <a:ext cx="318" cy="316"/>
            </a:xfrm>
            <a:prstGeom prst="ellipse">
              <a:avLst/>
            </a:prstGeom>
            <a:solidFill>
              <a:schemeClr val="bg1"/>
            </a:solidFill>
            <a:ln w="9525" algn="ctr">
              <a:noFill/>
              <a:round/>
              <a:headEnd/>
              <a:tailEnd/>
            </a:ln>
          </p:spPr>
          <p:txBody>
            <a:bodyPr wrap="none" lIns="0" tIns="0" rIns="0" bIns="0" anchor="ctr"/>
            <a:lstStyle/>
            <a:p>
              <a:pPr algn="ctr">
                <a:buClr>
                  <a:schemeClr val="bg2"/>
                </a:buClr>
              </a:pPr>
              <a:endParaRPr lang="fr-FR" sz="1800" b="1" dirty="0"/>
            </a:p>
          </p:txBody>
        </p:sp>
        <p:sp>
          <p:nvSpPr>
            <p:cNvPr id="4122" name="Oval 7"/>
            <p:cNvSpPr>
              <a:spLocks noChangeArrowheads="1"/>
            </p:cNvSpPr>
            <p:nvPr/>
          </p:nvSpPr>
          <p:spPr bwMode="gray">
            <a:xfrm>
              <a:off x="748" y="981"/>
              <a:ext cx="227" cy="227"/>
            </a:xfrm>
            <a:prstGeom prst="ellipse">
              <a:avLst/>
            </a:prstGeom>
            <a:solidFill>
              <a:srgbClr val="FF0000"/>
            </a:solidFill>
            <a:ln w="9525" algn="ctr">
              <a:noFill/>
              <a:round/>
              <a:headEnd/>
              <a:tailEnd/>
            </a:ln>
          </p:spPr>
          <p:txBody>
            <a:bodyPr wrap="none" lIns="0" tIns="0" rIns="0" bIns="0" anchor="ctr"/>
            <a:lstStyle/>
            <a:p>
              <a:pPr algn="ctr">
                <a:buClr>
                  <a:schemeClr val="bg2"/>
                </a:buClr>
              </a:pPr>
              <a:r>
                <a:rPr lang="fr-FR" sz="1800" b="1" dirty="0">
                  <a:solidFill>
                    <a:schemeClr val="bg1"/>
                  </a:solidFill>
                </a:rPr>
                <a:t>3</a:t>
              </a:r>
            </a:p>
          </p:txBody>
        </p:sp>
      </p:grpSp>
      <p:sp>
        <p:nvSpPr>
          <p:cNvPr id="4108" name="Rectangle 3"/>
          <p:cNvSpPr>
            <a:spLocks noChangeArrowheads="1"/>
          </p:cNvSpPr>
          <p:nvPr/>
        </p:nvSpPr>
        <p:spPr bwMode="gray">
          <a:xfrm>
            <a:off x="1201738" y="2506663"/>
            <a:ext cx="7140575" cy="358775"/>
          </a:xfrm>
          <a:prstGeom prst="rect">
            <a:avLst/>
          </a:prstGeom>
          <a:noFill/>
          <a:ln w="9525" algn="ctr">
            <a:noFill/>
            <a:miter lim="800000"/>
            <a:headEnd/>
            <a:tailEnd/>
          </a:ln>
        </p:spPr>
        <p:txBody>
          <a:bodyPr lIns="90000" tIns="46800" rIns="0" bIns="46800"/>
          <a:lstStyle/>
          <a:p>
            <a:pPr eaLnBrk="0" hangingPunct="0"/>
            <a:r>
              <a:rPr lang="fr-FR" dirty="0" smtClean="0">
                <a:latin typeface="Verdana" pitchFamily="34" charset="0"/>
              </a:rPr>
              <a:t>Le concept BIM en STI2D</a:t>
            </a:r>
            <a:endParaRPr lang="fr-FR" dirty="0">
              <a:latin typeface="Verdana" pitchFamily="34" charset="0"/>
            </a:endParaRPr>
          </a:p>
          <a:p>
            <a:pPr eaLnBrk="0" hangingPunct="0"/>
            <a:endParaRPr lang="fr-FR" dirty="0">
              <a:latin typeface="Verdana" pitchFamily="34" charset="0"/>
            </a:endParaRPr>
          </a:p>
        </p:txBody>
      </p:sp>
      <p:sp>
        <p:nvSpPr>
          <p:cNvPr id="4109" name="Rectangle 4"/>
          <p:cNvSpPr>
            <a:spLocks noChangeArrowheads="1"/>
          </p:cNvSpPr>
          <p:nvPr/>
        </p:nvSpPr>
        <p:spPr bwMode="gray">
          <a:xfrm>
            <a:off x="0" y="2949575"/>
            <a:ext cx="914400" cy="358775"/>
          </a:xfrm>
          <a:prstGeom prst="rect">
            <a:avLst/>
          </a:prstGeom>
          <a:solidFill>
            <a:srgbClr val="FF0000"/>
          </a:solidFill>
          <a:ln w="9525" algn="ctr">
            <a:noFill/>
            <a:miter lim="800000"/>
            <a:headEnd/>
            <a:tailEnd/>
          </a:ln>
        </p:spPr>
        <p:txBody>
          <a:bodyPr wrap="none" anchor="ctr"/>
          <a:lstStyle/>
          <a:p>
            <a:endParaRPr lang="fr-FR" sz="1400" dirty="0"/>
          </a:p>
        </p:txBody>
      </p:sp>
      <p:grpSp>
        <p:nvGrpSpPr>
          <p:cNvPr id="5" name="Group 5"/>
          <p:cNvGrpSpPr>
            <a:grpSpLocks/>
          </p:cNvGrpSpPr>
          <p:nvPr/>
        </p:nvGrpSpPr>
        <p:grpSpPr bwMode="auto">
          <a:xfrm>
            <a:off x="696913" y="2878138"/>
            <a:ext cx="504825" cy="501650"/>
            <a:chOff x="702" y="936"/>
            <a:chExt cx="318" cy="316"/>
          </a:xfrm>
        </p:grpSpPr>
        <p:sp>
          <p:nvSpPr>
            <p:cNvPr id="4119" name="Oval 6"/>
            <p:cNvSpPr>
              <a:spLocks noChangeArrowheads="1"/>
            </p:cNvSpPr>
            <p:nvPr/>
          </p:nvSpPr>
          <p:spPr bwMode="gray">
            <a:xfrm>
              <a:off x="702" y="936"/>
              <a:ext cx="318" cy="316"/>
            </a:xfrm>
            <a:prstGeom prst="ellipse">
              <a:avLst/>
            </a:prstGeom>
            <a:solidFill>
              <a:schemeClr val="bg1"/>
            </a:solidFill>
            <a:ln w="9525" algn="ctr">
              <a:noFill/>
              <a:round/>
              <a:headEnd/>
              <a:tailEnd/>
            </a:ln>
          </p:spPr>
          <p:txBody>
            <a:bodyPr wrap="none" lIns="0" tIns="0" rIns="0" bIns="0" anchor="ctr"/>
            <a:lstStyle/>
            <a:p>
              <a:pPr algn="ctr">
                <a:buClr>
                  <a:schemeClr val="bg2"/>
                </a:buClr>
              </a:pPr>
              <a:endParaRPr lang="fr-FR" sz="1800" b="1" dirty="0"/>
            </a:p>
          </p:txBody>
        </p:sp>
        <p:sp>
          <p:nvSpPr>
            <p:cNvPr id="4120" name="Oval 7"/>
            <p:cNvSpPr>
              <a:spLocks noChangeArrowheads="1"/>
            </p:cNvSpPr>
            <p:nvPr/>
          </p:nvSpPr>
          <p:spPr bwMode="gray">
            <a:xfrm>
              <a:off x="748" y="981"/>
              <a:ext cx="227" cy="227"/>
            </a:xfrm>
            <a:prstGeom prst="ellipse">
              <a:avLst/>
            </a:prstGeom>
            <a:solidFill>
              <a:srgbClr val="FF0000"/>
            </a:solidFill>
            <a:ln w="9525" algn="ctr">
              <a:noFill/>
              <a:round/>
              <a:headEnd/>
              <a:tailEnd/>
            </a:ln>
          </p:spPr>
          <p:txBody>
            <a:bodyPr wrap="none" lIns="0" tIns="0" rIns="0" bIns="0" anchor="ctr"/>
            <a:lstStyle/>
            <a:p>
              <a:pPr algn="ctr">
                <a:buClr>
                  <a:schemeClr val="bg2"/>
                </a:buClr>
              </a:pPr>
              <a:r>
                <a:rPr lang="fr-FR" sz="1800" b="1" dirty="0">
                  <a:solidFill>
                    <a:schemeClr val="bg1"/>
                  </a:solidFill>
                </a:rPr>
                <a:t>4</a:t>
              </a:r>
            </a:p>
          </p:txBody>
        </p:sp>
      </p:grpSp>
      <p:sp>
        <p:nvSpPr>
          <p:cNvPr id="4112" name="Rectangle 3"/>
          <p:cNvSpPr>
            <a:spLocks noChangeArrowheads="1"/>
          </p:cNvSpPr>
          <p:nvPr/>
        </p:nvSpPr>
        <p:spPr bwMode="gray">
          <a:xfrm>
            <a:off x="1201738" y="2954338"/>
            <a:ext cx="7140575" cy="358775"/>
          </a:xfrm>
          <a:prstGeom prst="rect">
            <a:avLst/>
          </a:prstGeom>
          <a:noFill/>
          <a:ln w="9525" algn="ctr">
            <a:noFill/>
            <a:miter lim="800000"/>
            <a:headEnd/>
            <a:tailEnd/>
          </a:ln>
        </p:spPr>
        <p:txBody>
          <a:bodyPr lIns="90000" tIns="46800" rIns="0" bIns="46800"/>
          <a:lstStyle/>
          <a:p>
            <a:r>
              <a:rPr lang="fr-FR" dirty="0" smtClean="0">
                <a:latin typeface="Verdana" pitchFamily="34" charset="0"/>
              </a:rPr>
              <a:t>Le club BIM au lycée JB </a:t>
            </a:r>
            <a:r>
              <a:rPr lang="fr-FR" dirty="0" err="1" smtClean="0">
                <a:latin typeface="Verdana" pitchFamily="34" charset="0"/>
              </a:rPr>
              <a:t>Schwilgué</a:t>
            </a:r>
            <a:endParaRPr lang="fr-FR" dirty="0">
              <a:latin typeface="Verdana" pitchFamily="34" charset="0"/>
            </a:endParaRPr>
          </a:p>
        </p:txBody>
      </p:sp>
      <p:sp>
        <p:nvSpPr>
          <p:cNvPr id="4113" name="Oval 6"/>
          <p:cNvSpPr>
            <a:spLocks noChangeArrowheads="1"/>
          </p:cNvSpPr>
          <p:nvPr/>
        </p:nvSpPr>
        <p:spPr bwMode="gray">
          <a:xfrm>
            <a:off x="696913" y="3314700"/>
            <a:ext cx="504825" cy="501650"/>
          </a:xfrm>
          <a:prstGeom prst="ellipse">
            <a:avLst/>
          </a:prstGeom>
          <a:solidFill>
            <a:schemeClr val="bg1"/>
          </a:solidFill>
          <a:ln w="9525" algn="ctr">
            <a:noFill/>
            <a:round/>
            <a:headEnd/>
            <a:tailEnd/>
          </a:ln>
        </p:spPr>
        <p:txBody>
          <a:bodyPr wrap="none" lIns="0" tIns="0" rIns="0" bIns="0" anchor="ctr"/>
          <a:lstStyle/>
          <a:p>
            <a:pPr algn="ctr">
              <a:buClr>
                <a:schemeClr val="bg2"/>
              </a:buClr>
            </a:pPr>
            <a:endParaRPr lang="fr-FR" sz="1800" b="1" dirty="0"/>
          </a:p>
        </p:txBody>
      </p:sp>
      <p:sp>
        <p:nvSpPr>
          <p:cNvPr id="4114" name="Rectangle 4"/>
          <p:cNvSpPr>
            <a:spLocks noChangeArrowheads="1"/>
          </p:cNvSpPr>
          <p:nvPr/>
        </p:nvSpPr>
        <p:spPr bwMode="gray">
          <a:xfrm>
            <a:off x="-6350" y="3395663"/>
            <a:ext cx="914400" cy="358775"/>
          </a:xfrm>
          <a:prstGeom prst="rect">
            <a:avLst/>
          </a:prstGeom>
          <a:solidFill>
            <a:schemeClr val="folHlink"/>
          </a:solidFill>
          <a:ln w="9525" algn="ctr">
            <a:noFill/>
            <a:miter lim="800000"/>
            <a:headEnd/>
            <a:tailEnd/>
          </a:ln>
        </p:spPr>
        <p:txBody>
          <a:bodyPr wrap="none" anchor="ctr"/>
          <a:lstStyle/>
          <a:p>
            <a:endParaRPr lang="fr-FR" sz="1400" dirty="0"/>
          </a:p>
        </p:txBody>
      </p:sp>
      <p:grpSp>
        <p:nvGrpSpPr>
          <p:cNvPr id="6" name="Group 5"/>
          <p:cNvGrpSpPr>
            <a:grpSpLocks/>
          </p:cNvGrpSpPr>
          <p:nvPr/>
        </p:nvGrpSpPr>
        <p:grpSpPr bwMode="auto">
          <a:xfrm>
            <a:off x="690563" y="3324225"/>
            <a:ext cx="504825" cy="501650"/>
            <a:chOff x="702" y="936"/>
            <a:chExt cx="318" cy="316"/>
          </a:xfrm>
        </p:grpSpPr>
        <p:sp>
          <p:nvSpPr>
            <p:cNvPr id="4117" name="Oval 6"/>
            <p:cNvSpPr>
              <a:spLocks noChangeArrowheads="1"/>
            </p:cNvSpPr>
            <p:nvPr/>
          </p:nvSpPr>
          <p:spPr bwMode="gray">
            <a:xfrm>
              <a:off x="702" y="936"/>
              <a:ext cx="318" cy="316"/>
            </a:xfrm>
            <a:prstGeom prst="ellipse">
              <a:avLst/>
            </a:prstGeom>
            <a:solidFill>
              <a:schemeClr val="bg1"/>
            </a:solidFill>
            <a:ln w="9525" algn="ctr">
              <a:noFill/>
              <a:round/>
              <a:headEnd/>
              <a:tailEnd/>
            </a:ln>
          </p:spPr>
          <p:txBody>
            <a:bodyPr wrap="none" lIns="0" tIns="0" rIns="0" bIns="0" anchor="ctr"/>
            <a:lstStyle/>
            <a:p>
              <a:pPr algn="ctr">
                <a:buClr>
                  <a:schemeClr val="bg2"/>
                </a:buClr>
              </a:pPr>
              <a:endParaRPr lang="fr-FR" sz="1800" b="1" dirty="0"/>
            </a:p>
          </p:txBody>
        </p:sp>
        <p:sp>
          <p:nvSpPr>
            <p:cNvPr id="4118" name="Oval 7"/>
            <p:cNvSpPr>
              <a:spLocks noChangeArrowheads="1"/>
            </p:cNvSpPr>
            <p:nvPr/>
          </p:nvSpPr>
          <p:spPr bwMode="gray">
            <a:xfrm>
              <a:off x="748" y="981"/>
              <a:ext cx="227" cy="227"/>
            </a:xfrm>
            <a:prstGeom prst="ellipse">
              <a:avLst/>
            </a:prstGeom>
            <a:solidFill>
              <a:srgbClr val="FF0000"/>
            </a:solidFill>
            <a:ln w="9525" algn="ctr">
              <a:noFill/>
              <a:round/>
              <a:headEnd/>
              <a:tailEnd/>
            </a:ln>
          </p:spPr>
          <p:txBody>
            <a:bodyPr wrap="none" lIns="0" tIns="0" rIns="0" bIns="0" anchor="ctr"/>
            <a:lstStyle/>
            <a:p>
              <a:pPr algn="ctr">
                <a:buClr>
                  <a:schemeClr val="bg2"/>
                </a:buClr>
              </a:pPr>
              <a:r>
                <a:rPr lang="fr-FR" sz="1800" b="1" dirty="0">
                  <a:solidFill>
                    <a:schemeClr val="bg1"/>
                  </a:solidFill>
                </a:rPr>
                <a:t>5</a:t>
              </a:r>
            </a:p>
          </p:txBody>
        </p:sp>
      </p:grpSp>
      <p:sp>
        <p:nvSpPr>
          <p:cNvPr id="31" name="Rectangle 30"/>
          <p:cNvSpPr>
            <a:spLocks noChangeArrowheads="1"/>
          </p:cNvSpPr>
          <p:nvPr/>
        </p:nvSpPr>
        <p:spPr bwMode="gray">
          <a:xfrm>
            <a:off x="2003425" y="182563"/>
            <a:ext cx="6997700" cy="358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lIns="90000" tIns="46800" rIns="0" bIns="46800"/>
          <a:lstStyle/>
          <a:p>
            <a:pPr algn="r">
              <a:spcBef>
                <a:spcPct val="20000"/>
              </a:spcBef>
              <a:buSzPct val="80000"/>
            </a:pPr>
            <a:r>
              <a:rPr lang="fr-FR" b="1" dirty="0" smtClean="0">
                <a:solidFill>
                  <a:schemeClr val="bg1"/>
                </a:solidFill>
                <a:latin typeface="Verdana" pitchFamily="34" charset="0"/>
              </a:rPr>
              <a:t>La 3D en STI Génie Civil</a:t>
            </a:r>
            <a:endParaRPr lang="fr-FR" b="1" dirty="0">
              <a:solidFill>
                <a:schemeClr val="bg1"/>
              </a:solidFill>
              <a:latin typeface="Verdana" pitchFamily="34" charset="0"/>
            </a:endParaRPr>
          </a:p>
        </p:txBody>
      </p:sp>
      <p:sp>
        <p:nvSpPr>
          <p:cNvPr id="33" name="Rectangle 3"/>
          <p:cNvSpPr>
            <a:spLocks noChangeArrowheads="1"/>
          </p:cNvSpPr>
          <p:nvPr/>
        </p:nvSpPr>
        <p:spPr bwMode="gray">
          <a:xfrm>
            <a:off x="1195388" y="3400425"/>
            <a:ext cx="7140575" cy="358775"/>
          </a:xfrm>
          <a:prstGeom prst="rect">
            <a:avLst/>
          </a:prstGeom>
          <a:noFill/>
          <a:ln w="9525" algn="ctr">
            <a:noFill/>
            <a:miter lim="800000"/>
            <a:headEnd/>
            <a:tailEnd/>
          </a:ln>
        </p:spPr>
        <p:txBody>
          <a:bodyPr lIns="90000" tIns="46800" rIns="0" bIns="46800"/>
          <a:lstStyle/>
          <a:p>
            <a:r>
              <a:rPr lang="fr-FR" dirty="0" smtClean="0">
                <a:latin typeface="Verdana" pitchFamily="34" charset="0"/>
              </a:rPr>
              <a:t>Aller plus loin</a:t>
            </a:r>
            <a:endParaRPr lang="fr-FR" dirty="0">
              <a:latin typeface="Verdana" pitchFamily="34" charset="0"/>
            </a:endParaRPr>
          </a:p>
        </p:txBody>
      </p:sp>
      <p:pic>
        <p:nvPicPr>
          <p:cNvPr id="32" name="Picture 2"/>
          <p:cNvPicPr>
            <a:picLocks noChangeAspect="1" noChangeArrowheads="1"/>
          </p:cNvPicPr>
          <p:nvPr/>
        </p:nvPicPr>
        <p:blipFill>
          <a:blip r:embed="rId3" cstate="print"/>
          <a:srcRect/>
          <a:stretch>
            <a:fillRect/>
          </a:stretch>
        </p:blipFill>
        <p:spPr bwMode="auto">
          <a:xfrm>
            <a:off x="6324031" y="1120965"/>
            <a:ext cx="2628900" cy="53530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3" cstate="print"/>
          <a:srcRect l="14861" t="7825" b="10326"/>
          <a:stretch>
            <a:fillRect/>
          </a:stretch>
        </p:blipFill>
        <p:spPr bwMode="auto">
          <a:xfrm>
            <a:off x="109181" y="3780431"/>
            <a:ext cx="3356346" cy="1719621"/>
          </a:xfrm>
          <a:prstGeom prst="rect">
            <a:avLst/>
          </a:prstGeom>
          <a:noFill/>
          <a:ln w="9525">
            <a:noFill/>
            <a:miter lim="800000"/>
            <a:headEnd/>
            <a:tailEnd/>
          </a:ln>
        </p:spPr>
      </p:pic>
      <p:sp>
        <p:nvSpPr>
          <p:cNvPr id="3" name="Titre 1"/>
          <p:cNvSpPr txBox="1">
            <a:spLocks/>
          </p:cNvSpPr>
          <p:nvPr/>
        </p:nvSpPr>
        <p:spPr>
          <a:xfrm>
            <a:off x="552450" y="768350"/>
            <a:ext cx="8062913" cy="301625"/>
          </a:xfrm>
          <a:prstGeom prst="rect">
            <a:avLst/>
          </a:prstGeom>
        </p:spPr>
        <p: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fr-FR" sz="1600" b="1" i="0" u="none" strike="noStrike" kern="0" cap="none" spc="0" normalizeH="0" baseline="0" noProof="0" dirty="0" smtClean="0">
                <a:ln>
                  <a:noFill/>
                </a:ln>
                <a:solidFill>
                  <a:schemeClr val="bg1"/>
                </a:solidFill>
                <a:effectLst/>
                <a:uLnTx/>
                <a:uFillTx/>
                <a:latin typeface="+mj-lt"/>
                <a:ea typeface="+mj-ea"/>
                <a:cs typeface="+mj-cs"/>
              </a:rPr>
              <a:t>Un club pour y faire quoi ?</a:t>
            </a:r>
            <a:endParaRPr kumimoji="0" lang="fr-FR" sz="1600" b="1" i="0" u="none" strike="noStrike" kern="0" cap="none" spc="0" normalizeH="0" baseline="0" noProof="0" dirty="0">
              <a:ln>
                <a:noFill/>
              </a:ln>
              <a:solidFill>
                <a:schemeClr val="bg1"/>
              </a:solidFill>
              <a:effectLst/>
              <a:uLnTx/>
              <a:uFillTx/>
              <a:latin typeface="+mj-lt"/>
              <a:ea typeface="+mj-ea"/>
              <a:cs typeface="+mj-cs"/>
            </a:endParaRPr>
          </a:p>
        </p:txBody>
      </p:sp>
      <p:pic>
        <p:nvPicPr>
          <p:cNvPr id="4098" name="Picture 2" descr="http://www.region-alsace.eu/sites/default/files/lycee-schwilgue.jpg"/>
          <p:cNvPicPr>
            <a:picLocks noChangeAspect="1" noChangeArrowheads="1"/>
          </p:cNvPicPr>
          <p:nvPr/>
        </p:nvPicPr>
        <p:blipFill>
          <a:blip r:embed="rId4" cstate="print"/>
          <a:srcRect/>
          <a:stretch>
            <a:fillRect/>
          </a:stretch>
        </p:blipFill>
        <p:spPr bwMode="auto">
          <a:xfrm>
            <a:off x="204720" y="1432970"/>
            <a:ext cx="4726864" cy="1251229"/>
          </a:xfrm>
          <a:prstGeom prst="rect">
            <a:avLst/>
          </a:prstGeom>
          <a:noFill/>
        </p:spPr>
      </p:pic>
      <p:graphicFrame>
        <p:nvGraphicFramePr>
          <p:cNvPr id="9" name="Diagramme 8"/>
          <p:cNvGraphicFramePr/>
          <p:nvPr/>
        </p:nvGraphicFramePr>
        <p:xfrm>
          <a:off x="286603" y="1178633"/>
          <a:ext cx="7824717" cy="48536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7" name="Image 6" descr="AFDET.jpg"/>
          <p:cNvPicPr>
            <a:picLocks noChangeAspect="1"/>
          </p:cNvPicPr>
          <p:nvPr/>
        </p:nvPicPr>
        <p:blipFill>
          <a:blip r:embed="rId10" cstate="print"/>
          <a:srcRect t="47629" r="8569"/>
          <a:stretch>
            <a:fillRect/>
          </a:stretch>
        </p:blipFill>
        <p:spPr>
          <a:xfrm>
            <a:off x="7052670" y="5308974"/>
            <a:ext cx="1927557" cy="678407"/>
          </a:xfrm>
          <a:prstGeom prst="rect">
            <a:avLst/>
          </a:prstGeom>
        </p:spPr>
      </p:pic>
      <p:sp>
        <p:nvSpPr>
          <p:cNvPr id="8" name="ZoneTexte 7"/>
          <p:cNvSpPr txBox="1"/>
          <p:nvPr/>
        </p:nvSpPr>
        <p:spPr>
          <a:xfrm>
            <a:off x="7137780" y="5076961"/>
            <a:ext cx="1774210" cy="338554"/>
          </a:xfrm>
          <a:prstGeom prst="rect">
            <a:avLst/>
          </a:prstGeom>
          <a:noFill/>
        </p:spPr>
        <p:txBody>
          <a:bodyPr wrap="square" rtlCol="0">
            <a:spAutoFit/>
          </a:bodyPr>
          <a:lstStyle/>
          <a:p>
            <a:pPr algn="r"/>
            <a:r>
              <a:rPr lang="fr-FR" dirty="0" smtClean="0"/>
              <a:t>Club soutenu par </a:t>
            </a:r>
            <a:endParaRPr lang="fr-FR" dirty="0"/>
          </a:p>
        </p:txBody>
      </p:sp>
      <p:pic>
        <p:nvPicPr>
          <p:cNvPr id="10" name="Image 9" descr="casque oculus.gif"/>
          <p:cNvPicPr>
            <a:picLocks noChangeAspect="1"/>
          </p:cNvPicPr>
          <p:nvPr/>
        </p:nvPicPr>
        <p:blipFill>
          <a:blip r:embed="rId11" cstate="print"/>
          <a:stretch>
            <a:fillRect/>
          </a:stretch>
        </p:blipFill>
        <p:spPr>
          <a:xfrm>
            <a:off x="6996108" y="1056351"/>
            <a:ext cx="2147892" cy="2860557"/>
          </a:xfrm>
          <a:prstGeom prst="rect">
            <a:avLst/>
          </a:prstGeom>
        </p:spPr>
      </p:pic>
      <p:sp>
        <p:nvSpPr>
          <p:cNvPr id="13" name="ZoneTexte 12"/>
          <p:cNvSpPr txBox="1"/>
          <p:nvPr/>
        </p:nvSpPr>
        <p:spPr>
          <a:xfrm>
            <a:off x="219075" y="2743200"/>
            <a:ext cx="5448300" cy="276999"/>
          </a:xfrm>
          <a:prstGeom prst="rect">
            <a:avLst/>
          </a:prstGeom>
          <a:noFill/>
        </p:spPr>
        <p:txBody>
          <a:bodyPr wrap="square" rtlCol="0">
            <a:spAutoFit/>
          </a:bodyPr>
          <a:lstStyle/>
          <a:p>
            <a:r>
              <a:rPr lang="fr-FR" sz="1200" dirty="0" smtClean="0"/>
              <a:t>Le lycée J-B. </a:t>
            </a:r>
            <a:r>
              <a:rPr lang="fr-FR" sz="1200" dirty="0" err="1" smtClean="0"/>
              <a:t>Schwilgué</a:t>
            </a:r>
            <a:r>
              <a:rPr lang="fr-FR" sz="1200" dirty="0" smtClean="0"/>
              <a:t> de Sélestat</a:t>
            </a:r>
            <a:endParaRPr lang="fr-FR" sz="1200" dirty="0"/>
          </a:p>
        </p:txBody>
      </p:sp>
      <p:sp>
        <p:nvSpPr>
          <p:cNvPr id="14" name="ZoneTexte 13"/>
          <p:cNvSpPr txBox="1"/>
          <p:nvPr/>
        </p:nvSpPr>
        <p:spPr>
          <a:xfrm>
            <a:off x="1466849" y="5619750"/>
            <a:ext cx="2428875" cy="276999"/>
          </a:xfrm>
          <a:prstGeom prst="rect">
            <a:avLst/>
          </a:prstGeom>
          <a:noFill/>
        </p:spPr>
        <p:txBody>
          <a:bodyPr wrap="square" rtlCol="0">
            <a:spAutoFit/>
          </a:bodyPr>
          <a:lstStyle/>
          <a:p>
            <a:r>
              <a:rPr lang="fr-FR" sz="1200" dirty="0" smtClean="0"/>
              <a:t>Le modèle numérique du lycée</a:t>
            </a:r>
            <a:endParaRPr lang="fr-FR" sz="1200" dirty="0"/>
          </a:p>
        </p:txBody>
      </p:sp>
      <p:sp>
        <p:nvSpPr>
          <p:cNvPr id="15" name="ZoneTexte 14"/>
          <p:cNvSpPr txBox="1"/>
          <p:nvPr/>
        </p:nvSpPr>
        <p:spPr>
          <a:xfrm>
            <a:off x="6962774" y="3943350"/>
            <a:ext cx="2057401" cy="646331"/>
          </a:xfrm>
          <a:prstGeom prst="rect">
            <a:avLst/>
          </a:prstGeom>
          <a:noFill/>
        </p:spPr>
        <p:txBody>
          <a:bodyPr wrap="square" rtlCol="0">
            <a:spAutoFit/>
          </a:bodyPr>
          <a:lstStyle/>
          <a:p>
            <a:pPr algn="r"/>
            <a:r>
              <a:rPr lang="fr-FR" sz="1200" dirty="0" smtClean="0"/>
              <a:t>Promenade virtuelle dans le lycée à l’aide d’un casque OCULUS RIFT</a:t>
            </a:r>
            <a:endParaRPr lang="fr-FR" sz="1200" dirty="0"/>
          </a:p>
        </p:txBody>
      </p:sp>
      <p:sp>
        <p:nvSpPr>
          <p:cNvPr id="17" name="ZoneTexte 16"/>
          <p:cNvSpPr txBox="1"/>
          <p:nvPr/>
        </p:nvSpPr>
        <p:spPr>
          <a:xfrm>
            <a:off x="4640239" y="5977713"/>
            <a:ext cx="4271751" cy="338554"/>
          </a:xfrm>
          <a:prstGeom prst="rect">
            <a:avLst/>
          </a:prstGeom>
          <a:noFill/>
        </p:spPr>
        <p:txBody>
          <a:bodyPr wrap="square" rtlCol="0">
            <a:spAutoFit/>
          </a:bodyPr>
          <a:lstStyle/>
          <a:p>
            <a:pPr algn="r"/>
            <a:r>
              <a:rPr lang="fr-FR" dirty="0" smtClean="0"/>
              <a:t>Appel à projets :  « Ville intelligente»</a:t>
            </a:r>
            <a:endParaRPr lang="fr-F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8"/>
          <p:cNvSpPr>
            <a:spLocks noGrp="1" noChangeArrowheads="1"/>
          </p:cNvSpPr>
          <p:nvPr>
            <p:ph type="title" idx="4294967295"/>
          </p:nvPr>
        </p:nvSpPr>
        <p:spPr>
          <a:xfrm>
            <a:off x="804863" y="768350"/>
            <a:ext cx="7810500" cy="301625"/>
          </a:xfrm>
        </p:spPr>
        <p:txBody>
          <a:bodyPr/>
          <a:lstStyle/>
          <a:p>
            <a:pPr eaLnBrk="1" hangingPunct="1"/>
            <a:r>
              <a:rPr lang="fr-FR" sz="1400" dirty="0" smtClean="0"/>
              <a:t>Sommaire</a:t>
            </a:r>
            <a:endParaRPr lang="fr-FR" sz="1400" noProof="1" smtClean="0"/>
          </a:p>
        </p:txBody>
      </p:sp>
      <p:sp>
        <p:nvSpPr>
          <p:cNvPr id="4100" name="Rectangle 3"/>
          <p:cNvSpPr>
            <a:spLocks noChangeArrowheads="1"/>
          </p:cNvSpPr>
          <p:nvPr/>
        </p:nvSpPr>
        <p:spPr bwMode="gray">
          <a:xfrm>
            <a:off x="1201738" y="1622425"/>
            <a:ext cx="7140575" cy="358775"/>
          </a:xfrm>
          <a:prstGeom prst="rect">
            <a:avLst/>
          </a:prstGeom>
          <a:noFill/>
          <a:ln w="9525" algn="ctr">
            <a:noFill/>
            <a:miter lim="800000"/>
            <a:headEnd/>
            <a:tailEnd/>
          </a:ln>
        </p:spPr>
        <p:txBody>
          <a:bodyPr lIns="90000" tIns="46800" rIns="0" bIns="46800"/>
          <a:lstStyle/>
          <a:p>
            <a:pPr eaLnBrk="0" hangingPunct="0"/>
            <a:r>
              <a:rPr lang="fr-FR" dirty="0" smtClean="0">
                <a:latin typeface="Verdana" pitchFamily="34" charset="0"/>
              </a:rPr>
              <a:t>La 3D en STI Génie Civil </a:t>
            </a:r>
            <a:endParaRPr lang="fr-FR" dirty="0">
              <a:latin typeface="Verdana" pitchFamily="34" charset="0"/>
            </a:endParaRPr>
          </a:p>
        </p:txBody>
      </p:sp>
      <p:sp>
        <p:nvSpPr>
          <p:cNvPr id="4101" name="Rectangle 4"/>
          <p:cNvSpPr>
            <a:spLocks noChangeArrowheads="1"/>
          </p:cNvSpPr>
          <p:nvPr/>
        </p:nvSpPr>
        <p:spPr bwMode="gray">
          <a:xfrm>
            <a:off x="0" y="1622425"/>
            <a:ext cx="914400" cy="358775"/>
          </a:xfrm>
          <a:prstGeom prst="rect">
            <a:avLst/>
          </a:prstGeom>
          <a:solidFill>
            <a:schemeClr val="folHlink"/>
          </a:solidFill>
          <a:ln w="9525" algn="ctr">
            <a:noFill/>
            <a:miter lim="800000"/>
            <a:headEnd/>
            <a:tailEnd/>
          </a:ln>
        </p:spPr>
        <p:txBody>
          <a:bodyPr wrap="none" anchor="ctr"/>
          <a:lstStyle/>
          <a:p>
            <a:endParaRPr lang="fr-FR" sz="1400" dirty="0"/>
          </a:p>
        </p:txBody>
      </p:sp>
      <p:grpSp>
        <p:nvGrpSpPr>
          <p:cNvPr id="2" name="Group 5"/>
          <p:cNvGrpSpPr>
            <a:grpSpLocks/>
          </p:cNvGrpSpPr>
          <p:nvPr/>
        </p:nvGrpSpPr>
        <p:grpSpPr bwMode="auto">
          <a:xfrm>
            <a:off x="696913" y="1550988"/>
            <a:ext cx="504825" cy="501650"/>
            <a:chOff x="702" y="936"/>
            <a:chExt cx="318" cy="316"/>
          </a:xfrm>
        </p:grpSpPr>
        <p:sp>
          <p:nvSpPr>
            <p:cNvPr id="4125" name="Oval 6"/>
            <p:cNvSpPr>
              <a:spLocks noChangeArrowheads="1"/>
            </p:cNvSpPr>
            <p:nvPr/>
          </p:nvSpPr>
          <p:spPr bwMode="gray">
            <a:xfrm>
              <a:off x="702" y="936"/>
              <a:ext cx="318" cy="316"/>
            </a:xfrm>
            <a:prstGeom prst="ellipse">
              <a:avLst/>
            </a:prstGeom>
            <a:solidFill>
              <a:schemeClr val="bg1"/>
            </a:solidFill>
            <a:ln w="9525" algn="ctr">
              <a:noFill/>
              <a:round/>
              <a:headEnd/>
              <a:tailEnd/>
            </a:ln>
          </p:spPr>
          <p:txBody>
            <a:bodyPr wrap="none" lIns="0" tIns="0" rIns="0" bIns="0" anchor="ctr"/>
            <a:lstStyle/>
            <a:p>
              <a:pPr algn="ctr">
                <a:buClr>
                  <a:schemeClr val="bg2"/>
                </a:buClr>
              </a:pPr>
              <a:endParaRPr lang="fr-FR" sz="1800" b="1" dirty="0"/>
            </a:p>
          </p:txBody>
        </p:sp>
        <p:sp>
          <p:nvSpPr>
            <p:cNvPr id="4126" name="Oval 7"/>
            <p:cNvSpPr>
              <a:spLocks noChangeArrowheads="1"/>
            </p:cNvSpPr>
            <p:nvPr/>
          </p:nvSpPr>
          <p:spPr bwMode="gray">
            <a:xfrm>
              <a:off x="748" y="981"/>
              <a:ext cx="227" cy="227"/>
            </a:xfrm>
            <a:prstGeom prst="ellipse">
              <a:avLst/>
            </a:prstGeom>
            <a:solidFill>
              <a:srgbClr val="FF0000"/>
            </a:solidFill>
            <a:ln w="9525" algn="ctr">
              <a:noFill/>
              <a:round/>
              <a:headEnd/>
              <a:tailEnd/>
            </a:ln>
          </p:spPr>
          <p:txBody>
            <a:bodyPr wrap="none" lIns="0" tIns="0" rIns="0" bIns="0" anchor="ctr"/>
            <a:lstStyle/>
            <a:p>
              <a:pPr algn="ctr">
                <a:buClr>
                  <a:schemeClr val="bg2"/>
                </a:buClr>
              </a:pPr>
              <a:r>
                <a:rPr lang="fr-FR" sz="1800" b="1" dirty="0">
                  <a:solidFill>
                    <a:schemeClr val="bg1"/>
                  </a:solidFill>
                </a:rPr>
                <a:t>1</a:t>
              </a:r>
            </a:p>
          </p:txBody>
        </p:sp>
      </p:grpSp>
      <p:sp>
        <p:nvSpPr>
          <p:cNvPr id="4103" name="Rectangle 4"/>
          <p:cNvSpPr>
            <a:spLocks noChangeArrowheads="1"/>
          </p:cNvSpPr>
          <p:nvPr/>
        </p:nvSpPr>
        <p:spPr bwMode="gray">
          <a:xfrm>
            <a:off x="0" y="2065338"/>
            <a:ext cx="914400" cy="358775"/>
          </a:xfrm>
          <a:prstGeom prst="rect">
            <a:avLst/>
          </a:prstGeom>
          <a:solidFill>
            <a:schemeClr val="folHlink"/>
          </a:solidFill>
          <a:ln w="9525" algn="ctr">
            <a:noFill/>
            <a:miter lim="800000"/>
            <a:headEnd/>
            <a:tailEnd/>
          </a:ln>
        </p:spPr>
        <p:txBody>
          <a:bodyPr wrap="none" anchor="ctr"/>
          <a:lstStyle/>
          <a:p>
            <a:endParaRPr lang="fr-FR" sz="1400" dirty="0"/>
          </a:p>
        </p:txBody>
      </p:sp>
      <p:grpSp>
        <p:nvGrpSpPr>
          <p:cNvPr id="3" name="Group 5"/>
          <p:cNvGrpSpPr>
            <a:grpSpLocks/>
          </p:cNvGrpSpPr>
          <p:nvPr/>
        </p:nvGrpSpPr>
        <p:grpSpPr bwMode="auto">
          <a:xfrm>
            <a:off x="696913" y="1993900"/>
            <a:ext cx="504825" cy="501650"/>
            <a:chOff x="702" y="936"/>
            <a:chExt cx="318" cy="316"/>
          </a:xfrm>
        </p:grpSpPr>
        <p:sp>
          <p:nvSpPr>
            <p:cNvPr id="4123" name="Oval 6"/>
            <p:cNvSpPr>
              <a:spLocks noChangeArrowheads="1"/>
            </p:cNvSpPr>
            <p:nvPr/>
          </p:nvSpPr>
          <p:spPr bwMode="gray">
            <a:xfrm>
              <a:off x="702" y="936"/>
              <a:ext cx="318" cy="316"/>
            </a:xfrm>
            <a:prstGeom prst="ellipse">
              <a:avLst/>
            </a:prstGeom>
            <a:solidFill>
              <a:schemeClr val="bg1"/>
            </a:solidFill>
            <a:ln w="9525" algn="ctr">
              <a:noFill/>
              <a:round/>
              <a:headEnd/>
              <a:tailEnd/>
            </a:ln>
          </p:spPr>
          <p:txBody>
            <a:bodyPr wrap="none" lIns="0" tIns="0" rIns="0" bIns="0" anchor="ctr"/>
            <a:lstStyle/>
            <a:p>
              <a:pPr algn="ctr">
                <a:buClr>
                  <a:schemeClr val="bg2"/>
                </a:buClr>
              </a:pPr>
              <a:endParaRPr lang="fr-FR" sz="1800" b="1" dirty="0"/>
            </a:p>
          </p:txBody>
        </p:sp>
        <p:sp>
          <p:nvSpPr>
            <p:cNvPr id="4124" name="Oval 7"/>
            <p:cNvSpPr>
              <a:spLocks noChangeArrowheads="1"/>
            </p:cNvSpPr>
            <p:nvPr/>
          </p:nvSpPr>
          <p:spPr bwMode="gray">
            <a:xfrm>
              <a:off x="748" y="981"/>
              <a:ext cx="227" cy="227"/>
            </a:xfrm>
            <a:prstGeom prst="ellipse">
              <a:avLst/>
            </a:prstGeom>
            <a:solidFill>
              <a:srgbClr val="FF0000"/>
            </a:solidFill>
            <a:ln w="9525" algn="ctr">
              <a:noFill/>
              <a:round/>
              <a:headEnd/>
              <a:tailEnd/>
            </a:ln>
          </p:spPr>
          <p:txBody>
            <a:bodyPr wrap="none" lIns="0" tIns="0" rIns="0" bIns="0" anchor="ctr"/>
            <a:lstStyle/>
            <a:p>
              <a:pPr algn="ctr">
                <a:buClr>
                  <a:schemeClr val="bg2"/>
                </a:buClr>
              </a:pPr>
              <a:r>
                <a:rPr lang="fr-FR" sz="1800" b="1" dirty="0">
                  <a:solidFill>
                    <a:schemeClr val="bg1"/>
                  </a:solidFill>
                </a:rPr>
                <a:t>2</a:t>
              </a:r>
            </a:p>
          </p:txBody>
        </p:sp>
      </p:grpSp>
      <p:sp>
        <p:nvSpPr>
          <p:cNvPr id="4105" name="Rectangle 3"/>
          <p:cNvSpPr>
            <a:spLocks noChangeArrowheads="1"/>
          </p:cNvSpPr>
          <p:nvPr/>
        </p:nvSpPr>
        <p:spPr bwMode="gray">
          <a:xfrm>
            <a:off x="1201738" y="2049463"/>
            <a:ext cx="7140575" cy="358775"/>
          </a:xfrm>
          <a:prstGeom prst="rect">
            <a:avLst/>
          </a:prstGeom>
          <a:noFill/>
          <a:ln w="9525" algn="ctr">
            <a:noFill/>
            <a:miter lim="800000"/>
            <a:headEnd/>
            <a:tailEnd/>
          </a:ln>
        </p:spPr>
        <p:txBody>
          <a:bodyPr lIns="90000" tIns="46800" rIns="0" bIns="46800"/>
          <a:lstStyle/>
          <a:p>
            <a:r>
              <a:rPr lang="fr-FR" dirty="0" smtClean="0">
                <a:latin typeface="Verdana" pitchFamily="34" charset="0"/>
              </a:rPr>
              <a:t>Le BIM en Alsace</a:t>
            </a:r>
            <a:endParaRPr lang="fr-FR" dirty="0">
              <a:latin typeface="Verdana" pitchFamily="34" charset="0"/>
            </a:endParaRPr>
          </a:p>
        </p:txBody>
      </p:sp>
      <p:sp>
        <p:nvSpPr>
          <p:cNvPr id="4106" name="Rectangle 4"/>
          <p:cNvSpPr>
            <a:spLocks noChangeArrowheads="1"/>
          </p:cNvSpPr>
          <p:nvPr/>
        </p:nvSpPr>
        <p:spPr bwMode="gray">
          <a:xfrm>
            <a:off x="0" y="2506663"/>
            <a:ext cx="914400" cy="358775"/>
          </a:xfrm>
          <a:prstGeom prst="rect">
            <a:avLst/>
          </a:prstGeom>
          <a:solidFill>
            <a:schemeClr val="folHlink"/>
          </a:solidFill>
          <a:ln w="9525" algn="ctr">
            <a:noFill/>
            <a:miter lim="800000"/>
            <a:headEnd/>
            <a:tailEnd/>
          </a:ln>
        </p:spPr>
        <p:txBody>
          <a:bodyPr wrap="none" anchor="ctr"/>
          <a:lstStyle/>
          <a:p>
            <a:endParaRPr lang="fr-FR" sz="1400" dirty="0"/>
          </a:p>
        </p:txBody>
      </p:sp>
      <p:grpSp>
        <p:nvGrpSpPr>
          <p:cNvPr id="4" name="Group 5"/>
          <p:cNvGrpSpPr>
            <a:grpSpLocks/>
          </p:cNvGrpSpPr>
          <p:nvPr/>
        </p:nvGrpSpPr>
        <p:grpSpPr bwMode="auto">
          <a:xfrm>
            <a:off x="696913" y="2435225"/>
            <a:ext cx="504825" cy="501650"/>
            <a:chOff x="702" y="936"/>
            <a:chExt cx="318" cy="316"/>
          </a:xfrm>
        </p:grpSpPr>
        <p:sp>
          <p:nvSpPr>
            <p:cNvPr id="4121" name="Oval 6"/>
            <p:cNvSpPr>
              <a:spLocks noChangeArrowheads="1"/>
            </p:cNvSpPr>
            <p:nvPr/>
          </p:nvSpPr>
          <p:spPr bwMode="gray">
            <a:xfrm>
              <a:off x="702" y="936"/>
              <a:ext cx="318" cy="316"/>
            </a:xfrm>
            <a:prstGeom prst="ellipse">
              <a:avLst/>
            </a:prstGeom>
            <a:solidFill>
              <a:schemeClr val="bg1"/>
            </a:solidFill>
            <a:ln w="9525" algn="ctr">
              <a:noFill/>
              <a:round/>
              <a:headEnd/>
              <a:tailEnd/>
            </a:ln>
          </p:spPr>
          <p:txBody>
            <a:bodyPr wrap="none" lIns="0" tIns="0" rIns="0" bIns="0" anchor="ctr"/>
            <a:lstStyle/>
            <a:p>
              <a:pPr algn="ctr">
                <a:buClr>
                  <a:schemeClr val="bg2"/>
                </a:buClr>
              </a:pPr>
              <a:endParaRPr lang="fr-FR" sz="1800" b="1" dirty="0"/>
            </a:p>
          </p:txBody>
        </p:sp>
        <p:sp>
          <p:nvSpPr>
            <p:cNvPr id="4122" name="Oval 7"/>
            <p:cNvSpPr>
              <a:spLocks noChangeArrowheads="1"/>
            </p:cNvSpPr>
            <p:nvPr/>
          </p:nvSpPr>
          <p:spPr bwMode="gray">
            <a:xfrm>
              <a:off x="748" y="981"/>
              <a:ext cx="227" cy="227"/>
            </a:xfrm>
            <a:prstGeom prst="ellipse">
              <a:avLst/>
            </a:prstGeom>
            <a:solidFill>
              <a:srgbClr val="FF0000"/>
            </a:solidFill>
            <a:ln w="9525" algn="ctr">
              <a:noFill/>
              <a:round/>
              <a:headEnd/>
              <a:tailEnd/>
            </a:ln>
          </p:spPr>
          <p:txBody>
            <a:bodyPr wrap="none" lIns="0" tIns="0" rIns="0" bIns="0" anchor="ctr"/>
            <a:lstStyle/>
            <a:p>
              <a:pPr algn="ctr">
                <a:buClr>
                  <a:schemeClr val="bg2"/>
                </a:buClr>
              </a:pPr>
              <a:r>
                <a:rPr lang="fr-FR" sz="1800" b="1" dirty="0">
                  <a:solidFill>
                    <a:schemeClr val="bg1"/>
                  </a:solidFill>
                </a:rPr>
                <a:t>3</a:t>
              </a:r>
            </a:p>
          </p:txBody>
        </p:sp>
      </p:grpSp>
      <p:sp>
        <p:nvSpPr>
          <p:cNvPr id="4108" name="Rectangle 3"/>
          <p:cNvSpPr>
            <a:spLocks noChangeArrowheads="1"/>
          </p:cNvSpPr>
          <p:nvPr/>
        </p:nvSpPr>
        <p:spPr bwMode="gray">
          <a:xfrm>
            <a:off x="1201738" y="2506663"/>
            <a:ext cx="7140575" cy="358775"/>
          </a:xfrm>
          <a:prstGeom prst="rect">
            <a:avLst/>
          </a:prstGeom>
          <a:noFill/>
          <a:ln w="9525" algn="ctr">
            <a:noFill/>
            <a:miter lim="800000"/>
            <a:headEnd/>
            <a:tailEnd/>
          </a:ln>
        </p:spPr>
        <p:txBody>
          <a:bodyPr lIns="90000" tIns="46800" rIns="0" bIns="46800"/>
          <a:lstStyle/>
          <a:p>
            <a:pPr eaLnBrk="0" hangingPunct="0"/>
            <a:r>
              <a:rPr lang="fr-FR" dirty="0" smtClean="0">
                <a:latin typeface="Verdana" pitchFamily="34" charset="0"/>
              </a:rPr>
              <a:t>Le concept BIM en STI2D</a:t>
            </a:r>
            <a:endParaRPr lang="fr-FR" dirty="0">
              <a:latin typeface="Verdana" pitchFamily="34" charset="0"/>
            </a:endParaRPr>
          </a:p>
          <a:p>
            <a:pPr eaLnBrk="0" hangingPunct="0"/>
            <a:endParaRPr lang="fr-FR" dirty="0">
              <a:latin typeface="Verdana" pitchFamily="34" charset="0"/>
            </a:endParaRPr>
          </a:p>
        </p:txBody>
      </p:sp>
      <p:sp>
        <p:nvSpPr>
          <p:cNvPr id="4109" name="Rectangle 4"/>
          <p:cNvSpPr>
            <a:spLocks noChangeArrowheads="1"/>
          </p:cNvSpPr>
          <p:nvPr/>
        </p:nvSpPr>
        <p:spPr bwMode="gray">
          <a:xfrm>
            <a:off x="0" y="2949575"/>
            <a:ext cx="914400" cy="358775"/>
          </a:xfrm>
          <a:prstGeom prst="rect">
            <a:avLst/>
          </a:prstGeom>
          <a:solidFill>
            <a:schemeClr val="folHlink"/>
          </a:solidFill>
          <a:ln w="9525" algn="ctr">
            <a:noFill/>
            <a:miter lim="800000"/>
            <a:headEnd/>
            <a:tailEnd/>
          </a:ln>
        </p:spPr>
        <p:txBody>
          <a:bodyPr wrap="none" anchor="ctr"/>
          <a:lstStyle/>
          <a:p>
            <a:endParaRPr lang="fr-FR" sz="1400" dirty="0"/>
          </a:p>
        </p:txBody>
      </p:sp>
      <p:grpSp>
        <p:nvGrpSpPr>
          <p:cNvPr id="5" name="Group 5"/>
          <p:cNvGrpSpPr>
            <a:grpSpLocks/>
          </p:cNvGrpSpPr>
          <p:nvPr/>
        </p:nvGrpSpPr>
        <p:grpSpPr bwMode="auto">
          <a:xfrm>
            <a:off x="696913" y="2878138"/>
            <a:ext cx="504825" cy="501650"/>
            <a:chOff x="702" y="936"/>
            <a:chExt cx="318" cy="316"/>
          </a:xfrm>
        </p:grpSpPr>
        <p:sp>
          <p:nvSpPr>
            <p:cNvPr id="4119" name="Oval 6"/>
            <p:cNvSpPr>
              <a:spLocks noChangeArrowheads="1"/>
            </p:cNvSpPr>
            <p:nvPr/>
          </p:nvSpPr>
          <p:spPr bwMode="gray">
            <a:xfrm>
              <a:off x="702" y="936"/>
              <a:ext cx="318" cy="316"/>
            </a:xfrm>
            <a:prstGeom prst="ellipse">
              <a:avLst/>
            </a:prstGeom>
            <a:solidFill>
              <a:schemeClr val="bg1"/>
            </a:solidFill>
            <a:ln w="9525" algn="ctr">
              <a:noFill/>
              <a:round/>
              <a:headEnd/>
              <a:tailEnd/>
            </a:ln>
          </p:spPr>
          <p:txBody>
            <a:bodyPr wrap="none" lIns="0" tIns="0" rIns="0" bIns="0" anchor="ctr"/>
            <a:lstStyle/>
            <a:p>
              <a:pPr algn="ctr">
                <a:buClr>
                  <a:schemeClr val="bg2"/>
                </a:buClr>
              </a:pPr>
              <a:endParaRPr lang="fr-FR" sz="1800" b="1" dirty="0"/>
            </a:p>
          </p:txBody>
        </p:sp>
        <p:sp>
          <p:nvSpPr>
            <p:cNvPr id="4120" name="Oval 7"/>
            <p:cNvSpPr>
              <a:spLocks noChangeArrowheads="1"/>
            </p:cNvSpPr>
            <p:nvPr/>
          </p:nvSpPr>
          <p:spPr bwMode="gray">
            <a:xfrm>
              <a:off x="748" y="981"/>
              <a:ext cx="227" cy="227"/>
            </a:xfrm>
            <a:prstGeom prst="ellipse">
              <a:avLst/>
            </a:prstGeom>
            <a:solidFill>
              <a:srgbClr val="FF0000"/>
            </a:solidFill>
            <a:ln w="9525" algn="ctr">
              <a:noFill/>
              <a:round/>
              <a:headEnd/>
              <a:tailEnd/>
            </a:ln>
          </p:spPr>
          <p:txBody>
            <a:bodyPr wrap="none" lIns="0" tIns="0" rIns="0" bIns="0" anchor="ctr"/>
            <a:lstStyle/>
            <a:p>
              <a:pPr algn="ctr">
                <a:buClr>
                  <a:schemeClr val="bg2"/>
                </a:buClr>
              </a:pPr>
              <a:r>
                <a:rPr lang="fr-FR" sz="1800" b="1" dirty="0">
                  <a:solidFill>
                    <a:schemeClr val="bg1"/>
                  </a:solidFill>
                </a:rPr>
                <a:t>4</a:t>
              </a:r>
            </a:p>
          </p:txBody>
        </p:sp>
      </p:grpSp>
      <p:sp>
        <p:nvSpPr>
          <p:cNvPr id="4112" name="Rectangle 3"/>
          <p:cNvSpPr>
            <a:spLocks noChangeArrowheads="1"/>
          </p:cNvSpPr>
          <p:nvPr/>
        </p:nvSpPr>
        <p:spPr bwMode="gray">
          <a:xfrm>
            <a:off x="1201738" y="2954338"/>
            <a:ext cx="7140575" cy="358775"/>
          </a:xfrm>
          <a:prstGeom prst="rect">
            <a:avLst/>
          </a:prstGeom>
          <a:noFill/>
          <a:ln w="9525" algn="ctr">
            <a:noFill/>
            <a:miter lim="800000"/>
            <a:headEnd/>
            <a:tailEnd/>
          </a:ln>
        </p:spPr>
        <p:txBody>
          <a:bodyPr lIns="90000" tIns="46800" rIns="0" bIns="46800"/>
          <a:lstStyle/>
          <a:p>
            <a:r>
              <a:rPr lang="fr-FR" dirty="0" smtClean="0">
                <a:latin typeface="Verdana" pitchFamily="34" charset="0"/>
              </a:rPr>
              <a:t>Le club BIM au lycée JB </a:t>
            </a:r>
            <a:r>
              <a:rPr lang="fr-FR" dirty="0" err="1" smtClean="0">
                <a:latin typeface="Verdana" pitchFamily="34" charset="0"/>
              </a:rPr>
              <a:t>Schwilgué</a:t>
            </a:r>
            <a:endParaRPr lang="fr-FR" dirty="0">
              <a:latin typeface="Verdana" pitchFamily="34" charset="0"/>
            </a:endParaRPr>
          </a:p>
        </p:txBody>
      </p:sp>
      <p:sp>
        <p:nvSpPr>
          <p:cNvPr id="4113" name="Oval 6"/>
          <p:cNvSpPr>
            <a:spLocks noChangeArrowheads="1"/>
          </p:cNvSpPr>
          <p:nvPr/>
        </p:nvSpPr>
        <p:spPr bwMode="gray">
          <a:xfrm>
            <a:off x="696913" y="3314700"/>
            <a:ext cx="504825" cy="501650"/>
          </a:xfrm>
          <a:prstGeom prst="ellipse">
            <a:avLst/>
          </a:prstGeom>
          <a:solidFill>
            <a:schemeClr val="bg1"/>
          </a:solidFill>
          <a:ln w="9525" algn="ctr">
            <a:noFill/>
            <a:round/>
            <a:headEnd/>
            <a:tailEnd/>
          </a:ln>
        </p:spPr>
        <p:txBody>
          <a:bodyPr wrap="none" lIns="0" tIns="0" rIns="0" bIns="0" anchor="ctr"/>
          <a:lstStyle/>
          <a:p>
            <a:pPr algn="ctr">
              <a:buClr>
                <a:schemeClr val="bg2"/>
              </a:buClr>
            </a:pPr>
            <a:endParaRPr lang="fr-FR" sz="1800" b="1" dirty="0"/>
          </a:p>
        </p:txBody>
      </p:sp>
      <p:sp>
        <p:nvSpPr>
          <p:cNvPr id="4114" name="Rectangle 4"/>
          <p:cNvSpPr>
            <a:spLocks noChangeArrowheads="1"/>
          </p:cNvSpPr>
          <p:nvPr/>
        </p:nvSpPr>
        <p:spPr bwMode="gray">
          <a:xfrm>
            <a:off x="-6350" y="3395663"/>
            <a:ext cx="914400" cy="358775"/>
          </a:xfrm>
          <a:prstGeom prst="rect">
            <a:avLst/>
          </a:prstGeom>
          <a:solidFill>
            <a:srgbClr val="FF0000"/>
          </a:solidFill>
          <a:ln w="9525" algn="ctr">
            <a:noFill/>
            <a:miter lim="800000"/>
            <a:headEnd/>
            <a:tailEnd/>
          </a:ln>
        </p:spPr>
        <p:txBody>
          <a:bodyPr wrap="none" anchor="ctr"/>
          <a:lstStyle/>
          <a:p>
            <a:endParaRPr lang="fr-FR" sz="1400" dirty="0"/>
          </a:p>
        </p:txBody>
      </p:sp>
      <p:grpSp>
        <p:nvGrpSpPr>
          <p:cNvPr id="6" name="Group 5"/>
          <p:cNvGrpSpPr>
            <a:grpSpLocks/>
          </p:cNvGrpSpPr>
          <p:nvPr/>
        </p:nvGrpSpPr>
        <p:grpSpPr bwMode="auto">
          <a:xfrm>
            <a:off x="690563" y="3324225"/>
            <a:ext cx="504825" cy="501650"/>
            <a:chOff x="702" y="936"/>
            <a:chExt cx="318" cy="316"/>
          </a:xfrm>
        </p:grpSpPr>
        <p:sp>
          <p:nvSpPr>
            <p:cNvPr id="4117" name="Oval 6"/>
            <p:cNvSpPr>
              <a:spLocks noChangeArrowheads="1"/>
            </p:cNvSpPr>
            <p:nvPr/>
          </p:nvSpPr>
          <p:spPr bwMode="gray">
            <a:xfrm>
              <a:off x="702" y="936"/>
              <a:ext cx="318" cy="316"/>
            </a:xfrm>
            <a:prstGeom prst="ellipse">
              <a:avLst/>
            </a:prstGeom>
            <a:solidFill>
              <a:schemeClr val="bg1"/>
            </a:solidFill>
            <a:ln w="9525" algn="ctr">
              <a:noFill/>
              <a:round/>
              <a:headEnd/>
              <a:tailEnd/>
            </a:ln>
          </p:spPr>
          <p:txBody>
            <a:bodyPr wrap="none" lIns="0" tIns="0" rIns="0" bIns="0" anchor="ctr"/>
            <a:lstStyle/>
            <a:p>
              <a:pPr algn="ctr">
                <a:buClr>
                  <a:schemeClr val="bg2"/>
                </a:buClr>
              </a:pPr>
              <a:endParaRPr lang="fr-FR" sz="1800" b="1" dirty="0"/>
            </a:p>
          </p:txBody>
        </p:sp>
        <p:sp>
          <p:nvSpPr>
            <p:cNvPr id="4118" name="Oval 7"/>
            <p:cNvSpPr>
              <a:spLocks noChangeArrowheads="1"/>
            </p:cNvSpPr>
            <p:nvPr/>
          </p:nvSpPr>
          <p:spPr bwMode="gray">
            <a:xfrm>
              <a:off x="748" y="981"/>
              <a:ext cx="227" cy="227"/>
            </a:xfrm>
            <a:prstGeom prst="ellipse">
              <a:avLst/>
            </a:prstGeom>
            <a:solidFill>
              <a:srgbClr val="FF0000"/>
            </a:solidFill>
            <a:ln w="9525" algn="ctr">
              <a:noFill/>
              <a:round/>
              <a:headEnd/>
              <a:tailEnd/>
            </a:ln>
          </p:spPr>
          <p:txBody>
            <a:bodyPr wrap="none" lIns="0" tIns="0" rIns="0" bIns="0" anchor="ctr"/>
            <a:lstStyle/>
            <a:p>
              <a:pPr algn="ctr">
                <a:buClr>
                  <a:schemeClr val="bg2"/>
                </a:buClr>
              </a:pPr>
              <a:r>
                <a:rPr lang="fr-FR" sz="1800" b="1" dirty="0">
                  <a:solidFill>
                    <a:schemeClr val="bg1"/>
                  </a:solidFill>
                </a:rPr>
                <a:t>5</a:t>
              </a:r>
            </a:p>
          </p:txBody>
        </p:sp>
      </p:grpSp>
      <p:sp>
        <p:nvSpPr>
          <p:cNvPr id="31" name="Rectangle 30"/>
          <p:cNvSpPr>
            <a:spLocks noChangeArrowheads="1"/>
          </p:cNvSpPr>
          <p:nvPr/>
        </p:nvSpPr>
        <p:spPr bwMode="gray">
          <a:xfrm>
            <a:off x="2003425" y="182563"/>
            <a:ext cx="6997700" cy="358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lIns="90000" tIns="46800" rIns="0" bIns="46800"/>
          <a:lstStyle/>
          <a:p>
            <a:pPr algn="r">
              <a:spcBef>
                <a:spcPct val="20000"/>
              </a:spcBef>
              <a:buSzPct val="80000"/>
            </a:pPr>
            <a:r>
              <a:rPr lang="fr-FR" b="1" dirty="0" smtClean="0">
                <a:solidFill>
                  <a:schemeClr val="bg1"/>
                </a:solidFill>
                <a:latin typeface="Verdana" pitchFamily="34" charset="0"/>
              </a:rPr>
              <a:t>La 3D en STI Génie Civil</a:t>
            </a:r>
            <a:endParaRPr lang="fr-FR" b="1" dirty="0">
              <a:solidFill>
                <a:schemeClr val="bg1"/>
              </a:solidFill>
              <a:latin typeface="Verdana" pitchFamily="34" charset="0"/>
            </a:endParaRPr>
          </a:p>
        </p:txBody>
      </p:sp>
      <p:sp>
        <p:nvSpPr>
          <p:cNvPr id="33" name="Rectangle 3"/>
          <p:cNvSpPr>
            <a:spLocks noChangeArrowheads="1"/>
          </p:cNvSpPr>
          <p:nvPr/>
        </p:nvSpPr>
        <p:spPr bwMode="gray">
          <a:xfrm>
            <a:off x="1195388" y="3400425"/>
            <a:ext cx="7140575" cy="358775"/>
          </a:xfrm>
          <a:prstGeom prst="rect">
            <a:avLst/>
          </a:prstGeom>
          <a:noFill/>
          <a:ln w="9525" algn="ctr">
            <a:noFill/>
            <a:miter lim="800000"/>
            <a:headEnd/>
            <a:tailEnd/>
          </a:ln>
        </p:spPr>
        <p:txBody>
          <a:bodyPr lIns="90000" tIns="46800" rIns="0" bIns="46800"/>
          <a:lstStyle/>
          <a:p>
            <a:r>
              <a:rPr lang="fr-FR" dirty="0" smtClean="0">
                <a:latin typeface="Verdana" pitchFamily="34" charset="0"/>
              </a:rPr>
              <a:t>Aller plus loin</a:t>
            </a:r>
            <a:endParaRPr lang="fr-FR" dirty="0">
              <a:latin typeface="Verdana" pitchFamily="34" charset="0"/>
            </a:endParaRPr>
          </a:p>
        </p:txBody>
      </p:sp>
      <p:pic>
        <p:nvPicPr>
          <p:cNvPr id="32" name="Picture 2"/>
          <p:cNvPicPr>
            <a:picLocks noChangeAspect="1" noChangeArrowheads="1"/>
          </p:cNvPicPr>
          <p:nvPr/>
        </p:nvPicPr>
        <p:blipFill>
          <a:blip r:embed="rId3" cstate="print"/>
          <a:srcRect/>
          <a:stretch>
            <a:fillRect/>
          </a:stretch>
        </p:blipFill>
        <p:spPr bwMode="auto">
          <a:xfrm>
            <a:off x="6324031" y="1120965"/>
            <a:ext cx="2628900" cy="53530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e 20"/>
          <p:cNvGrpSpPr/>
          <p:nvPr/>
        </p:nvGrpSpPr>
        <p:grpSpPr>
          <a:xfrm>
            <a:off x="0" y="3320748"/>
            <a:ext cx="1828799" cy="1412680"/>
            <a:chOff x="914401" y="2926610"/>
            <a:chExt cx="1828799" cy="1412680"/>
          </a:xfrm>
        </p:grpSpPr>
        <p:sp>
          <p:nvSpPr>
            <p:cNvPr id="16" name="Ellipse 15"/>
            <p:cNvSpPr/>
            <p:nvPr/>
          </p:nvSpPr>
          <p:spPr bwMode="auto">
            <a:xfrm>
              <a:off x="1037544" y="2926610"/>
              <a:ext cx="1579532" cy="1412680"/>
            </a:xfrm>
            <a:prstGeom prst="ellipse">
              <a:avLst/>
            </a:prstGeom>
            <a:solidFill>
              <a:srgbClr val="FFFF00"/>
            </a:solidFill>
            <a:ln w="57150" cap="flat" cmpd="thickThin" algn="ctr">
              <a:solidFill>
                <a:srgbClr val="FF00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smtClean="0">
                <a:ln>
                  <a:noFill/>
                </a:ln>
                <a:solidFill>
                  <a:schemeClr val="tx1"/>
                </a:solidFill>
                <a:effectLst/>
                <a:latin typeface="Arial" charset="0"/>
              </a:endParaRPr>
            </a:p>
          </p:txBody>
        </p:sp>
        <p:sp>
          <p:nvSpPr>
            <p:cNvPr id="5" name="ZoneTexte 4"/>
            <p:cNvSpPr txBox="1"/>
            <p:nvPr/>
          </p:nvSpPr>
          <p:spPr>
            <a:xfrm>
              <a:off x="914401" y="3310758"/>
              <a:ext cx="1828799" cy="584775"/>
            </a:xfrm>
            <a:prstGeom prst="rect">
              <a:avLst/>
            </a:prstGeom>
            <a:noFill/>
          </p:spPr>
          <p:txBody>
            <a:bodyPr wrap="square" rtlCol="0">
              <a:spAutoFit/>
            </a:bodyPr>
            <a:lstStyle/>
            <a:p>
              <a:pPr algn="ctr"/>
              <a:r>
                <a:rPr lang="fr-FR" b="1" dirty="0" smtClean="0"/>
                <a:t>Conception architecturale</a:t>
              </a:r>
              <a:endParaRPr lang="fr-FR" b="1" dirty="0"/>
            </a:p>
          </p:txBody>
        </p:sp>
      </p:grpSp>
      <p:grpSp>
        <p:nvGrpSpPr>
          <p:cNvPr id="28" name="Groupe 27"/>
          <p:cNvGrpSpPr/>
          <p:nvPr/>
        </p:nvGrpSpPr>
        <p:grpSpPr>
          <a:xfrm>
            <a:off x="4335518" y="955923"/>
            <a:ext cx="1513489" cy="1219717"/>
            <a:chOff x="5864773" y="1649605"/>
            <a:chExt cx="1513489" cy="1219717"/>
          </a:xfrm>
        </p:grpSpPr>
        <p:sp>
          <p:nvSpPr>
            <p:cNvPr id="12" name="Ellipse 11"/>
            <p:cNvSpPr/>
            <p:nvPr/>
          </p:nvSpPr>
          <p:spPr bwMode="auto">
            <a:xfrm>
              <a:off x="5893323" y="1649605"/>
              <a:ext cx="1363778" cy="1219717"/>
            </a:xfrm>
            <a:prstGeom prst="ellipse">
              <a:avLst/>
            </a:prstGeom>
            <a:solidFill>
              <a:schemeClr val="bg1"/>
            </a:solidFill>
            <a:ln w="57150" cap="flat" cmpd="thickThin" algn="ctr">
              <a:solidFill>
                <a:srgbClr val="FF00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smtClean="0">
                <a:ln>
                  <a:noFill/>
                </a:ln>
                <a:solidFill>
                  <a:schemeClr val="tx1"/>
                </a:solidFill>
                <a:effectLst/>
                <a:latin typeface="Arial" charset="0"/>
              </a:endParaRPr>
            </a:p>
          </p:txBody>
        </p:sp>
        <p:sp>
          <p:nvSpPr>
            <p:cNvPr id="4" name="ZoneTexte 3"/>
            <p:cNvSpPr txBox="1"/>
            <p:nvPr/>
          </p:nvSpPr>
          <p:spPr>
            <a:xfrm>
              <a:off x="5864773" y="1970689"/>
              <a:ext cx="1513489" cy="584775"/>
            </a:xfrm>
            <a:prstGeom prst="rect">
              <a:avLst/>
            </a:prstGeom>
            <a:noFill/>
          </p:spPr>
          <p:txBody>
            <a:bodyPr wrap="square" rtlCol="0">
              <a:spAutoFit/>
            </a:bodyPr>
            <a:lstStyle/>
            <a:p>
              <a:pPr algn="ctr"/>
              <a:r>
                <a:rPr lang="fr-FR" b="1" dirty="0" smtClean="0"/>
                <a:t>Simulation thermique</a:t>
              </a:r>
              <a:endParaRPr lang="fr-FR" b="1" dirty="0"/>
            </a:p>
          </p:txBody>
        </p:sp>
      </p:grpSp>
      <p:grpSp>
        <p:nvGrpSpPr>
          <p:cNvPr id="27" name="Groupe 26"/>
          <p:cNvGrpSpPr/>
          <p:nvPr/>
        </p:nvGrpSpPr>
        <p:grpSpPr>
          <a:xfrm>
            <a:off x="788274" y="4739647"/>
            <a:ext cx="1828799" cy="933275"/>
            <a:chOff x="299546" y="1618074"/>
            <a:chExt cx="1828799" cy="933275"/>
          </a:xfrm>
        </p:grpSpPr>
        <p:sp>
          <p:nvSpPr>
            <p:cNvPr id="7" name="ZoneTexte 6"/>
            <p:cNvSpPr txBox="1"/>
            <p:nvPr/>
          </p:nvSpPr>
          <p:spPr>
            <a:xfrm>
              <a:off x="299546" y="1762127"/>
              <a:ext cx="1828799" cy="584775"/>
            </a:xfrm>
            <a:prstGeom prst="rect">
              <a:avLst/>
            </a:prstGeom>
            <a:noFill/>
          </p:spPr>
          <p:txBody>
            <a:bodyPr wrap="square" rtlCol="0">
              <a:spAutoFit/>
            </a:bodyPr>
            <a:lstStyle/>
            <a:p>
              <a:pPr algn="ctr"/>
              <a:r>
                <a:rPr lang="fr-FR" b="1" dirty="0" smtClean="0"/>
                <a:t>Etudes </a:t>
              </a:r>
              <a:br>
                <a:rPr lang="fr-FR" b="1" dirty="0" smtClean="0"/>
              </a:br>
              <a:r>
                <a:rPr lang="fr-FR" b="1" dirty="0" smtClean="0"/>
                <a:t>des coûts</a:t>
              </a:r>
              <a:endParaRPr lang="fr-FR" b="1" dirty="0"/>
            </a:p>
          </p:txBody>
        </p:sp>
        <p:sp>
          <p:nvSpPr>
            <p:cNvPr id="10" name="Ellipse 9"/>
            <p:cNvSpPr/>
            <p:nvPr/>
          </p:nvSpPr>
          <p:spPr bwMode="auto">
            <a:xfrm>
              <a:off x="706468" y="1618074"/>
              <a:ext cx="1043504" cy="933275"/>
            </a:xfrm>
            <a:prstGeom prst="ellipse">
              <a:avLst/>
            </a:prstGeom>
            <a:noFill/>
            <a:ln w="57150" cap="flat" cmpd="thickThin" algn="ctr">
              <a:solidFill>
                <a:srgbClr val="FF00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smtClean="0">
                <a:ln>
                  <a:noFill/>
                </a:ln>
                <a:solidFill>
                  <a:schemeClr val="tx1"/>
                </a:solidFill>
                <a:effectLst/>
                <a:latin typeface="Arial" charset="0"/>
              </a:endParaRPr>
            </a:p>
          </p:txBody>
        </p:sp>
      </p:grpSp>
      <p:grpSp>
        <p:nvGrpSpPr>
          <p:cNvPr id="15" name="Groupe 14"/>
          <p:cNvGrpSpPr/>
          <p:nvPr/>
        </p:nvGrpSpPr>
        <p:grpSpPr>
          <a:xfrm>
            <a:off x="0" y="1302762"/>
            <a:ext cx="1828799" cy="1582325"/>
            <a:chOff x="2979683" y="1255465"/>
            <a:chExt cx="1828799" cy="1582325"/>
          </a:xfrm>
        </p:grpSpPr>
        <p:sp>
          <p:nvSpPr>
            <p:cNvPr id="6" name="ZoneTexte 5"/>
            <p:cNvSpPr txBox="1"/>
            <p:nvPr/>
          </p:nvSpPr>
          <p:spPr>
            <a:xfrm>
              <a:off x="2979683" y="1608078"/>
              <a:ext cx="1828799" cy="584775"/>
            </a:xfrm>
            <a:prstGeom prst="rect">
              <a:avLst/>
            </a:prstGeom>
            <a:noFill/>
          </p:spPr>
          <p:txBody>
            <a:bodyPr wrap="square" rtlCol="0">
              <a:spAutoFit/>
            </a:bodyPr>
            <a:lstStyle/>
            <a:p>
              <a:pPr algn="ctr"/>
              <a:r>
                <a:rPr lang="fr-FR" b="1" dirty="0" smtClean="0"/>
                <a:t>Impact environnemental</a:t>
              </a:r>
              <a:endParaRPr lang="fr-FR" b="1" dirty="0"/>
            </a:p>
          </p:txBody>
        </p:sp>
        <p:sp>
          <p:nvSpPr>
            <p:cNvPr id="13" name="Ellipse 12"/>
            <p:cNvSpPr/>
            <p:nvPr/>
          </p:nvSpPr>
          <p:spPr bwMode="auto">
            <a:xfrm>
              <a:off x="3024004" y="1255465"/>
              <a:ext cx="1769214" cy="1582325"/>
            </a:xfrm>
            <a:prstGeom prst="ellipse">
              <a:avLst/>
            </a:prstGeom>
            <a:noFill/>
            <a:ln w="57150" cap="flat" cmpd="thickThin" algn="ctr">
              <a:solidFill>
                <a:srgbClr val="FF00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smtClean="0">
                <a:ln>
                  <a:noFill/>
                </a:ln>
                <a:solidFill>
                  <a:schemeClr val="tx1"/>
                </a:solidFill>
                <a:effectLst/>
                <a:latin typeface="Arial" charset="0"/>
              </a:endParaRPr>
            </a:p>
          </p:txBody>
        </p:sp>
      </p:grpSp>
      <p:grpSp>
        <p:nvGrpSpPr>
          <p:cNvPr id="19" name="Groupe 18"/>
          <p:cNvGrpSpPr/>
          <p:nvPr/>
        </p:nvGrpSpPr>
        <p:grpSpPr>
          <a:xfrm>
            <a:off x="3972910" y="3478404"/>
            <a:ext cx="1828799" cy="1219717"/>
            <a:chOff x="5912070" y="4487397"/>
            <a:chExt cx="1828799" cy="1219717"/>
          </a:xfrm>
        </p:grpSpPr>
        <p:sp>
          <p:nvSpPr>
            <p:cNvPr id="8" name="ZoneTexte 7"/>
            <p:cNvSpPr txBox="1"/>
            <p:nvPr/>
          </p:nvSpPr>
          <p:spPr>
            <a:xfrm>
              <a:off x="5912070" y="4792717"/>
              <a:ext cx="1828799" cy="584775"/>
            </a:xfrm>
            <a:prstGeom prst="rect">
              <a:avLst/>
            </a:prstGeom>
            <a:noFill/>
          </p:spPr>
          <p:txBody>
            <a:bodyPr wrap="square" rtlCol="0">
              <a:spAutoFit/>
            </a:bodyPr>
            <a:lstStyle/>
            <a:p>
              <a:pPr algn="ctr"/>
              <a:r>
                <a:rPr lang="fr-FR" b="1" dirty="0" smtClean="0"/>
                <a:t>Gestion du patrimoine</a:t>
              </a:r>
              <a:endParaRPr lang="fr-FR" b="1" dirty="0"/>
            </a:p>
          </p:txBody>
        </p:sp>
        <p:sp>
          <p:nvSpPr>
            <p:cNvPr id="14" name="Ellipse 13"/>
            <p:cNvSpPr/>
            <p:nvPr/>
          </p:nvSpPr>
          <p:spPr bwMode="auto">
            <a:xfrm>
              <a:off x="6129806" y="4487397"/>
              <a:ext cx="1363778" cy="1219717"/>
            </a:xfrm>
            <a:prstGeom prst="ellipse">
              <a:avLst/>
            </a:prstGeom>
            <a:noFill/>
            <a:ln w="57150" cap="flat" cmpd="thickThin" algn="ctr">
              <a:solidFill>
                <a:srgbClr val="FF00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smtClean="0">
                <a:ln>
                  <a:noFill/>
                </a:ln>
                <a:solidFill>
                  <a:schemeClr val="tx1"/>
                </a:solidFill>
                <a:effectLst/>
                <a:latin typeface="Arial" charset="0"/>
              </a:endParaRPr>
            </a:p>
          </p:txBody>
        </p:sp>
      </p:grpSp>
      <p:grpSp>
        <p:nvGrpSpPr>
          <p:cNvPr id="20" name="Groupe 19"/>
          <p:cNvGrpSpPr/>
          <p:nvPr/>
        </p:nvGrpSpPr>
        <p:grpSpPr>
          <a:xfrm>
            <a:off x="1355838" y="214938"/>
            <a:ext cx="1828799" cy="1345845"/>
            <a:chOff x="2822029" y="4708112"/>
            <a:chExt cx="1828799" cy="1345845"/>
          </a:xfrm>
        </p:grpSpPr>
        <p:sp>
          <p:nvSpPr>
            <p:cNvPr id="17" name="Ellipse 16"/>
            <p:cNvSpPr/>
            <p:nvPr/>
          </p:nvSpPr>
          <p:spPr bwMode="auto">
            <a:xfrm>
              <a:off x="2976703" y="4708112"/>
              <a:ext cx="1504803" cy="1345845"/>
            </a:xfrm>
            <a:prstGeom prst="ellipse">
              <a:avLst/>
            </a:prstGeom>
            <a:solidFill>
              <a:schemeClr val="bg1"/>
            </a:solidFill>
            <a:ln w="57150" cap="flat" cmpd="thickThin" algn="ctr">
              <a:solidFill>
                <a:srgbClr val="FF00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smtClean="0">
                <a:ln>
                  <a:noFill/>
                </a:ln>
                <a:solidFill>
                  <a:schemeClr val="tx1"/>
                </a:solidFill>
                <a:effectLst/>
                <a:latin typeface="Arial" charset="0"/>
              </a:endParaRPr>
            </a:p>
          </p:txBody>
        </p:sp>
        <p:sp>
          <p:nvSpPr>
            <p:cNvPr id="9" name="ZoneTexte 8"/>
            <p:cNvSpPr txBox="1"/>
            <p:nvPr/>
          </p:nvSpPr>
          <p:spPr>
            <a:xfrm>
              <a:off x="2822029" y="5202620"/>
              <a:ext cx="1828799" cy="338554"/>
            </a:xfrm>
            <a:prstGeom prst="rect">
              <a:avLst/>
            </a:prstGeom>
            <a:noFill/>
          </p:spPr>
          <p:txBody>
            <a:bodyPr wrap="square" rtlCol="0">
              <a:spAutoFit/>
            </a:bodyPr>
            <a:lstStyle/>
            <a:p>
              <a:pPr algn="ctr"/>
              <a:r>
                <a:rPr lang="fr-FR" b="1" dirty="0" smtClean="0"/>
                <a:t>Visualisation</a:t>
              </a:r>
              <a:endParaRPr lang="fr-FR" b="1" dirty="0"/>
            </a:p>
          </p:txBody>
        </p:sp>
      </p:grpSp>
      <p:grpSp>
        <p:nvGrpSpPr>
          <p:cNvPr id="25" name="Groupe 24"/>
          <p:cNvGrpSpPr/>
          <p:nvPr/>
        </p:nvGrpSpPr>
        <p:grpSpPr>
          <a:xfrm>
            <a:off x="5249915" y="2138333"/>
            <a:ext cx="1749973" cy="1219717"/>
            <a:chOff x="3389586" y="5102250"/>
            <a:chExt cx="1749973" cy="1219717"/>
          </a:xfrm>
        </p:grpSpPr>
        <p:sp>
          <p:nvSpPr>
            <p:cNvPr id="24" name="Ellipse 23"/>
            <p:cNvSpPr/>
            <p:nvPr/>
          </p:nvSpPr>
          <p:spPr bwMode="auto">
            <a:xfrm>
              <a:off x="3544261" y="5102250"/>
              <a:ext cx="1363778" cy="1219717"/>
            </a:xfrm>
            <a:prstGeom prst="ellipse">
              <a:avLst/>
            </a:prstGeom>
            <a:solidFill>
              <a:schemeClr val="tx2">
                <a:lumMod val="20000"/>
                <a:lumOff val="80000"/>
              </a:schemeClr>
            </a:solidFill>
            <a:ln w="57150" cap="flat" cmpd="thickThin" algn="ctr">
              <a:solidFill>
                <a:srgbClr val="FF00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smtClean="0">
                <a:ln>
                  <a:noFill/>
                </a:ln>
                <a:solidFill>
                  <a:schemeClr val="tx1"/>
                </a:solidFill>
                <a:effectLst/>
                <a:latin typeface="Arial" charset="0"/>
              </a:endParaRPr>
            </a:p>
          </p:txBody>
        </p:sp>
        <p:sp>
          <p:nvSpPr>
            <p:cNvPr id="23" name="ZoneTexte 22"/>
            <p:cNvSpPr txBox="1"/>
            <p:nvPr/>
          </p:nvSpPr>
          <p:spPr>
            <a:xfrm>
              <a:off x="3389586" y="5517932"/>
              <a:ext cx="1749973" cy="338554"/>
            </a:xfrm>
            <a:prstGeom prst="rect">
              <a:avLst/>
            </a:prstGeom>
            <a:noFill/>
          </p:spPr>
          <p:txBody>
            <a:bodyPr wrap="square" rtlCol="0">
              <a:spAutoFit/>
            </a:bodyPr>
            <a:lstStyle/>
            <a:p>
              <a:pPr algn="ctr"/>
              <a:r>
                <a:rPr lang="fr-FR" b="1" dirty="0" smtClean="0"/>
                <a:t>Immersion</a:t>
              </a:r>
              <a:endParaRPr lang="fr-FR" b="1" dirty="0"/>
            </a:p>
          </p:txBody>
        </p:sp>
      </p:grpSp>
      <p:cxnSp>
        <p:nvCxnSpPr>
          <p:cNvPr id="32" name="Connecteur droit 31"/>
          <p:cNvCxnSpPr/>
          <p:nvPr/>
        </p:nvCxnSpPr>
        <p:spPr bwMode="auto">
          <a:xfrm flipH="1" flipV="1">
            <a:off x="1560788" y="2648608"/>
            <a:ext cx="867102" cy="914399"/>
          </a:xfrm>
          <a:prstGeom prst="line">
            <a:avLst/>
          </a:prstGeom>
          <a:solidFill>
            <a:schemeClr val="accent1"/>
          </a:solidFill>
          <a:ln w="76200" cap="flat" cmpd="tri" algn="ctr">
            <a:solidFill>
              <a:srgbClr val="FF0000"/>
            </a:solidFill>
            <a:prstDash val="solid"/>
            <a:round/>
            <a:headEnd type="none" w="med" len="med"/>
            <a:tailEnd type="none" w="med" len="med"/>
          </a:ln>
          <a:effectLst/>
        </p:spPr>
      </p:cxnSp>
      <p:cxnSp>
        <p:nvCxnSpPr>
          <p:cNvPr id="35" name="Connecteur droit 34"/>
          <p:cNvCxnSpPr/>
          <p:nvPr/>
        </p:nvCxnSpPr>
        <p:spPr bwMode="auto">
          <a:xfrm flipH="1" flipV="1">
            <a:off x="2254471" y="1529257"/>
            <a:ext cx="472963" cy="1860329"/>
          </a:xfrm>
          <a:prstGeom prst="line">
            <a:avLst/>
          </a:prstGeom>
          <a:solidFill>
            <a:schemeClr val="accent1"/>
          </a:solidFill>
          <a:ln w="76200" cap="flat" cmpd="tri" algn="ctr">
            <a:solidFill>
              <a:srgbClr val="FF0000"/>
            </a:solidFill>
            <a:prstDash val="solid"/>
            <a:round/>
            <a:headEnd type="none" w="med" len="med"/>
            <a:tailEnd type="none" w="med" len="med"/>
          </a:ln>
          <a:effectLst/>
        </p:spPr>
      </p:cxnSp>
      <p:cxnSp>
        <p:nvCxnSpPr>
          <p:cNvPr id="37" name="Connecteur droit 36"/>
          <p:cNvCxnSpPr/>
          <p:nvPr/>
        </p:nvCxnSpPr>
        <p:spPr bwMode="auto">
          <a:xfrm flipV="1">
            <a:off x="3026979" y="2065283"/>
            <a:ext cx="1655380" cy="1939158"/>
          </a:xfrm>
          <a:prstGeom prst="line">
            <a:avLst/>
          </a:prstGeom>
          <a:solidFill>
            <a:schemeClr val="accent1"/>
          </a:solidFill>
          <a:ln w="76200" cap="flat" cmpd="tri" algn="ctr">
            <a:solidFill>
              <a:srgbClr val="FF0000"/>
            </a:solidFill>
            <a:prstDash val="solid"/>
            <a:round/>
            <a:headEnd type="none" w="med" len="med"/>
            <a:tailEnd type="none" w="med" len="med"/>
          </a:ln>
          <a:effectLst/>
        </p:spPr>
      </p:cxnSp>
      <p:cxnSp>
        <p:nvCxnSpPr>
          <p:cNvPr id="39" name="Connecteur droit 38"/>
          <p:cNvCxnSpPr/>
          <p:nvPr/>
        </p:nvCxnSpPr>
        <p:spPr bwMode="auto">
          <a:xfrm flipV="1">
            <a:off x="2979683" y="2538248"/>
            <a:ext cx="268014" cy="1450428"/>
          </a:xfrm>
          <a:prstGeom prst="line">
            <a:avLst/>
          </a:prstGeom>
          <a:solidFill>
            <a:schemeClr val="accent1"/>
          </a:solidFill>
          <a:ln w="76200" cap="flat" cmpd="tri" algn="ctr">
            <a:solidFill>
              <a:srgbClr val="FF0000"/>
            </a:solidFill>
            <a:prstDash val="solid"/>
            <a:round/>
            <a:headEnd type="none" w="med" len="med"/>
            <a:tailEnd type="none" w="med" len="med"/>
          </a:ln>
          <a:effectLst/>
        </p:spPr>
      </p:cxnSp>
      <p:cxnSp>
        <p:nvCxnSpPr>
          <p:cNvPr id="41" name="Connecteur droit 40"/>
          <p:cNvCxnSpPr/>
          <p:nvPr/>
        </p:nvCxnSpPr>
        <p:spPr bwMode="auto">
          <a:xfrm flipH="1">
            <a:off x="1686913" y="4004441"/>
            <a:ext cx="993225" cy="2"/>
          </a:xfrm>
          <a:prstGeom prst="line">
            <a:avLst/>
          </a:prstGeom>
          <a:solidFill>
            <a:schemeClr val="accent1"/>
          </a:solidFill>
          <a:ln w="76200" cap="flat" cmpd="tri" algn="ctr">
            <a:solidFill>
              <a:srgbClr val="FF0000"/>
            </a:solidFill>
            <a:prstDash val="solid"/>
            <a:round/>
            <a:headEnd type="none" w="med" len="med"/>
            <a:tailEnd type="none" w="med" len="med"/>
          </a:ln>
          <a:effectLst/>
        </p:spPr>
      </p:cxnSp>
      <p:cxnSp>
        <p:nvCxnSpPr>
          <p:cNvPr id="43" name="Connecteur droit 42"/>
          <p:cNvCxnSpPr/>
          <p:nvPr/>
        </p:nvCxnSpPr>
        <p:spPr bwMode="auto">
          <a:xfrm flipH="1">
            <a:off x="2096818" y="4508938"/>
            <a:ext cx="441430" cy="394139"/>
          </a:xfrm>
          <a:prstGeom prst="line">
            <a:avLst/>
          </a:prstGeom>
          <a:solidFill>
            <a:schemeClr val="accent1"/>
          </a:solidFill>
          <a:ln w="76200" cap="flat" cmpd="tri" algn="ctr">
            <a:solidFill>
              <a:srgbClr val="FF0000"/>
            </a:solidFill>
            <a:prstDash val="solid"/>
            <a:round/>
            <a:headEnd type="none" w="med" len="med"/>
            <a:tailEnd type="none" w="med" len="med"/>
          </a:ln>
          <a:effectLst/>
        </p:spPr>
      </p:cxnSp>
      <p:cxnSp>
        <p:nvCxnSpPr>
          <p:cNvPr id="46" name="Connecteur droit 45"/>
          <p:cNvCxnSpPr>
            <a:stCxn id="2" idx="5"/>
          </p:cNvCxnSpPr>
          <p:nvPr/>
        </p:nvCxnSpPr>
        <p:spPr bwMode="auto">
          <a:xfrm>
            <a:off x="3537078" y="4438814"/>
            <a:ext cx="1239874" cy="968758"/>
          </a:xfrm>
          <a:prstGeom prst="line">
            <a:avLst/>
          </a:prstGeom>
          <a:solidFill>
            <a:schemeClr val="accent1"/>
          </a:solidFill>
          <a:ln w="76200" cap="flat" cmpd="tri" algn="ctr">
            <a:solidFill>
              <a:srgbClr val="FF0000"/>
            </a:solidFill>
            <a:prstDash val="solid"/>
            <a:round/>
            <a:headEnd type="none" w="med" len="med"/>
            <a:tailEnd type="none" w="med" len="med"/>
          </a:ln>
          <a:effectLst/>
        </p:spPr>
      </p:cxnSp>
      <p:cxnSp>
        <p:nvCxnSpPr>
          <p:cNvPr id="48" name="Connecteur droit 47"/>
          <p:cNvCxnSpPr/>
          <p:nvPr/>
        </p:nvCxnSpPr>
        <p:spPr bwMode="auto">
          <a:xfrm flipV="1">
            <a:off x="3090041" y="2979683"/>
            <a:ext cx="2380593" cy="1040524"/>
          </a:xfrm>
          <a:prstGeom prst="line">
            <a:avLst/>
          </a:prstGeom>
          <a:solidFill>
            <a:schemeClr val="accent1"/>
          </a:solidFill>
          <a:ln w="76200" cap="flat" cmpd="tri" algn="ctr">
            <a:solidFill>
              <a:srgbClr val="FF0000"/>
            </a:solidFill>
            <a:prstDash val="solid"/>
            <a:round/>
            <a:headEnd type="none" w="med" len="med"/>
            <a:tailEnd type="none" w="med" len="med"/>
          </a:ln>
          <a:effectLst/>
        </p:spPr>
      </p:cxnSp>
      <p:pic>
        <p:nvPicPr>
          <p:cNvPr id="51" name="Image 50" descr="chaise.jpg"/>
          <p:cNvPicPr>
            <a:picLocks noChangeAspect="1"/>
          </p:cNvPicPr>
          <p:nvPr/>
        </p:nvPicPr>
        <p:blipFill>
          <a:blip r:embed="rId3" cstate="print"/>
          <a:srcRect l="1786" r="7142" b="6832"/>
          <a:stretch>
            <a:fillRect/>
          </a:stretch>
        </p:blipFill>
        <p:spPr>
          <a:xfrm>
            <a:off x="6025427" y="3896160"/>
            <a:ext cx="3118573" cy="2310053"/>
          </a:xfrm>
          <a:prstGeom prst="rect">
            <a:avLst/>
          </a:prstGeom>
        </p:spPr>
      </p:pic>
      <p:grpSp>
        <p:nvGrpSpPr>
          <p:cNvPr id="26" name="Groupe 25"/>
          <p:cNvGrpSpPr/>
          <p:nvPr/>
        </p:nvGrpSpPr>
        <p:grpSpPr>
          <a:xfrm>
            <a:off x="4619294" y="5039190"/>
            <a:ext cx="1749973" cy="1314314"/>
            <a:chOff x="6290441" y="3052734"/>
            <a:chExt cx="1749973" cy="1314314"/>
          </a:xfrm>
          <a:solidFill>
            <a:schemeClr val="bg1"/>
          </a:solidFill>
        </p:grpSpPr>
        <p:sp>
          <p:nvSpPr>
            <p:cNvPr id="18" name="Ellipse 17"/>
            <p:cNvSpPr/>
            <p:nvPr/>
          </p:nvSpPr>
          <p:spPr bwMode="auto">
            <a:xfrm>
              <a:off x="6366291" y="3052734"/>
              <a:ext cx="1563766" cy="1314314"/>
            </a:xfrm>
            <a:prstGeom prst="ellipse">
              <a:avLst/>
            </a:prstGeom>
            <a:solidFill>
              <a:schemeClr val="tx2">
                <a:lumMod val="20000"/>
                <a:lumOff val="80000"/>
              </a:schemeClr>
            </a:solidFill>
            <a:ln w="57150" cap="flat" cmpd="thickThin" algn="ctr">
              <a:solidFill>
                <a:srgbClr val="FF00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smtClean="0">
                <a:ln>
                  <a:noFill/>
                </a:ln>
                <a:solidFill>
                  <a:schemeClr val="tx1"/>
                </a:solidFill>
                <a:effectLst/>
                <a:latin typeface="Arial" charset="0"/>
              </a:endParaRPr>
            </a:p>
          </p:txBody>
        </p:sp>
        <p:sp>
          <p:nvSpPr>
            <p:cNvPr id="22" name="ZoneTexte 21"/>
            <p:cNvSpPr txBox="1"/>
            <p:nvPr/>
          </p:nvSpPr>
          <p:spPr>
            <a:xfrm>
              <a:off x="6290441" y="3342290"/>
              <a:ext cx="1749973" cy="584775"/>
            </a:xfrm>
            <a:prstGeom prst="rect">
              <a:avLst/>
            </a:prstGeom>
            <a:noFill/>
          </p:spPr>
          <p:txBody>
            <a:bodyPr wrap="square" rtlCol="0">
              <a:spAutoFit/>
            </a:bodyPr>
            <a:lstStyle/>
            <a:p>
              <a:pPr algn="ctr"/>
              <a:r>
                <a:rPr lang="fr-FR" b="1" dirty="0" smtClean="0"/>
                <a:t>Contrôle réglementaire</a:t>
              </a:r>
              <a:endParaRPr lang="fr-FR" b="1" dirty="0"/>
            </a:p>
          </p:txBody>
        </p:sp>
      </p:grpSp>
      <p:grpSp>
        <p:nvGrpSpPr>
          <p:cNvPr id="57" name="Groupe 56"/>
          <p:cNvGrpSpPr/>
          <p:nvPr/>
        </p:nvGrpSpPr>
        <p:grpSpPr>
          <a:xfrm>
            <a:off x="2427890" y="5181081"/>
            <a:ext cx="1513489" cy="1219717"/>
            <a:chOff x="5864773" y="1649605"/>
            <a:chExt cx="1513489" cy="1219717"/>
          </a:xfrm>
        </p:grpSpPr>
        <p:sp>
          <p:nvSpPr>
            <p:cNvPr id="58" name="Ellipse 57"/>
            <p:cNvSpPr/>
            <p:nvPr/>
          </p:nvSpPr>
          <p:spPr bwMode="auto">
            <a:xfrm>
              <a:off x="5893323" y="1649605"/>
              <a:ext cx="1363778" cy="1219717"/>
            </a:xfrm>
            <a:prstGeom prst="ellipse">
              <a:avLst/>
            </a:prstGeom>
            <a:solidFill>
              <a:srgbClr val="FFFF00"/>
            </a:solidFill>
            <a:ln w="57150" cap="flat" cmpd="thickThin" algn="ctr">
              <a:solidFill>
                <a:srgbClr val="FF00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smtClean="0">
                <a:ln>
                  <a:noFill/>
                </a:ln>
                <a:solidFill>
                  <a:schemeClr val="tx1"/>
                </a:solidFill>
                <a:effectLst/>
                <a:latin typeface="Arial" charset="0"/>
              </a:endParaRPr>
            </a:p>
          </p:txBody>
        </p:sp>
        <p:sp>
          <p:nvSpPr>
            <p:cNvPr id="59" name="ZoneTexte 58"/>
            <p:cNvSpPr txBox="1"/>
            <p:nvPr/>
          </p:nvSpPr>
          <p:spPr>
            <a:xfrm>
              <a:off x="5864773" y="1970689"/>
              <a:ext cx="1513489" cy="584775"/>
            </a:xfrm>
            <a:prstGeom prst="rect">
              <a:avLst/>
            </a:prstGeom>
            <a:noFill/>
          </p:spPr>
          <p:txBody>
            <a:bodyPr wrap="square" rtlCol="0">
              <a:spAutoFit/>
            </a:bodyPr>
            <a:lstStyle/>
            <a:p>
              <a:pPr algn="ctr"/>
              <a:r>
                <a:rPr lang="fr-FR" b="1" dirty="0" smtClean="0"/>
                <a:t>Simulation thermique</a:t>
              </a:r>
              <a:endParaRPr lang="fr-FR" b="1" dirty="0"/>
            </a:p>
          </p:txBody>
        </p:sp>
      </p:grpSp>
      <p:cxnSp>
        <p:nvCxnSpPr>
          <p:cNvPr id="60" name="Connecteur droit 59"/>
          <p:cNvCxnSpPr>
            <a:stCxn id="2" idx="4"/>
          </p:cNvCxnSpPr>
          <p:nvPr/>
        </p:nvCxnSpPr>
        <p:spPr bwMode="auto">
          <a:xfrm>
            <a:off x="2979683" y="4635062"/>
            <a:ext cx="110362" cy="567559"/>
          </a:xfrm>
          <a:prstGeom prst="line">
            <a:avLst/>
          </a:prstGeom>
          <a:solidFill>
            <a:schemeClr val="accent1"/>
          </a:solidFill>
          <a:ln w="76200" cap="flat" cmpd="tri" algn="ctr">
            <a:solidFill>
              <a:srgbClr val="FF0000"/>
            </a:solidFill>
            <a:prstDash val="solid"/>
            <a:round/>
            <a:headEnd type="none" w="med" len="med"/>
            <a:tailEnd type="none" w="med" len="med"/>
          </a:ln>
          <a:effectLst/>
        </p:spPr>
      </p:cxnSp>
      <p:grpSp>
        <p:nvGrpSpPr>
          <p:cNvPr id="63" name="Groupe 62"/>
          <p:cNvGrpSpPr/>
          <p:nvPr/>
        </p:nvGrpSpPr>
        <p:grpSpPr>
          <a:xfrm>
            <a:off x="2490951" y="1334295"/>
            <a:ext cx="1828799" cy="1219717"/>
            <a:chOff x="5912070" y="4487397"/>
            <a:chExt cx="1828799" cy="1219717"/>
          </a:xfrm>
        </p:grpSpPr>
        <p:sp>
          <p:nvSpPr>
            <p:cNvPr id="64" name="ZoneTexte 63"/>
            <p:cNvSpPr txBox="1"/>
            <p:nvPr/>
          </p:nvSpPr>
          <p:spPr>
            <a:xfrm>
              <a:off x="5912070" y="4792717"/>
              <a:ext cx="1828799" cy="584775"/>
            </a:xfrm>
            <a:prstGeom prst="rect">
              <a:avLst/>
            </a:prstGeom>
            <a:noFill/>
          </p:spPr>
          <p:txBody>
            <a:bodyPr wrap="square" rtlCol="0">
              <a:spAutoFit/>
            </a:bodyPr>
            <a:lstStyle/>
            <a:p>
              <a:pPr algn="ctr"/>
              <a:r>
                <a:rPr lang="fr-FR" b="1" dirty="0" smtClean="0"/>
                <a:t>Evaluer le confort</a:t>
              </a:r>
              <a:endParaRPr lang="fr-FR" b="1" dirty="0"/>
            </a:p>
          </p:txBody>
        </p:sp>
        <p:sp>
          <p:nvSpPr>
            <p:cNvPr id="65" name="Ellipse 64"/>
            <p:cNvSpPr/>
            <p:nvPr/>
          </p:nvSpPr>
          <p:spPr bwMode="auto">
            <a:xfrm>
              <a:off x="6129806" y="4487397"/>
              <a:ext cx="1363778" cy="1219717"/>
            </a:xfrm>
            <a:prstGeom prst="ellipse">
              <a:avLst/>
            </a:prstGeom>
            <a:noFill/>
            <a:ln w="57150" cap="flat" cmpd="thickThin" algn="ctr">
              <a:solidFill>
                <a:srgbClr val="FF00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smtClean="0">
                <a:ln>
                  <a:noFill/>
                </a:ln>
                <a:solidFill>
                  <a:schemeClr val="tx1"/>
                </a:solidFill>
                <a:effectLst/>
                <a:latin typeface="Arial" charset="0"/>
              </a:endParaRPr>
            </a:p>
          </p:txBody>
        </p:sp>
      </p:grpSp>
      <p:cxnSp>
        <p:nvCxnSpPr>
          <p:cNvPr id="66" name="Connecteur droit 65"/>
          <p:cNvCxnSpPr>
            <a:endCxn id="14" idx="2"/>
          </p:cNvCxnSpPr>
          <p:nvPr/>
        </p:nvCxnSpPr>
        <p:spPr bwMode="auto">
          <a:xfrm>
            <a:off x="3720662" y="4083270"/>
            <a:ext cx="469984" cy="4993"/>
          </a:xfrm>
          <a:prstGeom prst="line">
            <a:avLst/>
          </a:prstGeom>
          <a:solidFill>
            <a:schemeClr val="accent1"/>
          </a:solidFill>
          <a:ln w="76200" cap="flat" cmpd="tri" algn="ctr">
            <a:solidFill>
              <a:srgbClr val="FF0000"/>
            </a:solidFill>
            <a:prstDash val="solid"/>
            <a:round/>
            <a:headEnd type="none" w="med" len="med"/>
            <a:tailEnd type="none" w="med" len="med"/>
          </a:ln>
          <a:effectLst/>
        </p:spPr>
      </p:cxnSp>
      <p:grpSp>
        <p:nvGrpSpPr>
          <p:cNvPr id="30" name="Groupe 29"/>
          <p:cNvGrpSpPr/>
          <p:nvPr/>
        </p:nvGrpSpPr>
        <p:grpSpPr>
          <a:xfrm>
            <a:off x="2191407" y="3294994"/>
            <a:ext cx="1576552" cy="1340068"/>
            <a:chOff x="2222938" y="2758967"/>
            <a:chExt cx="2238704" cy="2002220"/>
          </a:xfrm>
        </p:grpSpPr>
        <p:sp>
          <p:nvSpPr>
            <p:cNvPr id="2" name="Ellipse 1"/>
            <p:cNvSpPr/>
            <p:nvPr/>
          </p:nvSpPr>
          <p:spPr bwMode="auto">
            <a:xfrm>
              <a:off x="2222938" y="2758967"/>
              <a:ext cx="2238704" cy="200222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smtClean="0">
                <a:ln>
                  <a:noFill/>
                </a:ln>
                <a:solidFill>
                  <a:schemeClr val="tx1"/>
                </a:solidFill>
                <a:effectLst/>
                <a:latin typeface="Arial" charset="0"/>
              </a:endParaRPr>
            </a:p>
          </p:txBody>
        </p:sp>
        <p:sp>
          <p:nvSpPr>
            <p:cNvPr id="3" name="ZoneTexte 2"/>
            <p:cNvSpPr txBox="1"/>
            <p:nvPr/>
          </p:nvSpPr>
          <p:spPr>
            <a:xfrm>
              <a:off x="2286000" y="3137337"/>
              <a:ext cx="2144110" cy="1247478"/>
            </a:xfrm>
            <a:prstGeom prst="rect">
              <a:avLst/>
            </a:prstGeom>
            <a:noFill/>
          </p:spPr>
          <p:txBody>
            <a:bodyPr wrap="square" rtlCol="0">
              <a:spAutoFit/>
            </a:bodyPr>
            <a:lstStyle/>
            <a:p>
              <a:pPr algn="ctr"/>
              <a:r>
                <a:rPr lang="fr-FR" sz="1800" b="1" dirty="0" smtClean="0">
                  <a:solidFill>
                    <a:schemeClr val="bg1"/>
                  </a:solidFill>
                </a:rPr>
                <a:t>Maquette numérique BIM</a:t>
              </a:r>
              <a:endParaRPr lang="fr-FR" sz="1800" b="1" dirty="0">
                <a:solidFill>
                  <a:schemeClr val="bg1"/>
                </a:solidFill>
              </a:endParaRPr>
            </a:p>
          </p:txBody>
        </p:sp>
      </p:grpSp>
      <p:pic>
        <p:nvPicPr>
          <p:cNvPr id="74" name="Image 73" descr="casque oculus.gif"/>
          <p:cNvPicPr>
            <a:picLocks noChangeAspect="1"/>
          </p:cNvPicPr>
          <p:nvPr/>
        </p:nvPicPr>
        <p:blipFill>
          <a:blip r:embed="rId4" cstate="print"/>
          <a:stretch>
            <a:fillRect/>
          </a:stretch>
        </p:blipFill>
        <p:spPr>
          <a:xfrm>
            <a:off x="6996108" y="1072116"/>
            <a:ext cx="2147892" cy="2860557"/>
          </a:xfrm>
          <a:prstGeom prst="rect">
            <a:avLst/>
          </a:prstGeom>
        </p:spPr>
      </p:pic>
      <p:sp>
        <p:nvSpPr>
          <p:cNvPr id="78" name="Rectangle 77"/>
          <p:cNvSpPr>
            <a:spLocks noChangeArrowheads="1"/>
          </p:cNvSpPr>
          <p:nvPr/>
        </p:nvSpPr>
        <p:spPr bwMode="gray">
          <a:xfrm>
            <a:off x="2003425" y="182563"/>
            <a:ext cx="6997700" cy="358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lIns="90000" tIns="46800" rIns="0" bIns="46800"/>
          <a:lstStyle/>
          <a:p>
            <a:pPr algn="r">
              <a:spcBef>
                <a:spcPct val="20000"/>
              </a:spcBef>
              <a:buSzPct val="80000"/>
            </a:pPr>
            <a:r>
              <a:rPr lang="fr-FR" b="1" dirty="0" smtClean="0">
                <a:solidFill>
                  <a:schemeClr val="bg1"/>
                </a:solidFill>
                <a:latin typeface="Verdana" pitchFamily="34" charset="0"/>
              </a:rPr>
              <a:t>Aller plus loin</a:t>
            </a:r>
            <a:endParaRPr lang="fr-FR" b="1" dirty="0">
              <a:solidFill>
                <a:schemeClr val="bg1"/>
              </a:solidFill>
              <a:latin typeface="Verdana"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8"/>
          <p:cNvSpPr>
            <a:spLocks noGrp="1" noChangeArrowheads="1"/>
          </p:cNvSpPr>
          <p:nvPr>
            <p:ph type="title" idx="4294967295"/>
          </p:nvPr>
        </p:nvSpPr>
        <p:spPr>
          <a:xfrm>
            <a:off x="163407" y="768350"/>
            <a:ext cx="7810500" cy="301625"/>
          </a:xfrm>
        </p:spPr>
        <p:txBody>
          <a:bodyPr/>
          <a:lstStyle/>
          <a:p>
            <a:pPr eaLnBrk="1" hangingPunct="1"/>
            <a:r>
              <a:rPr lang="fr-FR" sz="1400" dirty="0" smtClean="0"/>
              <a:t>Sommaire</a:t>
            </a:r>
            <a:endParaRPr lang="fr-FR" sz="1400" noProof="1" smtClean="0"/>
          </a:p>
        </p:txBody>
      </p:sp>
      <p:sp>
        <p:nvSpPr>
          <p:cNvPr id="4100" name="Rectangle 3"/>
          <p:cNvSpPr>
            <a:spLocks noChangeArrowheads="1"/>
          </p:cNvSpPr>
          <p:nvPr/>
        </p:nvSpPr>
        <p:spPr bwMode="gray">
          <a:xfrm>
            <a:off x="1201738" y="1622425"/>
            <a:ext cx="7140575" cy="358775"/>
          </a:xfrm>
          <a:prstGeom prst="rect">
            <a:avLst/>
          </a:prstGeom>
          <a:noFill/>
          <a:ln w="9525" algn="ctr">
            <a:noFill/>
            <a:miter lim="800000"/>
            <a:headEnd/>
            <a:tailEnd/>
          </a:ln>
        </p:spPr>
        <p:txBody>
          <a:bodyPr lIns="90000" tIns="46800" rIns="0" bIns="46800"/>
          <a:lstStyle/>
          <a:p>
            <a:pPr eaLnBrk="0" hangingPunct="0"/>
            <a:r>
              <a:rPr lang="fr-FR" dirty="0" smtClean="0">
                <a:latin typeface="Verdana" pitchFamily="34" charset="0"/>
              </a:rPr>
              <a:t>La 3D en STI Génie Civil </a:t>
            </a:r>
            <a:endParaRPr lang="fr-FR" dirty="0">
              <a:latin typeface="Verdana" pitchFamily="34" charset="0"/>
            </a:endParaRPr>
          </a:p>
        </p:txBody>
      </p:sp>
      <p:sp>
        <p:nvSpPr>
          <p:cNvPr id="4105" name="Rectangle 3"/>
          <p:cNvSpPr>
            <a:spLocks noChangeArrowheads="1"/>
          </p:cNvSpPr>
          <p:nvPr/>
        </p:nvSpPr>
        <p:spPr bwMode="gray">
          <a:xfrm>
            <a:off x="1201738" y="2049463"/>
            <a:ext cx="7140575" cy="358775"/>
          </a:xfrm>
          <a:prstGeom prst="rect">
            <a:avLst/>
          </a:prstGeom>
          <a:noFill/>
          <a:ln w="9525" algn="ctr">
            <a:noFill/>
            <a:miter lim="800000"/>
            <a:headEnd/>
            <a:tailEnd/>
          </a:ln>
        </p:spPr>
        <p:txBody>
          <a:bodyPr lIns="90000" tIns="46800" rIns="0" bIns="46800"/>
          <a:lstStyle/>
          <a:p>
            <a:r>
              <a:rPr lang="fr-FR" dirty="0" smtClean="0">
                <a:latin typeface="Verdana" pitchFamily="34" charset="0"/>
              </a:rPr>
              <a:t>Le BIM en Alsace</a:t>
            </a:r>
            <a:endParaRPr lang="fr-FR" dirty="0">
              <a:latin typeface="Verdana" pitchFamily="34" charset="0"/>
            </a:endParaRPr>
          </a:p>
        </p:txBody>
      </p:sp>
      <p:sp>
        <p:nvSpPr>
          <p:cNvPr id="4108" name="Rectangle 3"/>
          <p:cNvSpPr>
            <a:spLocks noChangeArrowheads="1"/>
          </p:cNvSpPr>
          <p:nvPr/>
        </p:nvSpPr>
        <p:spPr bwMode="gray">
          <a:xfrm>
            <a:off x="1201738" y="2506663"/>
            <a:ext cx="7140575" cy="358775"/>
          </a:xfrm>
          <a:prstGeom prst="rect">
            <a:avLst/>
          </a:prstGeom>
          <a:noFill/>
          <a:ln w="9525" algn="ctr">
            <a:noFill/>
            <a:miter lim="800000"/>
            <a:headEnd/>
            <a:tailEnd/>
          </a:ln>
        </p:spPr>
        <p:txBody>
          <a:bodyPr lIns="90000" tIns="46800" rIns="0" bIns="46800"/>
          <a:lstStyle/>
          <a:p>
            <a:pPr eaLnBrk="0" hangingPunct="0"/>
            <a:r>
              <a:rPr lang="fr-FR" dirty="0" smtClean="0">
                <a:latin typeface="Verdana" pitchFamily="34" charset="0"/>
              </a:rPr>
              <a:t>Le concept BIM en STI2D</a:t>
            </a:r>
            <a:endParaRPr lang="fr-FR" dirty="0">
              <a:latin typeface="Verdana" pitchFamily="34" charset="0"/>
            </a:endParaRPr>
          </a:p>
          <a:p>
            <a:pPr eaLnBrk="0" hangingPunct="0"/>
            <a:endParaRPr lang="fr-FR" dirty="0">
              <a:latin typeface="Verdana" pitchFamily="34" charset="0"/>
            </a:endParaRPr>
          </a:p>
        </p:txBody>
      </p:sp>
      <p:sp>
        <p:nvSpPr>
          <p:cNvPr id="4111" name="WordArt 134"/>
          <p:cNvSpPr>
            <a:spLocks noChangeArrowheads="1" noChangeShapeType="1" noTextEdit="1"/>
          </p:cNvSpPr>
          <p:nvPr/>
        </p:nvSpPr>
        <p:spPr bwMode="auto">
          <a:xfrm>
            <a:off x="2333767" y="341194"/>
            <a:ext cx="6645133" cy="327545"/>
          </a:xfrm>
          <a:prstGeom prst="rect">
            <a:avLst/>
          </a:prstGeom>
        </p:spPr>
        <p:txBody>
          <a:bodyPr wrap="none" fromWordArt="1">
            <a:prstTxWarp prst="textPlain">
              <a:avLst>
                <a:gd name="adj" fmla="val 50000"/>
              </a:avLst>
            </a:prstTxWarp>
          </a:bodyPr>
          <a:lstStyle/>
          <a:p>
            <a:pPr algn="ctr"/>
            <a:r>
              <a:rPr lang="fr-FR" sz="2800" kern="10" dirty="0" smtClean="0">
                <a:ln w="3175">
                  <a:noFill/>
                  <a:round/>
                  <a:headEnd/>
                  <a:tailEnd/>
                </a:ln>
                <a:solidFill>
                  <a:srgbClr val="FFFFFF"/>
                </a:solidFill>
                <a:effectLst>
                  <a:outerShdw dist="127000" dir="5400000" sy="-50000" kx="2453608" algn="bl" rotWithShape="0">
                    <a:schemeClr val="bg1">
                      <a:alpha val="20000"/>
                    </a:schemeClr>
                  </a:outerShdw>
                </a:effectLst>
                <a:latin typeface="Arial Black"/>
              </a:rPr>
              <a:t>Le numérique dans les formations du BTP</a:t>
            </a:r>
            <a:endParaRPr lang="fr-FR" sz="2800" kern="10" dirty="0">
              <a:ln w="3175">
                <a:noFill/>
                <a:round/>
                <a:headEnd/>
                <a:tailEnd/>
              </a:ln>
              <a:solidFill>
                <a:srgbClr val="FFFFFF"/>
              </a:solidFill>
              <a:effectLst>
                <a:outerShdw dist="127000" dir="5400000" sy="-50000" kx="2453608" algn="bl" rotWithShape="0">
                  <a:schemeClr val="bg1">
                    <a:alpha val="20000"/>
                  </a:schemeClr>
                </a:outerShdw>
              </a:effectLst>
              <a:latin typeface="Arial Black"/>
            </a:endParaRPr>
          </a:p>
        </p:txBody>
      </p:sp>
      <p:sp>
        <p:nvSpPr>
          <p:cNvPr id="4112" name="Rectangle 3"/>
          <p:cNvSpPr>
            <a:spLocks noChangeArrowheads="1"/>
          </p:cNvSpPr>
          <p:nvPr/>
        </p:nvSpPr>
        <p:spPr bwMode="gray">
          <a:xfrm>
            <a:off x="1201738" y="2954338"/>
            <a:ext cx="7140575" cy="358775"/>
          </a:xfrm>
          <a:prstGeom prst="rect">
            <a:avLst/>
          </a:prstGeom>
          <a:noFill/>
          <a:ln w="9525" algn="ctr">
            <a:noFill/>
            <a:miter lim="800000"/>
            <a:headEnd/>
            <a:tailEnd/>
          </a:ln>
        </p:spPr>
        <p:txBody>
          <a:bodyPr lIns="90000" tIns="46800" rIns="0" bIns="46800"/>
          <a:lstStyle/>
          <a:p>
            <a:r>
              <a:rPr lang="fr-FR" dirty="0" smtClean="0">
                <a:latin typeface="Verdana" pitchFamily="34" charset="0"/>
              </a:rPr>
              <a:t>Le club BIM au lycée JB </a:t>
            </a:r>
            <a:r>
              <a:rPr lang="fr-FR" dirty="0" err="1" smtClean="0">
                <a:latin typeface="Verdana" pitchFamily="34" charset="0"/>
              </a:rPr>
              <a:t>Schwilgué</a:t>
            </a:r>
            <a:endParaRPr lang="fr-FR" dirty="0">
              <a:latin typeface="Verdana" pitchFamily="34" charset="0"/>
            </a:endParaRPr>
          </a:p>
        </p:txBody>
      </p:sp>
      <p:sp>
        <p:nvSpPr>
          <p:cNvPr id="4116" name="Rectangle 3"/>
          <p:cNvSpPr>
            <a:spLocks noChangeArrowheads="1"/>
          </p:cNvSpPr>
          <p:nvPr/>
        </p:nvSpPr>
        <p:spPr bwMode="gray">
          <a:xfrm>
            <a:off x="1195388" y="3400425"/>
            <a:ext cx="7140575" cy="358775"/>
          </a:xfrm>
          <a:prstGeom prst="rect">
            <a:avLst/>
          </a:prstGeom>
          <a:noFill/>
          <a:ln w="9525" algn="ctr">
            <a:noFill/>
            <a:miter lim="800000"/>
            <a:headEnd/>
            <a:tailEnd/>
          </a:ln>
        </p:spPr>
        <p:txBody>
          <a:bodyPr lIns="90000" tIns="46800" rIns="0" bIns="46800"/>
          <a:lstStyle/>
          <a:p>
            <a:r>
              <a:rPr lang="fr-FR" dirty="0" smtClean="0">
                <a:latin typeface="Verdana" pitchFamily="34" charset="0"/>
              </a:rPr>
              <a:t>Aller plus loin</a:t>
            </a:r>
            <a:endParaRPr lang="fr-FR" dirty="0">
              <a:latin typeface="Verdana" pitchFamily="34" charset="0"/>
            </a:endParaRPr>
          </a:p>
        </p:txBody>
      </p:sp>
      <p:sp>
        <p:nvSpPr>
          <p:cNvPr id="31" name="Rectangle 4"/>
          <p:cNvSpPr>
            <a:spLocks noChangeArrowheads="1"/>
          </p:cNvSpPr>
          <p:nvPr/>
        </p:nvSpPr>
        <p:spPr bwMode="gray">
          <a:xfrm>
            <a:off x="0" y="1622425"/>
            <a:ext cx="914400" cy="358775"/>
          </a:xfrm>
          <a:prstGeom prst="rect">
            <a:avLst/>
          </a:prstGeom>
          <a:solidFill>
            <a:srgbClr val="FF0000"/>
          </a:solidFill>
          <a:ln w="9525" algn="ctr">
            <a:noFill/>
            <a:miter lim="800000"/>
            <a:headEnd/>
            <a:tailEnd/>
          </a:ln>
        </p:spPr>
        <p:txBody>
          <a:bodyPr wrap="none" anchor="ctr"/>
          <a:lstStyle/>
          <a:p>
            <a:endParaRPr lang="fr-FR" sz="1400" dirty="0"/>
          </a:p>
        </p:txBody>
      </p:sp>
      <p:grpSp>
        <p:nvGrpSpPr>
          <p:cNvPr id="2" name="Group 5"/>
          <p:cNvGrpSpPr>
            <a:grpSpLocks/>
          </p:cNvGrpSpPr>
          <p:nvPr/>
        </p:nvGrpSpPr>
        <p:grpSpPr bwMode="auto">
          <a:xfrm>
            <a:off x="696913" y="1550988"/>
            <a:ext cx="504825" cy="501650"/>
            <a:chOff x="702" y="936"/>
            <a:chExt cx="318" cy="316"/>
          </a:xfrm>
        </p:grpSpPr>
        <p:sp>
          <p:nvSpPr>
            <p:cNvPr id="33" name="Oval 6"/>
            <p:cNvSpPr>
              <a:spLocks noChangeArrowheads="1"/>
            </p:cNvSpPr>
            <p:nvPr/>
          </p:nvSpPr>
          <p:spPr bwMode="gray">
            <a:xfrm>
              <a:off x="702" y="936"/>
              <a:ext cx="318" cy="316"/>
            </a:xfrm>
            <a:prstGeom prst="ellipse">
              <a:avLst/>
            </a:prstGeom>
            <a:solidFill>
              <a:schemeClr val="bg1"/>
            </a:solidFill>
            <a:ln w="9525" algn="ctr">
              <a:noFill/>
              <a:round/>
              <a:headEnd/>
              <a:tailEnd/>
            </a:ln>
          </p:spPr>
          <p:txBody>
            <a:bodyPr wrap="none" lIns="0" tIns="0" rIns="0" bIns="0" anchor="ctr"/>
            <a:lstStyle/>
            <a:p>
              <a:pPr algn="ctr">
                <a:buClr>
                  <a:schemeClr val="bg2"/>
                </a:buClr>
              </a:pPr>
              <a:endParaRPr lang="fr-FR" sz="1800" b="1" dirty="0"/>
            </a:p>
          </p:txBody>
        </p:sp>
        <p:sp>
          <p:nvSpPr>
            <p:cNvPr id="34" name="Oval 7"/>
            <p:cNvSpPr>
              <a:spLocks noChangeArrowheads="1"/>
            </p:cNvSpPr>
            <p:nvPr/>
          </p:nvSpPr>
          <p:spPr bwMode="gray">
            <a:xfrm>
              <a:off x="748" y="981"/>
              <a:ext cx="227" cy="227"/>
            </a:xfrm>
            <a:prstGeom prst="ellipse">
              <a:avLst/>
            </a:prstGeom>
            <a:solidFill>
              <a:srgbClr val="FF0000"/>
            </a:solidFill>
            <a:ln w="9525" algn="ctr">
              <a:noFill/>
              <a:round/>
              <a:headEnd/>
              <a:tailEnd/>
            </a:ln>
          </p:spPr>
          <p:txBody>
            <a:bodyPr wrap="none" lIns="0" tIns="0" rIns="0" bIns="0" anchor="ctr"/>
            <a:lstStyle/>
            <a:p>
              <a:pPr algn="ctr">
                <a:buClr>
                  <a:schemeClr val="bg2"/>
                </a:buClr>
              </a:pPr>
              <a:r>
                <a:rPr lang="fr-FR" sz="1800" b="1" dirty="0">
                  <a:solidFill>
                    <a:schemeClr val="bg1"/>
                  </a:solidFill>
                </a:rPr>
                <a:t>1</a:t>
              </a:r>
            </a:p>
          </p:txBody>
        </p:sp>
      </p:grpSp>
      <p:sp>
        <p:nvSpPr>
          <p:cNvPr id="35" name="Rectangle 4"/>
          <p:cNvSpPr>
            <a:spLocks noChangeArrowheads="1"/>
          </p:cNvSpPr>
          <p:nvPr/>
        </p:nvSpPr>
        <p:spPr bwMode="gray">
          <a:xfrm>
            <a:off x="0" y="2065338"/>
            <a:ext cx="914400" cy="358775"/>
          </a:xfrm>
          <a:prstGeom prst="rect">
            <a:avLst/>
          </a:prstGeom>
          <a:solidFill>
            <a:srgbClr val="FF0000"/>
          </a:solidFill>
          <a:ln w="9525" algn="ctr">
            <a:noFill/>
            <a:miter lim="800000"/>
            <a:headEnd/>
            <a:tailEnd/>
          </a:ln>
        </p:spPr>
        <p:txBody>
          <a:bodyPr wrap="none" anchor="ctr"/>
          <a:lstStyle/>
          <a:p>
            <a:endParaRPr lang="fr-FR" sz="1400" dirty="0"/>
          </a:p>
        </p:txBody>
      </p:sp>
      <p:grpSp>
        <p:nvGrpSpPr>
          <p:cNvPr id="3" name="Group 5"/>
          <p:cNvGrpSpPr>
            <a:grpSpLocks/>
          </p:cNvGrpSpPr>
          <p:nvPr/>
        </p:nvGrpSpPr>
        <p:grpSpPr bwMode="auto">
          <a:xfrm>
            <a:off x="696913" y="1993900"/>
            <a:ext cx="504825" cy="501650"/>
            <a:chOff x="702" y="936"/>
            <a:chExt cx="318" cy="316"/>
          </a:xfrm>
        </p:grpSpPr>
        <p:sp>
          <p:nvSpPr>
            <p:cNvPr id="37" name="Oval 6"/>
            <p:cNvSpPr>
              <a:spLocks noChangeArrowheads="1"/>
            </p:cNvSpPr>
            <p:nvPr/>
          </p:nvSpPr>
          <p:spPr bwMode="gray">
            <a:xfrm>
              <a:off x="702" y="936"/>
              <a:ext cx="318" cy="316"/>
            </a:xfrm>
            <a:prstGeom prst="ellipse">
              <a:avLst/>
            </a:prstGeom>
            <a:solidFill>
              <a:schemeClr val="bg1"/>
            </a:solidFill>
            <a:ln w="9525" algn="ctr">
              <a:noFill/>
              <a:round/>
              <a:headEnd/>
              <a:tailEnd/>
            </a:ln>
          </p:spPr>
          <p:txBody>
            <a:bodyPr wrap="none" lIns="0" tIns="0" rIns="0" bIns="0" anchor="ctr"/>
            <a:lstStyle/>
            <a:p>
              <a:pPr algn="ctr">
                <a:buClr>
                  <a:schemeClr val="bg2"/>
                </a:buClr>
              </a:pPr>
              <a:endParaRPr lang="fr-FR" sz="1800" b="1" dirty="0"/>
            </a:p>
          </p:txBody>
        </p:sp>
        <p:sp>
          <p:nvSpPr>
            <p:cNvPr id="38" name="Oval 7"/>
            <p:cNvSpPr>
              <a:spLocks noChangeArrowheads="1"/>
            </p:cNvSpPr>
            <p:nvPr/>
          </p:nvSpPr>
          <p:spPr bwMode="gray">
            <a:xfrm>
              <a:off x="748" y="981"/>
              <a:ext cx="227" cy="227"/>
            </a:xfrm>
            <a:prstGeom prst="ellipse">
              <a:avLst/>
            </a:prstGeom>
            <a:solidFill>
              <a:srgbClr val="FF0000"/>
            </a:solidFill>
            <a:ln w="9525" algn="ctr">
              <a:noFill/>
              <a:round/>
              <a:headEnd/>
              <a:tailEnd/>
            </a:ln>
          </p:spPr>
          <p:txBody>
            <a:bodyPr wrap="none" lIns="0" tIns="0" rIns="0" bIns="0" anchor="ctr"/>
            <a:lstStyle/>
            <a:p>
              <a:pPr algn="ctr">
                <a:buClr>
                  <a:schemeClr val="bg2"/>
                </a:buClr>
              </a:pPr>
              <a:r>
                <a:rPr lang="fr-FR" sz="1800" b="1" dirty="0">
                  <a:solidFill>
                    <a:schemeClr val="bg1"/>
                  </a:solidFill>
                </a:rPr>
                <a:t>2</a:t>
              </a:r>
            </a:p>
          </p:txBody>
        </p:sp>
      </p:grpSp>
      <p:sp>
        <p:nvSpPr>
          <p:cNvPr id="39" name="Rectangle 4"/>
          <p:cNvSpPr>
            <a:spLocks noChangeArrowheads="1"/>
          </p:cNvSpPr>
          <p:nvPr/>
        </p:nvSpPr>
        <p:spPr bwMode="gray">
          <a:xfrm>
            <a:off x="0" y="2506663"/>
            <a:ext cx="914400" cy="358775"/>
          </a:xfrm>
          <a:prstGeom prst="rect">
            <a:avLst/>
          </a:prstGeom>
          <a:solidFill>
            <a:srgbClr val="FF0000"/>
          </a:solidFill>
          <a:ln w="9525" algn="ctr">
            <a:noFill/>
            <a:miter lim="800000"/>
            <a:headEnd/>
            <a:tailEnd/>
          </a:ln>
        </p:spPr>
        <p:txBody>
          <a:bodyPr wrap="none" anchor="ctr"/>
          <a:lstStyle/>
          <a:p>
            <a:endParaRPr lang="fr-FR" sz="1400" dirty="0"/>
          </a:p>
        </p:txBody>
      </p:sp>
      <p:grpSp>
        <p:nvGrpSpPr>
          <p:cNvPr id="4" name="Group 5"/>
          <p:cNvGrpSpPr>
            <a:grpSpLocks/>
          </p:cNvGrpSpPr>
          <p:nvPr/>
        </p:nvGrpSpPr>
        <p:grpSpPr bwMode="auto">
          <a:xfrm>
            <a:off x="696913" y="2435225"/>
            <a:ext cx="504825" cy="501650"/>
            <a:chOff x="702" y="936"/>
            <a:chExt cx="318" cy="316"/>
          </a:xfrm>
        </p:grpSpPr>
        <p:sp>
          <p:nvSpPr>
            <p:cNvPr id="41" name="Oval 6"/>
            <p:cNvSpPr>
              <a:spLocks noChangeArrowheads="1"/>
            </p:cNvSpPr>
            <p:nvPr/>
          </p:nvSpPr>
          <p:spPr bwMode="gray">
            <a:xfrm>
              <a:off x="702" y="936"/>
              <a:ext cx="318" cy="316"/>
            </a:xfrm>
            <a:prstGeom prst="ellipse">
              <a:avLst/>
            </a:prstGeom>
            <a:solidFill>
              <a:schemeClr val="bg1"/>
            </a:solidFill>
            <a:ln w="9525" algn="ctr">
              <a:noFill/>
              <a:round/>
              <a:headEnd/>
              <a:tailEnd/>
            </a:ln>
          </p:spPr>
          <p:txBody>
            <a:bodyPr wrap="none" lIns="0" tIns="0" rIns="0" bIns="0" anchor="ctr"/>
            <a:lstStyle/>
            <a:p>
              <a:pPr algn="ctr">
                <a:buClr>
                  <a:schemeClr val="bg2"/>
                </a:buClr>
              </a:pPr>
              <a:endParaRPr lang="fr-FR" sz="1800" b="1" dirty="0"/>
            </a:p>
          </p:txBody>
        </p:sp>
        <p:sp>
          <p:nvSpPr>
            <p:cNvPr id="42" name="Oval 7"/>
            <p:cNvSpPr>
              <a:spLocks noChangeArrowheads="1"/>
            </p:cNvSpPr>
            <p:nvPr/>
          </p:nvSpPr>
          <p:spPr bwMode="gray">
            <a:xfrm>
              <a:off x="748" y="981"/>
              <a:ext cx="227" cy="227"/>
            </a:xfrm>
            <a:prstGeom prst="ellipse">
              <a:avLst/>
            </a:prstGeom>
            <a:solidFill>
              <a:srgbClr val="FF0000"/>
            </a:solidFill>
            <a:ln w="9525" algn="ctr">
              <a:noFill/>
              <a:round/>
              <a:headEnd/>
              <a:tailEnd/>
            </a:ln>
          </p:spPr>
          <p:txBody>
            <a:bodyPr wrap="none" lIns="0" tIns="0" rIns="0" bIns="0" anchor="ctr"/>
            <a:lstStyle/>
            <a:p>
              <a:pPr algn="ctr">
                <a:buClr>
                  <a:schemeClr val="bg2"/>
                </a:buClr>
              </a:pPr>
              <a:r>
                <a:rPr lang="fr-FR" sz="1800" b="1" dirty="0">
                  <a:solidFill>
                    <a:schemeClr val="bg1"/>
                  </a:solidFill>
                </a:rPr>
                <a:t>3</a:t>
              </a:r>
            </a:p>
          </p:txBody>
        </p:sp>
      </p:grpSp>
      <p:sp>
        <p:nvSpPr>
          <p:cNvPr id="43" name="Rectangle 4"/>
          <p:cNvSpPr>
            <a:spLocks noChangeArrowheads="1"/>
          </p:cNvSpPr>
          <p:nvPr/>
        </p:nvSpPr>
        <p:spPr bwMode="gray">
          <a:xfrm>
            <a:off x="0" y="2949575"/>
            <a:ext cx="914400" cy="358775"/>
          </a:xfrm>
          <a:prstGeom prst="rect">
            <a:avLst/>
          </a:prstGeom>
          <a:solidFill>
            <a:srgbClr val="FF0000"/>
          </a:solidFill>
          <a:ln w="9525" algn="ctr">
            <a:noFill/>
            <a:miter lim="800000"/>
            <a:headEnd/>
            <a:tailEnd/>
          </a:ln>
        </p:spPr>
        <p:txBody>
          <a:bodyPr wrap="none" anchor="ctr"/>
          <a:lstStyle/>
          <a:p>
            <a:endParaRPr lang="fr-FR" sz="1400" dirty="0"/>
          </a:p>
        </p:txBody>
      </p:sp>
      <p:grpSp>
        <p:nvGrpSpPr>
          <p:cNvPr id="5" name="Group 5"/>
          <p:cNvGrpSpPr>
            <a:grpSpLocks/>
          </p:cNvGrpSpPr>
          <p:nvPr/>
        </p:nvGrpSpPr>
        <p:grpSpPr bwMode="auto">
          <a:xfrm>
            <a:off x="696913" y="2878138"/>
            <a:ext cx="504825" cy="501650"/>
            <a:chOff x="702" y="936"/>
            <a:chExt cx="318" cy="316"/>
          </a:xfrm>
        </p:grpSpPr>
        <p:sp>
          <p:nvSpPr>
            <p:cNvPr id="45" name="Oval 6"/>
            <p:cNvSpPr>
              <a:spLocks noChangeArrowheads="1"/>
            </p:cNvSpPr>
            <p:nvPr/>
          </p:nvSpPr>
          <p:spPr bwMode="gray">
            <a:xfrm>
              <a:off x="702" y="936"/>
              <a:ext cx="318" cy="316"/>
            </a:xfrm>
            <a:prstGeom prst="ellipse">
              <a:avLst/>
            </a:prstGeom>
            <a:solidFill>
              <a:schemeClr val="bg1"/>
            </a:solidFill>
            <a:ln w="9525" algn="ctr">
              <a:noFill/>
              <a:round/>
              <a:headEnd/>
              <a:tailEnd/>
            </a:ln>
          </p:spPr>
          <p:txBody>
            <a:bodyPr wrap="none" lIns="0" tIns="0" rIns="0" bIns="0" anchor="ctr"/>
            <a:lstStyle/>
            <a:p>
              <a:pPr algn="ctr">
                <a:buClr>
                  <a:schemeClr val="bg2"/>
                </a:buClr>
              </a:pPr>
              <a:endParaRPr lang="fr-FR" sz="1800" b="1" dirty="0"/>
            </a:p>
          </p:txBody>
        </p:sp>
        <p:sp>
          <p:nvSpPr>
            <p:cNvPr id="46" name="Oval 7"/>
            <p:cNvSpPr>
              <a:spLocks noChangeArrowheads="1"/>
            </p:cNvSpPr>
            <p:nvPr/>
          </p:nvSpPr>
          <p:spPr bwMode="gray">
            <a:xfrm>
              <a:off x="748" y="981"/>
              <a:ext cx="227" cy="227"/>
            </a:xfrm>
            <a:prstGeom prst="ellipse">
              <a:avLst/>
            </a:prstGeom>
            <a:solidFill>
              <a:srgbClr val="FF0000"/>
            </a:solidFill>
            <a:ln w="9525" algn="ctr">
              <a:noFill/>
              <a:round/>
              <a:headEnd/>
              <a:tailEnd/>
            </a:ln>
          </p:spPr>
          <p:txBody>
            <a:bodyPr wrap="none" lIns="0" tIns="0" rIns="0" bIns="0" anchor="ctr"/>
            <a:lstStyle/>
            <a:p>
              <a:pPr algn="ctr">
                <a:buClr>
                  <a:schemeClr val="bg2"/>
                </a:buClr>
              </a:pPr>
              <a:r>
                <a:rPr lang="fr-FR" sz="1800" b="1" dirty="0">
                  <a:solidFill>
                    <a:schemeClr val="bg1"/>
                  </a:solidFill>
                </a:rPr>
                <a:t>4</a:t>
              </a:r>
            </a:p>
          </p:txBody>
        </p:sp>
      </p:grpSp>
      <p:sp>
        <p:nvSpPr>
          <p:cNvPr id="47" name="Oval 6"/>
          <p:cNvSpPr>
            <a:spLocks noChangeArrowheads="1"/>
          </p:cNvSpPr>
          <p:nvPr/>
        </p:nvSpPr>
        <p:spPr bwMode="gray">
          <a:xfrm>
            <a:off x="696913" y="3314700"/>
            <a:ext cx="504825" cy="501650"/>
          </a:xfrm>
          <a:prstGeom prst="ellipse">
            <a:avLst/>
          </a:prstGeom>
          <a:solidFill>
            <a:schemeClr val="bg1"/>
          </a:solidFill>
          <a:ln w="9525" algn="ctr">
            <a:noFill/>
            <a:round/>
            <a:headEnd/>
            <a:tailEnd/>
          </a:ln>
        </p:spPr>
        <p:txBody>
          <a:bodyPr wrap="none" lIns="0" tIns="0" rIns="0" bIns="0" anchor="ctr"/>
          <a:lstStyle/>
          <a:p>
            <a:pPr algn="ctr">
              <a:buClr>
                <a:schemeClr val="bg2"/>
              </a:buClr>
            </a:pPr>
            <a:endParaRPr lang="fr-FR" sz="1800" b="1" dirty="0"/>
          </a:p>
        </p:txBody>
      </p:sp>
      <p:sp>
        <p:nvSpPr>
          <p:cNvPr id="48" name="Rectangle 4"/>
          <p:cNvSpPr>
            <a:spLocks noChangeArrowheads="1"/>
          </p:cNvSpPr>
          <p:nvPr/>
        </p:nvSpPr>
        <p:spPr bwMode="gray">
          <a:xfrm>
            <a:off x="-6350" y="3395663"/>
            <a:ext cx="914400" cy="358775"/>
          </a:xfrm>
          <a:prstGeom prst="rect">
            <a:avLst/>
          </a:prstGeom>
          <a:solidFill>
            <a:srgbClr val="FF0000"/>
          </a:solidFill>
          <a:ln w="9525" algn="ctr">
            <a:noFill/>
            <a:miter lim="800000"/>
            <a:headEnd/>
            <a:tailEnd/>
          </a:ln>
        </p:spPr>
        <p:txBody>
          <a:bodyPr wrap="none" anchor="ctr"/>
          <a:lstStyle/>
          <a:p>
            <a:endParaRPr lang="fr-FR" sz="1400" dirty="0"/>
          </a:p>
        </p:txBody>
      </p:sp>
      <p:grpSp>
        <p:nvGrpSpPr>
          <p:cNvPr id="6" name="Group 5"/>
          <p:cNvGrpSpPr>
            <a:grpSpLocks/>
          </p:cNvGrpSpPr>
          <p:nvPr/>
        </p:nvGrpSpPr>
        <p:grpSpPr bwMode="auto">
          <a:xfrm>
            <a:off x="690563" y="3324225"/>
            <a:ext cx="504825" cy="501650"/>
            <a:chOff x="702" y="936"/>
            <a:chExt cx="318" cy="316"/>
          </a:xfrm>
        </p:grpSpPr>
        <p:sp>
          <p:nvSpPr>
            <p:cNvPr id="50" name="Oval 6"/>
            <p:cNvSpPr>
              <a:spLocks noChangeArrowheads="1"/>
            </p:cNvSpPr>
            <p:nvPr/>
          </p:nvSpPr>
          <p:spPr bwMode="gray">
            <a:xfrm>
              <a:off x="702" y="936"/>
              <a:ext cx="318" cy="316"/>
            </a:xfrm>
            <a:prstGeom prst="ellipse">
              <a:avLst/>
            </a:prstGeom>
            <a:solidFill>
              <a:schemeClr val="bg1"/>
            </a:solidFill>
            <a:ln w="9525" algn="ctr">
              <a:noFill/>
              <a:round/>
              <a:headEnd/>
              <a:tailEnd/>
            </a:ln>
          </p:spPr>
          <p:txBody>
            <a:bodyPr wrap="none" lIns="0" tIns="0" rIns="0" bIns="0" anchor="ctr"/>
            <a:lstStyle/>
            <a:p>
              <a:pPr algn="ctr">
                <a:buClr>
                  <a:schemeClr val="bg2"/>
                </a:buClr>
              </a:pPr>
              <a:endParaRPr lang="fr-FR" sz="1800" b="1" dirty="0"/>
            </a:p>
          </p:txBody>
        </p:sp>
        <p:sp>
          <p:nvSpPr>
            <p:cNvPr id="51" name="Oval 7"/>
            <p:cNvSpPr>
              <a:spLocks noChangeArrowheads="1"/>
            </p:cNvSpPr>
            <p:nvPr/>
          </p:nvSpPr>
          <p:spPr bwMode="gray">
            <a:xfrm>
              <a:off x="748" y="981"/>
              <a:ext cx="227" cy="227"/>
            </a:xfrm>
            <a:prstGeom prst="ellipse">
              <a:avLst/>
            </a:prstGeom>
            <a:solidFill>
              <a:srgbClr val="FF0000"/>
            </a:solidFill>
            <a:ln w="9525" algn="ctr">
              <a:noFill/>
              <a:round/>
              <a:headEnd/>
              <a:tailEnd/>
            </a:ln>
          </p:spPr>
          <p:txBody>
            <a:bodyPr wrap="none" lIns="0" tIns="0" rIns="0" bIns="0" anchor="ctr"/>
            <a:lstStyle/>
            <a:p>
              <a:pPr algn="ctr">
                <a:buClr>
                  <a:schemeClr val="bg2"/>
                </a:buClr>
              </a:pPr>
              <a:r>
                <a:rPr lang="fr-FR" sz="1800" b="1" dirty="0">
                  <a:solidFill>
                    <a:schemeClr val="bg1"/>
                  </a:solidFill>
                </a:rPr>
                <a:t>5</a:t>
              </a:r>
            </a:p>
          </p:txBody>
        </p:sp>
      </p:grpSp>
      <p:sp>
        <p:nvSpPr>
          <p:cNvPr id="40" name="Rectangle 39"/>
          <p:cNvSpPr/>
          <p:nvPr/>
        </p:nvSpPr>
        <p:spPr bwMode="auto">
          <a:xfrm>
            <a:off x="472966" y="4583762"/>
            <a:ext cx="5770179" cy="189186"/>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smtClean="0">
              <a:ln>
                <a:noFill/>
              </a:ln>
              <a:solidFill>
                <a:schemeClr val="tx1"/>
              </a:solidFill>
              <a:effectLst/>
              <a:latin typeface="Arial" charset="0"/>
            </a:endParaRPr>
          </a:p>
        </p:txBody>
      </p:sp>
      <p:sp>
        <p:nvSpPr>
          <p:cNvPr id="32" name="Text Box 3"/>
          <p:cNvSpPr txBox="1">
            <a:spLocks noChangeArrowheads="1"/>
          </p:cNvSpPr>
          <p:nvPr/>
        </p:nvSpPr>
        <p:spPr bwMode="auto">
          <a:xfrm>
            <a:off x="-1092137" y="4529207"/>
            <a:ext cx="8848725" cy="316113"/>
          </a:xfrm>
          <a:prstGeom prst="rect">
            <a:avLst/>
          </a:prstGeom>
          <a:noFill/>
          <a:ln w="9525">
            <a:noFill/>
            <a:miter lim="800000"/>
            <a:headEnd/>
            <a:tailEnd/>
          </a:ln>
        </p:spPr>
        <p:txBody>
          <a:bodyPr lIns="90000" tIns="46800" rIns="90000" bIns="46800">
            <a:spAutoFit/>
          </a:bodyPr>
          <a:lstStyle/>
          <a:p>
            <a:pPr marL="153988" indent="-153988" algn="ctr">
              <a:lnSpc>
                <a:spcPct val="90000"/>
              </a:lnSpc>
            </a:pPr>
            <a:r>
              <a:rPr lang="fr-FR" b="1" dirty="0"/>
              <a:t>Merci de votre attention</a:t>
            </a:r>
            <a:endParaRPr lang="fr-FR" sz="1400" noProof="1"/>
          </a:p>
        </p:txBody>
      </p:sp>
      <p:sp>
        <p:nvSpPr>
          <p:cNvPr id="44" name="WordArt 79"/>
          <p:cNvSpPr>
            <a:spLocks noChangeArrowheads="1" noChangeShapeType="1" noTextEdit="1"/>
          </p:cNvSpPr>
          <p:nvPr/>
        </p:nvSpPr>
        <p:spPr bwMode="auto">
          <a:xfrm>
            <a:off x="4638161" y="5539563"/>
            <a:ext cx="1450975" cy="210362"/>
          </a:xfrm>
          <a:prstGeom prst="rect">
            <a:avLst/>
          </a:prstGeom>
        </p:spPr>
        <p:txBody>
          <a:bodyPr wrap="none" fromWordArt="1">
            <a:prstTxWarp prst="textPlain">
              <a:avLst>
                <a:gd name="adj" fmla="val 50000"/>
              </a:avLst>
            </a:prstTxWarp>
          </a:bodyPr>
          <a:lstStyle/>
          <a:p>
            <a:pPr algn="ctr"/>
            <a:r>
              <a:rPr lang="fr-FR" sz="3600" kern="10" dirty="0" smtClean="0">
                <a:ln w="9525">
                  <a:solidFill>
                    <a:schemeClr val="bg1"/>
                  </a:solidFill>
                  <a:round/>
                  <a:headEnd/>
                  <a:tailEnd/>
                </a:ln>
                <a:solidFill>
                  <a:schemeClr val="bg2"/>
                </a:solidFill>
                <a:latin typeface="Arial Black"/>
              </a:rPr>
              <a:t>Alain JUNG</a:t>
            </a:r>
            <a:endParaRPr lang="fr-FR" sz="3600" kern="10" dirty="0">
              <a:ln w="9525">
                <a:solidFill>
                  <a:schemeClr val="bg1"/>
                </a:solidFill>
                <a:round/>
                <a:headEnd/>
                <a:tailEnd/>
              </a:ln>
              <a:solidFill>
                <a:schemeClr val="bg2"/>
              </a:solidFill>
              <a:latin typeface="Arial Black"/>
            </a:endParaRPr>
          </a:p>
        </p:txBody>
      </p:sp>
      <p:sp>
        <p:nvSpPr>
          <p:cNvPr id="49" name="Rectangle 10"/>
          <p:cNvSpPr txBox="1">
            <a:spLocks noChangeArrowheads="1"/>
          </p:cNvSpPr>
          <p:nvPr/>
        </p:nvSpPr>
        <p:spPr bwMode="gray">
          <a:xfrm>
            <a:off x="476834" y="5809046"/>
            <a:ext cx="5614988" cy="6985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marL="0" marR="0" lvl="0" indent="0" algn="r" defTabSz="914400" rtl="0" eaLnBrk="1" fontAlgn="base" latinLnBrk="0" hangingPunct="1">
              <a:lnSpc>
                <a:spcPct val="90000"/>
              </a:lnSpc>
              <a:spcBef>
                <a:spcPct val="0"/>
              </a:spcBef>
              <a:spcAft>
                <a:spcPct val="20000"/>
              </a:spcAft>
              <a:buClrTx/>
              <a:buSzTx/>
              <a:buFont typeface="Wingdings" pitchFamily="2" charset="2"/>
              <a:buNone/>
              <a:tabLst/>
              <a:defRPr/>
            </a:pPr>
            <a:r>
              <a:rPr lang="fr-FR" b="1" kern="0" dirty="0" smtClean="0">
                <a:solidFill>
                  <a:srgbClr val="0061B2"/>
                </a:solidFill>
                <a:latin typeface="+mn-lt"/>
                <a:cs typeface="+mn-cs"/>
              </a:rPr>
              <a:t>a</a:t>
            </a:r>
            <a:r>
              <a:rPr kumimoji="0" lang="fr-FR" b="1" i="0" u="none" strike="noStrike" kern="0" cap="none" spc="0" normalizeH="0" baseline="0" noProof="0" dirty="0" smtClean="0">
                <a:ln>
                  <a:noFill/>
                </a:ln>
                <a:solidFill>
                  <a:srgbClr val="0061B2"/>
                </a:solidFill>
                <a:effectLst/>
                <a:uLnTx/>
                <a:uFillTx/>
                <a:latin typeface="+mn-lt"/>
                <a:ea typeface="+mn-ea"/>
                <a:cs typeface="+mn-cs"/>
              </a:rPr>
              <a:t>lain.jung@ac-strasbourg.fr</a:t>
            </a:r>
          </a:p>
          <a:p>
            <a:pPr marL="0" marR="0" lvl="0" indent="0" algn="r" defTabSz="914400" rtl="0" eaLnBrk="1" fontAlgn="base" latinLnBrk="0" hangingPunct="1">
              <a:lnSpc>
                <a:spcPct val="90000"/>
              </a:lnSpc>
              <a:spcBef>
                <a:spcPct val="0"/>
              </a:spcBef>
              <a:spcAft>
                <a:spcPct val="20000"/>
              </a:spcAft>
              <a:buClrTx/>
              <a:buSzTx/>
              <a:buFont typeface="Wingdings" pitchFamily="2" charset="2"/>
              <a:buNone/>
              <a:tabLst/>
              <a:defRPr/>
            </a:pPr>
            <a:endParaRPr kumimoji="0" lang="fr-FR" b="0" i="0" u="none" strike="noStrike" kern="0" cap="none" spc="0" normalizeH="0" baseline="0" noProof="1" smtClean="0">
              <a:ln>
                <a:noFill/>
              </a:ln>
              <a:solidFill>
                <a:srgbClr val="0061B2"/>
              </a:solidFill>
              <a:effectLst/>
              <a:uLnTx/>
              <a:uFillTx/>
              <a:latin typeface="+mn-lt"/>
              <a:ea typeface="+mn-ea"/>
              <a:cs typeface="+mn-cs"/>
            </a:endParaRPr>
          </a:p>
        </p:txBody>
      </p:sp>
      <p:pic>
        <p:nvPicPr>
          <p:cNvPr id="36" name="Picture 2"/>
          <p:cNvPicPr>
            <a:picLocks noChangeAspect="1" noChangeArrowheads="1"/>
          </p:cNvPicPr>
          <p:nvPr/>
        </p:nvPicPr>
        <p:blipFill>
          <a:blip r:embed="rId3" cstate="print"/>
          <a:srcRect/>
          <a:stretch>
            <a:fillRect/>
          </a:stretch>
        </p:blipFill>
        <p:spPr bwMode="auto">
          <a:xfrm>
            <a:off x="6324031" y="1120965"/>
            <a:ext cx="2628900" cy="53530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8"/>
          <p:cNvSpPr>
            <a:spLocks noGrp="1" noChangeArrowheads="1"/>
          </p:cNvSpPr>
          <p:nvPr>
            <p:ph type="title" idx="4294967295"/>
          </p:nvPr>
        </p:nvSpPr>
        <p:spPr>
          <a:xfrm>
            <a:off x="804863" y="768350"/>
            <a:ext cx="7810500" cy="301625"/>
          </a:xfrm>
        </p:spPr>
        <p:txBody>
          <a:bodyPr/>
          <a:lstStyle/>
          <a:p>
            <a:pPr eaLnBrk="1" hangingPunct="1"/>
            <a:r>
              <a:rPr lang="fr-FR" sz="1400" dirty="0" smtClean="0"/>
              <a:t>Sommaire</a:t>
            </a:r>
            <a:endParaRPr lang="fr-FR" sz="1400" noProof="1" smtClean="0"/>
          </a:p>
        </p:txBody>
      </p:sp>
      <p:sp>
        <p:nvSpPr>
          <p:cNvPr id="4100" name="Rectangle 3"/>
          <p:cNvSpPr>
            <a:spLocks noChangeArrowheads="1"/>
          </p:cNvSpPr>
          <p:nvPr/>
        </p:nvSpPr>
        <p:spPr bwMode="gray">
          <a:xfrm>
            <a:off x="1201738" y="1622425"/>
            <a:ext cx="7140575" cy="358775"/>
          </a:xfrm>
          <a:prstGeom prst="rect">
            <a:avLst/>
          </a:prstGeom>
          <a:noFill/>
          <a:ln w="9525" algn="ctr">
            <a:noFill/>
            <a:miter lim="800000"/>
            <a:headEnd/>
            <a:tailEnd/>
          </a:ln>
        </p:spPr>
        <p:txBody>
          <a:bodyPr lIns="90000" tIns="46800" rIns="0" bIns="46800"/>
          <a:lstStyle/>
          <a:p>
            <a:pPr eaLnBrk="0" hangingPunct="0"/>
            <a:r>
              <a:rPr lang="fr-FR" dirty="0" smtClean="0">
                <a:latin typeface="Verdana" pitchFamily="34" charset="0"/>
              </a:rPr>
              <a:t>La 3D en STI Génie Civil </a:t>
            </a:r>
            <a:endParaRPr lang="fr-FR" dirty="0">
              <a:latin typeface="Verdana" pitchFamily="34" charset="0"/>
            </a:endParaRPr>
          </a:p>
        </p:txBody>
      </p:sp>
      <p:sp>
        <p:nvSpPr>
          <p:cNvPr id="4101" name="Rectangle 4"/>
          <p:cNvSpPr>
            <a:spLocks noChangeArrowheads="1"/>
          </p:cNvSpPr>
          <p:nvPr/>
        </p:nvSpPr>
        <p:spPr bwMode="gray">
          <a:xfrm>
            <a:off x="0" y="1622425"/>
            <a:ext cx="914400" cy="358775"/>
          </a:xfrm>
          <a:prstGeom prst="rect">
            <a:avLst/>
          </a:prstGeom>
          <a:solidFill>
            <a:srgbClr val="FF0000"/>
          </a:solidFill>
          <a:ln w="9525" algn="ctr">
            <a:noFill/>
            <a:miter lim="800000"/>
            <a:headEnd/>
            <a:tailEnd/>
          </a:ln>
        </p:spPr>
        <p:txBody>
          <a:bodyPr wrap="none" anchor="ctr"/>
          <a:lstStyle/>
          <a:p>
            <a:endParaRPr lang="fr-FR" sz="1400" dirty="0"/>
          </a:p>
        </p:txBody>
      </p:sp>
      <p:grpSp>
        <p:nvGrpSpPr>
          <p:cNvPr id="4102" name="Group 5"/>
          <p:cNvGrpSpPr>
            <a:grpSpLocks/>
          </p:cNvGrpSpPr>
          <p:nvPr/>
        </p:nvGrpSpPr>
        <p:grpSpPr bwMode="auto">
          <a:xfrm>
            <a:off x="696913" y="1550988"/>
            <a:ext cx="504825" cy="501650"/>
            <a:chOff x="702" y="936"/>
            <a:chExt cx="318" cy="316"/>
          </a:xfrm>
        </p:grpSpPr>
        <p:sp>
          <p:nvSpPr>
            <p:cNvPr id="4125" name="Oval 6"/>
            <p:cNvSpPr>
              <a:spLocks noChangeArrowheads="1"/>
            </p:cNvSpPr>
            <p:nvPr/>
          </p:nvSpPr>
          <p:spPr bwMode="gray">
            <a:xfrm>
              <a:off x="702" y="936"/>
              <a:ext cx="318" cy="316"/>
            </a:xfrm>
            <a:prstGeom prst="ellipse">
              <a:avLst/>
            </a:prstGeom>
            <a:solidFill>
              <a:schemeClr val="bg1"/>
            </a:solidFill>
            <a:ln w="9525" algn="ctr">
              <a:noFill/>
              <a:round/>
              <a:headEnd/>
              <a:tailEnd/>
            </a:ln>
          </p:spPr>
          <p:txBody>
            <a:bodyPr wrap="none" lIns="0" tIns="0" rIns="0" bIns="0" anchor="ctr"/>
            <a:lstStyle/>
            <a:p>
              <a:pPr algn="ctr">
                <a:buClr>
                  <a:schemeClr val="bg2"/>
                </a:buClr>
              </a:pPr>
              <a:endParaRPr lang="fr-FR" sz="1800" b="1" dirty="0"/>
            </a:p>
          </p:txBody>
        </p:sp>
        <p:sp>
          <p:nvSpPr>
            <p:cNvPr id="4126" name="Oval 7"/>
            <p:cNvSpPr>
              <a:spLocks noChangeArrowheads="1"/>
            </p:cNvSpPr>
            <p:nvPr/>
          </p:nvSpPr>
          <p:spPr bwMode="gray">
            <a:xfrm>
              <a:off x="748" y="981"/>
              <a:ext cx="227" cy="227"/>
            </a:xfrm>
            <a:prstGeom prst="ellipse">
              <a:avLst/>
            </a:prstGeom>
            <a:solidFill>
              <a:srgbClr val="FF0000"/>
            </a:solidFill>
            <a:ln w="9525" algn="ctr">
              <a:noFill/>
              <a:round/>
              <a:headEnd/>
              <a:tailEnd/>
            </a:ln>
          </p:spPr>
          <p:txBody>
            <a:bodyPr wrap="none" lIns="0" tIns="0" rIns="0" bIns="0" anchor="ctr"/>
            <a:lstStyle/>
            <a:p>
              <a:pPr algn="ctr">
                <a:buClr>
                  <a:schemeClr val="bg2"/>
                </a:buClr>
              </a:pPr>
              <a:r>
                <a:rPr lang="fr-FR" sz="1800" b="1" dirty="0">
                  <a:solidFill>
                    <a:schemeClr val="bg1"/>
                  </a:solidFill>
                </a:rPr>
                <a:t>1</a:t>
              </a:r>
            </a:p>
          </p:txBody>
        </p:sp>
      </p:grpSp>
      <p:sp>
        <p:nvSpPr>
          <p:cNvPr id="4103" name="Rectangle 4"/>
          <p:cNvSpPr>
            <a:spLocks noChangeArrowheads="1"/>
          </p:cNvSpPr>
          <p:nvPr/>
        </p:nvSpPr>
        <p:spPr bwMode="gray">
          <a:xfrm>
            <a:off x="0" y="2065338"/>
            <a:ext cx="914400" cy="358775"/>
          </a:xfrm>
          <a:prstGeom prst="rect">
            <a:avLst/>
          </a:prstGeom>
          <a:solidFill>
            <a:schemeClr val="folHlink"/>
          </a:solidFill>
          <a:ln w="9525" algn="ctr">
            <a:noFill/>
            <a:miter lim="800000"/>
            <a:headEnd/>
            <a:tailEnd/>
          </a:ln>
        </p:spPr>
        <p:txBody>
          <a:bodyPr wrap="none" anchor="ctr"/>
          <a:lstStyle/>
          <a:p>
            <a:endParaRPr lang="fr-FR" sz="1400" dirty="0"/>
          </a:p>
        </p:txBody>
      </p:sp>
      <p:grpSp>
        <p:nvGrpSpPr>
          <p:cNvPr id="4104" name="Group 5"/>
          <p:cNvGrpSpPr>
            <a:grpSpLocks/>
          </p:cNvGrpSpPr>
          <p:nvPr/>
        </p:nvGrpSpPr>
        <p:grpSpPr bwMode="auto">
          <a:xfrm>
            <a:off x="696913" y="1993900"/>
            <a:ext cx="504825" cy="501650"/>
            <a:chOff x="702" y="936"/>
            <a:chExt cx="318" cy="316"/>
          </a:xfrm>
        </p:grpSpPr>
        <p:sp>
          <p:nvSpPr>
            <p:cNvPr id="4123" name="Oval 6"/>
            <p:cNvSpPr>
              <a:spLocks noChangeArrowheads="1"/>
            </p:cNvSpPr>
            <p:nvPr/>
          </p:nvSpPr>
          <p:spPr bwMode="gray">
            <a:xfrm>
              <a:off x="702" y="936"/>
              <a:ext cx="318" cy="316"/>
            </a:xfrm>
            <a:prstGeom prst="ellipse">
              <a:avLst/>
            </a:prstGeom>
            <a:solidFill>
              <a:schemeClr val="bg1"/>
            </a:solidFill>
            <a:ln w="9525" algn="ctr">
              <a:noFill/>
              <a:round/>
              <a:headEnd/>
              <a:tailEnd/>
            </a:ln>
          </p:spPr>
          <p:txBody>
            <a:bodyPr wrap="none" lIns="0" tIns="0" rIns="0" bIns="0" anchor="ctr"/>
            <a:lstStyle/>
            <a:p>
              <a:pPr algn="ctr">
                <a:buClr>
                  <a:schemeClr val="bg2"/>
                </a:buClr>
              </a:pPr>
              <a:endParaRPr lang="fr-FR" sz="1800" b="1" dirty="0"/>
            </a:p>
          </p:txBody>
        </p:sp>
        <p:sp>
          <p:nvSpPr>
            <p:cNvPr id="4124" name="Oval 7"/>
            <p:cNvSpPr>
              <a:spLocks noChangeArrowheads="1"/>
            </p:cNvSpPr>
            <p:nvPr/>
          </p:nvSpPr>
          <p:spPr bwMode="gray">
            <a:xfrm>
              <a:off x="748" y="981"/>
              <a:ext cx="227" cy="227"/>
            </a:xfrm>
            <a:prstGeom prst="ellipse">
              <a:avLst/>
            </a:prstGeom>
            <a:solidFill>
              <a:srgbClr val="FF0000"/>
            </a:solidFill>
            <a:ln w="9525" algn="ctr">
              <a:noFill/>
              <a:round/>
              <a:headEnd/>
              <a:tailEnd/>
            </a:ln>
          </p:spPr>
          <p:txBody>
            <a:bodyPr wrap="none" lIns="0" tIns="0" rIns="0" bIns="0" anchor="ctr"/>
            <a:lstStyle/>
            <a:p>
              <a:pPr algn="ctr">
                <a:buClr>
                  <a:schemeClr val="bg2"/>
                </a:buClr>
              </a:pPr>
              <a:r>
                <a:rPr lang="fr-FR" sz="1800" b="1" dirty="0">
                  <a:solidFill>
                    <a:schemeClr val="bg1"/>
                  </a:solidFill>
                </a:rPr>
                <a:t>2</a:t>
              </a:r>
            </a:p>
          </p:txBody>
        </p:sp>
      </p:grpSp>
      <p:sp>
        <p:nvSpPr>
          <p:cNvPr id="4105" name="Rectangle 3"/>
          <p:cNvSpPr>
            <a:spLocks noChangeArrowheads="1"/>
          </p:cNvSpPr>
          <p:nvPr/>
        </p:nvSpPr>
        <p:spPr bwMode="gray">
          <a:xfrm>
            <a:off x="1201738" y="2049463"/>
            <a:ext cx="7140575" cy="358775"/>
          </a:xfrm>
          <a:prstGeom prst="rect">
            <a:avLst/>
          </a:prstGeom>
          <a:noFill/>
          <a:ln w="9525" algn="ctr">
            <a:noFill/>
            <a:miter lim="800000"/>
            <a:headEnd/>
            <a:tailEnd/>
          </a:ln>
        </p:spPr>
        <p:txBody>
          <a:bodyPr lIns="90000" tIns="46800" rIns="0" bIns="46800"/>
          <a:lstStyle/>
          <a:p>
            <a:r>
              <a:rPr lang="fr-FR" dirty="0" smtClean="0">
                <a:latin typeface="Verdana" pitchFamily="34" charset="0"/>
              </a:rPr>
              <a:t>Le BIM en Alsace</a:t>
            </a:r>
            <a:endParaRPr lang="fr-FR" dirty="0">
              <a:latin typeface="Verdana" pitchFamily="34" charset="0"/>
            </a:endParaRPr>
          </a:p>
        </p:txBody>
      </p:sp>
      <p:sp>
        <p:nvSpPr>
          <p:cNvPr id="4106" name="Rectangle 4"/>
          <p:cNvSpPr>
            <a:spLocks noChangeArrowheads="1"/>
          </p:cNvSpPr>
          <p:nvPr/>
        </p:nvSpPr>
        <p:spPr bwMode="gray">
          <a:xfrm>
            <a:off x="0" y="2506663"/>
            <a:ext cx="914400" cy="358775"/>
          </a:xfrm>
          <a:prstGeom prst="rect">
            <a:avLst/>
          </a:prstGeom>
          <a:solidFill>
            <a:schemeClr val="folHlink"/>
          </a:solidFill>
          <a:ln w="9525" algn="ctr">
            <a:noFill/>
            <a:miter lim="800000"/>
            <a:headEnd/>
            <a:tailEnd/>
          </a:ln>
        </p:spPr>
        <p:txBody>
          <a:bodyPr wrap="none" anchor="ctr"/>
          <a:lstStyle/>
          <a:p>
            <a:endParaRPr lang="fr-FR" sz="1400" dirty="0"/>
          </a:p>
        </p:txBody>
      </p:sp>
      <p:grpSp>
        <p:nvGrpSpPr>
          <p:cNvPr id="4107" name="Group 5"/>
          <p:cNvGrpSpPr>
            <a:grpSpLocks/>
          </p:cNvGrpSpPr>
          <p:nvPr/>
        </p:nvGrpSpPr>
        <p:grpSpPr bwMode="auto">
          <a:xfrm>
            <a:off x="696913" y="2435225"/>
            <a:ext cx="504825" cy="501650"/>
            <a:chOff x="702" y="936"/>
            <a:chExt cx="318" cy="316"/>
          </a:xfrm>
        </p:grpSpPr>
        <p:sp>
          <p:nvSpPr>
            <p:cNvPr id="4121" name="Oval 6"/>
            <p:cNvSpPr>
              <a:spLocks noChangeArrowheads="1"/>
            </p:cNvSpPr>
            <p:nvPr/>
          </p:nvSpPr>
          <p:spPr bwMode="gray">
            <a:xfrm>
              <a:off x="702" y="936"/>
              <a:ext cx="318" cy="316"/>
            </a:xfrm>
            <a:prstGeom prst="ellipse">
              <a:avLst/>
            </a:prstGeom>
            <a:solidFill>
              <a:schemeClr val="bg1"/>
            </a:solidFill>
            <a:ln w="9525" algn="ctr">
              <a:noFill/>
              <a:round/>
              <a:headEnd/>
              <a:tailEnd/>
            </a:ln>
          </p:spPr>
          <p:txBody>
            <a:bodyPr wrap="none" lIns="0" tIns="0" rIns="0" bIns="0" anchor="ctr"/>
            <a:lstStyle/>
            <a:p>
              <a:pPr algn="ctr">
                <a:buClr>
                  <a:schemeClr val="bg2"/>
                </a:buClr>
              </a:pPr>
              <a:endParaRPr lang="fr-FR" sz="1800" b="1" dirty="0"/>
            </a:p>
          </p:txBody>
        </p:sp>
        <p:sp>
          <p:nvSpPr>
            <p:cNvPr id="4122" name="Oval 7"/>
            <p:cNvSpPr>
              <a:spLocks noChangeArrowheads="1"/>
            </p:cNvSpPr>
            <p:nvPr/>
          </p:nvSpPr>
          <p:spPr bwMode="gray">
            <a:xfrm>
              <a:off x="748" y="981"/>
              <a:ext cx="227" cy="227"/>
            </a:xfrm>
            <a:prstGeom prst="ellipse">
              <a:avLst/>
            </a:prstGeom>
            <a:solidFill>
              <a:srgbClr val="FF0000"/>
            </a:solidFill>
            <a:ln w="9525" algn="ctr">
              <a:noFill/>
              <a:round/>
              <a:headEnd/>
              <a:tailEnd/>
            </a:ln>
          </p:spPr>
          <p:txBody>
            <a:bodyPr wrap="none" lIns="0" tIns="0" rIns="0" bIns="0" anchor="ctr"/>
            <a:lstStyle/>
            <a:p>
              <a:pPr algn="ctr">
                <a:buClr>
                  <a:schemeClr val="bg2"/>
                </a:buClr>
              </a:pPr>
              <a:r>
                <a:rPr lang="fr-FR" sz="1800" b="1" dirty="0">
                  <a:solidFill>
                    <a:schemeClr val="bg1"/>
                  </a:solidFill>
                </a:rPr>
                <a:t>3</a:t>
              </a:r>
            </a:p>
          </p:txBody>
        </p:sp>
      </p:grpSp>
      <p:sp>
        <p:nvSpPr>
          <p:cNvPr id="4108" name="Rectangle 3"/>
          <p:cNvSpPr>
            <a:spLocks noChangeArrowheads="1"/>
          </p:cNvSpPr>
          <p:nvPr/>
        </p:nvSpPr>
        <p:spPr bwMode="gray">
          <a:xfrm>
            <a:off x="1201738" y="2506663"/>
            <a:ext cx="7140575" cy="358775"/>
          </a:xfrm>
          <a:prstGeom prst="rect">
            <a:avLst/>
          </a:prstGeom>
          <a:noFill/>
          <a:ln w="9525" algn="ctr">
            <a:noFill/>
            <a:miter lim="800000"/>
            <a:headEnd/>
            <a:tailEnd/>
          </a:ln>
        </p:spPr>
        <p:txBody>
          <a:bodyPr lIns="90000" tIns="46800" rIns="0" bIns="46800"/>
          <a:lstStyle/>
          <a:p>
            <a:pPr eaLnBrk="0" hangingPunct="0"/>
            <a:r>
              <a:rPr lang="fr-FR" dirty="0" smtClean="0">
                <a:latin typeface="Verdana" pitchFamily="34" charset="0"/>
              </a:rPr>
              <a:t>Le concept BIM en STI2D</a:t>
            </a:r>
            <a:endParaRPr lang="fr-FR" dirty="0">
              <a:latin typeface="Verdana" pitchFamily="34" charset="0"/>
            </a:endParaRPr>
          </a:p>
          <a:p>
            <a:pPr eaLnBrk="0" hangingPunct="0"/>
            <a:endParaRPr lang="fr-FR" dirty="0">
              <a:latin typeface="Verdana" pitchFamily="34" charset="0"/>
            </a:endParaRPr>
          </a:p>
        </p:txBody>
      </p:sp>
      <p:sp>
        <p:nvSpPr>
          <p:cNvPr id="4109" name="Rectangle 4"/>
          <p:cNvSpPr>
            <a:spLocks noChangeArrowheads="1"/>
          </p:cNvSpPr>
          <p:nvPr/>
        </p:nvSpPr>
        <p:spPr bwMode="gray">
          <a:xfrm>
            <a:off x="0" y="2949575"/>
            <a:ext cx="914400" cy="358775"/>
          </a:xfrm>
          <a:prstGeom prst="rect">
            <a:avLst/>
          </a:prstGeom>
          <a:solidFill>
            <a:schemeClr val="folHlink"/>
          </a:solidFill>
          <a:ln w="9525" algn="ctr">
            <a:noFill/>
            <a:miter lim="800000"/>
            <a:headEnd/>
            <a:tailEnd/>
          </a:ln>
        </p:spPr>
        <p:txBody>
          <a:bodyPr wrap="none" anchor="ctr"/>
          <a:lstStyle/>
          <a:p>
            <a:endParaRPr lang="fr-FR" sz="1400" dirty="0"/>
          </a:p>
        </p:txBody>
      </p:sp>
      <p:grpSp>
        <p:nvGrpSpPr>
          <p:cNvPr id="4110" name="Group 5"/>
          <p:cNvGrpSpPr>
            <a:grpSpLocks/>
          </p:cNvGrpSpPr>
          <p:nvPr/>
        </p:nvGrpSpPr>
        <p:grpSpPr bwMode="auto">
          <a:xfrm>
            <a:off x="696913" y="2878138"/>
            <a:ext cx="504825" cy="501650"/>
            <a:chOff x="702" y="936"/>
            <a:chExt cx="318" cy="316"/>
          </a:xfrm>
        </p:grpSpPr>
        <p:sp>
          <p:nvSpPr>
            <p:cNvPr id="4119" name="Oval 6"/>
            <p:cNvSpPr>
              <a:spLocks noChangeArrowheads="1"/>
            </p:cNvSpPr>
            <p:nvPr/>
          </p:nvSpPr>
          <p:spPr bwMode="gray">
            <a:xfrm>
              <a:off x="702" y="936"/>
              <a:ext cx="318" cy="316"/>
            </a:xfrm>
            <a:prstGeom prst="ellipse">
              <a:avLst/>
            </a:prstGeom>
            <a:solidFill>
              <a:schemeClr val="bg1"/>
            </a:solidFill>
            <a:ln w="9525" algn="ctr">
              <a:noFill/>
              <a:round/>
              <a:headEnd/>
              <a:tailEnd/>
            </a:ln>
          </p:spPr>
          <p:txBody>
            <a:bodyPr wrap="none" lIns="0" tIns="0" rIns="0" bIns="0" anchor="ctr"/>
            <a:lstStyle/>
            <a:p>
              <a:pPr algn="ctr">
                <a:buClr>
                  <a:schemeClr val="bg2"/>
                </a:buClr>
              </a:pPr>
              <a:endParaRPr lang="fr-FR" sz="1800" b="1" dirty="0"/>
            </a:p>
          </p:txBody>
        </p:sp>
        <p:sp>
          <p:nvSpPr>
            <p:cNvPr id="4120" name="Oval 7"/>
            <p:cNvSpPr>
              <a:spLocks noChangeArrowheads="1"/>
            </p:cNvSpPr>
            <p:nvPr/>
          </p:nvSpPr>
          <p:spPr bwMode="gray">
            <a:xfrm>
              <a:off x="748" y="981"/>
              <a:ext cx="227" cy="227"/>
            </a:xfrm>
            <a:prstGeom prst="ellipse">
              <a:avLst/>
            </a:prstGeom>
            <a:solidFill>
              <a:srgbClr val="FF0000"/>
            </a:solidFill>
            <a:ln w="9525" algn="ctr">
              <a:noFill/>
              <a:round/>
              <a:headEnd/>
              <a:tailEnd/>
            </a:ln>
          </p:spPr>
          <p:txBody>
            <a:bodyPr wrap="none" lIns="0" tIns="0" rIns="0" bIns="0" anchor="ctr"/>
            <a:lstStyle/>
            <a:p>
              <a:pPr algn="ctr">
                <a:buClr>
                  <a:schemeClr val="bg2"/>
                </a:buClr>
              </a:pPr>
              <a:r>
                <a:rPr lang="fr-FR" sz="1800" b="1" dirty="0">
                  <a:solidFill>
                    <a:schemeClr val="bg1"/>
                  </a:solidFill>
                </a:rPr>
                <a:t>4</a:t>
              </a:r>
            </a:p>
          </p:txBody>
        </p:sp>
      </p:grpSp>
      <p:sp>
        <p:nvSpPr>
          <p:cNvPr id="4112" name="Rectangle 3"/>
          <p:cNvSpPr>
            <a:spLocks noChangeArrowheads="1"/>
          </p:cNvSpPr>
          <p:nvPr/>
        </p:nvSpPr>
        <p:spPr bwMode="gray">
          <a:xfrm>
            <a:off x="1201738" y="2954338"/>
            <a:ext cx="7140575" cy="358775"/>
          </a:xfrm>
          <a:prstGeom prst="rect">
            <a:avLst/>
          </a:prstGeom>
          <a:noFill/>
          <a:ln w="9525" algn="ctr">
            <a:noFill/>
            <a:miter lim="800000"/>
            <a:headEnd/>
            <a:tailEnd/>
          </a:ln>
        </p:spPr>
        <p:txBody>
          <a:bodyPr lIns="90000" tIns="46800" rIns="0" bIns="46800"/>
          <a:lstStyle/>
          <a:p>
            <a:r>
              <a:rPr lang="fr-FR" dirty="0" smtClean="0">
                <a:latin typeface="Verdana" pitchFamily="34" charset="0"/>
              </a:rPr>
              <a:t>Le club BIM au lycée JB </a:t>
            </a:r>
            <a:r>
              <a:rPr lang="fr-FR" dirty="0" err="1" smtClean="0">
                <a:latin typeface="Verdana" pitchFamily="34" charset="0"/>
              </a:rPr>
              <a:t>Schwilgué</a:t>
            </a:r>
            <a:endParaRPr lang="fr-FR" dirty="0">
              <a:latin typeface="Verdana" pitchFamily="34" charset="0"/>
            </a:endParaRPr>
          </a:p>
        </p:txBody>
      </p:sp>
      <p:sp>
        <p:nvSpPr>
          <p:cNvPr id="4113" name="Oval 6"/>
          <p:cNvSpPr>
            <a:spLocks noChangeArrowheads="1"/>
          </p:cNvSpPr>
          <p:nvPr/>
        </p:nvSpPr>
        <p:spPr bwMode="gray">
          <a:xfrm>
            <a:off x="696913" y="3314700"/>
            <a:ext cx="504825" cy="501650"/>
          </a:xfrm>
          <a:prstGeom prst="ellipse">
            <a:avLst/>
          </a:prstGeom>
          <a:solidFill>
            <a:schemeClr val="bg1"/>
          </a:solidFill>
          <a:ln w="9525" algn="ctr">
            <a:noFill/>
            <a:round/>
            <a:headEnd/>
            <a:tailEnd/>
          </a:ln>
        </p:spPr>
        <p:txBody>
          <a:bodyPr wrap="none" lIns="0" tIns="0" rIns="0" bIns="0" anchor="ctr"/>
          <a:lstStyle/>
          <a:p>
            <a:pPr algn="ctr">
              <a:buClr>
                <a:schemeClr val="bg2"/>
              </a:buClr>
            </a:pPr>
            <a:endParaRPr lang="fr-FR" sz="1800" b="1" dirty="0"/>
          </a:p>
        </p:txBody>
      </p:sp>
      <p:sp>
        <p:nvSpPr>
          <p:cNvPr id="4114" name="Rectangle 4"/>
          <p:cNvSpPr>
            <a:spLocks noChangeArrowheads="1"/>
          </p:cNvSpPr>
          <p:nvPr/>
        </p:nvSpPr>
        <p:spPr bwMode="gray">
          <a:xfrm>
            <a:off x="-6350" y="3395663"/>
            <a:ext cx="914400" cy="358775"/>
          </a:xfrm>
          <a:prstGeom prst="rect">
            <a:avLst/>
          </a:prstGeom>
          <a:solidFill>
            <a:schemeClr val="folHlink"/>
          </a:solidFill>
          <a:ln w="9525" algn="ctr">
            <a:noFill/>
            <a:miter lim="800000"/>
            <a:headEnd/>
            <a:tailEnd/>
          </a:ln>
        </p:spPr>
        <p:txBody>
          <a:bodyPr wrap="none" anchor="ctr"/>
          <a:lstStyle/>
          <a:p>
            <a:endParaRPr lang="fr-FR" sz="1400" dirty="0"/>
          </a:p>
        </p:txBody>
      </p:sp>
      <p:grpSp>
        <p:nvGrpSpPr>
          <p:cNvPr id="4115" name="Group 5"/>
          <p:cNvGrpSpPr>
            <a:grpSpLocks/>
          </p:cNvGrpSpPr>
          <p:nvPr/>
        </p:nvGrpSpPr>
        <p:grpSpPr bwMode="auto">
          <a:xfrm>
            <a:off x="690563" y="3324225"/>
            <a:ext cx="504825" cy="501650"/>
            <a:chOff x="702" y="936"/>
            <a:chExt cx="318" cy="316"/>
          </a:xfrm>
        </p:grpSpPr>
        <p:sp>
          <p:nvSpPr>
            <p:cNvPr id="4117" name="Oval 6"/>
            <p:cNvSpPr>
              <a:spLocks noChangeArrowheads="1"/>
            </p:cNvSpPr>
            <p:nvPr/>
          </p:nvSpPr>
          <p:spPr bwMode="gray">
            <a:xfrm>
              <a:off x="702" y="936"/>
              <a:ext cx="318" cy="316"/>
            </a:xfrm>
            <a:prstGeom prst="ellipse">
              <a:avLst/>
            </a:prstGeom>
            <a:solidFill>
              <a:schemeClr val="bg1"/>
            </a:solidFill>
            <a:ln w="9525" algn="ctr">
              <a:noFill/>
              <a:round/>
              <a:headEnd/>
              <a:tailEnd/>
            </a:ln>
          </p:spPr>
          <p:txBody>
            <a:bodyPr wrap="none" lIns="0" tIns="0" rIns="0" bIns="0" anchor="ctr"/>
            <a:lstStyle/>
            <a:p>
              <a:pPr algn="ctr">
                <a:buClr>
                  <a:schemeClr val="bg2"/>
                </a:buClr>
              </a:pPr>
              <a:endParaRPr lang="fr-FR" sz="1800" b="1" dirty="0"/>
            </a:p>
          </p:txBody>
        </p:sp>
        <p:sp>
          <p:nvSpPr>
            <p:cNvPr id="4118" name="Oval 7"/>
            <p:cNvSpPr>
              <a:spLocks noChangeArrowheads="1"/>
            </p:cNvSpPr>
            <p:nvPr/>
          </p:nvSpPr>
          <p:spPr bwMode="gray">
            <a:xfrm>
              <a:off x="748" y="981"/>
              <a:ext cx="227" cy="227"/>
            </a:xfrm>
            <a:prstGeom prst="ellipse">
              <a:avLst/>
            </a:prstGeom>
            <a:solidFill>
              <a:srgbClr val="FF0000"/>
            </a:solidFill>
            <a:ln w="9525" algn="ctr">
              <a:noFill/>
              <a:round/>
              <a:headEnd/>
              <a:tailEnd/>
            </a:ln>
          </p:spPr>
          <p:txBody>
            <a:bodyPr wrap="none" lIns="0" tIns="0" rIns="0" bIns="0" anchor="ctr"/>
            <a:lstStyle/>
            <a:p>
              <a:pPr algn="ctr">
                <a:buClr>
                  <a:schemeClr val="bg2"/>
                </a:buClr>
              </a:pPr>
              <a:r>
                <a:rPr lang="fr-FR" sz="1800" b="1" dirty="0">
                  <a:solidFill>
                    <a:schemeClr val="bg1"/>
                  </a:solidFill>
                </a:rPr>
                <a:t>5</a:t>
              </a:r>
            </a:p>
          </p:txBody>
        </p:sp>
      </p:grpSp>
      <p:sp>
        <p:nvSpPr>
          <p:cNvPr id="4116" name="Rectangle 3"/>
          <p:cNvSpPr>
            <a:spLocks noChangeArrowheads="1"/>
          </p:cNvSpPr>
          <p:nvPr/>
        </p:nvSpPr>
        <p:spPr bwMode="gray">
          <a:xfrm>
            <a:off x="1195388" y="3400425"/>
            <a:ext cx="7140575" cy="358775"/>
          </a:xfrm>
          <a:prstGeom prst="rect">
            <a:avLst/>
          </a:prstGeom>
          <a:noFill/>
          <a:ln w="9525" algn="ctr">
            <a:noFill/>
            <a:miter lim="800000"/>
            <a:headEnd/>
            <a:tailEnd/>
          </a:ln>
        </p:spPr>
        <p:txBody>
          <a:bodyPr lIns="90000" tIns="46800" rIns="0" bIns="46800"/>
          <a:lstStyle/>
          <a:p>
            <a:r>
              <a:rPr lang="fr-FR" dirty="0" smtClean="0">
                <a:latin typeface="Verdana" pitchFamily="34" charset="0"/>
              </a:rPr>
              <a:t>Aller plus loin</a:t>
            </a:r>
            <a:endParaRPr lang="fr-FR" dirty="0">
              <a:latin typeface="Verdana" pitchFamily="34" charset="0"/>
            </a:endParaRPr>
          </a:p>
        </p:txBody>
      </p:sp>
      <p:sp>
        <p:nvSpPr>
          <p:cNvPr id="31" name="Rectangle 30"/>
          <p:cNvSpPr>
            <a:spLocks noChangeArrowheads="1"/>
          </p:cNvSpPr>
          <p:nvPr/>
        </p:nvSpPr>
        <p:spPr bwMode="gray">
          <a:xfrm>
            <a:off x="2003425" y="182563"/>
            <a:ext cx="6997700" cy="358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lIns="90000" tIns="46800" rIns="0" bIns="46800"/>
          <a:lstStyle/>
          <a:p>
            <a:pPr algn="r">
              <a:spcBef>
                <a:spcPct val="20000"/>
              </a:spcBef>
              <a:buSzPct val="80000"/>
            </a:pPr>
            <a:r>
              <a:rPr lang="fr-FR" b="1" dirty="0" smtClean="0">
                <a:solidFill>
                  <a:schemeClr val="bg1"/>
                </a:solidFill>
                <a:latin typeface="Verdana" pitchFamily="34" charset="0"/>
              </a:rPr>
              <a:t>La 3D en STI Génie Civil</a:t>
            </a:r>
            <a:endParaRPr lang="fr-FR" b="1" dirty="0">
              <a:solidFill>
                <a:schemeClr val="bg1"/>
              </a:solidFill>
              <a:latin typeface="Verdana"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9694057" y="1112720"/>
            <a:ext cx="2616223" cy="5332045"/>
          </a:xfrm>
          <a:prstGeom prst="rect">
            <a:avLst/>
          </a:prstGeom>
          <a:noFill/>
          <a:ln w="9525">
            <a:noFill/>
            <a:miter lim="800000"/>
            <a:headEnd/>
            <a:tailEnd/>
          </a:ln>
        </p:spPr>
      </p:pic>
      <p:pic>
        <p:nvPicPr>
          <p:cNvPr id="2" name="Picture 2"/>
          <p:cNvPicPr>
            <a:picLocks noChangeAspect="1" noChangeArrowheads="1"/>
          </p:cNvPicPr>
          <p:nvPr/>
        </p:nvPicPr>
        <p:blipFill>
          <a:blip r:embed="rId4" cstate="print"/>
          <a:srcRect/>
          <a:stretch>
            <a:fillRect/>
          </a:stretch>
        </p:blipFill>
        <p:spPr bwMode="auto">
          <a:xfrm>
            <a:off x="6324031" y="1120965"/>
            <a:ext cx="2628900" cy="53530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552450" y="768350"/>
            <a:ext cx="8062913" cy="301625"/>
          </a:xfrm>
          <a:prstGeom prst="rect">
            <a:avLst/>
          </a:prstGeom>
        </p:spPr>
        <p: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fr-FR" sz="1600" b="1" i="0" u="none" strike="noStrike" kern="0" cap="none" spc="0" normalizeH="0" baseline="0" noProof="0" dirty="0" smtClean="0">
                <a:ln>
                  <a:noFill/>
                </a:ln>
                <a:solidFill>
                  <a:schemeClr val="bg1"/>
                </a:solidFill>
                <a:effectLst/>
                <a:uLnTx/>
                <a:uFillTx/>
                <a:latin typeface="+mj-lt"/>
                <a:ea typeface="+mj-ea"/>
                <a:cs typeface="+mj-cs"/>
              </a:rPr>
              <a:t>Nos premiers pas avec la 3D </a:t>
            </a:r>
            <a:endParaRPr kumimoji="0" lang="fr-FR" sz="1600" b="1" i="0" u="none" strike="noStrike" kern="0" cap="none" spc="0" normalizeH="0" baseline="0" noProof="0" dirty="0">
              <a:ln>
                <a:noFill/>
              </a:ln>
              <a:solidFill>
                <a:schemeClr val="bg1"/>
              </a:solidFill>
              <a:effectLst/>
              <a:uLnTx/>
              <a:uFillTx/>
              <a:latin typeface="+mj-lt"/>
              <a:ea typeface="+mj-ea"/>
              <a:cs typeface="+mj-cs"/>
            </a:endParaRPr>
          </a:p>
        </p:txBody>
      </p:sp>
      <p:sp>
        <p:nvSpPr>
          <p:cNvPr id="5" name="ZoneTexte 4"/>
          <p:cNvSpPr txBox="1"/>
          <p:nvPr/>
        </p:nvSpPr>
        <p:spPr>
          <a:xfrm>
            <a:off x="1213945" y="2049151"/>
            <a:ext cx="7378262" cy="3405741"/>
          </a:xfrm>
          <a:prstGeom prst="rect">
            <a:avLst/>
          </a:prstGeom>
          <a:noFill/>
        </p:spPr>
        <p:txBody>
          <a:bodyPr wrap="square" rtlCol="0">
            <a:spAutoFit/>
          </a:bodyPr>
          <a:lstStyle/>
          <a:p>
            <a:pPr>
              <a:lnSpc>
                <a:spcPct val="200000"/>
              </a:lnSpc>
            </a:pPr>
            <a:r>
              <a:rPr lang="fr-FR" sz="2800" dirty="0" smtClean="0"/>
              <a:t>Nos premiers pas avec la 3D étaient pour </a:t>
            </a:r>
            <a:r>
              <a:rPr lang="fr-FR" sz="2800" b="1" dirty="0" smtClean="0">
                <a:solidFill>
                  <a:srgbClr val="FF0000"/>
                </a:solidFill>
              </a:rPr>
              <a:t>motiver nos élèves </a:t>
            </a:r>
            <a:r>
              <a:rPr lang="fr-FR" sz="2800" dirty="0" smtClean="0"/>
              <a:t>à apprendre une langue étrangère dans un contexte technologique.</a:t>
            </a:r>
          </a:p>
          <a:p>
            <a:pPr algn="r">
              <a:lnSpc>
                <a:spcPct val="200000"/>
              </a:lnSpc>
            </a:pPr>
            <a:r>
              <a:rPr lang="fr-FR" sz="2800" dirty="0" smtClean="0"/>
              <a:t>rentrée scolaire 2005</a:t>
            </a:r>
            <a:endParaRPr lang="fr-FR" sz="2800" dirty="0"/>
          </a:p>
        </p:txBody>
      </p:sp>
      <p:sp>
        <p:nvSpPr>
          <p:cNvPr id="4" name="Rectangle 3"/>
          <p:cNvSpPr>
            <a:spLocks noChangeArrowheads="1"/>
          </p:cNvSpPr>
          <p:nvPr/>
        </p:nvSpPr>
        <p:spPr bwMode="gray">
          <a:xfrm>
            <a:off x="2003425" y="182563"/>
            <a:ext cx="6997700" cy="358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lIns="90000" tIns="46800" rIns="0" bIns="46800"/>
          <a:lstStyle/>
          <a:p>
            <a:pPr algn="r">
              <a:spcBef>
                <a:spcPct val="20000"/>
              </a:spcBef>
              <a:buSzPct val="80000"/>
            </a:pPr>
            <a:r>
              <a:rPr lang="fr-FR" b="1" dirty="0" smtClean="0">
                <a:solidFill>
                  <a:schemeClr val="bg1"/>
                </a:solidFill>
                <a:latin typeface="Verdana" pitchFamily="34" charset="0"/>
              </a:rPr>
              <a:t>La 3D en STI Génie Civil</a:t>
            </a:r>
            <a:endParaRPr lang="fr-FR" b="1" dirty="0">
              <a:solidFill>
                <a:schemeClr val="bg1"/>
              </a:solidFill>
              <a:latin typeface="Verdana"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8"/>
          <p:cNvSpPr>
            <a:spLocks noGrp="1" noChangeArrowheads="1"/>
          </p:cNvSpPr>
          <p:nvPr>
            <p:ph type="title" idx="4294967295"/>
          </p:nvPr>
        </p:nvSpPr>
        <p:spPr>
          <a:xfrm>
            <a:off x="804863" y="768350"/>
            <a:ext cx="7810500" cy="301625"/>
          </a:xfrm>
        </p:spPr>
        <p:txBody>
          <a:bodyPr/>
          <a:lstStyle/>
          <a:p>
            <a:pPr eaLnBrk="1" hangingPunct="1"/>
            <a:r>
              <a:rPr lang="fr-FR" sz="1400" dirty="0" smtClean="0"/>
              <a:t>Sommaire</a:t>
            </a:r>
            <a:endParaRPr lang="fr-FR" sz="1400" noProof="1" smtClean="0"/>
          </a:p>
        </p:txBody>
      </p:sp>
      <p:sp>
        <p:nvSpPr>
          <p:cNvPr id="4100" name="Rectangle 3"/>
          <p:cNvSpPr>
            <a:spLocks noChangeArrowheads="1"/>
          </p:cNvSpPr>
          <p:nvPr/>
        </p:nvSpPr>
        <p:spPr bwMode="gray">
          <a:xfrm>
            <a:off x="1201738" y="1622425"/>
            <a:ext cx="7140575" cy="358775"/>
          </a:xfrm>
          <a:prstGeom prst="rect">
            <a:avLst/>
          </a:prstGeom>
          <a:noFill/>
          <a:ln w="9525" algn="ctr">
            <a:noFill/>
            <a:miter lim="800000"/>
            <a:headEnd/>
            <a:tailEnd/>
          </a:ln>
        </p:spPr>
        <p:txBody>
          <a:bodyPr lIns="90000" tIns="46800" rIns="0" bIns="46800"/>
          <a:lstStyle/>
          <a:p>
            <a:pPr eaLnBrk="0" hangingPunct="0"/>
            <a:r>
              <a:rPr lang="fr-FR" dirty="0" smtClean="0">
                <a:latin typeface="Verdana" pitchFamily="34" charset="0"/>
              </a:rPr>
              <a:t>La 3D en STI Génie Civil </a:t>
            </a:r>
            <a:endParaRPr lang="fr-FR" dirty="0">
              <a:latin typeface="Verdana" pitchFamily="34" charset="0"/>
            </a:endParaRPr>
          </a:p>
        </p:txBody>
      </p:sp>
      <p:sp>
        <p:nvSpPr>
          <p:cNvPr id="4101" name="Rectangle 4"/>
          <p:cNvSpPr>
            <a:spLocks noChangeArrowheads="1"/>
          </p:cNvSpPr>
          <p:nvPr/>
        </p:nvSpPr>
        <p:spPr bwMode="gray">
          <a:xfrm>
            <a:off x="0" y="1622425"/>
            <a:ext cx="914400" cy="358775"/>
          </a:xfrm>
          <a:prstGeom prst="rect">
            <a:avLst/>
          </a:prstGeom>
          <a:solidFill>
            <a:schemeClr val="folHlink"/>
          </a:solidFill>
          <a:ln w="9525" algn="ctr">
            <a:noFill/>
            <a:miter lim="800000"/>
            <a:headEnd/>
            <a:tailEnd/>
          </a:ln>
        </p:spPr>
        <p:txBody>
          <a:bodyPr wrap="none" anchor="ctr"/>
          <a:lstStyle/>
          <a:p>
            <a:endParaRPr lang="fr-FR" sz="1400" dirty="0"/>
          </a:p>
        </p:txBody>
      </p:sp>
      <p:grpSp>
        <p:nvGrpSpPr>
          <p:cNvPr id="2" name="Group 5"/>
          <p:cNvGrpSpPr>
            <a:grpSpLocks/>
          </p:cNvGrpSpPr>
          <p:nvPr/>
        </p:nvGrpSpPr>
        <p:grpSpPr bwMode="auto">
          <a:xfrm>
            <a:off x="696913" y="1550988"/>
            <a:ext cx="504825" cy="501650"/>
            <a:chOff x="702" y="936"/>
            <a:chExt cx="318" cy="316"/>
          </a:xfrm>
        </p:grpSpPr>
        <p:sp>
          <p:nvSpPr>
            <p:cNvPr id="4125" name="Oval 6"/>
            <p:cNvSpPr>
              <a:spLocks noChangeArrowheads="1"/>
            </p:cNvSpPr>
            <p:nvPr/>
          </p:nvSpPr>
          <p:spPr bwMode="gray">
            <a:xfrm>
              <a:off x="702" y="936"/>
              <a:ext cx="318" cy="316"/>
            </a:xfrm>
            <a:prstGeom prst="ellipse">
              <a:avLst/>
            </a:prstGeom>
            <a:solidFill>
              <a:schemeClr val="bg1"/>
            </a:solidFill>
            <a:ln w="9525" algn="ctr">
              <a:noFill/>
              <a:round/>
              <a:headEnd/>
              <a:tailEnd/>
            </a:ln>
          </p:spPr>
          <p:txBody>
            <a:bodyPr wrap="none" lIns="0" tIns="0" rIns="0" bIns="0" anchor="ctr"/>
            <a:lstStyle/>
            <a:p>
              <a:pPr algn="ctr">
                <a:buClr>
                  <a:schemeClr val="bg2"/>
                </a:buClr>
              </a:pPr>
              <a:endParaRPr lang="fr-FR" sz="1800" b="1" dirty="0"/>
            </a:p>
          </p:txBody>
        </p:sp>
        <p:sp>
          <p:nvSpPr>
            <p:cNvPr id="4126" name="Oval 7"/>
            <p:cNvSpPr>
              <a:spLocks noChangeArrowheads="1"/>
            </p:cNvSpPr>
            <p:nvPr/>
          </p:nvSpPr>
          <p:spPr bwMode="gray">
            <a:xfrm>
              <a:off x="748" y="981"/>
              <a:ext cx="227" cy="227"/>
            </a:xfrm>
            <a:prstGeom prst="ellipse">
              <a:avLst/>
            </a:prstGeom>
            <a:solidFill>
              <a:srgbClr val="FF0000"/>
            </a:solidFill>
            <a:ln w="9525" algn="ctr">
              <a:noFill/>
              <a:round/>
              <a:headEnd/>
              <a:tailEnd/>
            </a:ln>
          </p:spPr>
          <p:txBody>
            <a:bodyPr wrap="none" lIns="0" tIns="0" rIns="0" bIns="0" anchor="ctr"/>
            <a:lstStyle/>
            <a:p>
              <a:pPr algn="ctr">
                <a:buClr>
                  <a:schemeClr val="bg2"/>
                </a:buClr>
              </a:pPr>
              <a:r>
                <a:rPr lang="fr-FR" sz="1800" b="1" dirty="0">
                  <a:solidFill>
                    <a:schemeClr val="bg1"/>
                  </a:solidFill>
                </a:rPr>
                <a:t>1</a:t>
              </a:r>
            </a:p>
          </p:txBody>
        </p:sp>
      </p:grpSp>
      <p:sp>
        <p:nvSpPr>
          <p:cNvPr id="4103" name="Rectangle 4"/>
          <p:cNvSpPr>
            <a:spLocks noChangeArrowheads="1"/>
          </p:cNvSpPr>
          <p:nvPr/>
        </p:nvSpPr>
        <p:spPr bwMode="gray">
          <a:xfrm>
            <a:off x="0" y="2065338"/>
            <a:ext cx="914400" cy="358775"/>
          </a:xfrm>
          <a:prstGeom prst="rect">
            <a:avLst/>
          </a:prstGeom>
          <a:solidFill>
            <a:srgbClr val="FF0000"/>
          </a:solidFill>
          <a:ln w="9525" algn="ctr">
            <a:noFill/>
            <a:miter lim="800000"/>
            <a:headEnd/>
            <a:tailEnd/>
          </a:ln>
        </p:spPr>
        <p:txBody>
          <a:bodyPr wrap="none" anchor="ctr"/>
          <a:lstStyle/>
          <a:p>
            <a:endParaRPr lang="fr-FR" sz="1400" dirty="0"/>
          </a:p>
        </p:txBody>
      </p:sp>
      <p:grpSp>
        <p:nvGrpSpPr>
          <p:cNvPr id="3" name="Group 5"/>
          <p:cNvGrpSpPr>
            <a:grpSpLocks/>
          </p:cNvGrpSpPr>
          <p:nvPr/>
        </p:nvGrpSpPr>
        <p:grpSpPr bwMode="auto">
          <a:xfrm>
            <a:off x="696913" y="1993900"/>
            <a:ext cx="504825" cy="501650"/>
            <a:chOff x="702" y="936"/>
            <a:chExt cx="318" cy="316"/>
          </a:xfrm>
        </p:grpSpPr>
        <p:sp>
          <p:nvSpPr>
            <p:cNvPr id="4123" name="Oval 6"/>
            <p:cNvSpPr>
              <a:spLocks noChangeArrowheads="1"/>
            </p:cNvSpPr>
            <p:nvPr/>
          </p:nvSpPr>
          <p:spPr bwMode="gray">
            <a:xfrm>
              <a:off x="702" y="936"/>
              <a:ext cx="318" cy="316"/>
            </a:xfrm>
            <a:prstGeom prst="ellipse">
              <a:avLst/>
            </a:prstGeom>
            <a:solidFill>
              <a:schemeClr val="bg1"/>
            </a:solidFill>
            <a:ln w="9525" algn="ctr">
              <a:noFill/>
              <a:round/>
              <a:headEnd/>
              <a:tailEnd/>
            </a:ln>
          </p:spPr>
          <p:txBody>
            <a:bodyPr wrap="none" lIns="0" tIns="0" rIns="0" bIns="0" anchor="ctr"/>
            <a:lstStyle/>
            <a:p>
              <a:pPr algn="ctr">
                <a:buClr>
                  <a:schemeClr val="bg2"/>
                </a:buClr>
              </a:pPr>
              <a:endParaRPr lang="fr-FR" sz="1800" b="1" dirty="0"/>
            </a:p>
          </p:txBody>
        </p:sp>
        <p:sp>
          <p:nvSpPr>
            <p:cNvPr id="4124" name="Oval 7"/>
            <p:cNvSpPr>
              <a:spLocks noChangeArrowheads="1"/>
            </p:cNvSpPr>
            <p:nvPr/>
          </p:nvSpPr>
          <p:spPr bwMode="gray">
            <a:xfrm>
              <a:off x="748" y="981"/>
              <a:ext cx="227" cy="227"/>
            </a:xfrm>
            <a:prstGeom prst="ellipse">
              <a:avLst/>
            </a:prstGeom>
            <a:solidFill>
              <a:srgbClr val="FF0000"/>
            </a:solidFill>
            <a:ln w="9525" algn="ctr">
              <a:noFill/>
              <a:round/>
              <a:headEnd/>
              <a:tailEnd/>
            </a:ln>
          </p:spPr>
          <p:txBody>
            <a:bodyPr wrap="none" lIns="0" tIns="0" rIns="0" bIns="0" anchor="ctr"/>
            <a:lstStyle/>
            <a:p>
              <a:pPr algn="ctr">
                <a:buClr>
                  <a:schemeClr val="bg2"/>
                </a:buClr>
              </a:pPr>
              <a:r>
                <a:rPr lang="fr-FR" sz="1800" b="1" dirty="0">
                  <a:solidFill>
                    <a:schemeClr val="bg1"/>
                  </a:solidFill>
                </a:rPr>
                <a:t>2</a:t>
              </a:r>
            </a:p>
          </p:txBody>
        </p:sp>
      </p:grpSp>
      <p:sp>
        <p:nvSpPr>
          <p:cNvPr id="4105" name="Rectangle 3"/>
          <p:cNvSpPr>
            <a:spLocks noChangeArrowheads="1"/>
          </p:cNvSpPr>
          <p:nvPr/>
        </p:nvSpPr>
        <p:spPr bwMode="gray">
          <a:xfrm>
            <a:off x="1201738" y="2049463"/>
            <a:ext cx="7140575" cy="358775"/>
          </a:xfrm>
          <a:prstGeom prst="rect">
            <a:avLst/>
          </a:prstGeom>
          <a:noFill/>
          <a:ln w="9525" algn="ctr">
            <a:noFill/>
            <a:miter lim="800000"/>
            <a:headEnd/>
            <a:tailEnd/>
          </a:ln>
        </p:spPr>
        <p:txBody>
          <a:bodyPr lIns="90000" tIns="46800" rIns="0" bIns="46800"/>
          <a:lstStyle/>
          <a:p>
            <a:r>
              <a:rPr lang="fr-FR" dirty="0" smtClean="0">
                <a:latin typeface="Verdana" pitchFamily="34" charset="0"/>
              </a:rPr>
              <a:t>Le BIM en Alsace</a:t>
            </a:r>
            <a:endParaRPr lang="fr-FR" dirty="0">
              <a:latin typeface="Verdana" pitchFamily="34" charset="0"/>
            </a:endParaRPr>
          </a:p>
        </p:txBody>
      </p:sp>
      <p:sp>
        <p:nvSpPr>
          <p:cNvPr id="4106" name="Rectangle 4"/>
          <p:cNvSpPr>
            <a:spLocks noChangeArrowheads="1"/>
          </p:cNvSpPr>
          <p:nvPr/>
        </p:nvSpPr>
        <p:spPr bwMode="gray">
          <a:xfrm>
            <a:off x="0" y="2506663"/>
            <a:ext cx="914400" cy="358775"/>
          </a:xfrm>
          <a:prstGeom prst="rect">
            <a:avLst/>
          </a:prstGeom>
          <a:solidFill>
            <a:schemeClr val="folHlink"/>
          </a:solidFill>
          <a:ln w="9525" algn="ctr">
            <a:noFill/>
            <a:miter lim="800000"/>
            <a:headEnd/>
            <a:tailEnd/>
          </a:ln>
        </p:spPr>
        <p:txBody>
          <a:bodyPr wrap="none" anchor="ctr"/>
          <a:lstStyle/>
          <a:p>
            <a:endParaRPr lang="fr-FR" sz="1400" dirty="0"/>
          </a:p>
        </p:txBody>
      </p:sp>
      <p:grpSp>
        <p:nvGrpSpPr>
          <p:cNvPr id="4" name="Group 5"/>
          <p:cNvGrpSpPr>
            <a:grpSpLocks/>
          </p:cNvGrpSpPr>
          <p:nvPr/>
        </p:nvGrpSpPr>
        <p:grpSpPr bwMode="auto">
          <a:xfrm>
            <a:off x="696913" y="2435225"/>
            <a:ext cx="504825" cy="501650"/>
            <a:chOff x="702" y="936"/>
            <a:chExt cx="318" cy="316"/>
          </a:xfrm>
        </p:grpSpPr>
        <p:sp>
          <p:nvSpPr>
            <p:cNvPr id="4121" name="Oval 6"/>
            <p:cNvSpPr>
              <a:spLocks noChangeArrowheads="1"/>
            </p:cNvSpPr>
            <p:nvPr/>
          </p:nvSpPr>
          <p:spPr bwMode="gray">
            <a:xfrm>
              <a:off x="702" y="936"/>
              <a:ext cx="318" cy="316"/>
            </a:xfrm>
            <a:prstGeom prst="ellipse">
              <a:avLst/>
            </a:prstGeom>
            <a:solidFill>
              <a:schemeClr val="bg1"/>
            </a:solidFill>
            <a:ln w="9525" algn="ctr">
              <a:noFill/>
              <a:round/>
              <a:headEnd/>
              <a:tailEnd/>
            </a:ln>
          </p:spPr>
          <p:txBody>
            <a:bodyPr wrap="none" lIns="0" tIns="0" rIns="0" bIns="0" anchor="ctr"/>
            <a:lstStyle/>
            <a:p>
              <a:pPr algn="ctr">
                <a:buClr>
                  <a:schemeClr val="bg2"/>
                </a:buClr>
              </a:pPr>
              <a:endParaRPr lang="fr-FR" sz="1800" b="1" dirty="0"/>
            </a:p>
          </p:txBody>
        </p:sp>
        <p:sp>
          <p:nvSpPr>
            <p:cNvPr id="4122" name="Oval 7"/>
            <p:cNvSpPr>
              <a:spLocks noChangeArrowheads="1"/>
            </p:cNvSpPr>
            <p:nvPr/>
          </p:nvSpPr>
          <p:spPr bwMode="gray">
            <a:xfrm>
              <a:off x="748" y="981"/>
              <a:ext cx="227" cy="227"/>
            </a:xfrm>
            <a:prstGeom prst="ellipse">
              <a:avLst/>
            </a:prstGeom>
            <a:solidFill>
              <a:srgbClr val="FF0000"/>
            </a:solidFill>
            <a:ln w="9525" algn="ctr">
              <a:noFill/>
              <a:round/>
              <a:headEnd/>
              <a:tailEnd/>
            </a:ln>
          </p:spPr>
          <p:txBody>
            <a:bodyPr wrap="none" lIns="0" tIns="0" rIns="0" bIns="0" anchor="ctr"/>
            <a:lstStyle/>
            <a:p>
              <a:pPr algn="ctr">
                <a:buClr>
                  <a:schemeClr val="bg2"/>
                </a:buClr>
              </a:pPr>
              <a:r>
                <a:rPr lang="fr-FR" sz="1800" b="1" dirty="0">
                  <a:solidFill>
                    <a:schemeClr val="bg1"/>
                  </a:solidFill>
                </a:rPr>
                <a:t>3</a:t>
              </a:r>
            </a:p>
          </p:txBody>
        </p:sp>
      </p:grpSp>
      <p:sp>
        <p:nvSpPr>
          <p:cNvPr id="4108" name="Rectangle 3"/>
          <p:cNvSpPr>
            <a:spLocks noChangeArrowheads="1"/>
          </p:cNvSpPr>
          <p:nvPr/>
        </p:nvSpPr>
        <p:spPr bwMode="gray">
          <a:xfrm>
            <a:off x="1201738" y="2506663"/>
            <a:ext cx="7140575" cy="358775"/>
          </a:xfrm>
          <a:prstGeom prst="rect">
            <a:avLst/>
          </a:prstGeom>
          <a:noFill/>
          <a:ln w="9525" algn="ctr">
            <a:noFill/>
            <a:miter lim="800000"/>
            <a:headEnd/>
            <a:tailEnd/>
          </a:ln>
        </p:spPr>
        <p:txBody>
          <a:bodyPr lIns="90000" tIns="46800" rIns="0" bIns="46800"/>
          <a:lstStyle/>
          <a:p>
            <a:pPr eaLnBrk="0" hangingPunct="0"/>
            <a:r>
              <a:rPr lang="fr-FR" dirty="0" smtClean="0">
                <a:latin typeface="Verdana" pitchFamily="34" charset="0"/>
              </a:rPr>
              <a:t>Le concept BIM en STI2D</a:t>
            </a:r>
            <a:endParaRPr lang="fr-FR" dirty="0">
              <a:latin typeface="Verdana" pitchFamily="34" charset="0"/>
            </a:endParaRPr>
          </a:p>
          <a:p>
            <a:pPr eaLnBrk="0" hangingPunct="0"/>
            <a:endParaRPr lang="fr-FR" dirty="0">
              <a:latin typeface="Verdana" pitchFamily="34" charset="0"/>
            </a:endParaRPr>
          </a:p>
        </p:txBody>
      </p:sp>
      <p:sp>
        <p:nvSpPr>
          <p:cNvPr id="4109" name="Rectangle 4"/>
          <p:cNvSpPr>
            <a:spLocks noChangeArrowheads="1"/>
          </p:cNvSpPr>
          <p:nvPr/>
        </p:nvSpPr>
        <p:spPr bwMode="gray">
          <a:xfrm>
            <a:off x="0" y="2949575"/>
            <a:ext cx="914400" cy="358775"/>
          </a:xfrm>
          <a:prstGeom prst="rect">
            <a:avLst/>
          </a:prstGeom>
          <a:solidFill>
            <a:schemeClr val="folHlink"/>
          </a:solidFill>
          <a:ln w="9525" algn="ctr">
            <a:noFill/>
            <a:miter lim="800000"/>
            <a:headEnd/>
            <a:tailEnd/>
          </a:ln>
        </p:spPr>
        <p:txBody>
          <a:bodyPr wrap="none" anchor="ctr"/>
          <a:lstStyle/>
          <a:p>
            <a:endParaRPr lang="fr-FR" sz="1400" dirty="0"/>
          </a:p>
        </p:txBody>
      </p:sp>
      <p:grpSp>
        <p:nvGrpSpPr>
          <p:cNvPr id="5" name="Group 5"/>
          <p:cNvGrpSpPr>
            <a:grpSpLocks/>
          </p:cNvGrpSpPr>
          <p:nvPr/>
        </p:nvGrpSpPr>
        <p:grpSpPr bwMode="auto">
          <a:xfrm>
            <a:off x="696913" y="2878138"/>
            <a:ext cx="504825" cy="501650"/>
            <a:chOff x="702" y="936"/>
            <a:chExt cx="318" cy="316"/>
          </a:xfrm>
        </p:grpSpPr>
        <p:sp>
          <p:nvSpPr>
            <p:cNvPr id="4119" name="Oval 6"/>
            <p:cNvSpPr>
              <a:spLocks noChangeArrowheads="1"/>
            </p:cNvSpPr>
            <p:nvPr/>
          </p:nvSpPr>
          <p:spPr bwMode="gray">
            <a:xfrm>
              <a:off x="702" y="936"/>
              <a:ext cx="318" cy="316"/>
            </a:xfrm>
            <a:prstGeom prst="ellipse">
              <a:avLst/>
            </a:prstGeom>
            <a:solidFill>
              <a:schemeClr val="bg1"/>
            </a:solidFill>
            <a:ln w="9525" algn="ctr">
              <a:noFill/>
              <a:round/>
              <a:headEnd/>
              <a:tailEnd/>
            </a:ln>
          </p:spPr>
          <p:txBody>
            <a:bodyPr wrap="none" lIns="0" tIns="0" rIns="0" bIns="0" anchor="ctr"/>
            <a:lstStyle/>
            <a:p>
              <a:pPr algn="ctr">
                <a:buClr>
                  <a:schemeClr val="bg2"/>
                </a:buClr>
              </a:pPr>
              <a:endParaRPr lang="fr-FR" sz="1800" b="1" dirty="0"/>
            </a:p>
          </p:txBody>
        </p:sp>
        <p:sp>
          <p:nvSpPr>
            <p:cNvPr id="4120" name="Oval 7"/>
            <p:cNvSpPr>
              <a:spLocks noChangeArrowheads="1"/>
            </p:cNvSpPr>
            <p:nvPr/>
          </p:nvSpPr>
          <p:spPr bwMode="gray">
            <a:xfrm>
              <a:off x="748" y="981"/>
              <a:ext cx="227" cy="227"/>
            </a:xfrm>
            <a:prstGeom prst="ellipse">
              <a:avLst/>
            </a:prstGeom>
            <a:solidFill>
              <a:srgbClr val="FF0000"/>
            </a:solidFill>
            <a:ln w="9525" algn="ctr">
              <a:noFill/>
              <a:round/>
              <a:headEnd/>
              <a:tailEnd/>
            </a:ln>
          </p:spPr>
          <p:txBody>
            <a:bodyPr wrap="none" lIns="0" tIns="0" rIns="0" bIns="0" anchor="ctr"/>
            <a:lstStyle/>
            <a:p>
              <a:pPr algn="ctr">
                <a:buClr>
                  <a:schemeClr val="bg2"/>
                </a:buClr>
              </a:pPr>
              <a:r>
                <a:rPr lang="fr-FR" sz="1800" b="1" dirty="0">
                  <a:solidFill>
                    <a:schemeClr val="bg1"/>
                  </a:solidFill>
                </a:rPr>
                <a:t>4</a:t>
              </a:r>
            </a:p>
          </p:txBody>
        </p:sp>
      </p:grpSp>
      <p:sp>
        <p:nvSpPr>
          <p:cNvPr id="4112" name="Rectangle 3"/>
          <p:cNvSpPr>
            <a:spLocks noChangeArrowheads="1"/>
          </p:cNvSpPr>
          <p:nvPr/>
        </p:nvSpPr>
        <p:spPr bwMode="gray">
          <a:xfrm>
            <a:off x="1201738" y="2954338"/>
            <a:ext cx="7140575" cy="358775"/>
          </a:xfrm>
          <a:prstGeom prst="rect">
            <a:avLst/>
          </a:prstGeom>
          <a:noFill/>
          <a:ln w="9525" algn="ctr">
            <a:noFill/>
            <a:miter lim="800000"/>
            <a:headEnd/>
            <a:tailEnd/>
          </a:ln>
        </p:spPr>
        <p:txBody>
          <a:bodyPr lIns="90000" tIns="46800" rIns="0" bIns="46800"/>
          <a:lstStyle/>
          <a:p>
            <a:r>
              <a:rPr lang="fr-FR" dirty="0" smtClean="0">
                <a:latin typeface="Verdana" pitchFamily="34" charset="0"/>
              </a:rPr>
              <a:t>Le club BIM au lycée JB </a:t>
            </a:r>
            <a:r>
              <a:rPr lang="fr-FR" dirty="0" err="1" smtClean="0">
                <a:latin typeface="Verdana" pitchFamily="34" charset="0"/>
              </a:rPr>
              <a:t>Schwilgué</a:t>
            </a:r>
            <a:endParaRPr lang="fr-FR" dirty="0">
              <a:latin typeface="Verdana" pitchFamily="34" charset="0"/>
            </a:endParaRPr>
          </a:p>
        </p:txBody>
      </p:sp>
      <p:sp>
        <p:nvSpPr>
          <p:cNvPr id="4113" name="Oval 6"/>
          <p:cNvSpPr>
            <a:spLocks noChangeArrowheads="1"/>
          </p:cNvSpPr>
          <p:nvPr/>
        </p:nvSpPr>
        <p:spPr bwMode="gray">
          <a:xfrm>
            <a:off x="696913" y="3314700"/>
            <a:ext cx="504825" cy="501650"/>
          </a:xfrm>
          <a:prstGeom prst="ellipse">
            <a:avLst/>
          </a:prstGeom>
          <a:solidFill>
            <a:schemeClr val="bg1"/>
          </a:solidFill>
          <a:ln w="9525" algn="ctr">
            <a:noFill/>
            <a:round/>
            <a:headEnd/>
            <a:tailEnd/>
          </a:ln>
        </p:spPr>
        <p:txBody>
          <a:bodyPr wrap="none" lIns="0" tIns="0" rIns="0" bIns="0" anchor="ctr"/>
          <a:lstStyle/>
          <a:p>
            <a:pPr algn="ctr">
              <a:buClr>
                <a:schemeClr val="bg2"/>
              </a:buClr>
            </a:pPr>
            <a:endParaRPr lang="fr-FR" sz="1800" b="1" dirty="0"/>
          </a:p>
        </p:txBody>
      </p:sp>
      <p:sp>
        <p:nvSpPr>
          <p:cNvPr id="4114" name="Rectangle 4"/>
          <p:cNvSpPr>
            <a:spLocks noChangeArrowheads="1"/>
          </p:cNvSpPr>
          <p:nvPr/>
        </p:nvSpPr>
        <p:spPr bwMode="gray">
          <a:xfrm>
            <a:off x="-6350" y="3395663"/>
            <a:ext cx="914400" cy="358775"/>
          </a:xfrm>
          <a:prstGeom prst="rect">
            <a:avLst/>
          </a:prstGeom>
          <a:solidFill>
            <a:schemeClr val="folHlink"/>
          </a:solidFill>
          <a:ln w="9525" algn="ctr">
            <a:noFill/>
            <a:miter lim="800000"/>
            <a:headEnd/>
            <a:tailEnd/>
          </a:ln>
        </p:spPr>
        <p:txBody>
          <a:bodyPr wrap="none" anchor="ctr"/>
          <a:lstStyle/>
          <a:p>
            <a:endParaRPr lang="fr-FR" sz="1400" dirty="0"/>
          </a:p>
        </p:txBody>
      </p:sp>
      <p:grpSp>
        <p:nvGrpSpPr>
          <p:cNvPr id="6" name="Group 5"/>
          <p:cNvGrpSpPr>
            <a:grpSpLocks/>
          </p:cNvGrpSpPr>
          <p:nvPr/>
        </p:nvGrpSpPr>
        <p:grpSpPr bwMode="auto">
          <a:xfrm>
            <a:off x="690563" y="3324225"/>
            <a:ext cx="504825" cy="501650"/>
            <a:chOff x="702" y="936"/>
            <a:chExt cx="318" cy="316"/>
          </a:xfrm>
        </p:grpSpPr>
        <p:sp>
          <p:nvSpPr>
            <p:cNvPr id="4117" name="Oval 6"/>
            <p:cNvSpPr>
              <a:spLocks noChangeArrowheads="1"/>
            </p:cNvSpPr>
            <p:nvPr/>
          </p:nvSpPr>
          <p:spPr bwMode="gray">
            <a:xfrm>
              <a:off x="702" y="936"/>
              <a:ext cx="318" cy="316"/>
            </a:xfrm>
            <a:prstGeom prst="ellipse">
              <a:avLst/>
            </a:prstGeom>
            <a:solidFill>
              <a:schemeClr val="bg1"/>
            </a:solidFill>
            <a:ln w="9525" algn="ctr">
              <a:noFill/>
              <a:round/>
              <a:headEnd/>
              <a:tailEnd/>
            </a:ln>
          </p:spPr>
          <p:txBody>
            <a:bodyPr wrap="none" lIns="0" tIns="0" rIns="0" bIns="0" anchor="ctr"/>
            <a:lstStyle/>
            <a:p>
              <a:pPr algn="ctr">
                <a:buClr>
                  <a:schemeClr val="bg2"/>
                </a:buClr>
              </a:pPr>
              <a:endParaRPr lang="fr-FR" sz="1800" b="1" dirty="0"/>
            </a:p>
          </p:txBody>
        </p:sp>
        <p:sp>
          <p:nvSpPr>
            <p:cNvPr id="4118" name="Oval 7"/>
            <p:cNvSpPr>
              <a:spLocks noChangeArrowheads="1"/>
            </p:cNvSpPr>
            <p:nvPr/>
          </p:nvSpPr>
          <p:spPr bwMode="gray">
            <a:xfrm>
              <a:off x="748" y="981"/>
              <a:ext cx="227" cy="227"/>
            </a:xfrm>
            <a:prstGeom prst="ellipse">
              <a:avLst/>
            </a:prstGeom>
            <a:solidFill>
              <a:srgbClr val="FF0000"/>
            </a:solidFill>
            <a:ln w="9525" algn="ctr">
              <a:noFill/>
              <a:round/>
              <a:headEnd/>
              <a:tailEnd/>
            </a:ln>
          </p:spPr>
          <p:txBody>
            <a:bodyPr wrap="none" lIns="0" tIns="0" rIns="0" bIns="0" anchor="ctr"/>
            <a:lstStyle/>
            <a:p>
              <a:pPr algn="ctr">
                <a:buClr>
                  <a:schemeClr val="bg2"/>
                </a:buClr>
              </a:pPr>
              <a:r>
                <a:rPr lang="fr-FR" sz="1800" b="1" dirty="0">
                  <a:solidFill>
                    <a:schemeClr val="bg1"/>
                  </a:solidFill>
                </a:rPr>
                <a:t>5</a:t>
              </a:r>
            </a:p>
          </p:txBody>
        </p:sp>
      </p:grpSp>
      <p:sp>
        <p:nvSpPr>
          <p:cNvPr id="31" name="Rectangle 30"/>
          <p:cNvSpPr>
            <a:spLocks noChangeArrowheads="1"/>
          </p:cNvSpPr>
          <p:nvPr/>
        </p:nvSpPr>
        <p:spPr bwMode="gray">
          <a:xfrm>
            <a:off x="2003425" y="182563"/>
            <a:ext cx="6997700" cy="358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lIns="90000" tIns="46800" rIns="0" bIns="46800"/>
          <a:lstStyle/>
          <a:p>
            <a:pPr algn="r">
              <a:spcBef>
                <a:spcPct val="20000"/>
              </a:spcBef>
              <a:buSzPct val="80000"/>
            </a:pPr>
            <a:r>
              <a:rPr lang="fr-FR" b="1" dirty="0" smtClean="0">
                <a:solidFill>
                  <a:schemeClr val="bg1"/>
                </a:solidFill>
                <a:latin typeface="Verdana" pitchFamily="34" charset="0"/>
              </a:rPr>
              <a:t>La 3D en STI Génie Civil</a:t>
            </a:r>
            <a:endParaRPr lang="fr-FR" b="1" dirty="0">
              <a:solidFill>
                <a:schemeClr val="bg1"/>
              </a:solidFill>
              <a:latin typeface="Verdana" pitchFamily="34" charset="0"/>
            </a:endParaRPr>
          </a:p>
        </p:txBody>
      </p:sp>
      <p:sp>
        <p:nvSpPr>
          <p:cNvPr id="33" name="Rectangle 3"/>
          <p:cNvSpPr>
            <a:spLocks noChangeArrowheads="1"/>
          </p:cNvSpPr>
          <p:nvPr/>
        </p:nvSpPr>
        <p:spPr bwMode="gray">
          <a:xfrm>
            <a:off x="1195388" y="3400425"/>
            <a:ext cx="7140575" cy="358775"/>
          </a:xfrm>
          <a:prstGeom prst="rect">
            <a:avLst/>
          </a:prstGeom>
          <a:noFill/>
          <a:ln w="9525" algn="ctr">
            <a:noFill/>
            <a:miter lim="800000"/>
            <a:headEnd/>
            <a:tailEnd/>
          </a:ln>
        </p:spPr>
        <p:txBody>
          <a:bodyPr lIns="90000" tIns="46800" rIns="0" bIns="46800"/>
          <a:lstStyle/>
          <a:p>
            <a:r>
              <a:rPr lang="fr-FR" dirty="0" smtClean="0">
                <a:latin typeface="Verdana" pitchFamily="34" charset="0"/>
              </a:rPr>
              <a:t>Aller plus loin</a:t>
            </a:r>
            <a:endParaRPr lang="fr-FR" dirty="0">
              <a:latin typeface="Verdana" pitchFamily="34" charset="0"/>
            </a:endParaRPr>
          </a:p>
        </p:txBody>
      </p:sp>
      <p:pic>
        <p:nvPicPr>
          <p:cNvPr id="32" name="Picture 2"/>
          <p:cNvPicPr>
            <a:picLocks noChangeAspect="1" noChangeArrowheads="1"/>
          </p:cNvPicPr>
          <p:nvPr/>
        </p:nvPicPr>
        <p:blipFill>
          <a:blip r:embed="rId3" cstate="print"/>
          <a:srcRect/>
          <a:stretch>
            <a:fillRect/>
          </a:stretch>
        </p:blipFill>
        <p:spPr bwMode="auto">
          <a:xfrm>
            <a:off x="6324031" y="1120965"/>
            <a:ext cx="2628900" cy="53530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fr-FR" sz="1400" dirty="0" smtClean="0"/>
              <a:t>La lettre Expertise</a:t>
            </a:r>
          </a:p>
        </p:txBody>
      </p:sp>
      <p:pic>
        <p:nvPicPr>
          <p:cNvPr id="22532" name="Picture 9"/>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301750"/>
            <a:ext cx="3486150" cy="1277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533" name="Picture 10"/>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371850" y="895350"/>
            <a:ext cx="5772150" cy="5962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ZoneTexte 6"/>
          <p:cNvSpPr txBox="1"/>
          <p:nvPr/>
        </p:nvSpPr>
        <p:spPr>
          <a:xfrm rot="20465800">
            <a:off x="428625" y="3552825"/>
            <a:ext cx="2409825" cy="338554"/>
          </a:xfrm>
          <a:prstGeom prst="rect">
            <a:avLst/>
          </a:prstGeom>
          <a:noFill/>
          <a:ln>
            <a:solidFill>
              <a:schemeClr val="tx1"/>
            </a:solidFill>
          </a:ln>
        </p:spPr>
        <p:txBody>
          <a:bodyPr wrap="square" rtlCol="0">
            <a:spAutoFit/>
          </a:bodyPr>
          <a:lstStyle/>
          <a:p>
            <a:pPr algn="ctr"/>
            <a:r>
              <a:rPr lang="fr-FR" dirty="0" smtClean="0"/>
              <a:t>Juillet 2010</a:t>
            </a:r>
            <a:endParaRPr lang="fr-FR" dirty="0"/>
          </a:p>
        </p:txBody>
      </p:sp>
      <p:sp>
        <p:nvSpPr>
          <p:cNvPr id="8" name="Rectangle 7"/>
          <p:cNvSpPr>
            <a:spLocks noChangeArrowheads="1"/>
          </p:cNvSpPr>
          <p:nvPr/>
        </p:nvSpPr>
        <p:spPr bwMode="gray">
          <a:xfrm>
            <a:off x="2003425" y="196211"/>
            <a:ext cx="6997700" cy="358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lIns="90000" tIns="46800" rIns="0" bIns="46800"/>
          <a:lstStyle/>
          <a:p>
            <a:pPr algn="r">
              <a:spcBef>
                <a:spcPct val="20000"/>
              </a:spcBef>
              <a:buSzPct val="80000"/>
            </a:pPr>
            <a:r>
              <a:rPr lang="fr-FR" b="1" dirty="0" smtClean="0">
                <a:solidFill>
                  <a:schemeClr val="bg1"/>
                </a:solidFill>
                <a:latin typeface="Verdana" pitchFamily="34" charset="0"/>
              </a:rPr>
              <a:t>La BIM en Alsace</a:t>
            </a:r>
            <a:endParaRPr lang="fr-FR" b="1" dirty="0">
              <a:solidFill>
                <a:schemeClr val="bg1"/>
              </a:solidFill>
              <a:latin typeface="Verdana" pitchFamily="34" charset="0"/>
            </a:endParaRPr>
          </a:p>
        </p:txBody>
      </p:sp>
      <p:grpSp>
        <p:nvGrpSpPr>
          <p:cNvPr id="13" name="Groupe 12"/>
          <p:cNvGrpSpPr/>
          <p:nvPr/>
        </p:nvGrpSpPr>
        <p:grpSpPr>
          <a:xfrm>
            <a:off x="4367283" y="1651379"/>
            <a:ext cx="4326341" cy="3630471"/>
            <a:chOff x="4367283" y="1651379"/>
            <a:chExt cx="4326341" cy="3630471"/>
          </a:xfrm>
        </p:grpSpPr>
        <p:sp>
          <p:nvSpPr>
            <p:cNvPr id="10" name="ZoneTexte 9"/>
            <p:cNvSpPr txBox="1"/>
            <p:nvPr/>
          </p:nvSpPr>
          <p:spPr>
            <a:xfrm>
              <a:off x="4367283" y="3712190"/>
              <a:ext cx="4312693" cy="1569660"/>
            </a:xfrm>
            <a:prstGeom prst="rect">
              <a:avLst/>
            </a:prstGeom>
            <a:solidFill>
              <a:schemeClr val="bg1"/>
            </a:solidFill>
            <a:ln>
              <a:solidFill>
                <a:schemeClr val="tx1"/>
              </a:solidFill>
            </a:ln>
          </p:spPr>
          <p:txBody>
            <a:bodyPr wrap="square" rtlCol="0">
              <a:spAutoFit/>
            </a:bodyPr>
            <a:lstStyle/>
            <a:p>
              <a:pPr algn="just"/>
              <a:r>
                <a:rPr lang="fr-FR" dirty="0" smtClean="0"/>
                <a:t>« … Des lycéens formés aux logiciels objets, travaillent chaque été à la Région Alsace et contribuent à la transformation de nos plans actuels 2D en 3D. Une attention toute particulière est apportée aux </a:t>
              </a:r>
              <a:r>
                <a:rPr lang="fr-FR" dirty="0" err="1" smtClean="0"/>
                <a:t>piéces</a:t>
              </a:r>
              <a:r>
                <a:rPr lang="fr-FR" dirty="0" smtClean="0"/>
                <a:t> (« </a:t>
              </a:r>
              <a:r>
                <a:rPr lang="fr-FR" dirty="0" err="1" smtClean="0"/>
                <a:t>IFCSpace</a:t>
              </a:r>
              <a:r>
                <a:rPr lang="fr-FR" dirty="0" smtClean="0"/>
                <a:t> »)… »</a:t>
              </a:r>
              <a:endParaRPr lang="fr-FR" dirty="0"/>
            </a:p>
          </p:txBody>
        </p:sp>
        <p:sp>
          <p:nvSpPr>
            <p:cNvPr id="12" name="Forme libre 11"/>
            <p:cNvSpPr/>
            <p:nvPr/>
          </p:nvSpPr>
          <p:spPr bwMode="auto">
            <a:xfrm>
              <a:off x="4367284" y="2756849"/>
              <a:ext cx="4326340" cy="928048"/>
            </a:xfrm>
            <a:custGeom>
              <a:avLst/>
              <a:gdLst>
                <a:gd name="connsiteX0" fmla="*/ 1009934 w 4326340"/>
                <a:gd name="connsiteY0" fmla="*/ 122830 h 791571"/>
                <a:gd name="connsiteX1" fmla="*/ 1446662 w 4326340"/>
                <a:gd name="connsiteY1" fmla="*/ 136478 h 791571"/>
                <a:gd name="connsiteX2" fmla="*/ 1446662 w 4326340"/>
                <a:gd name="connsiteY2" fmla="*/ 0 h 791571"/>
                <a:gd name="connsiteX3" fmla="*/ 2743200 w 4326340"/>
                <a:gd name="connsiteY3" fmla="*/ 13648 h 791571"/>
                <a:gd name="connsiteX4" fmla="*/ 4326340 w 4326340"/>
                <a:gd name="connsiteY4" fmla="*/ 791571 h 791571"/>
                <a:gd name="connsiteX5" fmla="*/ 0 w 4326340"/>
                <a:gd name="connsiteY5" fmla="*/ 764275 h 791571"/>
                <a:gd name="connsiteX6" fmla="*/ 1009934 w 4326340"/>
                <a:gd name="connsiteY6" fmla="*/ 122830 h 791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6340" h="791571">
                  <a:moveTo>
                    <a:pt x="1009934" y="122830"/>
                  </a:moveTo>
                  <a:lnTo>
                    <a:pt x="1446662" y="136478"/>
                  </a:lnTo>
                  <a:lnTo>
                    <a:pt x="1446662" y="0"/>
                  </a:lnTo>
                  <a:lnTo>
                    <a:pt x="2743200" y="13648"/>
                  </a:lnTo>
                  <a:lnTo>
                    <a:pt x="4326340" y="791571"/>
                  </a:lnTo>
                  <a:lnTo>
                    <a:pt x="0" y="764275"/>
                  </a:lnTo>
                  <a:lnTo>
                    <a:pt x="1009934" y="122830"/>
                  </a:lnTo>
                  <a:close/>
                </a:path>
              </a:pathLst>
            </a:custGeom>
            <a:solidFill>
              <a:schemeClr val="bg1">
                <a:lumMod val="95000"/>
              </a:schemeClr>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smtClean="0">
                <a:ln>
                  <a:noFill/>
                </a:ln>
                <a:solidFill>
                  <a:schemeClr val="tx1"/>
                </a:solidFill>
                <a:effectLst/>
                <a:latin typeface="Arial" charset="0"/>
              </a:endParaRPr>
            </a:p>
          </p:txBody>
        </p:sp>
        <p:sp>
          <p:nvSpPr>
            <p:cNvPr id="11" name="Forme libre 10"/>
            <p:cNvSpPr/>
            <p:nvPr/>
          </p:nvSpPr>
          <p:spPr bwMode="auto">
            <a:xfrm>
              <a:off x="5336276" y="1651379"/>
              <a:ext cx="1787856" cy="1323833"/>
            </a:xfrm>
            <a:custGeom>
              <a:avLst/>
              <a:gdLst>
                <a:gd name="connsiteX0" fmla="*/ 0 w 1760561"/>
                <a:gd name="connsiteY0" fmla="*/ 0 h 1310185"/>
                <a:gd name="connsiteX1" fmla="*/ 1746914 w 1760561"/>
                <a:gd name="connsiteY1" fmla="*/ 0 h 1310185"/>
                <a:gd name="connsiteX2" fmla="*/ 1760561 w 1760561"/>
                <a:gd name="connsiteY2" fmla="*/ 1146412 h 1310185"/>
                <a:gd name="connsiteX3" fmla="*/ 395785 w 1760561"/>
                <a:gd name="connsiteY3" fmla="*/ 1146412 h 1310185"/>
                <a:gd name="connsiteX4" fmla="*/ 395785 w 1760561"/>
                <a:gd name="connsiteY4" fmla="*/ 1310185 h 1310185"/>
                <a:gd name="connsiteX5" fmla="*/ 27296 w 1760561"/>
                <a:gd name="connsiteY5" fmla="*/ 1282890 h 1310185"/>
                <a:gd name="connsiteX6" fmla="*/ 0 w 1760561"/>
                <a:gd name="connsiteY6" fmla="*/ 0 h 1310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0561" h="1310185">
                  <a:moveTo>
                    <a:pt x="0" y="0"/>
                  </a:moveTo>
                  <a:lnTo>
                    <a:pt x="1746914" y="0"/>
                  </a:lnTo>
                  <a:lnTo>
                    <a:pt x="1760561" y="1146412"/>
                  </a:lnTo>
                  <a:lnTo>
                    <a:pt x="395785" y="1146412"/>
                  </a:lnTo>
                  <a:lnTo>
                    <a:pt x="395785" y="1310185"/>
                  </a:lnTo>
                  <a:lnTo>
                    <a:pt x="27296" y="1282890"/>
                  </a:lnTo>
                  <a:lnTo>
                    <a:pt x="0" y="0"/>
                  </a:lnTo>
                  <a:close/>
                </a:path>
              </a:pathLst>
            </a:custGeom>
            <a:noFill/>
            <a:ln w="38100" cap="flat" cmpd="sng" algn="ctr">
              <a:solidFill>
                <a:srgbClr val="FF00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smtClean="0">
                <a:ln>
                  <a:noFill/>
                </a:ln>
                <a:solidFill>
                  <a:schemeClr val="tx1"/>
                </a:solidFill>
                <a:effectLst/>
                <a:latin typeface="Arial" charset="0"/>
              </a:endParaRPr>
            </a:p>
          </p:txBody>
        </p:sp>
      </p:grpSp>
    </p:spTree>
    <p:extLst>
      <p:ext uri="{BB962C8B-B14F-4D97-AF65-F5344CB8AC3E}">
        <p14:creationId xmlns="" xmlns:p14="http://schemas.microsoft.com/office/powerpoint/2010/main" val="110818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94734" y="768350"/>
            <a:ext cx="8420630" cy="301625"/>
          </a:xfrm>
        </p:spPr>
        <p:txBody>
          <a:bodyPr/>
          <a:lstStyle/>
          <a:p>
            <a:r>
              <a:rPr lang="fr-FR" sz="1400" dirty="0" smtClean="0"/>
              <a:t>Conférence et table ronde</a:t>
            </a:r>
            <a:r>
              <a:rPr lang="fr-FR" sz="1400" b="0" dirty="0" smtClean="0"/>
              <a:t> à la Maison de la Région le 19 octobre 2010</a:t>
            </a:r>
          </a:p>
        </p:txBody>
      </p:sp>
      <p:pic>
        <p:nvPicPr>
          <p:cNvPr id="24579" name="Picture 3"/>
          <p:cNvPicPr>
            <a:picLocks noGrp="1" noChangeAspect="1" noChangeArrowheads="1"/>
          </p:cNvPicPr>
          <p:nvPr>
            <p:ph type="body" idx="1"/>
          </p:nvPr>
        </p:nvPicPr>
        <p:blipFill>
          <a:blip r:embed="rId3" cstate="print">
            <a:extLst>
              <a:ext uri="{28A0092B-C50C-407E-A947-70E740481C1C}">
                <a14:useLocalDpi xmlns="" xmlns:a14="http://schemas.microsoft.com/office/drawing/2010/main" val="0"/>
              </a:ext>
            </a:extLst>
          </a:blip>
          <a:srcRect/>
          <a:stretch>
            <a:fillRect/>
          </a:stretch>
        </p:blipFill>
        <p:spPr>
          <a:xfrm>
            <a:off x="0" y="1333500"/>
            <a:ext cx="9074150" cy="4591050"/>
          </a:xfrm>
        </p:spPr>
      </p:pic>
      <p:pic>
        <p:nvPicPr>
          <p:cNvPr id="24580" name="Picture 4" descr="Back_Button">
            <a:hlinkClick r:id="rId4" action="ppaction://hlinksldjump"/>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631238" y="6043613"/>
            <a:ext cx="512762" cy="512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ZoneTexte 5"/>
          <p:cNvSpPr txBox="1"/>
          <p:nvPr/>
        </p:nvSpPr>
        <p:spPr>
          <a:xfrm rot="21353076">
            <a:off x="5296881" y="5202487"/>
            <a:ext cx="2687119" cy="338554"/>
          </a:xfrm>
          <a:prstGeom prst="rect">
            <a:avLst/>
          </a:prstGeom>
          <a:solidFill>
            <a:schemeClr val="bg1"/>
          </a:solidFill>
          <a:ln>
            <a:solidFill>
              <a:schemeClr val="tx1"/>
            </a:solidFill>
          </a:ln>
        </p:spPr>
        <p:txBody>
          <a:bodyPr wrap="square" rtlCol="0">
            <a:spAutoFit/>
          </a:bodyPr>
          <a:lstStyle/>
          <a:p>
            <a:pPr algn="ctr"/>
            <a:r>
              <a:rPr lang="fr-FR" dirty="0" smtClean="0"/>
              <a:t>Octobre 2010</a:t>
            </a:r>
            <a:endParaRPr lang="fr-FR" dirty="0"/>
          </a:p>
        </p:txBody>
      </p:sp>
      <p:sp>
        <p:nvSpPr>
          <p:cNvPr id="8" name="Rectangle 7"/>
          <p:cNvSpPr>
            <a:spLocks noChangeArrowheads="1"/>
          </p:cNvSpPr>
          <p:nvPr/>
        </p:nvSpPr>
        <p:spPr bwMode="gray">
          <a:xfrm>
            <a:off x="2003425" y="182563"/>
            <a:ext cx="6997700" cy="358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lIns="90000" tIns="46800" rIns="0" bIns="46800"/>
          <a:lstStyle/>
          <a:p>
            <a:pPr algn="r">
              <a:spcBef>
                <a:spcPct val="20000"/>
              </a:spcBef>
              <a:buSzPct val="80000"/>
            </a:pPr>
            <a:r>
              <a:rPr lang="fr-FR" b="1" dirty="0" smtClean="0">
                <a:solidFill>
                  <a:schemeClr val="bg1"/>
                </a:solidFill>
                <a:latin typeface="Verdana" pitchFamily="34" charset="0"/>
              </a:rPr>
              <a:t>La BIM en Alsace</a:t>
            </a:r>
            <a:endParaRPr lang="fr-FR" b="1" dirty="0">
              <a:solidFill>
                <a:schemeClr val="bg1"/>
              </a:solidFill>
              <a:latin typeface="Verdana" pitchFamily="34" charset="0"/>
            </a:endParaRPr>
          </a:p>
        </p:txBody>
      </p:sp>
    </p:spTree>
    <p:extLst>
      <p:ext uri="{BB962C8B-B14F-4D97-AF65-F5344CB8AC3E}">
        <p14:creationId xmlns="" xmlns:p14="http://schemas.microsoft.com/office/powerpoint/2010/main" val="12823980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94734" y="768350"/>
            <a:ext cx="8420630" cy="301625"/>
          </a:xfrm>
        </p:spPr>
        <p:txBody>
          <a:bodyPr/>
          <a:lstStyle/>
          <a:p>
            <a:r>
              <a:rPr lang="fr-FR" sz="1400" dirty="0" smtClean="0"/>
              <a:t>Formation académique</a:t>
            </a:r>
            <a:endParaRPr lang="fr-FR" sz="1400" b="0" dirty="0" smtClean="0"/>
          </a:p>
        </p:txBody>
      </p:sp>
      <p:sp>
        <p:nvSpPr>
          <p:cNvPr id="6" name="ZoneTexte 5"/>
          <p:cNvSpPr txBox="1"/>
          <p:nvPr/>
        </p:nvSpPr>
        <p:spPr>
          <a:xfrm rot="21353076">
            <a:off x="5296881" y="5202487"/>
            <a:ext cx="2687119" cy="338554"/>
          </a:xfrm>
          <a:prstGeom prst="rect">
            <a:avLst/>
          </a:prstGeom>
          <a:solidFill>
            <a:schemeClr val="bg1"/>
          </a:solidFill>
          <a:ln>
            <a:solidFill>
              <a:schemeClr val="tx1"/>
            </a:solidFill>
          </a:ln>
        </p:spPr>
        <p:txBody>
          <a:bodyPr wrap="square" rtlCol="0">
            <a:spAutoFit/>
          </a:bodyPr>
          <a:lstStyle/>
          <a:p>
            <a:pPr algn="ctr"/>
            <a:r>
              <a:rPr lang="fr-FR" dirty="0" smtClean="0"/>
              <a:t> 2013-2014</a:t>
            </a:r>
            <a:endParaRPr lang="fr-FR" dirty="0"/>
          </a:p>
        </p:txBody>
      </p:sp>
      <p:sp>
        <p:nvSpPr>
          <p:cNvPr id="8" name="Rectangle 7"/>
          <p:cNvSpPr>
            <a:spLocks noChangeArrowheads="1"/>
          </p:cNvSpPr>
          <p:nvPr/>
        </p:nvSpPr>
        <p:spPr bwMode="gray">
          <a:xfrm>
            <a:off x="2003425" y="182563"/>
            <a:ext cx="6997700" cy="358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lIns="90000" tIns="46800" rIns="0" bIns="46800"/>
          <a:lstStyle/>
          <a:p>
            <a:pPr algn="r">
              <a:spcBef>
                <a:spcPct val="20000"/>
              </a:spcBef>
              <a:buSzPct val="80000"/>
            </a:pPr>
            <a:r>
              <a:rPr lang="fr-FR" b="1" dirty="0" smtClean="0">
                <a:solidFill>
                  <a:schemeClr val="bg1"/>
                </a:solidFill>
                <a:latin typeface="Verdana" pitchFamily="34" charset="0"/>
              </a:rPr>
              <a:t>La BIM en Alsace</a:t>
            </a:r>
            <a:endParaRPr lang="fr-FR" b="1" dirty="0">
              <a:solidFill>
                <a:schemeClr val="bg1"/>
              </a:solidFill>
              <a:latin typeface="Verdana" pitchFamily="34" charset="0"/>
            </a:endParaRPr>
          </a:p>
        </p:txBody>
      </p:sp>
      <p:sp>
        <p:nvSpPr>
          <p:cNvPr id="9" name="ZoneTexte 8"/>
          <p:cNvSpPr txBox="1"/>
          <p:nvPr/>
        </p:nvSpPr>
        <p:spPr>
          <a:xfrm>
            <a:off x="1213945" y="2049151"/>
            <a:ext cx="7378262" cy="3416320"/>
          </a:xfrm>
          <a:prstGeom prst="rect">
            <a:avLst/>
          </a:prstGeom>
          <a:noFill/>
        </p:spPr>
        <p:txBody>
          <a:bodyPr wrap="square" rtlCol="0">
            <a:spAutoFit/>
          </a:bodyPr>
          <a:lstStyle/>
          <a:p>
            <a:pPr>
              <a:lnSpc>
                <a:spcPct val="200000"/>
              </a:lnSpc>
            </a:pPr>
            <a:r>
              <a:rPr lang="fr-FR" sz="2400" dirty="0" smtClean="0"/>
              <a:t>Séminaire académique lycées professionnels</a:t>
            </a:r>
          </a:p>
          <a:p>
            <a:pPr lvl="1">
              <a:lnSpc>
                <a:spcPct val="200000"/>
              </a:lnSpc>
            </a:pPr>
            <a:r>
              <a:rPr lang="fr-FR" sz="1800" dirty="0" smtClean="0"/>
              <a:t>Lycée Heinrich </a:t>
            </a:r>
            <a:r>
              <a:rPr lang="fr-FR" sz="1800" dirty="0" err="1" smtClean="0"/>
              <a:t>Nessel</a:t>
            </a:r>
            <a:r>
              <a:rPr lang="fr-FR" sz="1800" dirty="0" smtClean="0"/>
              <a:t> - HAGUENAU</a:t>
            </a:r>
          </a:p>
          <a:p>
            <a:pPr>
              <a:lnSpc>
                <a:spcPct val="200000"/>
              </a:lnSpc>
            </a:pPr>
            <a:r>
              <a:rPr lang="fr-FR" sz="2400" dirty="0" smtClean="0"/>
              <a:t>GAR AC: La maquette numérique (BIM) en STI2D</a:t>
            </a:r>
          </a:p>
          <a:p>
            <a:pPr lvl="1">
              <a:lnSpc>
                <a:spcPct val="200000"/>
              </a:lnSpc>
            </a:pPr>
            <a:r>
              <a:rPr lang="fr-FR" sz="1800" dirty="0" smtClean="0"/>
              <a:t>Lycée </a:t>
            </a:r>
            <a:r>
              <a:rPr lang="fr-FR" sz="1800" dirty="0" err="1" smtClean="0"/>
              <a:t>Schwilgué</a:t>
            </a:r>
            <a:r>
              <a:rPr lang="fr-FR" sz="1800" dirty="0" smtClean="0"/>
              <a:t> – SÉLESTAT</a:t>
            </a:r>
            <a:endParaRPr lang="fr-FR" sz="2400" dirty="0" smtClean="0"/>
          </a:p>
          <a:p>
            <a:pPr>
              <a:lnSpc>
                <a:spcPct val="200000"/>
              </a:lnSpc>
            </a:pPr>
            <a:endParaRPr lang="fr-FR" sz="2400" dirty="0"/>
          </a:p>
        </p:txBody>
      </p:sp>
    </p:spTree>
    <p:extLst>
      <p:ext uri="{BB962C8B-B14F-4D97-AF65-F5344CB8AC3E}">
        <p14:creationId xmlns="" xmlns:p14="http://schemas.microsoft.com/office/powerpoint/2010/main" val="12823980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Pôle </a:t>
            </a:r>
            <a:r>
              <a:rPr lang="fr-FR" dirty="0" err="1" smtClean="0"/>
              <a:t>Energievie</a:t>
            </a:r>
            <a:endParaRPr lang="fr-FR" dirty="0"/>
          </a:p>
        </p:txBody>
      </p:sp>
      <p:pic>
        <p:nvPicPr>
          <p:cNvPr id="4" name="Image 3" descr="energivie_socle régional.jpg"/>
          <p:cNvPicPr>
            <a:picLocks noChangeAspect="1"/>
          </p:cNvPicPr>
          <p:nvPr/>
        </p:nvPicPr>
        <p:blipFill>
          <a:blip r:embed="rId3" cstate="print"/>
          <a:stretch>
            <a:fillRect/>
          </a:stretch>
        </p:blipFill>
        <p:spPr>
          <a:xfrm>
            <a:off x="1257300" y="1276422"/>
            <a:ext cx="7162800" cy="4984001"/>
          </a:xfrm>
          <a:prstGeom prst="rect">
            <a:avLst/>
          </a:prstGeom>
          <a:ln w="9525">
            <a:solidFill>
              <a:schemeClr val="tx1"/>
            </a:solidFill>
          </a:ln>
        </p:spPr>
      </p:pic>
      <p:sp>
        <p:nvSpPr>
          <p:cNvPr id="5" name="ZoneTexte 4"/>
          <p:cNvSpPr txBox="1"/>
          <p:nvPr/>
        </p:nvSpPr>
        <p:spPr>
          <a:xfrm rot="20465800">
            <a:off x="428625" y="2943225"/>
            <a:ext cx="2409825" cy="338554"/>
          </a:xfrm>
          <a:prstGeom prst="rect">
            <a:avLst/>
          </a:prstGeom>
          <a:solidFill>
            <a:schemeClr val="bg1"/>
          </a:solidFill>
          <a:ln>
            <a:solidFill>
              <a:schemeClr val="tx1"/>
            </a:solidFill>
          </a:ln>
        </p:spPr>
        <p:txBody>
          <a:bodyPr wrap="square" rtlCol="0">
            <a:spAutoFit/>
          </a:bodyPr>
          <a:lstStyle/>
          <a:p>
            <a:pPr algn="ctr"/>
            <a:r>
              <a:rPr lang="fr-FR" dirty="0" smtClean="0"/>
              <a:t>2014</a:t>
            </a:r>
            <a:endParaRPr lang="fr-FR" dirty="0"/>
          </a:p>
        </p:txBody>
      </p:sp>
      <p:sp>
        <p:nvSpPr>
          <p:cNvPr id="6" name="Rectangle 3"/>
          <p:cNvSpPr>
            <a:spLocks noChangeArrowheads="1"/>
          </p:cNvSpPr>
          <p:nvPr/>
        </p:nvSpPr>
        <p:spPr bwMode="gray">
          <a:xfrm>
            <a:off x="2003425" y="182563"/>
            <a:ext cx="6997700" cy="358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lIns="90000" tIns="46800" rIns="0" bIns="46800"/>
          <a:lstStyle/>
          <a:p>
            <a:pPr algn="r">
              <a:spcBef>
                <a:spcPct val="20000"/>
              </a:spcBef>
              <a:buSzPct val="80000"/>
            </a:pPr>
            <a:r>
              <a:rPr lang="fr-FR" b="1" dirty="0" smtClean="0">
                <a:solidFill>
                  <a:srgbClr val="B7DEFF"/>
                </a:solidFill>
                <a:latin typeface="Verdana" pitchFamily="34" charset="0"/>
              </a:rPr>
              <a:t>Le BIM en Alsace</a:t>
            </a:r>
            <a:endParaRPr lang="fr-FR" b="1" dirty="0">
              <a:solidFill>
                <a:srgbClr val="B7DEFF"/>
              </a:solidFill>
              <a:latin typeface="Verdana"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C:\Users\Moi\Desktop\Projet Bac\PHOTOS\Vue du batiment\IMG_1604.JPG"/>
          <p:cNvPicPr>
            <a:picLocks noChangeAspect="1" noChangeArrowheads="1"/>
          </p:cNvPicPr>
          <p:nvPr/>
        </p:nvPicPr>
        <p:blipFill>
          <a:blip r:embed="rId3" cstate="print"/>
          <a:srcRect l="28860" t="14699" b="22829"/>
          <a:stretch>
            <a:fillRect/>
          </a:stretch>
        </p:blipFill>
        <p:spPr bwMode="auto">
          <a:xfrm>
            <a:off x="1276350" y="3876675"/>
            <a:ext cx="2256048" cy="1485512"/>
          </a:xfrm>
          <a:prstGeom prst="rect">
            <a:avLst/>
          </a:prstGeom>
          <a:noFill/>
          <a:ln w="9525">
            <a:noFill/>
            <a:miter lim="800000"/>
            <a:headEnd/>
            <a:tailEnd/>
          </a:ln>
        </p:spPr>
      </p:pic>
      <p:sp>
        <p:nvSpPr>
          <p:cNvPr id="3" name="Titre 1"/>
          <p:cNvSpPr txBox="1">
            <a:spLocks/>
          </p:cNvSpPr>
          <p:nvPr/>
        </p:nvSpPr>
        <p:spPr>
          <a:xfrm>
            <a:off x="552450" y="768350"/>
            <a:ext cx="8062913" cy="301625"/>
          </a:xfrm>
          <a:prstGeom prst="rect">
            <a:avLst/>
          </a:prstGeom>
        </p:spPr>
        <p: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fr-FR" sz="1600" b="1" i="0" u="none" strike="noStrike" kern="0" cap="none" spc="0" normalizeH="0" baseline="0" noProof="0" dirty="0" smtClean="0">
                <a:ln>
                  <a:noFill/>
                </a:ln>
                <a:solidFill>
                  <a:schemeClr val="bg1"/>
                </a:solidFill>
                <a:effectLst/>
                <a:uLnTx/>
                <a:uFillTx/>
                <a:latin typeface="+mj-lt"/>
                <a:ea typeface="+mj-ea"/>
                <a:cs typeface="+mj-cs"/>
              </a:rPr>
              <a:t>Exemples - session d’examen 2015 – Académie de Strasbourg</a:t>
            </a:r>
            <a:endParaRPr kumimoji="0" lang="fr-FR" sz="1600" b="1" i="0" u="none" strike="noStrike" kern="0" cap="none" spc="0" normalizeH="0" baseline="0" noProof="0" dirty="0">
              <a:ln>
                <a:noFill/>
              </a:ln>
              <a:solidFill>
                <a:schemeClr val="bg1"/>
              </a:solidFill>
              <a:effectLst/>
              <a:uLnTx/>
              <a:uFillTx/>
              <a:latin typeface="+mj-lt"/>
              <a:ea typeface="+mj-ea"/>
              <a:cs typeface="+mj-cs"/>
            </a:endParaRPr>
          </a:p>
        </p:txBody>
      </p:sp>
      <p:pic>
        <p:nvPicPr>
          <p:cNvPr id="8" name="Image 7" descr="G:\Dossier maison Saint Gobain\Fichiers du groupe\Fichiers Victor\Compte rendu\Images\revit-2014for-blog.jpg"/>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98959" y="2331823"/>
            <a:ext cx="1080120" cy="1080120"/>
          </a:xfrm>
          <a:prstGeom prst="rect">
            <a:avLst/>
          </a:prstGeom>
          <a:noFill/>
          <a:ln>
            <a:noFill/>
          </a:ln>
        </p:spPr>
      </p:pic>
      <p:sp>
        <p:nvSpPr>
          <p:cNvPr id="9" name="Flèche droite 8"/>
          <p:cNvSpPr/>
          <p:nvPr/>
        </p:nvSpPr>
        <p:spPr>
          <a:xfrm>
            <a:off x="1542197" y="3343238"/>
            <a:ext cx="2402733" cy="464488"/>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 de texte 13"/>
          <p:cNvSpPr txBox="1">
            <a:spLocks noChangeArrowheads="1"/>
          </p:cNvSpPr>
          <p:nvPr/>
        </p:nvSpPr>
        <p:spPr bwMode="auto">
          <a:xfrm>
            <a:off x="2624212" y="3443486"/>
            <a:ext cx="1100063" cy="333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fr-FR" altLang="en-US" sz="1200" b="1" i="1" dirty="0" smtClean="0">
                <a:latin typeface="Calibri" pitchFamily="34" charset="0"/>
                <a:cs typeface="Arial" pitchFamily="34" charset="0"/>
              </a:rPr>
              <a:t>Exportation</a:t>
            </a:r>
            <a:endParaRPr kumimoji="0" lang="en-US" altLang="en-US"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2" name="Picture 2" descr="G:\Dossier maison Saint Gobain\Fichiers du groupe\Fichiers Victor\5 - Compte rendu\Images présentations\archi esquisse.png"/>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t="11902" b="7870"/>
          <a:stretch/>
        </p:blipFill>
        <p:spPr bwMode="auto">
          <a:xfrm>
            <a:off x="4074714" y="3034471"/>
            <a:ext cx="1602186" cy="1119537"/>
          </a:xfrm>
          <a:prstGeom prst="rect">
            <a:avLst/>
          </a:prstGeom>
          <a:noFill/>
          <a:extLst>
            <a:ext uri="{909E8E84-426E-40DD-AFC4-6F175D3DCCD1}">
              <a14:hiddenFill xmlns="" xmlns:a14="http://schemas.microsoft.com/office/drawing/2010/main">
                <a:solidFill>
                  <a:srgbClr val="FFFFFF"/>
                </a:solidFill>
              </a14:hiddenFill>
            </a:ext>
          </a:extLst>
        </p:spPr>
      </p:pic>
      <p:pic>
        <p:nvPicPr>
          <p:cNvPr id="3074" name="Picture 2" descr="http://img.edilportale.com/products/prodotti-1362-relfc21970b-a9f2-4d96-8403-9c6a85771f2b.jpg"/>
          <p:cNvPicPr>
            <a:picLocks noChangeAspect="1" noChangeArrowheads="1"/>
          </p:cNvPicPr>
          <p:nvPr/>
        </p:nvPicPr>
        <p:blipFill>
          <a:blip r:embed="rId6" cstate="print"/>
          <a:srcRect/>
          <a:stretch>
            <a:fillRect/>
          </a:stretch>
        </p:blipFill>
        <p:spPr bwMode="auto">
          <a:xfrm>
            <a:off x="368299" y="3730624"/>
            <a:ext cx="1089025" cy="1089025"/>
          </a:xfrm>
          <a:prstGeom prst="rect">
            <a:avLst/>
          </a:prstGeom>
          <a:noFill/>
        </p:spPr>
      </p:pic>
      <p:sp>
        <p:nvSpPr>
          <p:cNvPr id="13" name="ZoneTexte 12"/>
          <p:cNvSpPr txBox="1"/>
          <p:nvPr/>
        </p:nvSpPr>
        <p:spPr>
          <a:xfrm>
            <a:off x="676274" y="1171575"/>
            <a:ext cx="7305675" cy="338554"/>
          </a:xfrm>
          <a:prstGeom prst="rect">
            <a:avLst/>
          </a:prstGeom>
          <a:noFill/>
        </p:spPr>
        <p:txBody>
          <a:bodyPr wrap="square" rtlCol="0">
            <a:spAutoFit/>
          </a:bodyPr>
          <a:lstStyle/>
          <a:p>
            <a:r>
              <a:rPr lang="fr-FR" dirty="0" smtClean="0"/>
              <a:t>Lycée Louis Armand – Mulhouse – </a:t>
            </a:r>
            <a:r>
              <a:rPr lang="fr-FR" dirty="0" smtClean="0">
                <a:solidFill>
                  <a:srgbClr val="FF0000"/>
                </a:solidFill>
              </a:rPr>
              <a:t>problématique d’une construction neuve</a:t>
            </a:r>
            <a:endParaRPr lang="fr-FR" dirty="0">
              <a:solidFill>
                <a:srgbClr val="FF0000"/>
              </a:solidFill>
            </a:endParaRPr>
          </a:p>
        </p:txBody>
      </p:sp>
      <p:sp>
        <p:nvSpPr>
          <p:cNvPr id="16" name="ZoneTexte 15"/>
          <p:cNvSpPr txBox="1"/>
          <p:nvPr/>
        </p:nvSpPr>
        <p:spPr>
          <a:xfrm>
            <a:off x="1466849" y="5676900"/>
            <a:ext cx="7305675" cy="338554"/>
          </a:xfrm>
          <a:prstGeom prst="rect">
            <a:avLst/>
          </a:prstGeom>
          <a:noFill/>
        </p:spPr>
        <p:txBody>
          <a:bodyPr wrap="square" rtlCol="0">
            <a:spAutoFit/>
          </a:bodyPr>
          <a:lstStyle/>
          <a:p>
            <a:pPr algn="r"/>
            <a:r>
              <a:rPr lang="fr-FR" b="1" dirty="0" smtClean="0">
                <a:solidFill>
                  <a:srgbClr val="FF0000"/>
                </a:solidFill>
              </a:rPr>
              <a:t>problématique de rénovation </a:t>
            </a:r>
            <a:r>
              <a:rPr lang="fr-FR" dirty="0" smtClean="0"/>
              <a:t>– Lycée Jean Baptiste </a:t>
            </a:r>
            <a:r>
              <a:rPr lang="fr-FR" dirty="0" err="1" smtClean="0"/>
              <a:t>Schwilgué</a:t>
            </a:r>
            <a:r>
              <a:rPr lang="fr-FR" dirty="0" smtClean="0"/>
              <a:t> – Sélestat</a:t>
            </a:r>
            <a:endParaRPr lang="fr-FR" dirty="0"/>
          </a:p>
        </p:txBody>
      </p:sp>
      <p:sp>
        <p:nvSpPr>
          <p:cNvPr id="17" name="ZoneTexte 16"/>
          <p:cNvSpPr txBox="1"/>
          <p:nvPr/>
        </p:nvSpPr>
        <p:spPr>
          <a:xfrm>
            <a:off x="4772025" y="5400675"/>
            <a:ext cx="3981450" cy="338554"/>
          </a:xfrm>
          <a:prstGeom prst="rect">
            <a:avLst/>
          </a:prstGeom>
          <a:noFill/>
        </p:spPr>
        <p:txBody>
          <a:bodyPr wrap="square" rtlCol="0">
            <a:spAutoFit/>
          </a:bodyPr>
          <a:lstStyle/>
          <a:p>
            <a:pPr algn="r"/>
            <a:r>
              <a:rPr lang="fr-FR" b="1" dirty="0" smtClean="0">
                <a:solidFill>
                  <a:srgbClr val="00B050"/>
                </a:solidFill>
              </a:rPr>
              <a:t>Un bâtiment du lycée </a:t>
            </a:r>
            <a:endParaRPr lang="fr-FR" b="1" dirty="0">
              <a:solidFill>
                <a:srgbClr val="00B050"/>
              </a:solidFill>
            </a:endParaRPr>
          </a:p>
        </p:txBody>
      </p:sp>
      <p:pic>
        <p:nvPicPr>
          <p:cNvPr id="20" name="Image 19" descr="E:\Dossier maison Saint Gobain\Fichiers du groupe\Fichiers Victor\Compte rendu\Images\rendu cloud ext 1.png"/>
          <p:cNvPicPr>
            <a:picLocks noChangeAspect="1"/>
          </p:cNvPicPr>
          <p:nvPr/>
        </p:nvPicPr>
        <p:blipFill>
          <a:blip r:embed="rId7" cstate="print"/>
          <a:srcRect/>
          <a:stretch>
            <a:fillRect/>
          </a:stretch>
        </p:blipFill>
        <p:spPr bwMode="auto">
          <a:xfrm>
            <a:off x="1786889" y="1906971"/>
            <a:ext cx="1842136" cy="1527429"/>
          </a:xfrm>
          <a:prstGeom prst="rect">
            <a:avLst/>
          </a:prstGeom>
          <a:ln>
            <a:noFill/>
          </a:ln>
          <a:effectLst>
            <a:softEdge rad="112500"/>
          </a:effectLst>
        </p:spPr>
      </p:pic>
      <p:sp>
        <p:nvSpPr>
          <p:cNvPr id="21" name="ZoneTexte 20"/>
          <p:cNvSpPr txBox="1"/>
          <p:nvPr/>
        </p:nvSpPr>
        <p:spPr>
          <a:xfrm>
            <a:off x="3219449" y="2171700"/>
            <a:ext cx="3286125" cy="584775"/>
          </a:xfrm>
          <a:prstGeom prst="rect">
            <a:avLst/>
          </a:prstGeom>
          <a:noFill/>
        </p:spPr>
        <p:txBody>
          <a:bodyPr wrap="square" rtlCol="0">
            <a:spAutoFit/>
          </a:bodyPr>
          <a:lstStyle/>
          <a:p>
            <a:pPr algn="ctr"/>
            <a:r>
              <a:rPr lang="fr-FR" dirty="0" smtClean="0"/>
              <a:t>Approche réglementaire </a:t>
            </a:r>
          </a:p>
          <a:p>
            <a:pPr algn="ctr"/>
            <a:r>
              <a:rPr lang="fr-FR" dirty="0" smtClean="0"/>
              <a:t>RT2012</a:t>
            </a:r>
            <a:endParaRPr lang="fr-FR" dirty="0"/>
          </a:p>
        </p:txBody>
      </p:sp>
      <p:sp>
        <p:nvSpPr>
          <p:cNvPr id="22" name="ZoneTexte 21"/>
          <p:cNvSpPr txBox="1"/>
          <p:nvPr/>
        </p:nvSpPr>
        <p:spPr>
          <a:xfrm>
            <a:off x="3505200" y="4543425"/>
            <a:ext cx="2914650" cy="584775"/>
          </a:xfrm>
          <a:prstGeom prst="rect">
            <a:avLst/>
          </a:prstGeom>
          <a:noFill/>
        </p:spPr>
        <p:txBody>
          <a:bodyPr wrap="square" rtlCol="0">
            <a:spAutoFit/>
          </a:bodyPr>
          <a:lstStyle/>
          <a:p>
            <a:pPr algn="ctr"/>
            <a:r>
              <a:rPr lang="fr-FR" dirty="0" smtClean="0"/>
              <a:t>Simulation des </a:t>
            </a:r>
          </a:p>
          <a:p>
            <a:pPr algn="ctr"/>
            <a:r>
              <a:rPr lang="fr-FR" dirty="0" smtClean="0"/>
              <a:t>7 clés d’une rénovation BBC</a:t>
            </a:r>
          </a:p>
        </p:txBody>
      </p:sp>
      <p:pic>
        <p:nvPicPr>
          <p:cNvPr id="23" name="Picture 2" descr="http://documentation.archiwizard.fr/help/aw/fr/2.3.0/RT2012_ThBCE/images/splash_screen.pn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7677150" y="1459956"/>
            <a:ext cx="1319170" cy="845094"/>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19" name="Image 18"/>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6446677" y="1778622"/>
            <a:ext cx="2364270" cy="1602753"/>
          </a:xfrm>
          <a:prstGeom prst="rect">
            <a:avLst/>
          </a:prstGeom>
        </p:spPr>
      </p:pic>
      <p:sp>
        <p:nvSpPr>
          <p:cNvPr id="15" name="ZoneTexte 14"/>
          <p:cNvSpPr txBox="1"/>
          <p:nvPr/>
        </p:nvSpPr>
        <p:spPr>
          <a:xfrm>
            <a:off x="685799" y="1476375"/>
            <a:ext cx="4695825" cy="338554"/>
          </a:xfrm>
          <a:prstGeom prst="rect">
            <a:avLst/>
          </a:prstGeom>
          <a:noFill/>
        </p:spPr>
        <p:txBody>
          <a:bodyPr wrap="square" rtlCol="0">
            <a:spAutoFit/>
          </a:bodyPr>
          <a:lstStyle/>
          <a:p>
            <a:r>
              <a:rPr lang="fr-FR" b="1" dirty="0" smtClean="0">
                <a:solidFill>
                  <a:srgbClr val="00B050"/>
                </a:solidFill>
              </a:rPr>
              <a:t>La maison « </a:t>
            </a:r>
            <a:r>
              <a:rPr lang="fr-FR" b="1" dirty="0" err="1" smtClean="0">
                <a:solidFill>
                  <a:srgbClr val="00B050"/>
                </a:solidFill>
              </a:rPr>
              <a:t>multiconfort</a:t>
            </a:r>
            <a:r>
              <a:rPr lang="fr-FR" b="1" dirty="0" smtClean="0">
                <a:solidFill>
                  <a:srgbClr val="00B050"/>
                </a:solidFill>
              </a:rPr>
              <a:t> » de Saint </a:t>
            </a:r>
            <a:r>
              <a:rPr lang="fr-FR" b="1" dirty="0" err="1" smtClean="0">
                <a:solidFill>
                  <a:srgbClr val="00B050"/>
                </a:solidFill>
              </a:rPr>
              <a:t>Gobain</a:t>
            </a:r>
            <a:endParaRPr lang="fr-FR" b="1" dirty="0">
              <a:solidFill>
                <a:srgbClr val="00B050"/>
              </a:solidFill>
            </a:endParaRPr>
          </a:p>
        </p:txBody>
      </p:sp>
      <p:pic>
        <p:nvPicPr>
          <p:cNvPr id="18" name="Picture 3" descr="C:\Users\Moi\Desktop\Projet Bac\PHOTOS\13_12_07 levé thermographique\FLIR0005.jpg"/>
          <p:cNvPicPr>
            <a:picLocks noChangeAspect="1" noChangeArrowheads="1"/>
          </p:cNvPicPr>
          <p:nvPr/>
        </p:nvPicPr>
        <p:blipFill>
          <a:blip r:embed="rId10" cstate="print"/>
          <a:srcRect/>
          <a:stretch>
            <a:fillRect/>
          </a:stretch>
        </p:blipFill>
        <p:spPr bwMode="auto">
          <a:xfrm>
            <a:off x="6530978" y="3729038"/>
            <a:ext cx="2241548" cy="1681161"/>
          </a:xfrm>
          <a:prstGeom prst="rect">
            <a:avLst/>
          </a:prstGeom>
          <a:noFill/>
          <a:ln w="9525">
            <a:noFill/>
            <a:miter lim="800000"/>
            <a:headEnd/>
            <a:tailEnd/>
          </a:ln>
        </p:spPr>
      </p:pic>
      <p:sp>
        <p:nvSpPr>
          <p:cNvPr id="26" name="Rectangle 25"/>
          <p:cNvSpPr>
            <a:spLocks noChangeArrowheads="1"/>
          </p:cNvSpPr>
          <p:nvPr/>
        </p:nvSpPr>
        <p:spPr bwMode="gray">
          <a:xfrm>
            <a:off x="2003425" y="182563"/>
            <a:ext cx="6997700" cy="358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lIns="90000" tIns="46800" rIns="0" bIns="46800"/>
          <a:lstStyle/>
          <a:p>
            <a:pPr algn="r">
              <a:spcBef>
                <a:spcPct val="20000"/>
              </a:spcBef>
              <a:buSzPct val="80000"/>
            </a:pPr>
            <a:r>
              <a:rPr lang="fr-FR" b="1" dirty="0" smtClean="0">
                <a:solidFill>
                  <a:schemeClr val="bg1"/>
                </a:solidFill>
                <a:latin typeface="Verdana" pitchFamily="34" charset="0"/>
              </a:rPr>
              <a:t>La BIM en Alsace</a:t>
            </a:r>
            <a:endParaRPr lang="fr-FR" b="1" dirty="0">
              <a:solidFill>
                <a:schemeClr val="bg1"/>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21" grpId="0"/>
      <p:bldP spid="22" grpId="0"/>
    </p:bldLst>
  </p:timing>
</p:sld>
</file>

<file path=ppt/theme/theme1.xml><?xml version="1.0" encoding="utf-8"?>
<a:theme xmlns:a="http://schemas.openxmlformats.org/drawingml/2006/main" name="PPT_Bleu">
  <a:themeElements>
    <a:clrScheme name="@modèle PPT DSI v 30 09 2009 1">
      <a:dk1>
        <a:srgbClr val="000000"/>
      </a:dk1>
      <a:lt1>
        <a:srgbClr val="FFFFFF"/>
      </a:lt1>
      <a:dk2>
        <a:srgbClr val="4C7013"/>
      </a:dk2>
      <a:lt2>
        <a:srgbClr val="0061B2"/>
      </a:lt2>
      <a:accent1>
        <a:srgbClr val="FEA501"/>
      </a:accent1>
      <a:accent2>
        <a:srgbClr val="C8A058"/>
      </a:accent2>
      <a:accent3>
        <a:srgbClr val="FFFFFF"/>
      </a:accent3>
      <a:accent4>
        <a:srgbClr val="000000"/>
      </a:accent4>
      <a:accent5>
        <a:srgbClr val="FECFAA"/>
      </a:accent5>
      <a:accent6>
        <a:srgbClr val="B5914F"/>
      </a:accent6>
      <a:hlink>
        <a:srgbClr val="C40505"/>
      </a:hlink>
      <a:folHlink>
        <a:srgbClr val="919191"/>
      </a:folHlink>
    </a:clrScheme>
    <a:fontScheme name="@modèle PPT DSI v 30 09 2009">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modèle PPT DSI v 30 09 2009 1">
        <a:dk1>
          <a:srgbClr val="000000"/>
        </a:dk1>
        <a:lt1>
          <a:srgbClr val="FFFFFF"/>
        </a:lt1>
        <a:dk2>
          <a:srgbClr val="4C7013"/>
        </a:dk2>
        <a:lt2>
          <a:srgbClr val="0061B2"/>
        </a:lt2>
        <a:accent1>
          <a:srgbClr val="FEA501"/>
        </a:accent1>
        <a:accent2>
          <a:srgbClr val="C8A058"/>
        </a:accent2>
        <a:accent3>
          <a:srgbClr val="FFFFFF"/>
        </a:accent3>
        <a:accent4>
          <a:srgbClr val="000000"/>
        </a:accent4>
        <a:accent5>
          <a:srgbClr val="FECFAA"/>
        </a:accent5>
        <a:accent6>
          <a:srgbClr val="B5914F"/>
        </a:accent6>
        <a:hlink>
          <a:srgbClr val="C40505"/>
        </a:hlink>
        <a:folHlink>
          <a:srgbClr val="91919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229226407EA914F8E3689EB8618A3F7" ma:contentTypeVersion="1" ma:contentTypeDescription="Crée un document." ma:contentTypeScope="" ma:versionID="a47d66fd3131431ad213eab851926950">
  <xsd:schema xmlns:xsd="http://www.w3.org/2001/XMLSchema" xmlns:p="http://schemas.microsoft.com/office/2006/metadata/properties" xmlns:ns1="http://schemas.microsoft.com/sharepoint/v3" targetNamespace="http://schemas.microsoft.com/office/2006/metadata/properties" ma:root="true" ma:fieldsID="ee565551e1a1637f9df0223e78db73bd"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Date de début de planification" ma:description="" ma:hidden="true" ma:internalName="PublishingStartDate">
      <xsd:simpleType>
        <xsd:restriction base="dms:Unknown"/>
      </xsd:simpleType>
    </xsd:element>
    <xsd:element name="PublishingExpirationDate" ma:index="9" nillable="true" ma:displayName="Date de fin de planification"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ma:readOnly="true"/>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E8048FE-8A81-42BD-9E50-C72CA0CCB84C}">
  <ds:schemaRefs>
    <ds:schemaRef ds:uri="http://purl.org/dc/elements/1.1/"/>
    <ds:schemaRef ds:uri="http://schemas.openxmlformats.org/package/2006/metadata/core-properties"/>
    <ds:schemaRef ds:uri="http://purl.org/dc/terms/"/>
    <ds:schemaRef ds:uri="http://www.w3.org/XML/1998/namespace"/>
    <ds:schemaRef ds:uri="http://purl.org/dc/dcmitype/"/>
    <ds:schemaRef ds:uri="http://schemas.microsoft.com/office/2006/documentManagement/types"/>
    <ds:schemaRef ds:uri="http://schemas.microsoft.com/sharepoint/v3"/>
    <ds:schemaRef ds:uri="http://schemas.microsoft.com/office/2006/metadata/properties"/>
  </ds:schemaRefs>
</ds:datastoreItem>
</file>

<file path=customXml/itemProps2.xml><?xml version="1.0" encoding="utf-8"?>
<ds:datastoreItem xmlns:ds="http://schemas.openxmlformats.org/officeDocument/2006/customXml" ds:itemID="{F652B356-FB13-453B-8D22-78E5E9C859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BB959F46-A63A-4B12-9965-B90AB51237E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@modèle PPT DSI v 30 09 2009</Template>
  <TotalTime>6422</TotalTime>
  <Words>1087</Words>
  <Application>Microsoft Office PowerPoint</Application>
  <PresentationFormat>Affichage à l'écran (4:3)</PresentationFormat>
  <Paragraphs>193</Paragraphs>
  <Slides>18</Slides>
  <Notes>18</Notes>
  <HiddenSlides>0</HiddenSlides>
  <MMClips>0</MMClips>
  <ScaleCrop>false</ScaleCrop>
  <HeadingPairs>
    <vt:vector size="4" baseType="variant">
      <vt:variant>
        <vt:lpstr>Thème</vt:lpstr>
      </vt:variant>
      <vt:variant>
        <vt:i4>1</vt:i4>
      </vt:variant>
      <vt:variant>
        <vt:lpstr>Titres des diapositives</vt:lpstr>
      </vt:variant>
      <vt:variant>
        <vt:i4>18</vt:i4>
      </vt:variant>
    </vt:vector>
  </HeadingPairs>
  <TitlesOfParts>
    <vt:vector size="19" baseType="lpstr">
      <vt:lpstr>PPT_Bleu</vt:lpstr>
      <vt:lpstr>Le numérique dans les formations du BTP</vt:lpstr>
      <vt:lpstr>Sommaire</vt:lpstr>
      <vt:lpstr>Diapositive 3</vt:lpstr>
      <vt:lpstr>Sommaire</vt:lpstr>
      <vt:lpstr>La lettre Expertise</vt:lpstr>
      <vt:lpstr>Conférence et table ronde à la Maison de la Région le 19 octobre 2010</vt:lpstr>
      <vt:lpstr>Formation académique</vt:lpstr>
      <vt:lpstr>Le Pôle Energievie</vt:lpstr>
      <vt:lpstr>Diapositive 9</vt:lpstr>
      <vt:lpstr>Diapositive 10</vt:lpstr>
      <vt:lpstr>Sommaire</vt:lpstr>
      <vt:lpstr>Diapositive 12</vt:lpstr>
      <vt:lpstr>Diapositive 13</vt:lpstr>
      <vt:lpstr>Sommaire</vt:lpstr>
      <vt:lpstr>Diapositive 15</vt:lpstr>
      <vt:lpstr>Sommaire</vt:lpstr>
      <vt:lpstr>Diapositive 17</vt:lpstr>
      <vt:lpstr>Sommaire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numérique dans les formations du BTP</dc:title>
  <dc:creator>alain</dc:creator>
  <cp:keywords>BIM; STI2D</cp:keywords>
  <cp:lastModifiedBy>alain</cp:lastModifiedBy>
  <cp:revision>447</cp:revision>
  <cp:lastPrinted>2014-03-31T13:44:59Z</cp:lastPrinted>
  <dcterms:created xsi:type="dcterms:W3CDTF">2010-04-22T20:01:36Z</dcterms:created>
  <dcterms:modified xsi:type="dcterms:W3CDTF">2014-12-05T10:11:39Z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xd_Signature">
    <vt:lpwstr/>
  </property>
  <property fmtid="{D5CDD505-2E9C-101B-9397-08002B2CF9AE}" pid="3" name="TemplateUrl">
    <vt:lpwstr/>
  </property>
  <property fmtid="{D5CDD505-2E9C-101B-9397-08002B2CF9AE}" pid="4" name="xd_ProgID">
    <vt:lpwstr/>
  </property>
  <property fmtid="{D5CDD505-2E9C-101B-9397-08002B2CF9AE}" pid="5" name="ContentType">
    <vt:lpwstr>Document</vt:lpwstr>
  </property>
  <property fmtid="{D5CDD505-2E9C-101B-9397-08002B2CF9AE}" pid="6" name="ContentTypeId">
    <vt:lpwstr>0x010100A229226407EA914F8E3689EB8618A3F7</vt:lpwstr>
  </property>
</Properties>
</file>