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3" r:id="rId1"/>
    <p:sldMasterId id="2147483650" r:id="rId2"/>
    <p:sldMasterId id="2147483648" r:id="rId3"/>
    <p:sldMasterId id="2147483996" r:id="rId4"/>
  </p:sldMasterIdLst>
  <p:notesMasterIdLst>
    <p:notesMasterId r:id="rId66"/>
  </p:notesMasterIdLst>
  <p:handoutMasterIdLst>
    <p:handoutMasterId r:id="rId67"/>
  </p:handoutMasterIdLst>
  <p:sldIdLst>
    <p:sldId id="270" r:id="rId5"/>
    <p:sldId id="328" r:id="rId6"/>
    <p:sldId id="326" r:id="rId7"/>
    <p:sldId id="327" r:id="rId8"/>
    <p:sldId id="333" r:id="rId9"/>
    <p:sldId id="334" r:id="rId10"/>
    <p:sldId id="335" r:id="rId11"/>
    <p:sldId id="336" r:id="rId12"/>
    <p:sldId id="402" r:id="rId13"/>
    <p:sldId id="403" r:id="rId14"/>
    <p:sldId id="339" r:id="rId15"/>
    <p:sldId id="340" r:id="rId16"/>
    <p:sldId id="341" r:id="rId17"/>
    <p:sldId id="401" r:id="rId18"/>
    <p:sldId id="342" r:id="rId19"/>
    <p:sldId id="343" r:id="rId20"/>
    <p:sldId id="344" r:id="rId21"/>
    <p:sldId id="345" r:id="rId22"/>
    <p:sldId id="346" r:id="rId23"/>
    <p:sldId id="347" r:id="rId24"/>
    <p:sldId id="348" r:id="rId25"/>
    <p:sldId id="349" r:id="rId26"/>
    <p:sldId id="404" r:id="rId27"/>
    <p:sldId id="352" r:id="rId28"/>
    <p:sldId id="350" r:id="rId29"/>
    <p:sldId id="351" r:id="rId30"/>
    <p:sldId id="353" r:id="rId31"/>
    <p:sldId id="354" r:id="rId32"/>
    <p:sldId id="355" r:id="rId33"/>
    <p:sldId id="356" r:id="rId34"/>
    <p:sldId id="357" r:id="rId35"/>
    <p:sldId id="358" r:id="rId36"/>
    <p:sldId id="405" r:id="rId37"/>
    <p:sldId id="359" r:id="rId38"/>
    <p:sldId id="360" r:id="rId39"/>
    <p:sldId id="395" r:id="rId40"/>
    <p:sldId id="396" r:id="rId41"/>
    <p:sldId id="398" r:id="rId42"/>
    <p:sldId id="400" r:id="rId43"/>
    <p:sldId id="399" r:id="rId44"/>
    <p:sldId id="397" r:id="rId45"/>
    <p:sldId id="365" r:id="rId46"/>
    <p:sldId id="366" r:id="rId47"/>
    <p:sldId id="368" r:id="rId48"/>
    <p:sldId id="370" r:id="rId49"/>
    <p:sldId id="371" r:id="rId50"/>
    <p:sldId id="382" r:id="rId51"/>
    <p:sldId id="372" r:id="rId52"/>
    <p:sldId id="373" r:id="rId53"/>
    <p:sldId id="374" r:id="rId54"/>
    <p:sldId id="375" r:id="rId55"/>
    <p:sldId id="376" r:id="rId56"/>
    <p:sldId id="377" r:id="rId57"/>
    <p:sldId id="378" r:id="rId58"/>
    <p:sldId id="379" r:id="rId59"/>
    <p:sldId id="380" r:id="rId60"/>
    <p:sldId id="381" r:id="rId61"/>
    <p:sldId id="391" r:id="rId62"/>
    <p:sldId id="392" r:id="rId63"/>
    <p:sldId id="393" r:id="rId64"/>
    <p:sldId id="394" r:id="rId65"/>
  </p:sldIdLst>
  <p:sldSz cx="9144000" cy="6858000" type="screen4x3"/>
  <p:notesSz cx="6669088" cy="9928225"/>
  <p:defaultTextStyle>
    <a:defPPr>
      <a:defRPr lang="fr-FR"/>
    </a:defPPr>
    <a:lvl1pPr algn="l" rtl="0" fontAlgn="base">
      <a:spcBef>
        <a:spcPct val="0"/>
      </a:spcBef>
      <a:spcAft>
        <a:spcPct val="0"/>
      </a:spcAft>
      <a:defRPr kern="1200">
        <a:solidFill>
          <a:schemeClr val="tx1"/>
        </a:solidFill>
        <a:latin typeface="Arial" charset="0"/>
        <a:ea typeface="ＭＳ Ｐゴシック"/>
        <a:cs typeface="ＭＳ Ｐゴシック"/>
      </a:defRPr>
    </a:lvl1pPr>
    <a:lvl2pPr marL="457200" algn="l" rtl="0" fontAlgn="base">
      <a:spcBef>
        <a:spcPct val="0"/>
      </a:spcBef>
      <a:spcAft>
        <a:spcPct val="0"/>
      </a:spcAft>
      <a:defRPr kern="1200">
        <a:solidFill>
          <a:schemeClr val="tx1"/>
        </a:solidFill>
        <a:latin typeface="Arial" charset="0"/>
        <a:ea typeface="ＭＳ Ｐゴシック"/>
        <a:cs typeface="ＭＳ Ｐゴシック"/>
      </a:defRPr>
    </a:lvl2pPr>
    <a:lvl3pPr marL="914400" algn="l" rtl="0" fontAlgn="base">
      <a:spcBef>
        <a:spcPct val="0"/>
      </a:spcBef>
      <a:spcAft>
        <a:spcPct val="0"/>
      </a:spcAft>
      <a:defRPr kern="1200">
        <a:solidFill>
          <a:schemeClr val="tx1"/>
        </a:solidFill>
        <a:latin typeface="Arial" charset="0"/>
        <a:ea typeface="ＭＳ Ｐゴシック"/>
        <a:cs typeface="ＭＳ Ｐゴシック"/>
      </a:defRPr>
    </a:lvl3pPr>
    <a:lvl4pPr marL="1371600" algn="l" rtl="0" fontAlgn="base">
      <a:spcBef>
        <a:spcPct val="0"/>
      </a:spcBef>
      <a:spcAft>
        <a:spcPct val="0"/>
      </a:spcAft>
      <a:defRPr kern="1200">
        <a:solidFill>
          <a:schemeClr val="tx1"/>
        </a:solidFill>
        <a:latin typeface="Arial" charset="0"/>
        <a:ea typeface="ＭＳ Ｐゴシック"/>
        <a:cs typeface="ＭＳ Ｐゴシック"/>
      </a:defRPr>
    </a:lvl4pPr>
    <a:lvl5pPr marL="1828800" algn="l" rtl="0" fontAlgn="base">
      <a:spcBef>
        <a:spcPct val="0"/>
      </a:spcBef>
      <a:spcAft>
        <a:spcPct val="0"/>
      </a:spcAft>
      <a:defRPr kern="1200">
        <a:solidFill>
          <a:schemeClr val="tx1"/>
        </a:solidFill>
        <a:latin typeface="Arial" charset="0"/>
        <a:ea typeface="ＭＳ Ｐゴシック"/>
        <a:cs typeface="ＭＳ Ｐゴシック"/>
      </a:defRPr>
    </a:lvl5pPr>
    <a:lvl6pPr marL="2286000" algn="l" defTabSz="914400" rtl="0" eaLnBrk="1" latinLnBrk="0" hangingPunct="1">
      <a:defRPr kern="1200">
        <a:solidFill>
          <a:schemeClr val="tx1"/>
        </a:solidFill>
        <a:latin typeface="Arial" charset="0"/>
        <a:ea typeface="ＭＳ Ｐゴシック"/>
        <a:cs typeface="ＭＳ Ｐゴシック"/>
      </a:defRPr>
    </a:lvl6pPr>
    <a:lvl7pPr marL="2743200" algn="l" defTabSz="914400" rtl="0" eaLnBrk="1" latinLnBrk="0" hangingPunct="1">
      <a:defRPr kern="1200">
        <a:solidFill>
          <a:schemeClr val="tx1"/>
        </a:solidFill>
        <a:latin typeface="Arial" charset="0"/>
        <a:ea typeface="ＭＳ Ｐゴシック"/>
        <a:cs typeface="ＭＳ Ｐゴシック"/>
      </a:defRPr>
    </a:lvl7pPr>
    <a:lvl8pPr marL="3200400" algn="l" defTabSz="914400" rtl="0" eaLnBrk="1" latinLnBrk="0" hangingPunct="1">
      <a:defRPr kern="1200">
        <a:solidFill>
          <a:schemeClr val="tx1"/>
        </a:solidFill>
        <a:latin typeface="Arial" charset="0"/>
        <a:ea typeface="ＭＳ Ｐゴシック"/>
        <a:cs typeface="ＭＳ Ｐゴシック"/>
      </a:defRPr>
    </a:lvl8pPr>
    <a:lvl9pPr marL="3657600" algn="l" defTabSz="914400" rtl="0" eaLnBrk="1" latinLnBrk="0" hangingPunct="1">
      <a:defRPr kern="1200">
        <a:solidFill>
          <a:schemeClr val="tx1"/>
        </a:solidFill>
        <a:latin typeface="Arial" charset="0"/>
        <a:ea typeface="ＭＳ Ｐゴシック"/>
        <a:cs typeface="ＭＳ Ｐゴシック"/>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hilippe Fichou"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DEEEF8"/>
    <a:srgbClr val="D5E3E9"/>
    <a:srgbClr val="D7E3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44" autoAdjust="0"/>
    <p:restoredTop sz="94660"/>
  </p:normalViewPr>
  <p:slideViewPr>
    <p:cSldViewPr>
      <p:cViewPr>
        <p:scale>
          <a:sx n="66" d="100"/>
          <a:sy n="66" d="100"/>
        </p:scale>
        <p:origin x="-1290" y="-288"/>
      </p:cViewPr>
      <p:guideLst>
        <p:guide orient="horz" pos="4110"/>
        <p:guide pos="286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9" d="100"/>
          <a:sy n="89" d="100"/>
        </p:scale>
        <p:origin x="-3846" y="-96"/>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3-04-28T19:37:23.236" idx="2">
    <p:pos x="1621" y="3003"/>
    <p:text>je n'aurais pas choisi cet exemple, un peu éculé quand même...</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938" cy="496411"/>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ea typeface="+mn-ea"/>
                <a:cs typeface="Arial" charset="0"/>
              </a:defRPr>
            </a:lvl1pPr>
          </a:lstStyle>
          <a:p>
            <a:pPr>
              <a:defRPr/>
            </a:pPr>
            <a:endParaRPr lang="fr-FR"/>
          </a:p>
        </p:txBody>
      </p:sp>
      <p:sp>
        <p:nvSpPr>
          <p:cNvPr id="3" name="Espace réservé de la date 2"/>
          <p:cNvSpPr>
            <a:spLocks noGrp="1"/>
          </p:cNvSpPr>
          <p:nvPr>
            <p:ph type="dt" sz="quarter" idx="1"/>
          </p:nvPr>
        </p:nvSpPr>
        <p:spPr>
          <a:xfrm>
            <a:off x="3777607" y="0"/>
            <a:ext cx="2889938" cy="496411"/>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ea typeface="ＭＳ Ｐゴシック" pitchFamily="-84" charset="-128"/>
                <a:cs typeface="Arial" pitchFamily="34" charset="0"/>
              </a:defRPr>
            </a:lvl1pPr>
          </a:lstStyle>
          <a:p>
            <a:pPr>
              <a:defRPr/>
            </a:pPr>
            <a:fld id="{54097E82-084A-432F-B9E6-57B91200EFE5}" type="datetime1">
              <a:rPr lang="fr-FR" altLang="fr-FR"/>
              <a:pPr>
                <a:defRPr/>
              </a:pPr>
              <a:t>25/11/2014</a:t>
            </a:fld>
            <a:endParaRPr lang="fr-FR" altLang="fr-FR"/>
          </a:p>
        </p:txBody>
      </p:sp>
      <p:sp>
        <p:nvSpPr>
          <p:cNvPr id="4" name="Espace réservé du pied de page 3"/>
          <p:cNvSpPr>
            <a:spLocks noGrp="1"/>
          </p:cNvSpPr>
          <p:nvPr>
            <p:ph type="ftr" sz="quarter" idx="2"/>
          </p:nvPr>
        </p:nvSpPr>
        <p:spPr>
          <a:xfrm>
            <a:off x="0" y="9430091"/>
            <a:ext cx="2889938" cy="496411"/>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ea typeface="+mn-ea"/>
                <a:cs typeface="Arial" charset="0"/>
              </a:defRPr>
            </a:lvl1pPr>
          </a:lstStyle>
          <a:p>
            <a:pPr>
              <a:defRPr/>
            </a:pPr>
            <a:endParaRPr lang="fr-FR"/>
          </a:p>
        </p:txBody>
      </p:sp>
      <p:sp>
        <p:nvSpPr>
          <p:cNvPr id="5" name="Espace réservé du numéro de diapositive 4"/>
          <p:cNvSpPr>
            <a:spLocks noGrp="1"/>
          </p:cNvSpPr>
          <p:nvPr>
            <p:ph type="sldNum" sz="quarter" idx="3"/>
          </p:nvPr>
        </p:nvSpPr>
        <p:spPr>
          <a:xfrm>
            <a:off x="3777607" y="9430091"/>
            <a:ext cx="2889938" cy="496411"/>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itchFamily="34" charset="0"/>
                <a:ea typeface="ＭＳ Ｐゴシック" pitchFamily="-84" charset="-128"/>
                <a:cs typeface="Arial" pitchFamily="34" charset="0"/>
              </a:defRPr>
            </a:lvl1pPr>
          </a:lstStyle>
          <a:p>
            <a:pPr>
              <a:defRPr/>
            </a:pPr>
            <a:fld id="{8A191AEA-8EF8-42D5-A829-7B86B9A29BF6}" type="slidenum">
              <a:rPr lang="fr-FR" altLang="fr-FR"/>
              <a:pPr>
                <a:defRPr/>
              </a:pPr>
              <a:t>‹N°›</a:t>
            </a:fld>
            <a:endParaRPr lang="fr-FR" altLang="fr-FR"/>
          </a:p>
        </p:txBody>
      </p:sp>
    </p:spTree>
    <p:extLst>
      <p:ext uri="{BB962C8B-B14F-4D97-AF65-F5344CB8AC3E}">
        <p14:creationId xmlns:p14="http://schemas.microsoft.com/office/powerpoint/2010/main" val="406028575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2889938"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Arial" charset="0"/>
              </a:defRPr>
            </a:lvl1pPr>
          </a:lstStyle>
          <a:p>
            <a:pPr>
              <a:defRPr/>
            </a:pPr>
            <a:endParaRPr lang="fr-FR"/>
          </a:p>
        </p:txBody>
      </p:sp>
      <p:sp>
        <p:nvSpPr>
          <p:cNvPr id="76803" name="Rectangle 3"/>
          <p:cNvSpPr>
            <a:spLocks noGrp="1" noChangeArrowheads="1"/>
          </p:cNvSpPr>
          <p:nvPr>
            <p:ph type="dt" idx="1"/>
          </p:nvPr>
        </p:nvSpPr>
        <p:spPr bwMode="auto">
          <a:xfrm>
            <a:off x="3777607" y="0"/>
            <a:ext cx="2889938"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Arial" charset="0"/>
              </a:defRPr>
            </a:lvl1pPr>
          </a:lstStyle>
          <a:p>
            <a:pPr>
              <a:defRPr/>
            </a:pPr>
            <a:endParaRPr lang="fr-FR"/>
          </a:p>
        </p:txBody>
      </p:sp>
      <p:sp>
        <p:nvSpPr>
          <p:cNvPr id="92164" name="Rectangle 4"/>
          <p:cNvSpPr>
            <a:spLocks noGrp="1" noRot="1" noChangeAspect="1" noChangeArrowheads="1" noTextEdit="1"/>
          </p:cNvSpPr>
          <p:nvPr>
            <p:ph type="sldImg" idx="2"/>
          </p:nvPr>
        </p:nvSpPr>
        <p:spPr bwMode="auto">
          <a:xfrm>
            <a:off x="854075" y="744538"/>
            <a:ext cx="4960938" cy="3722687"/>
          </a:xfrm>
          <a:prstGeom prst="rect">
            <a:avLst/>
          </a:prstGeom>
          <a:noFill/>
          <a:ln w="9525">
            <a:solidFill>
              <a:srgbClr val="000000"/>
            </a:solidFill>
            <a:miter lim="800000"/>
            <a:headEnd/>
            <a:tailEnd/>
          </a:ln>
        </p:spPr>
      </p:sp>
      <p:sp>
        <p:nvSpPr>
          <p:cNvPr id="76805" name="Rectangle 5"/>
          <p:cNvSpPr>
            <a:spLocks noGrp="1" noChangeArrowheads="1"/>
          </p:cNvSpPr>
          <p:nvPr>
            <p:ph type="body" sz="quarter" idx="3"/>
          </p:nvPr>
        </p:nvSpPr>
        <p:spPr bwMode="auto">
          <a:xfrm>
            <a:off x="666909" y="4715907"/>
            <a:ext cx="5335270" cy="44677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altLang="fr-FR" noProof="0" smtClean="0"/>
              <a:t>Cliquez pour modifier les styles du texte du masque</a:t>
            </a:r>
          </a:p>
          <a:p>
            <a:pPr lvl="1"/>
            <a:r>
              <a:rPr lang="fr-FR" altLang="fr-FR" noProof="0" smtClean="0"/>
              <a:t>Deuxième niveau</a:t>
            </a:r>
          </a:p>
          <a:p>
            <a:pPr lvl="2"/>
            <a:r>
              <a:rPr lang="fr-FR" altLang="fr-FR" noProof="0" smtClean="0"/>
              <a:t>Troisième niveau</a:t>
            </a:r>
          </a:p>
          <a:p>
            <a:pPr lvl="3"/>
            <a:r>
              <a:rPr lang="fr-FR" altLang="fr-FR" noProof="0" smtClean="0"/>
              <a:t>Quatrième niveau</a:t>
            </a:r>
          </a:p>
          <a:p>
            <a:pPr lvl="4"/>
            <a:r>
              <a:rPr lang="fr-FR" altLang="fr-FR" noProof="0" smtClean="0"/>
              <a:t>Cinquième niveau</a:t>
            </a:r>
          </a:p>
        </p:txBody>
      </p:sp>
      <p:sp>
        <p:nvSpPr>
          <p:cNvPr id="76806" name="Rectangle 6"/>
          <p:cNvSpPr>
            <a:spLocks noGrp="1" noChangeArrowheads="1"/>
          </p:cNvSpPr>
          <p:nvPr>
            <p:ph type="ftr" sz="quarter" idx="4"/>
          </p:nvPr>
        </p:nvSpPr>
        <p:spPr bwMode="auto">
          <a:xfrm>
            <a:off x="0" y="9430091"/>
            <a:ext cx="2889938"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Arial" charset="0"/>
              </a:defRPr>
            </a:lvl1pPr>
          </a:lstStyle>
          <a:p>
            <a:pPr>
              <a:defRPr/>
            </a:pPr>
            <a:endParaRPr lang="fr-FR"/>
          </a:p>
        </p:txBody>
      </p:sp>
      <p:sp>
        <p:nvSpPr>
          <p:cNvPr id="76807" name="Rectangle 7"/>
          <p:cNvSpPr>
            <a:spLocks noGrp="1" noChangeArrowheads="1"/>
          </p:cNvSpPr>
          <p:nvPr>
            <p:ph type="sldNum" sz="quarter" idx="5"/>
          </p:nvPr>
        </p:nvSpPr>
        <p:spPr bwMode="auto">
          <a:xfrm>
            <a:off x="3777607" y="9430091"/>
            <a:ext cx="2889938"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ea typeface="ＭＳ Ｐゴシック" pitchFamily="-84" charset="-128"/>
                <a:cs typeface="Arial" pitchFamily="34" charset="0"/>
              </a:defRPr>
            </a:lvl1pPr>
          </a:lstStyle>
          <a:p>
            <a:pPr>
              <a:defRPr/>
            </a:pPr>
            <a:fld id="{F90228EE-1BCB-4BD7-9F07-AC76B6516069}" type="slidenum">
              <a:rPr lang="fr-FR" altLang="fr-FR"/>
              <a:pPr>
                <a:defRPr/>
              </a:pPr>
              <a:t>‹N°›</a:t>
            </a:fld>
            <a:endParaRPr lang="fr-FR" altLang="fr-FR"/>
          </a:p>
        </p:txBody>
      </p:sp>
    </p:spTree>
    <p:extLst>
      <p:ext uri="{BB962C8B-B14F-4D97-AF65-F5344CB8AC3E}">
        <p14:creationId xmlns:p14="http://schemas.microsoft.com/office/powerpoint/2010/main" val="294164666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charset="-128"/>
                <a:cs typeface="Arial" charset="0"/>
              </a:defRPr>
            </a:lvl1pPr>
            <a:lvl2pPr marL="742950" indent="-285750" eaLnBrk="0" hangingPunct="0">
              <a:spcBef>
                <a:spcPct val="30000"/>
              </a:spcBef>
              <a:defRPr sz="1200">
                <a:solidFill>
                  <a:schemeClr val="tx1"/>
                </a:solidFill>
                <a:latin typeface="Arial" charset="0"/>
                <a:ea typeface="Arial" charset="0"/>
                <a:cs typeface="Arial" charset="0"/>
              </a:defRPr>
            </a:lvl2pPr>
            <a:lvl3pPr marL="1143000" indent="-228600" eaLnBrk="0" hangingPunct="0">
              <a:spcBef>
                <a:spcPct val="30000"/>
              </a:spcBef>
              <a:defRPr sz="1200">
                <a:solidFill>
                  <a:schemeClr val="tx1"/>
                </a:solidFill>
                <a:latin typeface="Arial" charset="0"/>
                <a:ea typeface="Arial" charset="0"/>
                <a:cs typeface="Arial" charset="0"/>
              </a:defRPr>
            </a:lvl3pPr>
            <a:lvl4pPr marL="1600200" indent="-228600" eaLnBrk="0" hangingPunct="0">
              <a:spcBef>
                <a:spcPct val="30000"/>
              </a:spcBef>
              <a:defRPr sz="1200">
                <a:solidFill>
                  <a:schemeClr val="tx1"/>
                </a:solidFill>
                <a:latin typeface="Arial" charset="0"/>
                <a:ea typeface="Arial" charset="0"/>
                <a:cs typeface="Arial" charset="0"/>
              </a:defRPr>
            </a:lvl4pPr>
            <a:lvl5pPr marL="2057400" indent="-228600" eaLnBrk="0" hangingPunct="0">
              <a:spcBef>
                <a:spcPct val="30000"/>
              </a:spcBef>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pPr eaLnBrk="1" hangingPunct="1">
              <a:spcBef>
                <a:spcPct val="0"/>
              </a:spcBef>
            </a:pPr>
            <a:fld id="{2A185D46-575D-45F9-A923-C76AB78C5592}" type="slidenum">
              <a:rPr lang="fr-FR" altLang="fr-FR" smtClean="0"/>
              <a:pPr eaLnBrk="1" hangingPunct="1">
                <a:spcBef>
                  <a:spcPct val="0"/>
                </a:spcBef>
              </a:pPr>
              <a:t>6</a:t>
            </a:fld>
            <a:endParaRPr lang="fr-FR" altLang="fr-FR"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FR" altLang="fr-FR" smtClean="0">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ce réservé de l'image des diapositives 1"/>
          <p:cNvSpPr>
            <a:spLocks noGrp="1" noRot="1" noChangeAspect="1" noTextEdit="1"/>
          </p:cNvSpPr>
          <p:nvPr>
            <p:ph type="sldImg"/>
          </p:nvPr>
        </p:nvSpPr>
        <p:spPr>
          <a:ln/>
        </p:spPr>
      </p:sp>
      <p:sp>
        <p:nvSpPr>
          <p:cNvPr id="7885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ea typeface="ＭＳ Ｐゴシック" charset="-128"/>
            </a:endParaRPr>
          </a:p>
        </p:txBody>
      </p:sp>
      <p:sp>
        <p:nvSpPr>
          <p:cNvPr id="7885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charset="-128"/>
                <a:cs typeface="Arial" charset="0"/>
              </a:defRPr>
            </a:lvl1pPr>
            <a:lvl2pPr marL="742950" indent="-285750" eaLnBrk="0" hangingPunct="0">
              <a:spcBef>
                <a:spcPct val="30000"/>
              </a:spcBef>
              <a:defRPr sz="1200">
                <a:solidFill>
                  <a:schemeClr val="tx1"/>
                </a:solidFill>
                <a:latin typeface="Arial" charset="0"/>
                <a:ea typeface="Arial" charset="0"/>
                <a:cs typeface="Arial" charset="0"/>
              </a:defRPr>
            </a:lvl2pPr>
            <a:lvl3pPr marL="1143000" indent="-228600" eaLnBrk="0" hangingPunct="0">
              <a:spcBef>
                <a:spcPct val="30000"/>
              </a:spcBef>
              <a:defRPr sz="1200">
                <a:solidFill>
                  <a:schemeClr val="tx1"/>
                </a:solidFill>
                <a:latin typeface="Arial" charset="0"/>
                <a:ea typeface="Arial" charset="0"/>
                <a:cs typeface="Arial" charset="0"/>
              </a:defRPr>
            </a:lvl3pPr>
            <a:lvl4pPr marL="1600200" indent="-228600" eaLnBrk="0" hangingPunct="0">
              <a:spcBef>
                <a:spcPct val="30000"/>
              </a:spcBef>
              <a:defRPr sz="1200">
                <a:solidFill>
                  <a:schemeClr val="tx1"/>
                </a:solidFill>
                <a:latin typeface="Arial" charset="0"/>
                <a:ea typeface="Arial" charset="0"/>
                <a:cs typeface="Arial" charset="0"/>
              </a:defRPr>
            </a:lvl4pPr>
            <a:lvl5pPr marL="2057400" indent="-228600" eaLnBrk="0" hangingPunct="0">
              <a:spcBef>
                <a:spcPct val="30000"/>
              </a:spcBef>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pPr eaLnBrk="1" hangingPunct="1">
              <a:spcBef>
                <a:spcPct val="0"/>
              </a:spcBef>
            </a:pPr>
            <a:fld id="{36284C78-C0FC-4FE6-B3F5-BBD347065A5E}" type="slidenum">
              <a:rPr lang="fr-FR" altLang="fr-FR" smtClean="0"/>
              <a:pPr eaLnBrk="1" hangingPunct="1">
                <a:spcBef>
                  <a:spcPct val="0"/>
                </a:spcBef>
              </a:pPr>
              <a:t>22</a:t>
            </a:fld>
            <a:endParaRPr lang="fr-FR" alt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vertical et text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ECAF569A-092C-4277-9F50-50FBCBBAF69F}"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361A542A-C6FD-43BE-BAD7-DF699E9C5284}" type="slidenum">
              <a:rPr lang="fr-FR"/>
              <a:pPr>
                <a:defRP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E1DB4D72-B9F7-45C0-AFA9-50F82A57D25E}" type="slidenum">
              <a:rPr lang="fr-FR"/>
              <a:pPr>
                <a:defRPr/>
              </a:pPr>
              <a:t>‹N°›</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9D42E60F-4DAC-4414-B0BF-BD257238C03E}" type="slidenum">
              <a:rPr lang="fr-FR"/>
              <a:pPr>
                <a:defRPr/>
              </a:pPr>
              <a:t>‹N°›</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74D90CFF-D2E1-4632-B8B6-A18CE2E110B4}" type="slidenum">
              <a:rPr lang="fr-FR"/>
              <a:pPr>
                <a:defRPr/>
              </a:pPr>
              <a:t>‹N°›</a:t>
            </a:fld>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ECFB6001-B4D4-44BF-BA86-A6E34813BC42}"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5" name="Rectangle 5"/>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a:defRPr sz="900">
                <a:solidFill>
                  <a:schemeClr val="accent1"/>
                </a:solidFill>
                <a:latin typeface="Calibri" charset="0"/>
                <a:ea typeface="ＭＳ Ｐゴシック" charset="0"/>
                <a:cs typeface="Arial" charset="0"/>
              </a:defRPr>
            </a:lvl1pPr>
          </a:lstStyle>
          <a:p>
            <a:pPr>
              <a:defRPr/>
            </a:pPr>
            <a:endParaRPr lang="fr-FR"/>
          </a:p>
        </p:txBody>
      </p:sp>
    </p:spTree>
    <p:extLst>
      <p:ext uri="{BB962C8B-B14F-4D97-AF65-F5344CB8AC3E}">
        <p14:creationId xmlns:p14="http://schemas.microsoft.com/office/powerpoint/2010/main" val="3300416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9AE5D121-1E3D-4A70-91A9-FF1D0CED1ACB}" type="slidenum">
              <a:rPr lang="fr-FR"/>
              <a:pPr>
                <a:defRPr/>
              </a:pPr>
              <a:t>‹N°›</a:t>
            </a:fld>
            <a:endParaRPr lang="fr-FR"/>
          </a:p>
        </p:txBody>
      </p:sp>
    </p:spTree>
    <p:extLst>
      <p:ext uri="{BB962C8B-B14F-4D97-AF65-F5344CB8AC3E}">
        <p14:creationId xmlns:p14="http://schemas.microsoft.com/office/powerpoint/2010/main" val="1430913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70224E85-9689-4112-A077-F220B1D475A6}"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AFBB3103-B61A-4C5D-BD3A-4BC53FAEFD7A}"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89F2F5D3-3597-42F7-932D-29D5584D31B0}"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D3DB8E79-7760-4641-B040-D16D7258593A}"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242BC4A0-E7F1-429C-9BC5-926102323A9A}"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4.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7" name="Group 14"/>
          <p:cNvGrpSpPr>
            <a:grpSpLocks/>
          </p:cNvGrpSpPr>
          <p:nvPr userDrawn="1"/>
        </p:nvGrpSpPr>
        <p:grpSpPr bwMode="auto">
          <a:xfrm>
            <a:off x="0" y="0"/>
            <a:ext cx="9144000" cy="5106988"/>
            <a:chOff x="0" y="0"/>
            <a:chExt cx="5760" cy="3217"/>
          </a:xfrm>
          <a:solidFill>
            <a:srgbClr val="D7E3E8"/>
          </a:solidFill>
        </p:grpSpPr>
        <p:sp>
          <p:nvSpPr>
            <p:cNvPr id="8" name="Freeform 10"/>
            <p:cNvSpPr>
              <a:spLocks/>
            </p:cNvSpPr>
            <p:nvPr/>
          </p:nvSpPr>
          <p:spPr bwMode="gray">
            <a:xfrm>
              <a:off x="0" y="2251"/>
              <a:ext cx="5760" cy="966"/>
            </a:xfrm>
            <a:custGeom>
              <a:avLst/>
              <a:gdLst>
                <a:gd name="T0" fmla="*/ 5760 w 5760"/>
                <a:gd name="T1" fmla="*/ 0 h 966"/>
                <a:gd name="T2" fmla="*/ 0 w 5760"/>
                <a:gd name="T3" fmla="*/ 0 h 966"/>
                <a:gd name="T4" fmla="*/ 0 w 5760"/>
                <a:gd name="T5" fmla="*/ 966 h 966"/>
                <a:gd name="T6" fmla="*/ 4834 w 5760"/>
                <a:gd name="T7" fmla="*/ 966 h 966"/>
                <a:gd name="T8" fmla="*/ 5760 w 5760"/>
                <a:gd name="T9" fmla="*/ 434 h 966"/>
                <a:gd name="T10" fmla="*/ 5760 w 5760"/>
                <a:gd name="T11" fmla="*/ 0 h 9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0" h="966">
                  <a:moveTo>
                    <a:pt x="5760" y="0"/>
                  </a:moveTo>
                  <a:lnTo>
                    <a:pt x="0" y="0"/>
                  </a:lnTo>
                  <a:lnTo>
                    <a:pt x="0" y="966"/>
                  </a:lnTo>
                  <a:lnTo>
                    <a:pt x="4834" y="966"/>
                  </a:lnTo>
                  <a:lnTo>
                    <a:pt x="5760" y="434"/>
                  </a:lnTo>
                  <a:lnTo>
                    <a:pt x="5760" y="0"/>
                  </a:lnTo>
                </a:path>
              </a:pathLst>
            </a:custGeom>
            <a:solidFill>
              <a:srgbClr val="DEEEF8"/>
            </a:solidFill>
            <a:ln>
              <a:noFill/>
            </a:ln>
            <a:extLst/>
          </p:spPr>
          <p:txBody>
            <a:bodyPr/>
            <a:lstStyle/>
            <a:p>
              <a:pPr>
                <a:defRPr/>
              </a:pPr>
              <a:endParaRPr lang="fr-FR">
                <a:ea typeface="ＭＳ Ｐゴシック" charset="0"/>
                <a:cs typeface="ＭＳ Ｐゴシック" charset="0"/>
              </a:endParaRPr>
            </a:p>
          </p:txBody>
        </p:sp>
        <p:sp>
          <p:nvSpPr>
            <p:cNvPr id="9" name="Rectangle 11"/>
            <p:cNvSpPr>
              <a:spLocks noChangeArrowheads="1"/>
            </p:cNvSpPr>
            <p:nvPr/>
          </p:nvSpPr>
          <p:spPr bwMode="gray">
            <a:xfrm>
              <a:off x="0" y="0"/>
              <a:ext cx="5760" cy="2568"/>
            </a:xfrm>
            <a:prstGeom prst="rect">
              <a:avLst/>
            </a:prstGeom>
            <a:solidFill>
              <a:srgbClr val="DEEEF8"/>
            </a:solidFill>
            <a:ln>
              <a:noFill/>
            </a:ln>
            <a:extLst/>
          </p:spPr>
          <p:txBody>
            <a:bodyPr wrap="none" anchor="ctr"/>
            <a:lstStyle/>
            <a:p>
              <a:pPr>
                <a:defRPr/>
              </a:pPr>
              <a:endParaRPr lang="fr-FR" dirty="0">
                <a:ea typeface="ＭＳ Ｐゴシック" charset="0"/>
                <a:cs typeface="Arial" charset="0"/>
              </a:endParaRPr>
            </a:p>
          </p:txBody>
        </p:sp>
      </p:grpSp>
      <p:sp>
        <p:nvSpPr>
          <p:cNvPr id="10" name="Rectangle 3"/>
          <p:cNvSpPr txBox="1">
            <a:spLocks noChangeArrowheads="1"/>
          </p:cNvSpPr>
          <p:nvPr userDrawn="1"/>
        </p:nvSpPr>
        <p:spPr>
          <a:xfrm>
            <a:off x="1836738" y="1844675"/>
            <a:ext cx="6191250" cy="1079500"/>
          </a:xfrm>
          <a:prstGeom prst="rect">
            <a:avLst/>
          </a:prstGeom>
        </p:spPr>
        <p:txBody>
          <a:bodyPr/>
          <a:lstStyle>
            <a:lvl1pPr defTabSz="457200" eaLnBrk="0" hangingPunct="0">
              <a:defRPr sz="2400">
                <a:solidFill>
                  <a:schemeClr val="tx1"/>
                </a:solidFill>
                <a:latin typeface="Arial" pitchFamily="34" charset="0"/>
                <a:ea typeface="ＭＳ Ｐゴシック" pitchFamily="-84" charset="-128"/>
              </a:defRPr>
            </a:lvl1pPr>
            <a:lvl2pPr marL="742950" indent="-285750" defTabSz="457200" eaLnBrk="0" hangingPunct="0">
              <a:defRPr sz="2400">
                <a:solidFill>
                  <a:schemeClr val="tx1"/>
                </a:solidFill>
                <a:latin typeface="Arial" pitchFamily="34" charset="0"/>
                <a:ea typeface="ＭＳ Ｐゴシック" pitchFamily="-84" charset="-128"/>
              </a:defRPr>
            </a:lvl2pPr>
            <a:lvl3pPr marL="1143000" indent="-228600" defTabSz="457200" eaLnBrk="0" hangingPunct="0">
              <a:defRPr sz="2400">
                <a:solidFill>
                  <a:schemeClr val="tx1"/>
                </a:solidFill>
                <a:latin typeface="Arial" pitchFamily="34" charset="0"/>
                <a:ea typeface="ＭＳ Ｐゴシック" pitchFamily="-84" charset="-128"/>
              </a:defRPr>
            </a:lvl3pPr>
            <a:lvl4pPr marL="1600200" indent="-228600" defTabSz="457200" eaLnBrk="0" hangingPunct="0">
              <a:defRPr sz="2400">
                <a:solidFill>
                  <a:schemeClr val="tx1"/>
                </a:solidFill>
                <a:latin typeface="Arial" pitchFamily="34" charset="0"/>
                <a:ea typeface="ＭＳ Ｐゴシック" pitchFamily="-84" charset="-128"/>
              </a:defRPr>
            </a:lvl4pPr>
            <a:lvl5pPr marL="2057400" indent="-228600" defTabSz="457200" eaLnBrk="0" hangingPunct="0">
              <a:defRPr sz="2400">
                <a:solidFill>
                  <a:schemeClr val="tx1"/>
                </a:solidFill>
                <a:latin typeface="Arial" pitchFamily="34" charset="0"/>
                <a:ea typeface="ＭＳ Ｐゴシック"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defRPr/>
            </a:pPr>
            <a:r>
              <a:rPr lang="fr-FR" altLang="fr-FR" sz="3200" b="1" smtClean="0">
                <a:solidFill>
                  <a:srgbClr val="404040"/>
                </a:solidFill>
                <a:latin typeface="Calibri" pitchFamily="34" charset="0"/>
                <a:cs typeface="+mn-cs"/>
              </a:rPr>
              <a:t>Titre de la présentation </a:t>
            </a:r>
          </a:p>
        </p:txBody>
      </p:sp>
      <p:sp>
        <p:nvSpPr>
          <p:cNvPr id="11" name="Rectangle 4"/>
          <p:cNvSpPr txBox="1">
            <a:spLocks noChangeArrowheads="1"/>
          </p:cNvSpPr>
          <p:nvPr userDrawn="1"/>
        </p:nvSpPr>
        <p:spPr>
          <a:xfrm>
            <a:off x="1908175" y="2852738"/>
            <a:ext cx="6191250" cy="315912"/>
          </a:xfrm>
          <a:prstGeom prst="rect">
            <a:avLst/>
          </a:prstGeom>
        </p:spPr>
        <p:txBody>
          <a:bodyPr/>
          <a:lstStyle>
            <a:lvl1pPr defTabSz="457200" eaLnBrk="0" hangingPunct="0">
              <a:defRPr sz="2400">
                <a:solidFill>
                  <a:schemeClr val="tx1"/>
                </a:solidFill>
                <a:latin typeface="Arial" pitchFamily="34" charset="0"/>
                <a:ea typeface="ＭＳ Ｐゴシック" pitchFamily="-84" charset="-128"/>
              </a:defRPr>
            </a:lvl1pPr>
            <a:lvl2pPr marL="742950" indent="-285750" defTabSz="457200" eaLnBrk="0" hangingPunct="0">
              <a:defRPr sz="2400">
                <a:solidFill>
                  <a:schemeClr val="tx1"/>
                </a:solidFill>
                <a:latin typeface="Arial" pitchFamily="34" charset="0"/>
                <a:ea typeface="ＭＳ Ｐゴシック" pitchFamily="-84" charset="-128"/>
              </a:defRPr>
            </a:lvl2pPr>
            <a:lvl3pPr marL="1143000" indent="-228600" defTabSz="457200" eaLnBrk="0" hangingPunct="0">
              <a:defRPr sz="2400">
                <a:solidFill>
                  <a:schemeClr val="tx1"/>
                </a:solidFill>
                <a:latin typeface="Arial" pitchFamily="34" charset="0"/>
                <a:ea typeface="ＭＳ Ｐゴシック" pitchFamily="-84" charset="-128"/>
              </a:defRPr>
            </a:lvl3pPr>
            <a:lvl4pPr marL="1600200" indent="-228600" defTabSz="457200" eaLnBrk="0" hangingPunct="0">
              <a:defRPr sz="2400">
                <a:solidFill>
                  <a:schemeClr val="tx1"/>
                </a:solidFill>
                <a:latin typeface="Arial" pitchFamily="34" charset="0"/>
                <a:ea typeface="ＭＳ Ｐゴシック" pitchFamily="-84" charset="-128"/>
              </a:defRPr>
            </a:lvl4pPr>
            <a:lvl5pPr marL="2057400" indent="-228600" defTabSz="457200" eaLnBrk="0" hangingPunct="0">
              <a:defRPr sz="2400">
                <a:solidFill>
                  <a:schemeClr val="tx1"/>
                </a:solidFill>
                <a:latin typeface="Arial" pitchFamily="34" charset="0"/>
                <a:ea typeface="ＭＳ Ｐゴシック"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spcBef>
                <a:spcPct val="20000"/>
              </a:spcBef>
              <a:buFont typeface="Wingdings" pitchFamily="2" charset="2"/>
              <a:buNone/>
              <a:defRPr/>
            </a:pPr>
            <a:r>
              <a:rPr lang="fr-FR" altLang="fr-FR" sz="1500" smtClean="0">
                <a:solidFill>
                  <a:srgbClr val="0062A8"/>
                </a:solidFill>
                <a:latin typeface="Calibri" pitchFamily="34" charset="0"/>
                <a:cs typeface="+mn-cs"/>
              </a:rPr>
              <a:t>Sous-titre de la présentation </a:t>
            </a:r>
          </a:p>
        </p:txBody>
      </p:sp>
      <p:sp>
        <p:nvSpPr>
          <p:cNvPr id="16" name="Rectangle 4"/>
          <p:cNvSpPr txBox="1">
            <a:spLocks noChangeArrowheads="1"/>
          </p:cNvSpPr>
          <p:nvPr userDrawn="1"/>
        </p:nvSpPr>
        <p:spPr>
          <a:xfrm>
            <a:off x="1908175" y="4581525"/>
            <a:ext cx="6118225" cy="315913"/>
          </a:xfrm>
          <a:prstGeom prst="rect">
            <a:avLst/>
          </a:prstGeom>
        </p:spPr>
        <p:txBody>
          <a:bodyPr/>
          <a:lstStyle>
            <a:lvl1pPr marL="0" indent="0" algn="l" defTabSz="457200" rtl="0" eaLnBrk="1" latinLnBrk="0" hangingPunct="1">
              <a:spcBef>
                <a:spcPct val="20000"/>
              </a:spcBef>
              <a:buFont typeface="Wingdings" charset="2"/>
              <a:buNone/>
              <a:defRPr sz="1100" b="0" kern="1200">
                <a:solidFill>
                  <a:srgbClr val="0062A8"/>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fr-FR" dirty="0" smtClean="0">
                <a:solidFill>
                  <a:schemeClr val="tx1">
                    <a:lumMod val="65000"/>
                    <a:lumOff val="35000"/>
                  </a:schemeClr>
                </a:solidFill>
              </a:rPr>
              <a:t>Nom de la direction et du bureau &gt; date   </a:t>
            </a:r>
            <a:endParaRPr lang="fr-FR" dirty="0">
              <a:solidFill>
                <a:schemeClr val="tx1">
                  <a:lumMod val="65000"/>
                  <a:lumOff val="35000"/>
                </a:schemeClr>
              </a:solidFill>
            </a:endParaRPr>
          </a:p>
        </p:txBody>
      </p:sp>
      <p:cxnSp>
        <p:nvCxnSpPr>
          <p:cNvPr id="17" name="Connecteur droit 16"/>
          <p:cNvCxnSpPr/>
          <p:nvPr userDrawn="1"/>
        </p:nvCxnSpPr>
        <p:spPr>
          <a:xfrm>
            <a:off x="1979613" y="4581525"/>
            <a:ext cx="2305050" cy="0"/>
          </a:xfrm>
          <a:prstGeom prst="line">
            <a:avLst/>
          </a:prstGeom>
          <a:ln w="6350" cmpd="sng">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pic>
        <p:nvPicPr>
          <p:cNvPr id="1031" name="Image 1"/>
          <p:cNvPicPr>
            <a:picLocks noChangeAspect="1"/>
          </p:cNvPicPr>
          <p:nvPr userDrawn="1"/>
        </p:nvPicPr>
        <p:blipFill>
          <a:blip r:embed="rId3"/>
          <a:srcRect/>
          <a:stretch>
            <a:fillRect/>
          </a:stretch>
        </p:blipFill>
        <p:spPr bwMode="auto">
          <a:xfrm>
            <a:off x="1965325" y="5949950"/>
            <a:ext cx="1550988" cy="7000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97" r:id="rId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ＭＳ Ｐゴシック"/>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ＭＳ Ｐゴシック"/>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ＭＳ Ｐゴシック"/>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7650" name="Group 21"/>
          <p:cNvGrpSpPr>
            <a:grpSpLocks/>
          </p:cNvGrpSpPr>
          <p:nvPr/>
        </p:nvGrpSpPr>
        <p:grpSpPr bwMode="auto">
          <a:xfrm>
            <a:off x="0" y="0"/>
            <a:ext cx="9144000" cy="3883025"/>
            <a:chOff x="0" y="0"/>
            <a:chExt cx="5760" cy="2446"/>
          </a:xfrm>
        </p:grpSpPr>
        <p:sp>
          <p:nvSpPr>
            <p:cNvPr id="2056" name="Rectangle 18"/>
            <p:cNvSpPr>
              <a:spLocks noChangeArrowheads="1"/>
            </p:cNvSpPr>
            <p:nvPr userDrawn="1"/>
          </p:nvSpPr>
          <p:spPr bwMode="gray">
            <a:xfrm>
              <a:off x="0" y="0"/>
              <a:ext cx="5760" cy="1780"/>
            </a:xfrm>
            <a:prstGeom prst="rect">
              <a:avLst/>
            </a:prstGeom>
            <a:solidFill>
              <a:schemeClr val="folHlink"/>
            </a:solidFill>
            <a:ln>
              <a:noFill/>
            </a:ln>
            <a:extLst/>
          </p:spPr>
          <p:txBody>
            <a:bodyPr wrap="none" anchor="ct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defRPr/>
              </a:pPr>
              <a:endParaRPr lang="fr-FR" altLang="fr-FR" sz="1800" smtClean="0">
                <a:solidFill>
                  <a:srgbClr val="D9D9D9"/>
                </a:solidFill>
                <a:cs typeface="+mn-cs"/>
              </a:endParaRPr>
            </a:p>
          </p:txBody>
        </p:sp>
        <p:sp>
          <p:nvSpPr>
            <p:cNvPr id="4105" name="Freeform 20"/>
            <p:cNvSpPr>
              <a:spLocks/>
            </p:cNvSpPr>
            <p:nvPr userDrawn="1"/>
          </p:nvSpPr>
          <p:spPr bwMode="gray">
            <a:xfrm>
              <a:off x="0" y="1480"/>
              <a:ext cx="5760" cy="966"/>
            </a:xfrm>
            <a:custGeom>
              <a:avLst/>
              <a:gdLst>
                <a:gd name="T0" fmla="*/ 5760 w 5760"/>
                <a:gd name="T1" fmla="*/ 0 h 966"/>
                <a:gd name="T2" fmla="*/ 0 w 5760"/>
                <a:gd name="T3" fmla="*/ 0 h 966"/>
                <a:gd name="T4" fmla="*/ 0 w 5760"/>
                <a:gd name="T5" fmla="*/ 966 h 966"/>
                <a:gd name="T6" fmla="*/ 4834 w 5760"/>
                <a:gd name="T7" fmla="*/ 966 h 966"/>
                <a:gd name="T8" fmla="*/ 5760 w 5760"/>
                <a:gd name="T9" fmla="*/ 434 h 966"/>
                <a:gd name="T10" fmla="*/ 5760 w 5760"/>
                <a:gd name="T11" fmla="*/ 0 h 9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0" h="966">
                  <a:moveTo>
                    <a:pt x="5760" y="0"/>
                  </a:moveTo>
                  <a:lnTo>
                    <a:pt x="0" y="0"/>
                  </a:lnTo>
                  <a:lnTo>
                    <a:pt x="0" y="966"/>
                  </a:lnTo>
                  <a:lnTo>
                    <a:pt x="4834" y="966"/>
                  </a:lnTo>
                  <a:lnTo>
                    <a:pt x="5760" y="434"/>
                  </a:lnTo>
                  <a:lnTo>
                    <a:pt x="5760" y="0"/>
                  </a:lnTo>
                </a:path>
              </a:pathLst>
            </a:custGeom>
            <a:solidFill>
              <a:schemeClr val="folHlink"/>
            </a:solidFill>
            <a:ln>
              <a:noFill/>
            </a:ln>
            <a:extLst/>
          </p:spPr>
          <p:txBody>
            <a:bodyPr/>
            <a:lstStyle/>
            <a:p>
              <a:pPr>
                <a:defRPr/>
              </a:pPr>
              <a:endParaRPr lang="fr-FR">
                <a:ea typeface="ＭＳ Ｐゴシック" charset="-128"/>
                <a:cs typeface="+mn-cs"/>
              </a:endParaRPr>
            </a:p>
          </p:txBody>
        </p:sp>
      </p:grpSp>
      <p:sp>
        <p:nvSpPr>
          <p:cNvPr id="27651" name="Rectangle 3"/>
          <p:cNvSpPr>
            <a:spLocks noGrp="1" noChangeArrowheads="1"/>
          </p:cNvSpPr>
          <p:nvPr>
            <p:ph type="title"/>
          </p:nvPr>
        </p:nvSpPr>
        <p:spPr bwMode="gray">
          <a:xfrm>
            <a:off x="1331913" y="2060575"/>
            <a:ext cx="5761037" cy="5048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fr-FR" altLang="fr-FR" smtClean="0"/>
              <a:t>Titre de la partie </a:t>
            </a:r>
          </a:p>
        </p:txBody>
      </p:sp>
      <p:sp>
        <p:nvSpPr>
          <p:cNvPr id="10" name="Rectangle 5"/>
          <p:cNvSpPr>
            <a:spLocks noGrp="1" noChangeArrowheads="1"/>
          </p:cNvSpPr>
          <p:nvPr>
            <p:ph type="ftr" sz="quarter" idx="3"/>
          </p:nvPr>
        </p:nvSpPr>
        <p:spPr bwMode="gray">
          <a:xfrm>
            <a:off x="7956550" y="6408738"/>
            <a:ext cx="647700" cy="188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900">
                <a:solidFill>
                  <a:schemeClr val="accent1"/>
                </a:solidFill>
                <a:latin typeface="Calibri" charset="0"/>
                <a:ea typeface="ＭＳ Ｐゴシック" charset="0"/>
                <a:cs typeface="Arial" charset="0"/>
              </a:defRPr>
            </a:lvl1pPr>
          </a:lstStyle>
          <a:p>
            <a:pPr>
              <a:defRPr/>
            </a:pPr>
            <a:endParaRPr lang="fr-FR"/>
          </a:p>
        </p:txBody>
      </p:sp>
      <p:sp>
        <p:nvSpPr>
          <p:cNvPr id="4102" name="ZoneTexte 10"/>
          <p:cNvSpPr txBox="1">
            <a:spLocks noChangeArrowheads="1"/>
          </p:cNvSpPr>
          <p:nvPr userDrawn="1"/>
        </p:nvSpPr>
        <p:spPr bwMode="auto">
          <a:xfrm>
            <a:off x="2484438" y="6381750"/>
            <a:ext cx="5400675" cy="230188"/>
          </a:xfrm>
          <a:prstGeom prst="rect">
            <a:avLst/>
          </a:prstGeom>
          <a:noFill/>
          <a:ln>
            <a:noFill/>
          </a:ln>
          <a:extLst/>
        </p:spPr>
        <p:txBody>
          <a:bodyPr>
            <a:spAutoFit/>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defRPr/>
            </a:pPr>
            <a:r>
              <a:rPr lang="fr-FR" altLang="fr-FR" sz="900" dirty="0" smtClean="0">
                <a:solidFill>
                  <a:schemeClr val="accent1"/>
                </a:solidFill>
                <a:latin typeface="Calibri" pitchFamily="34" charset="0"/>
                <a:cs typeface="Calibri" pitchFamily="34" charset="0"/>
              </a:rPr>
              <a:t>Titre de la présentation &gt; date </a:t>
            </a:r>
          </a:p>
        </p:txBody>
      </p:sp>
      <p:cxnSp>
        <p:nvCxnSpPr>
          <p:cNvPr id="12" name="Connecteur droit 11"/>
          <p:cNvCxnSpPr/>
          <p:nvPr userDrawn="1"/>
        </p:nvCxnSpPr>
        <p:spPr>
          <a:xfrm>
            <a:off x="2555875" y="6308725"/>
            <a:ext cx="6048375" cy="0"/>
          </a:xfrm>
          <a:prstGeom prst="line">
            <a:avLst/>
          </a:prstGeom>
          <a:ln w="6350" cmpd="sng">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pic>
        <p:nvPicPr>
          <p:cNvPr id="27655" name="Image 1"/>
          <p:cNvPicPr>
            <a:picLocks noChangeAspect="1"/>
          </p:cNvPicPr>
          <p:nvPr userDrawn="1"/>
        </p:nvPicPr>
        <p:blipFill>
          <a:blip r:embed="rId2"/>
          <a:srcRect/>
          <a:stretch>
            <a:fillRect/>
          </a:stretch>
        </p:blipFill>
        <p:spPr bwMode="auto">
          <a:xfrm>
            <a:off x="1042988" y="6096000"/>
            <a:ext cx="1263650" cy="5715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sz="3100" b="1">
          <a:solidFill>
            <a:schemeClr val="tx2"/>
          </a:solidFill>
          <a:latin typeface="Calibri"/>
          <a:ea typeface="+mj-ea"/>
          <a:cs typeface="Calibri"/>
        </a:defRPr>
      </a:lvl1pPr>
      <a:lvl2pPr algn="l" rtl="0" eaLnBrk="0" fontAlgn="base" hangingPunct="0">
        <a:spcBef>
          <a:spcPct val="0"/>
        </a:spcBef>
        <a:spcAft>
          <a:spcPct val="0"/>
        </a:spcAft>
        <a:defRPr sz="3100" b="1">
          <a:solidFill>
            <a:schemeClr val="tx2"/>
          </a:solidFill>
          <a:latin typeface="Calibri" charset="0"/>
          <a:ea typeface="Arial" charset="0"/>
          <a:cs typeface="Calibri" pitchFamily="34" charset="0"/>
        </a:defRPr>
      </a:lvl2pPr>
      <a:lvl3pPr algn="l" rtl="0" eaLnBrk="0" fontAlgn="base" hangingPunct="0">
        <a:spcBef>
          <a:spcPct val="0"/>
        </a:spcBef>
        <a:spcAft>
          <a:spcPct val="0"/>
        </a:spcAft>
        <a:defRPr sz="3100" b="1">
          <a:solidFill>
            <a:schemeClr val="tx2"/>
          </a:solidFill>
          <a:latin typeface="Calibri" charset="0"/>
          <a:ea typeface="Arial" charset="0"/>
          <a:cs typeface="Calibri" pitchFamily="34" charset="0"/>
        </a:defRPr>
      </a:lvl3pPr>
      <a:lvl4pPr algn="l" rtl="0" eaLnBrk="0" fontAlgn="base" hangingPunct="0">
        <a:spcBef>
          <a:spcPct val="0"/>
        </a:spcBef>
        <a:spcAft>
          <a:spcPct val="0"/>
        </a:spcAft>
        <a:defRPr sz="3100" b="1">
          <a:solidFill>
            <a:schemeClr val="tx2"/>
          </a:solidFill>
          <a:latin typeface="Calibri" charset="0"/>
          <a:ea typeface="Arial" charset="0"/>
          <a:cs typeface="Calibri" pitchFamily="34" charset="0"/>
        </a:defRPr>
      </a:lvl4pPr>
      <a:lvl5pPr algn="l" rtl="0" eaLnBrk="0" fontAlgn="base" hangingPunct="0">
        <a:spcBef>
          <a:spcPct val="0"/>
        </a:spcBef>
        <a:spcAft>
          <a:spcPct val="0"/>
        </a:spcAft>
        <a:defRPr sz="3100" b="1">
          <a:solidFill>
            <a:schemeClr val="tx2"/>
          </a:solidFill>
          <a:latin typeface="Calibri" charset="0"/>
          <a:ea typeface="Arial" charset="0"/>
          <a:cs typeface="Calibri" pitchFamily="34" charset="0"/>
        </a:defRPr>
      </a:lvl5pPr>
      <a:lvl6pPr marL="457200" algn="l" rtl="0" fontAlgn="base">
        <a:spcBef>
          <a:spcPct val="0"/>
        </a:spcBef>
        <a:spcAft>
          <a:spcPct val="0"/>
        </a:spcAft>
        <a:defRPr sz="3000" b="1">
          <a:solidFill>
            <a:schemeClr val="tx2"/>
          </a:solidFill>
          <a:latin typeface="Arial" charset="0"/>
          <a:ea typeface="Arial" charset="0"/>
          <a:cs typeface="Arial" charset="0"/>
        </a:defRPr>
      </a:lvl6pPr>
      <a:lvl7pPr marL="914400" algn="l" rtl="0" fontAlgn="base">
        <a:spcBef>
          <a:spcPct val="0"/>
        </a:spcBef>
        <a:spcAft>
          <a:spcPct val="0"/>
        </a:spcAft>
        <a:defRPr sz="3000" b="1">
          <a:solidFill>
            <a:schemeClr val="tx2"/>
          </a:solidFill>
          <a:latin typeface="Arial" charset="0"/>
          <a:ea typeface="Arial" charset="0"/>
          <a:cs typeface="Arial" charset="0"/>
        </a:defRPr>
      </a:lvl7pPr>
      <a:lvl8pPr marL="1371600" algn="l" rtl="0" fontAlgn="base">
        <a:spcBef>
          <a:spcPct val="0"/>
        </a:spcBef>
        <a:spcAft>
          <a:spcPct val="0"/>
        </a:spcAft>
        <a:defRPr sz="3000" b="1">
          <a:solidFill>
            <a:schemeClr val="tx2"/>
          </a:solidFill>
          <a:latin typeface="Arial" charset="0"/>
          <a:ea typeface="Arial" charset="0"/>
          <a:cs typeface="Arial" charset="0"/>
        </a:defRPr>
      </a:lvl8pPr>
      <a:lvl9pPr marL="1828800" algn="l" rtl="0" fontAlgn="base">
        <a:spcBef>
          <a:spcPct val="0"/>
        </a:spcBef>
        <a:spcAft>
          <a:spcPct val="0"/>
        </a:spcAft>
        <a:defRPr sz="3000" b="1">
          <a:solidFill>
            <a:schemeClr val="tx2"/>
          </a:solidFill>
          <a:latin typeface="Arial" charset="0"/>
          <a:ea typeface="Arial" charset="0"/>
          <a:cs typeface="Arial" charset="0"/>
        </a:defRPr>
      </a:lvl9pPr>
    </p:titleStyle>
    <p:bodyStyle>
      <a:lvl1pPr marL="342900" indent="-342900" algn="l" rtl="0" eaLnBrk="0" fontAlgn="base" hangingPunct="0">
        <a:spcBef>
          <a:spcPct val="0"/>
        </a:spcBef>
        <a:spcAft>
          <a:spcPct val="0"/>
        </a:spcAft>
        <a:buClr>
          <a:schemeClr val="hlink"/>
        </a:buClr>
        <a:buFont typeface="Wingdings" pitchFamily="2" charset="2"/>
        <a:defRPr sz="700" b="1">
          <a:solidFill>
            <a:schemeClr val="bg2"/>
          </a:solidFill>
          <a:latin typeface="+mn-lt"/>
          <a:ea typeface="ＭＳ Ｐゴシック" charset="0"/>
          <a:cs typeface="+mn-cs"/>
        </a:defRPr>
      </a:lvl1pPr>
      <a:lvl2pPr marL="4763" indent="-3175" algn="l" rtl="0" eaLnBrk="0" fontAlgn="base" hangingPunct="0">
        <a:spcBef>
          <a:spcPct val="0"/>
        </a:spcBef>
        <a:spcAft>
          <a:spcPct val="0"/>
        </a:spcAft>
        <a:buFont typeface="Wingdings" pitchFamily="2" charset="2"/>
        <a:defRPr sz="700">
          <a:solidFill>
            <a:schemeClr val="bg2"/>
          </a:solidFill>
          <a:latin typeface="+mn-lt"/>
          <a:ea typeface="+mn-ea"/>
          <a:cs typeface="+mn-cs"/>
        </a:defRPr>
      </a:lvl2pPr>
      <a:lvl3pPr marL="11113" indent="-4763" algn="l" rtl="0" eaLnBrk="0" fontAlgn="base" hangingPunct="0">
        <a:spcBef>
          <a:spcPct val="0"/>
        </a:spcBef>
        <a:spcAft>
          <a:spcPct val="0"/>
        </a:spcAft>
        <a:defRPr sz="700">
          <a:solidFill>
            <a:schemeClr val="bg2"/>
          </a:solidFill>
          <a:latin typeface="+mn-lt"/>
          <a:ea typeface="+mn-ea"/>
          <a:cs typeface="+mn-cs"/>
        </a:defRPr>
      </a:lvl3pPr>
      <a:lvl4pPr marL="17463" indent="-4763" algn="l" rtl="0" eaLnBrk="0" fontAlgn="base" hangingPunct="0">
        <a:spcBef>
          <a:spcPct val="0"/>
        </a:spcBef>
        <a:spcAft>
          <a:spcPct val="0"/>
        </a:spcAft>
        <a:buClr>
          <a:schemeClr val="accent1"/>
        </a:buClr>
        <a:buFont typeface="Arial" charset="0"/>
        <a:defRPr sz="700">
          <a:solidFill>
            <a:schemeClr val="bg2"/>
          </a:solidFill>
          <a:latin typeface="+mn-lt"/>
          <a:ea typeface="+mn-ea"/>
          <a:cs typeface="+mn-cs"/>
        </a:defRPr>
      </a:lvl4pPr>
      <a:lvl5pPr marL="19050" indent="1809750" algn="l" rtl="0" eaLnBrk="0" fontAlgn="base" hangingPunct="0">
        <a:spcBef>
          <a:spcPct val="0"/>
        </a:spcBef>
        <a:spcAft>
          <a:spcPct val="0"/>
        </a:spcAft>
        <a:defRPr sz="700">
          <a:solidFill>
            <a:schemeClr val="bg2"/>
          </a:solidFill>
          <a:latin typeface="+mn-lt"/>
          <a:ea typeface="+mn-ea"/>
          <a:cs typeface="+mn-cs"/>
        </a:defRPr>
      </a:lvl5pPr>
      <a:lvl6pPr marL="476250" algn="r" rtl="0" fontAlgn="base">
        <a:spcBef>
          <a:spcPct val="0"/>
        </a:spcBef>
        <a:spcAft>
          <a:spcPct val="0"/>
        </a:spcAft>
        <a:defRPr sz="700">
          <a:solidFill>
            <a:schemeClr val="bg2"/>
          </a:solidFill>
          <a:latin typeface="+mn-lt"/>
          <a:ea typeface="+mn-ea"/>
          <a:cs typeface="+mn-cs"/>
        </a:defRPr>
      </a:lvl6pPr>
      <a:lvl7pPr marL="933450" algn="r" rtl="0" fontAlgn="base">
        <a:spcBef>
          <a:spcPct val="0"/>
        </a:spcBef>
        <a:spcAft>
          <a:spcPct val="0"/>
        </a:spcAft>
        <a:defRPr sz="700">
          <a:solidFill>
            <a:schemeClr val="bg2"/>
          </a:solidFill>
          <a:latin typeface="+mn-lt"/>
          <a:ea typeface="+mn-ea"/>
          <a:cs typeface="+mn-cs"/>
        </a:defRPr>
      </a:lvl7pPr>
      <a:lvl8pPr marL="1390650" algn="r" rtl="0" fontAlgn="base">
        <a:spcBef>
          <a:spcPct val="0"/>
        </a:spcBef>
        <a:spcAft>
          <a:spcPct val="0"/>
        </a:spcAft>
        <a:defRPr sz="700">
          <a:solidFill>
            <a:schemeClr val="bg2"/>
          </a:solidFill>
          <a:latin typeface="+mn-lt"/>
          <a:ea typeface="+mn-ea"/>
          <a:cs typeface="+mn-cs"/>
        </a:defRPr>
      </a:lvl8pPr>
      <a:lvl9pPr marL="1847850" algn="r" rtl="0" fontAlgn="base">
        <a:spcBef>
          <a:spcPct val="0"/>
        </a:spcBef>
        <a:spcAft>
          <a:spcPct val="0"/>
        </a:spcAft>
        <a:defRPr sz="700">
          <a:solidFill>
            <a:schemeClr val="bg2"/>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Freeform 14"/>
          <p:cNvSpPr>
            <a:spLocks/>
          </p:cNvSpPr>
          <p:nvPr/>
        </p:nvSpPr>
        <p:spPr bwMode="gray">
          <a:xfrm>
            <a:off x="0" y="0"/>
            <a:ext cx="9144000" cy="1533525"/>
          </a:xfrm>
          <a:custGeom>
            <a:avLst/>
            <a:gdLst>
              <a:gd name="T0" fmla="*/ 2147483647 w 5760"/>
              <a:gd name="T1" fmla="*/ 0 h 966"/>
              <a:gd name="T2" fmla="*/ 0 w 5760"/>
              <a:gd name="T3" fmla="*/ 0 h 966"/>
              <a:gd name="T4" fmla="*/ 0 w 5760"/>
              <a:gd name="T5" fmla="*/ 2147483647 h 966"/>
              <a:gd name="T6" fmla="*/ 2147483647 w 5760"/>
              <a:gd name="T7" fmla="*/ 2147483647 h 966"/>
              <a:gd name="T8" fmla="*/ 2147483647 w 5760"/>
              <a:gd name="T9" fmla="*/ 2147483647 h 966"/>
              <a:gd name="T10" fmla="*/ 2147483647 w 5760"/>
              <a:gd name="T11" fmla="*/ 0 h 9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0" h="966">
                <a:moveTo>
                  <a:pt x="5760" y="0"/>
                </a:moveTo>
                <a:lnTo>
                  <a:pt x="0" y="0"/>
                </a:lnTo>
                <a:lnTo>
                  <a:pt x="0" y="966"/>
                </a:lnTo>
                <a:lnTo>
                  <a:pt x="4834" y="966"/>
                </a:lnTo>
                <a:lnTo>
                  <a:pt x="5760" y="434"/>
                </a:lnTo>
                <a:lnTo>
                  <a:pt x="5760" y="0"/>
                </a:lnTo>
              </a:path>
            </a:pathLst>
          </a:custGeom>
          <a:solidFill>
            <a:srgbClr val="DEEEF8"/>
          </a:solidFill>
          <a:ln>
            <a:noFill/>
          </a:ln>
          <a:extLst/>
        </p:spPr>
        <p:txBody>
          <a:bodyPr/>
          <a:lstStyle/>
          <a:p>
            <a:pPr>
              <a:defRPr/>
            </a:pPr>
            <a:endParaRPr lang="fr-FR">
              <a:ea typeface="ＭＳ Ｐゴシック" charset="-128"/>
              <a:cs typeface="+mn-cs"/>
            </a:endParaRPr>
          </a:p>
        </p:txBody>
      </p:sp>
      <p:sp>
        <p:nvSpPr>
          <p:cNvPr id="29699" name="Rectangle 2"/>
          <p:cNvSpPr>
            <a:spLocks noGrp="1" noChangeArrowheads="1"/>
          </p:cNvSpPr>
          <p:nvPr>
            <p:ph type="title"/>
          </p:nvPr>
        </p:nvSpPr>
        <p:spPr bwMode="gray">
          <a:xfrm>
            <a:off x="684213" y="131763"/>
            <a:ext cx="7775575" cy="135255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fr-FR" altLang="fr-FR" smtClean="0"/>
              <a:t>Titre de la page de contenu</a:t>
            </a:r>
          </a:p>
        </p:txBody>
      </p:sp>
      <p:sp>
        <p:nvSpPr>
          <p:cNvPr id="29700" name="Rectangle 3"/>
          <p:cNvSpPr>
            <a:spLocks noGrp="1" noChangeArrowheads="1"/>
          </p:cNvSpPr>
          <p:nvPr>
            <p:ph type="body" idx="1"/>
          </p:nvPr>
        </p:nvSpPr>
        <p:spPr bwMode="gray">
          <a:xfrm>
            <a:off x="684213" y="1773238"/>
            <a:ext cx="7775575" cy="42481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fr-FR" altLang="fr-FR" smtClean="0"/>
              <a:t>Texte premier niveau </a:t>
            </a:r>
          </a:p>
          <a:p>
            <a:pPr lvl="1"/>
            <a:r>
              <a:rPr lang="fr-FR" altLang="fr-FR" smtClean="0"/>
              <a:t>Texte deuxième niveau</a:t>
            </a:r>
          </a:p>
          <a:p>
            <a:pPr lvl="2"/>
            <a:r>
              <a:rPr lang="fr-FR" altLang="fr-FR" smtClean="0"/>
              <a:t>Texte troisième niveau</a:t>
            </a:r>
          </a:p>
          <a:p>
            <a:pPr lvl="3"/>
            <a:r>
              <a:rPr lang="fr-FR" altLang="fr-FR" smtClean="0"/>
              <a:t>Quatrième niveau</a:t>
            </a:r>
          </a:p>
          <a:p>
            <a:pPr lvl="4"/>
            <a:r>
              <a:rPr lang="fr-FR" altLang="fr-FR" smtClean="0"/>
              <a:t>Cinquième niveau</a:t>
            </a:r>
          </a:p>
        </p:txBody>
      </p:sp>
      <p:sp>
        <p:nvSpPr>
          <p:cNvPr id="6150" name="ZoneTexte 2"/>
          <p:cNvSpPr txBox="1">
            <a:spLocks noChangeArrowheads="1"/>
          </p:cNvSpPr>
          <p:nvPr userDrawn="1"/>
        </p:nvSpPr>
        <p:spPr bwMode="auto">
          <a:xfrm>
            <a:off x="2484438" y="6381750"/>
            <a:ext cx="5400675" cy="365125"/>
          </a:xfrm>
          <a:prstGeom prst="rect">
            <a:avLst/>
          </a:prstGeom>
          <a:noFill/>
          <a:ln>
            <a:noFill/>
          </a:ln>
          <a:extLst/>
        </p:spPr>
        <p:txBody>
          <a:bodyPr>
            <a:spAutoFit/>
          </a:bodyPr>
          <a:lstStyle/>
          <a:p>
            <a:r>
              <a:rPr lang="fr-FR" altLang="fr-FR" sz="900">
                <a:solidFill>
                  <a:schemeClr val="accent1"/>
                </a:solidFill>
                <a:latin typeface="Calibri" pitchFamily="34" charset="0"/>
              </a:rPr>
              <a:t>Évolutions des programmes de CPGE – groupe IGEN STI – 25 novembre 2014</a:t>
            </a:r>
          </a:p>
          <a:p>
            <a:endParaRPr lang="fr-FR" altLang="fr-FR" sz="900">
              <a:solidFill>
                <a:schemeClr val="accent1"/>
              </a:solidFill>
              <a:latin typeface="Calibri" pitchFamily="34" charset="0"/>
            </a:endParaRPr>
          </a:p>
        </p:txBody>
      </p:sp>
      <p:cxnSp>
        <p:nvCxnSpPr>
          <p:cNvPr id="5" name="Connecteur droit 4"/>
          <p:cNvCxnSpPr/>
          <p:nvPr userDrawn="1"/>
        </p:nvCxnSpPr>
        <p:spPr>
          <a:xfrm>
            <a:off x="2555875" y="6308725"/>
            <a:ext cx="6048375" cy="0"/>
          </a:xfrm>
          <a:prstGeom prst="line">
            <a:avLst/>
          </a:prstGeom>
          <a:ln w="6350" cmpd="sng">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sp>
        <p:nvSpPr>
          <p:cNvPr id="10" name="Espace réservé du numéro de diapositive 5"/>
          <p:cNvSpPr txBox="1">
            <a:spLocks/>
          </p:cNvSpPr>
          <p:nvPr userDrawn="1"/>
        </p:nvSpPr>
        <p:spPr>
          <a:xfrm>
            <a:off x="7885113" y="6356350"/>
            <a:ext cx="801687" cy="312738"/>
          </a:xfrm>
          <a:prstGeom prst="rect">
            <a:avLst/>
          </a:prstGeom>
        </p:spPr>
        <p:txBody>
          <a:bodyPr anchor="ct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algn="r" eaLnBrk="1" hangingPunct="1">
              <a:defRPr/>
            </a:pPr>
            <a:r>
              <a:rPr lang="fr-FR" altLang="fr-FR" sz="900" smtClean="0">
                <a:solidFill>
                  <a:schemeClr val="accent1"/>
                </a:solidFill>
                <a:latin typeface="Calibri" pitchFamily="34" charset="0"/>
                <a:cs typeface="Calibri" pitchFamily="34" charset="0"/>
              </a:rPr>
              <a:t>Page </a:t>
            </a:r>
            <a:fld id="{BE745C6D-FD9D-4E51-8C82-5A114604AF30}" type="slidenum">
              <a:rPr lang="fr-FR" altLang="fr-FR" sz="900" smtClean="0">
                <a:solidFill>
                  <a:schemeClr val="accent1"/>
                </a:solidFill>
                <a:latin typeface="Calibri" pitchFamily="34" charset="0"/>
                <a:cs typeface="Calibri" pitchFamily="34" charset="0"/>
              </a:rPr>
              <a:pPr algn="r" eaLnBrk="1" hangingPunct="1">
                <a:defRPr/>
              </a:pPr>
              <a:t>‹N°›</a:t>
            </a:fld>
            <a:endParaRPr lang="fr-FR" altLang="fr-FR" sz="900" smtClean="0">
              <a:solidFill>
                <a:schemeClr val="accent1"/>
              </a:solidFill>
              <a:latin typeface="Calibri" pitchFamily="34" charset="0"/>
              <a:cs typeface="Calibri" pitchFamily="34" charset="0"/>
            </a:endParaRPr>
          </a:p>
        </p:txBody>
      </p:sp>
      <p:pic>
        <p:nvPicPr>
          <p:cNvPr id="29704" name="Image 1"/>
          <p:cNvPicPr>
            <a:picLocks noChangeAspect="1"/>
          </p:cNvPicPr>
          <p:nvPr userDrawn="1"/>
        </p:nvPicPr>
        <p:blipFill>
          <a:blip r:embed="rId5"/>
          <a:srcRect/>
          <a:stretch>
            <a:fillRect/>
          </a:stretch>
        </p:blipFill>
        <p:spPr bwMode="auto">
          <a:xfrm>
            <a:off x="684213" y="6148388"/>
            <a:ext cx="1335087" cy="6032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09" r:id="rId1"/>
    <p:sldLayoutId id="2147484011" r:id="rId2"/>
    <p:sldLayoutId id="2147484012" r:id="rId3"/>
  </p:sldLayoutIdLst>
  <p:timing>
    <p:tnLst>
      <p:par>
        <p:cTn id="1" dur="indefinite" restart="never" nodeType="tmRoot"/>
      </p:par>
    </p:tnLst>
  </p:timing>
  <p:hf hdr="0" ftr="0" dt="0"/>
  <p:txStyles>
    <p:titleStyle>
      <a:lvl1pPr algn="l" rtl="0" eaLnBrk="0" fontAlgn="base" hangingPunct="0">
        <a:spcBef>
          <a:spcPct val="0"/>
        </a:spcBef>
        <a:spcAft>
          <a:spcPct val="0"/>
        </a:spcAft>
        <a:defRPr sz="2400" b="1">
          <a:solidFill>
            <a:schemeClr val="tx2"/>
          </a:solidFill>
          <a:latin typeface="Calibri"/>
          <a:ea typeface="+mj-ea"/>
          <a:cs typeface="Calibri"/>
        </a:defRPr>
      </a:lvl1pPr>
      <a:lvl2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2pPr>
      <a:lvl3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3pPr>
      <a:lvl4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4pPr>
      <a:lvl5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5pPr>
      <a:lvl6pPr marL="457200" algn="l" rtl="0" fontAlgn="base">
        <a:spcBef>
          <a:spcPct val="0"/>
        </a:spcBef>
        <a:spcAft>
          <a:spcPct val="0"/>
        </a:spcAft>
        <a:defRPr sz="2400" b="1">
          <a:solidFill>
            <a:schemeClr val="tx2"/>
          </a:solidFill>
          <a:latin typeface="Arial" charset="0"/>
          <a:ea typeface="Arial" charset="0"/>
          <a:cs typeface="Arial" charset="0"/>
        </a:defRPr>
      </a:lvl6pPr>
      <a:lvl7pPr marL="914400" algn="l" rtl="0" fontAlgn="base">
        <a:spcBef>
          <a:spcPct val="0"/>
        </a:spcBef>
        <a:spcAft>
          <a:spcPct val="0"/>
        </a:spcAft>
        <a:defRPr sz="2400" b="1">
          <a:solidFill>
            <a:schemeClr val="tx2"/>
          </a:solidFill>
          <a:latin typeface="Arial" charset="0"/>
          <a:ea typeface="Arial" charset="0"/>
          <a:cs typeface="Arial" charset="0"/>
        </a:defRPr>
      </a:lvl7pPr>
      <a:lvl8pPr marL="1371600" algn="l" rtl="0" fontAlgn="base">
        <a:spcBef>
          <a:spcPct val="0"/>
        </a:spcBef>
        <a:spcAft>
          <a:spcPct val="0"/>
        </a:spcAft>
        <a:defRPr sz="2400" b="1">
          <a:solidFill>
            <a:schemeClr val="tx2"/>
          </a:solidFill>
          <a:latin typeface="Arial" charset="0"/>
          <a:ea typeface="Arial" charset="0"/>
          <a:cs typeface="Arial" charset="0"/>
        </a:defRPr>
      </a:lvl8pPr>
      <a:lvl9pPr marL="1828800" algn="l" rtl="0" fontAlgn="base">
        <a:spcBef>
          <a:spcPct val="0"/>
        </a:spcBef>
        <a:spcAft>
          <a:spcPct val="0"/>
        </a:spcAft>
        <a:defRPr sz="2400" b="1">
          <a:solidFill>
            <a:schemeClr val="tx2"/>
          </a:solidFill>
          <a:latin typeface="Arial" charset="0"/>
          <a:ea typeface="Arial" charset="0"/>
          <a:cs typeface="Arial" charset="0"/>
        </a:defRPr>
      </a:lvl9pPr>
    </p:titleStyle>
    <p:bodyStyle>
      <a:lvl1pPr marL="250825" indent="-250825" algn="l" rtl="0" eaLnBrk="0" fontAlgn="base" hangingPunct="0">
        <a:spcBef>
          <a:spcPct val="60000"/>
        </a:spcBef>
        <a:spcAft>
          <a:spcPct val="40000"/>
        </a:spcAft>
        <a:buClr>
          <a:schemeClr val="hlink"/>
        </a:buClr>
        <a:buFont typeface="Wingdings" pitchFamily="2" charset="2"/>
        <a:buChar char="n"/>
        <a:defRPr sz="2000">
          <a:solidFill>
            <a:schemeClr val="accent1"/>
          </a:solidFill>
          <a:latin typeface="Calibri"/>
          <a:ea typeface="+mn-ea"/>
          <a:cs typeface="Calibri"/>
        </a:defRPr>
      </a:lvl1pPr>
      <a:lvl2pPr marL="423863" indent="-171450" algn="l" rtl="0" eaLnBrk="0" fontAlgn="base" hangingPunct="0">
        <a:spcBef>
          <a:spcPct val="20000"/>
        </a:spcBef>
        <a:spcAft>
          <a:spcPct val="0"/>
        </a:spcAft>
        <a:buClr>
          <a:schemeClr val="accent1"/>
        </a:buClr>
        <a:buFont typeface="Wingdings" pitchFamily="2" charset="2"/>
        <a:buChar char=""/>
        <a:defRPr sz="1500">
          <a:solidFill>
            <a:schemeClr val="tx1"/>
          </a:solidFill>
          <a:latin typeface="Calibri"/>
          <a:ea typeface="+mn-ea"/>
          <a:cs typeface="Calibri"/>
        </a:defRPr>
      </a:lvl2pPr>
      <a:lvl3pPr marL="425450" indent="3175" algn="l" rtl="0" eaLnBrk="0" fontAlgn="base" hangingPunct="0">
        <a:spcBef>
          <a:spcPct val="20000"/>
        </a:spcBef>
        <a:spcAft>
          <a:spcPct val="0"/>
        </a:spcAft>
        <a:defRPr sz="1500">
          <a:solidFill>
            <a:schemeClr val="tx1"/>
          </a:solidFill>
          <a:latin typeface="Calibri"/>
          <a:ea typeface="+mn-ea"/>
          <a:cs typeface="Calibri"/>
        </a:defRPr>
      </a:lvl3pPr>
      <a:lvl4pPr marL="617538" indent="-187325" algn="l" rtl="0" eaLnBrk="0" fontAlgn="base" hangingPunct="0">
        <a:spcBef>
          <a:spcPct val="20000"/>
        </a:spcBef>
        <a:spcAft>
          <a:spcPct val="0"/>
        </a:spcAft>
        <a:buClr>
          <a:schemeClr val="accent1"/>
        </a:buClr>
        <a:buFont typeface="Arial" charset="0"/>
        <a:buChar char="–"/>
        <a:defRPr sz="1100">
          <a:solidFill>
            <a:schemeClr val="tx1"/>
          </a:solidFill>
          <a:latin typeface="Calibri"/>
          <a:ea typeface="+mn-ea"/>
          <a:cs typeface="Calibri"/>
        </a:defRPr>
      </a:lvl4pPr>
      <a:lvl5pPr marL="619125" indent="1209675" algn="l" rtl="0" eaLnBrk="0" fontAlgn="base" hangingPunct="0">
        <a:spcBef>
          <a:spcPct val="20000"/>
        </a:spcBef>
        <a:spcAft>
          <a:spcPct val="0"/>
        </a:spcAft>
        <a:defRPr sz="1100">
          <a:solidFill>
            <a:schemeClr val="tx1"/>
          </a:solidFill>
          <a:latin typeface="Calibri"/>
          <a:ea typeface="+mn-ea"/>
          <a:cs typeface="Calibri"/>
        </a:defRPr>
      </a:lvl5pPr>
      <a:lvl6pPr marL="1076325" algn="l" rtl="0" fontAlgn="base">
        <a:spcBef>
          <a:spcPct val="20000"/>
        </a:spcBef>
        <a:spcAft>
          <a:spcPct val="0"/>
        </a:spcAft>
        <a:defRPr sz="1100">
          <a:solidFill>
            <a:schemeClr val="tx1"/>
          </a:solidFill>
          <a:latin typeface="+mn-lt"/>
          <a:ea typeface="+mn-ea"/>
          <a:cs typeface="+mn-cs"/>
        </a:defRPr>
      </a:lvl6pPr>
      <a:lvl7pPr marL="1533525" algn="l" rtl="0" fontAlgn="base">
        <a:spcBef>
          <a:spcPct val="20000"/>
        </a:spcBef>
        <a:spcAft>
          <a:spcPct val="0"/>
        </a:spcAft>
        <a:defRPr sz="1100">
          <a:solidFill>
            <a:schemeClr val="tx1"/>
          </a:solidFill>
          <a:latin typeface="+mn-lt"/>
          <a:ea typeface="+mn-ea"/>
          <a:cs typeface="+mn-cs"/>
        </a:defRPr>
      </a:lvl7pPr>
      <a:lvl8pPr marL="1990725" algn="l" rtl="0" fontAlgn="base">
        <a:spcBef>
          <a:spcPct val="20000"/>
        </a:spcBef>
        <a:spcAft>
          <a:spcPct val="0"/>
        </a:spcAft>
        <a:defRPr sz="1100">
          <a:solidFill>
            <a:schemeClr val="tx1"/>
          </a:solidFill>
          <a:latin typeface="+mn-lt"/>
          <a:ea typeface="+mn-ea"/>
          <a:cs typeface="+mn-cs"/>
        </a:defRPr>
      </a:lvl8pPr>
      <a:lvl9pPr marL="2447925" algn="l" rtl="0" fontAlgn="base">
        <a:spcBef>
          <a:spcPct val="20000"/>
        </a:spcBef>
        <a:spcAft>
          <a:spcPct val="0"/>
        </a:spcAft>
        <a:defRPr sz="11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ltLang="fr-FR" smtClean="0"/>
              <a:t>Modifiez le style du titre</a:t>
            </a:r>
          </a:p>
        </p:txBody>
      </p:sp>
      <p:sp>
        <p:nvSpPr>
          <p:cNvPr id="3075"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ltLang="fr-FR" smtClean="0"/>
              <a:t>Modifiez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ea typeface="ＭＳ Ｐゴシック" pitchFamily="-84" charset="-128"/>
                <a:cs typeface="+mn-cs"/>
              </a:defRPr>
            </a:lvl1pPr>
          </a:lstStyle>
          <a:p>
            <a:pPr>
              <a:defRPr/>
            </a:pPr>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ea typeface="ＭＳ Ｐゴシック" pitchFamily="-84" charset="-128"/>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ea typeface="ＭＳ Ｐゴシック" pitchFamily="-84" charset="-128"/>
                <a:cs typeface="+mn-cs"/>
              </a:defRPr>
            </a:lvl1pPr>
          </a:lstStyle>
          <a:p>
            <a:pPr>
              <a:defRPr/>
            </a:pPr>
            <a:fld id="{12C7E7D6-D7D8-4A33-ADA5-DCB41FA38828}"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4008" r:id="rId1"/>
    <p:sldLayoutId id="2147484007" r:id="rId2"/>
    <p:sldLayoutId id="2147484006" r:id="rId3"/>
    <p:sldLayoutId id="2147484005" r:id="rId4"/>
    <p:sldLayoutId id="2147484004" r:id="rId5"/>
    <p:sldLayoutId id="2147484003" r:id="rId6"/>
    <p:sldLayoutId id="2147484002" r:id="rId7"/>
    <p:sldLayoutId id="2147484001" r:id="rId8"/>
    <p:sldLayoutId id="2147484000" r:id="rId9"/>
    <p:sldLayoutId id="2147483999" r:id="rId10"/>
    <p:sldLayoutId id="2147483998"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 Target="slide5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slide" Target="slide5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slide" Target="slide58.xml"/><Relationship Id="rId2" Type="http://schemas.openxmlformats.org/officeDocument/2006/relationships/hyperlink" Target="Note%20IGEN%20sign&#233;e.pdf" TargetMode="Externa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slide" Target="slide13.xml"/><Relationship Id="rId4" Type="http://schemas.openxmlformats.org/officeDocument/2006/relationships/image" Target="../media/image1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slide" Target="slide34.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emf"/><Relationship Id="rId10" Type="http://schemas.openxmlformats.org/officeDocument/2006/relationships/comments" Target="../comments/comment1.xml"/><Relationship Id="rId4" Type="http://schemas.openxmlformats.org/officeDocument/2006/relationships/image" Target="../media/image6.png"/><Relationship Id="rId9" Type="http://schemas.openxmlformats.org/officeDocument/2006/relationships/image" Target="../media/image1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slide" Target="slide3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4"/>
          <p:cNvGrpSpPr>
            <a:grpSpLocks/>
          </p:cNvGrpSpPr>
          <p:nvPr/>
        </p:nvGrpSpPr>
        <p:grpSpPr bwMode="auto">
          <a:xfrm>
            <a:off x="0" y="0"/>
            <a:ext cx="9144000" cy="5106988"/>
            <a:chOff x="0" y="0"/>
            <a:chExt cx="5760" cy="3217"/>
          </a:xfrm>
          <a:solidFill>
            <a:srgbClr val="D7E3E8"/>
          </a:solidFill>
        </p:grpSpPr>
        <p:sp>
          <p:nvSpPr>
            <p:cNvPr id="5" name="Freeform 10"/>
            <p:cNvSpPr>
              <a:spLocks/>
            </p:cNvSpPr>
            <p:nvPr/>
          </p:nvSpPr>
          <p:spPr bwMode="gray">
            <a:xfrm>
              <a:off x="0" y="2251"/>
              <a:ext cx="5760" cy="966"/>
            </a:xfrm>
            <a:custGeom>
              <a:avLst/>
              <a:gdLst>
                <a:gd name="T0" fmla="*/ 5760 w 5760"/>
                <a:gd name="T1" fmla="*/ 0 h 966"/>
                <a:gd name="T2" fmla="*/ 0 w 5760"/>
                <a:gd name="T3" fmla="*/ 0 h 966"/>
                <a:gd name="T4" fmla="*/ 0 w 5760"/>
                <a:gd name="T5" fmla="*/ 966 h 966"/>
                <a:gd name="T6" fmla="*/ 4834 w 5760"/>
                <a:gd name="T7" fmla="*/ 966 h 966"/>
                <a:gd name="T8" fmla="*/ 5760 w 5760"/>
                <a:gd name="T9" fmla="*/ 434 h 966"/>
                <a:gd name="T10" fmla="*/ 5760 w 5760"/>
                <a:gd name="T11" fmla="*/ 0 h 9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0" h="966">
                  <a:moveTo>
                    <a:pt x="5760" y="0"/>
                  </a:moveTo>
                  <a:lnTo>
                    <a:pt x="0" y="0"/>
                  </a:lnTo>
                  <a:lnTo>
                    <a:pt x="0" y="966"/>
                  </a:lnTo>
                  <a:lnTo>
                    <a:pt x="4834" y="966"/>
                  </a:lnTo>
                  <a:lnTo>
                    <a:pt x="5760" y="434"/>
                  </a:lnTo>
                  <a:lnTo>
                    <a:pt x="5760" y="0"/>
                  </a:lnTo>
                </a:path>
              </a:pathLst>
            </a:custGeom>
            <a:solidFill>
              <a:srgbClr val="DEEEF8"/>
            </a:solidFill>
            <a:ln>
              <a:noFill/>
            </a:ln>
            <a:extLst/>
          </p:spPr>
          <p:txBody>
            <a:bodyPr/>
            <a:lstStyle/>
            <a:p>
              <a:pPr>
                <a:defRPr/>
              </a:pPr>
              <a:endParaRPr lang="fr-FR">
                <a:ea typeface="ＭＳ Ｐゴシック" charset="0"/>
                <a:cs typeface="ＭＳ Ｐゴシック" charset="0"/>
              </a:endParaRPr>
            </a:p>
          </p:txBody>
        </p:sp>
        <p:sp>
          <p:nvSpPr>
            <p:cNvPr id="6" name="Rectangle 11"/>
            <p:cNvSpPr>
              <a:spLocks noChangeArrowheads="1"/>
            </p:cNvSpPr>
            <p:nvPr/>
          </p:nvSpPr>
          <p:spPr bwMode="gray">
            <a:xfrm>
              <a:off x="0" y="0"/>
              <a:ext cx="5760" cy="2568"/>
            </a:xfrm>
            <a:prstGeom prst="rect">
              <a:avLst/>
            </a:prstGeom>
            <a:solidFill>
              <a:srgbClr val="DEEEF8"/>
            </a:solidFill>
            <a:ln>
              <a:noFill/>
            </a:ln>
            <a:extLst/>
          </p:spPr>
          <p:txBody>
            <a:bodyPr wrap="none" anchor="ctr"/>
            <a:lstStyle/>
            <a:p>
              <a:pPr>
                <a:defRPr/>
              </a:pPr>
              <a:endParaRPr lang="fr-FR" dirty="0">
                <a:ea typeface="ＭＳ Ｐゴシック" charset="0"/>
                <a:cs typeface="Arial" charset="0"/>
              </a:endParaRPr>
            </a:p>
          </p:txBody>
        </p:sp>
      </p:grpSp>
      <p:sp>
        <p:nvSpPr>
          <p:cNvPr id="94210" name="Rectangle 3"/>
          <p:cNvSpPr txBox="1">
            <a:spLocks noChangeArrowheads="1"/>
          </p:cNvSpPr>
          <p:nvPr/>
        </p:nvSpPr>
        <p:spPr bwMode="auto">
          <a:xfrm>
            <a:off x="942975" y="2205038"/>
            <a:ext cx="7920038" cy="1079500"/>
          </a:xfrm>
          <a:prstGeom prst="rect">
            <a:avLst/>
          </a:prstGeom>
          <a:noFill/>
          <a:ln w="9525">
            <a:noFill/>
            <a:miter lim="800000"/>
            <a:headEnd/>
            <a:tailEnd/>
          </a:ln>
        </p:spPr>
        <p:txBody>
          <a:bodyPr/>
          <a:lstStyle/>
          <a:p>
            <a:pPr defTabSz="457200"/>
            <a:r>
              <a:rPr lang="fr-FR" altLang="fr-FR" sz="3600" b="1">
                <a:solidFill>
                  <a:srgbClr val="404040"/>
                </a:solidFill>
                <a:latin typeface="Calibri" pitchFamily="34" charset="0"/>
              </a:rPr>
              <a:t>Programmes de sciences industrielles de l’ingénieur en CPGE MP, PSI, PT et TSI</a:t>
            </a:r>
          </a:p>
        </p:txBody>
      </p:sp>
      <p:sp>
        <p:nvSpPr>
          <p:cNvPr id="94211" name="Rectangle 4"/>
          <p:cNvSpPr txBox="1">
            <a:spLocks noChangeArrowheads="1"/>
          </p:cNvSpPr>
          <p:nvPr/>
        </p:nvSpPr>
        <p:spPr bwMode="auto">
          <a:xfrm>
            <a:off x="915988" y="3544888"/>
            <a:ext cx="6191250" cy="398462"/>
          </a:xfrm>
          <a:prstGeom prst="rect">
            <a:avLst/>
          </a:prstGeom>
          <a:noFill/>
          <a:ln w="9525">
            <a:noFill/>
            <a:miter lim="800000"/>
            <a:headEnd/>
            <a:tailEnd/>
          </a:ln>
        </p:spPr>
        <p:txBody>
          <a:bodyPr/>
          <a:lstStyle/>
          <a:p>
            <a:pPr defTabSz="457200">
              <a:spcBef>
                <a:spcPct val="20000"/>
              </a:spcBef>
              <a:buFont typeface="Wingdings" pitchFamily="2" charset="2"/>
              <a:buNone/>
            </a:pPr>
            <a:r>
              <a:rPr lang="fr-FR" altLang="fr-FR" sz="2400">
                <a:solidFill>
                  <a:srgbClr val="0000FF"/>
                </a:solidFill>
                <a:latin typeface="Calibri" pitchFamily="34" charset="0"/>
              </a:rPr>
              <a:t>Les évolutions</a:t>
            </a:r>
          </a:p>
        </p:txBody>
      </p:sp>
      <p:sp>
        <p:nvSpPr>
          <p:cNvPr id="10" name="Rectangle 4"/>
          <p:cNvSpPr txBox="1">
            <a:spLocks noChangeArrowheads="1"/>
          </p:cNvSpPr>
          <p:nvPr/>
        </p:nvSpPr>
        <p:spPr>
          <a:xfrm>
            <a:off x="1692275" y="5229225"/>
            <a:ext cx="6118225" cy="315913"/>
          </a:xfrm>
          <a:prstGeom prst="rect">
            <a:avLst/>
          </a:prstGeom>
          <a:solidFill>
            <a:schemeClr val="bg1"/>
          </a:solidFill>
        </p:spPr>
        <p:txBody>
          <a:bodyPr/>
          <a:lstStyle>
            <a:lvl1pPr marL="0" indent="0" algn="l" defTabSz="457200" rtl="0" eaLnBrk="1" latinLnBrk="0" hangingPunct="1">
              <a:spcBef>
                <a:spcPct val="20000"/>
              </a:spcBef>
              <a:buFont typeface="Wingdings" charset="2"/>
              <a:buNone/>
              <a:defRPr sz="1100" b="0" kern="1200">
                <a:solidFill>
                  <a:srgbClr val="0062A8"/>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fr-FR" sz="2000" dirty="0" smtClean="0">
                <a:solidFill>
                  <a:schemeClr val="tx1">
                    <a:lumMod val="65000"/>
                    <a:lumOff val="35000"/>
                  </a:schemeClr>
                </a:solidFill>
              </a:rPr>
              <a:t>Groupe STI de l’IGEN &gt; 25 novembre 2014</a:t>
            </a:r>
            <a:endParaRPr lang="fr-FR" sz="20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99592" y="908720"/>
            <a:ext cx="7272808" cy="4524315"/>
          </a:xfrm>
          <a:prstGeom prst="rect">
            <a:avLst/>
          </a:prstGeom>
          <a:noFill/>
        </p:spPr>
        <p:txBody>
          <a:bodyPr wrap="square" rtlCol="0">
            <a:spAutoFit/>
          </a:bodyPr>
          <a:lstStyle/>
          <a:p>
            <a:pPr lvl="0" algn="just">
              <a:lnSpc>
                <a:spcPct val="150000"/>
              </a:lnSpc>
            </a:pPr>
            <a:r>
              <a:rPr lang="fr-FR" sz="2400" dirty="0" smtClean="0">
                <a:solidFill>
                  <a:srgbClr val="0000FF"/>
                </a:solidFill>
                <a:latin typeface="Calibri" panose="020F0502020204030204" pitchFamily="34" charset="0"/>
                <a:cs typeface="Calibri" panose="020F0502020204030204" pitchFamily="34" charset="0"/>
              </a:rPr>
              <a:t>   - que </a:t>
            </a:r>
            <a:r>
              <a:rPr lang="fr-FR" sz="2400" dirty="0">
                <a:solidFill>
                  <a:srgbClr val="0000FF"/>
                </a:solidFill>
                <a:latin typeface="Calibri" panose="020F0502020204030204" pitchFamily="34" charset="0"/>
                <a:cs typeface="Calibri" panose="020F0502020204030204" pitchFamily="34" charset="0"/>
              </a:rPr>
              <a:t>des </a:t>
            </a:r>
            <a:r>
              <a:rPr lang="fr-FR" sz="2400" dirty="0" smtClean="0">
                <a:solidFill>
                  <a:srgbClr val="0000FF"/>
                </a:solidFill>
                <a:latin typeface="Calibri" panose="020F0502020204030204" pitchFamily="34" charset="0"/>
                <a:cs typeface="Calibri" panose="020F0502020204030204" pitchFamily="34" charset="0"/>
              </a:rPr>
              <a:t>moments </a:t>
            </a:r>
            <a:r>
              <a:rPr lang="fr-FR" sz="2400" dirty="0">
                <a:solidFill>
                  <a:srgbClr val="0000FF"/>
                </a:solidFill>
                <a:latin typeface="Calibri" panose="020F0502020204030204" pitchFamily="34" charset="0"/>
                <a:cs typeface="Calibri" panose="020F0502020204030204" pitchFamily="34" charset="0"/>
              </a:rPr>
              <a:t>de synthèse, en cours ou à la fin de chaque séance, structurent et consolident les connaissances </a:t>
            </a:r>
            <a:r>
              <a:rPr lang="fr-FR" sz="2400" dirty="0" smtClean="0">
                <a:solidFill>
                  <a:srgbClr val="0000FF"/>
                </a:solidFill>
                <a:latin typeface="Calibri" panose="020F0502020204030204" pitchFamily="34" charset="0"/>
                <a:cs typeface="Calibri" panose="020F0502020204030204" pitchFamily="34" charset="0"/>
              </a:rPr>
              <a:t>acquises ;</a:t>
            </a:r>
            <a:endParaRPr lang="fr-FR" sz="2400" dirty="0">
              <a:solidFill>
                <a:srgbClr val="0000FF"/>
              </a:solidFill>
              <a:latin typeface="Calibri" panose="020F0502020204030204" pitchFamily="34" charset="0"/>
              <a:cs typeface="Calibri" panose="020F0502020204030204" pitchFamily="34" charset="0"/>
            </a:endParaRPr>
          </a:p>
          <a:p>
            <a:pPr algn="just">
              <a:lnSpc>
                <a:spcPct val="150000"/>
              </a:lnSpc>
            </a:pPr>
            <a:r>
              <a:rPr lang="fr-FR" sz="2400" dirty="0" smtClean="0">
                <a:solidFill>
                  <a:srgbClr val="0000FF"/>
                </a:solidFill>
                <a:latin typeface="Calibri" panose="020F0502020204030204" pitchFamily="34" charset="0"/>
                <a:cs typeface="Calibri" panose="020F0502020204030204" pitchFamily="34" charset="0"/>
              </a:rPr>
              <a:t>   </a:t>
            </a:r>
            <a:r>
              <a:rPr lang="fr-FR" sz="2400" dirty="0">
                <a:solidFill>
                  <a:srgbClr val="0000FF"/>
                </a:solidFill>
                <a:latin typeface="Calibri" panose="020F0502020204030204" pitchFamily="34" charset="0"/>
                <a:cs typeface="Calibri" panose="020F0502020204030204" pitchFamily="34" charset="0"/>
              </a:rPr>
              <a:t>- qu’à la fin de chaque séquence, la validation des objectifs fixés soit </a:t>
            </a:r>
            <a:r>
              <a:rPr lang="fr-FR" sz="2400" dirty="0" smtClean="0">
                <a:solidFill>
                  <a:srgbClr val="0000FF"/>
                </a:solidFill>
                <a:latin typeface="Calibri" panose="020F0502020204030204" pitchFamily="34" charset="0"/>
                <a:cs typeface="Calibri" panose="020F0502020204030204" pitchFamily="34" charset="0"/>
              </a:rPr>
              <a:t>faite pour </a:t>
            </a:r>
            <a:r>
              <a:rPr lang="fr-FR" sz="2400" dirty="0">
                <a:solidFill>
                  <a:srgbClr val="0000FF"/>
                </a:solidFill>
                <a:latin typeface="Calibri" panose="020F0502020204030204" pitchFamily="34" charset="0"/>
                <a:cs typeface="Calibri" panose="020F0502020204030204" pitchFamily="34" charset="0"/>
              </a:rPr>
              <a:t>l'ensemble des élèves de la classe.</a:t>
            </a:r>
          </a:p>
          <a:p>
            <a:pPr lvl="0" algn="just">
              <a:lnSpc>
                <a:spcPct val="150000"/>
              </a:lnSpc>
            </a:pPr>
            <a:r>
              <a:rPr lang="fr-FR" sz="2400" dirty="0" smtClean="0">
                <a:solidFill>
                  <a:srgbClr val="0000FF"/>
                </a:solidFill>
                <a:latin typeface="Calibri" panose="020F0502020204030204" pitchFamily="34" charset="0"/>
                <a:cs typeface="Calibri" panose="020F0502020204030204" pitchFamily="34" charset="0"/>
              </a:rPr>
              <a:t>.</a:t>
            </a:r>
            <a:endParaRPr lang="fr-FR" sz="2400" dirty="0">
              <a:solidFill>
                <a:srgbClr val="0000FF"/>
              </a:solidFill>
              <a:latin typeface="Calibri" panose="020F0502020204030204" pitchFamily="34" charset="0"/>
              <a:cs typeface="Calibri" panose="020F0502020204030204" pitchFamily="34" charset="0"/>
            </a:endParaRPr>
          </a:p>
          <a:p>
            <a:endParaRPr lang="fr-FR" dirty="0">
              <a:solidFill>
                <a:srgbClr val="0000FF"/>
              </a:solidFill>
            </a:endParaRPr>
          </a:p>
          <a:p>
            <a:endParaRPr lang="fr-FR" dirty="0"/>
          </a:p>
        </p:txBody>
      </p:sp>
    </p:spTree>
    <p:extLst>
      <p:ext uri="{BB962C8B-B14F-4D97-AF65-F5344CB8AC3E}">
        <p14:creationId xmlns:p14="http://schemas.microsoft.com/office/powerpoint/2010/main" val="13633446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Imag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387475"/>
            <a:ext cx="9144000"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oneTexte 9"/>
          <p:cNvSpPr txBox="1"/>
          <p:nvPr/>
        </p:nvSpPr>
        <p:spPr>
          <a:xfrm rot="19138315">
            <a:off x="-111125" y="773113"/>
            <a:ext cx="1311275" cy="338137"/>
          </a:xfrm>
          <a:prstGeom prst="rect">
            <a:avLst/>
          </a:prstGeom>
          <a:noFill/>
        </p:spPr>
        <p:txBody>
          <a:bodyPr>
            <a:spAutoFit/>
          </a:bodyPr>
          <a:lstStyle/>
          <a:p>
            <a:pPr>
              <a:defRPr/>
            </a:pPr>
            <a:r>
              <a:rPr lang="fr-FR" sz="1600" b="1" dirty="0">
                <a:solidFill>
                  <a:schemeClr val="accent6">
                    <a:lumMod val="75000"/>
                  </a:schemeClr>
                </a:solidFill>
              </a:rPr>
              <a:t>Semaine n°</a:t>
            </a:r>
          </a:p>
        </p:txBody>
      </p:sp>
      <p:sp>
        <p:nvSpPr>
          <p:cNvPr id="12" name="ZoneTexte 11"/>
          <p:cNvSpPr txBox="1"/>
          <p:nvPr/>
        </p:nvSpPr>
        <p:spPr>
          <a:xfrm>
            <a:off x="5567363" y="874713"/>
            <a:ext cx="1666875" cy="339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fr-FR" sz="1600" dirty="0"/>
              <a:t>Savoirs transmis</a:t>
            </a:r>
          </a:p>
        </p:txBody>
      </p:sp>
      <p:sp>
        <p:nvSpPr>
          <p:cNvPr id="13" name="ZoneTexte 12"/>
          <p:cNvSpPr txBox="1"/>
          <p:nvPr/>
        </p:nvSpPr>
        <p:spPr>
          <a:xfrm>
            <a:off x="7416800" y="685800"/>
            <a:ext cx="1595438" cy="5842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algn="ctr">
              <a:defRPr/>
            </a:pPr>
            <a:r>
              <a:rPr lang="fr-FR" sz="1600" dirty="0"/>
              <a:t>Moyens</a:t>
            </a:r>
          </a:p>
          <a:p>
            <a:pPr>
              <a:defRPr/>
            </a:pPr>
            <a:r>
              <a:rPr lang="fr-FR" sz="1600" dirty="0"/>
              <a:t>   TP            TD</a:t>
            </a:r>
          </a:p>
        </p:txBody>
      </p:sp>
      <p:cxnSp>
        <p:nvCxnSpPr>
          <p:cNvPr id="16" name="Connecteur droit 15"/>
          <p:cNvCxnSpPr/>
          <p:nvPr/>
        </p:nvCxnSpPr>
        <p:spPr>
          <a:xfrm>
            <a:off x="314325" y="1281113"/>
            <a:ext cx="5080000" cy="0"/>
          </a:xfrm>
          <a:prstGeom prst="line">
            <a:avLst/>
          </a:prstGeom>
          <a:ln w="28575" cmpd="sng"/>
        </p:spPr>
        <p:style>
          <a:lnRef idx="2">
            <a:schemeClr val="accent3"/>
          </a:lnRef>
          <a:fillRef idx="0">
            <a:schemeClr val="accent3"/>
          </a:fillRef>
          <a:effectRef idx="1">
            <a:schemeClr val="accent3"/>
          </a:effectRef>
          <a:fontRef idx="minor">
            <a:schemeClr val="tx1"/>
          </a:fontRef>
        </p:style>
      </p:cxnSp>
      <p:cxnSp>
        <p:nvCxnSpPr>
          <p:cNvPr id="18" name="Connecteur droit 17"/>
          <p:cNvCxnSpPr/>
          <p:nvPr/>
        </p:nvCxnSpPr>
        <p:spPr>
          <a:xfrm>
            <a:off x="5394325" y="1279525"/>
            <a:ext cx="1920875" cy="0"/>
          </a:xfrm>
          <a:prstGeom prst="line">
            <a:avLst/>
          </a:prstGeom>
          <a:ln w="28575" cmpd="sng"/>
        </p:spPr>
        <p:style>
          <a:lnRef idx="2">
            <a:schemeClr val="accent1"/>
          </a:lnRef>
          <a:fillRef idx="0">
            <a:schemeClr val="accent1"/>
          </a:fillRef>
          <a:effectRef idx="1">
            <a:schemeClr val="accent1"/>
          </a:effectRef>
          <a:fontRef idx="minor">
            <a:schemeClr val="tx1"/>
          </a:fontRef>
        </p:style>
      </p:cxnSp>
      <p:sp>
        <p:nvSpPr>
          <p:cNvPr id="32776" name="ZoneTexte 7"/>
          <p:cNvSpPr txBox="1">
            <a:spLocks noChangeArrowheads="1"/>
          </p:cNvSpPr>
          <p:nvPr/>
        </p:nvSpPr>
        <p:spPr bwMode="auto">
          <a:xfrm>
            <a:off x="827088" y="152400"/>
            <a:ext cx="7118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eaLnBrk="1" hangingPunct="1">
              <a:spcBef>
                <a:spcPct val="0"/>
              </a:spcBef>
              <a:spcAft>
                <a:spcPct val="0"/>
              </a:spcAft>
              <a:buClrTx/>
              <a:buFontTx/>
              <a:buNone/>
            </a:pPr>
            <a:r>
              <a:rPr lang="fr-FR" altLang="fr-FR" sz="2400" b="1">
                <a:solidFill>
                  <a:schemeClr val="tx1"/>
                </a:solidFill>
                <a:ea typeface="ＭＳ Ｐゴシック" charset="-128"/>
                <a:cs typeface="Arial" charset="0"/>
              </a:rPr>
              <a:t>Extrait d’une progression par compétences en 2PSI</a:t>
            </a:r>
          </a:p>
        </p:txBody>
      </p:sp>
      <p:sp>
        <p:nvSpPr>
          <p:cNvPr id="17" name="ZoneTexte 16"/>
          <p:cNvSpPr txBox="1"/>
          <p:nvPr/>
        </p:nvSpPr>
        <p:spPr>
          <a:xfrm>
            <a:off x="1685925" y="862013"/>
            <a:ext cx="2154238" cy="338137"/>
          </a:xfrm>
          <a:prstGeom prst="rect">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a:defRPr/>
            </a:pPr>
            <a:r>
              <a:rPr lang="fr-FR" sz="1600" dirty="0"/>
              <a:t>Compétences visées</a:t>
            </a:r>
          </a:p>
        </p:txBody>
      </p:sp>
    </p:spTree>
    <p:extLst>
      <p:ext uri="{BB962C8B-B14F-4D97-AF65-F5344CB8AC3E}">
        <p14:creationId xmlns:p14="http://schemas.microsoft.com/office/powerpoint/2010/main" val="21421461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ZoneTexte 4"/>
          <p:cNvSpPr txBox="1">
            <a:spLocks noChangeArrowheads="1"/>
          </p:cNvSpPr>
          <p:nvPr/>
        </p:nvSpPr>
        <p:spPr bwMode="auto">
          <a:xfrm>
            <a:off x="446088" y="849313"/>
            <a:ext cx="8280400" cy="502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algn="just" eaLnBrk="1" hangingPunct="1">
              <a:lnSpc>
                <a:spcPct val="150000"/>
              </a:lnSpc>
              <a:spcBef>
                <a:spcPct val="0"/>
              </a:spcBef>
              <a:spcAft>
                <a:spcPct val="0"/>
              </a:spcAft>
              <a:buClrTx/>
              <a:buFontTx/>
              <a:buNone/>
            </a:pPr>
            <a:r>
              <a:rPr lang="fr-FR" altLang="fr-FR" sz="2400">
                <a:solidFill>
                  <a:srgbClr val="0000FF"/>
                </a:solidFill>
                <a:ea typeface="ＭＳ Ｐゴシック" charset="-128"/>
                <a:cs typeface="Arial" charset="0"/>
              </a:rPr>
              <a:t>Les activités de travaux dirigés, autant qu’il est possible de le faire, doivent être élaborées à partir de supports contextualisés et d’objectifs technologiques précis. Chaque exercice doit se terminer par une conclusion quant à ces objectifs, et doit permettre de mettre en évidence des écarts voire, de proposer des solutions pour éventuellement y remédier.</a:t>
            </a:r>
          </a:p>
          <a:p>
            <a:pPr algn="just" eaLnBrk="1" hangingPunct="1">
              <a:lnSpc>
                <a:spcPct val="150000"/>
              </a:lnSpc>
              <a:spcBef>
                <a:spcPct val="0"/>
              </a:spcBef>
              <a:spcAft>
                <a:spcPct val="0"/>
              </a:spcAft>
              <a:buClrTx/>
              <a:buFontTx/>
              <a:buNone/>
            </a:pPr>
            <a:r>
              <a:rPr lang="fr-FR" altLang="fr-FR" sz="2400" b="1">
                <a:solidFill>
                  <a:srgbClr val="0000FF"/>
                </a:solidFill>
                <a:ea typeface="ＭＳ Ｐゴシック" charset="-128"/>
                <a:cs typeface="Arial" charset="0"/>
              </a:rPr>
              <a:t>Il est indispensable de bien mettre en évidence les apports des sciences industrielles de l’ingénieur par rapport à ceux des autres disciplines</a:t>
            </a:r>
            <a:r>
              <a:rPr lang="fr-FR" altLang="fr-FR" sz="2400" b="1">
                <a:solidFill>
                  <a:schemeClr val="tx1"/>
                </a:solidFill>
                <a:ea typeface="ＭＳ Ｐゴシック" charset="-128"/>
                <a:cs typeface="Arial" charset="0"/>
              </a:rPr>
              <a:t>. </a:t>
            </a:r>
          </a:p>
        </p:txBody>
      </p:sp>
    </p:spTree>
    <p:extLst>
      <p:ext uri="{BB962C8B-B14F-4D97-AF65-F5344CB8AC3E}">
        <p14:creationId xmlns:p14="http://schemas.microsoft.com/office/powerpoint/2010/main" val="18976700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419100" y="836613"/>
            <a:ext cx="8301038" cy="4005262"/>
          </a:xfrm>
          <a:prstGeom prst="rect">
            <a:avLst/>
          </a:prstGeom>
          <a:noFill/>
        </p:spPr>
        <p:txBody>
          <a:bodyPr>
            <a:spAutoFit/>
          </a:bodyPr>
          <a:lstStyle/>
          <a:p>
            <a:pPr algn="just">
              <a:lnSpc>
                <a:spcPct val="150000"/>
              </a:lnSpc>
              <a:defRPr/>
            </a:pPr>
            <a:r>
              <a:rPr lang="fr-FR" sz="2400" dirty="0">
                <a:solidFill>
                  <a:srgbClr val="0000FF"/>
                </a:solidFill>
                <a:latin typeface="Calibri" panose="020F0502020204030204" pitchFamily="34" charset="0"/>
                <a:cs typeface="Calibri" panose="020F0502020204030204" pitchFamily="34" charset="0"/>
              </a:rPr>
              <a:t>Les activités conduites doivent s’appuyer sur la démarche d’investigation, la démarche de résolution de problèmes et la démarche de projet, et doivent conduire à mettre en évidence les écarts entre le souhaité, le mesuré (le réalisé ?) et le simulé.</a:t>
            </a:r>
          </a:p>
          <a:p>
            <a:pPr algn="just">
              <a:lnSpc>
                <a:spcPct val="150000"/>
              </a:lnSpc>
              <a:defRPr/>
            </a:pPr>
            <a:endParaRPr lang="fr-FR" sz="2800" dirty="0">
              <a:solidFill>
                <a:srgbClr val="0000FF"/>
              </a:solidFill>
              <a:latin typeface="+mj-lt"/>
            </a:endParaRPr>
          </a:p>
          <a:p>
            <a:pPr algn="just">
              <a:lnSpc>
                <a:spcPct val="150000"/>
              </a:lnSpc>
              <a:defRPr/>
            </a:pPr>
            <a:r>
              <a:rPr lang="fr-FR" sz="2400" dirty="0">
                <a:solidFill>
                  <a:srgbClr val="0000FF"/>
                </a:solidFill>
                <a:latin typeface="Calibri" panose="020F0502020204030204" pitchFamily="34" charset="0"/>
                <a:cs typeface="Calibri" panose="020F0502020204030204" pitchFamily="34" charset="0"/>
              </a:rPr>
              <a:t>Ces activités doivent donc être élaborées en fonction de cet objectif.</a:t>
            </a:r>
          </a:p>
        </p:txBody>
      </p:sp>
      <p:sp>
        <p:nvSpPr>
          <p:cNvPr id="8" name="Titre 1"/>
          <p:cNvSpPr txBox="1">
            <a:spLocks/>
          </p:cNvSpPr>
          <p:nvPr/>
        </p:nvSpPr>
        <p:spPr>
          <a:xfrm>
            <a:off x="4872038" y="133350"/>
            <a:ext cx="4257675" cy="561975"/>
          </a:xfrm>
          <a:prstGeom prst="rect">
            <a:avLst/>
          </a:prstGeom>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eaLnBrk="1" fontAlgn="auto" hangingPunct="1">
              <a:spcAft>
                <a:spcPts val="0"/>
              </a:spcAft>
              <a:defRPr/>
            </a:pPr>
            <a:r>
              <a:rPr lang="fr-FR" sz="2800" b="1" kern="0" dirty="0" smtClean="0">
                <a:solidFill>
                  <a:schemeClr val="tx1"/>
                </a:solidFill>
                <a:latin typeface="Calibri" panose="020F0502020204030204" pitchFamily="34" charset="0"/>
                <a:cs typeface="Calibri" panose="020F0502020204030204" pitchFamily="34" charset="0"/>
              </a:rPr>
              <a:t>Les démarches</a:t>
            </a:r>
            <a:endParaRPr lang="fr-FR" sz="2800" b="1" kern="0" dirty="0">
              <a:solidFill>
                <a:schemeClr val="tx1"/>
              </a:solidFill>
              <a:latin typeface="Calibri" panose="020F0502020204030204" pitchFamily="34" charset="0"/>
              <a:cs typeface="Calibri" panose="020F0502020204030204" pitchFamily="34" charset="0"/>
            </a:endParaRPr>
          </a:p>
        </p:txBody>
      </p:sp>
      <p:sp>
        <p:nvSpPr>
          <p:cNvPr id="2" name="Bouton d’action : Suivant 1">
            <a:hlinkClick r:id="rId2" action="ppaction://hlinksldjump" highlightClick="1"/>
          </p:cNvPr>
          <p:cNvSpPr/>
          <p:nvPr/>
        </p:nvSpPr>
        <p:spPr>
          <a:xfrm>
            <a:off x="1908175" y="4365625"/>
            <a:ext cx="863600" cy="476250"/>
          </a:xfrm>
          <a:prstGeom prst="actionButtonForwardNex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Tree>
    <p:extLst>
      <p:ext uri="{BB962C8B-B14F-4D97-AF65-F5344CB8AC3E}">
        <p14:creationId xmlns:p14="http://schemas.microsoft.com/office/powerpoint/2010/main" val="37065828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68581" y="620688"/>
            <a:ext cx="8136904" cy="3600986"/>
          </a:xfrm>
          <a:prstGeom prst="rect">
            <a:avLst/>
          </a:prstGeom>
          <a:noFill/>
        </p:spPr>
        <p:txBody>
          <a:bodyPr wrap="square" rtlCol="0">
            <a:spAutoFit/>
          </a:bodyPr>
          <a:lstStyle/>
          <a:p>
            <a:pPr>
              <a:lnSpc>
                <a:spcPct val="150000"/>
              </a:lnSpc>
            </a:pPr>
            <a:r>
              <a:rPr lang="fr-FR" sz="2800" b="1" dirty="0" smtClean="0">
                <a:latin typeface="Calibri" panose="020F0502020204030204" pitchFamily="34" charset="0"/>
                <a:cs typeface="Calibri" panose="020F0502020204030204" pitchFamily="34" charset="0"/>
              </a:rPr>
              <a:t>Information </a:t>
            </a:r>
          </a:p>
          <a:p>
            <a:pPr>
              <a:lnSpc>
                <a:spcPct val="150000"/>
              </a:lnSpc>
            </a:pPr>
            <a:endParaRPr lang="fr-FR" sz="2800" b="1" dirty="0" smtClean="0">
              <a:latin typeface="Calibri" panose="020F0502020204030204" pitchFamily="34" charset="0"/>
              <a:cs typeface="Calibri" panose="020F0502020204030204" pitchFamily="34" charset="0"/>
            </a:endParaRPr>
          </a:p>
          <a:p>
            <a:pPr>
              <a:lnSpc>
                <a:spcPct val="150000"/>
              </a:lnSpc>
            </a:pPr>
            <a:r>
              <a:rPr lang="fr-FR" sz="2400" dirty="0" smtClean="0">
                <a:solidFill>
                  <a:srgbClr val="0000FF"/>
                </a:solidFill>
                <a:latin typeface="Calibri" panose="020F0502020204030204" pitchFamily="34" charset="0"/>
                <a:cs typeface="Calibri" panose="020F0502020204030204" pitchFamily="34" charset="0"/>
              </a:rPr>
              <a:t>Un MOOC sur Sys ML en CPGE sera disponible à la fin de l’année scolaire 2014-2015.</a:t>
            </a:r>
            <a:endParaRPr lang="fr-FR" sz="2400" dirty="0">
              <a:solidFill>
                <a:srgbClr val="0000FF"/>
              </a:solidFill>
              <a:latin typeface="Calibri" panose="020F0502020204030204" pitchFamily="34" charset="0"/>
              <a:cs typeface="Calibri" panose="020F0502020204030204" pitchFamily="34" charset="0"/>
            </a:endParaRPr>
          </a:p>
          <a:p>
            <a:pPr>
              <a:lnSpc>
                <a:spcPct val="150000"/>
              </a:lnSpc>
            </a:pPr>
            <a:r>
              <a:rPr lang="fr-FR" sz="2400" dirty="0" smtClean="0">
                <a:solidFill>
                  <a:srgbClr val="0000FF"/>
                </a:solidFill>
                <a:latin typeface="Calibri" panose="020F0502020204030204" pitchFamily="34" charset="0"/>
                <a:cs typeface="Calibri" panose="020F0502020204030204" pitchFamily="34" charset="0"/>
              </a:rPr>
              <a:t>Il fait suite aux travaux conduits par l’IGEN au cours de l’année scolaire 2013-2014.</a:t>
            </a:r>
            <a:endParaRPr lang="fr-FR" sz="2400" dirty="0">
              <a:solidFill>
                <a:srgbClr val="0000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589196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ZoneTexte 6"/>
          <p:cNvSpPr txBox="1">
            <a:spLocks noChangeArrowheads="1"/>
          </p:cNvSpPr>
          <p:nvPr/>
        </p:nvSpPr>
        <p:spPr bwMode="auto">
          <a:xfrm>
            <a:off x="1238250" y="1989138"/>
            <a:ext cx="6985000" cy="166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algn="ctr" eaLnBrk="1" hangingPunct="1">
              <a:lnSpc>
                <a:spcPct val="150000"/>
              </a:lnSpc>
              <a:spcBef>
                <a:spcPct val="0"/>
              </a:spcBef>
              <a:spcAft>
                <a:spcPct val="0"/>
              </a:spcAft>
              <a:buClrTx/>
              <a:buFontTx/>
              <a:buNone/>
            </a:pPr>
            <a:r>
              <a:rPr lang="fr-FR" altLang="fr-FR" sz="3600" b="1">
                <a:solidFill>
                  <a:schemeClr val="tx1"/>
                </a:solidFill>
                <a:ea typeface="ＭＳ Ｐゴシック" charset="-128"/>
                <a:cs typeface="Arial" charset="0"/>
              </a:rPr>
              <a:t>Organisation des  laboratoires de sciences industrielles de l’ingénieur</a:t>
            </a:r>
            <a:endParaRPr lang="fr-FR" altLang="fr-FR" sz="3600" b="1">
              <a:solidFill>
                <a:srgbClr val="0000FF"/>
              </a:solidFill>
              <a:ea typeface="ＭＳ Ｐゴシック" charset="-128"/>
              <a:cs typeface="Arial" charset="0"/>
            </a:endParaRPr>
          </a:p>
        </p:txBody>
      </p:sp>
      <p:sp>
        <p:nvSpPr>
          <p:cNvPr id="35843" name="Rectangle 4"/>
          <p:cNvSpPr txBox="1">
            <a:spLocks noChangeArrowheads="1"/>
          </p:cNvSpPr>
          <p:nvPr/>
        </p:nvSpPr>
        <p:spPr bwMode="auto">
          <a:xfrm>
            <a:off x="1403350" y="3692525"/>
            <a:ext cx="619125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defTabSz="45720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defTabSz="4572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defTabSz="4572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defTabSz="4572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defTabSz="4572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defTabSz="4572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defTabSz="4572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defTabSz="4572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eaLnBrk="1" hangingPunct="1">
              <a:spcBef>
                <a:spcPct val="20000"/>
              </a:spcBef>
              <a:spcAft>
                <a:spcPct val="0"/>
              </a:spcAft>
              <a:buClrTx/>
              <a:buFont typeface="Wingdings" pitchFamily="2" charset="2"/>
              <a:buNone/>
            </a:pPr>
            <a:r>
              <a:rPr lang="fr-FR" altLang="fr-FR" sz="2400">
                <a:solidFill>
                  <a:srgbClr val="0000FF"/>
                </a:solidFill>
                <a:ea typeface="ＭＳ Ｐゴシック" charset="-128"/>
                <a:cs typeface="Arial" charset="0"/>
              </a:rPr>
              <a:t>Les évolutions</a:t>
            </a:r>
          </a:p>
        </p:txBody>
      </p:sp>
    </p:spTree>
    <p:extLst>
      <p:ext uri="{BB962C8B-B14F-4D97-AF65-F5344CB8AC3E}">
        <p14:creationId xmlns:p14="http://schemas.microsoft.com/office/powerpoint/2010/main" val="5750626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oneTexte 3"/>
          <p:cNvSpPr txBox="1">
            <a:spLocks noChangeArrowheads="1"/>
          </p:cNvSpPr>
          <p:nvPr/>
        </p:nvSpPr>
        <p:spPr bwMode="auto">
          <a:xfrm>
            <a:off x="455613" y="981075"/>
            <a:ext cx="820737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algn="just" eaLnBrk="1" hangingPunct="1">
              <a:lnSpc>
                <a:spcPct val="150000"/>
              </a:lnSpc>
              <a:spcBef>
                <a:spcPct val="0"/>
              </a:spcBef>
              <a:spcAft>
                <a:spcPct val="0"/>
              </a:spcAft>
              <a:buClrTx/>
              <a:buFontTx/>
              <a:buNone/>
            </a:pPr>
            <a:r>
              <a:rPr lang="fr-FR" altLang="fr-FR" sz="2400" b="1">
                <a:solidFill>
                  <a:srgbClr val="0000FF"/>
                </a:solidFill>
                <a:ea typeface="ＭＳ Ｐゴシック" charset="-128"/>
              </a:rPr>
              <a:t>1.</a:t>
            </a:r>
            <a:r>
              <a:rPr lang="fr-FR" altLang="fr-FR" sz="2400">
                <a:solidFill>
                  <a:srgbClr val="0000FF"/>
                </a:solidFill>
                <a:ea typeface="ＭＳ Ｐゴシック" charset="-128"/>
              </a:rPr>
              <a:t> Les traits spécifiques  des générations actuelles sont : l'impatience (besoin de réactivité rapide dans les rapports humains ou les interfaces machines), le multitâche (habitude d'utiliser plusieurs médias à la fois), la communauté virtuelle (chat, réseaux sociaux, jeux en ligne, etc.), le flux continu (besoin de rester connecté ou proche d'un accès), la nécessité d’être acteurs de leurs apprentissages, une méfiance de l’autorité et de l’information descendante. </a:t>
            </a:r>
            <a:endParaRPr lang="fr-FR" altLang="fr-FR" sz="1800">
              <a:solidFill>
                <a:schemeClr val="tx1"/>
              </a:solidFill>
              <a:latin typeface="Arial" charset="0"/>
              <a:ea typeface="ＭＳ Ｐゴシック" charset="-128"/>
              <a:cs typeface="Arial" charset="0"/>
            </a:endParaRPr>
          </a:p>
        </p:txBody>
      </p:sp>
      <p:sp>
        <p:nvSpPr>
          <p:cNvPr id="36867" name="ZoneTexte 2"/>
          <p:cNvSpPr txBox="1">
            <a:spLocks noChangeArrowheads="1"/>
          </p:cNvSpPr>
          <p:nvPr/>
        </p:nvSpPr>
        <p:spPr bwMode="auto">
          <a:xfrm>
            <a:off x="666453" y="457200"/>
            <a:ext cx="7751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eaLnBrk="1" hangingPunct="1">
              <a:spcBef>
                <a:spcPct val="0"/>
              </a:spcBef>
              <a:spcAft>
                <a:spcPct val="0"/>
              </a:spcAft>
              <a:buClrTx/>
              <a:buFontTx/>
              <a:buNone/>
            </a:pPr>
            <a:r>
              <a:rPr lang="fr-FR" altLang="fr-FR" sz="2800" b="1" dirty="0">
                <a:solidFill>
                  <a:schemeClr val="tx1"/>
                </a:solidFill>
                <a:ea typeface="ＭＳ Ｐゴシック" charset="-128"/>
                <a:cs typeface="Arial" charset="0"/>
              </a:rPr>
              <a:t>Nouvelle organisation des laboratoires. Pourquoi ?</a:t>
            </a:r>
          </a:p>
        </p:txBody>
      </p:sp>
    </p:spTree>
    <p:extLst>
      <p:ext uri="{BB962C8B-B14F-4D97-AF65-F5344CB8AC3E}">
        <p14:creationId xmlns:p14="http://schemas.microsoft.com/office/powerpoint/2010/main" val="35927489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ZoneTexte 3"/>
          <p:cNvSpPr txBox="1">
            <a:spLocks noChangeArrowheads="1"/>
          </p:cNvSpPr>
          <p:nvPr/>
        </p:nvSpPr>
        <p:spPr bwMode="auto">
          <a:xfrm>
            <a:off x="684213" y="981075"/>
            <a:ext cx="8135937"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algn="just" eaLnBrk="1" hangingPunct="1">
              <a:lnSpc>
                <a:spcPct val="150000"/>
              </a:lnSpc>
              <a:spcBef>
                <a:spcPct val="0"/>
              </a:spcBef>
              <a:spcAft>
                <a:spcPct val="0"/>
              </a:spcAft>
              <a:buClrTx/>
              <a:buFontTx/>
              <a:buNone/>
            </a:pPr>
            <a:r>
              <a:rPr lang="fr-FR" altLang="fr-FR" sz="2400" dirty="0">
                <a:solidFill>
                  <a:srgbClr val="0000FF"/>
                </a:solidFill>
                <a:ea typeface="ＭＳ Ｐゴシック" charset="-128"/>
              </a:rPr>
              <a:t>Il devient donc essentiel, pour le professeur, d'exploiter ces caractéristiques dans le cadre de l’enseignement des sciences industrielles de l’ingénieur, à condition de trouver le juste équilibre entre les attentes des élèves et les exigences de résultats. </a:t>
            </a:r>
          </a:p>
          <a:p>
            <a:pPr eaLnBrk="1" hangingPunct="1">
              <a:spcBef>
                <a:spcPct val="0"/>
              </a:spcBef>
              <a:spcAft>
                <a:spcPct val="0"/>
              </a:spcAft>
              <a:buClrTx/>
              <a:buFontTx/>
              <a:buNone/>
            </a:pPr>
            <a:endParaRPr lang="fr-FR" altLang="fr-FR" sz="1800" dirty="0">
              <a:solidFill>
                <a:schemeClr val="tx1"/>
              </a:solidFill>
              <a:latin typeface="Arial" charset="0"/>
              <a:ea typeface="ＭＳ Ｐゴシック" charset="-128"/>
              <a:cs typeface="Arial" charset="0"/>
            </a:endParaRPr>
          </a:p>
        </p:txBody>
      </p:sp>
    </p:spTree>
    <p:extLst>
      <p:ext uri="{BB962C8B-B14F-4D97-AF65-F5344CB8AC3E}">
        <p14:creationId xmlns:p14="http://schemas.microsoft.com/office/powerpoint/2010/main" val="27115736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ZoneTexte 4"/>
          <p:cNvSpPr txBox="1">
            <a:spLocks noChangeArrowheads="1"/>
          </p:cNvSpPr>
          <p:nvPr/>
        </p:nvSpPr>
        <p:spPr bwMode="auto">
          <a:xfrm>
            <a:off x="827584" y="908720"/>
            <a:ext cx="7632848"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just" eaLnBrk="1" hangingPunct="1">
              <a:lnSpc>
                <a:spcPct val="150000"/>
              </a:lnSpc>
            </a:pPr>
            <a:r>
              <a:rPr lang="fr-FR" altLang="fr-FR" sz="2400" b="1" dirty="0">
                <a:solidFill>
                  <a:srgbClr val="0000FF"/>
                </a:solidFill>
                <a:latin typeface="Calibri" panose="020F0502020204030204" pitchFamily="34" charset="0"/>
                <a:cs typeface="Calibri" panose="020F0502020204030204" pitchFamily="34" charset="0"/>
              </a:rPr>
              <a:t>2</a:t>
            </a:r>
            <a:r>
              <a:rPr lang="fr-FR" altLang="fr-FR" sz="2400" b="1" dirty="0" smtClean="0">
                <a:solidFill>
                  <a:srgbClr val="0000FF"/>
                </a:solidFill>
                <a:latin typeface="Calibri" panose="020F0502020204030204" pitchFamily="34" charset="0"/>
                <a:cs typeface="Calibri" panose="020F0502020204030204" pitchFamily="34" charset="0"/>
              </a:rPr>
              <a:t>.</a:t>
            </a:r>
            <a:r>
              <a:rPr lang="fr-FR" altLang="fr-FR" sz="2400" dirty="0" smtClean="0">
                <a:solidFill>
                  <a:srgbClr val="0000FF"/>
                </a:solidFill>
                <a:latin typeface="Calibri" panose="020F0502020204030204" pitchFamily="34" charset="0"/>
                <a:cs typeface="Calibri" panose="020F0502020204030204" pitchFamily="34" charset="0"/>
              </a:rPr>
              <a:t> L’ingénierie </a:t>
            </a:r>
            <a:r>
              <a:rPr lang="fr-FR" altLang="fr-FR" sz="2400" dirty="0">
                <a:solidFill>
                  <a:srgbClr val="0000FF"/>
                </a:solidFill>
                <a:latin typeface="Calibri" panose="020F0502020204030204" pitchFamily="34" charset="0"/>
                <a:cs typeface="Calibri" panose="020F0502020204030204" pitchFamily="34" charset="0"/>
              </a:rPr>
              <a:t>concourante ou simultanée est développée dans toutes les </a:t>
            </a:r>
            <a:r>
              <a:rPr lang="fr-FR" altLang="fr-FR" sz="2400" dirty="0" smtClean="0">
                <a:solidFill>
                  <a:srgbClr val="0000FF"/>
                </a:solidFill>
                <a:latin typeface="Calibri" panose="020F0502020204030204" pitchFamily="34" charset="0"/>
                <a:cs typeface="Calibri" panose="020F0502020204030204" pitchFamily="34" charset="0"/>
              </a:rPr>
              <a:t>entreprises. </a:t>
            </a:r>
            <a:r>
              <a:rPr lang="fr-FR" altLang="fr-FR" sz="2400" dirty="0">
                <a:solidFill>
                  <a:srgbClr val="0000FF"/>
                </a:solidFill>
                <a:latin typeface="Calibri" panose="020F0502020204030204" pitchFamily="34" charset="0"/>
                <a:cs typeface="Calibri" panose="020F0502020204030204" pitchFamily="34" charset="0"/>
              </a:rPr>
              <a:t>Elle mobilise simultanément tous les acteurs concernés par un projet</a:t>
            </a:r>
            <a:r>
              <a:rPr lang="fr-FR" altLang="fr-FR" sz="2400" dirty="0" smtClean="0">
                <a:solidFill>
                  <a:srgbClr val="0000FF"/>
                </a:solidFill>
                <a:latin typeface="Calibri" panose="020F0502020204030204" pitchFamily="34" charset="0"/>
                <a:cs typeface="Calibri" panose="020F0502020204030204" pitchFamily="34" charset="0"/>
              </a:rPr>
              <a:t>.</a:t>
            </a:r>
          </a:p>
          <a:p>
            <a:pPr algn="just" eaLnBrk="1" hangingPunct="1">
              <a:lnSpc>
                <a:spcPct val="150000"/>
              </a:lnSpc>
            </a:pPr>
            <a:r>
              <a:rPr lang="fr-FR" altLang="fr-FR" sz="2400" dirty="0" smtClean="0">
                <a:solidFill>
                  <a:srgbClr val="0000FF"/>
                </a:solidFill>
                <a:latin typeface="Calibri" panose="020F0502020204030204" pitchFamily="34" charset="0"/>
                <a:cs typeface="Calibri" panose="020F0502020204030204" pitchFamily="34" charset="0"/>
              </a:rPr>
              <a:t>En sciences industrielles de l’ingénieur, il faut confronter les élèves et les étudiants à cette organisation « en parallèle » pour aboutir de manière plus efficace à un résultat.</a:t>
            </a:r>
            <a:endParaRPr lang="fr-FR" altLang="fr-FR" sz="2400" dirty="0">
              <a:solidFill>
                <a:srgbClr val="0000FF"/>
              </a:solidFill>
              <a:latin typeface="Calibri" panose="020F0502020204030204" pitchFamily="34" charset="0"/>
              <a:cs typeface="Calibri" panose="020F0502020204030204" pitchFamily="34" charset="0"/>
            </a:endParaRPr>
          </a:p>
          <a:p>
            <a:pPr eaLnBrk="1" hangingPunct="1"/>
            <a:endParaRPr lang="fr-FR" altLang="fr-FR" dirty="0"/>
          </a:p>
        </p:txBody>
      </p:sp>
    </p:spTree>
    <p:extLst>
      <p:ext uri="{BB962C8B-B14F-4D97-AF65-F5344CB8AC3E}">
        <p14:creationId xmlns:p14="http://schemas.microsoft.com/office/powerpoint/2010/main" val="21885259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ZoneTexte 3"/>
          <p:cNvSpPr txBox="1">
            <a:spLocks noChangeArrowheads="1"/>
          </p:cNvSpPr>
          <p:nvPr/>
        </p:nvSpPr>
        <p:spPr bwMode="auto">
          <a:xfrm>
            <a:off x="539750" y="981075"/>
            <a:ext cx="8208963"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just" eaLnBrk="1" hangingPunct="1">
              <a:lnSpc>
                <a:spcPct val="150000"/>
              </a:lnSpc>
            </a:pPr>
            <a:r>
              <a:rPr lang="fr-FR" altLang="fr-FR" sz="2400" b="1" dirty="0">
                <a:solidFill>
                  <a:srgbClr val="0000FF"/>
                </a:solidFill>
                <a:latin typeface="Calibri" pitchFamily="34" charset="0"/>
                <a:cs typeface="Calibri" pitchFamily="34" charset="0"/>
              </a:rPr>
              <a:t>3.</a:t>
            </a:r>
            <a:r>
              <a:rPr lang="fr-FR" altLang="fr-FR" sz="2400" dirty="0">
                <a:solidFill>
                  <a:srgbClr val="0000FF"/>
                </a:solidFill>
                <a:latin typeface="Calibri" pitchFamily="34" charset="0"/>
                <a:cs typeface="Calibri" pitchFamily="34" charset="0"/>
              </a:rPr>
              <a:t> La prise en compte des moyens budgétaires de plus en plus contraints et la nécessité de s’appuyer sur des supports pluri technologiques innovants impose d’optimiser leur nombre dans les laboratoires de sciences industrielles</a:t>
            </a:r>
            <a:r>
              <a:rPr lang="fr-FR" altLang="fr-FR" sz="2400" dirty="0" smtClean="0">
                <a:solidFill>
                  <a:srgbClr val="0000FF"/>
                </a:solidFill>
                <a:latin typeface="Calibri" pitchFamily="34" charset="0"/>
                <a:cs typeface="Calibri" pitchFamily="34" charset="0"/>
              </a:rPr>
              <a:t>.</a:t>
            </a:r>
          </a:p>
          <a:p>
            <a:pPr algn="just" eaLnBrk="1" hangingPunct="1">
              <a:lnSpc>
                <a:spcPct val="150000"/>
              </a:lnSpc>
            </a:pPr>
            <a:endParaRPr lang="fr-FR" altLang="fr-FR" sz="2400" dirty="0">
              <a:solidFill>
                <a:srgbClr val="0000FF"/>
              </a:solidFill>
              <a:latin typeface="Calibri" pitchFamily="34" charset="0"/>
              <a:cs typeface="Calibri" pitchFamily="34" charset="0"/>
            </a:endParaRPr>
          </a:p>
          <a:p>
            <a:pPr algn="just" eaLnBrk="1" hangingPunct="1">
              <a:lnSpc>
                <a:spcPct val="150000"/>
              </a:lnSpc>
            </a:pPr>
            <a:r>
              <a:rPr lang="fr-FR" altLang="fr-FR" sz="2800" b="1" dirty="0">
                <a:latin typeface="Calibri" panose="020F0502020204030204" pitchFamily="34" charset="0"/>
                <a:cs typeface="Calibri" panose="020F0502020204030204" pitchFamily="34" charset="0"/>
              </a:rPr>
              <a:t>Pour </a:t>
            </a:r>
            <a:r>
              <a:rPr lang="fr-FR" altLang="fr-FR" sz="2800" b="1" dirty="0" smtClean="0">
                <a:latin typeface="Calibri" panose="020F0502020204030204" pitchFamily="34" charset="0"/>
                <a:cs typeface="Calibri" panose="020F0502020204030204" pitchFamily="34" charset="0"/>
              </a:rPr>
              <a:t>ces raisons, il est pertinent de mettre en place une </a:t>
            </a:r>
            <a:r>
              <a:rPr lang="fr-FR" altLang="fr-FR" sz="2800" b="1" dirty="0">
                <a:latin typeface="Calibri" pitchFamily="34" charset="0"/>
                <a:cs typeface="Calibri" pitchFamily="34" charset="0"/>
              </a:rPr>
              <a:t>pédagogie </a:t>
            </a:r>
            <a:r>
              <a:rPr lang="fr-FR" altLang="fr-FR" sz="2800" b="1" dirty="0" smtClean="0">
                <a:latin typeface="Calibri" pitchFamily="34" charset="0"/>
                <a:cs typeface="Calibri" pitchFamily="34" charset="0"/>
              </a:rPr>
              <a:t>collaborative</a:t>
            </a:r>
            <a:r>
              <a:rPr lang="fr-FR" altLang="fr-FR" sz="2800" dirty="0" smtClean="0">
                <a:latin typeface="Calibri" pitchFamily="34" charset="0"/>
                <a:cs typeface="Calibri" pitchFamily="34" charset="0"/>
              </a:rPr>
              <a:t>, </a:t>
            </a:r>
            <a:r>
              <a:rPr lang="fr-FR" altLang="fr-FR" sz="2800" b="1" dirty="0">
                <a:latin typeface="Calibri" panose="020F0502020204030204" pitchFamily="34" charset="0"/>
                <a:cs typeface="Calibri" panose="020F0502020204030204" pitchFamily="34" charset="0"/>
              </a:rPr>
              <a:t>qui peut d’ailleurs dépasser la cadre du laboratoire.</a:t>
            </a:r>
          </a:p>
          <a:p>
            <a:pPr eaLnBrk="1" hangingPunct="1"/>
            <a:endParaRPr lang="fr-FR" altLang="fr-FR" dirty="0"/>
          </a:p>
        </p:txBody>
      </p:sp>
    </p:spTree>
    <p:extLst>
      <p:ext uri="{BB962C8B-B14F-4D97-AF65-F5344CB8AC3E}">
        <p14:creationId xmlns:p14="http://schemas.microsoft.com/office/powerpoint/2010/main" val="32774779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36407" y="1124744"/>
            <a:ext cx="7921625" cy="2862322"/>
          </a:xfrm>
          <a:prstGeom prst="rect">
            <a:avLst/>
          </a:prstGeom>
          <a:noFill/>
        </p:spPr>
        <p:txBody>
          <a:bodyPr>
            <a:spAutoFit/>
          </a:bodyPr>
          <a:lstStyle/>
          <a:p>
            <a:pPr algn="just">
              <a:lnSpc>
                <a:spcPct val="150000"/>
              </a:lnSpc>
              <a:defRPr/>
            </a:pPr>
            <a:r>
              <a:rPr lang="fr-FR" sz="2400" dirty="0">
                <a:solidFill>
                  <a:srgbClr val="0000FF"/>
                </a:solidFill>
                <a:latin typeface="Calibri" panose="020F0502020204030204" pitchFamily="34" charset="0"/>
                <a:ea typeface="ＭＳ Ｐゴシック" charset="-128"/>
                <a:cs typeface="Calibri" panose="020F0502020204030204" pitchFamily="34" charset="0"/>
              </a:rPr>
              <a:t>Comme ceux des autres disciplines, les programmes de sciences industrielles de l’ingénieur :</a:t>
            </a:r>
          </a:p>
          <a:p>
            <a:pPr marL="357188" algn="just">
              <a:lnSpc>
                <a:spcPct val="150000"/>
              </a:lnSpc>
              <a:defRPr/>
            </a:pPr>
            <a:r>
              <a:rPr lang="fr-FR" sz="2400" dirty="0">
                <a:solidFill>
                  <a:srgbClr val="0000FF"/>
                </a:solidFill>
                <a:latin typeface="Calibri" panose="020F0502020204030204" pitchFamily="34" charset="0"/>
                <a:ea typeface="ＭＳ Ｐゴシック" charset="-128"/>
                <a:cs typeface="Calibri" panose="020F0502020204030204" pitchFamily="34" charset="0"/>
              </a:rPr>
              <a:t>- sont </a:t>
            </a:r>
            <a:r>
              <a:rPr lang="fr-FR" sz="2400" dirty="0" err="1">
                <a:solidFill>
                  <a:srgbClr val="0000FF"/>
                </a:solidFill>
                <a:latin typeface="Calibri" panose="020F0502020204030204" pitchFamily="34" charset="0"/>
                <a:ea typeface="ＭＳ Ｐゴシック" charset="-128"/>
                <a:cs typeface="Calibri" panose="020F0502020204030204" pitchFamily="34" charset="0"/>
              </a:rPr>
              <a:t>semestrialisés</a:t>
            </a:r>
            <a:r>
              <a:rPr lang="fr-FR" sz="2400" dirty="0">
                <a:solidFill>
                  <a:srgbClr val="0000FF"/>
                </a:solidFill>
                <a:latin typeface="Calibri" panose="020F0502020204030204" pitchFamily="34" charset="0"/>
                <a:ea typeface="ＭＳ Ｐゴシック" charset="-128"/>
                <a:cs typeface="Calibri" panose="020F0502020204030204" pitchFamily="34" charset="0"/>
              </a:rPr>
              <a:t> (les périodes sont donc </a:t>
            </a:r>
            <a:r>
              <a:rPr lang="fr-FR" sz="2400" dirty="0" smtClean="0">
                <a:solidFill>
                  <a:srgbClr val="0000FF"/>
                </a:solidFill>
                <a:latin typeface="Calibri" panose="020F0502020204030204" pitchFamily="34" charset="0"/>
                <a:ea typeface="ＭＳ Ｐゴシック" charset="-128"/>
                <a:cs typeface="Calibri" panose="020F0502020204030204" pitchFamily="34" charset="0"/>
              </a:rPr>
              <a:t>identiques) ;</a:t>
            </a:r>
            <a:endParaRPr lang="fr-FR" sz="2400" dirty="0">
              <a:solidFill>
                <a:srgbClr val="0000FF"/>
              </a:solidFill>
              <a:latin typeface="Calibri" panose="020F0502020204030204" pitchFamily="34" charset="0"/>
              <a:ea typeface="ＭＳ Ｐゴシック" charset="-128"/>
              <a:cs typeface="Calibri" panose="020F0502020204030204" pitchFamily="34" charset="0"/>
            </a:endParaRPr>
          </a:p>
          <a:p>
            <a:pPr marL="357188" algn="just">
              <a:lnSpc>
                <a:spcPct val="150000"/>
              </a:lnSpc>
              <a:defRPr/>
            </a:pPr>
            <a:r>
              <a:rPr lang="fr-FR" sz="2400" dirty="0" smtClean="0">
                <a:solidFill>
                  <a:srgbClr val="0000FF"/>
                </a:solidFill>
                <a:latin typeface="Calibri" panose="020F0502020204030204" pitchFamily="34" charset="0"/>
                <a:ea typeface="ＭＳ Ｐゴシック" charset="-128"/>
                <a:cs typeface="Calibri" panose="020F0502020204030204" pitchFamily="34" charset="0"/>
              </a:rPr>
              <a:t>- sont </a:t>
            </a:r>
            <a:r>
              <a:rPr lang="fr-FR" sz="2400" dirty="0">
                <a:solidFill>
                  <a:srgbClr val="0000FF"/>
                </a:solidFill>
                <a:latin typeface="Calibri" panose="020F0502020204030204" pitchFamily="34" charset="0"/>
                <a:ea typeface="ＭＳ Ｐゴシック" charset="-128"/>
                <a:cs typeface="Calibri" panose="020F0502020204030204" pitchFamily="34" charset="0"/>
              </a:rPr>
              <a:t>élaborés en fonction des compétences à faire acquérir aux étudiants.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ZoneTexte 1"/>
          <p:cNvSpPr txBox="1">
            <a:spLocks noChangeArrowheads="1"/>
          </p:cNvSpPr>
          <p:nvPr/>
        </p:nvSpPr>
        <p:spPr bwMode="auto">
          <a:xfrm>
            <a:off x="323850" y="522288"/>
            <a:ext cx="8424863"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eaLnBrk="1" hangingPunct="1">
              <a:spcBef>
                <a:spcPct val="0"/>
              </a:spcBef>
              <a:spcAft>
                <a:spcPct val="0"/>
              </a:spcAft>
              <a:buClrTx/>
              <a:buFontTx/>
              <a:buNone/>
            </a:pPr>
            <a:endParaRPr lang="fr-FR" altLang="fr-FR" sz="1800" dirty="0">
              <a:solidFill>
                <a:srgbClr val="0000FF"/>
              </a:solidFill>
              <a:ea typeface="ＭＳ Ｐゴシック" charset="-128"/>
              <a:cs typeface="Arial" charset="0"/>
            </a:endParaRPr>
          </a:p>
          <a:p>
            <a:pPr algn="just" eaLnBrk="1" hangingPunct="1">
              <a:lnSpc>
                <a:spcPct val="150000"/>
              </a:lnSpc>
              <a:spcBef>
                <a:spcPct val="0"/>
              </a:spcBef>
              <a:spcAft>
                <a:spcPct val="0"/>
              </a:spcAft>
              <a:buClrTx/>
              <a:buFont typeface="Wingdings" pitchFamily="2" charset="2"/>
              <a:buNone/>
            </a:pPr>
            <a:r>
              <a:rPr lang="fr-FR" altLang="fr-FR" sz="2400" dirty="0">
                <a:solidFill>
                  <a:srgbClr val="0000FF"/>
                </a:solidFill>
                <a:ea typeface="ＭＳ Ｐゴシック" charset="-128"/>
                <a:cs typeface="Arial" charset="0"/>
              </a:rPr>
              <a:t>Cette pédagogie </a:t>
            </a:r>
            <a:r>
              <a:rPr lang="fr-FR" altLang="fr-FR" sz="2400" dirty="0" smtClean="0">
                <a:solidFill>
                  <a:srgbClr val="0000FF"/>
                </a:solidFill>
                <a:ea typeface="ＭＳ Ｐゴシック" charset="-128"/>
                <a:cs typeface="Arial" charset="0"/>
              </a:rPr>
              <a:t>collaborative est </a:t>
            </a:r>
            <a:r>
              <a:rPr lang="fr-FR" altLang="fr-FR" sz="2400" dirty="0">
                <a:solidFill>
                  <a:srgbClr val="0000FF"/>
                </a:solidFill>
                <a:ea typeface="ＭＳ Ｐゴシック" charset="-128"/>
                <a:cs typeface="Arial" charset="0"/>
              </a:rPr>
              <a:t>une première confrontation avec l’ingénierie simultanée et l’optimisation des supports des </a:t>
            </a:r>
            <a:r>
              <a:rPr lang="fr-FR" altLang="fr-FR" sz="2400" dirty="0" smtClean="0">
                <a:solidFill>
                  <a:srgbClr val="0000FF"/>
                </a:solidFill>
                <a:ea typeface="ＭＳ Ｐゴシック" charset="-128"/>
                <a:cs typeface="Arial" charset="0"/>
              </a:rPr>
              <a:t>laboratoires ; elle nécessite </a:t>
            </a:r>
            <a:r>
              <a:rPr lang="fr-FR" altLang="fr-FR" sz="2400" dirty="0">
                <a:solidFill>
                  <a:srgbClr val="0000FF"/>
                </a:solidFill>
                <a:ea typeface="ＭＳ Ｐゴシック" charset="-128"/>
                <a:cs typeface="Arial" charset="0"/>
              </a:rPr>
              <a:t>d’organiser </a:t>
            </a:r>
            <a:r>
              <a:rPr lang="fr-FR" altLang="fr-FR" sz="2400" dirty="0" smtClean="0">
                <a:solidFill>
                  <a:srgbClr val="0000FF"/>
                </a:solidFill>
                <a:ea typeface="ＭＳ Ｐゴシック" charset="-128"/>
                <a:cs typeface="Arial" charset="0"/>
              </a:rPr>
              <a:t>les </a:t>
            </a:r>
            <a:r>
              <a:rPr lang="fr-FR" altLang="fr-FR" sz="2400" dirty="0">
                <a:solidFill>
                  <a:srgbClr val="0000FF"/>
                </a:solidFill>
                <a:ea typeface="ＭＳ Ｐゴシック" charset="-128"/>
                <a:cs typeface="Arial" charset="0"/>
              </a:rPr>
              <a:t>salles en îlots, chacun accueillant une équipe d’élèves. </a:t>
            </a:r>
            <a:r>
              <a:rPr lang="fr-FR" altLang="fr-FR" sz="2400" b="1" dirty="0" smtClean="0">
                <a:solidFill>
                  <a:srgbClr val="0000FF"/>
                </a:solidFill>
                <a:ea typeface="ＭＳ Ｐゴシック" charset="-128"/>
                <a:cs typeface="Arial" charset="0"/>
              </a:rPr>
              <a:t>Quatre, cinq ou six </a:t>
            </a:r>
            <a:r>
              <a:rPr lang="fr-FR" altLang="fr-FR" sz="2400" b="1" dirty="0">
                <a:solidFill>
                  <a:srgbClr val="0000FF"/>
                </a:solidFill>
                <a:ea typeface="ＭＳ Ｐゴシック" charset="-128"/>
                <a:cs typeface="Arial" charset="0"/>
              </a:rPr>
              <a:t>élèves, </a:t>
            </a:r>
            <a:r>
              <a:rPr lang="fr-FR" altLang="fr-FR" sz="2400" b="1" dirty="0" smtClean="0">
                <a:solidFill>
                  <a:srgbClr val="0000FF"/>
                </a:solidFill>
                <a:ea typeface="ＭＳ Ｐゴシック" charset="-128"/>
                <a:cs typeface="Arial" charset="0"/>
              </a:rPr>
              <a:t> travaillant </a:t>
            </a:r>
            <a:r>
              <a:rPr lang="fr-FR" altLang="fr-FR" sz="2400" b="1" dirty="0">
                <a:solidFill>
                  <a:srgbClr val="0000FF"/>
                </a:solidFill>
                <a:ea typeface="ＭＳ Ｐゴシック" charset="-128"/>
                <a:cs typeface="Arial" charset="0"/>
              </a:rPr>
              <a:t>sur un îlot, ne doivent en aucun cas constituer un groupe, mais bien une équipe, dans laquelle chacun </a:t>
            </a:r>
            <a:r>
              <a:rPr lang="fr-FR" altLang="fr-FR" sz="2400" b="1" dirty="0" smtClean="0">
                <a:solidFill>
                  <a:srgbClr val="0000FF"/>
                </a:solidFill>
                <a:ea typeface="ＭＳ Ｐゴシック" charset="-128"/>
                <a:cs typeface="Arial" charset="0"/>
              </a:rPr>
              <a:t>a </a:t>
            </a:r>
            <a:r>
              <a:rPr lang="fr-FR" altLang="fr-FR" sz="2400" b="1" dirty="0">
                <a:solidFill>
                  <a:srgbClr val="0000FF"/>
                </a:solidFill>
                <a:ea typeface="ＭＳ Ｐゴシック" charset="-128"/>
                <a:cs typeface="Arial" charset="0"/>
              </a:rPr>
              <a:t>un rôle essentiel et complémentaire à celui des autres membres, pour réaliser les tâches correspondant aux objectifs fixés par le professeur.</a:t>
            </a:r>
            <a:endParaRPr lang="fr-FR" altLang="fr-FR" sz="2400" dirty="0">
              <a:solidFill>
                <a:srgbClr val="0000FF"/>
              </a:solidFill>
              <a:ea typeface="ＭＳ Ｐゴシック" charset="-128"/>
              <a:cs typeface="Arial" charset="0"/>
            </a:endParaRPr>
          </a:p>
        </p:txBody>
      </p:sp>
      <p:sp>
        <p:nvSpPr>
          <p:cNvPr id="5" name="ZoneTexte 2"/>
          <p:cNvSpPr txBox="1">
            <a:spLocks noChangeArrowheads="1"/>
          </p:cNvSpPr>
          <p:nvPr/>
        </p:nvSpPr>
        <p:spPr bwMode="auto">
          <a:xfrm>
            <a:off x="684213" y="215900"/>
            <a:ext cx="7751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eaLnBrk="1" hangingPunct="1">
              <a:spcBef>
                <a:spcPct val="0"/>
              </a:spcBef>
              <a:spcAft>
                <a:spcPct val="0"/>
              </a:spcAft>
              <a:buClrTx/>
              <a:buFontTx/>
              <a:buNone/>
            </a:pPr>
            <a:r>
              <a:rPr lang="fr-FR" altLang="fr-FR" sz="2800" b="1" dirty="0">
                <a:solidFill>
                  <a:schemeClr val="tx1"/>
                </a:solidFill>
                <a:ea typeface="ＭＳ Ｐゴシック" charset="-128"/>
                <a:cs typeface="Arial" charset="0"/>
              </a:rPr>
              <a:t>Nouvelle organisation des laboratoires. Comment ?</a:t>
            </a:r>
          </a:p>
        </p:txBody>
      </p:sp>
    </p:spTree>
    <p:extLst>
      <p:ext uri="{BB962C8B-B14F-4D97-AF65-F5344CB8AC3E}">
        <p14:creationId xmlns:p14="http://schemas.microsoft.com/office/powerpoint/2010/main" val="31114410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ZoneTexte 3"/>
          <p:cNvSpPr txBox="1">
            <a:spLocks noChangeArrowheads="1"/>
          </p:cNvSpPr>
          <p:nvPr/>
        </p:nvSpPr>
        <p:spPr bwMode="auto">
          <a:xfrm>
            <a:off x="513443" y="981074"/>
            <a:ext cx="8208963"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algn="just" eaLnBrk="1" hangingPunct="1">
              <a:lnSpc>
                <a:spcPct val="150000"/>
              </a:lnSpc>
              <a:spcBef>
                <a:spcPct val="0"/>
              </a:spcBef>
              <a:spcAft>
                <a:spcPct val="0"/>
              </a:spcAft>
              <a:buClrTx/>
              <a:buFontTx/>
              <a:buNone/>
            </a:pPr>
            <a:r>
              <a:rPr lang="fr-FR" altLang="fr-FR" sz="2400" b="1" dirty="0" smtClean="0">
                <a:solidFill>
                  <a:srgbClr val="0000FF"/>
                </a:solidFill>
                <a:ea typeface="ＭＳ Ｐゴシック" charset="-128"/>
              </a:rPr>
              <a:t>1.</a:t>
            </a:r>
            <a:r>
              <a:rPr lang="fr-FR" altLang="fr-FR" sz="2400" dirty="0" smtClean="0">
                <a:solidFill>
                  <a:srgbClr val="0000FF"/>
                </a:solidFill>
                <a:ea typeface="ＭＳ Ｐゴシック" charset="-128"/>
              </a:rPr>
              <a:t> Les </a:t>
            </a:r>
            <a:r>
              <a:rPr lang="fr-FR" altLang="fr-FR" sz="2400" dirty="0">
                <a:solidFill>
                  <a:srgbClr val="0000FF"/>
                </a:solidFill>
                <a:ea typeface="ＭＳ Ｐゴシック" charset="-128"/>
              </a:rPr>
              <a:t>îlots permettent aux différents membres d’une équipe de mener des activités </a:t>
            </a:r>
            <a:r>
              <a:rPr lang="fr-FR" altLang="fr-FR" sz="2400" dirty="0" smtClean="0">
                <a:solidFill>
                  <a:srgbClr val="0000FF"/>
                </a:solidFill>
                <a:ea typeface="ＭＳ Ｐゴシック" charset="-128"/>
              </a:rPr>
              <a:t>différentes, ou non, </a:t>
            </a:r>
            <a:r>
              <a:rPr lang="fr-FR" altLang="fr-FR" sz="2400" dirty="0">
                <a:solidFill>
                  <a:srgbClr val="0000FF"/>
                </a:solidFill>
                <a:ea typeface="ＭＳ Ｐゴシック" charset="-128"/>
              </a:rPr>
              <a:t>relatives à un même objectif pédagogique : par exemple deux étudiants expérimentent, pendant que deux autres simulent, le cinquième étant le chef de projet chargé de faire </a:t>
            </a:r>
            <a:r>
              <a:rPr lang="fr-FR" altLang="fr-FR" sz="2400" dirty="0" smtClean="0">
                <a:solidFill>
                  <a:srgbClr val="0000FF"/>
                </a:solidFill>
                <a:ea typeface="ＭＳ Ｐゴシック" charset="-128"/>
              </a:rPr>
              <a:t>le rapport et </a:t>
            </a:r>
            <a:r>
              <a:rPr lang="fr-FR" altLang="fr-FR" sz="2400" dirty="0">
                <a:solidFill>
                  <a:srgbClr val="0000FF"/>
                </a:solidFill>
                <a:ea typeface="ＭＳ Ｐゴシック" charset="-128"/>
              </a:rPr>
              <a:t>de </a:t>
            </a:r>
            <a:r>
              <a:rPr lang="fr-FR" altLang="fr-FR" sz="2400" dirty="0" smtClean="0">
                <a:solidFill>
                  <a:srgbClr val="0000FF"/>
                </a:solidFill>
                <a:ea typeface="ＭＳ Ｐゴシック" charset="-128"/>
              </a:rPr>
              <a:t>le </a:t>
            </a:r>
            <a:r>
              <a:rPr lang="fr-FR" altLang="fr-FR" sz="2400" dirty="0">
                <a:solidFill>
                  <a:srgbClr val="0000FF"/>
                </a:solidFill>
                <a:ea typeface="ＭＳ Ｐゴシック" charset="-128"/>
              </a:rPr>
              <a:t>présenter à la classe lors de la synthèse</a:t>
            </a:r>
            <a:r>
              <a:rPr lang="fr-FR" altLang="fr-FR" sz="2400" dirty="0" smtClean="0">
                <a:solidFill>
                  <a:srgbClr val="0000FF"/>
                </a:solidFill>
                <a:ea typeface="ＭＳ Ｐゴシック" charset="-128"/>
              </a:rPr>
              <a:t>.</a:t>
            </a:r>
          </a:p>
          <a:p>
            <a:pPr algn="just" eaLnBrk="1" hangingPunct="1">
              <a:lnSpc>
                <a:spcPct val="150000"/>
              </a:lnSpc>
              <a:spcBef>
                <a:spcPct val="0"/>
              </a:spcBef>
              <a:spcAft>
                <a:spcPct val="0"/>
              </a:spcAft>
              <a:buClrTx/>
              <a:buFontTx/>
              <a:buNone/>
            </a:pPr>
            <a:r>
              <a:rPr lang="fr-FR" sz="2400" dirty="0" smtClean="0">
                <a:solidFill>
                  <a:srgbClr val="0000FF"/>
                </a:solidFill>
              </a:rPr>
              <a:t>Ces activités doivent </a:t>
            </a:r>
            <a:r>
              <a:rPr lang="fr-FR" sz="2400" dirty="0">
                <a:solidFill>
                  <a:srgbClr val="0000FF"/>
                </a:solidFill>
              </a:rPr>
              <a:t>permettre de caractériser les écarts entre le souhaité, le mesuré et le simulé</a:t>
            </a:r>
            <a:r>
              <a:rPr lang="fr-FR" sz="2400" dirty="0" smtClean="0">
                <a:solidFill>
                  <a:srgbClr val="0000FF"/>
                </a:solidFill>
              </a:rPr>
              <a:t>.</a:t>
            </a:r>
            <a:endParaRPr lang="fr-FR" altLang="fr-FR" sz="2400" dirty="0">
              <a:solidFill>
                <a:srgbClr val="0000FF"/>
              </a:solidFill>
              <a:ea typeface="ＭＳ Ｐゴシック" charset="-128"/>
            </a:endParaRPr>
          </a:p>
        </p:txBody>
      </p:sp>
      <p:sp>
        <p:nvSpPr>
          <p:cNvPr id="2" name="ZoneTexte 1"/>
          <p:cNvSpPr txBox="1"/>
          <p:nvPr/>
        </p:nvSpPr>
        <p:spPr>
          <a:xfrm>
            <a:off x="3059832" y="188640"/>
            <a:ext cx="4248472" cy="523220"/>
          </a:xfrm>
          <a:prstGeom prst="rect">
            <a:avLst/>
          </a:prstGeom>
          <a:noFill/>
        </p:spPr>
        <p:txBody>
          <a:bodyPr wrap="square" rtlCol="0">
            <a:spAutoFit/>
          </a:bodyPr>
          <a:lstStyle/>
          <a:p>
            <a:r>
              <a:rPr lang="fr-FR" sz="2800" b="1" dirty="0" smtClean="0">
                <a:latin typeface="Calibri" panose="020F0502020204030204" pitchFamily="34" charset="0"/>
                <a:cs typeface="Calibri" panose="020F0502020204030204" pitchFamily="34" charset="0"/>
              </a:rPr>
              <a:t>Pédagogiquement ?</a:t>
            </a:r>
            <a:endParaRPr lang="fr-F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591213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ZoneTexte 3"/>
          <p:cNvSpPr txBox="1">
            <a:spLocks noChangeArrowheads="1"/>
          </p:cNvSpPr>
          <p:nvPr/>
        </p:nvSpPr>
        <p:spPr bwMode="auto">
          <a:xfrm>
            <a:off x="432453" y="1124744"/>
            <a:ext cx="814705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algn="just" eaLnBrk="1" hangingPunct="1">
              <a:lnSpc>
                <a:spcPct val="150000"/>
              </a:lnSpc>
              <a:spcBef>
                <a:spcPct val="0"/>
              </a:spcBef>
              <a:spcAft>
                <a:spcPct val="0"/>
              </a:spcAft>
              <a:buClrTx/>
              <a:buFontTx/>
              <a:buNone/>
            </a:pPr>
            <a:r>
              <a:rPr lang="fr-FR" altLang="fr-FR" sz="2400" b="1" dirty="0" smtClean="0">
                <a:solidFill>
                  <a:srgbClr val="0000FF"/>
                </a:solidFill>
                <a:ea typeface="ＭＳ Ｐゴシック" charset="-128"/>
              </a:rPr>
              <a:t>2.</a:t>
            </a:r>
            <a:r>
              <a:rPr lang="fr-FR" altLang="fr-FR" sz="2400" dirty="0" smtClean="0">
                <a:solidFill>
                  <a:srgbClr val="0000FF"/>
                </a:solidFill>
                <a:ea typeface="ＭＳ Ｐゴシック" charset="-128"/>
              </a:rPr>
              <a:t> Les </a:t>
            </a:r>
            <a:r>
              <a:rPr lang="fr-FR" altLang="fr-FR" sz="2400" dirty="0">
                <a:solidFill>
                  <a:srgbClr val="0000FF"/>
                </a:solidFill>
                <a:ea typeface="ＭＳ Ｐゴシック" charset="-128"/>
              </a:rPr>
              <a:t>différentes tâches, au sein d’une même équipe, devront varier d’une séance à l’autre.</a:t>
            </a:r>
          </a:p>
          <a:p>
            <a:pPr algn="just" eaLnBrk="1" hangingPunct="1">
              <a:lnSpc>
                <a:spcPct val="150000"/>
              </a:lnSpc>
              <a:spcBef>
                <a:spcPct val="0"/>
              </a:spcBef>
              <a:spcAft>
                <a:spcPct val="0"/>
              </a:spcAft>
              <a:buClrTx/>
              <a:buNone/>
            </a:pPr>
            <a:endParaRPr lang="fr-FR" altLang="fr-FR" sz="2400" dirty="0">
              <a:solidFill>
                <a:srgbClr val="0000FF"/>
              </a:solidFill>
              <a:ea typeface="ＭＳ Ｐゴシック" charset="-128"/>
            </a:endParaRPr>
          </a:p>
          <a:p>
            <a:pPr algn="just" eaLnBrk="1" hangingPunct="1">
              <a:lnSpc>
                <a:spcPct val="150000"/>
              </a:lnSpc>
              <a:spcBef>
                <a:spcPct val="0"/>
              </a:spcBef>
              <a:spcAft>
                <a:spcPct val="0"/>
              </a:spcAft>
              <a:buClrTx/>
              <a:buNone/>
            </a:pPr>
            <a:r>
              <a:rPr lang="fr-FR" sz="2400" b="1" dirty="0" smtClean="0">
                <a:solidFill>
                  <a:srgbClr val="0000FF"/>
                </a:solidFill>
              </a:rPr>
              <a:t>3.</a:t>
            </a:r>
            <a:r>
              <a:rPr lang="fr-FR" sz="2400" dirty="0" smtClean="0">
                <a:solidFill>
                  <a:srgbClr val="0000FF"/>
                </a:solidFill>
              </a:rPr>
              <a:t> </a:t>
            </a:r>
            <a:r>
              <a:rPr lang="fr-FR" altLang="fr-FR" sz="2400" dirty="0">
                <a:solidFill>
                  <a:srgbClr val="0000FF"/>
                </a:solidFill>
                <a:ea typeface="ＭＳ Ｐゴシック" charset="-128"/>
              </a:rPr>
              <a:t>Un groupe classe  de 20 élèves, par exemple, est constitué de 4  équipes, donc le professeur doit suivre 4 équipes et non 10 </a:t>
            </a:r>
            <a:r>
              <a:rPr lang="fr-FR" altLang="fr-FR" sz="2400" dirty="0" smtClean="0">
                <a:solidFill>
                  <a:srgbClr val="0000FF"/>
                </a:solidFill>
                <a:ea typeface="ＭＳ Ｐゴシック" charset="-128"/>
              </a:rPr>
              <a:t>binômes. </a:t>
            </a:r>
          </a:p>
          <a:p>
            <a:pPr algn="just" eaLnBrk="1" hangingPunct="1">
              <a:lnSpc>
                <a:spcPct val="150000"/>
              </a:lnSpc>
              <a:spcBef>
                <a:spcPct val="0"/>
              </a:spcBef>
              <a:spcAft>
                <a:spcPct val="0"/>
              </a:spcAft>
              <a:buClrTx/>
              <a:buNone/>
            </a:pPr>
            <a:endParaRPr lang="fr-FR" altLang="fr-FR" sz="2400" dirty="0" smtClean="0">
              <a:solidFill>
                <a:srgbClr val="0000FF"/>
              </a:solidFill>
              <a:ea typeface="ＭＳ Ｐゴシック" charset="-128"/>
            </a:endParaRPr>
          </a:p>
          <a:p>
            <a:pPr algn="just" eaLnBrk="1" hangingPunct="1">
              <a:lnSpc>
                <a:spcPct val="150000"/>
              </a:lnSpc>
              <a:spcBef>
                <a:spcPct val="0"/>
              </a:spcBef>
              <a:spcAft>
                <a:spcPct val="0"/>
              </a:spcAft>
              <a:buClrTx/>
              <a:buNone/>
            </a:pPr>
            <a:r>
              <a:rPr lang="fr-FR" altLang="fr-FR" sz="2400" b="1" dirty="0">
                <a:solidFill>
                  <a:schemeClr val="tx1"/>
                </a:solidFill>
                <a:ea typeface="ＭＳ Ｐゴシック" charset="-128"/>
              </a:rPr>
              <a:t>Ce qui est un avantage indéniable pour le suivi des élèves, et évite toutes les discussions sur les seuils de dédoublement</a:t>
            </a:r>
            <a:r>
              <a:rPr lang="fr-FR" altLang="fr-FR" sz="2400" dirty="0">
                <a:solidFill>
                  <a:schemeClr val="tx1"/>
                </a:solidFill>
                <a:ea typeface="ＭＳ Ｐゴシック" charset="-128"/>
              </a:rPr>
              <a:t>.</a:t>
            </a:r>
          </a:p>
          <a:p>
            <a:pPr algn="just" eaLnBrk="1" hangingPunct="1">
              <a:lnSpc>
                <a:spcPct val="150000"/>
              </a:lnSpc>
              <a:spcBef>
                <a:spcPct val="0"/>
              </a:spcBef>
              <a:spcAft>
                <a:spcPct val="0"/>
              </a:spcAft>
              <a:buClrTx/>
              <a:buNone/>
            </a:pPr>
            <a:endParaRPr lang="fr-FR" altLang="fr-FR" sz="2400" dirty="0" smtClean="0">
              <a:solidFill>
                <a:srgbClr val="0000FF"/>
              </a:solidFill>
              <a:ea typeface="ＭＳ Ｐゴシック" charset="-128"/>
            </a:endParaRPr>
          </a:p>
        </p:txBody>
      </p:sp>
    </p:spTree>
    <p:extLst>
      <p:ext uri="{BB962C8B-B14F-4D97-AF65-F5344CB8AC3E}">
        <p14:creationId xmlns:p14="http://schemas.microsoft.com/office/powerpoint/2010/main" val="11758829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83568" y="1196752"/>
            <a:ext cx="7775575" cy="4248150"/>
          </a:xfrm>
        </p:spPr>
        <p:txBody>
          <a:bodyPr/>
          <a:lstStyle/>
          <a:p>
            <a:pPr marL="0" indent="0" algn="just">
              <a:lnSpc>
                <a:spcPct val="150000"/>
              </a:lnSpc>
              <a:buNone/>
            </a:pPr>
            <a:r>
              <a:rPr lang="fr-FR" sz="2400" b="1" dirty="0" smtClean="0">
                <a:solidFill>
                  <a:srgbClr val="0000FF"/>
                </a:solidFill>
              </a:rPr>
              <a:t>4. </a:t>
            </a:r>
            <a:r>
              <a:rPr lang="fr-FR" sz="2400" dirty="0" smtClean="0">
                <a:solidFill>
                  <a:srgbClr val="0000FF"/>
                </a:solidFill>
              </a:rPr>
              <a:t>Les </a:t>
            </a:r>
            <a:r>
              <a:rPr lang="fr-FR" sz="2400" dirty="0">
                <a:solidFill>
                  <a:srgbClr val="0000FF"/>
                </a:solidFill>
              </a:rPr>
              <a:t>différentes équipes peuvent évoluer pendant l’année scolaire, mais il semble préférable qu’elles soient stables pendant une séquence. </a:t>
            </a:r>
            <a:endParaRPr lang="fr-FR" altLang="fr-FR" sz="2400" dirty="0">
              <a:solidFill>
                <a:srgbClr val="0000FF"/>
              </a:solidFill>
              <a:ea typeface="ＭＳ Ｐゴシック" charset="-128"/>
            </a:endParaRPr>
          </a:p>
          <a:p>
            <a:pPr marL="0" indent="0" algn="just">
              <a:lnSpc>
                <a:spcPct val="150000"/>
              </a:lnSpc>
              <a:buNone/>
            </a:pPr>
            <a:endParaRPr lang="fr-FR" altLang="fr-FR" sz="2400" dirty="0">
              <a:solidFill>
                <a:schemeClr val="tx1"/>
              </a:solidFill>
              <a:ea typeface="ＭＳ Ｐゴシック" charset="-128"/>
            </a:endParaRPr>
          </a:p>
          <a:p>
            <a:pPr algn="just"/>
            <a:endParaRPr lang="fr-FR" dirty="0"/>
          </a:p>
        </p:txBody>
      </p:sp>
    </p:spTree>
    <p:extLst>
      <p:ext uri="{BB962C8B-B14F-4D97-AF65-F5344CB8AC3E}">
        <p14:creationId xmlns:p14="http://schemas.microsoft.com/office/powerpoint/2010/main" val="32704696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ZoneTexte 4"/>
          <p:cNvSpPr txBox="1">
            <a:spLocks noChangeArrowheads="1"/>
          </p:cNvSpPr>
          <p:nvPr/>
        </p:nvSpPr>
        <p:spPr bwMode="auto">
          <a:xfrm>
            <a:off x="573911" y="548680"/>
            <a:ext cx="8143875"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algn="just" eaLnBrk="1" hangingPunct="1">
              <a:lnSpc>
                <a:spcPct val="150000"/>
              </a:lnSpc>
              <a:spcBef>
                <a:spcPct val="0"/>
              </a:spcBef>
              <a:spcAft>
                <a:spcPct val="0"/>
              </a:spcAft>
              <a:buClrTx/>
              <a:buNone/>
            </a:pPr>
            <a:r>
              <a:rPr lang="fr-FR" altLang="fr-FR" sz="2400" b="1" dirty="0" smtClean="0">
                <a:solidFill>
                  <a:srgbClr val="0000FF"/>
                </a:solidFill>
                <a:ea typeface="ＭＳ Ｐゴシック" charset="-128"/>
              </a:rPr>
              <a:t>5.</a:t>
            </a:r>
            <a:r>
              <a:rPr lang="fr-FR" altLang="fr-FR" sz="2400" dirty="0" smtClean="0">
                <a:solidFill>
                  <a:srgbClr val="0000FF"/>
                </a:solidFill>
                <a:ea typeface="ＭＳ Ｐゴシック" charset="-128"/>
              </a:rPr>
              <a:t> Cette </a:t>
            </a:r>
            <a:r>
              <a:rPr lang="fr-FR" altLang="fr-FR" sz="2400" dirty="0">
                <a:solidFill>
                  <a:srgbClr val="0000FF"/>
                </a:solidFill>
                <a:ea typeface="ＭＳ Ｐゴシック" charset="-128"/>
              </a:rPr>
              <a:t>organisation oblige à décliner un texte de TP selon plusieurs axes qui correspondent aux diverses activités des membres de l’équipe</a:t>
            </a:r>
            <a:r>
              <a:rPr lang="fr-FR" altLang="fr-FR" sz="2400" dirty="0" smtClean="0">
                <a:solidFill>
                  <a:srgbClr val="0000FF"/>
                </a:solidFill>
                <a:ea typeface="ＭＳ Ｐゴシック" charset="-128"/>
              </a:rPr>
              <a:t>. Celles-ci, </a:t>
            </a:r>
            <a:r>
              <a:rPr lang="fr-FR" altLang="fr-FR" sz="2400" dirty="0">
                <a:solidFill>
                  <a:srgbClr val="0000FF"/>
                </a:solidFill>
                <a:ea typeface="ＭＳ Ｐゴシック" charset="-128"/>
              </a:rPr>
              <a:t>complétées par la </a:t>
            </a:r>
            <a:r>
              <a:rPr lang="fr-FR" altLang="fr-FR" sz="2400" dirty="0" smtClean="0">
                <a:solidFill>
                  <a:srgbClr val="0000FF"/>
                </a:solidFill>
                <a:ea typeface="ＭＳ Ｐゴシック" charset="-128"/>
              </a:rPr>
              <a:t>synthèse, </a:t>
            </a:r>
            <a:r>
              <a:rPr lang="fr-FR" altLang="fr-FR" sz="2400" dirty="0">
                <a:solidFill>
                  <a:srgbClr val="0000FF"/>
                </a:solidFill>
                <a:ea typeface="ＭＳ Ｐゴシック" charset="-128"/>
              </a:rPr>
              <a:t>permettent plus facilement de donner du sens aux activités, dans la mesure où elles permettent d’aborder des problèmes </a:t>
            </a:r>
            <a:r>
              <a:rPr lang="fr-FR" altLang="fr-FR" sz="2400" dirty="0" smtClean="0">
                <a:solidFill>
                  <a:srgbClr val="0000FF"/>
                </a:solidFill>
                <a:ea typeface="ＭＳ Ｐゴシック" charset="-128"/>
              </a:rPr>
              <a:t>technologiques, </a:t>
            </a:r>
            <a:r>
              <a:rPr lang="fr-FR" altLang="fr-FR" sz="2400" dirty="0">
                <a:solidFill>
                  <a:srgbClr val="0000FF"/>
                </a:solidFill>
                <a:ea typeface="ＭＳ Ｐゴシック" charset="-128"/>
              </a:rPr>
              <a:t>plus globaux </a:t>
            </a:r>
            <a:r>
              <a:rPr lang="fr-FR" altLang="fr-FR" sz="2400" dirty="0" smtClean="0">
                <a:solidFill>
                  <a:srgbClr val="0000FF"/>
                </a:solidFill>
                <a:ea typeface="ＭＳ Ｐゴシック" charset="-128"/>
              </a:rPr>
              <a:t>et plus approfondis, qui </a:t>
            </a:r>
            <a:r>
              <a:rPr lang="fr-FR" altLang="fr-FR" sz="2400" dirty="0">
                <a:solidFill>
                  <a:srgbClr val="0000FF"/>
                </a:solidFill>
                <a:ea typeface="ＭＳ Ｐゴシック" charset="-128"/>
              </a:rPr>
              <a:t>s’insèrent </a:t>
            </a:r>
            <a:r>
              <a:rPr lang="fr-FR" altLang="fr-FR" sz="2400" dirty="0" smtClean="0">
                <a:solidFill>
                  <a:srgbClr val="0000FF"/>
                </a:solidFill>
                <a:ea typeface="ＭＳ Ｐゴシック" charset="-128"/>
              </a:rPr>
              <a:t>dans la </a:t>
            </a:r>
            <a:r>
              <a:rPr lang="fr-FR" altLang="fr-FR" sz="2400" dirty="0">
                <a:solidFill>
                  <a:srgbClr val="0000FF"/>
                </a:solidFill>
                <a:ea typeface="ＭＳ Ｐゴシック" charset="-128"/>
              </a:rPr>
              <a:t>progression pédagogique</a:t>
            </a:r>
            <a:r>
              <a:rPr lang="fr-FR" altLang="fr-FR" sz="2400" dirty="0" smtClean="0">
                <a:solidFill>
                  <a:srgbClr val="0000FF"/>
                </a:solidFill>
                <a:ea typeface="ＭＳ Ｐゴシック" charset="-128"/>
              </a:rPr>
              <a:t>. </a:t>
            </a:r>
          </a:p>
          <a:p>
            <a:pPr algn="just" eaLnBrk="1" hangingPunct="1">
              <a:lnSpc>
                <a:spcPct val="150000"/>
              </a:lnSpc>
              <a:spcBef>
                <a:spcPct val="0"/>
              </a:spcBef>
              <a:spcAft>
                <a:spcPct val="0"/>
              </a:spcAft>
              <a:buClrTx/>
              <a:buNone/>
            </a:pPr>
            <a:endParaRPr lang="fr-FR" altLang="fr-FR" sz="2400" dirty="0" smtClean="0">
              <a:solidFill>
                <a:srgbClr val="0000FF"/>
              </a:solidFill>
              <a:ea typeface="ＭＳ Ｐゴシック" charset="-128"/>
            </a:endParaRPr>
          </a:p>
          <a:p>
            <a:pPr algn="just" eaLnBrk="1" hangingPunct="1">
              <a:lnSpc>
                <a:spcPct val="150000"/>
              </a:lnSpc>
              <a:spcBef>
                <a:spcPct val="0"/>
              </a:spcBef>
              <a:spcAft>
                <a:spcPct val="0"/>
              </a:spcAft>
              <a:buClrTx/>
              <a:buFontTx/>
              <a:buNone/>
            </a:pPr>
            <a:r>
              <a:rPr lang="fr-FR" altLang="fr-FR" sz="2400" b="1" dirty="0" smtClean="0">
                <a:solidFill>
                  <a:schemeClr val="tx1"/>
                </a:solidFill>
                <a:ea typeface="ＭＳ Ｐゴシック" charset="-128"/>
              </a:rPr>
              <a:t>Une séance de travail sur îlot est </a:t>
            </a:r>
            <a:r>
              <a:rPr lang="fr-FR" altLang="fr-FR" sz="2400" b="1" i="1" dirty="0" smtClean="0">
                <a:solidFill>
                  <a:schemeClr val="tx1"/>
                </a:solidFill>
                <a:ea typeface="ＭＳ Ｐゴシック" charset="-128"/>
              </a:rPr>
              <a:t>a priori </a:t>
            </a:r>
            <a:r>
              <a:rPr lang="fr-FR" altLang="fr-FR" sz="2400" b="1" dirty="0" smtClean="0">
                <a:solidFill>
                  <a:schemeClr val="tx1"/>
                </a:solidFill>
                <a:ea typeface="ＭＳ Ｐゴシック" charset="-128"/>
              </a:rPr>
              <a:t>plus efficiente pour les élèves qu’une séance en binôme.</a:t>
            </a:r>
            <a:endParaRPr lang="fr-FR" altLang="fr-FR" sz="2400" b="1" dirty="0">
              <a:solidFill>
                <a:schemeClr val="tx1"/>
              </a:solidFill>
              <a:ea typeface="ＭＳ Ｐゴシック" charset="-128"/>
            </a:endParaRPr>
          </a:p>
        </p:txBody>
      </p:sp>
    </p:spTree>
    <p:extLst>
      <p:ext uri="{BB962C8B-B14F-4D97-AF65-F5344CB8AC3E}">
        <p14:creationId xmlns:p14="http://schemas.microsoft.com/office/powerpoint/2010/main" val="18652576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ZoneTexte 6"/>
          <p:cNvSpPr txBox="1">
            <a:spLocks noChangeArrowheads="1"/>
          </p:cNvSpPr>
          <p:nvPr/>
        </p:nvSpPr>
        <p:spPr bwMode="auto">
          <a:xfrm>
            <a:off x="468313" y="836613"/>
            <a:ext cx="8207375"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algn="just" eaLnBrk="1" hangingPunct="1">
              <a:lnSpc>
                <a:spcPct val="150000"/>
              </a:lnSpc>
              <a:spcBef>
                <a:spcPct val="0"/>
              </a:spcBef>
              <a:spcAft>
                <a:spcPct val="0"/>
              </a:spcAft>
              <a:buClrTx/>
              <a:buFontTx/>
              <a:buNone/>
            </a:pPr>
            <a:r>
              <a:rPr lang="fr-FR" altLang="fr-FR" sz="2400" dirty="0">
                <a:solidFill>
                  <a:srgbClr val="0000FF"/>
                </a:solidFill>
                <a:ea typeface="ＭＳ Ｐゴシック" charset="-128"/>
                <a:cs typeface="Arial" charset="0"/>
              </a:rPr>
              <a:t>Il convient d’équiper chaque îlot :</a:t>
            </a:r>
          </a:p>
          <a:p>
            <a:pPr algn="just" eaLnBrk="1" hangingPunct="1">
              <a:lnSpc>
                <a:spcPct val="150000"/>
              </a:lnSpc>
              <a:spcBef>
                <a:spcPct val="0"/>
              </a:spcBef>
              <a:spcAft>
                <a:spcPct val="0"/>
              </a:spcAft>
              <a:buClrTx/>
              <a:buFontTx/>
              <a:buNone/>
            </a:pPr>
            <a:r>
              <a:rPr lang="fr-FR" altLang="fr-FR" sz="2400" dirty="0">
                <a:solidFill>
                  <a:srgbClr val="0000FF"/>
                </a:solidFill>
                <a:ea typeface="ＭＳ Ｐゴシック" charset="-128"/>
                <a:cs typeface="Arial" charset="0"/>
              </a:rPr>
              <a:t>   - d’un support d’enseignement (système réel instrumenté ou non, système </a:t>
            </a:r>
            <a:r>
              <a:rPr lang="fr-FR" altLang="fr-FR" sz="2400" dirty="0" err="1">
                <a:solidFill>
                  <a:srgbClr val="0000FF"/>
                </a:solidFill>
                <a:ea typeface="ＭＳ Ｐゴシック" charset="-128"/>
                <a:cs typeface="Arial" charset="0"/>
              </a:rPr>
              <a:t>didactisé</a:t>
            </a:r>
            <a:r>
              <a:rPr lang="fr-FR" altLang="fr-FR" sz="2400" dirty="0">
                <a:solidFill>
                  <a:srgbClr val="0000FF"/>
                </a:solidFill>
                <a:ea typeface="ＭＳ Ｐゴシック" charset="-128"/>
                <a:cs typeface="Arial" charset="0"/>
              </a:rPr>
              <a:t>, maquette réelle ou virtuelle)  avec un ou plusieurs sous-ensembles ;</a:t>
            </a:r>
          </a:p>
          <a:p>
            <a:pPr algn="just" eaLnBrk="1" hangingPunct="1">
              <a:lnSpc>
                <a:spcPct val="150000"/>
              </a:lnSpc>
              <a:spcBef>
                <a:spcPct val="0"/>
              </a:spcBef>
              <a:spcAft>
                <a:spcPct val="0"/>
              </a:spcAft>
              <a:buClrTx/>
              <a:buFontTx/>
              <a:buNone/>
            </a:pPr>
            <a:r>
              <a:rPr lang="fr-FR" altLang="fr-FR" sz="2400" dirty="0">
                <a:solidFill>
                  <a:srgbClr val="0000FF"/>
                </a:solidFill>
                <a:ea typeface="ＭＳ Ｐゴシック" charset="-128"/>
                <a:cs typeface="Arial" charset="0"/>
              </a:rPr>
              <a:t>   - de plusieurs postes informatiques, </a:t>
            </a:r>
            <a:r>
              <a:rPr lang="fr-FR" altLang="fr-FR" sz="2400" dirty="0" smtClean="0">
                <a:solidFill>
                  <a:srgbClr val="0000FF"/>
                </a:solidFill>
                <a:ea typeface="ＭＳ Ｐゴシック" charset="-128"/>
                <a:cs typeface="Arial" charset="0"/>
              </a:rPr>
              <a:t>fonctionnant en réseau, dont </a:t>
            </a:r>
            <a:r>
              <a:rPr lang="fr-FR" altLang="fr-FR" sz="2400" dirty="0">
                <a:solidFill>
                  <a:srgbClr val="0000FF"/>
                </a:solidFill>
                <a:ea typeface="ＭＳ Ｐゴシック" charset="-128"/>
                <a:cs typeface="Arial" charset="0"/>
              </a:rPr>
              <a:t>les performances permettent d’exécuter simultanément plusieurs logiciels d’ingénierie (simulation, modélisation) ou de bureautique, et de communiquer avec les systèmes pour le pilotage ou l’acquisition de grandeurs physiques</a:t>
            </a:r>
            <a:r>
              <a:rPr lang="fr-FR" altLang="fr-FR" sz="2400" dirty="0">
                <a:solidFill>
                  <a:srgbClr val="333399"/>
                </a:solidFill>
                <a:ea typeface="ＭＳ Ｐゴシック" charset="-128"/>
                <a:cs typeface="Arial" charset="0"/>
              </a:rPr>
              <a:t>.   </a:t>
            </a:r>
            <a:endParaRPr lang="fr-FR" altLang="fr-FR" sz="2400" dirty="0">
              <a:solidFill>
                <a:schemeClr val="tx1"/>
              </a:solidFill>
              <a:ea typeface="ＭＳ Ｐゴシック" charset="-128"/>
              <a:cs typeface="Arial" charset="0"/>
            </a:endParaRPr>
          </a:p>
        </p:txBody>
      </p:sp>
      <p:sp>
        <p:nvSpPr>
          <p:cNvPr id="4" name="ZoneTexte 3"/>
          <p:cNvSpPr txBox="1"/>
          <p:nvPr/>
        </p:nvSpPr>
        <p:spPr>
          <a:xfrm>
            <a:off x="3059832" y="188640"/>
            <a:ext cx="4248472" cy="523220"/>
          </a:xfrm>
          <a:prstGeom prst="rect">
            <a:avLst/>
          </a:prstGeom>
          <a:noFill/>
        </p:spPr>
        <p:txBody>
          <a:bodyPr wrap="square" rtlCol="0">
            <a:spAutoFit/>
          </a:bodyPr>
          <a:lstStyle/>
          <a:p>
            <a:r>
              <a:rPr lang="fr-FR" sz="2800" b="1" dirty="0" smtClean="0">
                <a:latin typeface="Calibri" panose="020F0502020204030204" pitchFamily="34" charset="0"/>
                <a:cs typeface="Calibri" panose="020F0502020204030204" pitchFamily="34" charset="0"/>
              </a:rPr>
              <a:t>Structurellement ?</a:t>
            </a:r>
            <a:endParaRPr lang="fr-F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124295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ZoneTexte 6"/>
          <p:cNvSpPr txBox="1">
            <a:spLocks noChangeArrowheads="1"/>
          </p:cNvSpPr>
          <p:nvPr/>
        </p:nvSpPr>
        <p:spPr bwMode="auto">
          <a:xfrm>
            <a:off x="477838" y="836613"/>
            <a:ext cx="8207375" cy="393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algn="just" eaLnBrk="1" hangingPunct="1">
              <a:lnSpc>
                <a:spcPct val="150000"/>
              </a:lnSpc>
              <a:spcBef>
                <a:spcPct val="0"/>
              </a:spcBef>
              <a:spcAft>
                <a:spcPct val="0"/>
              </a:spcAft>
              <a:buClrTx/>
              <a:buFontTx/>
              <a:buNone/>
            </a:pPr>
            <a:r>
              <a:rPr lang="fr-FR" altLang="fr-FR" sz="2400">
                <a:solidFill>
                  <a:srgbClr val="0000FF"/>
                </a:solidFill>
                <a:ea typeface="ＭＳ Ｐゴシック" charset="-128"/>
                <a:cs typeface="Arial" charset="0"/>
              </a:rPr>
              <a:t>Les îlots doivent permettre :</a:t>
            </a:r>
          </a:p>
          <a:p>
            <a:pPr algn="just" eaLnBrk="1" hangingPunct="1">
              <a:lnSpc>
                <a:spcPct val="150000"/>
              </a:lnSpc>
              <a:spcBef>
                <a:spcPct val="0"/>
              </a:spcBef>
              <a:spcAft>
                <a:spcPct val="0"/>
              </a:spcAft>
              <a:buClrTx/>
              <a:buFontTx/>
              <a:buNone/>
            </a:pPr>
            <a:r>
              <a:rPr lang="fr-FR" altLang="fr-FR" sz="2400">
                <a:solidFill>
                  <a:srgbClr val="0000FF"/>
                </a:solidFill>
                <a:ea typeface="ＭＳ Ｐゴシック" charset="-128"/>
                <a:cs typeface="Arial" charset="0"/>
              </a:rPr>
              <a:t>   - aux élèves de travailler individuellement ou par équipes, d’avoir accès aux systèmes et aux outils informatiques dans chaque activité ;</a:t>
            </a:r>
          </a:p>
          <a:p>
            <a:pPr algn="just" eaLnBrk="1" hangingPunct="1">
              <a:lnSpc>
                <a:spcPct val="150000"/>
              </a:lnSpc>
              <a:spcBef>
                <a:spcPct val="0"/>
              </a:spcBef>
              <a:spcAft>
                <a:spcPct val="0"/>
              </a:spcAft>
              <a:buClrTx/>
              <a:buFontTx/>
              <a:buNone/>
            </a:pPr>
            <a:r>
              <a:rPr lang="fr-FR" altLang="fr-FR" sz="2400">
                <a:solidFill>
                  <a:srgbClr val="0000FF"/>
                </a:solidFill>
                <a:ea typeface="ＭＳ Ｐゴシック" charset="-128"/>
                <a:cs typeface="Arial" charset="0"/>
              </a:rPr>
              <a:t>   - à l’enseignant d’intervenir face à tous les élèves par exemple lors des phases d’activation et de restitution.</a:t>
            </a:r>
          </a:p>
          <a:p>
            <a:pPr eaLnBrk="1" hangingPunct="1">
              <a:lnSpc>
                <a:spcPct val="130000"/>
              </a:lnSpc>
              <a:spcBef>
                <a:spcPct val="0"/>
              </a:spcBef>
              <a:spcAft>
                <a:spcPct val="0"/>
              </a:spcAft>
              <a:buClrTx/>
              <a:buFontTx/>
              <a:buNone/>
            </a:pPr>
            <a:endParaRPr lang="fr-FR" altLang="fr-FR" sz="2800">
              <a:solidFill>
                <a:srgbClr val="333399"/>
              </a:solidFill>
              <a:ea typeface="ＭＳ Ｐゴシック" charset="-128"/>
              <a:cs typeface="Arial" charset="0"/>
            </a:endParaRPr>
          </a:p>
        </p:txBody>
      </p:sp>
    </p:spTree>
    <p:extLst>
      <p:ext uri="{BB962C8B-B14F-4D97-AF65-F5344CB8AC3E}">
        <p14:creationId xmlns:p14="http://schemas.microsoft.com/office/powerpoint/2010/main" val="16745330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ZoneTexte 7"/>
          <p:cNvSpPr txBox="1">
            <a:spLocks noChangeArrowheads="1"/>
          </p:cNvSpPr>
          <p:nvPr/>
        </p:nvSpPr>
        <p:spPr bwMode="auto">
          <a:xfrm>
            <a:off x="298695" y="1124744"/>
            <a:ext cx="8496300" cy="4893647"/>
          </a:xfrm>
          <a:prstGeom prst="rect">
            <a:avLst/>
          </a:prstGeom>
          <a:noFill/>
          <a:ln>
            <a:noFill/>
          </a:ln>
          <a:extLst/>
        </p:spPr>
        <p:txBody>
          <a:bodyPr>
            <a:spAutoFit/>
          </a:bodyPr>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algn="just" eaLnBrk="1" hangingPunct="1">
              <a:lnSpc>
                <a:spcPct val="130000"/>
              </a:lnSpc>
              <a:spcBef>
                <a:spcPct val="0"/>
              </a:spcBef>
              <a:spcAft>
                <a:spcPct val="0"/>
              </a:spcAft>
              <a:buClrTx/>
              <a:buFontTx/>
              <a:buNone/>
            </a:pPr>
            <a:r>
              <a:rPr lang="fr-FR" altLang="fr-FR" sz="2400" b="1" dirty="0" smtClean="0">
                <a:solidFill>
                  <a:srgbClr val="0000FF"/>
                </a:solidFill>
                <a:ea typeface="ＭＳ Ｐゴシック" charset="-128"/>
                <a:cs typeface="Arial" charset="0"/>
              </a:rPr>
              <a:t>1. </a:t>
            </a:r>
            <a:r>
              <a:rPr lang="fr-FR" altLang="fr-FR" sz="2400" dirty="0" smtClean="0">
                <a:solidFill>
                  <a:srgbClr val="0000FF"/>
                </a:solidFill>
                <a:ea typeface="ＭＳ Ｐゴシック" charset="-128"/>
                <a:cs typeface="Arial" charset="0"/>
              </a:rPr>
              <a:t>Les </a:t>
            </a:r>
            <a:r>
              <a:rPr lang="fr-FR" altLang="fr-FR" sz="2400" dirty="0">
                <a:solidFill>
                  <a:srgbClr val="0000FF"/>
                </a:solidFill>
                <a:ea typeface="ＭＳ Ｐゴシック" charset="-128"/>
                <a:cs typeface="Arial" charset="0"/>
              </a:rPr>
              <a:t>supports d’enseignement retenus doivent permettre de caractériser les </a:t>
            </a:r>
            <a:r>
              <a:rPr lang="fr-FR" altLang="fr-FR" sz="2400" b="1" dirty="0">
                <a:solidFill>
                  <a:srgbClr val="0000FF"/>
                </a:solidFill>
                <a:ea typeface="ＭＳ Ｐゴシック" charset="-128"/>
                <a:cs typeface="Arial" charset="0"/>
              </a:rPr>
              <a:t>trois écarts </a:t>
            </a:r>
            <a:r>
              <a:rPr lang="fr-FR" altLang="fr-FR" sz="2400" dirty="0">
                <a:solidFill>
                  <a:srgbClr val="0000FF"/>
                </a:solidFill>
                <a:ea typeface="ＭＳ Ｐゴシック" charset="-128"/>
                <a:cs typeface="Arial" charset="0"/>
              </a:rPr>
              <a:t>mis en évidence dans les programmes  ainsi qu’une </a:t>
            </a:r>
            <a:r>
              <a:rPr lang="fr-FR" altLang="fr-FR" sz="2400" b="1" dirty="0">
                <a:solidFill>
                  <a:srgbClr val="0000FF"/>
                </a:solidFill>
                <a:ea typeface="ＭＳ Ｐゴシック" charset="-128"/>
                <a:cs typeface="Arial" charset="0"/>
              </a:rPr>
              <a:t>modélisation multi physique</a:t>
            </a:r>
            <a:r>
              <a:rPr lang="fr-FR" altLang="fr-FR" sz="2400" dirty="0">
                <a:solidFill>
                  <a:srgbClr val="0000FF"/>
                </a:solidFill>
                <a:ea typeface="ＭＳ Ｐゴシック" charset="-128"/>
                <a:cs typeface="Arial" charset="0"/>
              </a:rPr>
              <a:t>.</a:t>
            </a:r>
          </a:p>
          <a:p>
            <a:pPr algn="just" eaLnBrk="1" hangingPunct="1">
              <a:lnSpc>
                <a:spcPct val="130000"/>
              </a:lnSpc>
              <a:spcBef>
                <a:spcPct val="0"/>
              </a:spcBef>
              <a:spcAft>
                <a:spcPct val="0"/>
              </a:spcAft>
              <a:buClrTx/>
              <a:buFontTx/>
              <a:buNone/>
            </a:pPr>
            <a:endParaRPr lang="fr-FR" altLang="fr-FR" sz="2400" dirty="0">
              <a:solidFill>
                <a:srgbClr val="0000FF"/>
              </a:solidFill>
              <a:ea typeface="ＭＳ Ｐゴシック" charset="-128"/>
              <a:cs typeface="Arial" charset="0"/>
            </a:endParaRPr>
          </a:p>
          <a:p>
            <a:pPr algn="just" eaLnBrk="1" hangingPunct="1">
              <a:lnSpc>
                <a:spcPct val="130000"/>
              </a:lnSpc>
              <a:spcBef>
                <a:spcPct val="0"/>
              </a:spcBef>
              <a:spcAft>
                <a:spcPct val="0"/>
              </a:spcAft>
              <a:buClrTx/>
              <a:buFontTx/>
              <a:buNone/>
            </a:pPr>
            <a:r>
              <a:rPr lang="fr-FR" altLang="fr-FR" sz="2400" b="1" dirty="0">
                <a:solidFill>
                  <a:srgbClr val="0000FF"/>
                </a:solidFill>
              </a:rPr>
              <a:t>2</a:t>
            </a:r>
            <a:r>
              <a:rPr lang="fr-FR" altLang="fr-FR" sz="2400" b="1" dirty="0" smtClean="0">
                <a:solidFill>
                  <a:srgbClr val="0000FF"/>
                </a:solidFill>
              </a:rPr>
              <a:t>. Ils</a:t>
            </a:r>
            <a:r>
              <a:rPr lang="fr-FR" altLang="fr-FR" sz="2400" b="1" dirty="0" smtClean="0">
                <a:solidFill>
                  <a:srgbClr val="0000FF"/>
                </a:solidFill>
                <a:ea typeface="ＭＳ Ｐゴシック" charset="-128"/>
                <a:cs typeface="Arial" charset="0"/>
              </a:rPr>
              <a:t> </a:t>
            </a:r>
            <a:r>
              <a:rPr lang="fr-FR" altLang="fr-FR" sz="2400" b="1" dirty="0">
                <a:solidFill>
                  <a:srgbClr val="0000FF"/>
                </a:solidFill>
                <a:ea typeface="ＭＳ Ｐゴシック" charset="-128"/>
                <a:cs typeface="Arial" charset="0"/>
              </a:rPr>
              <a:t>doivent permettre l’approche M-E-I</a:t>
            </a:r>
            <a:r>
              <a:rPr lang="fr-FR" altLang="fr-FR" sz="2400" dirty="0">
                <a:solidFill>
                  <a:srgbClr val="0000FF"/>
                </a:solidFill>
                <a:ea typeface="ＭＳ Ｐゴシック" charset="-128"/>
                <a:cs typeface="Arial" charset="0"/>
              </a:rPr>
              <a:t>, </a:t>
            </a:r>
            <a:r>
              <a:rPr lang="fr-FR" altLang="fr-FR" sz="2400" b="1" dirty="0">
                <a:solidFill>
                  <a:srgbClr val="0000FF"/>
                </a:solidFill>
                <a:ea typeface="ＭＳ Ｐゴシック" charset="-128"/>
                <a:cs typeface="Arial" charset="0"/>
              </a:rPr>
              <a:t>et surtout l’analyse des chaînes d’énergie et d’information</a:t>
            </a:r>
            <a:r>
              <a:rPr lang="fr-FR" altLang="fr-FR" sz="2400" dirty="0" smtClean="0">
                <a:solidFill>
                  <a:srgbClr val="0000FF"/>
                </a:solidFill>
                <a:ea typeface="ＭＳ Ｐゴシック" charset="-128"/>
                <a:cs typeface="Arial" charset="0"/>
              </a:rPr>
              <a:t>.</a:t>
            </a:r>
          </a:p>
          <a:p>
            <a:pPr algn="just" eaLnBrk="1" hangingPunct="1">
              <a:lnSpc>
                <a:spcPct val="130000"/>
              </a:lnSpc>
              <a:spcBef>
                <a:spcPct val="0"/>
              </a:spcBef>
              <a:spcAft>
                <a:spcPct val="0"/>
              </a:spcAft>
              <a:buClrTx/>
              <a:buFontTx/>
              <a:buNone/>
            </a:pPr>
            <a:endParaRPr lang="fr-FR" altLang="fr-FR" sz="2400" dirty="0">
              <a:solidFill>
                <a:srgbClr val="0000FF"/>
              </a:solidFill>
              <a:ea typeface="ＭＳ Ｐゴシック" charset="-128"/>
              <a:cs typeface="Arial" charset="0"/>
            </a:endParaRPr>
          </a:p>
          <a:p>
            <a:pPr algn="just" eaLnBrk="1" hangingPunct="1">
              <a:lnSpc>
                <a:spcPct val="130000"/>
              </a:lnSpc>
              <a:spcBef>
                <a:spcPct val="0"/>
              </a:spcBef>
              <a:spcAft>
                <a:spcPct val="0"/>
              </a:spcAft>
              <a:buClrTx/>
              <a:buFontTx/>
              <a:buNone/>
            </a:pPr>
            <a:r>
              <a:rPr lang="fr-FR" altLang="fr-FR" sz="2400" b="1" dirty="0" smtClean="0">
                <a:solidFill>
                  <a:srgbClr val="0000FF"/>
                </a:solidFill>
                <a:ea typeface="ＭＳ Ｐゴシック" charset="-128"/>
                <a:cs typeface="Arial" charset="0"/>
              </a:rPr>
              <a:t>3. </a:t>
            </a:r>
            <a:r>
              <a:rPr lang="fr-FR" altLang="fr-FR" sz="2400" dirty="0" smtClean="0">
                <a:solidFill>
                  <a:srgbClr val="0000FF"/>
                </a:solidFill>
                <a:ea typeface="ＭＳ Ｐゴシック" charset="-128"/>
                <a:cs typeface="Arial" charset="0"/>
              </a:rPr>
              <a:t>Les supports d’enseignement doivent être choisis en fonction de la progression pédagogique et des compétences à faire acquérir aux étudiants.</a:t>
            </a:r>
            <a:endParaRPr lang="fr-FR" altLang="fr-FR" sz="2400" dirty="0">
              <a:solidFill>
                <a:srgbClr val="0000FF"/>
              </a:solidFill>
              <a:ea typeface="ＭＳ Ｐゴシック" charset="-128"/>
              <a:cs typeface="Arial" charset="0"/>
            </a:endParaRPr>
          </a:p>
        </p:txBody>
      </p:sp>
      <p:sp>
        <p:nvSpPr>
          <p:cNvPr id="47107" name="ZoneTexte 1"/>
          <p:cNvSpPr txBox="1">
            <a:spLocks noChangeArrowheads="1"/>
          </p:cNvSpPr>
          <p:nvPr/>
        </p:nvSpPr>
        <p:spPr bwMode="auto">
          <a:xfrm>
            <a:off x="3187700" y="382588"/>
            <a:ext cx="48974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eaLnBrk="1" hangingPunct="1">
              <a:spcBef>
                <a:spcPct val="0"/>
              </a:spcBef>
              <a:spcAft>
                <a:spcPct val="0"/>
              </a:spcAft>
              <a:buClrTx/>
              <a:buFontTx/>
              <a:buNone/>
            </a:pPr>
            <a:r>
              <a:rPr lang="fr-FR" altLang="fr-FR" sz="2800" b="1" dirty="0">
                <a:solidFill>
                  <a:schemeClr val="tx1"/>
                </a:solidFill>
                <a:ea typeface="ＭＳ Ｐゴシック" charset="-128"/>
                <a:cs typeface="Arial" charset="0"/>
              </a:rPr>
              <a:t>Les supports d’enseignements</a:t>
            </a:r>
          </a:p>
        </p:txBody>
      </p:sp>
    </p:spTree>
    <p:extLst>
      <p:ext uri="{BB962C8B-B14F-4D97-AF65-F5344CB8AC3E}">
        <p14:creationId xmlns:p14="http://schemas.microsoft.com/office/powerpoint/2010/main" val="12340194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ZoneTexte 6"/>
          <p:cNvSpPr txBox="1">
            <a:spLocks noChangeArrowheads="1"/>
          </p:cNvSpPr>
          <p:nvPr/>
        </p:nvSpPr>
        <p:spPr bwMode="auto">
          <a:xfrm>
            <a:off x="333375" y="908050"/>
            <a:ext cx="8280400"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algn="just" eaLnBrk="1" hangingPunct="1">
              <a:lnSpc>
                <a:spcPct val="150000"/>
              </a:lnSpc>
              <a:spcBef>
                <a:spcPct val="0"/>
              </a:spcBef>
              <a:spcAft>
                <a:spcPct val="0"/>
              </a:spcAft>
              <a:buClrTx/>
              <a:buFontTx/>
              <a:buNone/>
            </a:pPr>
            <a:r>
              <a:rPr lang="fr-FR" altLang="fr-FR" sz="2400" b="1" dirty="0">
                <a:solidFill>
                  <a:srgbClr val="0000FF"/>
                </a:solidFill>
              </a:rPr>
              <a:t>4</a:t>
            </a:r>
            <a:r>
              <a:rPr lang="fr-FR" altLang="fr-FR" sz="2400" b="1" dirty="0" smtClean="0">
                <a:solidFill>
                  <a:srgbClr val="0000FF"/>
                </a:solidFill>
              </a:rPr>
              <a:t>.</a:t>
            </a:r>
            <a:r>
              <a:rPr lang="fr-FR" altLang="fr-FR" sz="2400" dirty="0" smtClean="0">
                <a:solidFill>
                  <a:srgbClr val="0000FF"/>
                </a:solidFill>
              </a:rPr>
              <a:t> Les</a:t>
            </a:r>
            <a:r>
              <a:rPr lang="fr-FR" altLang="fr-FR" sz="2400" dirty="0" smtClean="0">
                <a:solidFill>
                  <a:srgbClr val="0000FF"/>
                </a:solidFill>
                <a:ea typeface="ＭＳ Ｐゴシック" charset="-128"/>
                <a:cs typeface="Arial" charset="0"/>
              </a:rPr>
              <a:t> </a:t>
            </a:r>
            <a:r>
              <a:rPr lang="fr-FR" altLang="fr-FR" sz="2400" dirty="0">
                <a:solidFill>
                  <a:srgbClr val="0000FF"/>
                </a:solidFill>
                <a:ea typeface="ＭＳ Ｐゴシック" charset="-128"/>
                <a:cs typeface="Arial" charset="0"/>
              </a:rPr>
              <a:t>supports d’enseignement doivent être constitués :</a:t>
            </a:r>
          </a:p>
          <a:p>
            <a:pPr algn="just" eaLnBrk="1" hangingPunct="1">
              <a:lnSpc>
                <a:spcPct val="150000"/>
              </a:lnSpc>
              <a:spcBef>
                <a:spcPct val="0"/>
              </a:spcBef>
              <a:spcAft>
                <a:spcPct val="0"/>
              </a:spcAft>
              <a:buClrTx/>
              <a:buFontTx/>
              <a:buNone/>
            </a:pPr>
            <a:r>
              <a:rPr lang="fr-FR" altLang="fr-FR" sz="2400" dirty="0">
                <a:solidFill>
                  <a:srgbClr val="0000FF"/>
                </a:solidFill>
                <a:ea typeface="ＭＳ Ｐゴシック" charset="-128"/>
                <a:cs typeface="Arial" charset="0"/>
              </a:rPr>
              <a:t>   - d’un cahier des charges fonctionnel décrivant le besoin du client ;</a:t>
            </a:r>
          </a:p>
          <a:p>
            <a:pPr algn="just" eaLnBrk="1" hangingPunct="1">
              <a:lnSpc>
                <a:spcPct val="150000"/>
              </a:lnSpc>
              <a:spcBef>
                <a:spcPct val="0"/>
              </a:spcBef>
              <a:spcAft>
                <a:spcPct val="0"/>
              </a:spcAft>
              <a:buClrTx/>
              <a:buFontTx/>
              <a:buNone/>
            </a:pPr>
            <a:r>
              <a:rPr lang="fr-FR" altLang="fr-FR" sz="2400" dirty="0">
                <a:solidFill>
                  <a:srgbClr val="0000FF"/>
                </a:solidFill>
                <a:ea typeface="ＭＳ Ｐゴシック" charset="-128"/>
                <a:cs typeface="Arial" charset="0"/>
              </a:rPr>
              <a:t>   - d’un système réel instrumenté ou non, d’un système </a:t>
            </a:r>
            <a:r>
              <a:rPr lang="fr-FR" altLang="fr-FR" sz="2400" dirty="0" err="1">
                <a:solidFill>
                  <a:srgbClr val="0000FF"/>
                </a:solidFill>
                <a:ea typeface="ＭＳ Ｐゴシック" charset="-128"/>
                <a:cs typeface="Arial" charset="0"/>
              </a:rPr>
              <a:t>didactisé</a:t>
            </a:r>
            <a:r>
              <a:rPr lang="fr-FR" altLang="fr-FR" sz="2400" dirty="0">
                <a:solidFill>
                  <a:srgbClr val="0000FF"/>
                </a:solidFill>
                <a:ea typeface="ＭＳ Ｐゴシック" charset="-128"/>
                <a:cs typeface="Arial" charset="0"/>
              </a:rPr>
              <a:t> ou d’une maquette réelle ou virtuelle ;</a:t>
            </a:r>
          </a:p>
          <a:p>
            <a:pPr algn="just" eaLnBrk="1" hangingPunct="1">
              <a:lnSpc>
                <a:spcPct val="150000"/>
              </a:lnSpc>
              <a:spcBef>
                <a:spcPct val="0"/>
              </a:spcBef>
              <a:spcAft>
                <a:spcPct val="0"/>
              </a:spcAft>
              <a:buClrTx/>
              <a:buFontTx/>
              <a:buNone/>
            </a:pPr>
            <a:r>
              <a:rPr lang="fr-FR" altLang="fr-FR" sz="2400" dirty="0">
                <a:solidFill>
                  <a:srgbClr val="0000FF"/>
                </a:solidFill>
                <a:ea typeface="ＭＳ Ｐゴシック" charset="-128"/>
                <a:cs typeface="Arial" charset="0"/>
              </a:rPr>
              <a:t>   - des modèles de tout ou partie du système.</a:t>
            </a:r>
          </a:p>
          <a:p>
            <a:pPr algn="just" eaLnBrk="1" hangingPunct="1">
              <a:spcBef>
                <a:spcPct val="0"/>
              </a:spcBef>
              <a:spcAft>
                <a:spcPct val="0"/>
              </a:spcAft>
              <a:buClrTx/>
              <a:buFontTx/>
              <a:buNone/>
            </a:pPr>
            <a:endParaRPr lang="fr-FR" altLang="fr-FR" sz="2800" dirty="0">
              <a:solidFill>
                <a:srgbClr val="333399"/>
              </a:solidFill>
              <a:ea typeface="ＭＳ Ｐゴシック" charset="-128"/>
              <a:cs typeface="Arial" charset="0"/>
            </a:endParaRPr>
          </a:p>
          <a:p>
            <a:pPr algn="just" eaLnBrk="1" hangingPunct="1">
              <a:spcBef>
                <a:spcPct val="0"/>
              </a:spcBef>
              <a:spcAft>
                <a:spcPct val="0"/>
              </a:spcAft>
              <a:buClrTx/>
              <a:buFontTx/>
              <a:buNone/>
            </a:pPr>
            <a:endParaRPr lang="fr-FR" altLang="fr-FR" sz="2800" dirty="0">
              <a:solidFill>
                <a:srgbClr val="333399"/>
              </a:solidFill>
              <a:ea typeface="ＭＳ Ｐゴシック" charset="-128"/>
              <a:cs typeface="Arial" charset="0"/>
            </a:endParaRPr>
          </a:p>
        </p:txBody>
      </p:sp>
    </p:spTree>
    <p:extLst>
      <p:ext uri="{BB962C8B-B14F-4D97-AF65-F5344CB8AC3E}">
        <p14:creationId xmlns:p14="http://schemas.microsoft.com/office/powerpoint/2010/main" val="7263499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ZoneTexte 6"/>
          <p:cNvSpPr txBox="1">
            <a:spLocks noChangeArrowheads="1"/>
          </p:cNvSpPr>
          <p:nvPr/>
        </p:nvSpPr>
        <p:spPr bwMode="auto">
          <a:xfrm>
            <a:off x="539750" y="1052513"/>
            <a:ext cx="8208963" cy="374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algn="just" eaLnBrk="1" hangingPunct="1">
              <a:lnSpc>
                <a:spcPct val="150000"/>
              </a:lnSpc>
              <a:spcBef>
                <a:spcPct val="0"/>
              </a:spcBef>
              <a:spcAft>
                <a:spcPct val="0"/>
              </a:spcAft>
              <a:buClrTx/>
              <a:buFontTx/>
              <a:buNone/>
            </a:pPr>
            <a:r>
              <a:rPr lang="fr-FR" altLang="fr-FR" sz="2400">
                <a:solidFill>
                  <a:srgbClr val="0000FF"/>
                </a:solidFill>
                <a:ea typeface="ＭＳ Ｐゴシック" charset="-128"/>
                <a:cs typeface="Arial" charset="0"/>
              </a:rPr>
              <a:t>Les indications du cahier des charges fonctionnel doivent pouvoir, pour tout ou partie, être quantifiées par des </a:t>
            </a:r>
            <a:r>
              <a:rPr lang="fr-FR" altLang="fr-FR" sz="2400" b="1">
                <a:solidFill>
                  <a:srgbClr val="0000FF"/>
                </a:solidFill>
                <a:ea typeface="ＭＳ Ｐゴシック" charset="-128"/>
                <a:cs typeface="Arial" charset="0"/>
              </a:rPr>
              <a:t>mesures expérimentales </a:t>
            </a:r>
            <a:r>
              <a:rPr lang="fr-FR" altLang="fr-FR" sz="2400">
                <a:solidFill>
                  <a:srgbClr val="0000FF"/>
                </a:solidFill>
                <a:ea typeface="ＭＳ Ｐゴシック" charset="-128"/>
                <a:cs typeface="Arial" charset="0"/>
              </a:rPr>
              <a:t>de grandeurs physiques sur le système réel ou par la simulation à l’aide des modèles. Cela nécessite des appareils de mesure  et des matériels d’acquisition de données externes aux systèmes.</a:t>
            </a:r>
          </a:p>
          <a:p>
            <a:pPr algn="just" eaLnBrk="1" hangingPunct="1">
              <a:lnSpc>
                <a:spcPct val="130000"/>
              </a:lnSpc>
              <a:spcBef>
                <a:spcPct val="0"/>
              </a:spcBef>
              <a:spcAft>
                <a:spcPct val="0"/>
              </a:spcAft>
              <a:buClrTx/>
              <a:buFontTx/>
              <a:buNone/>
            </a:pPr>
            <a:endParaRPr lang="fr-FR" altLang="fr-FR" sz="1800">
              <a:solidFill>
                <a:schemeClr val="tx1"/>
              </a:solidFill>
              <a:ea typeface="ＭＳ Ｐゴシック" charset="-128"/>
              <a:cs typeface="Arial" charset="0"/>
            </a:endParaRPr>
          </a:p>
        </p:txBody>
      </p:sp>
    </p:spTree>
    <p:extLst>
      <p:ext uri="{BB962C8B-B14F-4D97-AF65-F5344CB8AC3E}">
        <p14:creationId xmlns:p14="http://schemas.microsoft.com/office/powerpoint/2010/main" val="11494964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755650" y="765175"/>
            <a:ext cx="7993063" cy="5494338"/>
          </a:xfrm>
          <a:prstGeom prst="rect">
            <a:avLst/>
          </a:prstGeom>
          <a:noFill/>
        </p:spPr>
        <p:txBody>
          <a:bodyPr>
            <a:spAutoFit/>
          </a:bodyPr>
          <a:lstStyle/>
          <a:p>
            <a:pPr algn="just">
              <a:lnSpc>
                <a:spcPct val="150000"/>
              </a:lnSpc>
              <a:defRPr/>
            </a:pPr>
            <a:r>
              <a:rPr lang="fr-FR" sz="2400" dirty="0">
                <a:solidFill>
                  <a:srgbClr val="0000FF"/>
                </a:solidFill>
                <a:latin typeface="Calibri" panose="020F0502020204030204" pitchFamily="34" charset="0"/>
                <a:ea typeface="ＭＳ Ｐゴシック" charset="-128"/>
                <a:cs typeface="Calibri" panose="020F0502020204030204" pitchFamily="34" charset="0"/>
              </a:rPr>
              <a:t>Les programmes de SII sont dans la continuité des programmes de la technologie au collège et de ceux du cycle terminal du lycée (S-SI et STI2D). Ils sont élaborés :</a:t>
            </a:r>
          </a:p>
          <a:p>
            <a:pPr marL="700088" indent="-342900" algn="just">
              <a:lnSpc>
                <a:spcPct val="150000"/>
              </a:lnSpc>
              <a:buFontTx/>
              <a:buChar char="-"/>
              <a:defRPr/>
            </a:pPr>
            <a:r>
              <a:rPr lang="fr-FR" sz="2400" dirty="0">
                <a:solidFill>
                  <a:srgbClr val="0000FF"/>
                </a:solidFill>
                <a:latin typeface="Calibri" panose="020F0502020204030204" pitchFamily="34" charset="0"/>
                <a:ea typeface="ＭＳ Ｐゴシック" charset="-128"/>
                <a:cs typeface="Calibri" panose="020F0502020204030204" pitchFamily="34" charset="0"/>
              </a:rPr>
              <a:t>selon le triptyque M-E-I ;</a:t>
            </a:r>
          </a:p>
          <a:p>
            <a:pPr marL="700088" indent="-342900" algn="just">
              <a:lnSpc>
                <a:spcPct val="150000"/>
              </a:lnSpc>
              <a:buFontTx/>
              <a:buChar char="-"/>
              <a:defRPr/>
            </a:pPr>
            <a:r>
              <a:rPr lang="fr-FR" sz="2400" dirty="0">
                <a:solidFill>
                  <a:srgbClr val="0000FF"/>
                </a:solidFill>
                <a:latin typeface="Calibri" panose="020F0502020204030204" pitchFamily="34" charset="0"/>
                <a:ea typeface="ＭＳ Ｐゴシック" charset="-128"/>
                <a:cs typeface="Calibri" panose="020F0502020204030204" pitchFamily="34" charset="0"/>
              </a:rPr>
              <a:t>en prenant en compte la modélisation </a:t>
            </a:r>
            <a:r>
              <a:rPr lang="fr-FR" sz="2400" dirty="0" err="1">
                <a:solidFill>
                  <a:srgbClr val="0000FF"/>
                </a:solidFill>
                <a:latin typeface="Calibri" panose="020F0502020204030204" pitchFamily="34" charset="0"/>
                <a:ea typeface="ＭＳ Ｐゴシック" charset="-128"/>
                <a:cs typeface="Calibri" panose="020F0502020204030204" pitchFamily="34" charset="0"/>
              </a:rPr>
              <a:t>multiphysique</a:t>
            </a:r>
            <a:r>
              <a:rPr lang="fr-FR" sz="2400" dirty="0">
                <a:solidFill>
                  <a:srgbClr val="0000FF"/>
                </a:solidFill>
                <a:latin typeface="Calibri" panose="020F0502020204030204" pitchFamily="34" charset="0"/>
                <a:ea typeface="ＭＳ Ｐゴシック" charset="-128"/>
                <a:cs typeface="Calibri" panose="020F0502020204030204" pitchFamily="34" charset="0"/>
              </a:rPr>
              <a:t> ;</a:t>
            </a:r>
          </a:p>
          <a:p>
            <a:pPr marL="700088" indent="-342900" algn="just">
              <a:lnSpc>
                <a:spcPct val="150000"/>
              </a:lnSpc>
              <a:buFontTx/>
              <a:buChar char="-"/>
              <a:defRPr/>
            </a:pPr>
            <a:r>
              <a:rPr lang="fr-FR" sz="2400" dirty="0">
                <a:solidFill>
                  <a:srgbClr val="0000FF"/>
                </a:solidFill>
                <a:latin typeface="Calibri" panose="020F0502020204030204" pitchFamily="34" charset="0"/>
                <a:ea typeface="ＭＳ Ｐゴシック" charset="-128"/>
                <a:cs typeface="Calibri" panose="020F0502020204030204" pitchFamily="34" charset="0"/>
              </a:rPr>
              <a:t>en mettant en évidence </a:t>
            </a:r>
            <a:r>
              <a:rPr lang="fr-FR" sz="2400">
                <a:solidFill>
                  <a:srgbClr val="0000FF"/>
                </a:solidFill>
                <a:latin typeface="Calibri" panose="020F0502020204030204" pitchFamily="34" charset="0"/>
                <a:ea typeface="ＭＳ Ｐゴシック" charset="-128"/>
                <a:cs typeface="Calibri" panose="020F0502020204030204" pitchFamily="34" charset="0"/>
              </a:rPr>
              <a:t>les </a:t>
            </a:r>
            <a:r>
              <a:rPr lang="fr-FR" sz="2400" smtClean="0">
                <a:solidFill>
                  <a:srgbClr val="0000FF"/>
                </a:solidFill>
                <a:latin typeface="Calibri" panose="020F0502020204030204" pitchFamily="34" charset="0"/>
                <a:ea typeface="ＭＳ Ｐゴシック" charset="-128"/>
                <a:cs typeface="Calibri" panose="020F0502020204030204" pitchFamily="34" charset="0"/>
              </a:rPr>
              <a:t>écarts </a:t>
            </a:r>
            <a:r>
              <a:rPr lang="fr-FR" sz="2400" dirty="0">
                <a:solidFill>
                  <a:srgbClr val="0000FF"/>
                </a:solidFill>
                <a:latin typeface="Calibri" panose="020F0502020204030204" pitchFamily="34" charset="0"/>
                <a:ea typeface="ＭＳ Ｐゴシック" charset="-128"/>
                <a:cs typeface="Calibri" panose="020F0502020204030204" pitchFamily="34" charset="0"/>
              </a:rPr>
              <a:t>entre le souhaité, le réalisé et le simulé.</a:t>
            </a:r>
          </a:p>
          <a:p>
            <a:pPr algn="just">
              <a:lnSpc>
                <a:spcPct val="150000"/>
              </a:lnSpc>
              <a:defRPr/>
            </a:pPr>
            <a:endParaRPr lang="fr-FR" dirty="0">
              <a:ea typeface="ＭＳ Ｐゴシック" charset="-128"/>
              <a:cs typeface="+mn-cs"/>
            </a:endParaRPr>
          </a:p>
          <a:p>
            <a:pPr algn="just">
              <a:lnSpc>
                <a:spcPct val="150000"/>
              </a:lnSpc>
              <a:defRPr/>
            </a:pPr>
            <a:r>
              <a:rPr lang="fr-FR" sz="2400" dirty="0">
                <a:latin typeface="Calibri" panose="020F0502020204030204" pitchFamily="34" charset="0"/>
                <a:ea typeface="ＭＳ Ｐゴシック" charset="-128"/>
                <a:cs typeface="Calibri" panose="020F0502020204030204" pitchFamily="34" charset="0"/>
              </a:rPr>
              <a:t>Remarque : l’évolution des programmes ne se limite pas à l’introduction de </a:t>
            </a:r>
            <a:r>
              <a:rPr lang="fr-FR" sz="2400" dirty="0" err="1">
                <a:latin typeface="Calibri" panose="020F0502020204030204" pitchFamily="34" charset="0"/>
                <a:ea typeface="ＭＳ Ｐゴシック" charset="-128"/>
                <a:cs typeface="Calibri" panose="020F0502020204030204" pitchFamily="34" charset="0"/>
              </a:rPr>
              <a:t>SysMl</a:t>
            </a:r>
            <a:r>
              <a:rPr lang="fr-FR" sz="2400" dirty="0">
                <a:latin typeface="Calibri" panose="020F0502020204030204" pitchFamily="34" charset="0"/>
                <a:ea typeface="ＭＳ Ｐゴシック" charset="-128"/>
                <a:cs typeface="Calibri" panose="020F0502020204030204" pitchFamily="34" charset="0"/>
              </a:rPr>
              <a: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ZoneTexte 6"/>
          <p:cNvSpPr txBox="1">
            <a:spLocks noChangeArrowheads="1"/>
          </p:cNvSpPr>
          <p:nvPr/>
        </p:nvSpPr>
        <p:spPr bwMode="auto">
          <a:xfrm>
            <a:off x="519113" y="1052513"/>
            <a:ext cx="8137525" cy="313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algn="just" eaLnBrk="1" hangingPunct="1">
              <a:lnSpc>
                <a:spcPct val="150000"/>
              </a:lnSpc>
              <a:spcBef>
                <a:spcPct val="0"/>
              </a:spcBef>
              <a:spcAft>
                <a:spcPct val="0"/>
              </a:spcAft>
              <a:buClrTx/>
              <a:buFontTx/>
              <a:buNone/>
            </a:pPr>
            <a:r>
              <a:rPr lang="fr-FR" altLang="fr-FR" sz="2400">
                <a:solidFill>
                  <a:srgbClr val="0000FF"/>
                </a:solidFill>
                <a:ea typeface="ＭＳ Ｐゴシック" charset="-128"/>
              </a:rPr>
              <a:t>Les </a:t>
            </a:r>
            <a:r>
              <a:rPr lang="fr-FR" altLang="fr-FR" sz="2400" b="1">
                <a:solidFill>
                  <a:srgbClr val="0000FF"/>
                </a:solidFill>
                <a:ea typeface="ＭＳ Ｐゴシック" charset="-128"/>
              </a:rPr>
              <a:t>modèles</a:t>
            </a:r>
            <a:r>
              <a:rPr lang="fr-FR" altLang="fr-FR" sz="2400">
                <a:solidFill>
                  <a:srgbClr val="0000FF"/>
                </a:solidFill>
                <a:ea typeface="ＭＳ Ｐゴシック" charset="-128"/>
              </a:rPr>
              <a:t> sont considérés comme faisant partie du système ; ils doivent être fournis par les fournisseurs d’équipements en même temps que le système matériel, ou devront être développés dans le cas de systèmes existants déjà dans le laboratoire. </a:t>
            </a:r>
          </a:p>
          <a:p>
            <a:pPr eaLnBrk="1" hangingPunct="1">
              <a:spcBef>
                <a:spcPct val="0"/>
              </a:spcBef>
              <a:spcAft>
                <a:spcPct val="0"/>
              </a:spcAft>
              <a:buClrTx/>
              <a:buFontTx/>
              <a:buNone/>
            </a:pPr>
            <a:endParaRPr lang="fr-FR" altLang="fr-FR" sz="1800">
              <a:solidFill>
                <a:schemeClr val="tx1"/>
              </a:solidFill>
              <a:ea typeface="ＭＳ Ｐゴシック" charset="-128"/>
              <a:cs typeface="Arial" charset="0"/>
            </a:endParaRPr>
          </a:p>
        </p:txBody>
      </p:sp>
    </p:spTree>
    <p:extLst>
      <p:ext uri="{BB962C8B-B14F-4D97-AF65-F5344CB8AC3E}">
        <p14:creationId xmlns:p14="http://schemas.microsoft.com/office/powerpoint/2010/main" val="19379905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ZoneTexte 6"/>
          <p:cNvSpPr txBox="1">
            <a:spLocks noChangeArrowheads="1"/>
          </p:cNvSpPr>
          <p:nvPr/>
        </p:nvSpPr>
        <p:spPr bwMode="auto">
          <a:xfrm>
            <a:off x="468313" y="981075"/>
            <a:ext cx="8207375" cy="448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algn="just" eaLnBrk="1" hangingPunct="1">
              <a:lnSpc>
                <a:spcPct val="150000"/>
              </a:lnSpc>
              <a:spcBef>
                <a:spcPct val="0"/>
              </a:spcBef>
              <a:spcAft>
                <a:spcPct val="0"/>
              </a:spcAft>
              <a:buClrTx/>
              <a:buFontTx/>
              <a:buNone/>
            </a:pPr>
            <a:r>
              <a:rPr lang="fr-FR" altLang="fr-FR" sz="2400" b="1" dirty="0" smtClean="0">
                <a:solidFill>
                  <a:srgbClr val="0000FF"/>
                </a:solidFill>
                <a:ea typeface="ＭＳ Ｐゴシック" charset="-128"/>
                <a:cs typeface="Arial" charset="0"/>
              </a:rPr>
              <a:t>5. </a:t>
            </a:r>
            <a:r>
              <a:rPr lang="fr-FR" altLang="fr-FR" sz="2400" dirty="0" smtClean="0">
                <a:solidFill>
                  <a:srgbClr val="0000FF"/>
                </a:solidFill>
                <a:ea typeface="ＭＳ Ｐゴシック" charset="-128"/>
                <a:cs typeface="Arial" charset="0"/>
              </a:rPr>
              <a:t>Les </a:t>
            </a:r>
            <a:r>
              <a:rPr lang="fr-FR" altLang="fr-FR" sz="2400" dirty="0">
                <a:solidFill>
                  <a:srgbClr val="0000FF"/>
                </a:solidFill>
                <a:ea typeface="ＭＳ Ｐゴシック" charset="-128"/>
                <a:cs typeface="Arial" charset="0"/>
              </a:rPr>
              <a:t>supports d’enseignement, choisis pour éveiller la curiosité des élèves, doivent répondre à </a:t>
            </a:r>
            <a:r>
              <a:rPr lang="fr-FR" altLang="fr-FR" sz="2400" b="1" dirty="0">
                <a:solidFill>
                  <a:srgbClr val="0000FF"/>
                </a:solidFill>
                <a:ea typeface="ＭＳ Ｐゴシック" charset="-128"/>
                <a:cs typeface="Arial" charset="0"/>
              </a:rPr>
              <a:t>un besoin et être innovants</a:t>
            </a:r>
            <a:r>
              <a:rPr lang="fr-FR" altLang="fr-FR" sz="2400" dirty="0">
                <a:solidFill>
                  <a:srgbClr val="0000FF"/>
                </a:solidFill>
                <a:ea typeface="ＭＳ Ｐゴシック" charset="-128"/>
                <a:cs typeface="Arial" charset="0"/>
              </a:rPr>
              <a:t>. Ils relèvent de grands domaines comme l’énergie, la mobilité, l’agroalimentaire, le sport, la santé, les bâtiments et travaux publics, l’information et la communication, la production de biens et de services, les transports,  la culture et les loisirs, la dématérialisation des biens et des services.</a:t>
            </a:r>
          </a:p>
          <a:p>
            <a:pPr eaLnBrk="1" hangingPunct="1">
              <a:lnSpc>
                <a:spcPct val="130000"/>
              </a:lnSpc>
              <a:spcBef>
                <a:spcPct val="0"/>
              </a:spcBef>
              <a:spcAft>
                <a:spcPct val="0"/>
              </a:spcAft>
              <a:buClrTx/>
              <a:buFontTx/>
              <a:buNone/>
            </a:pPr>
            <a:endParaRPr lang="fr-FR" altLang="fr-FR" sz="2800" dirty="0">
              <a:solidFill>
                <a:srgbClr val="333399"/>
              </a:solidFill>
              <a:ea typeface="ＭＳ Ｐゴシック" charset="-128"/>
              <a:cs typeface="Arial" charset="0"/>
            </a:endParaRPr>
          </a:p>
        </p:txBody>
      </p:sp>
    </p:spTree>
    <p:extLst>
      <p:ext uri="{BB962C8B-B14F-4D97-AF65-F5344CB8AC3E}">
        <p14:creationId xmlns:p14="http://schemas.microsoft.com/office/powerpoint/2010/main" val="8607717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ZoneTexte 6"/>
          <p:cNvSpPr txBox="1">
            <a:spLocks noChangeArrowheads="1"/>
          </p:cNvSpPr>
          <p:nvPr/>
        </p:nvSpPr>
        <p:spPr bwMode="auto">
          <a:xfrm>
            <a:off x="539750" y="1006475"/>
            <a:ext cx="7920038"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algn="just" eaLnBrk="1" hangingPunct="1">
              <a:lnSpc>
                <a:spcPct val="150000"/>
              </a:lnSpc>
              <a:spcBef>
                <a:spcPct val="0"/>
              </a:spcBef>
              <a:spcAft>
                <a:spcPct val="0"/>
              </a:spcAft>
              <a:buClrTx/>
              <a:buFontTx/>
              <a:buNone/>
            </a:pPr>
            <a:r>
              <a:rPr lang="fr-FR" altLang="fr-FR" sz="2400" b="1" dirty="0" smtClean="0">
                <a:solidFill>
                  <a:srgbClr val="0000FF"/>
                </a:solidFill>
                <a:ea typeface="ＭＳ Ｐゴシック" charset="-128"/>
                <a:cs typeface="Arial" charset="0"/>
              </a:rPr>
              <a:t>6.</a:t>
            </a:r>
            <a:r>
              <a:rPr lang="fr-FR" altLang="fr-FR" sz="2400" dirty="0" smtClean="0">
                <a:solidFill>
                  <a:srgbClr val="0000FF"/>
                </a:solidFill>
                <a:ea typeface="ＭＳ Ｐゴシック" charset="-128"/>
                <a:cs typeface="Arial" charset="0"/>
              </a:rPr>
              <a:t> Certains </a:t>
            </a:r>
            <a:r>
              <a:rPr lang="fr-FR" altLang="fr-FR" sz="2400" dirty="0">
                <a:solidFill>
                  <a:srgbClr val="0000FF"/>
                </a:solidFill>
                <a:ea typeface="ＭＳ Ｐゴシック" charset="-128"/>
                <a:cs typeface="Arial" charset="0"/>
              </a:rPr>
              <a:t>supports doivent permettre l’approche fonctionnelle de réseaux de communication et éventuellement leur configuration.</a:t>
            </a:r>
          </a:p>
          <a:p>
            <a:pPr algn="just" eaLnBrk="1" hangingPunct="1">
              <a:lnSpc>
                <a:spcPct val="150000"/>
              </a:lnSpc>
              <a:spcBef>
                <a:spcPct val="0"/>
              </a:spcBef>
              <a:spcAft>
                <a:spcPct val="0"/>
              </a:spcAft>
              <a:buClrTx/>
              <a:buFontTx/>
              <a:buNone/>
            </a:pPr>
            <a:endParaRPr lang="fr-FR" altLang="fr-FR" sz="2400" dirty="0">
              <a:solidFill>
                <a:srgbClr val="0000FF"/>
              </a:solidFill>
              <a:ea typeface="ＭＳ Ｐゴシック" charset="-128"/>
              <a:cs typeface="Arial" charset="0"/>
            </a:endParaRPr>
          </a:p>
          <a:p>
            <a:pPr algn="just" eaLnBrk="1" hangingPunct="1">
              <a:lnSpc>
                <a:spcPct val="150000"/>
              </a:lnSpc>
              <a:spcBef>
                <a:spcPct val="0"/>
              </a:spcBef>
              <a:spcAft>
                <a:spcPct val="0"/>
              </a:spcAft>
              <a:buClrTx/>
              <a:buFontTx/>
              <a:buNone/>
            </a:pPr>
            <a:r>
              <a:rPr lang="fr-FR" altLang="fr-FR" sz="2400" b="1" dirty="0" smtClean="0">
                <a:solidFill>
                  <a:srgbClr val="0000FF"/>
                </a:solidFill>
              </a:rPr>
              <a:t>7. </a:t>
            </a:r>
            <a:r>
              <a:rPr lang="fr-FR" altLang="fr-FR" sz="2400" dirty="0" smtClean="0">
                <a:solidFill>
                  <a:srgbClr val="0000FF"/>
                </a:solidFill>
              </a:rPr>
              <a:t>Pour</a:t>
            </a:r>
            <a:r>
              <a:rPr lang="fr-FR" altLang="fr-FR" sz="2400" dirty="0" smtClean="0">
                <a:solidFill>
                  <a:srgbClr val="0000FF"/>
                </a:solidFill>
                <a:ea typeface="ＭＳ Ｐゴシック" charset="-128"/>
                <a:cs typeface="Arial" charset="0"/>
              </a:rPr>
              <a:t> </a:t>
            </a:r>
            <a:r>
              <a:rPr lang="fr-FR" altLang="fr-FR" sz="2400" dirty="0">
                <a:solidFill>
                  <a:srgbClr val="0000FF"/>
                </a:solidFill>
                <a:ea typeface="ＭＳ Ｐゴシック" charset="-128"/>
                <a:cs typeface="Arial" charset="0"/>
              </a:rPr>
              <a:t>la plupart des supports présents dans le laboratoire, le coût unitaire doit être compatible avec des </a:t>
            </a:r>
            <a:r>
              <a:rPr lang="fr-FR" altLang="fr-FR" sz="2400" b="1" dirty="0">
                <a:solidFill>
                  <a:srgbClr val="0000FF"/>
                </a:solidFill>
                <a:ea typeface="ＭＳ Ｐゴシック" charset="-128"/>
                <a:cs typeface="Arial" charset="0"/>
              </a:rPr>
              <a:t>achats multiples et permettre des renouvellements fréquents</a:t>
            </a:r>
            <a:r>
              <a:rPr lang="fr-FR" altLang="fr-FR" sz="2400" dirty="0">
                <a:solidFill>
                  <a:srgbClr val="0000FF"/>
                </a:solidFill>
                <a:ea typeface="ＭＳ Ｐゴシック" charset="-128"/>
                <a:cs typeface="Arial" charset="0"/>
              </a:rPr>
              <a:t>, afin de suivre les évolutions technologiques.</a:t>
            </a:r>
          </a:p>
          <a:p>
            <a:pPr eaLnBrk="1" hangingPunct="1">
              <a:spcBef>
                <a:spcPct val="0"/>
              </a:spcBef>
              <a:spcAft>
                <a:spcPct val="0"/>
              </a:spcAft>
              <a:buClrTx/>
              <a:buFontTx/>
              <a:buNone/>
            </a:pPr>
            <a:endParaRPr lang="fr-FR" altLang="fr-FR" sz="1800" dirty="0">
              <a:solidFill>
                <a:srgbClr val="333399"/>
              </a:solidFill>
              <a:ea typeface="ＭＳ Ｐゴシック" charset="-128"/>
              <a:cs typeface="Arial" charset="0"/>
            </a:endParaRPr>
          </a:p>
          <a:p>
            <a:pPr eaLnBrk="1" hangingPunct="1">
              <a:spcBef>
                <a:spcPct val="0"/>
              </a:spcBef>
              <a:spcAft>
                <a:spcPct val="0"/>
              </a:spcAft>
              <a:buClrTx/>
              <a:buFontTx/>
              <a:buNone/>
            </a:pPr>
            <a:endParaRPr lang="fr-FR" altLang="fr-FR" sz="1800" dirty="0">
              <a:solidFill>
                <a:schemeClr val="tx1"/>
              </a:solidFill>
              <a:ea typeface="ＭＳ Ｐゴシック" charset="-128"/>
              <a:cs typeface="Arial" charset="0"/>
            </a:endParaRPr>
          </a:p>
          <a:p>
            <a:pPr eaLnBrk="1" hangingPunct="1">
              <a:spcBef>
                <a:spcPct val="0"/>
              </a:spcBef>
              <a:spcAft>
                <a:spcPct val="0"/>
              </a:spcAft>
              <a:buClrTx/>
              <a:buFontTx/>
              <a:buNone/>
            </a:pPr>
            <a:endParaRPr lang="fr-FR" altLang="fr-FR" sz="1800" dirty="0">
              <a:solidFill>
                <a:schemeClr val="tx1"/>
              </a:solidFill>
              <a:ea typeface="ＭＳ Ｐゴシック" charset="-128"/>
              <a:cs typeface="Arial" charset="0"/>
            </a:endParaRPr>
          </a:p>
        </p:txBody>
      </p:sp>
    </p:spTree>
    <p:extLst>
      <p:ext uri="{BB962C8B-B14F-4D97-AF65-F5344CB8AC3E}">
        <p14:creationId xmlns:p14="http://schemas.microsoft.com/office/powerpoint/2010/main" val="13136899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11560" y="917554"/>
            <a:ext cx="7992888" cy="3416320"/>
          </a:xfrm>
          <a:prstGeom prst="rect">
            <a:avLst/>
          </a:prstGeom>
          <a:noFill/>
        </p:spPr>
        <p:txBody>
          <a:bodyPr wrap="square" rtlCol="0">
            <a:spAutoFit/>
          </a:bodyPr>
          <a:lstStyle/>
          <a:p>
            <a:pPr algn="just">
              <a:lnSpc>
                <a:spcPct val="150000"/>
              </a:lnSpc>
            </a:pPr>
            <a:r>
              <a:rPr lang="fr-FR" sz="2400" dirty="0" smtClean="0">
                <a:solidFill>
                  <a:srgbClr val="0000FF"/>
                </a:solidFill>
                <a:latin typeface="Calibri" panose="020F0502020204030204" pitchFamily="34" charset="0"/>
                <a:cs typeface="Calibri" panose="020F0502020204030204" pitchFamily="34" charset="0"/>
              </a:rPr>
              <a:t>Remarque :</a:t>
            </a:r>
          </a:p>
          <a:p>
            <a:pPr algn="just">
              <a:lnSpc>
                <a:spcPct val="150000"/>
              </a:lnSpc>
            </a:pPr>
            <a:r>
              <a:rPr lang="fr-FR" sz="2400" dirty="0" smtClean="0">
                <a:solidFill>
                  <a:srgbClr val="0000FF"/>
                </a:solidFill>
                <a:latin typeface="Calibri" panose="020F0502020204030204" pitchFamily="34" charset="0"/>
                <a:cs typeface="Calibri" panose="020F0502020204030204" pitchFamily="34" charset="0"/>
              </a:rPr>
              <a:t>Le </a:t>
            </a:r>
            <a:r>
              <a:rPr lang="fr-FR" sz="2400" dirty="0">
                <a:solidFill>
                  <a:srgbClr val="0000FF"/>
                </a:solidFill>
                <a:latin typeface="Calibri" panose="020F0502020204030204" pitchFamily="34" charset="0"/>
                <a:cs typeface="Calibri" panose="020F0502020204030204" pitchFamily="34" charset="0"/>
              </a:rPr>
              <a:t>concept </a:t>
            </a:r>
            <a:r>
              <a:rPr lang="fr-FR" sz="2400" dirty="0" smtClean="0">
                <a:solidFill>
                  <a:srgbClr val="0000FF"/>
                </a:solidFill>
                <a:latin typeface="Calibri" panose="020F0502020204030204" pitchFamily="34" charset="0"/>
                <a:cs typeface="Calibri" panose="020F0502020204030204" pitchFamily="34" charset="0"/>
              </a:rPr>
              <a:t>d‘îlot </a:t>
            </a:r>
            <a:r>
              <a:rPr lang="fr-FR" sz="2400" dirty="0">
                <a:solidFill>
                  <a:srgbClr val="0000FF"/>
                </a:solidFill>
                <a:latin typeface="Calibri" panose="020F0502020204030204" pitchFamily="34" charset="0"/>
                <a:cs typeface="Calibri" panose="020F0502020204030204" pitchFamily="34" charset="0"/>
              </a:rPr>
              <a:t>permet de choisir des supports de formation d'une certaine complexité, donc d'un certain coût. Le fait de former </a:t>
            </a:r>
            <a:r>
              <a:rPr lang="fr-FR" sz="2400" dirty="0" smtClean="0">
                <a:solidFill>
                  <a:srgbClr val="0000FF"/>
                </a:solidFill>
                <a:latin typeface="Calibri" panose="020F0502020204030204" pitchFamily="34" charset="0"/>
                <a:cs typeface="Calibri" panose="020F0502020204030204" pitchFamily="34" charset="0"/>
              </a:rPr>
              <a:t>N (N &gt; 2) </a:t>
            </a:r>
            <a:r>
              <a:rPr lang="fr-FR" sz="2400" dirty="0">
                <a:solidFill>
                  <a:srgbClr val="0000FF"/>
                </a:solidFill>
                <a:latin typeface="Calibri" panose="020F0502020204030204" pitchFamily="34" charset="0"/>
                <a:cs typeface="Calibri" panose="020F0502020204030204" pitchFamily="34" charset="0"/>
              </a:rPr>
              <a:t>élèves simultanément </a:t>
            </a:r>
            <a:r>
              <a:rPr lang="fr-FR" sz="2400" dirty="0" smtClean="0">
                <a:solidFill>
                  <a:srgbClr val="0000FF"/>
                </a:solidFill>
                <a:latin typeface="Calibri" panose="020F0502020204030204" pitchFamily="34" charset="0"/>
                <a:cs typeface="Calibri" panose="020F0502020204030204" pitchFamily="34" charset="0"/>
              </a:rPr>
              <a:t>sur un poste de travail rend </a:t>
            </a:r>
            <a:r>
              <a:rPr lang="fr-FR" sz="2400" dirty="0">
                <a:solidFill>
                  <a:srgbClr val="0000FF"/>
                </a:solidFill>
                <a:latin typeface="Calibri" panose="020F0502020204030204" pitchFamily="34" charset="0"/>
                <a:cs typeface="Calibri" panose="020F0502020204030204" pitchFamily="34" charset="0"/>
              </a:rPr>
              <a:t>ce coût parfaitement acceptable en comparaison des postes de travail </a:t>
            </a:r>
            <a:r>
              <a:rPr lang="fr-FR" sz="2400" dirty="0" smtClean="0">
                <a:solidFill>
                  <a:srgbClr val="0000FF"/>
                </a:solidFill>
                <a:latin typeface="Calibri" panose="020F0502020204030204" pitchFamily="34" charset="0"/>
                <a:cs typeface="Calibri" panose="020F0502020204030204" pitchFamily="34" charset="0"/>
              </a:rPr>
              <a:t>conçus </a:t>
            </a:r>
            <a:r>
              <a:rPr lang="fr-FR" sz="2400" dirty="0">
                <a:solidFill>
                  <a:srgbClr val="0000FF"/>
                </a:solidFill>
                <a:latin typeface="Calibri" panose="020F0502020204030204" pitchFamily="34" charset="0"/>
                <a:cs typeface="Calibri" panose="020F0502020204030204" pitchFamily="34" charset="0"/>
              </a:rPr>
              <a:t>pour le formation de 2 élèves. </a:t>
            </a:r>
          </a:p>
        </p:txBody>
      </p:sp>
    </p:spTree>
    <p:extLst>
      <p:ext uri="{BB962C8B-B14F-4D97-AF65-F5344CB8AC3E}">
        <p14:creationId xmlns:p14="http://schemas.microsoft.com/office/powerpoint/2010/main" val="18174016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ZoneTexte 6"/>
          <p:cNvSpPr txBox="1">
            <a:spLocks noChangeArrowheads="1"/>
          </p:cNvSpPr>
          <p:nvPr/>
        </p:nvSpPr>
        <p:spPr bwMode="auto">
          <a:xfrm>
            <a:off x="395288" y="620713"/>
            <a:ext cx="84963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eaLnBrk="1" hangingPunct="1">
              <a:lnSpc>
                <a:spcPct val="150000"/>
              </a:lnSpc>
              <a:spcBef>
                <a:spcPct val="0"/>
              </a:spcBef>
              <a:spcAft>
                <a:spcPct val="0"/>
              </a:spcAft>
              <a:buClrTx/>
              <a:buFontTx/>
              <a:buNone/>
            </a:pPr>
            <a:r>
              <a:rPr lang="fr-FR" altLang="fr-FR" sz="2400" b="1" dirty="0" smtClean="0">
                <a:solidFill>
                  <a:srgbClr val="0000FF"/>
                </a:solidFill>
                <a:ea typeface="ＭＳ Ｐゴシック" charset="-128"/>
                <a:cs typeface="Arial" charset="0"/>
              </a:rPr>
              <a:t>8. </a:t>
            </a:r>
            <a:r>
              <a:rPr lang="fr-FR" altLang="fr-FR" sz="2400" dirty="0" smtClean="0">
                <a:solidFill>
                  <a:srgbClr val="0000FF"/>
                </a:solidFill>
                <a:ea typeface="ＭＳ Ｐゴシック" charset="-128"/>
                <a:cs typeface="Arial" charset="0"/>
              </a:rPr>
              <a:t>Les </a:t>
            </a:r>
            <a:r>
              <a:rPr lang="fr-FR" altLang="fr-FR" sz="2400" dirty="0">
                <a:solidFill>
                  <a:srgbClr val="0000FF"/>
                </a:solidFill>
                <a:ea typeface="ＭＳ Ｐゴシック" charset="-128"/>
                <a:cs typeface="Arial" charset="0"/>
              </a:rPr>
              <a:t>moyens d’usinage ne font plus partie des programmes des filières PTSI-PT et TSI.</a:t>
            </a:r>
          </a:p>
          <a:p>
            <a:pPr eaLnBrk="1" hangingPunct="1">
              <a:spcBef>
                <a:spcPct val="0"/>
              </a:spcBef>
              <a:spcAft>
                <a:spcPct val="0"/>
              </a:spcAft>
              <a:buClrTx/>
              <a:buFontTx/>
              <a:buNone/>
            </a:pPr>
            <a:endParaRPr lang="fr-FR" altLang="fr-FR" sz="1800" dirty="0">
              <a:solidFill>
                <a:schemeClr val="tx1"/>
              </a:solidFill>
              <a:ea typeface="ＭＳ Ｐゴシック" charset="-128"/>
              <a:cs typeface="Arial" charset="0"/>
            </a:endParaRPr>
          </a:p>
          <a:p>
            <a:pPr eaLnBrk="1" hangingPunct="1">
              <a:spcBef>
                <a:spcPct val="0"/>
              </a:spcBef>
              <a:spcAft>
                <a:spcPct val="0"/>
              </a:spcAft>
              <a:buClrTx/>
              <a:buFontTx/>
              <a:buNone/>
            </a:pPr>
            <a:endParaRPr lang="fr-FR" altLang="fr-FR" sz="1800" dirty="0">
              <a:solidFill>
                <a:schemeClr val="tx1"/>
              </a:solidFill>
              <a:ea typeface="ＭＳ Ｐゴシック" charset="-128"/>
              <a:cs typeface="Arial" charset="0"/>
            </a:endParaRPr>
          </a:p>
          <a:p>
            <a:pPr eaLnBrk="1" hangingPunct="1">
              <a:spcBef>
                <a:spcPct val="0"/>
              </a:spcBef>
              <a:spcAft>
                <a:spcPct val="0"/>
              </a:spcAft>
              <a:buClrTx/>
              <a:buFontTx/>
              <a:buNone/>
            </a:pPr>
            <a:endParaRPr lang="fr-FR" altLang="fr-FR" sz="1800" dirty="0">
              <a:solidFill>
                <a:schemeClr val="tx1"/>
              </a:solidFill>
              <a:ea typeface="ＭＳ Ｐゴシック" charset="-128"/>
              <a:cs typeface="Arial" charset="0"/>
            </a:endParaRPr>
          </a:p>
        </p:txBody>
      </p:sp>
      <p:sp>
        <p:nvSpPr>
          <p:cNvPr id="2" name="Bouton d’action : Suivant 1">
            <a:hlinkClick r:id="rId2" action="ppaction://hlinksldjump" highlightClick="1"/>
          </p:cNvPr>
          <p:cNvSpPr/>
          <p:nvPr/>
        </p:nvSpPr>
        <p:spPr>
          <a:xfrm>
            <a:off x="684213" y="1989138"/>
            <a:ext cx="1008062" cy="663575"/>
          </a:xfrm>
          <a:prstGeom prst="actionButtonForwardNex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53253" name="ZoneTexte 3"/>
          <p:cNvSpPr txBox="1">
            <a:spLocks noChangeArrowheads="1"/>
          </p:cNvSpPr>
          <p:nvPr/>
        </p:nvSpPr>
        <p:spPr bwMode="auto">
          <a:xfrm>
            <a:off x="395288" y="3429000"/>
            <a:ext cx="8135937"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algn="just" eaLnBrk="1" hangingPunct="1">
              <a:lnSpc>
                <a:spcPct val="150000"/>
              </a:lnSpc>
              <a:spcBef>
                <a:spcPct val="0"/>
              </a:spcBef>
              <a:spcAft>
                <a:spcPct val="0"/>
              </a:spcAft>
              <a:buClrTx/>
              <a:buFontTx/>
              <a:buNone/>
            </a:pPr>
            <a:r>
              <a:rPr lang="fr-FR" altLang="fr-FR" sz="2800" b="1" dirty="0">
                <a:solidFill>
                  <a:schemeClr val="tx1"/>
                </a:solidFill>
                <a:ea typeface="ＭＳ Ｐゴシック" charset="-128"/>
              </a:rPr>
              <a:t>Dans ces </a:t>
            </a:r>
            <a:r>
              <a:rPr lang="fr-FR" altLang="fr-FR" sz="2800" b="1" dirty="0" smtClean="0">
                <a:solidFill>
                  <a:schemeClr val="tx1"/>
                </a:solidFill>
                <a:ea typeface="ＭＳ Ｐゴシック" charset="-128"/>
              </a:rPr>
              <a:t>conditions des </a:t>
            </a:r>
            <a:r>
              <a:rPr lang="fr-FR" altLang="fr-FR" sz="2800" b="1" dirty="0">
                <a:solidFill>
                  <a:schemeClr val="tx1"/>
                </a:solidFill>
                <a:ea typeface="ＭＳ Ｐゴシック" charset="-128"/>
              </a:rPr>
              <a:t>seuils de dédoublement en TP entre 12 et 15 interrogent, sauf pour la filière TSI (seuil à 15</a:t>
            </a:r>
            <a:r>
              <a:rPr lang="fr-FR" altLang="fr-FR" sz="2800" b="1" dirty="0" smtClean="0">
                <a:solidFill>
                  <a:schemeClr val="tx1"/>
                </a:solidFill>
                <a:ea typeface="ＭＳ Ｐゴシック" charset="-128"/>
              </a:rPr>
              <a:t>).</a:t>
            </a:r>
            <a:endParaRPr lang="fr-FR" altLang="fr-FR" sz="2800" b="1" dirty="0">
              <a:solidFill>
                <a:schemeClr val="tx1"/>
              </a:solidFill>
              <a:ea typeface="ＭＳ Ｐゴシック" charset="-128"/>
            </a:endParaRPr>
          </a:p>
        </p:txBody>
      </p:sp>
    </p:spTree>
    <p:extLst>
      <p:ext uri="{BB962C8B-B14F-4D97-AF65-F5344CB8AC3E}">
        <p14:creationId xmlns:p14="http://schemas.microsoft.com/office/powerpoint/2010/main" val="10137205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oneTexte 6"/>
          <p:cNvSpPr txBox="1">
            <a:spLocks noChangeArrowheads="1"/>
          </p:cNvSpPr>
          <p:nvPr/>
        </p:nvSpPr>
        <p:spPr bwMode="auto">
          <a:xfrm>
            <a:off x="739775" y="2205038"/>
            <a:ext cx="7345363" cy="166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algn="ctr" eaLnBrk="1" hangingPunct="1">
              <a:lnSpc>
                <a:spcPct val="150000"/>
              </a:lnSpc>
              <a:spcBef>
                <a:spcPct val="0"/>
              </a:spcBef>
              <a:spcAft>
                <a:spcPct val="0"/>
              </a:spcAft>
              <a:buClrTx/>
              <a:buFontTx/>
              <a:buNone/>
            </a:pPr>
            <a:r>
              <a:rPr lang="fr-FR" altLang="fr-FR" sz="3600" b="1">
                <a:solidFill>
                  <a:schemeClr val="tx1"/>
                </a:solidFill>
                <a:ea typeface="ＭＳ Ｐゴシック" charset="-128"/>
                <a:cs typeface="Arial" charset="0"/>
              </a:rPr>
              <a:t>L’enseignement de l’informatique</a:t>
            </a:r>
          </a:p>
          <a:p>
            <a:pPr algn="ctr" eaLnBrk="1" hangingPunct="1">
              <a:lnSpc>
                <a:spcPct val="150000"/>
              </a:lnSpc>
              <a:spcBef>
                <a:spcPct val="0"/>
              </a:spcBef>
              <a:spcAft>
                <a:spcPct val="0"/>
              </a:spcAft>
              <a:buClrTx/>
              <a:buFontTx/>
              <a:buNone/>
            </a:pPr>
            <a:r>
              <a:rPr lang="fr-FR" altLang="fr-FR" sz="3600" b="1">
                <a:solidFill>
                  <a:schemeClr val="tx1"/>
                </a:solidFill>
                <a:ea typeface="ＭＳ Ｐゴシック" charset="-128"/>
                <a:cs typeface="Arial" charset="0"/>
              </a:rPr>
              <a:t>Position de l’IGEN</a:t>
            </a:r>
          </a:p>
        </p:txBody>
      </p:sp>
      <p:sp>
        <p:nvSpPr>
          <p:cNvPr id="54275" name="ZoneTexte 1"/>
          <p:cNvSpPr txBox="1">
            <a:spLocks noChangeArrowheads="1"/>
          </p:cNvSpPr>
          <p:nvPr/>
        </p:nvSpPr>
        <p:spPr bwMode="auto">
          <a:xfrm>
            <a:off x="1187450" y="4005263"/>
            <a:ext cx="64087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eaLnBrk="1" hangingPunct="1">
              <a:spcBef>
                <a:spcPct val="0"/>
              </a:spcBef>
              <a:spcAft>
                <a:spcPct val="0"/>
              </a:spcAft>
              <a:buClrTx/>
              <a:buFontTx/>
              <a:buNone/>
            </a:pPr>
            <a:r>
              <a:rPr lang="fr-FR" altLang="fr-FR" sz="2400" dirty="0">
                <a:solidFill>
                  <a:srgbClr val="0000FF"/>
                </a:solidFill>
                <a:ea typeface="ＭＳ Ｐゴシック" charset="-128"/>
                <a:hlinkClick r:id="rId2" action="ppaction://hlinkfile"/>
              </a:rPr>
              <a:t>Note de l’IGEN  adressée aux établissements</a:t>
            </a:r>
            <a:endParaRPr lang="fr-FR" altLang="fr-FR" sz="2400" dirty="0">
              <a:solidFill>
                <a:srgbClr val="0000FF"/>
              </a:solidFill>
              <a:ea typeface="ＭＳ Ｐゴシック" charset="-128"/>
            </a:endParaRPr>
          </a:p>
        </p:txBody>
      </p:sp>
      <p:sp>
        <p:nvSpPr>
          <p:cNvPr id="4" name="Bouton d’action : Suivant 3">
            <a:hlinkClick r:id="rId3" action="ppaction://hlinksldjump" highlightClick="1"/>
          </p:cNvPr>
          <p:cNvSpPr/>
          <p:nvPr/>
        </p:nvSpPr>
        <p:spPr>
          <a:xfrm>
            <a:off x="1259632" y="4581128"/>
            <a:ext cx="1008062" cy="663575"/>
          </a:xfrm>
          <a:prstGeom prst="actionButtonForwardNex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Tree>
    <p:extLst>
      <p:ext uri="{BB962C8B-B14F-4D97-AF65-F5344CB8AC3E}">
        <p14:creationId xmlns:p14="http://schemas.microsoft.com/office/powerpoint/2010/main" val="13862313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4" descr="Capture d’écran 2014-09-23 à 11.56.2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13" y="1557338"/>
            <a:ext cx="9107487"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bwMode="gray">
          <a:xfrm>
            <a:off x="684213" y="131763"/>
            <a:ext cx="7775575"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pitchFamily="34"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pitchFamily="34" charset="0"/>
                <a:cs typeface="Calibri" pitchFamily="34" charset="0"/>
              </a:defRPr>
            </a:lvl2pPr>
            <a:lvl3pPr marL="1143000" indent="-228600" eaLnBrk="0" hangingPunct="0">
              <a:spcBef>
                <a:spcPct val="20000"/>
              </a:spcBef>
              <a:defRPr sz="1500">
                <a:solidFill>
                  <a:schemeClr val="tx1"/>
                </a:solidFill>
                <a:latin typeface="Calibri" pitchFamily="34" charset="0"/>
                <a:ea typeface="Arial" pitchFamily="34" charset="0"/>
                <a:cs typeface="Calibri" pitchFamily="34" charset="0"/>
              </a:defRPr>
            </a:lvl3pPr>
            <a:lvl4pPr marL="1600200" indent="-228600" eaLnBrk="0" hangingPunct="0">
              <a:spcBef>
                <a:spcPct val="20000"/>
              </a:spcBef>
              <a:buClr>
                <a:schemeClr val="accent1"/>
              </a:buClr>
              <a:buFont typeface="Arial" pitchFamily="34" charset="0"/>
              <a:buChar char="–"/>
              <a:defRPr sz="1100">
                <a:solidFill>
                  <a:schemeClr val="tx1"/>
                </a:solidFill>
                <a:latin typeface="Calibri" pitchFamily="34" charset="0"/>
                <a:ea typeface="Arial" pitchFamily="34" charset="0"/>
                <a:cs typeface="Calibri" pitchFamily="34" charset="0"/>
              </a:defRPr>
            </a:lvl4pPr>
            <a:lvl5pPr marL="2057400" indent="-228600" eaLnBrk="0" hangingPunct="0">
              <a:spcBef>
                <a:spcPct val="20000"/>
              </a:spcBef>
              <a:defRPr sz="1100">
                <a:solidFill>
                  <a:schemeClr val="tx1"/>
                </a:solidFill>
                <a:latin typeface="Calibri" pitchFamily="34" charset="0"/>
                <a:ea typeface="Arial" pitchFamily="34"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pitchFamily="34"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pitchFamily="34"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pitchFamily="34"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pitchFamily="34" charset="0"/>
                <a:cs typeface="Calibri" pitchFamily="34" charset="0"/>
              </a:defRPr>
            </a:lvl9pPr>
          </a:lstStyle>
          <a:p>
            <a:pPr>
              <a:spcBef>
                <a:spcPct val="0"/>
              </a:spcBef>
              <a:spcAft>
                <a:spcPct val="0"/>
              </a:spcAft>
              <a:buClrTx/>
              <a:buFontTx/>
              <a:buNone/>
            </a:pPr>
            <a:r>
              <a:rPr lang="fr-FR" altLang="fr-FR" sz="2800" b="1" dirty="0" smtClean="0">
                <a:solidFill>
                  <a:schemeClr val="tx2"/>
                </a:solidFill>
                <a:ea typeface="ＭＳ Ｐゴシック" charset="-128"/>
                <a:cs typeface="Arial" pitchFamily="34" charset="0"/>
              </a:rPr>
              <a:t>Architecture du programme </a:t>
            </a:r>
            <a:r>
              <a:rPr lang="fr-FR" altLang="fr-FR" sz="2800" b="1" dirty="0">
                <a:solidFill>
                  <a:schemeClr val="tx2"/>
                </a:solidFill>
                <a:ea typeface="ＭＳ Ｐゴシック" charset="-128"/>
                <a:cs typeface="Arial" pitchFamily="34" charset="0"/>
              </a:rPr>
              <a:t>d’informatique en CPGE</a:t>
            </a:r>
          </a:p>
        </p:txBody>
      </p:sp>
    </p:spTree>
    <p:extLst>
      <p:ext uri="{BB962C8B-B14F-4D97-AF65-F5344CB8AC3E}">
        <p14:creationId xmlns:p14="http://schemas.microsoft.com/office/powerpoint/2010/main" val="23064821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0424" y="332656"/>
            <a:ext cx="8562056" cy="2308324"/>
          </a:xfrm>
          <a:prstGeom prst="rect">
            <a:avLst/>
          </a:prstGeom>
        </p:spPr>
        <p:txBody>
          <a:bodyPr wrap="square">
            <a:spAutoFit/>
          </a:bodyPr>
          <a:lstStyle/>
          <a:p>
            <a:r>
              <a:rPr lang="fr-FR" sz="2400" dirty="0">
                <a:solidFill>
                  <a:srgbClr val="0000FF"/>
                </a:solidFill>
                <a:latin typeface="Calibri" panose="020F0502020204030204" pitchFamily="34" charset="0"/>
                <a:cs typeface="Calibri" panose="020F0502020204030204" pitchFamily="34" charset="0"/>
              </a:rPr>
              <a:t>Cet enseignement doit permettre de développer les compétences suivantes </a:t>
            </a:r>
            <a:r>
              <a:rPr lang="fr-FR" sz="2400" dirty="0" smtClean="0">
                <a:solidFill>
                  <a:srgbClr val="0000FF"/>
                </a:solidFill>
                <a:latin typeface="Calibri" panose="020F0502020204030204" pitchFamily="34" charset="0"/>
                <a:cs typeface="Calibri" panose="020F0502020204030204" pitchFamily="34" charset="0"/>
              </a:rPr>
              <a:t>:</a:t>
            </a:r>
          </a:p>
          <a:p>
            <a:endParaRPr lang="fr-FR" sz="2400" dirty="0">
              <a:solidFill>
                <a:srgbClr val="0000FF"/>
              </a:solidFill>
              <a:latin typeface="Calibri" panose="020F0502020204030204" pitchFamily="34" charset="0"/>
              <a:cs typeface="Calibri" panose="020F0502020204030204" pitchFamily="34" charset="0"/>
            </a:endParaRPr>
          </a:p>
          <a:p>
            <a:endParaRPr lang="fr-FR" sz="2400" dirty="0" smtClean="0">
              <a:solidFill>
                <a:srgbClr val="0000FF"/>
              </a:solidFill>
              <a:latin typeface="Calibri" panose="020F0502020204030204" pitchFamily="34" charset="0"/>
              <a:cs typeface="Calibri" panose="020F0502020204030204" pitchFamily="34" charset="0"/>
            </a:endParaRPr>
          </a:p>
          <a:p>
            <a:endParaRPr lang="fr-FR" sz="2400" dirty="0">
              <a:solidFill>
                <a:srgbClr val="0000FF"/>
              </a:solidFill>
              <a:latin typeface="Calibri" panose="020F0502020204030204" pitchFamily="34" charset="0"/>
              <a:cs typeface="Calibri" panose="020F0502020204030204" pitchFamily="34" charset="0"/>
            </a:endParaRPr>
          </a:p>
          <a:p>
            <a:endParaRPr lang="fr-FR" sz="2400" dirty="0">
              <a:solidFill>
                <a:srgbClr val="0000FF"/>
              </a:solidFill>
              <a:latin typeface="Calibri" panose="020F0502020204030204" pitchFamily="34" charset="0"/>
              <a:cs typeface="Calibri" panose="020F0502020204030204" pitchFamily="34" charset="0"/>
            </a:endParaRPr>
          </a:p>
        </p:txBody>
      </p:sp>
      <p:graphicFrame>
        <p:nvGraphicFramePr>
          <p:cNvPr id="5" name="Tableau 4"/>
          <p:cNvGraphicFramePr>
            <a:graphicFrameLocks noGrp="1"/>
          </p:cNvGraphicFramePr>
          <p:nvPr>
            <p:extLst>
              <p:ext uri="{D42A27DB-BD31-4B8C-83A1-F6EECF244321}">
                <p14:modId xmlns:p14="http://schemas.microsoft.com/office/powerpoint/2010/main" val="3762444819"/>
              </p:ext>
            </p:extLst>
          </p:nvPr>
        </p:nvGraphicFramePr>
        <p:xfrm>
          <a:off x="322671" y="1479448"/>
          <a:ext cx="8569809" cy="4907280"/>
        </p:xfrm>
        <a:graphic>
          <a:graphicData uri="http://schemas.openxmlformats.org/drawingml/2006/table">
            <a:tbl>
              <a:tblPr firstRow="1" bandRow="1">
                <a:tableStyleId>{5C22544A-7EE6-4342-B048-85BDC9FD1C3A}</a:tableStyleId>
              </a:tblPr>
              <a:tblGrid>
                <a:gridCol w="3097201"/>
                <a:gridCol w="5472608"/>
              </a:tblGrid>
              <a:tr h="432048">
                <a:tc>
                  <a:txBody>
                    <a:bodyPr/>
                    <a:lstStyle/>
                    <a:p>
                      <a:r>
                        <a:rPr lang="fr-FR" sz="2000" b="1" dirty="0" smtClean="0">
                          <a:solidFill>
                            <a:srgbClr val="0000FF"/>
                          </a:solidFill>
                          <a:latin typeface="Calibri" panose="020F0502020204030204" pitchFamily="34" charset="0"/>
                          <a:cs typeface="Calibri" panose="020F0502020204030204" pitchFamily="34" charset="0"/>
                        </a:rPr>
                        <a:t>Analyser et modéliser </a:t>
                      </a:r>
                      <a:endParaRPr lang="fr-FR" sz="2000" dirty="0"/>
                    </a:p>
                  </a:txBody>
                  <a:tcPr>
                    <a:solidFill>
                      <a:schemeClr val="accent5">
                        <a:lumMod val="20000"/>
                        <a:lumOff val="80000"/>
                      </a:schemeClr>
                    </a:solidFill>
                  </a:tcPr>
                </a:tc>
                <a:tc>
                  <a:txBody>
                    <a:bodyPr/>
                    <a:lstStyle/>
                    <a:p>
                      <a:pPr marL="0" marR="0" indent="0" algn="l" defTabSz="457200" rtl="0" eaLnBrk="1" fontAlgn="auto" latinLnBrk="0" hangingPunct="1">
                        <a:lnSpc>
                          <a:spcPct val="130000"/>
                        </a:lnSpc>
                        <a:spcBef>
                          <a:spcPts val="0"/>
                        </a:spcBef>
                        <a:spcAft>
                          <a:spcPts val="0"/>
                        </a:spcAft>
                        <a:buClrTx/>
                        <a:buSzTx/>
                        <a:buFontTx/>
                        <a:buNone/>
                        <a:tabLst/>
                        <a:defRPr/>
                      </a:pPr>
                      <a:r>
                        <a:rPr lang="fr-FR" sz="2000" b="0" dirty="0" smtClean="0">
                          <a:solidFill>
                            <a:srgbClr val="0000FF"/>
                          </a:solidFill>
                          <a:latin typeface="Calibri" panose="020F0502020204030204" pitchFamily="34" charset="0"/>
                          <a:cs typeface="Calibri" panose="020F0502020204030204" pitchFamily="34" charset="0"/>
                        </a:rPr>
                        <a:t>un problème, une situation</a:t>
                      </a:r>
                      <a:endParaRPr lang="fr-FR" sz="2000" dirty="0"/>
                    </a:p>
                  </a:txBody>
                  <a:tcPr>
                    <a:solidFill>
                      <a:schemeClr val="accent5">
                        <a:lumMod val="20000"/>
                        <a:lumOff val="80000"/>
                      </a:schemeClr>
                    </a:solidFill>
                  </a:tcPr>
                </a:tc>
              </a:tr>
              <a:tr h="1511598">
                <a:tc>
                  <a:txBody>
                    <a:bodyPr/>
                    <a:lstStyle/>
                    <a:p>
                      <a:r>
                        <a:rPr lang="fr-FR" sz="2000" b="1" dirty="0" smtClean="0">
                          <a:solidFill>
                            <a:srgbClr val="0000FF"/>
                          </a:solidFill>
                          <a:latin typeface="Calibri" panose="020F0502020204030204" pitchFamily="34" charset="0"/>
                          <a:cs typeface="Calibri" panose="020F0502020204030204" pitchFamily="34" charset="0"/>
                        </a:rPr>
                        <a:t>Imaginer et concevoir </a:t>
                      </a:r>
                      <a:endParaRPr lang="fr-FR" sz="2000" dirty="0"/>
                    </a:p>
                  </a:txBody>
                  <a:tcPr/>
                </a:tc>
                <a:tc>
                  <a:txBody>
                    <a:bodyPr/>
                    <a:lstStyle/>
                    <a:p>
                      <a:pPr>
                        <a:lnSpc>
                          <a:spcPct val="130000"/>
                        </a:lnSpc>
                      </a:pPr>
                      <a:r>
                        <a:rPr lang="fr-FR" sz="2000" dirty="0" smtClean="0">
                          <a:solidFill>
                            <a:srgbClr val="0000FF"/>
                          </a:solidFill>
                          <a:latin typeface="Calibri" panose="020F0502020204030204" pitchFamily="34" charset="0"/>
                          <a:cs typeface="Calibri" panose="020F0502020204030204" pitchFamily="34" charset="0"/>
                        </a:rPr>
                        <a:t>une solution algorithmique modulaire,</a:t>
                      </a:r>
                    </a:p>
                    <a:p>
                      <a:pPr>
                        <a:lnSpc>
                          <a:spcPct val="130000"/>
                        </a:lnSpc>
                      </a:pPr>
                      <a:r>
                        <a:rPr lang="fr-FR" sz="2000" dirty="0" smtClean="0">
                          <a:solidFill>
                            <a:srgbClr val="0000FF"/>
                          </a:solidFill>
                          <a:latin typeface="Calibri" panose="020F0502020204030204" pitchFamily="34" charset="0"/>
                          <a:cs typeface="Calibri" panose="020F0502020204030204" pitchFamily="34" charset="0"/>
                        </a:rPr>
                        <a:t>utilisant des méthodes de programmation, des structures de données appropriées pour le problème étudié </a:t>
                      </a:r>
                      <a:endParaRPr lang="fr-FR" sz="2000" dirty="0"/>
                    </a:p>
                  </a:txBody>
                  <a:tcPr/>
                </a:tc>
              </a:tr>
              <a:tr h="813937">
                <a:tc>
                  <a:txBody>
                    <a:bodyPr/>
                    <a:lstStyle/>
                    <a:p>
                      <a:r>
                        <a:rPr lang="fr-FR" sz="2000" b="1" dirty="0" smtClean="0">
                          <a:solidFill>
                            <a:srgbClr val="0000FF"/>
                          </a:solidFill>
                          <a:latin typeface="Calibri" panose="020F0502020204030204" pitchFamily="34" charset="0"/>
                          <a:cs typeface="Calibri" panose="020F0502020204030204" pitchFamily="34" charset="0"/>
                        </a:rPr>
                        <a:t>Traduire</a:t>
                      </a:r>
                      <a:endParaRPr lang="fr-FR" sz="2000" dirty="0"/>
                    </a:p>
                  </a:txBody>
                  <a:tcPr>
                    <a:solidFill>
                      <a:schemeClr val="accent5">
                        <a:lumMod val="20000"/>
                        <a:lumOff val="80000"/>
                      </a:schemeClr>
                    </a:solidFill>
                  </a:tcPr>
                </a:tc>
                <a:tc>
                  <a:txBody>
                    <a:bodyPr/>
                    <a:lstStyle/>
                    <a:p>
                      <a:pPr marL="0" marR="0" indent="0" algn="l" defTabSz="457200" rtl="0" eaLnBrk="1" fontAlgn="auto" latinLnBrk="0" hangingPunct="1">
                        <a:lnSpc>
                          <a:spcPct val="130000"/>
                        </a:lnSpc>
                        <a:spcBef>
                          <a:spcPts val="0"/>
                        </a:spcBef>
                        <a:spcAft>
                          <a:spcPts val="0"/>
                        </a:spcAft>
                        <a:buClrTx/>
                        <a:buSzTx/>
                        <a:buFontTx/>
                        <a:buNone/>
                        <a:tabLst/>
                        <a:defRPr/>
                      </a:pPr>
                      <a:r>
                        <a:rPr lang="fr-FR" sz="2000" dirty="0" smtClean="0">
                          <a:solidFill>
                            <a:srgbClr val="0000FF"/>
                          </a:solidFill>
                          <a:latin typeface="Calibri" panose="020F0502020204030204" pitchFamily="34" charset="0"/>
                          <a:cs typeface="Calibri" panose="020F0502020204030204" pitchFamily="34" charset="0"/>
                        </a:rPr>
                        <a:t>un algorithme dans un langage de programmation moderne et généraliste </a:t>
                      </a:r>
                      <a:endParaRPr lang="fr-FR" sz="2000" dirty="0"/>
                    </a:p>
                  </a:txBody>
                  <a:tcPr/>
                </a:tc>
              </a:tr>
              <a:tr h="471567">
                <a:tc>
                  <a:txBody>
                    <a:bodyPr/>
                    <a:lstStyle/>
                    <a:p>
                      <a:r>
                        <a:rPr lang="fr-FR" sz="2000" b="1" dirty="0" smtClean="0">
                          <a:solidFill>
                            <a:srgbClr val="0000FF"/>
                          </a:solidFill>
                          <a:latin typeface="Calibri" panose="020F0502020204030204" pitchFamily="34" charset="0"/>
                          <a:cs typeface="Calibri" panose="020F0502020204030204" pitchFamily="34" charset="0"/>
                        </a:rPr>
                        <a:t>Spécifier</a:t>
                      </a:r>
                      <a:endParaRPr lang="fr-FR" sz="2000" dirty="0"/>
                    </a:p>
                  </a:txBody>
                  <a:tcPr/>
                </a:tc>
                <a:tc>
                  <a:txBody>
                    <a:bodyPr/>
                    <a:lstStyle/>
                    <a:p>
                      <a:pPr>
                        <a:lnSpc>
                          <a:spcPct val="130000"/>
                        </a:lnSpc>
                      </a:pPr>
                      <a:r>
                        <a:rPr lang="fr-FR" sz="2000" dirty="0" smtClean="0">
                          <a:solidFill>
                            <a:srgbClr val="0000FF"/>
                          </a:solidFill>
                          <a:latin typeface="Calibri" panose="020F0502020204030204" pitchFamily="34" charset="0"/>
                          <a:cs typeface="Calibri" panose="020F0502020204030204" pitchFamily="34" charset="0"/>
                        </a:rPr>
                        <a:t>rigoureusement les modules ou fonctions ;</a:t>
                      </a:r>
                      <a:endParaRPr lang="fr-FR" sz="2000" dirty="0"/>
                    </a:p>
                  </a:txBody>
                  <a:tcPr/>
                </a:tc>
              </a:tr>
              <a:tr h="471567">
                <a:tc>
                  <a:txBody>
                    <a:bodyPr/>
                    <a:lstStyle/>
                    <a:p>
                      <a:r>
                        <a:rPr lang="fr-FR" sz="2000" b="1" dirty="0" smtClean="0">
                          <a:solidFill>
                            <a:srgbClr val="0000FF"/>
                          </a:solidFill>
                          <a:latin typeface="Calibri" panose="020F0502020204030204" pitchFamily="34" charset="0"/>
                          <a:cs typeface="Calibri" panose="020F0502020204030204" pitchFamily="34" charset="0"/>
                        </a:rPr>
                        <a:t>Évaluer, contrôler, valider </a:t>
                      </a:r>
                      <a:endParaRPr lang="fr-FR" sz="2000" dirty="0"/>
                    </a:p>
                  </a:txBody>
                  <a:tcPr/>
                </a:tc>
                <a:tc>
                  <a:txBody>
                    <a:bodyPr/>
                    <a:lstStyle/>
                    <a:p>
                      <a:pPr marL="0" marR="0" indent="0" algn="l" defTabSz="457200" rtl="0" eaLnBrk="1" fontAlgn="auto" latinLnBrk="0" hangingPunct="1">
                        <a:lnSpc>
                          <a:spcPct val="130000"/>
                        </a:lnSpc>
                        <a:spcBef>
                          <a:spcPts val="0"/>
                        </a:spcBef>
                        <a:spcAft>
                          <a:spcPts val="0"/>
                        </a:spcAft>
                        <a:buClrTx/>
                        <a:buSzTx/>
                        <a:buFontTx/>
                        <a:buNone/>
                        <a:tabLst/>
                        <a:defRPr/>
                      </a:pPr>
                      <a:r>
                        <a:rPr lang="fr-FR" sz="2000" dirty="0" smtClean="0">
                          <a:solidFill>
                            <a:srgbClr val="0000FF"/>
                          </a:solidFill>
                          <a:latin typeface="Calibri" panose="020F0502020204030204" pitchFamily="34" charset="0"/>
                          <a:cs typeface="Calibri" panose="020F0502020204030204" pitchFamily="34" charset="0"/>
                        </a:rPr>
                        <a:t>des algorithmes et des programmes</a:t>
                      </a:r>
                      <a:endParaRPr lang="fr-FR" sz="2000" dirty="0"/>
                    </a:p>
                  </a:txBody>
                  <a:tcPr/>
                </a:tc>
              </a:tr>
              <a:tr h="813937">
                <a:tc>
                  <a:txBody>
                    <a:bodyPr/>
                    <a:lstStyle/>
                    <a:p>
                      <a:r>
                        <a:rPr lang="fr-FR" sz="2000" b="1" dirty="0" smtClean="0">
                          <a:solidFill>
                            <a:srgbClr val="0000FF"/>
                          </a:solidFill>
                          <a:latin typeface="Calibri" panose="020F0502020204030204" pitchFamily="34" charset="0"/>
                          <a:cs typeface="Calibri" panose="020F0502020204030204" pitchFamily="34" charset="0"/>
                        </a:rPr>
                        <a:t>Communiquer</a:t>
                      </a:r>
                      <a:endParaRPr lang="fr-FR" sz="2000" dirty="0"/>
                    </a:p>
                  </a:txBody>
                  <a:tcPr/>
                </a:tc>
                <a:tc>
                  <a:txBody>
                    <a:bodyPr/>
                    <a:lstStyle/>
                    <a:p>
                      <a:pPr>
                        <a:lnSpc>
                          <a:spcPct val="130000"/>
                        </a:lnSpc>
                      </a:pPr>
                      <a:r>
                        <a:rPr lang="fr-FR" sz="2000" dirty="0" smtClean="0">
                          <a:solidFill>
                            <a:srgbClr val="0000FF"/>
                          </a:solidFill>
                          <a:latin typeface="Calibri" panose="020F0502020204030204" pitchFamily="34" charset="0"/>
                          <a:cs typeface="Calibri" panose="020F0502020204030204" pitchFamily="34" charset="0"/>
                        </a:rPr>
                        <a:t>à l’écrit ou à l’oral, une problématique, une</a:t>
                      </a:r>
                    </a:p>
                    <a:p>
                      <a:pPr>
                        <a:lnSpc>
                          <a:spcPct val="130000"/>
                        </a:lnSpc>
                      </a:pPr>
                      <a:r>
                        <a:rPr lang="fr-FR" sz="2000" dirty="0" smtClean="0">
                          <a:solidFill>
                            <a:srgbClr val="0000FF"/>
                          </a:solidFill>
                          <a:latin typeface="Calibri" panose="020F0502020204030204" pitchFamily="34" charset="0"/>
                          <a:cs typeface="Calibri" panose="020F0502020204030204" pitchFamily="34" charset="0"/>
                        </a:rPr>
                        <a:t>solution ou un algorithme, une documentation</a:t>
                      </a:r>
                      <a:endParaRPr lang="fr-FR" sz="2000" dirty="0"/>
                    </a:p>
                  </a:txBody>
                  <a:tcPr/>
                </a:tc>
              </a:tr>
            </a:tbl>
          </a:graphicData>
        </a:graphic>
      </p:graphicFrame>
    </p:spTree>
    <p:extLst>
      <p:ext uri="{BB962C8B-B14F-4D97-AF65-F5344CB8AC3E}">
        <p14:creationId xmlns:p14="http://schemas.microsoft.com/office/powerpoint/2010/main" val="31976620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798555" y="1124744"/>
            <a:ext cx="7488832" cy="4801314"/>
          </a:xfrm>
          <a:prstGeom prst="rect">
            <a:avLst/>
          </a:prstGeom>
          <a:noFill/>
        </p:spPr>
        <p:txBody>
          <a:bodyPr wrap="square" rtlCol="0">
            <a:spAutoFit/>
          </a:bodyPr>
          <a:lstStyle/>
          <a:p>
            <a:r>
              <a:rPr lang="fr-FR" sz="2400" dirty="0" smtClean="0">
                <a:solidFill>
                  <a:srgbClr val="0000FF"/>
                </a:solidFill>
                <a:latin typeface="Calibri" panose="020F0502020204030204" pitchFamily="34" charset="0"/>
                <a:cs typeface="Calibri" panose="020F0502020204030204" pitchFamily="34" charset="0"/>
              </a:rPr>
              <a:t>1. Introduction</a:t>
            </a:r>
          </a:p>
          <a:p>
            <a:pPr marL="363538" algn="just"/>
            <a:r>
              <a:rPr lang="fr-FR" sz="2400" dirty="0" smtClean="0">
                <a:solidFill>
                  <a:srgbClr val="0000FF"/>
                </a:solidFill>
                <a:latin typeface="Calibri" panose="020F0502020204030204" pitchFamily="34" charset="0"/>
                <a:cs typeface="Calibri" panose="020F0502020204030204" pitchFamily="34" charset="0"/>
              </a:rPr>
              <a:t>Présentation </a:t>
            </a:r>
            <a:r>
              <a:rPr lang="fr-FR" sz="2400" dirty="0">
                <a:solidFill>
                  <a:srgbClr val="0000FF"/>
                </a:solidFill>
                <a:latin typeface="Calibri" panose="020F0502020204030204" pitchFamily="34" charset="0"/>
                <a:cs typeface="Calibri" panose="020F0502020204030204" pitchFamily="34" charset="0"/>
              </a:rPr>
              <a:t>du système informatique utilisé et </a:t>
            </a:r>
            <a:r>
              <a:rPr lang="fr-FR" sz="2400" dirty="0" smtClean="0">
                <a:solidFill>
                  <a:srgbClr val="0000FF"/>
                </a:solidFill>
                <a:latin typeface="Calibri" panose="020F0502020204030204" pitchFamily="34" charset="0"/>
                <a:cs typeface="Calibri" panose="020F0502020204030204" pitchFamily="34" charset="0"/>
              </a:rPr>
              <a:t>éléments d’architecture </a:t>
            </a:r>
            <a:r>
              <a:rPr lang="fr-FR" sz="2400" dirty="0">
                <a:solidFill>
                  <a:srgbClr val="0000FF"/>
                </a:solidFill>
                <a:latin typeface="Calibri" panose="020F0502020204030204" pitchFamily="34" charset="0"/>
                <a:cs typeface="Calibri" panose="020F0502020204030204" pitchFamily="34" charset="0"/>
              </a:rPr>
              <a:t>des </a:t>
            </a:r>
            <a:r>
              <a:rPr lang="fr-FR" sz="2400" dirty="0" smtClean="0">
                <a:solidFill>
                  <a:srgbClr val="0000FF"/>
                </a:solidFill>
                <a:latin typeface="Calibri" panose="020F0502020204030204" pitchFamily="34" charset="0"/>
                <a:cs typeface="Calibri" panose="020F0502020204030204" pitchFamily="34" charset="0"/>
              </a:rPr>
              <a:t>ordinateurs</a:t>
            </a:r>
          </a:p>
          <a:p>
            <a:pPr marL="363538" algn="just"/>
            <a:r>
              <a:rPr lang="fr-FR" sz="2400" dirty="0" smtClean="0">
                <a:solidFill>
                  <a:srgbClr val="0000FF"/>
                </a:solidFill>
                <a:latin typeface="Calibri" panose="020F0502020204030204" pitchFamily="34" charset="0"/>
                <a:cs typeface="Calibri" panose="020F0502020204030204" pitchFamily="34" charset="0"/>
              </a:rPr>
              <a:t>Représentation </a:t>
            </a:r>
            <a:r>
              <a:rPr lang="fr-FR" sz="2400" dirty="0">
                <a:solidFill>
                  <a:srgbClr val="0000FF"/>
                </a:solidFill>
                <a:latin typeface="Calibri" panose="020F0502020204030204" pitchFamily="34" charset="0"/>
                <a:cs typeface="Calibri" panose="020F0502020204030204" pitchFamily="34" charset="0"/>
              </a:rPr>
              <a:t>des nombres et </a:t>
            </a:r>
            <a:r>
              <a:rPr lang="fr-FR" sz="2400" dirty="0" smtClean="0">
                <a:solidFill>
                  <a:srgbClr val="0000FF"/>
                </a:solidFill>
                <a:latin typeface="Calibri" panose="020F0502020204030204" pitchFamily="34" charset="0"/>
                <a:cs typeface="Calibri" panose="020F0502020204030204" pitchFamily="34" charset="0"/>
              </a:rPr>
              <a:t>conséquences</a:t>
            </a:r>
          </a:p>
          <a:p>
            <a:endParaRPr lang="fr-FR" sz="2400" dirty="0">
              <a:solidFill>
                <a:srgbClr val="0000FF"/>
              </a:solidFill>
              <a:latin typeface="Calibri" panose="020F0502020204030204" pitchFamily="34" charset="0"/>
              <a:cs typeface="Calibri" panose="020F0502020204030204" pitchFamily="34" charset="0"/>
            </a:endParaRPr>
          </a:p>
          <a:p>
            <a:r>
              <a:rPr lang="fr-FR" sz="2400" dirty="0">
                <a:solidFill>
                  <a:srgbClr val="0000FF"/>
                </a:solidFill>
                <a:latin typeface="Calibri" panose="020F0502020204030204" pitchFamily="34" charset="0"/>
                <a:cs typeface="Calibri" panose="020F0502020204030204" pitchFamily="34" charset="0"/>
              </a:rPr>
              <a:t>2. Algorithmique et programmation </a:t>
            </a:r>
            <a:r>
              <a:rPr lang="fr-FR" sz="2400" dirty="0" smtClean="0">
                <a:solidFill>
                  <a:srgbClr val="0000FF"/>
                </a:solidFill>
                <a:latin typeface="Calibri" panose="020F0502020204030204" pitchFamily="34" charset="0"/>
                <a:cs typeface="Calibri" panose="020F0502020204030204" pitchFamily="34" charset="0"/>
              </a:rPr>
              <a:t>I</a:t>
            </a:r>
          </a:p>
          <a:p>
            <a:endParaRPr lang="fr-FR" sz="2400" dirty="0">
              <a:solidFill>
                <a:srgbClr val="0000FF"/>
              </a:solidFill>
              <a:latin typeface="Calibri" panose="020F0502020204030204" pitchFamily="34" charset="0"/>
              <a:cs typeface="Calibri" panose="020F0502020204030204" pitchFamily="34" charset="0"/>
            </a:endParaRPr>
          </a:p>
          <a:p>
            <a:r>
              <a:rPr lang="fr-FR" sz="2400" dirty="0">
                <a:solidFill>
                  <a:srgbClr val="0000FF"/>
                </a:solidFill>
                <a:latin typeface="Calibri" panose="020F0502020204030204" pitchFamily="34" charset="0"/>
                <a:cs typeface="Calibri" panose="020F0502020204030204" pitchFamily="34" charset="0"/>
              </a:rPr>
              <a:t>3. Ingénierie numérique et simulation</a:t>
            </a:r>
          </a:p>
          <a:p>
            <a:endParaRPr lang="fr-FR" sz="2400" dirty="0">
              <a:solidFill>
                <a:srgbClr val="0000FF"/>
              </a:solidFill>
              <a:latin typeface="Calibri" panose="020F0502020204030204" pitchFamily="34" charset="0"/>
              <a:cs typeface="Calibri" panose="020F0502020204030204" pitchFamily="34" charset="0"/>
            </a:endParaRPr>
          </a:p>
          <a:p>
            <a:r>
              <a:rPr lang="fr-FR" sz="2400" dirty="0">
                <a:solidFill>
                  <a:srgbClr val="0000FF"/>
                </a:solidFill>
                <a:latin typeface="Calibri" panose="020F0502020204030204" pitchFamily="34" charset="0"/>
                <a:cs typeface="Calibri" panose="020F0502020204030204" pitchFamily="34" charset="0"/>
              </a:rPr>
              <a:t>4. Initiation aux bases de données</a:t>
            </a:r>
          </a:p>
          <a:p>
            <a:endParaRPr lang="fr-FR" sz="2400" dirty="0">
              <a:solidFill>
                <a:srgbClr val="0000FF"/>
              </a:solidFill>
              <a:latin typeface="Calibri" panose="020F0502020204030204" pitchFamily="34" charset="0"/>
              <a:cs typeface="Calibri" panose="020F0502020204030204" pitchFamily="34" charset="0"/>
            </a:endParaRPr>
          </a:p>
          <a:p>
            <a:r>
              <a:rPr lang="fr-FR" sz="2400" dirty="0">
                <a:solidFill>
                  <a:srgbClr val="0000FF"/>
                </a:solidFill>
                <a:latin typeface="Calibri" panose="020F0502020204030204" pitchFamily="34" charset="0"/>
                <a:cs typeface="Calibri" panose="020F0502020204030204" pitchFamily="34" charset="0"/>
              </a:rPr>
              <a:t>5. Algorithmique et programmation II (seconde année</a:t>
            </a:r>
            <a:r>
              <a:rPr lang="fr-FR" sz="2400" dirty="0" smtClean="0">
                <a:solidFill>
                  <a:srgbClr val="0000FF"/>
                </a:solidFill>
                <a:latin typeface="Calibri" panose="020F0502020204030204" pitchFamily="34" charset="0"/>
                <a:cs typeface="Calibri" panose="020F0502020204030204" pitchFamily="34" charset="0"/>
              </a:rPr>
              <a:t>)</a:t>
            </a:r>
            <a:endParaRPr lang="fr-FR" sz="2400" dirty="0">
              <a:solidFill>
                <a:srgbClr val="0000FF"/>
              </a:solidFill>
              <a:latin typeface="Calibri" panose="020F0502020204030204" pitchFamily="34" charset="0"/>
              <a:cs typeface="Calibri" panose="020F0502020204030204" pitchFamily="34" charset="0"/>
            </a:endParaRPr>
          </a:p>
          <a:p>
            <a:endParaRPr lang="fr-FR" b="1" dirty="0" smtClean="0"/>
          </a:p>
        </p:txBody>
      </p:sp>
      <p:sp>
        <p:nvSpPr>
          <p:cNvPr id="5" name="ZoneTexte 4"/>
          <p:cNvSpPr txBox="1"/>
          <p:nvPr/>
        </p:nvSpPr>
        <p:spPr>
          <a:xfrm>
            <a:off x="827584" y="303582"/>
            <a:ext cx="6768752" cy="461665"/>
          </a:xfrm>
          <a:prstGeom prst="rect">
            <a:avLst/>
          </a:prstGeom>
          <a:noFill/>
        </p:spPr>
        <p:txBody>
          <a:bodyPr wrap="square" rtlCol="0">
            <a:spAutoFit/>
          </a:bodyPr>
          <a:lstStyle/>
          <a:p>
            <a:r>
              <a:rPr lang="fr-FR" sz="2400" b="1" dirty="0" smtClean="0">
                <a:latin typeface="Calibri" panose="020F0502020204030204" pitchFamily="34" charset="0"/>
                <a:cs typeface="Calibri" panose="020F0502020204030204" pitchFamily="34" charset="0"/>
              </a:rPr>
              <a:t>Architecture du programme</a:t>
            </a:r>
            <a:endParaRPr lang="fr-FR"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354919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83568" y="1196752"/>
            <a:ext cx="7920880" cy="3139321"/>
          </a:xfrm>
          <a:prstGeom prst="rect">
            <a:avLst/>
          </a:prstGeom>
          <a:noFill/>
        </p:spPr>
        <p:txBody>
          <a:bodyPr wrap="square" rtlCol="0">
            <a:spAutoFit/>
          </a:bodyPr>
          <a:lstStyle/>
          <a:p>
            <a:pPr algn="just">
              <a:lnSpc>
                <a:spcPct val="150000"/>
              </a:lnSpc>
            </a:pPr>
            <a:r>
              <a:rPr lang="fr-FR" sz="2400" dirty="0" smtClean="0">
                <a:solidFill>
                  <a:srgbClr val="0000FF"/>
                </a:solidFill>
                <a:latin typeface="Calibri" panose="020F0502020204030204" pitchFamily="34" charset="0"/>
                <a:cs typeface="Calibri" panose="020F0502020204030204" pitchFamily="34" charset="0"/>
              </a:rPr>
              <a:t>Le programme stipule clairement que </a:t>
            </a:r>
            <a:r>
              <a:rPr lang="fr-FR" sz="2400" i="1" dirty="0" smtClean="0">
                <a:solidFill>
                  <a:srgbClr val="0000FF"/>
                </a:solidFill>
                <a:latin typeface="Calibri" panose="020F0502020204030204" pitchFamily="34" charset="0"/>
                <a:cs typeface="Calibri" panose="020F0502020204030204" pitchFamily="34" charset="0"/>
              </a:rPr>
              <a:t>: « … la </a:t>
            </a:r>
            <a:r>
              <a:rPr lang="fr-FR" sz="2400" i="1" dirty="0">
                <a:solidFill>
                  <a:srgbClr val="0000FF"/>
                </a:solidFill>
                <a:latin typeface="Calibri" panose="020F0502020204030204" pitchFamily="34" charset="0"/>
                <a:cs typeface="Calibri" panose="020F0502020204030204" pitchFamily="34" charset="0"/>
              </a:rPr>
              <a:t>formation s’attachera à contextualiser le plus souvent possible les activités pratiques en s’appuyant sur les autres disciplines scientifiques : chimie, physique, mathématiques, sciences </a:t>
            </a:r>
            <a:r>
              <a:rPr lang="fr-FR" sz="2400" i="1" dirty="0">
                <a:latin typeface="Calibri" panose="020F0502020204030204" pitchFamily="34" charset="0"/>
                <a:cs typeface="Calibri" panose="020F0502020204030204" pitchFamily="34" charset="0"/>
              </a:rPr>
              <a:t>technologiques </a:t>
            </a:r>
            <a:r>
              <a:rPr lang="fr-FR" sz="2400" i="1" dirty="0">
                <a:solidFill>
                  <a:srgbClr val="0000FF"/>
                </a:solidFill>
                <a:latin typeface="Calibri" panose="020F0502020204030204" pitchFamily="34" charset="0"/>
                <a:cs typeface="Calibri" panose="020F0502020204030204" pitchFamily="34" charset="0"/>
              </a:rPr>
              <a:t>et de l’ingénieur ».</a:t>
            </a:r>
            <a:endParaRPr lang="fr-FR" sz="2400" dirty="0">
              <a:solidFill>
                <a:srgbClr val="0000FF"/>
              </a:solidFill>
              <a:latin typeface="Calibri" panose="020F0502020204030204" pitchFamily="34" charset="0"/>
              <a:cs typeface="Calibri" panose="020F0502020204030204" pitchFamily="34" charset="0"/>
            </a:endParaRPr>
          </a:p>
          <a:p>
            <a:endParaRPr lang="fr-FR" dirty="0"/>
          </a:p>
        </p:txBody>
      </p:sp>
    </p:spTree>
    <p:extLst>
      <p:ext uri="{BB962C8B-B14F-4D97-AF65-F5344CB8AC3E}">
        <p14:creationId xmlns:p14="http://schemas.microsoft.com/office/powerpoint/2010/main" val="9722153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ZoneTexte 3"/>
          <p:cNvSpPr txBox="1">
            <a:spLocks noChangeArrowheads="1"/>
          </p:cNvSpPr>
          <p:nvPr/>
        </p:nvSpPr>
        <p:spPr bwMode="auto">
          <a:xfrm>
            <a:off x="457200" y="1052513"/>
            <a:ext cx="8497888" cy="1754187"/>
          </a:xfrm>
          <a:prstGeom prst="rect">
            <a:avLst/>
          </a:prstGeom>
          <a:noFill/>
          <a:ln w="9525">
            <a:noFill/>
            <a:miter lim="800000"/>
            <a:headEnd/>
            <a:tailEnd/>
          </a:ln>
        </p:spPr>
        <p:txBody>
          <a:bodyPr>
            <a:spAutoFit/>
          </a:bodyPr>
          <a:lstStyle/>
          <a:p>
            <a:pPr algn="just">
              <a:lnSpc>
                <a:spcPct val="150000"/>
              </a:lnSpc>
            </a:pPr>
            <a:r>
              <a:rPr lang="fr-FR" altLang="fr-FR" sz="2400">
                <a:solidFill>
                  <a:srgbClr val="0000FF"/>
                </a:solidFill>
                <a:latin typeface="Calibri" pitchFamily="34" charset="0"/>
              </a:rPr>
              <a:t>Les programmes des filières TSI, PT, PSI et MP sont grosso modo écrits selon le principe des « poupées russes », mais l’esprit des filières a été maintenu.</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39552" y="548680"/>
            <a:ext cx="8352928" cy="5632311"/>
          </a:xfrm>
          <a:prstGeom prst="rect">
            <a:avLst/>
          </a:prstGeom>
          <a:noFill/>
        </p:spPr>
        <p:txBody>
          <a:bodyPr wrap="square" rtlCol="0">
            <a:spAutoFit/>
          </a:bodyPr>
          <a:lstStyle/>
          <a:p>
            <a:pPr algn="just">
              <a:lnSpc>
                <a:spcPct val="150000"/>
              </a:lnSpc>
            </a:pPr>
            <a:r>
              <a:rPr lang="fr-FR" sz="2400" dirty="0" smtClean="0">
                <a:solidFill>
                  <a:srgbClr val="0000FF"/>
                </a:solidFill>
                <a:latin typeface="Calibri" panose="020F0502020204030204" pitchFamily="34" charset="0"/>
                <a:cs typeface="Calibri" panose="020F0502020204030204" pitchFamily="34" charset="0"/>
              </a:rPr>
              <a:t>L’enseignement </a:t>
            </a:r>
            <a:r>
              <a:rPr lang="fr-FR" sz="2400" dirty="0">
                <a:solidFill>
                  <a:srgbClr val="0000FF"/>
                </a:solidFill>
                <a:latin typeface="Calibri" panose="020F0502020204030204" pitchFamily="34" charset="0"/>
                <a:cs typeface="Calibri" panose="020F0502020204030204" pitchFamily="34" charset="0"/>
              </a:rPr>
              <a:t>se fonde sur un environnement de </a:t>
            </a:r>
            <a:r>
              <a:rPr lang="fr-FR" sz="2400" dirty="0" smtClean="0">
                <a:solidFill>
                  <a:srgbClr val="0000FF"/>
                </a:solidFill>
                <a:latin typeface="Calibri" panose="020F0502020204030204" pitchFamily="34" charset="0"/>
                <a:cs typeface="Calibri" panose="020F0502020204030204" pitchFamily="34" charset="0"/>
              </a:rPr>
              <a:t>programmation basé </a:t>
            </a:r>
            <a:r>
              <a:rPr lang="fr-FR" sz="2400" dirty="0">
                <a:solidFill>
                  <a:srgbClr val="0000FF"/>
                </a:solidFill>
                <a:latin typeface="Calibri" panose="020F0502020204030204" pitchFamily="34" charset="0"/>
                <a:cs typeface="Calibri" panose="020F0502020204030204" pitchFamily="34" charset="0"/>
              </a:rPr>
              <a:t>sur un langage interprété largement répandu et à </a:t>
            </a:r>
            <a:r>
              <a:rPr lang="fr-FR" sz="2400" dirty="0" smtClean="0">
                <a:solidFill>
                  <a:srgbClr val="0000FF"/>
                </a:solidFill>
                <a:latin typeface="Calibri" panose="020F0502020204030204" pitchFamily="34" charset="0"/>
                <a:cs typeface="Calibri" panose="020F0502020204030204" pitchFamily="34" charset="0"/>
              </a:rPr>
              <a:t>source libre</a:t>
            </a:r>
            <a:r>
              <a:rPr lang="fr-FR" sz="2400" dirty="0">
                <a:solidFill>
                  <a:srgbClr val="0000FF"/>
                </a:solidFill>
                <a:latin typeface="Calibri" panose="020F0502020204030204" pitchFamily="34" charset="0"/>
                <a:cs typeface="Calibri" panose="020F0502020204030204" pitchFamily="34" charset="0"/>
              </a:rPr>
              <a:t>. Au moment de la conception de ce programme, l’environnement sélectionné </a:t>
            </a:r>
            <a:r>
              <a:rPr lang="fr-FR" sz="2400" dirty="0" smtClean="0">
                <a:solidFill>
                  <a:srgbClr val="0000FF"/>
                </a:solidFill>
                <a:latin typeface="Calibri" panose="020F0502020204030204" pitchFamily="34" charset="0"/>
                <a:cs typeface="Calibri" panose="020F0502020204030204" pitchFamily="34" charset="0"/>
              </a:rPr>
              <a:t>est </a:t>
            </a:r>
            <a:r>
              <a:rPr lang="fr-FR" sz="2400" b="1" dirty="0" smtClean="0">
                <a:solidFill>
                  <a:srgbClr val="0000FF"/>
                </a:solidFill>
                <a:latin typeface="Calibri" panose="020F0502020204030204" pitchFamily="34" charset="0"/>
                <a:cs typeface="Calibri" panose="020F0502020204030204" pitchFamily="34" charset="0"/>
              </a:rPr>
              <a:t>Python</a:t>
            </a:r>
            <a:r>
              <a:rPr lang="fr-FR" sz="2400" dirty="0" smtClean="0">
                <a:solidFill>
                  <a:srgbClr val="0000FF"/>
                </a:solidFill>
                <a:latin typeface="Calibri" panose="020F0502020204030204" pitchFamily="34" charset="0"/>
                <a:cs typeface="Calibri" panose="020F0502020204030204" pitchFamily="34" charset="0"/>
              </a:rPr>
              <a:t>.</a:t>
            </a:r>
          </a:p>
          <a:p>
            <a:endParaRPr lang="fr-FR" dirty="0"/>
          </a:p>
          <a:p>
            <a:endParaRPr lang="fr-FR" dirty="0"/>
          </a:p>
          <a:p>
            <a:pPr algn="just">
              <a:lnSpc>
                <a:spcPct val="150000"/>
              </a:lnSpc>
            </a:pPr>
            <a:r>
              <a:rPr lang="fr-FR" sz="2400" dirty="0">
                <a:solidFill>
                  <a:srgbClr val="0000FF"/>
                </a:solidFill>
                <a:latin typeface="Calibri" panose="020F0502020204030204" pitchFamily="34" charset="0"/>
                <a:cs typeface="Calibri" panose="020F0502020204030204" pitchFamily="34" charset="0"/>
              </a:rPr>
              <a:t>L’objectif </a:t>
            </a:r>
            <a:r>
              <a:rPr lang="fr-FR" sz="2400" dirty="0" smtClean="0">
                <a:solidFill>
                  <a:srgbClr val="0000FF"/>
                </a:solidFill>
                <a:latin typeface="Calibri" panose="020F0502020204030204" pitchFamily="34" charset="0"/>
                <a:cs typeface="Calibri" panose="020F0502020204030204" pitchFamily="34" charset="0"/>
              </a:rPr>
              <a:t> de ce programme est aussi de </a:t>
            </a:r>
            <a:r>
              <a:rPr lang="fr-FR" sz="2400" dirty="0">
                <a:solidFill>
                  <a:srgbClr val="0000FF"/>
                </a:solidFill>
                <a:latin typeface="Calibri" panose="020F0502020204030204" pitchFamily="34" charset="0"/>
                <a:cs typeface="Calibri" panose="020F0502020204030204" pitchFamily="34" charset="0"/>
              </a:rPr>
              <a:t>familiariser les étudiants avec un environnement de simulation </a:t>
            </a:r>
            <a:r>
              <a:rPr lang="fr-FR" sz="2400" dirty="0" smtClean="0">
                <a:solidFill>
                  <a:srgbClr val="0000FF"/>
                </a:solidFill>
                <a:latin typeface="Calibri" panose="020F0502020204030204" pitchFamily="34" charset="0"/>
                <a:cs typeface="Calibri" panose="020F0502020204030204" pitchFamily="34" charset="0"/>
              </a:rPr>
              <a:t>numérique. Au </a:t>
            </a:r>
            <a:r>
              <a:rPr lang="fr-FR" sz="2400" dirty="0">
                <a:solidFill>
                  <a:srgbClr val="0000FF"/>
                </a:solidFill>
                <a:latin typeface="Calibri" panose="020F0502020204030204" pitchFamily="34" charset="0"/>
                <a:cs typeface="Calibri" panose="020F0502020204030204" pitchFamily="34" charset="0"/>
              </a:rPr>
              <a:t>moment de l’élaboration de </a:t>
            </a:r>
            <a:r>
              <a:rPr lang="fr-FR" sz="2400" dirty="0" smtClean="0">
                <a:solidFill>
                  <a:srgbClr val="0000FF"/>
                </a:solidFill>
                <a:latin typeface="Calibri" panose="020F0502020204030204" pitchFamily="34" charset="0"/>
                <a:cs typeface="Calibri" panose="020F0502020204030204" pitchFamily="34" charset="0"/>
              </a:rPr>
              <a:t>ces programmes </a:t>
            </a:r>
            <a:r>
              <a:rPr lang="fr-FR" sz="2400" dirty="0">
                <a:solidFill>
                  <a:srgbClr val="0000FF"/>
                </a:solidFill>
                <a:latin typeface="Calibri" panose="020F0502020204030204" pitchFamily="34" charset="0"/>
                <a:cs typeface="Calibri" panose="020F0502020204030204" pitchFamily="34" charset="0"/>
              </a:rPr>
              <a:t>d’enseignement, l’atelier logiciel </a:t>
            </a:r>
            <a:r>
              <a:rPr lang="fr-FR" sz="2400" b="1" dirty="0" err="1">
                <a:solidFill>
                  <a:srgbClr val="0000FF"/>
                </a:solidFill>
                <a:latin typeface="Calibri" panose="020F0502020204030204" pitchFamily="34" charset="0"/>
                <a:cs typeface="Calibri" panose="020F0502020204030204" pitchFamily="34" charset="0"/>
              </a:rPr>
              <a:t>Scilab</a:t>
            </a:r>
            <a:r>
              <a:rPr lang="fr-FR" sz="2400" b="1" dirty="0">
                <a:solidFill>
                  <a:srgbClr val="0000FF"/>
                </a:solidFill>
                <a:latin typeface="Calibri" panose="020F0502020204030204" pitchFamily="34" charset="0"/>
                <a:cs typeface="Calibri" panose="020F0502020204030204" pitchFamily="34" charset="0"/>
              </a:rPr>
              <a:t> </a:t>
            </a:r>
            <a:r>
              <a:rPr lang="fr-FR" sz="2400" dirty="0">
                <a:solidFill>
                  <a:srgbClr val="0000FF"/>
                </a:solidFill>
                <a:latin typeface="Calibri" panose="020F0502020204030204" pitchFamily="34" charset="0"/>
                <a:cs typeface="Calibri" panose="020F0502020204030204" pitchFamily="34" charset="0"/>
              </a:rPr>
              <a:t>ou le langage de </a:t>
            </a:r>
            <a:r>
              <a:rPr lang="fr-FR" sz="2400" dirty="0" smtClean="0">
                <a:solidFill>
                  <a:srgbClr val="0000FF"/>
                </a:solidFill>
                <a:latin typeface="Calibri" panose="020F0502020204030204" pitchFamily="34" charset="0"/>
                <a:cs typeface="Calibri" panose="020F0502020204030204" pitchFamily="34" charset="0"/>
              </a:rPr>
              <a:t>programmation </a:t>
            </a:r>
            <a:r>
              <a:rPr lang="fr-FR" sz="2400" b="1" dirty="0" smtClean="0">
                <a:solidFill>
                  <a:srgbClr val="0000FF"/>
                </a:solidFill>
                <a:latin typeface="Calibri" panose="020F0502020204030204" pitchFamily="34" charset="0"/>
                <a:cs typeface="Calibri" panose="020F0502020204030204" pitchFamily="34" charset="0"/>
              </a:rPr>
              <a:t>Python</a:t>
            </a:r>
            <a:r>
              <a:rPr lang="fr-FR" sz="2400" b="1" dirty="0">
                <a:solidFill>
                  <a:srgbClr val="0000FF"/>
                </a:solidFill>
                <a:latin typeface="Calibri" panose="020F0502020204030204" pitchFamily="34" charset="0"/>
                <a:cs typeface="Calibri" panose="020F0502020204030204" pitchFamily="34" charset="0"/>
              </a:rPr>
              <a:t>, avec les bibliothèques </a:t>
            </a:r>
            <a:r>
              <a:rPr lang="fr-FR" sz="2400" b="1" dirty="0" err="1">
                <a:solidFill>
                  <a:srgbClr val="0000FF"/>
                </a:solidFill>
                <a:latin typeface="Calibri" panose="020F0502020204030204" pitchFamily="34" charset="0"/>
                <a:cs typeface="Calibri" panose="020F0502020204030204" pitchFamily="34" charset="0"/>
              </a:rPr>
              <a:t>Numpy</a:t>
            </a:r>
            <a:r>
              <a:rPr lang="fr-FR" sz="2400" b="1" dirty="0">
                <a:solidFill>
                  <a:srgbClr val="0000FF"/>
                </a:solidFill>
                <a:latin typeface="Calibri" panose="020F0502020204030204" pitchFamily="34" charset="0"/>
                <a:cs typeface="Calibri" panose="020F0502020204030204" pitchFamily="34" charset="0"/>
              </a:rPr>
              <a:t>/</a:t>
            </a:r>
            <a:r>
              <a:rPr lang="fr-FR" sz="2400" b="1" dirty="0" err="1">
                <a:solidFill>
                  <a:srgbClr val="0000FF"/>
                </a:solidFill>
                <a:latin typeface="Calibri" panose="020F0502020204030204" pitchFamily="34" charset="0"/>
                <a:cs typeface="Calibri" panose="020F0502020204030204" pitchFamily="34" charset="0"/>
              </a:rPr>
              <a:t>Scipy</a:t>
            </a:r>
            <a:r>
              <a:rPr lang="fr-FR" sz="2400" b="1" dirty="0">
                <a:solidFill>
                  <a:srgbClr val="0000FF"/>
                </a:solidFill>
                <a:latin typeface="Calibri" panose="020F0502020204030204" pitchFamily="34" charset="0"/>
                <a:cs typeface="Calibri" panose="020F0502020204030204" pitchFamily="34" charset="0"/>
              </a:rPr>
              <a:t>,</a:t>
            </a:r>
            <a:r>
              <a:rPr lang="fr-FR" sz="2400" dirty="0">
                <a:solidFill>
                  <a:srgbClr val="0000FF"/>
                </a:solidFill>
                <a:latin typeface="Calibri" panose="020F0502020204030204" pitchFamily="34" charset="0"/>
                <a:cs typeface="Calibri" panose="020F0502020204030204" pitchFamily="34" charset="0"/>
              </a:rPr>
              <a:t> sont les environnements choisis.</a:t>
            </a:r>
          </a:p>
        </p:txBody>
      </p:sp>
    </p:spTree>
    <p:extLst>
      <p:ext uri="{BB962C8B-B14F-4D97-AF65-F5344CB8AC3E}">
        <p14:creationId xmlns:p14="http://schemas.microsoft.com/office/powerpoint/2010/main" val="38076198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539552" y="1163653"/>
            <a:ext cx="8064896" cy="4248150"/>
          </a:xfrm>
        </p:spPr>
        <p:txBody>
          <a:bodyPr/>
          <a:lstStyle/>
          <a:p>
            <a:pPr marL="4763" lvl="2" indent="0">
              <a:lnSpc>
                <a:spcPct val="140000"/>
              </a:lnSpc>
            </a:pPr>
            <a:r>
              <a:rPr lang="fr-FR" altLang="fr-FR" sz="2400" dirty="0" smtClean="0">
                <a:solidFill>
                  <a:srgbClr val="0000FF"/>
                </a:solidFill>
                <a:latin typeface="Calibri" pitchFamily="34" charset="0"/>
                <a:cs typeface="Calibri" pitchFamily="34" charset="0"/>
              </a:rPr>
              <a:t>Quelques exemples possibles :</a:t>
            </a:r>
          </a:p>
          <a:p>
            <a:pPr marL="0" lvl="2" indent="0">
              <a:lnSpc>
                <a:spcPct val="140000"/>
              </a:lnSpc>
            </a:pPr>
            <a:r>
              <a:rPr lang="fr-FR" altLang="fr-FR" sz="2400" dirty="0" smtClean="0">
                <a:solidFill>
                  <a:srgbClr val="0000FF"/>
                </a:solidFill>
                <a:latin typeface="Calibri" pitchFamily="34" charset="0"/>
                <a:cs typeface="Calibri" pitchFamily="34" charset="0"/>
              </a:rPr>
              <a:t>   - réalisation d’un ordinateur d’aide à la plongée ;</a:t>
            </a:r>
          </a:p>
          <a:p>
            <a:pPr marL="0" lvl="2" indent="0">
              <a:lnSpc>
                <a:spcPct val="140000"/>
              </a:lnSpc>
            </a:pPr>
            <a:r>
              <a:rPr lang="fr-FR" altLang="fr-FR" sz="2400" dirty="0" smtClean="0">
                <a:solidFill>
                  <a:srgbClr val="0000FF"/>
                </a:solidFill>
                <a:latin typeface="Calibri" pitchFamily="34" charset="0"/>
                <a:cs typeface="Calibri" pitchFamily="34" charset="0"/>
              </a:rPr>
              <a:t>   - mise en œuvre d’un serveur multi media à partir d’une carte </a:t>
            </a:r>
            <a:r>
              <a:rPr lang="fr-FR" altLang="fr-FR" sz="2400" dirty="0" err="1" smtClean="0">
                <a:solidFill>
                  <a:srgbClr val="0000FF"/>
                </a:solidFill>
                <a:latin typeface="Calibri" pitchFamily="34" charset="0"/>
                <a:cs typeface="Calibri" pitchFamily="34" charset="0"/>
              </a:rPr>
              <a:t>Raspberry</a:t>
            </a:r>
            <a:r>
              <a:rPr lang="fr-FR" altLang="fr-FR" sz="2400" dirty="0" smtClean="0">
                <a:solidFill>
                  <a:srgbClr val="0000FF"/>
                </a:solidFill>
                <a:latin typeface="Calibri" pitchFamily="34" charset="0"/>
                <a:cs typeface="Calibri" pitchFamily="34" charset="0"/>
              </a:rPr>
              <a:t> pi ;</a:t>
            </a:r>
          </a:p>
          <a:p>
            <a:pPr marL="0" lvl="2" indent="0">
              <a:lnSpc>
                <a:spcPct val="140000"/>
              </a:lnSpc>
            </a:pPr>
            <a:r>
              <a:rPr lang="fr-FR" altLang="fr-FR" sz="2400" dirty="0" smtClean="0">
                <a:solidFill>
                  <a:srgbClr val="0000FF"/>
                </a:solidFill>
                <a:latin typeface="Calibri" pitchFamily="34" charset="0"/>
                <a:cs typeface="Calibri" pitchFamily="34" charset="0"/>
              </a:rPr>
              <a:t>   - commande de mini Robots à partir de carte </a:t>
            </a:r>
            <a:r>
              <a:rPr lang="fr-FR" altLang="fr-FR" sz="2400" dirty="0" err="1" smtClean="0">
                <a:solidFill>
                  <a:srgbClr val="0000FF"/>
                </a:solidFill>
                <a:latin typeface="Calibri" pitchFamily="34" charset="0"/>
                <a:cs typeface="Calibri" pitchFamily="34" charset="0"/>
              </a:rPr>
              <a:t>Arduino</a:t>
            </a:r>
            <a:r>
              <a:rPr lang="fr-FR" altLang="fr-FR" sz="2400" dirty="0" smtClean="0">
                <a:solidFill>
                  <a:srgbClr val="0000FF"/>
                </a:solidFill>
                <a:latin typeface="Calibri" pitchFamily="34" charset="0"/>
                <a:cs typeface="Calibri" pitchFamily="34" charset="0"/>
              </a:rPr>
              <a:t> ;</a:t>
            </a:r>
          </a:p>
          <a:p>
            <a:pPr marL="0" lvl="2" indent="0">
              <a:lnSpc>
                <a:spcPct val="140000"/>
              </a:lnSpc>
            </a:pPr>
            <a:r>
              <a:rPr lang="fr-FR" altLang="fr-FR" sz="2400" dirty="0" smtClean="0">
                <a:solidFill>
                  <a:srgbClr val="0000FF"/>
                </a:solidFill>
                <a:latin typeface="Calibri" pitchFamily="34" charset="0"/>
                <a:cs typeface="Calibri" pitchFamily="34" charset="0"/>
              </a:rPr>
              <a:t>   - réalisation d’une montre numérique sur un système embarqué (FPGA) ;</a:t>
            </a:r>
          </a:p>
          <a:p>
            <a:pPr marL="0" lvl="2" indent="0">
              <a:lnSpc>
                <a:spcPct val="140000"/>
              </a:lnSpc>
            </a:pPr>
            <a:r>
              <a:rPr lang="fr-FR" altLang="fr-FR" sz="2400" dirty="0" smtClean="0">
                <a:solidFill>
                  <a:srgbClr val="0000FF"/>
                </a:solidFill>
                <a:latin typeface="Calibri" pitchFamily="34" charset="0"/>
                <a:cs typeface="Calibri" pitchFamily="34" charset="0"/>
              </a:rPr>
              <a:t>   - réalisation d’interfaçage homme / machine pour l’acquisition de grandeurs physiques, stockage dans une base de données.</a:t>
            </a:r>
          </a:p>
          <a:p>
            <a:pPr marL="0" lvl="2" indent="0"/>
            <a:r>
              <a:rPr lang="fr-FR" altLang="fr-FR" sz="2000" dirty="0" smtClean="0">
                <a:latin typeface="Calibri" pitchFamily="34" charset="0"/>
                <a:cs typeface="Calibri" pitchFamily="34" charset="0"/>
              </a:rPr>
              <a:t>	 </a:t>
            </a:r>
          </a:p>
        </p:txBody>
      </p:sp>
      <p:sp>
        <p:nvSpPr>
          <p:cNvPr id="6" name="ZoneTexte 5"/>
          <p:cNvSpPr txBox="1"/>
          <p:nvPr/>
        </p:nvSpPr>
        <p:spPr>
          <a:xfrm>
            <a:off x="467544" y="332656"/>
            <a:ext cx="8136904" cy="830997"/>
          </a:xfrm>
          <a:prstGeom prst="rect">
            <a:avLst/>
          </a:prstGeom>
          <a:noFill/>
        </p:spPr>
        <p:txBody>
          <a:bodyPr wrap="square" rtlCol="0">
            <a:spAutoFit/>
          </a:bodyPr>
          <a:lstStyle/>
          <a:p>
            <a:r>
              <a:rPr lang="fr-FR" sz="2400" dirty="0" smtClean="0">
                <a:solidFill>
                  <a:srgbClr val="0000FF"/>
                </a:solidFill>
                <a:latin typeface="Calibri" panose="020F0502020204030204" pitchFamily="34" charset="0"/>
                <a:cs typeface="Calibri" panose="020F0502020204030204" pitchFamily="34" charset="0"/>
              </a:rPr>
              <a:t>L’IGEN encourage fortement la mise en place de projets lors de cet enseignement.</a:t>
            </a:r>
          </a:p>
        </p:txBody>
      </p:sp>
    </p:spTree>
    <p:extLst>
      <p:ext uri="{BB962C8B-B14F-4D97-AF65-F5344CB8AC3E}">
        <p14:creationId xmlns:p14="http://schemas.microsoft.com/office/powerpoint/2010/main" val="21206494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ZoneTexte 6"/>
          <p:cNvSpPr txBox="1">
            <a:spLocks noChangeArrowheads="1"/>
          </p:cNvSpPr>
          <p:nvPr/>
        </p:nvSpPr>
        <p:spPr bwMode="auto">
          <a:xfrm>
            <a:off x="787400" y="1700213"/>
            <a:ext cx="734536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algn="ctr" eaLnBrk="1" hangingPunct="1">
              <a:lnSpc>
                <a:spcPct val="150000"/>
              </a:lnSpc>
              <a:spcBef>
                <a:spcPct val="0"/>
              </a:spcBef>
              <a:spcAft>
                <a:spcPct val="0"/>
              </a:spcAft>
              <a:buClrTx/>
              <a:buFontTx/>
              <a:buNone/>
            </a:pPr>
            <a:r>
              <a:rPr lang="fr-FR" altLang="fr-FR" sz="3600" b="1">
                <a:solidFill>
                  <a:schemeClr val="tx1"/>
                </a:solidFill>
                <a:ea typeface="ＭＳ Ｐゴシック" charset="-128"/>
                <a:cs typeface="Arial" charset="0"/>
              </a:rPr>
              <a:t>Accueil des étudiants de première année au premier semestre de CPGE</a:t>
            </a:r>
          </a:p>
          <a:p>
            <a:pPr eaLnBrk="1" hangingPunct="1">
              <a:lnSpc>
                <a:spcPct val="150000"/>
              </a:lnSpc>
              <a:spcBef>
                <a:spcPct val="0"/>
              </a:spcBef>
              <a:spcAft>
                <a:spcPct val="0"/>
              </a:spcAft>
              <a:buClrTx/>
              <a:buFontTx/>
              <a:buNone/>
            </a:pPr>
            <a:r>
              <a:rPr lang="fr-FR" altLang="fr-FR" sz="2400">
                <a:solidFill>
                  <a:srgbClr val="0000FF"/>
                </a:solidFill>
                <a:ea typeface="ＭＳ Ｐゴシック" charset="-128"/>
                <a:cs typeface="Arial" charset="0"/>
              </a:rPr>
              <a:t>Note du BOEN n°30 du 25 juillet 2013</a:t>
            </a:r>
          </a:p>
        </p:txBody>
      </p:sp>
    </p:spTree>
    <p:extLst>
      <p:ext uri="{BB962C8B-B14F-4D97-AF65-F5344CB8AC3E}">
        <p14:creationId xmlns:p14="http://schemas.microsoft.com/office/powerpoint/2010/main" val="31750632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288" y="908050"/>
            <a:ext cx="8496300" cy="4525963"/>
          </a:xfrm>
        </p:spPr>
        <p:txBody>
          <a:bodyPr/>
          <a:lstStyle/>
          <a:p>
            <a:pPr marL="0" indent="0" algn="just" eaLnBrk="1" hangingPunct="1">
              <a:lnSpc>
                <a:spcPct val="150000"/>
              </a:lnSpc>
              <a:buFont typeface="Arial" pitchFamily="34" charset="0"/>
              <a:buNone/>
              <a:defRPr/>
            </a:pPr>
            <a:r>
              <a:rPr lang="fr-FR" sz="2400" i="1" dirty="0" smtClean="0">
                <a:solidFill>
                  <a:srgbClr val="0000FF"/>
                </a:solidFill>
              </a:rPr>
              <a:t>Le premier semestre de formation revêt une importance cruciale. </a:t>
            </a:r>
            <a:r>
              <a:rPr lang="fr-FR" sz="2400" b="1" i="1" dirty="0" smtClean="0">
                <a:solidFill>
                  <a:srgbClr val="0000FF"/>
                </a:solidFill>
              </a:rPr>
              <a:t>Il doit en effet, par l'exercice d'une pédagogie adaptée</a:t>
            </a:r>
            <a:r>
              <a:rPr lang="fr-FR" sz="2400" i="1" dirty="0" smtClean="0">
                <a:solidFill>
                  <a:srgbClr val="0000FF"/>
                </a:solidFill>
              </a:rPr>
              <a:t>, permettre une transition réussie entre l'enseignement scolaire et l'enseignement supérieur et générer, ainsi, une meilleure cohésion de chaque classe</a:t>
            </a:r>
            <a:r>
              <a:rPr lang="fr-FR" i="1" dirty="0" smtClean="0">
                <a:solidFill>
                  <a:srgbClr val="0000FF"/>
                </a:solidFill>
              </a:rPr>
              <a:t>.</a:t>
            </a:r>
          </a:p>
          <a:p>
            <a:pPr eaLnBrk="1" hangingPunct="1">
              <a:buFont typeface="Arial" pitchFamily="34" charset="0"/>
              <a:buChar char="•"/>
              <a:defRPr/>
            </a:pPr>
            <a:endParaRPr lang="fr-FR" dirty="0"/>
          </a:p>
        </p:txBody>
      </p:sp>
    </p:spTree>
    <p:extLst>
      <p:ext uri="{BB962C8B-B14F-4D97-AF65-F5344CB8AC3E}">
        <p14:creationId xmlns:p14="http://schemas.microsoft.com/office/powerpoint/2010/main" val="10526929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476672"/>
            <a:ext cx="8229600" cy="4525963"/>
          </a:xfrm>
        </p:spPr>
        <p:txBody>
          <a:bodyPr/>
          <a:lstStyle/>
          <a:p>
            <a:pPr marL="0" indent="0" algn="just" eaLnBrk="1" hangingPunct="1">
              <a:lnSpc>
                <a:spcPct val="150000"/>
              </a:lnSpc>
              <a:spcBef>
                <a:spcPts val="0"/>
              </a:spcBef>
              <a:buFont typeface="Arial" pitchFamily="34" charset="0"/>
              <a:buNone/>
              <a:defRPr/>
            </a:pPr>
            <a:r>
              <a:rPr lang="fr-FR" sz="2400" dirty="0" smtClean="0">
                <a:solidFill>
                  <a:srgbClr val="0000FF"/>
                </a:solidFill>
              </a:rPr>
              <a:t>Il doit se traduire </a:t>
            </a:r>
            <a:r>
              <a:rPr lang="fr-FR" sz="2400" i="1" dirty="0" smtClean="0">
                <a:solidFill>
                  <a:srgbClr val="0000FF"/>
                </a:solidFill>
              </a:rPr>
              <a:t>par un suivi personnalisé de chaque étudiant qui doit se sentir accompagné et soutenu par l'équipe pédagogique afin d'éviter une éventuelle déstabilisation lors de la première évaluation. </a:t>
            </a:r>
            <a:r>
              <a:rPr lang="fr-FR" sz="2400" b="1" i="1" dirty="0" smtClean="0">
                <a:solidFill>
                  <a:srgbClr val="0000FF"/>
                </a:solidFill>
              </a:rPr>
              <a:t>Pour assurer cet accompagnement individualisé, les heures d'interrogations orales doivent également pouvoir être mises à profit et faire l'objet, en tant que de besoin, d'une répartition appropriée</a:t>
            </a:r>
            <a:r>
              <a:rPr lang="fr-FR" sz="2400" b="1" i="1" dirty="0" smtClean="0"/>
              <a:t>.</a:t>
            </a:r>
          </a:p>
          <a:p>
            <a:pPr marL="0" indent="0" algn="just" eaLnBrk="1" hangingPunct="1">
              <a:lnSpc>
                <a:spcPct val="150000"/>
              </a:lnSpc>
              <a:spcBef>
                <a:spcPts val="0"/>
              </a:spcBef>
              <a:buFont typeface="Arial" pitchFamily="34" charset="0"/>
              <a:buNone/>
              <a:defRPr/>
            </a:pPr>
            <a:r>
              <a:rPr lang="fr-FR" altLang="fr-FR" sz="2400" dirty="0">
                <a:solidFill>
                  <a:schemeClr val="tx1"/>
                </a:solidFill>
                <a:ea typeface="ＭＳ Ｐゴシック" charset="-128"/>
                <a:cs typeface="Arial" charset="0"/>
              </a:rPr>
              <a:t>La possibilité de regrouper les moyens les heures d'interrogations orales pour mettre en place des activités d’accompagnement personnalisé n’est pas toujours </a:t>
            </a:r>
            <a:r>
              <a:rPr lang="fr-FR" altLang="fr-FR" sz="2400" dirty="0" smtClean="0">
                <a:solidFill>
                  <a:schemeClr val="tx1"/>
                </a:solidFill>
                <a:ea typeface="ＭＳ Ｐゴシック" charset="-128"/>
                <a:cs typeface="Arial" charset="0"/>
              </a:rPr>
              <a:t>utilisée.</a:t>
            </a:r>
            <a:endParaRPr lang="fr-FR" sz="2400" b="1" i="1" dirty="0" smtClean="0">
              <a:solidFill>
                <a:schemeClr val="tx1"/>
              </a:solidFill>
            </a:endParaRPr>
          </a:p>
          <a:p>
            <a:pPr eaLnBrk="1" hangingPunct="1">
              <a:buFont typeface="Arial" pitchFamily="34" charset="0"/>
              <a:buChar char="•"/>
              <a:defRPr/>
            </a:pPr>
            <a:endParaRPr lang="fr-FR" dirty="0"/>
          </a:p>
        </p:txBody>
      </p:sp>
    </p:spTree>
    <p:extLst>
      <p:ext uri="{BB962C8B-B14F-4D97-AF65-F5344CB8AC3E}">
        <p14:creationId xmlns:p14="http://schemas.microsoft.com/office/powerpoint/2010/main" val="12380416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ZoneTexte 6"/>
          <p:cNvSpPr txBox="1">
            <a:spLocks noChangeArrowheads="1"/>
          </p:cNvSpPr>
          <p:nvPr/>
        </p:nvSpPr>
        <p:spPr bwMode="auto">
          <a:xfrm>
            <a:off x="539750" y="333375"/>
            <a:ext cx="8064500" cy="520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algn="just" eaLnBrk="1" hangingPunct="1">
              <a:lnSpc>
                <a:spcPct val="150000"/>
              </a:lnSpc>
              <a:spcBef>
                <a:spcPct val="0"/>
              </a:spcBef>
              <a:spcAft>
                <a:spcPct val="0"/>
              </a:spcAft>
              <a:buClrTx/>
              <a:buFontTx/>
              <a:buNone/>
            </a:pPr>
            <a:r>
              <a:rPr lang="fr-FR" altLang="fr-FR" sz="2400" dirty="0" smtClean="0">
                <a:solidFill>
                  <a:srgbClr val="0000FF"/>
                </a:solidFill>
                <a:ea typeface="ＭＳ Ｐゴシック" charset="-128"/>
                <a:cs typeface="Arial" charset="0"/>
              </a:rPr>
              <a:t>Pour </a:t>
            </a:r>
            <a:r>
              <a:rPr lang="fr-FR" altLang="fr-FR" sz="2400" dirty="0">
                <a:solidFill>
                  <a:srgbClr val="0000FF"/>
                </a:solidFill>
                <a:ea typeface="ＭＳ Ｐゴシック" charset="-128"/>
                <a:cs typeface="Arial" charset="0"/>
              </a:rPr>
              <a:t>la filière TSI, on frôle la caricature avec les trois heures d’accompagnement qui figurent dans l’horaire </a:t>
            </a:r>
            <a:r>
              <a:rPr lang="fr-FR" altLang="fr-FR" sz="2400" dirty="0" err="1">
                <a:solidFill>
                  <a:srgbClr val="0000FF"/>
                </a:solidFill>
                <a:ea typeface="ＭＳ Ｐゴシック" charset="-128"/>
                <a:cs typeface="Arial" charset="0"/>
              </a:rPr>
              <a:t>hebdomaire</a:t>
            </a:r>
            <a:r>
              <a:rPr lang="fr-FR" altLang="fr-FR" sz="2400" dirty="0">
                <a:solidFill>
                  <a:srgbClr val="0000FF"/>
                </a:solidFill>
                <a:ea typeface="ＭＳ Ｐゴシック" charset="-128"/>
                <a:cs typeface="Arial" charset="0"/>
              </a:rPr>
              <a:t> des étudiants.</a:t>
            </a:r>
          </a:p>
          <a:p>
            <a:pPr algn="just" eaLnBrk="1" hangingPunct="1">
              <a:lnSpc>
                <a:spcPct val="150000"/>
              </a:lnSpc>
              <a:spcBef>
                <a:spcPct val="0"/>
              </a:spcBef>
              <a:spcAft>
                <a:spcPct val="0"/>
              </a:spcAft>
              <a:buClrTx/>
              <a:buFontTx/>
              <a:buNone/>
            </a:pPr>
            <a:endParaRPr lang="fr-FR" altLang="fr-FR" sz="2400" dirty="0">
              <a:solidFill>
                <a:srgbClr val="0000FF"/>
              </a:solidFill>
              <a:ea typeface="ＭＳ Ｐゴシック" charset="-128"/>
              <a:cs typeface="Arial" charset="0"/>
            </a:endParaRPr>
          </a:p>
          <a:p>
            <a:pPr algn="just" eaLnBrk="1" hangingPunct="1">
              <a:lnSpc>
                <a:spcPct val="150000"/>
              </a:lnSpc>
              <a:spcBef>
                <a:spcPct val="0"/>
              </a:spcBef>
              <a:spcAft>
                <a:spcPct val="0"/>
              </a:spcAft>
              <a:buClrTx/>
              <a:buFontTx/>
              <a:buNone/>
            </a:pPr>
            <a:r>
              <a:rPr lang="fr-FR" altLang="fr-FR" sz="2400" dirty="0">
                <a:solidFill>
                  <a:srgbClr val="0000FF"/>
                </a:solidFill>
                <a:ea typeface="ＭＳ Ｐゴシック" charset="-128"/>
                <a:cs typeface="Arial" charset="0"/>
              </a:rPr>
              <a:t>Elles sont réparties entre mathématiques, physique-chimie et sciences industrielles de l’ingénieur, et se résument à des activités de travaux dirigés non personnalisés en fonction des besoins.</a:t>
            </a:r>
          </a:p>
          <a:p>
            <a:pPr eaLnBrk="1" hangingPunct="1">
              <a:lnSpc>
                <a:spcPct val="125000"/>
              </a:lnSpc>
              <a:buFont typeface="Arial" charset="0"/>
              <a:buNone/>
            </a:pPr>
            <a:r>
              <a:rPr lang="fr-FR" altLang="fr-FR" sz="2400" b="1" dirty="0">
                <a:solidFill>
                  <a:schemeClr val="tx1"/>
                </a:solidFill>
                <a:ea typeface="ＭＳ Ｐゴシック" charset="-128"/>
                <a:cs typeface="Arial" charset="0"/>
              </a:rPr>
              <a:t>C’EST LE CONTRAIRE DE CE QU’IL FAUT </a:t>
            </a:r>
            <a:r>
              <a:rPr lang="fr-FR" altLang="fr-FR" sz="2400" b="1" dirty="0" smtClean="0">
                <a:solidFill>
                  <a:schemeClr val="tx1"/>
                </a:solidFill>
                <a:ea typeface="ＭＳ Ｐゴシック" charset="-128"/>
                <a:cs typeface="Arial" charset="0"/>
              </a:rPr>
              <a:t>FAIRE.</a:t>
            </a:r>
            <a:endParaRPr lang="fr-FR" altLang="fr-FR" sz="2400" dirty="0">
              <a:solidFill>
                <a:schemeClr val="tx1"/>
              </a:solidFill>
              <a:ea typeface="ＭＳ Ｐゴシック" charset="-128"/>
              <a:cs typeface="Arial" charset="0"/>
            </a:endParaRPr>
          </a:p>
        </p:txBody>
      </p:sp>
    </p:spTree>
    <p:extLst>
      <p:ext uri="{BB962C8B-B14F-4D97-AF65-F5344CB8AC3E}">
        <p14:creationId xmlns:p14="http://schemas.microsoft.com/office/powerpoint/2010/main" val="34631914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txBox="1">
            <a:spLocks noChangeArrowheads="1"/>
          </p:cNvSpPr>
          <p:nvPr/>
        </p:nvSpPr>
        <p:spPr bwMode="auto">
          <a:xfrm>
            <a:off x="900112" y="2507343"/>
            <a:ext cx="75596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defTabSz="45720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defTabSz="4572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defTabSz="4572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defTabSz="4572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defTabSz="4572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defTabSz="4572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defTabSz="4572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defTabSz="4572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eaLnBrk="1" hangingPunct="1">
              <a:spcBef>
                <a:spcPct val="0"/>
              </a:spcBef>
              <a:spcAft>
                <a:spcPct val="0"/>
              </a:spcAft>
              <a:buClrTx/>
              <a:buFontTx/>
              <a:buNone/>
            </a:pPr>
            <a:r>
              <a:rPr lang="fr-FR" altLang="fr-FR" sz="3600" b="1" dirty="0">
                <a:solidFill>
                  <a:srgbClr val="404040"/>
                </a:solidFill>
                <a:ea typeface="ＭＳ Ｐゴシック" charset="-128"/>
                <a:cs typeface="Arial" charset="0"/>
              </a:rPr>
              <a:t>Programmes de sciences industrielles de l’ingénieur en ATS</a:t>
            </a:r>
          </a:p>
        </p:txBody>
      </p:sp>
    </p:spTree>
    <p:extLst>
      <p:ext uri="{BB962C8B-B14F-4D97-AF65-F5344CB8AC3E}">
        <p14:creationId xmlns:p14="http://schemas.microsoft.com/office/powerpoint/2010/main" val="42611513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1"/>
          <p:cNvSpPr txBox="1">
            <a:spLocks noChangeArrowheads="1"/>
          </p:cNvSpPr>
          <p:nvPr/>
        </p:nvSpPr>
        <p:spPr bwMode="auto">
          <a:xfrm>
            <a:off x="547010" y="620688"/>
            <a:ext cx="8273461"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algn="just" eaLnBrk="1" hangingPunct="1">
              <a:lnSpc>
                <a:spcPct val="150000"/>
              </a:lnSpc>
              <a:spcBef>
                <a:spcPct val="0"/>
              </a:spcBef>
              <a:spcAft>
                <a:spcPct val="0"/>
              </a:spcAft>
              <a:buClrTx/>
              <a:buFontTx/>
              <a:buNone/>
            </a:pPr>
            <a:r>
              <a:rPr lang="fr-FR" altLang="fr-FR" sz="2400" dirty="0" smtClean="0">
                <a:solidFill>
                  <a:srgbClr val="0000FF"/>
                </a:solidFill>
                <a:ea typeface="ＭＳ Ｐゴシック" charset="-128"/>
              </a:rPr>
              <a:t>Les programmes de la filière ATS vont être rénovés ou toilettés, et vont répondre aux mêmes principes que ceux des autres filières (compétences, </a:t>
            </a:r>
            <a:r>
              <a:rPr lang="fr-FR" altLang="fr-FR" sz="2400" dirty="0" err="1" smtClean="0">
                <a:solidFill>
                  <a:srgbClr val="0000FF"/>
                </a:solidFill>
                <a:ea typeface="ＭＳ Ｐゴシック" charset="-128"/>
              </a:rPr>
              <a:t>semestrialisation</a:t>
            </a:r>
            <a:r>
              <a:rPr lang="fr-FR" altLang="fr-FR" sz="2400" dirty="0" smtClean="0">
                <a:solidFill>
                  <a:srgbClr val="0000FF"/>
                </a:solidFill>
                <a:ea typeface="ＭＳ Ｐゴシック" charset="-128"/>
              </a:rPr>
              <a:t>, informatique….).</a:t>
            </a:r>
          </a:p>
          <a:p>
            <a:pPr algn="just" eaLnBrk="1" hangingPunct="1">
              <a:lnSpc>
                <a:spcPct val="150000"/>
              </a:lnSpc>
              <a:spcBef>
                <a:spcPct val="0"/>
              </a:spcBef>
              <a:spcAft>
                <a:spcPct val="0"/>
              </a:spcAft>
              <a:buClrTx/>
              <a:buFontTx/>
              <a:buNone/>
            </a:pPr>
            <a:endParaRPr lang="fr-FR" altLang="fr-FR" sz="2400" dirty="0">
              <a:solidFill>
                <a:srgbClr val="0000FF"/>
              </a:solidFill>
              <a:ea typeface="ＭＳ Ｐゴシック" charset="-128"/>
            </a:endParaRPr>
          </a:p>
          <a:p>
            <a:pPr algn="just" eaLnBrk="1" hangingPunct="1">
              <a:lnSpc>
                <a:spcPct val="150000"/>
              </a:lnSpc>
              <a:spcBef>
                <a:spcPct val="0"/>
              </a:spcBef>
              <a:spcAft>
                <a:spcPct val="0"/>
              </a:spcAft>
              <a:buClrTx/>
              <a:buFontTx/>
              <a:buNone/>
            </a:pPr>
            <a:r>
              <a:rPr lang="fr-FR" altLang="fr-FR" sz="2400" dirty="0" smtClean="0">
                <a:solidFill>
                  <a:srgbClr val="0000FF"/>
                </a:solidFill>
                <a:ea typeface="ＭＳ Ｐゴシック" charset="-128"/>
              </a:rPr>
              <a:t>Un programme en informatique pourrait être élaboré. Il serait pris en charge par les professeurs de mathématiques, physique-chimie et SII dans le cadre de l’enseignement de leur discipline.</a:t>
            </a:r>
          </a:p>
          <a:p>
            <a:pPr algn="just" eaLnBrk="1" hangingPunct="1">
              <a:lnSpc>
                <a:spcPct val="150000"/>
              </a:lnSpc>
              <a:spcBef>
                <a:spcPct val="0"/>
              </a:spcBef>
              <a:spcAft>
                <a:spcPct val="0"/>
              </a:spcAft>
              <a:buClrTx/>
              <a:buFontTx/>
              <a:buNone/>
            </a:pPr>
            <a:endParaRPr lang="fr-FR" altLang="fr-FR" sz="2400" dirty="0">
              <a:solidFill>
                <a:srgbClr val="0000FF"/>
              </a:solidFill>
              <a:ea typeface="ＭＳ Ｐゴシック" charset="-128"/>
            </a:endParaRPr>
          </a:p>
          <a:p>
            <a:pPr algn="just" eaLnBrk="1" hangingPunct="1">
              <a:lnSpc>
                <a:spcPct val="150000"/>
              </a:lnSpc>
              <a:spcBef>
                <a:spcPct val="0"/>
              </a:spcBef>
              <a:spcAft>
                <a:spcPct val="0"/>
              </a:spcAft>
              <a:buClrTx/>
              <a:buFontTx/>
              <a:buNone/>
            </a:pPr>
            <a:r>
              <a:rPr lang="fr-FR" altLang="fr-FR" sz="2400" dirty="0" smtClean="0">
                <a:solidFill>
                  <a:srgbClr val="0000FF"/>
                </a:solidFill>
                <a:ea typeface="ＭＳ Ｐゴシック" charset="-128"/>
              </a:rPr>
              <a:t>Ce devrait être l’occasion d’officialiser le programme de SII pour l’ATS de Laxou.</a:t>
            </a:r>
            <a:endParaRPr lang="fr-FR" altLang="fr-FR" sz="2400" dirty="0">
              <a:solidFill>
                <a:srgbClr val="0000FF"/>
              </a:solidFill>
              <a:ea typeface="ＭＳ Ｐゴシック" charset="-128"/>
            </a:endParaRPr>
          </a:p>
          <a:p>
            <a:pPr algn="just" eaLnBrk="1" hangingPunct="1">
              <a:lnSpc>
                <a:spcPct val="150000"/>
              </a:lnSpc>
              <a:spcBef>
                <a:spcPct val="0"/>
              </a:spcBef>
              <a:spcAft>
                <a:spcPct val="0"/>
              </a:spcAft>
              <a:buClrTx/>
              <a:buFontTx/>
              <a:buNone/>
            </a:pPr>
            <a:endParaRPr lang="fr-FR" altLang="fr-FR" sz="2400" dirty="0">
              <a:solidFill>
                <a:srgbClr val="0000FF"/>
              </a:solidFill>
              <a:ea typeface="ＭＳ Ｐゴシック" charset="-128"/>
            </a:endParaRPr>
          </a:p>
        </p:txBody>
      </p:sp>
    </p:spTree>
    <p:extLst>
      <p:ext uri="{BB962C8B-B14F-4D97-AF65-F5344CB8AC3E}">
        <p14:creationId xmlns:p14="http://schemas.microsoft.com/office/powerpoint/2010/main" val="21156804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ZoneTexte 6"/>
          <p:cNvSpPr txBox="1">
            <a:spLocks noChangeArrowheads="1"/>
          </p:cNvSpPr>
          <p:nvPr/>
        </p:nvSpPr>
        <p:spPr bwMode="auto">
          <a:xfrm>
            <a:off x="768350" y="2887663"/>
            <a:ext cx="73453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algn="ctr" eaLnBrk="1" hangingPunct="1">
              <a:spcBef>
                <a:spcPct val="0"/>
              </a:spcBef>
              <a:spcAft>
                <a:spcPct val="0"/>
              </a:spcAft>
              <a:buClrTx/>
              <a:buFontTx/>
              <a:buNone/>
            </a:pPr>
            <a:r>
              <a:rPr lang="fr-FR" altLang="fr-FR" sz="3600" b="1">
                <a:solidFill>
                  <a:schemeClr val="tx1"/>
                </a:solidFill>
                <a:ea typeface="ＭＳ Ｐゴシック" charset="-128"/>
                <a:cs typeface="Arial" charset="0"/>
              </a:rPr>
              <a:t>Conclusions</a:t>
            </a:r>
          </a:p>
        </p:txBody>
      </p:sp>
    </p:spTree>
    <p:extLst>
      <p:ext uri="{BB962C8B-B14F-4D97-AF65-F5344CB8AC3E}">
        <p14:creationId xmlns:p14="http://schemas.microsoft.com/office/powerpoint/2010/main" val="190547429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ZoneTexte 3"/>
          <p:cNvSpPr txBox="1">
            <a:spLocks noChangeArrowheads="1"/>
          </p:cNvSpPr>
          <p:nvPr/>
        </p:nvSpPr>
        <p:spPr bwMode="auto">
          <a:xfrm>
            <a:off x="468313" y="981075"/>
            <a:ext cx="8207375"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algn="just" eaLnBrk="1" hangingPunct="1">
              <a:lnSpc>
                <a:spcPct val="150000"/>
              </a:lnSpc>
              <a:spcBef>
                <a:spcPct val="0"/>
              </a:spcBef>
              <a:spcAft>
                <a:spcPct val="0"/>
              </a:spcAft>
              <a:buClrTx/>
              <a:buFontTx/>
              <a:buNone/>
            </a:pPr>
            <a:r>
              <a:rPr lang="fr-FR" altLang="fr-FR" sz="2400">
                <a:solidFill>
                  <a:srgbClr val="0000FF"/>
                </a:solidFill>
                <a:ea typeface="ＭＳ Ｐゴシック" charset="-128"/>
              </a:rPr>
              <a:t>Les évolutions des programmes sont plus importantes qu’il n’y paraît, en particulier au niveau de la chaîne d’information.</a:t>
            </a:r>
          </a:p>
          <a:p>
            <a:pPr algn="just" eaLnBrk="1" hangingPunct="1">
              <a:lnSpc>
                <a:spcPct val="150000"/>
              </a:lnSpc>
              <a:spcBef>
                <a:spcPct val="0"/>
              </a:spcBef>
              <a:spcAft>
                <a:spcPct val="0"/>
              </a:spcAft>
              <a:buClrTx/>
              <a:buFontTx/>
              <a:buNone/>
            </a:pPr>
            <a:endParaRPr lang="fr-FR" altLang="fr-FR" sz="2400">
              <a:solidFill>
                <a:srgbClr val="0000FF"/>
              </a:solidFill>
              <a:ea typeface="ＭＳ Ｐゴシック" charset="-128"/>
            </a:endParaRPr>
          </a:p>
          <a:p>
            <a:pPr algn="just" eaLnBrk="1" hangingPunct="1">
              <a:lnSpc>
                <a:spcPct val="150000"/>
              </a:lnSpc>
              <a:spcBef>
                <a:spcPct val="0"/>
              </a:spcBef>
              <a:spcAft>
                <a:spcPct val="0"/>
              </a:spcAft>
              <a:buClrTx/>
              <a:buFontTx/>
              <a:buNone/>
            </a:pPr>
            <a:r>
              <a:rPr lang="fr-FR" altLang="fr-FR" sz="2400">
                <a:solidFill>
                  <a:srgbClr val="0000FF"/>
                </a:solidFill>
                <a:ea typeface="ＭＳ Ｐゴシック" charset="-128"/>
              </a:rPr>
              <a:t>Ces évolutions s’accompagnent d’évolutions didactiques qui sont souhaitées. Elles se mettent en place plus ou moins rapidement, mais cela devrait voir des retombées positives sur le secondaire.</a:t>
            </a:r>
          </a:p>
          <a:p>
            <a:pPr algn="just" eaLnBrk="1" hangingPunct="1">
              <a:lnSpc>
                <a:spcPct val="150000"/>
              </a:lnSpc>
              <a:spcBef>
                <a:spcPct val="0"/>
              </a:spcBef>
              <a:spcAft>
                <a:spcPct val="0"/>
              </a:spcAft>
              <a:buClrTx/>
              <a:buFontTx/>
              <a:buNone/>
            </a:pPr>
            <a:endParaRPr lang="fr-FR" altLang="fr-FR" sz="2400">
              <a:solidFill>
                <a:srgbClr val="0000FF"/>
              </a:solidFill>
              <a:ea typeface="ＭＳ Ｐゴシック" charset="-128"/>
            </a:endParaRPr>
          </a:p>
          <a:p>
            <a:pPr algn="just" eaLnBrk="1" hangingPunct="1">
              <a:lnSpc>
                <a:spcPct val="150000"/>
              </a:lnSpc>
              <a:spcBef>
                <a:spcPct val="0"/>
              </a:spcBef>
              <a:spcAft>
                <a:spcPct val="0"/>
              </a:spcAft>
              <a:buClrTx/>
              <a:buFontTx/>
              <a:buNone/>
            </a:pPr>
            <a:r>
              <a:rPr lang="fr-FR" altLang="fr-FR" sz="2400">
                <a:solidFill>
                  <a:srgbClr val="0000FF"/>
                </a:solidFill>
                <a:ea typeface="ＭＳ Ｐゴシック" charset="-128"/>
              </a:rPr>
              <a:t>Il ne faut pas hésiter à solliciter les professeurs de CPGE pour la formation des professeurs du secondaire.</a:t>
            </a:r>
          </a:p>
        </p:txBody>
      </p:sp>
    </p:spTree>
    <p:extLst>
      <p:ext uri="{BB962C8B-B14F-4D97-AF65-F5344CB8AC3E}">
        <p14:creationId xmlns:p14="http://schemas.microsoft.com/office/powerpoint/2010/main" val="38598473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6513" y="2455863"/>
            <a:ext cx="6480175" cy="298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7" name="ZoneTexte 20"/>
          <p:cNvSpPr txBox="1">
            <a:spLocks noChangeArrowheads="1"/>
          </p:cNvSpPr>
          <p:nvPr/>
        </p:nvSpPr>
        <p:spPr bwMode="auto">
          <a:xfrm>
            <a:off x="935038" y="1817688"/>
            <a:ext cx="1800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algn="ctr" eaLnBrk="1" hangingPunct="1">
              <a:spcBef>
                <a:spcPct val="0"/>
              </a:spcBef>
              <a:spcAft>
                <a:spcPct val="0"/>
              </a:spcAft>
              <a:buClrTx/>
              <a:buFontTx/>
              <a:buNone/>
            </a:pPr>
            <a:r>
              <a:rPr lang="fr-FR" altLang="fr-FR" sz="2800" b="1">
                <a:solidFill>
                  <a:schemeClr val="tx1"/>
                </a:solidFill>
                <a:ea typeface="ＭＳ Ｐゴシック" charset="-128"/>
                <a:cs typeface="Arial" charset="0"/>
              </a:rPr>
              <a:t>MPSI - MP</a:t>
            </a:r>
          </a:p>
        </p:txBody>
      </p:sp>
      <p:sp>
        <p:nvSpPr>
          <p:cNvPr id="20" name="Rectangle 19"/>
          <p:cNvSpPr/>
          <p:nvPr/>
        </p:nvSpPr>
        <p:spPr>
          <a:xfrm>
            <a:off x="1547813" y="3743325"/>
            <a:ext cx="1687512" cy="377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nvGrpSpPr>
          <p:cNvPr id="12" name="Groupe 11"/>
          <p:cNvGrpSpPr>
            <a:grpSpLocks/>
          </p:cNvGrpSpPr>
          <p:nvPr/>
        </p:nvGrpSpPr>
        <p:grpSpPr bwMode="auto">
          <a:xfrm>
            <a:off x="3373438" y="1076325"/>
            <a:ext cx="3240087" cy="5208588"/>
            <a:chOff x="3347864" y="692696"/>
            <a:chExt cx="3240360" cy="5208775"/>
          </a:xfrm>
        </p:grpSpPr>
        <p:grpSp>
          <p:nvGrpSpPr>
            <p:cNvPr id="26639" name="Groupe 10"/>
            <p:cNvGrpSpPr>
              <a:grpSpLocks/>
            </p:cNvGrpSpPr>
            <p:nvPr/>
          </p:nvGrpSpPr>
          <p:grpSpPr bwMode="auto">
            <a:xfrm>
              <a:off x="3347864" y="3950276"/>
              <a:ext cx="1368152" cy="1951195"/>
              <a:chOff x="3347864" y="3429000"/>
              <a:chExt cx="1368152" cy="1951195"/>
            </a:xfrm>
          </p:grpSpPr>
          <p:pic>
            <p:nvPicPr>
              <p:cNvPr id="2664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4553430"/>
                <a:ext cx="1368152" cy="826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Connecteur droit 9"/>
              <p:cNvCxnSpPr>
                <a:stCxn id="26641" idx="3"/>
              </p:cNvCxnSpPr>
              <p:nvPr/>
            </p:nvCxnSpPr>
            <p:spPr>
              <a:xfrm flipV="1">
                <a:off x="4716404" y="3429087"/>
                <a:ext cx="0" cy="1538343"/>
              </a:xfrm>
              <a:prstGeom prst="line">
                <a:avLst/>
              </a:prstGeom>
            </p:spPr>
            <p:style>
              <a:lnRef idx="1">
                <a:schemeClr val="dk1"/>
              </a:lnRef>
              <a:fillRef idx="0">
                <a:schemeClr val="dk1"/>
              </a:fillRef>
              <a:effectRef idx="0">
                <a:schemeClr val="dk1"/>
              </a:effectRef>
              <a:fontRef idx="minor">
                <a:schemeClr val="tx1"/>
              </a:fontRef>
            </p:style>
          </p:cxnSp>
        </p:grpSp>
        <p:sp>
          <p:nvSpPr>
            <p:cNvPr id="26640" name="ZoneTexte 14"/>
            <p:cNvSpPr txBox="1">
              <a:spLocks noChangeArrowheads="1"/>
            </p:cNvSpPr>
            <p:nvPr/>
          </p:nvSpPr>
          <p:spPr bwMode="auto">
            <a:xfrm>
              <a:off x="3995936" y="692696"/>
              <a:ext cx="25922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eaLnBrk="1" hangingPunct="1">
                <a:spcBef>
                  <a:spcPct val="0"/>
                </a:spcBef>
                <a:spcAft>
                  <a:spcPct val="0"/>
                </a:spcAft>
                <a:buClrTx/>
                <a:buFontTx/>
                <a:buNone/>
              </a:pPr>
              <a:r>
                <a:rPr lang="fr-FR" altLang="fr-FR" sz="2800" b="1">
                  <a:solidFill>
                    <a:schemeClr val="tx1"/>
                  </a:solidFill>
                  <a:ea typeface="ＭＳ Ｐゴシック" charset="-128"/>
                  <a:cs typeface="Arial" charset="0"/>
                </a:rPr>
                <a:t>PTSI – PT et TSI</a:t>
              </a:r>
            </a:p>
          </p:txBody>
        </p:sp>
      </p:grpSp>
      <p:sp>
        <p:nvSpPr>
          <p:cNvPr id="26630" name="Rectangle 2"/>
          <p:cNvSpPr>
            <a:spLocks noChangeArrowheads="1"/>
          </p:cNvSpPr>
          <p:nvPr/>
        </p:nvSpPr>
        <p:spPr bwMode="auto">
          <a:xfrm>
            <a:off x="5345113" y="227013"/>
            <a:ext cx="34591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algn="ctr" eaLnBrk="1" hangingPunct="1">
              <a:spcBef>
                <a:spcPct val="0"/>
              </a:spcBef>
              <a:spcAft>
                <a:spcPct val="0"/>
              </a:spcAft>
              <a:buClrTx/>
              <a:buFontTx/>
              <a:buNone/>
            </a:pPr>
            <a:r>
              <a:rPr lang="fr-FR" altLang="fr-FR" sz="2800" b="1">
                <a:solidFill>
                  <a:schemeClr val="tx1"/>
                </a:solidFill>
                <a:ea typeface="ＭＳ Ｐゴシック" charset="-128"/>
                <a:cs typeface="Arial" charset="0"/>
              </a:rPr>
              <a:t>Organisation générale</a:t>
            </a:r>
          </a:p>
        </p:txBody>
      </p:sp>
      <p:grpSp>
        <p:nvGrpSpPr>
          <p:cNvPr id="4" name="Groupe 3"/>
          <p:cNvGrpSpPr>
            <a:grpSpLocks/>
          </p:cNvGrpSpPr>
          <p:nvPr/>
        </p:nvGrpSpPr>
        <p:grpSpPr bwMode="auto">
          <a:xfrm>
            <a:off x="3367088" y="1689100"/>
            <a:ext cx="5113337" cy="1825625"/>
            <a:chOff x="3367088" y="1689100"/>
            <a:chExt cx="5113337" cy="1825625"/>
          </a:xfrm>
        </p:grpSpPr>
        <p:grpSp>
          <p:nvGrpSpPr>
            <p:cNvPr id="26635" name="Groupe 18"/>
            <p:cNvGrpSpPr>
              <a:grpSpLocks/>
            </p:cNvGrpSpPr>
            <p:nvPr/>
          </p:nvGrpSpPr>
          <p:grpSpPr bwMode="auto">
            <a:xfrm>
              <a:off x="3367088" y="1689100"/>
              <a:ext cx="1349375" cy="1825625"/>
              <a:chOff x="6607075" y="4498857"/>
              <a:chExt cx="1349301" cy="1824779"/>
            </a:xfrm>
          </p:grpSpPr>
          <p:pic>
            <p:nvPicPr>
              <p:cNvPr id="2663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7075" y="4498857"/>
                <a:ext cx="1349301" cy="652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Connecteur droit 13"/>
              <p:cNvCxnSpPr/>
              <p:nvPr/>
            </p:nvCxnSpPr>
            <p:spPr>
              <a:xfrm>
                <a:off x="7956376" y="4825730"/>
                <a:ext cx="0" cy="1497906"/>
              </a:xfrm>
              <a:prstGeom prst="line">
                <a:avLst/>
              </a:prstGeom>
            </p:spPr>
            <p:style>
              <a:lnRef idx="1">
                <a:schemeClr val="dk1"/>
              </a:lnRef>
              <a:fillRef idx="0">
                <a:schemeClr val="dk1"/>
              </a:fillRef>
              <a:effectRef idx="0">
                <a:schemeClr val="dk1"/>
              </a:effectRef>
              <a:fontRef idx="minor">
                <a:schemeClr val="tx1"/>
              </a:fontRef>
            </p:style>
          </p:cxnSp>
        </p:grpSp>
        <p:sp>
          <p:nvSpPr>
            <p:cNvPr id="26636" name="ZoneTexte 15"/>
            <p:cNvSpPr txBox="1">
              <a:spLocks noChangeArrowheads="1"/>
            </p:cNvSpPr>
            <p:nvPr/>
          </p:nvSpPr>
          <p:spPr bwMode="auto">
            <a:xfrm>
              <a:off x="6680200" y="1689100"/>
              <a:ext cx="1800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algn="ctr" eaLnBrk="1" hangingPunct="1">
                <a:spcBef>
                  <a:spcPct val="0"/>
                </a:spcBef>
                <a:spcAft>
                  <a:spcPct val="0"/>
                </a:spcAft>
                <a:buClrTx/>
                <a:buFontTx/>
                <a:buNone/>
              </a:pPr>
              <a:r>
                <a:rPr lang="fr-FR" altLang="fr-FR" sz="2800" b="1">
                  <a:solidFill>
                    <a:schemeClr val="tx1"/>
                  </a:solidFill>
                  <a:ea typeface="ＭＳ Ｐゴシック" charset="-128"/>
                  <a:cs typeface="Arial" charset="0"/>
                </a:rPr>
                <a:t>PCSI - PSI</a:t>
              </a:r>
            </a:p>
          </p:txBody>
        </p:sp>
      </p:grpSp>
      <p:sp>
        <p:nvSpPr>
          <p:cNvPr id="2" name="ZoneTexte 1"/>
          <p:cNvSpPr txBox="1">
            <a:spLocks noChangeArrowheads="1"/>
          </p:cNvSpPr>
          <p:nvPr/>
        </p:nvSpPr>
        <p:spPr bwMode="auto">
          <a:xfrm>
            <a:off x="6686550" y="1803400"/>
            <a:ext cx="1960563" cy="6524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eaLnBrk="1" hangingPunct="1">
              <a:spcBef>
                <a:spcPct val="0"/>
              </a:spcBef>
              <a:spcAft>
                <a:spcPct val="0"/>
              </a:spcAft>
              <a:buClrTx/>
              <a:buFontTx/>
              <a:buNone/>
            </a:pPr>
            <a:endParaRPr lang="fr-FR" altLang="fr-FR" sz="1800">
              <a:solidFill>
                <a:schemeClr val="tx1"/>
              </a:solidFill>
              <a:latin typeface="Arial" charset="0"/>
              <a:ea typeface="ＭＳ Ｐゴシック" charset="-128"/>
              <a:cs typeface="Arial" charset="0"/>
            </a:endParaRPr>
          </a:p>
        </p:txBody>
      </p:sp>
      <p:sp>
        <p:nvSpPr>
          <p:cNvPr id="3" name="ZoneTexte 2"/>
          <p:cNvSpPr txBox="1">
            <a:spLocks noChangeArrowheads="1"/>
          </p:cNvSpPr>
          <p:nvPr/>
        </p:nvSpPr>
        <p:spPr bwMode="auto">
          <a:xfrm>
            <a:off x="935038" y="1847850"/>
            <a:ext cx="1800225"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eaLnBrk="1" hangingPunct="1">
              <a:spcBef>
                <a:spcPct val="0"/>
              </a:spcBef>
              <a:spcAft>
                <a:spcPct val="0"/>
              </a:spcAft>
              <a:buClrTx/>
              <a:buFontTx/>
              <a:buNone/>
            </a:pPr>
            <a:endParaRPr lang="fr-FR" altLang="fr-FR" sz="1800">
              <a:solidFill>
                <a:schemeClr val="tx1"/>
              </a:solidFill>
              <a:latin typeface="Arial" charset="0"/>
              <a:ea typeface="ＭＳ Ｐゴシック" charset="-128"/>
              <a:cs typeface="Arial" charset="0"/>
            </a:endParaRPr>
          </a:p>
        </p:txBody>
      </p:sp>
    </p:spTree>
    <p:extLst>
      <p:ext uri="{BB962C8B-B14F-4D97-AF65-F5344CB8AC3E}">
        <p14:creationId xmlns:p14="http://schemas.microsoft.com/office/powerpoint/2010/main" val="15617910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nodeType="clickEffect">
                                  <p:stCondLst>
                                    <p:cond delay="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 grpId="0" animBg="1"/>
      <p:bldP spid="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ZoneTexte 1"/>
          <p:cNvSpPr txBox="1">
            <a:spLocks noChangeArrowheads="1"/>
          </p:cNvSpPr>
          <p:nvPr/>
        </p:nvSpPr>
        <p:spPr bwMode="auto">
          <a:xfrm>
            <a:off x="1331913" y="1484313"/>
            <a:ext cx="6264275" cy="329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algn="just" eaLnBrk="1" hangingPunct="1">
              <a:spcBef>
                <a:spcPct val="0"/>
              </a:spcBef>
              <a:spcAft>
                <a:spcPct val="0"/>
              </a:spcAft>
              <a:buClrTx/>
              <a:buFontTx/>
              <a:buNone/>
            </a:pPr>
            <a:r>
              <a:rPr lang="fr-FR" altLang="fr-FR" sz="4400" b="1">
                <a:solidFill>
                  <a:srgbClr val="0000FF"/>
                </a:solidFill>
                <a:latin typeface="Arial" charset="0"/>
                <a:ea typeface="ＭＳ Ｐゴシック" charset="-128"/>
                <a:cs typeface="Arial" charset="0"/>
              </a:rPr>
              <a:t>Cela semble toujours impossible, jusqu'à ce qu'on le fasse. </a:t>
            </a:r>
          </a:p>
          <a:p>
            <a:pPr eaLnBrk="1" hangingPunct="1">
              <a:spcBef>
                <a:spcPct val="0"/>
              </a:spcBef>
              <a:spcAft>
                <a:spcPct val="0"/>
              </a:spcAft>
              <a:buClrTx/>
              <a:buFontTx/>
              <a:buNone/>
            </a:pPr>
            <a:endParaRPr lang="fr-FR" altLang="fr-FR" sz="4400" b="1">
              <a:solidFill>
                <a:srgbClr val="0000FF"/>
              </a:solidFill>
              <a:latin typeface="Arial" charset="0"/>
              <a:ea typeface="ＭＳ Ｐゴシック" charset="-128"/>
              <a:cs typeface="Arial" charset="0"/>
            </a:endParaRPr>
          </a:p>
          <a:p>
            <a:pPr eaLnBrk="1" hangingPunct="1">
              <a:spcBef>
                <a:spcPct val="0"/>
              </a:spcBef>
              <a:spcAft>
                <a:spcPct val="0"/>
              </a:spcAft>
              <a:buClrTx/>
              <a:buFontTx/>
              <a:buNone/>
            </a:pPr>
            <a:r>
              <a:rPr lang="fr-FR" altLang="fr-FR" sz="3200">
                <a:solidFill>
                  <a:srgbClr val="0000FF"/>
                </a:solidFill>
                <a:latin typeface="Arial" charset="0"/>
                <a:ea typeface="ＭＳ Ｐゴシック" charset="-128"/>
                <a:cs typeface="Arial" charset="0"/>
              </a:rPr>
              <a:t>Nelson Mandela</a:t>
            </a:r>
          </a:p>
        </p:txBody>
      </p:sp>
      <p:pic>
        <p:nvPicPr>
          <p:cNvPr id="6861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9313" y="3716338"/>
            <a:ext cx="1666875" cy="18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2130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txBox="1">
            <a:spLocks/>
          </p:cNvSpPr>
          <p:nvPr/>
        </p:nvSpPr>
        <p:spPr>
          <a:xfrm>
            <a:off x="269875" y="444500"/>
            <a:ext cx="8569325" cy="596265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fontAlgn="auto" hangingPunct="1">
              <a:spcBef>
                <a:spcPts val="0"/>
              </a:spcBef>
              <a:spcAft>
                <a:spcPts val="0"/>
              </a:spcAft>
              <a:buFontTx/>
              <a:buNone/>
              <a:defRPr/>
            </a:pPr>
            <a:r>
              <a:rPr lang="fr-FR" sz="2400" b="1" kern="0" dirty="0" smtClean="0">
                <a:solidFill>
                  <a:srgbClr val="0000FF"/>
                </a:solidFill>
                <a:latin typeface="Calibri" panose="020F0502020204030204" pitchFamily="34" charset="0"/>
                <a:cs typeface="Calibri" panose="020F0502020204030204" pitchFamily="34" charset="0"/>
              </a:rPr>
              <a:t>La démarche d’investigation</a:t>
            </a:r>
          </a:p>
          <a:p>
            <a:pPr marL="366713" lvl="1" indent="-31750" algn="just" eaLnBrk="1" fontAlgn="auto" hangingPunct="1">
              <a:spcBef>
                <a:spcPts val="0"/>
              </a:spcBef>
              <a:spcAft>
                <a:spcPts val="0"/>
              </a:spcAft>
              <a:buFont typeface="Arial" pitchFamily="34" charset="0"/>
              <a:buNone/>
              <a:defRPr/>
            </a:pPr>
            <a:r>
              <a:rPr lang="fr-FR" sz="2400" kern="0" dirty="0" smtClean="0">
                <a:solidFill>
                  <a:srgbClr val="0000FF"/>
                </a:solidFill>
                <a:latin typeface="Calibri" panose="020F0502020204030204" pitchFamily="34" charset="0"/>
                <a:cs typeface="Calibri" panose="020F0502020204030204" pitchFamily="34" charset="0"/>
              </a:rPr>
              <a:t>C’est une </a:t>
            </a:r>
            <a:r>
              <a:rPr lang="fr-FR" sz="2400" b="1" i="1" kern="0" dirty="0" smtClean="0">
                <a:solidFill>
                  <a:srgbClr val="0000FF"/>
                </a:solidFill>
                <a:latin typeface="Calibri" panose="020F0502020204030204" pitchFamily="34" charset="0"/>
                <a:cs typeface="Calibri" panose="020F0502020204030204" pitchFamily="34" charset="0"/>
              </a:rPr>
              <a:t>démarche scientifique </a:t>
            </a:r>
            <a:r>
              <a:rPr lang="fr-FR" sz="2400" kern="0" dirty="0" smtClean="0">
                <a:solidFill>
                  <a:srgbClr val="0000FF"/>
                </a:solidFill>
                <a:latin typeface="Calibri" panose="020F0502020204030204" pitchFamily="34" charset="0"/>
                <a:cs typeface="Calibri" panose="020F0502020204030204" pitchFamily="34" charset="0"/>
              </a:rPr>
              <a:t>qui permet d’expliciter un phénomène en formulant des hypothèses et en conduisant des recherches pour valider ou non ces hypothèses. Elle est présente au primaire et au collège.</a:t>
            </a:r>
          </a:p>
          <a:p>
            <a:pPr marL="366713" lvl="1" indent="-31750" algn="just" eaLnBrk="1" fontAlgn="auto" hangingPunct="1">
              <a:spcBef>
                <a:spcPts val="0"/>
              </a:spcBef>
              <a:spcAft>
                <a:spcPts val="0"/>
              </a:spcAft>
              <a:buFont typeface="Arial" pitchFamily="34" charset="0"/>
              <a:buNone/>
              <a:defRPr/>
            </a:pPr>
            <a:endParaRPr lang="fr-FR" sz="2400" kern="0" dirty="0" smtClean="0">
              <a:solidFill>
                <a:srgbClr val="0000FF"/>
              </a:solidFill>
              <a:latin typeface="Calibri" panose="020F0502020204030204" pitchFamily="34" charset="0"/>
              <a:cs typeface="Calibri" panose="020F0502020204030204" pitchFamily="34" charset="0"/>
            </a:endParaRPr>
          </a:p>
          <a:p>
            <a:pPr marL="0" indent="0" algn="just" eaLnBrk="1" fontAlgn="auto" hangingPunct="1">
              <a:spcBef>
                <a:spcPts val="0"/>
              </a:spcBef>
              <a:spcAft>
                <a:spcPts val="0"/>
              </a:spcAft>
              <a:buFontTx/>
              <a:buNone/>
              <a:defRPr/>
            </a:pPr>
            <a:r>
              <a:rPr lang="fr-FR" sz="2400" b="1" kern="0" dirty="0" smtClean="0">
                <a:solidFill>
                  <a:srgbClr val="0000FF"/>
                </a:solidFill>
                <a:latin typeface="Calibri" panose="020F0502020204030204" pitchFamily="34" charset="0"/>
                <a:cs typeface="Calibri" panose="020F0502020204030204" pitchFamily="34" charset="0"/>
              </a:rPr>
              <a:t>La démarche de résolution de problème technique</a:t>
            </a:r>
          </a:p>
          <a:p>
            <a:pPr marL="366713" lvl="1" indent="-3175" algn="just" eaLnBrk="1" fontAlgn="auto" hangingPunct="1">
              <a:spcBef>
                <a:spcPts val="0"/>
              </a:spcBef>
              <a:spcAft>
                <a:spcPts val="0"/>
              </a:spcAft>
              <a:buFont typeface="Arial" pitchFamily="34" charset="0"/>
              <a:buNone/>
              <a:defRPr/>
            </a:pPr>
            <a:r>
              <a:rPr lang="fr-FR" sz="2400" kern="0" dirty="0" smtClean="0">
                <a:solidFill>
                  <a:srgbClr val="0000FF"/>
                </a:solidFill>
                <a:latin typeface="Calibri" panose="020F0502020204030204" pitchFamily="34" charset="0"/>
                <a:cs typeface="Calibri" panose="020F0502020204030204" pitchFamily="34" charset="0"/>
              </a:rPr>
              <a:t>	C’est une </a:t>
            </a:r>
            <a:r>
              <a:rPr lang="fr-FR" sz="2400" b="1" i="1" kern="0" dirty="0" smtClean="0">
                <a:solidFill>
                  <a:srgbClr val="0000FF"/>
                </a:solidFill>
                <a:latin typeface="Calibri" panose="020F0502020204030204" pitchFamily="34" charset="0"/>
                <a:cs typeface="Calibri" panose="020F0502020204030204" pitchFamily="34" charset="0"/>
              </a:rPr>
              <a:t>démarche mixte</a:t>
            </a:r>
            <a:r>
              <a:rPr lang="fr-FR" sz="2400" kern="0" dirty="0" smtClean="0">
                <a:solidFill>
                  <a:srgbClr val="0000FF"/>
                </a:solidFill>
                <a:latin typeface="Calibri" panose="020F0502020204030204" pitchFamily="34" charset="0"/>
                <a:cs typeface="Calibri" panose="020F0502020204030204" pitchFamily="34" charset="0"/>
              </a:rPr>
              <a:t>, scientifique et technologique, qui permet de cerner un problème et d’identifier les causes par une investigation, puis de trouver par exemple des solutions techniques pour améliorer un objet.</a:t>
            </a:r>
          </a:p>
          <a:p>
            <a:pPr marL="366713" lvl="1" indent="-3175" algn="just" eaLnBrk="1" fontAlgn="auto" hangingPunct="1">
              <a:spcBef>
                <a:spcPts val="0"/>
              </a:spcBef>
              <a:spcAft>
                <a:spcPts val="0"/>
              </a:spcAft>
              <a:buFont typeface="Arial" pitchFamily="34" charset="0"/>
              <a:buNone/>
              <a:defRPr/>
            </a:pPr>
            <a:endParaRPr lang="fr-FR" sz="2400" kern="0" dirty="0" smtClean="0">
              <a:solidFill>
                <a:srgbClr val="0000FF"/>
              </a:solidFill>
              <a:latin typeface="Calibri" panose="020F0502020204030204" pitchFamily="34" charset="0"/>
              <a:cs typeface="Calibri" panose="020F0502020204030204" pitchFamily="34" charset="0"/>
            </a:endParaRPr>
          </a:p>
          <a:p>
            <a:pPr marL="0" indent="0" algn="just" eaLnBrk="1" fontAlgn="auto" hangingPunct="1">
              <a:spcBef>
                <a:spcPts val="0"/>
              </a:spcBef>
              <a:spcAft>
                <a:spcPts val="0"/>
              </a:spcAft>
              <a:buFontTx/>
              <a:buNone/>
              <a:defRPr/>
            </a:pPr>
            <a:r>
              <a:rPr lang="fr-FR" sz="2400" b="1" kern="0" dirty="0" smtClean="0">
                <a:solidFill>
                  <a:srgbClr val="0000FF"/>
                </a:solidFill>
                <a:latin typeface="Calibri" panose="020F0502020204030204" pitchFamily="34" charset="0"/>
                <a:cs typeface="Calibri" panose="020F0502020204030204" pitchFamily="34" charset="0"/>
              </a:rPr>
              <a:t>La démarche de projet</a:t>
            </a:r>
          </a:p>
          <a:p>
            <a:pPr marL="366713" lvl="1" indent="-3175" algn="just" eaLnBrk="1" fontAlgn="auto" hangingPunct="1">
              <a:spcBef>
                <a:spcPts val="0"/>
              </a:spcBef>
              <a:spcAft>
                <a:spcPts val="0"/>
              </a:spcAft>
              <a:buFont typeface="Arial" pitchFamily="34" charset="0"/>
              <a:buNone/>
              <a:defRPr/>
            </a:pPr>
            <a:r>
              <a:rPr lang="fr-FR" sz="2400" kern="0" dirty="0" smtClean="0">
                <a:solidFill>
                  <a:srgbClr val="0000FF"/>
                </a:solidFill>
                <a:latin typeface="Calibri" panose="020F0502020204030204" pitchFamily="34" charset="0"/>
                <a:cs typeface="Calibri" panose="020F0502020204030204" pitchFamily="34" charset="0"/>
              </a:rPr>
              <a:t>	C’est une </a:t>
            </a:r>
            <a:r>
              <a:rPr lang="fr-FR" sz="2400" b="1" i="1" kern="0" dirty="0" smtClean="0">
                <a:solidFill>
                  <a:srgbClr val="0000FF"/>
                </a:solidFill>
                <a:latin typeface="Calibri" panose="020F0502020204030204" pitchFamily="34" charset="0"/>
                <a:cs typeface="Calibri" panose="020F0502020204030204" pitchFamily="34" charset="0"/>
              </a:rPr>
              <a:t>démarche technologique </a:t>
            </a:r>
            <a:r>
              <a:rPr lang="fr-FR" sz="2400" kern="0" dirty="0" smtClean="0">
                <a:solidFill>
                  <a:srgbClr val="0000FF"/>
                </a:solidFill>
                <a:latin typeface="Calibri" panose="020F0502020204030204" pitchFamily="34" charset="0"/>
                <a:cs typeface="Calibri" panose="020F0502020204030204" pitchFamily="34" charset="0"/>
              </a:rPr>
              <a:t>qui permet progressivement de construire une réalité pour répondre à un besoin. Elle est industrielle et pédagogique. </a:t>
            </a:r>
            <a:endParaRPr lang="fr-FR" sz="2400" kern="0" dirty="0">
              <a:solidFill>
                <a:srgbClr val="0000FF"/>
              </a:solidFill>
              <a:latin typeface="Calibri" panose="020F0502020204030204" pitchFamily="34" charset="0"/>
              <a:cs typeface="Calibri" panose="020F0502020204030204" pitchFamily="34" charset="0"/>
            </a:endParaRPr>
          </a:p>
        </p:txBody>
      </p:sp>
      <p:sp>
        <p:nvSpPr>
          <p:cNvPr id="6" name="Titre 1"/>
          <p:cNvSpPr txBox="1">
            <a:spLocks/>
          </p:cNvSpPr>
          <p:nvPr/>
        </p:nvSpPr>
        <p:spPr>
          <a:xfrm>
            <a:off x="4872038" y="133350"/>
            <a:ext cx="4257675" cy="561975"/>
          </a:xfrm>
          <a:prstGeom prst="rect">
            <a:avLst/>
          </a:prstGeom>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eaLnBrk="1" fontAlgn="auto" hangingPunct="1">
              <a:spcAft>
                <a:spcPts val="0"/>
              </a:spcAft>
              <a:defRPr/>
            </a:pPr>
            <a:r>
              <a:rPr lang="fr-FR" sz="2800" b="1" kern="0" dirty="0" smtClean="0">
                <a:solidFill>
                  <a:schemeClr val="tx1"/>
                </a:solidFill>
                <a:latin typeface="Calibri" panose="020F0502020204030204" pitchFamily="34" charset="0"/>
                <a:cs typeface="Calibri" panose="020F0502020204030204" pitchFamily="34" charset="0"/>
              </a:rPr>
              <a:t>Trois démarches</a:t>
            </a:r>
            <a:endParaRPr lang="fr-FR" sz="2800" b="1" kern="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8931035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659" name="Groupe 17"/>
          <p:cNvGrpSpPr>
            <a:grpSpLocks/>
          </p:cNvGrpSpPr>
          <p:nvPr/>
        </p:nvGrpSpPr>
        <p:grpSpPr bwMode="auto">
          <a:xfrm>
            <a:off x="850900" y="1023938"/>
            <a:ext cx="2376488" cy="4608512"/>
            <a:chOff x="1547664" y="980596"/>
            <a:chExt cx="2376488" cy="4608512"/>
          </a:xfrm>
        </p:grpSpPr>
        <p:grpSp>
          <p:nvGrpSpPr>
            <p:cNvPr id="70662" name="Grouper 25"/>
            <p:cNvGrpSpPr>
              <a:grpSpLocks/>
            </p:cNvGrpSpPr>
            <p:nvPr/>
          </p:nvGrpSpPr>
          <p:grpSpPr bwMode="auto">
            <a:xfrm>
              <a:off x="1547664" y="980596"/>
              <a:ext cx="2376488" cy="4608512"/>
              <a:chOff x="-5221088" y="3140836"/>
              <a:chExt cx="2376177" cy="4608335"/>
            </a:xfrm>
          </p:grpSpPr>
          <p:sp>
            <p:nvSpPr>
              <p:cNvPr id="7" name="Ellipse 6"/>
              <p:cNvSpPr>
                <a:spLocks noChangeAspect="1"/>
              </p:cNvSpPr>
              <p:nvPr/>
            </p:nvSpPr>
            <p:spPr bwMode="auto">
              <a:xfrm>
                <a:off x="-5221088" y="3140836"/>
                <a:ext cx="2376177" cy="4608335"/>
              </a:xfrm>
              <a:prstGeom prst="ellipse">
                <a:avLst/>
              </a:prstGeom>
              <a:gradFill rotWithShape="1">
                <a:gsLst>
                  <a:gs pos="0">
                    <a:srgbClr val="3799FF">
                      <a:alpha val="17999"/>
                    </a:srgbClr>
                  </a:gs>
                  <a:gs pos="20000">
                    <a:srgbClr val="0C84DC">
                      <a:alpha val="17999"/>
                    </a:srgbClr>
                  </a:gs>
                  <a:gs pos="100000">
                    <a:srgbClr val="044F86">
                      <a:alpha val="17999"/>
                    </a:srgbClr>
                  </a:gs>
                </a:gsLst>
                <a:lin ang="5400000"/>
              </a:gradFill>
              <a:ln w="12700">
                <a:solidFill>
                  <a:srgbClr val="0789E6"/>
                </a:solidFill>
                <a:round/>
                <a:headEnd/>
                <a:tailEnd/>
              </a:ln>
              <a:effectLst>
                <a:outerShdw blurRad="228600" dist="38100" dir="5400000" sx="103999" sy="103999" algn="ctr" rotWithShape="0">
                  <a:srgbClr val="808080">
                    <a:alpha val="79999"/>
                  </a:srgbClr>
                </a:outerShdw>
              </a:effectLst>
            </p:spPr>
            <p:txBody>
              <a:bodyPr anchor="ctr"/>
              <a:lstStyle/>
              <a:p>
                <a:pPr algn="ctr">
                  <a:defRPr/>
                </a:pPr>
                <a:endParaRPr lang="fr-FR">
                  <a:solidFill>
                    <a:schemeClr val="lt1"/>
                  </a:solidFill>
                  <a:latin typeface="+mn-lt"/>
                </a:endParaRPr>
              </a:p>
            </p:txBody>
          </p:sp>
          <p:sp>
            <p:nvSpPr>
              <p:cNvPr id="70671" name="ZoneTexte 9"/>
              <p:cNvSpPr txBox="1">
                <a:spLocks noChangeArrowheads="1"/>
              </p:cNvSpPr>
              <p:nvPr/>
            </p:nvSpPr>
            <p:spPr bwMode="auto">
              <a:xfrm>
                <a:off x="-4730614" y="6885604"/>
                <a:ext cx="1512689" cy="461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algn="ctr" eaLnBrk="1" hangingPunct="1">
                  <a:spcBef>
                    <a:spcPct val="0"/>
                  </a:spcBef>
                  <a:spcAft>
                    <a:spcPct val="0"/>
                  </a:spcAft>
                  <a:buClrTx/>
                  <a:buFontTx/>
                  <a:buNone/>
                </a:pPr>
                <a:r>
                  <a:rPr lang="fr-FR" altLang="fr-FR" sz="2400">
                    <a:solidFill>
                      <a:srgbClr val="0000FF"/>
                    </a:solidFill>
                    <a:ea typeface="ＭＳ Ｐゴシック" charset="-128"/>
                  </a:rPr>
                  <a:t>Projet</a:t>
                </a:r>
              </a:p>
            </p:txBody>
          </p:sp>
        </p:grpSp>
        <p:grpSp>
          <p:nvGrpSpPr>
            <p:cNvPr id="70663" name="Groupe 16"/>
            <p:cNvGrpSpPr>
              <a:grpSpLocks/>
            </p:cNvGrpSpPr>
            <p:nvPr/>
          </p:nvGrpSpPr>
          <p:grpSpPr bwMode="auto">
            <a:xfrm>
              <a:off x="1915964" y="1221896"/>
              <a:ext cx="1655763" cy="2736850"/>
              <a:chOff x="3474028" y="1366938"/>
              <a:chExt cx="1655763" cy="2736850"/>
            </a:xfrm>
          </p:grpSpPr>
          <p:grpSp>
            <p:nvGrpSpPr>
              <p:cNvPr id="70664" name="Grouper 13"/>
              <p:cNvGrpSpPr>
                <a:grpSpLocks/>
              </p:cNvGrpSpPr>
              <p:nvPr/>
            </p:nvGrpSpPr>
            <p:grpSpPr bwMode="auto">
              <a:xfrm>
                <a:off x="3474028" y="1366938"/>
                <a:ext cx="1655763" cy="2736850"/>
                <a:chOff x="754848" y="1915724"/>
                <a:chExt cx="1655738" cy="2736889"/>
              </a:xfrm>
            </p:grpSpPr>
            <p:sp>
              <p:nvSpPr>
                <p:cNvPr id="11" name="Ellipse 10"/>
                <p:cNvSpPr>
                  <a:spLocks noChangeAspect="1"/>
                </p:cNvSpPr>
                <p:nvPr/>
              </p:nvSpPr>
              <p:spPr bwMode="auto">
                <a:xfrm>
                  <a:off x="754848" y="1915724"/>
                  <a:ext cx="1655738" cy="2736889"/>
                </a:xfrm>
                <a:prstGeom prst="ellipse">
                  <a:avLst/>
                </a:prstGeom>
                <a:gradFill rotWithShape="1">
                  <a:gsLst>
                    <a:gs pos="0">
                      <a:srgbClr val="AEFF3B">
                        <a:alpha val="12999"/>
                      </a:srgbClr>
                    </a:gs>
                    <a:gs pos="20000">
                      <a:srgbClr val="96DC1C">
                        <a:alpha val="12999"/>
                      </a:srgbClr>
                    </a:gs>
                    <a:gs pos="100000">
                      <a:srgbClr val="5A860D">
                        <a:alpha val="12999"/>
                      </a:srgbClr>
                    </a:gs>
                  </a:gsLst>
                  <a:lin ang="5400000"/>
                </a:gradFill>
                <a:ln w="12700">
                  <a:solidFill>
                    <a:srgbClr val="9BE618"/>
                  </a:solidFill>
                  <a:round/>
                  <a:headEnd/>
                  <a:tailEnd/>
                </a:ln>
                <a:effectLst>
                  <a:outerShdw blurRad="228600" dist="38100" dir="5400000" sx="103999" sy="103999" algn="ctr" rotWithShape="0">
                    <a:srgbClr val="808080">
                      <a:alpha val="79999"/>
                    </a:srgbClr>
                  </a:outerShdw>
                </a:effectLst>
              </p:spPr>
              <p:txBody>
                <a:bodyPr anchor="ctr"/>
                <a:lstStyle/>
                <a:p>
                  <a:pPr algn="ctr">
                    <a:defRPr/>
                  </a:pPr>
                  <a:endParaRPr lang="fr-FR">
                    <a:solidFill>
                      <a:schemeClr val="lt1"/>
                    </a:solidFill>
                    <a:latin typeface="+mn-lt"/>
                  </a:endParaRPr>
                </a:p>
              </p:txBody>
            </p:sp>
            <p:sp>
              <p:nvSpPr>
                <p:cNvPr id="70669" name="ZoneTexte 8"/>
                <p:cNvSpPr txBox="1">
                  <a:spLocks noChangeArrowheads="1"/>
                </p:cNvSpPr>
                <p:nvPr/>
              </p:nvSpPr>
              <p:spPr bwMode="auto">
                <a:xfrm>
                  <a:off x="827872" y="3317506"/>
                  <a:ext cx="1511277" cy="1200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algn="ctr" eaLnBrk="1" hangingPunct="1">
                    <a:spcBef>
                      <a:spcPct val="0"/>
                    </a:spcBef>
                    <a:spcAft>
                      <a:spcPct val="0"/>
                    </a:spcAft>
                    <a:buClrTx/>
                    <a:buFontTx/>
                    <a:buNone/>
                  </a:pPr>
                  <a:r>
                    <a:rPr lang="fr-FR" altLang="fr-FR" sz="2400">
                      <a:solidFill>
                        <a:srgbClr val="0000FF"/>
                      </a:solidFill>
                      <a:ea typeface="ＭＳ Ｐゴシック" charset="-128"/>
                    </a:rPr>
                    <a:t>Résolution problème technique</a:t>
                  </a:r>
                </a:p>
              </p:txBody>
            </p:sp>
          </p:grpSp>
          <p:grpSp>
            <p:nvGrpSpPr>
              <p:cNvPr id="70665" name="Groupe 14"/>
              <p:cNvGrpSpPr>
                <a:grpSpLocks/>
              </p:cNvGrpSpPr>
              <p:nvPr/>
            </p:nvGrpSpPr>
            <p:grpSpPr bwMode="auto">
              <a:xfrm>
                <a:off x="3704663" y="1509813"/>
                <a:ext cx="1296366" cy="1081087"/>
                <a:chOff x="553633" y="1990944"/>
                <a:chExt cx="1296366" cy="1081087"/>
              </a:xfrm>
            </p:grpSpPr>
            <p:sp>
              <p:nvSpPr>
                <p:cNvPr id="13" name="Ellipse 12"/>
                <p:cNvSpPr>
                  <a:spLocks noChangeAspect="1"/>
                </p:cNvSpPr>
                <p:nvPr/>
              </p:nvSpPr>
              <p:spPr bwMode="auto">
                <a:xfrm>
                  <a:off x="602398" y="1990944"/>
                  <a:ext cx="1089025" cy="1081087"/>
                </a:xfrm>
                <a:prstGeom prst="ellipse">
                  <a:avLst/>
                </a:prstGeom>
                <a:gradFill rotWithShape="1">
                  <a:gsLst>
                    <a:gs pos="0">
                      <a:srgbClr val="FFF834">
                        <a:alpha val="48000"/>
                      </a:srgbClr>
                    </a:gs>
                    <a:gs pos="20000">
                      <a:srgbClr val="E7CF07">
                        <a:alpha val="48000"/>
                      </a:srgbClr>
                    </a:gs>
                    <a:gs pos="100000">
                      <a:srgbClr val="8D7E02">
                        <a:alpha val="48000"/>
                      </a:srgbClr>
                    </a:gs>
                  </a:gsLst>
                  <a:lin ang="5400000"/>
                </a:gradFill>
                <a:ln w="12700">
                  <a:solidFill>
                    <a:srgbClr val="F2D902"/>
                  </a:solidFill>
                  <a:round/>
                  <a:headEnd/>
                  <a:tailEnd/>
                </a:ln>
                <a:effectLst>
                  <a:outerShdw blurRad="228600" dist="38100" dir="5400000" sx="103999" sy="103999" algn="ctr" rotWithShape="0">
                    <a:srgbClr val="808080">
                      <a:alpha val="79999"/>
                    </a:srgbClr>
                  </a:outerShdw>
                </a:effectLst>
              </p:spPr>
              <p:txBody>
                <a:bodyPr anchor="ctr"/>
                <a:lstStyle/>
                <a:p>
                  <a:pPr algn="ctr">
                    <a:defRPr/>
                  </a:pPr>
                  <a:endParaRPr lang="fr-FR">
                    <a:solidFill>
                      <a:schemeClr val="lt1"/>
                    </a:solidFill>
                    <a:latin typeface="+mn-lt"/>
                  </a:endParaRPr>
                </a:p>
              </p:txBody>
            </p:sp>
            <p:sp>
              <p:nvSpPr>
                <p:cNvPr id="20492" name="ZoneTexte 7"/>
                <p:cNvSpPr txBox="1">
                  <a:spLocks noChangeArrowheads="1"/>
                </p:cNvSpPr>
                <p:nvPr/>
              </p:nvSpPr>
              <p:spPr bwMode="auto">
                <a:xfrm>
                  <a:off x="553186" y="2116356"/>
                  <a:ext cx="12969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fr-FR" altLang="fr-FR" sz="2400" dirty="0" err="1" smtClean="0">
                      <a:solidFill>
                        <a:srgbClr val="0000FF"/>
                      </a:solidFill>
                      <a:latin typeface="Calibri" panose="020F0502020204030204" pitchFamily="34" charset="0"/>
                      <a:cs typeface="Calibri" panose="020F0502020204030204" pitchFamily="34" charset="0"/>
                    </a:rPr>
                    <a:t>Investi-gatio</a:t>
                  </a:r>
                  <a:r>
                    <a:rPr lang="fr-FR" altLang="fr-FR" sz="2400" dirty="0" err="1" smtClean="0">
                      <a:solidFill>
                        <a:srgbClr val="0000FF"/>
                      </a:solidFill>
                      <a:latin typeface="+mn-lt"/>
                      <a:cs typeface="ＭＳ Ｐゴシック" charset="-128"/>
                    </a:rPr>
                    <a:t>n</a:t>
                  </a:r>
                  <a:endParaRPr lang="fr-FR" altLang="fr-FR" sz="2400" dirty="0" smtClean="0">
                    <a:solidFill>
                      <a:srgbClr val="0000FF"/>
                    </a:solidFill>
                    <a:latin typeface="+mn-lt"/>
                    <a:cs typeface="ＭＳ Ｐゴシック" charset="-128"/>
                  </a:endParaRPr>
                </a:p>
              </p:txBody>
            </p:sp>
          </p:grpSp>
        </p:grpSp>
      </p:grpSp>
      <p:sp>
        <p:nvSpPr>
          <p:cNvPr id="16" name="ZoneTexte 15"/>
          <p:cNvSpPr txBox="1"/>
          <p:nvPr/>
        </p:nvSpPr>
        <p:spPr>
          <a:xfrm>
            <a:off x="3770313" y="496888"/>
            <a:ext cx="5033962" cy="5448300"/>
          </a:xfrm>
          <a:prstGeom prst="rect">
            <a:avLst/>
          </a:prstGeom>
          <a:noFill/>
          <a:ln>
            <a:solidFill>
              <a:schemeClr val="bg1"/>
            </a:solidFill>
          </a:ln>
        </p:spPr>
        <p:txBody>
          <a:bodyPr>
            <a:spAutoFit/>
          </a:bodyPr>
          <a:lstStyle/>
          <a:p>
            <a:pPr algn="just">
              <a:lnSpc>
                <a:spcPct val="150000"/>
              </a:lnSpc>
              <a:defRPr/>
            </a:pPr>
            <a:r>
              <a:rPr lang="fr-FR" sz="2400" dirty="0">
                <a:solidFill>
                  <a:srgbClr val="0000FF"/>
                </a:solidFill>
                <a:effectLst>
                  <a:outerShdw blurRad="38100" dist="38100" dir="2700000" algn="tl">
                    <a:srgbClr val="FFFFFF"/>
                  </a:outerShdw>
                </a:effectLst>
                <a:latin typeface="Calibri" panose="020F0502020204030204" pitchFamily="34" charset="0"/>
                <a:ea typeface="ＭＳ Ｐゴシック" panose="020B0600070205080204" pitchFamily="34" charset="-128"/>
                <a:cs typeface="Calibri" panose="020F0502020204030204" pitchFamily="34" charset="0"/>
              </a:rPr>
              <a:t>La démarche de projet est une activité toujours collective, destinée à atteindre un objectif répondant à un besoin, passant par la définition d'un plan de travail, d'objectifs intermédiaires, d'une planification des activités et d'une répartition des rôles. Elle intègre avantageusement les deux démarches précédentes</a:t>
            </a:r>
            <a:r>
              <a:rPr lang="fr-FR" sz="2800" dirty="0">
                <a:solidFill>
                  <a:srgbClr val="0000FF"/>
                </a:solidFill>
                <a:effectLst>
                  <a:outerShdw blurRad="38100" dist="38100" dir="2700000" algn="tl">
                    <a:srgbClr val="FFFFFF"/>
                  </a:outerShdw>
                </a:effectLst>
                <a:ea typeface="ＭＳ Ｐゴシック" panose="020B0600070205080204" pitchFamily="34" charset="-128"/>
              </a:rPr>
              <a:t>.</a:t>
            </a:r>
          </a:p>
          <a:p>
            <a:pPr>
              <a:defRPr/>
            </a:pPr>
            <a:endParaRPr lang="fr-FR" dirty="0"/>
          </a:p>
        </p:txBody>
      </p:sp>
    </p:spTree>
    <p:extLst>
      <p:ext uri="{BB962C8B-B14F-4D97-AF65-F5344CB8AC3E}">
        <p14:creationId xmlns:p14="http://schemas.microsoft.com/office/powerpoint/2010/main" val="35937743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2103371103"/>
              </p:ext>
            </p:extLst>
          </p:nvPr>
        </p:nvGraphicFramePr>
        <p:xfrm>
          <a:off x="233363" y="404813"/>
          <a:ext cx="8785225" cy="5969006"/>
        </p:xfrm>
        <a:graphic>
          <a:graphicData uri="http://schemas.openxmlformats.org/drawingml/2006/table">
            <a:tbl>
              <a:tblPr/>
              <a:tblGrid>
                <a:gridCol w="1550333"/>
                <a:gridCol w="2140223"/>
                <a:gridCol w="2879905"/>
                <a:gridCol w="2214764"/>
              </a:tblGrid>
              <a:tr h="1224057">
                <a:tc>
                  <a:txBody>
                    <a:bodyPr/>
                    <a:lstStyle/>
                    <a:p>
                      <a:pPr>
                        <a:spcAft>
                          <a:spcPts val="0"/>
                        </a:spcAft>
                      </a:pPr>
                      <a:endParaRPr lang="fr-FR" sz="1800" dirty="0">
                        <a:solidFill>
                          <a:srgbClr val="0000FF"/>
                        </a:solidFill>
                        <a:latin typeface="Arial" panose="020B0604020202020204" pitchFamily="34" charset="0"/>
                        <a:ea typeface="Times New Roman"/>
                        <a:cs typeface="Arial" panose="020B0604020202020204" pitchFamily="34"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b="1" dirty="0">
                          <a:solidFill>
                            <a:srgbClr val="0000FF"/>
                          </a:solidFill>
                          <a:latin typeface="Calibri" panose="020F0502020204030204" pitchFamily="34" charset="0"/>
                          <a:ea typeface="Times New Roman"/>
                          <a:cs typeface="Calibri" panose="020F0502020204030204" pitchFamily="34" charset="0"/>
                        </a:rPr>
                        <a:t>Démarche d’investigation</a:t>
                      </a:r>
                      <a:endParaRPr lang="fr-FR" sz="2400" dirty="0">
                        <a:solidFill>
                          <a:srgbClr val="0000FF"/>
                        </a:solidFill>
                        <a:latin typeface="Calibri" panose="020F0502020204030204" pitchFamily="34" charset="0"/>
                        <a:ea typeface="Times New Roman"/>
                        <a:cs typeface="Calibri" panose="020F0502020204030204" pitchFamily="34"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b="1" dirty="0">
                          <a:solidFill>
                            <a:srgbClr val="0000FF"/>
                          </a:solidFill>
                          <a:latin typeface="Calibri" panose="020F0502020204030204" pitchFamily="34" charset="0"/>
                          <a:ea typeface="Times New Roman"/>
                          <a:cs typeface="Calibri" panose="020F0502020204030204" pitchFamily="34" charset="0"/>
                        </a:rPr>
                        <a:t>Démarche de </a:t>
                      </a:r>
                      <a:r>
                        <a:rPr lang="fr-FR" sz="2400" b="1" dirty="0" smtClean="0">
                          <a:solidFill>
                            <a:srgbClr val="0000FF"/>
                          </a:solidFill>
                          <a:latin typeface="Calibri" panose="020F0502020204030204" pitchFamily="34" charset="0"/>
                          <a:ea typeface="Times New Roman"/>
                          <a:cs typeface="Calibri" panose="020F0502020204030204" pitchFamily="34" charset="0"/>
                        </a:rPr>
                        <a:t>résolution de problème technique</a:t>
                      </a:r>
                      <a:endParaRPr lang="fr-FR" sz="2400" dirty="0">
                        <a:solidFill>
                          <a:srgbClr val="0000FF"/>
                        </a:solidFill>
                        <a:latin typeface="Calibri" panose="020F0502020204030204" pitchFamily="34" charset="0"/>
                        <a:ea typeface="Times New Roman"/>
                        <a:cs typeface="Calibri" panose="020F0502020204030204" pitchFamily="34"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b="1" dirty="0">
                          <a:solidFill>
                            <a:srgbClr val="0000FF"/>
                          </a:solidFill>
                          <a:latin typeface="Calibri" panose="020F0502020204030204" pitchFamily="34" charset="0"/>
                          <a:ea typeface="Times New Roman"/>
                          <a:cs typeface="Calibri" panose="020F0502020204030204" pitchFamily="34" charset="0"/>
                        </a:rPr>
                        <a:t>Démarche de </a:t>
                      </a:r>
                      <a:r>
                        <a:rPr lang="fr-FR" sz="2400" b="1" dirty="0" smtClean="0">
                          <a:solidFill>
                            <a:srgbClr val="0000FF"/>
                          </a:solidFill>
                          <a:latin typeface="Calibri" panose="020F0502020204030204" pitchFamily="34" charset="0"/>
                          <a:ea typeface="Times New Roman"/>
                          <a:cs typeface="Calibri" panose="020F0502020204030204" pitchFamily="34" charset="0"/>
                        </a:rPr>
                        <a:t>projet</a:t>
                      </a: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2831">
                <a:tc>
                  <a:txBody>
                    <a:bodyPr/>
                    <a:lstStyle/>
                    <a:p>
                      <a:pPr>
                        <a:spcAft>
                          <a:spcPts val="0"/>
                        </a:spcAft>
                      </a:pPr>
                      <a:r>
                        <a:rPr lang="fr-FR" sz="2000" dirty="0">
                          <a:solidFill>
                            <a:srgbClr val="0000FF"/>
                          </a:solidFill>
                          <a:latin typeface="+mn-lt"/>
                          <a:ea typeface="Times New Roman"/>
                          <a:cs typeface="Arial" panose="020B0604020202020204" pitchFamily="34" charset="0"/>
                        </a:rPr>
                        <a:t>Objectif de la démarche</a:t>
                      </a: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dirty="0" smtClean="0">
                          <a:solidFill>
                            <a:srgbClr val="0000FF"/>
                          </a:solidFill>
                          <a:latin typeface="Calibri" panose="020F0502020204030204" pitchFamily="34" charset="0"/>
                          <a:ea typeface="Times New Roman"/>
                          <a:cs typeface="Calibri" panose="020F0502020204030204" pitchFamily="34" charset="0"/>
                        </a:rPr>
                        <a:t>Comprendre</a:t>
                      </a:r>
                      <a:endParaRPr lang="fr-FR" sz="2400" dirty="0">
                        <a:solidFill>
                          <a:srgbClr val="0000FF"/>
                        </a:solidFill>
                        <a:latin typeface="Calibri" panose="020F0502020204030204" pitchFamily="34" charset="0"/>
                        <a:ea typeface="Times New Roman"/>
                        <a:cs typeface="Calibri" panose="020F0502020204030204" pitchFamily="34"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dirty="0" smtClean="0">
                          <a:solidFill>
                            <a:srgbClr val="0000FF"/>
                          </a:solidFill>
                          <a:latin typeface="Calibri" panose="020F0502020204030204" pitchFamily="34" charset="0"/>
                          <a:ea typeface="Times New Roman"/>
                          <a:cs typeface="Calibri" panose="020F0502020204030204" pitchFamily="34" charset="0"/>
                        </a:rPr>
                        <a:t>Agir</a:t>
                      </a:r>
                      <a:endParaRPr lang="fr-FR" sz="2400" dirty="0">
                        <a:solidFill>
                          <a:srgbClr val="0000FF"/>
                        </a:solidFill>
                        <a:latin typeface="Calibri" panose="020F0502020204030204" pitchFamily="34" charset="0"/>
                        <a:ea typeface="Times New Roman"/>
                        <a:cs typeface="Calibri" panose="020F0502020204030204" pitchFamily="34"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dirty="0" smtClean="0">
                          <a:solidFill>
                            <a:srgbClr val="0000FF"/>
                          </a:solidFill>
                          <a:latin typeface="Calibri" panose="020F0502020204030204" pitchFamily="34" charset="0"/>
                          <a:ea typeface="Times New Roman"/>
                          <a:cs typeface="Calibri" panose="020F0502020204030204" pitchFamily="34" charset="0"/>
                        </a:rPr>
                        <a:t>Décider</a:t>
                      </a:r>
                      <a:endParaRPr lang="fr-FR" sz="2400" dirty="0">
                        <a:solidFill>
                          <a:srgbClr val="0000FF"/>
                        </a:solidFill>
                        <a:latin typeface="Calibri" panose="020F0502020204030204" pitchFamily="34" charset="0"/>
                        <a:ea typeface="Times New Roman"/>
                        <a:cs typeface="Calibri" panose="020F0502020204030204" pitchFamily="34"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7277">
                <a:tc>
                  <a:txBody>
                    <a:bodyPr/>
                    <a:lstStyle/>
                    <a:p>
                      <a:pPr>
                        <a:spcAft>
                          <a:spcPts val="0"/>
                        </a:spcAft>
                      </a:pPr>
                      <a:r>
                        <a:rPr lang="fr-FR" sz="2000" dirty="0">
                          <a:solidFill>
                            <a:srgbClr val="0000FF"/>
                          </a:solidFill>
                          <a:latin typeface="+mn-lt"/>
                          <a:ea typeface="Times New Roman"/>
                          <a:cs typeface="Arial" panose="020B0604020202020204" pitchFamily="34" charset="0"/>
                        </a:rPr>
                        <a:t>Activité dans la démarche</a:t>
                      </a: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dirty="0" smtClean="0">
                          <a:solidFill>
                            <a:srgbClr val="0000FF"/>
                          </a:solidFill>
                          <a:latin typeface="Calibri" panose="020F0502020204030204" pitchFamily="34" charset="0"/>
                          <a:ea typeface="Times New Roman"/>
                          <a:cs typeface="Calibri" panose="020F0502020204030204" pitchFamily="34" charset="0"/>
                        </a:rPr>
                        <a:t>Analyser</a:t>
                      </a:r>
                      <a:endParaRPr lang="fr-FR" sz="2400" dirty="0">
                        <a:solidFill>
                          <a:srgbClr val="0000FF"/>
                        </a:solidFill>
                        <a:latin typeface="Calibri" panose="020F0502020204030204" pitchFamily="34" charset="0"/>
                        <a:ea typeface="Times New Roman"/>
                        <a:cs typeface="Calibri" panose="020F0502020204030204" pitchFamily="34"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dirty="0" smtClean="0">
                          <a:solidFill>
                            <a:srgbClr val="0000FF"/>
                          </a:solidFill>
                          <a:latin typeface="Calibri" panose="020F0502020204030204" pitchFamily="34" charset="0"/>
                          <a:ea typeface="Times New Roman"/>
                          <a:cs typeface="Calibri" panose="020F0502020204030204" pitchFamily="34" charset="0"/>
                        </a:rPr>
                        <a:t>Remédier</a:t>
                      </a:r>
                      <a:endParaRPr lang="fr-FR" sz="2400" dirty="0">
                        <a:solidFill>
                          <a:srgbClr val="0000FF"/>
                        </a:solidFill>
                        <a:latin typeface="Calibri" panose="020F0502020204030204" pitchFamily="34" charset="0"/>
                        <a:ea typeface="Times New Roman"/>
                        <a:cs typeface="Calibri" panose="020F0502020204030204" pitchFamily="34"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dirty="0" smtClean="0">
                          <a:solidFill>
                            <a:srgbClr val="0000FF"/>
                          </a:solidFill>
                          <a:latin typeface="Calibri" panose="020F0502020204030204" pitchFamily="34" charset="0"/>
                          <a:ea typeface="Times New Roman"/>
                          <a:cs typeface="Calibri" panose="020F0502020204030204" pitchFamily="34" charset="0"/>
                        </a:rPr>
                        <a:t>Concevoir</a:t>
                      </a:r>
                    </a:p>
                    <a:p>
                      <a:pPr algn="ctr">
                        <a:spcAft>
                          <a:spcPts val="0"/>
                        </a:spcAft>
                      </a:pPr>
                      <a:r>
                        <a:rPr lang="fr-FR" sz="2400" dirty="0" smtClean="0">
                          <a:solidFill>
                            <a:srgbClr val="0000FF"/>
                          </a:solidFill>
                          <a:latin typeface="Calibri" panose="020F0502020204030204" pitchFamily="34" charset="0"/>
                          <a:ea typeface="Times New Roman"/>
                          <a:cs typeface="Calibri" panose="020F0502020204030204" pitchFamily="34" charset="0"/>
                        </a:rPr>
                        <a:t>Adapter</a:t>
                      </a:r>
                      <a:r>
                        <a:rPr lang="fr-FR" sz="2400" baseline="0" dirty="0" smtClean="0">
                          <a:solidFill>
                            <a:srgbClr val="0000FF"/>
                          </a:solidFill>
                          <a:latin typeface="Calibri" panose="020F0502020204030204" pitchFamily="34" charset="0"/>
                          <a:ea typeface="Times New Roman"/>
                          <a:cs typeface="Calibri" panose="020F0502020204030204" pitchFamily="34" charset="0"/>
                        </a:rPr>
                        <a:t> ou reconcevoir</a:t>
                      </a:r>
                      <a:endParaRPr lang="fr-FR" sz="2400" dirty="0">
                        <a:solidFill>
                          <a:srgbClr val="0000FF"/>
                        </a:solidFill>
                        <a:latin typeface="Calibri" panose="020F0502020204030204" pitchFamily="34" charset="0"/>
                        <a:ea typeface="Times New Roman"/>
                        <a:cs typeface="Calibri" panose="020F0502020204030204" pitchFamily="34"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5638">
                <a:tc>
                  <a:txBody>
                    <a:bodyPr/>
                    <a:lstStyle/>
                    <a:p>
                      <a:pPr>
                        <a:spcAft>
                          <a:spcPts val="0"/>
                        </a:spcAft>
                      </a:pPr>
                      <a:r>
                        <a:rPr lang="fr-FR" sz="2000" dirty="0">
                          <a:solidFill>
                            <a:srgbClr val="0000FF"/>
                          </a:solidFill>
                          <a:latin typeface="+mn-lt"/>
                          <a:ea typeface="Times New Roman"/>
                          <a:cs typeface="Arial" panose="020B0604020202020204" pitchFamily="34" charset="0"/>
                        </a:rPr>
                        <a:t>Support ou point de départ de la démarche</a:t>
                      </a: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dirty="0">
                          <a:solidFill>
                            <a:srgbClr val="0000FF"/>
                          </a:solidFill>
                          <a:latin typeface="Calibri" panose="020F0502020204030204" pitchFamily="34" charset="0"/>
                          <a:ea typeface="Times New Roman"/>
                          <a:cs typeface="Calibri" panose="020F0502020204030204" pitchFamily="34" charset="0"/>
                        </a:rPr>
                        <a:t>Produit abouti</a:t>
                      </a: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dirty="0">
                          <a:solidFill>
                            <a:srgbClr val="0000FF"/>
                          </a:solidFill>
                          <a:latin typeface="Calibri" panose="020F0502020204030204" pitchFamily="34" charset="0"/>
                          <a:ea typeface="Times New Roman"/>
                          <a:cs typeface="Calibri" panose="020F0502020204030204" pitchFamily="34" charset="0"/>
                        </a:rPr>
                        <a:t>Produit perfectible</a:t>
                      </a: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dirty="0" smtClean="0">
                          <a:solidFill>
                            <a:srgbClr val="0000FF"/>
                          </a:solidFill>
                          <a:latin typeface="Calibri" panose="020F0502020204030204" pitchFamily="34" charset="0"/>
                          <a:ea typeface="Times New Roman"/>
                          <a:cs typeface="Calibri" panose="020F0502020204030204" pitchFamily="34" charset="0"/>
                        </a:rPr>
                        <a:t>Besoin</a:t>
                      </a:r>
                      <a:endParaRPr lang="fr-FR" sz="2400" dirty="0">
                        <a:solidFill>
                          <a:srgbClr val="0000FF"/>
                        </a:solidFill>
                        <a:latin typeface="Calibri" panose="020F0502020204030204" pitchFamily="34" charset="0"/>
                        <a:ea typeface="Times New Roman"/>
                        <a:cs typeface="Calibri" panose="020F0502020204030204" pitchFamily="34"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9197">
                <a:tc>
                  <a:txBody>
                    <a:bodyPr/>
                    <a:lstStyle/>
                    <a:p>
                      <a:pPr>
                        <a:spcAft>
                          <a:spcPts val="0"/>
                        </a:spcAft>
                      </a:pPr>
                      <a:r>
                        <a:rPr lang="fr-FR" sz="2000" dirty="0" smtClean="0">
                          <a:solidFill>
                            <a:srgbClr val="0000FF"/>
                          </a:solidFill>
                          <a:latin typeface="+mn-lt"/>
                          <a:ea typeface="Times New Roman"/>
                          <a:cs typeface="Arial" panose="020B0604020202020204" pitchFamily="34" charset="0"/>
                        </a:rPr>
                        <a:t>Personne concernée </a:t>
                      </a:r>
                      <a:r>
                        <a:rPr lang="fr-FR" sz="2000" dirty="0">
                          <a:solidFill>
                            <a:srgbClr val="0000FF"/>
                          </a:solidFill>
                          <a:latin typeface="+mn-lt"/>
                          <a:ea typeface="Times New Roman"/>
                          <a:cs typeface="Arial" panose="020B0604020202020204" pitchFamily="34" charset="0"/>
                        </a:rPr>
                        <a:t>par la démarche</a:t>
                      </a: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b="1" dirty="0" smtClean="0">
                          <a:solidFill>
                            <a:srgbClr val="0000FF"/>
                          </a:solidFill>
                          <a:latin typeface="Calibri" panose="020F0502020204030204" pitchFamily="34" charset="0"/>
                          <a:ea typeface="Times New Roman"/>
                          <a:cs typeface="Calibri" panose="020F0502020204030204" pitchFamily="34" charset="0"/>
                        </a:rPr>
                        <a:t>Usager</a:t>
                      </a:r>
                      <a:r>
                        <a:rPr lang="fr-FR" sz="2400" dirty="0" smtClean="0">
                          <a:solidFill>
                            <a:srgbClr val="0000FF"/>
                          </a:solidFill>
                          <a:latin typeface="Calibri" panose="020F0502020204030204" pitchFamily="34" charset="0"/>
                          <a:ea typeface="Times New Roman"/>
                          <a:cs typeface="Calibri" panose="020F0502020204030204" pitchFamily="34" charset="0"/>
                        </a:rPr>
                        <a:t>/</a:t>
                      </a:r>
                    </a:p>
                    <a:p>
                      <a:pPr algn="ctr">
                        <a:spcAft>
                          <a:spcPts val="0"/>
                        </a:spcAft>
                      </a:pPr>
                      <a:r>
                        <a:rPr lang="fr-FR" sz="2400" dirty="0" smtClean="0">
                          <a:solidFill>
                            <a:srgbClr val="0000FF"/>
                          </a:solidFill>
                          <a:latin typeface="Calibri" panose="020F0502020204030204" pitchFamily="34" charset="0"/>
                          <a:ea typeface="Times New Roman"/>
                          <a:cs typeface="Calibri" panose="020F0502020204030204" pitchFamily="34" charset="0"/>
                        </a:rPr>
                        <a:t>Technicien</a:t>
                      </a:r>
                      <a:endParaRPr lang="fr-FR" sz="2400" dirty="0">
                        <a:solidFill>
                          <a:srgbClr val="0000FF"/>
                        </a:solidFill>
                        <a:latin typeface="Calibri" panose="020F0502020204030204" pitchFamily="34" charset="0"/>
                        <a:ea typeface="Times New Roman"/>
                        <a:cs typeface="Calibri" panose="020F0502020204030204" pitchFamily="34"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dirty="0" smtClean="0">
                          <a:solidFill>
                            <a:srgbClr val="0000FF"/>
                          </a:solidFill>
                          <a:latin typeface="Calibri" panose="020F0502020204030204" pitchFamily="34" charset="0"/>
                          <a:ea typeface="Times New Roman"/>
                          <a:cs typeface="Calibri" panose="020F0502020204030204" pitchFamily="34" charset="0"/>
                        </a:rPr>
                        <a:t>Usager/</a:t>
                      </a:r>
                      <a:r>
                        <a:rPr lang="fr-FR" sz="2400" b="1" dirty="0" smtClean="0">
                          <a:solidFill>
                            <a:srgbClr val="0000FF"/>
                          </a:solidFill>
                          <a:latin typeface="Calibri" panose="020F0502020204030204" pitchFamily="34" charset="0"/>
                          <a:ea typeface="Times New Roman"/>
                          <a:cs typeface="Calibri" panose="020F0502020204030204" pitchFamily="34" charset="0"/>
                        </a:rPr>
                        <a:t>Technicien</a:t>
                      </a:r>
                      <a:r>
                        <a:rPr lang="fr-FR" sz="2400" dirty="0" smtClean="0">
                          <a:solidFill>
                            <a:srgbClr val="0000FF"/>
                          </a:solidFill>
                          <a:latin typeface="Calibri" panose="020F0502020204030204" pitchFamily="34" charset="0"/>
                          <a:ea typeface="Times New Roman"/>
                          <a:cs typeface="Calibri" panose="020F0502020204030204" pitchFamily="34" charset="0"/>
                        </a:rPr>
                        <a:t>/</a:t>
                      </a:r>
                    </a:p>
                    <a:p>
                      <a:pPr algn="ctr">
                        <a:spcAft>
                          <a:spcPts val="0"/>
                        </a:spcAft>
                      </a:pPr>
                      <a:r>
                        <a:rPr lang="fr-FR" sz="2400" dirty="0" smtClean="0">
                          <a:solidFill>
                            <a:srgbClr val="0000FF"/>
                          </a:solidFill>
                          <a:latin typeface="Calibri" panose="020F0502020204030204" pitchFamily="34" charset="0"/>
                          <a:ea typeface="Times New Roman"/>
                          <a:cs typeface="Calibri" panose="020F0502020204030204" pitchFamily="34" charset="0"/>
                        </a:rPr>
                        <a:t>Ingénieur</a:t>
                      </a:r>
                      <a:endParaRPr lang="fr-FR" sz="2400" dirty="0">
                        <a:solidFill>
                          <a:srgbClr val="0000FF"/>
                        </a:solidFill>
                        <a:latin typeface="Calibri" panose="020F0502020204030204" pitchFamily="34" charset="0"/>
                        <a:ea typeface="Times New Roman"/>
                        <a:cs typeface="Calibri" panose="020F0502020204030204" pitchFamily="34"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dirty="0" smtClean="0">
                          <a:solidFill>
                            <a:srgbClr val="0000FF"/>
                          </a:solidFill>
                          <a:latin typeface="Calibri" panose="020F0502020204030204" pitchFamily="34" charset="0"/>
                          <a:ea typeface="Times New Roman"/>
                          <a:cs typeface="Calibri" panose="020F0502020204030204" pitchFamily="34" charset="0"/>
                        </a:rPr>
                        <a:t>Technicien/</a:t>
                      </a:r>
                    </a:p>
                    <a:p>
                      <a:pPr algn="ctr">
                        <a:spcAft>
                          <a:spcPts val="0"/>
                        </a:spcAft>
                      </a:pPr>
                      <a:r>
                        <a:rPr lang="fr-FR" sz="2400" b="1" dirty="0" smtClean="0">
                          <a:solidFill>
                            <a:srgbClr val="0000FF"/>
                          </a:solidFill>
                          <a:latin typeface="Calibri" panose="020F0502020204030204" pitchFamily="34" charset="0"/>
                          <a:ea typeface="Times New Roman"/>
                          <a:cs typeface="Calibri" panose="020F0502020204030204" pitchFamily="34" charset="0"/>
                        </a:rPr>
                        <a:t>Ingénieur</a:t>
                      </a:r>
                      <a:endParaRPr lang="fr-FR" sz="2400" b="1" dirty="0">
                        <a:solidFill>
                          <a:srgbClr val="0000FF"/>
                        </a:solidFill>
                        <a:latin typeface="Calibri" panose="020F0502020204030204" pitchFamily="34" charset="0"/>
                        <a:ea typeface="Times New Roman"/>
                        <a:cs typeface="Calibri" panose="020F0502020204030204" pitchFamily="34"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71714"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5350" y="3767138"/>
            <a:ext cx="13239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5"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1213" y="3767138"/>
            <a:ext cx="14287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6"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6300" y="3738563"/>
            <a:ext cx="126682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re 1"/>
          <p:cNvSpPr txBox="1">
            <a:spLocks/>
          </p:cNvSpPr>
          <p:nvPr/>
        </p:nvSpPr>
        <p:spPr>
          <a:xfrm>
            <a:off x="395288" y="46038"/>
            <a:ext cx="7464425" cy="1143000"/>
          </a:xfrm>
          <a:prstGeom prst="rect">
            <a:avLst/>
          </a:prstGeom>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eaLnBrk="1" fontAlgn="auto" hangingPunct="1">
              <a:spcAft>
                <a:spcPts val="0"/>
              </a:spcAft>
              <a:defRPr/>
            </a:pPr>
            <a:r>
              <a:rPr lang="fr-FR" sz="2400" b="1" kern="0" dirty="0" smtClean="0">
                <a:solidFill>
                  <a:schemeClr val="tx1"/>
                </a:solidFill>
                <a:latin typeface="Calibri" panose="020F0502020204030204" pitchFamily="34" charset="0"/>
                <a:cs typeface="Calibri" panose="020F0502020204030204" pitchFamily="34" charset="0"/>
              </a:rPr>
              <a:t>Trois démarches spécifiques et complémentaires</a:t>
            </a:r>
            <a:endParaRPr lang="fr-FR" sz="2400" b="1" kern="0" dirty="0">
              <a:solidFill>
                <a:schemeClr val="tx1"/>
              </a:solidFill>
              <a:latin typeface="Calibri" panose="020F0502020204030204" pitchFamily="34" charset="0"/>
              <a:cs typeface="Calibri" panose="020F0502020204030204" pitchFamily="34" charset="0"/>
            </a:endParaRPr>
          </a:p>
        </p:txBody>
      </p:sp>
      <p:sp>
        <p:nvSpPr>
          <p:cNvPr id="2" name="Bouton d’action : Suivant 1">
            <a:hlinkClick r:id="rId5" action="ppaction://hlinksldjump" highlightClick="1"/>
          </p:cNvPr>
          <p:cNvSpPr/>
          <p:nvPr/>
        </p:nvSpPr>
        <p:spPr>
          <a:xfrm>
            <a:off x="6443663" y="6361113"/>
            <a:ext cx="782637" cy="496887"/>
          </a:xfrm>
          <a:prstGeom prst="actionButtonForwardNex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Tree>
    <p:extLst>
      <p:ext uri="{BB962C8B-B14F-4D97-AF65-F5344CB8AC3E}">
        <p14:creationId xmlns:p14="http://schemas.microsoft.com/office/powerpoint/2010/main" val="111956161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ZoneTexte 6"/>
          <p:cNvSpPr txBox="1">
            <a:spLocks noChangeArrowheads="1"/>
          </p:cNvSpPr>
          <p:nvPr/>
        </p:nvSpPr>
        <p:spPr bwMode="auto">
          <a:xfrm>
            <a:off x="395288" y="620713"/>
            <a:ext cx="8496300"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algn="r" eaLnBrk="1" hangingPunct="1">
              <a:lnSpc>
                <a:spcPct val="150000"/>
              </a:lnSpc>
              <a:spcBef>
                <a:spcPct val="0"/>
              </a:spcBef>
              <a:spcAft>
                <a:spcPct val="0"/>
              </a:spcAft>
              <a:buClrTx/>
              <a:buFontTx/>
              <a:buNone/>
            </a:pPr>
            <a:r>
              <a:rPr lang="fr-FR" altLang="fr-FR" sz="2800" b="1">
                <a:solidFill>
                  <a:schemeClr val="tx1"/>
                </a:solidFill>
                <a:ea typeface="ＭＳ Ｐゴシック" charset="-128"/>
                <a:cs typeface="Arial" charset="0"/>
              </a:rPr>
              <a:t>Filière PTSI-PT</a:t>
            </a:r>
            <a:endParaRPr lang="fr-FR" altLang="fr-FR" sz="2400">
              <a:solidFill>
                <a:srgbClr val="0000FF"/>
              </a:solidFill>
              <a:ea typeface="ＭＳ Ｐゴシック" charset="-128"/>
              <a:cs typeface="Arial" charset="0"/>
            </a:endParaRPr>
          </a:p>
          <a:p>
            <a:pPr algn="just" eaLnBrk="1" hangingPunct="1">
              <a:lnSpc>
                <a:spcPct val="150000"/>
              </a:lnSpc>
              <a:spcBef>
                <a:spcPct val="0"/>
              </a:spcBef>
              <a:spcAft>
                <a:spcPct val="0"/>
              </a:spcAft>
              <a:buClrTx/>
              <a:buFontTx/>
              <a:buNone/>
            </a:pPr>
            <a:r>
              <a:rPr lang="fr-FR" altLang="fr-FR" sz="2400" i="1">
                <a:solidFill>
                  <a:srgbClr val="0000FF"/>
                </a:solidFill>
                <a:ea typeface="ＭＳ Ｐゴシック" charset="-128"/>
                <a:cs typeface="Arial" charset="0"/>
              </a:rPr>
              <a:t>On se limitera à une description des procédés et des matériaux associés en s’appuyant sur :</a:t>
            </a:r>
          </a:p>
          <a:p>
            <a:pPr algn="just" eaLnBrk="1" hangingPunct="1">
              <a:lnSpc>
                <a:spcPct val="150000"/>
              </a:lnSpc>
              <a:spcBef>
                <a:spcPct val="0"/>
              </a:spcBef>
              <a:spcAft>
                <a:spcPct val="0"/>
              </a:spcAft>
              <a:buClrTx/>
              <a:buFontTx/>
              <a:buNone/>
            </a:pPr>
            <a:r>
              <a:rPr lang="fr-FR" altLang="fr-FR" sz="2400" i="1">
                <a:solidFill>
                  <a:srgbClr val="0000FF"/>
                </a:solidFill>
                <a:ea typeface="ＭＳ Ｐゴシック" charset="-128"/>
                <a:cs typeface="Arial" charset="0"/>
              </a:rPr>
              <a:t>   - les phénomènes physiques associés aux procédés ;</a:t>
            </a:r>
          </a:p>
          <a:p>
            <a:pPr algn="just" eaLnBrk="1" hangingPunct="1">
              <a:lnSpc>
                <a:spcPct val="150000"/>
              </a:lnSpc>
              <a:spcBef>
                <a:spcPct val="0"/>
              </a:spcBef>
              <a:spcAft>
                <a:spcPct val="0"/>
              </a:spcAft>
              <a:buClrTx/>
              <a:buFontTx/>
              <a:buNone/>
            </a:pPr>
            <a:r>
              <a:rPr lang="fr-FR" altLang="fr-FR" sz="2400">
                <a:solidFill>
                  <a:srgbClr val="0000FF"/>
                </a:solidFill>
                <a:ea typeface="ＭＳ Ｐゴシック" charset="-128"/>
                <a:cs typeface="Arial" charset="0"/>
              </a:rPr>
              <a:t>   - </a:t>
            </a:r>
            <a:r>
              <a:rPr lang="fr-FR" altLang="fr-FR" sz="2400" i="1">
                <a:solidFill>
                  <a:srgbClr val="0000FF"/>
                </a:solidFill>
                <a:ea typeface="ＭＳ Ｐゴシック" charset="-128"/>
                <a:cs typeface="Arial" charset="0"/>
              </a:rPr>
              <a:t>les contraintes technologiques et économiques ;</a:t>
            </a:r>
          </a:p>
          <a:p>
            <a:pPr algn="just" eaLnBrk="1" hangingPunct="1">
              <a:lnSpc>
                <a:spcPct val="150000"/>
              </a:lnSpc>
              <a:spcBef>
                <a:spcPct val="0"/>
              </a:spcBef>
              <a:spcAft>
                <a:spcPct val="0"/>
              </a:spcAft>
              <a:buClrTx/>
              <a:buFontTx/>
              <a:buNone/>
            </a:pPr>
            <a:r>
              <a:rPr lang="fr-FR" altLang="fr-FR" sz="2400">
                <a:solidFill>
                  <a:srgbClr val="0000FF"/>
                </a:solidFill>
                <a:ea typeface="ＭＳ Ｐゴシック" charset="-128"/>
                <a:cs typeface="Arial" charset="0"/>
              </a:rPr>
              <a:t>   - </a:t>
            </a:r>
            <a:r>
              <a:rPr lang="fr-FR" altLang="fr-FR" sz="2400" i="1">
                <a:solidFill>
                  <a:srgbClr val="0000FF"/>
                </a:solidFill>
                <a:ea typeface="ＭＳ Ｐゴシック" charset="-128"/>
                <a:cs typeface="Arial" charset="0"/>
              </a:rPr>
              <a:t>l’influence du procédé sur la géométrie des pièces.</a:t>
            </a:r>
          </a:p>
          <a:p>
            <a:pPr algn="just" eaLnBrk="1" hangingPunct="1">
              <a:lnSpc>
                <a:spcPct val="150000"/>
              </a:lnSpc>
              <a:spcBef>
                <a:spcPct val="0"/>
              </a:spcBef>
              <a:spcAft>
                <a:spcPct val="0"/>
              </a:spcAft>
              <a:buClrTx/>
              <a:buFontTx/>
              <a:buNone/>
            </a:pPr>
            <a:r>
              <a:rPr lang="fr-FR" altLang="fr-FR" sz="2400" i="1">
                <a:solidFill>
                  <a:srgbClr val="0000FF"/>
                </a:solidFill>
                <a:ea typeface="ＭＳ Ｐゴシック" charset="-128"/>
                <a:cs typeface="Arial" charset="0"/>
              </a:rPr>
              <a:t>On se limitera aux procédés de mise en forme des matériaux métalliques et plastiques.</a:t>
            </a:r>
          </a:p>
          <a:p>
            <a:pPr algn="just" eaLnBrk="1" hangingPunct="1">
              <a:lnSpc>
                <a:spcPct val="150000"/>
              </a:lnSpc>
              <a:spcBef>
                <a:spcPct val="0"/>
              </a:spcBef>
              <a:spcAft>
                <a:spcPct val="0"/>
              </a:spcAft>
              <a:buClrTx/>
              <a:buFontTx/>
              <a:buNone/>
            </a:pPr>
            <a:r>
              <a:rPr lang="fr-FR" altLang="fr-FR" sz="2400" i="1">
                <a:solidFill>
                  <a:srgbClr val="0000FF"/>
                </a:solidFill>
                <a:ea typeface="ＭＳ Ｐゴシック" charset="-128"/>
                <a:cs typeface="Arial" charset="0"/>
              </a:rPr>
              <a:t>On se limitera aux procédés d’usinage et de rectification.</a:t>
            </a:r>
          </a:p>
          <a:p>
            <a:pPr eaLnBrk="1" hangingPunct="1">
              <a:spcBef>
                <a:spcPct val="0"/>
              </a:spcBef>
              <a:spcAft>
                <a:spcPct val="0"/>
              </a:spcAft>
              <a:buClrTx/>
              <a:buFontTx/>
              <a:buNone/>
            </a:pPr>
            <a:endParaRPr lang="fr-FR" altLang="fr-FR" sz="1800">
              <a:solidFill>
                <a:schemeClr val="tx1"/>
              </a:solidFill>
              <a:ea typeface="ＭＳ Ｐゴシック" charset="-128"/>
              <a:cs typeface="Arial" charset="0"/>
            </a:endParaRPr>
          </a:p>
        </p:txBody>
      </p:sp>
    </p:spTree>
    <p:extLst>
      <p:ext uri="{BB962C8B-B14F-4D97-AF65-F5344CB8AC3E}">
        <p14:creationId xmlns:p14="http://schemas.microsoft.com/office/powerpoint/2010/main" val="299290460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ZoneTexte 6"/>
          <p:cNvSpPr txBox="1">
            <a:spLocks noChangeArrowheads="1"/>
          </p:cNvSpPr>
          <p:nvPr/>
        </p:nvSpPr>
        <p:spPr bwMode="auto">
          <a:xfrm>
            <a:off x="684213" y="981075"/>
            <a:ext cx="7920037"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algn="just" eaLnBrk="1" hangingPunct="1">
              <a:lnSpc>
                <a:spcPct val="150000"/>
              </a:lnSpc>
              <a:spcBef>
                <a:spcPct val="0"/>
              </a:spcBef>
              <a:spcAft>
                <a:spcPct val="0"/>
              </a:spcAft>
              <a:buClrTx/>
              <a:buFontTx/>
              <a:buNone/>
            </a:pPr>
            <a:r>
              <a:rPr lang="fr-FR" altLang="fr-FR" sz="2400" i="1">
                <a:solidFill>
                  <a:srgbClr val="0000FF"/>
                </a:solidFill>
                <a:ea typeface="ＭＳ Ｐゴシック" charset="-128"/>
                <a:cs typeface="Arial" charset="0"/>
              </a:rPr>
              <a:t>Pour les moyens d’usinage, on mettra en évidence la classification des machines à commande numérique : tours 2 et 3 axes, centre d’usinage 3, 4 et 5 axes.</a:t>
            </a:r>
          </a:p>
          <a:p>
            <a:pPr algn="just" eaLnBrk="1" hangingPunct="1">
              <a:lnSpc>
                <a:spcPct val="150000"/>
              </a:lnSpc>
              <a:spcBef>
                <a:spcPct val="0"/>
              </a:spcBef>
              <a:spcAft>
                <a:spcPct val="0"/>
              </a:spcAft>
              <a:buClrTx/>
              <a:buFontTx/>
              <a:buNone/>
            </a:pPr>
            <a:r>
              <a:rPr lang="fr-FR" altLang="fr-FR" sz="2400" i="1">
                <a:solidFill>
                  <a:srgbClr val="0000FF"/>
                </a:solidFill>
                <a:ea typeface="ＭＳ Ｐゴシック" charset="-128"/>
                <a:cs typeface="Arial" charset="0"/>
              </a:rPr>
              <a:t>On utilisera les moyens de réalisation de l’établissement (par exemple les machines à commande numérique) en appui sur la chaîne numérique.</a:t>
            </a:r>
          </a:p>
          <a:p>
            <a:pPr algn="just" eaLnBrk="1" hangingPunct="1">
              <a:lnSpc>
                <a:spcPct val="130000"/>
              </a:lnSpc>
              <a:spcBef>
                <a:spcPct val="0"/>
              </a:spcBef>
              <a:spcAft>
                <a:spcPct val="0"/>
              </a:spcAft>
              <a:buClrTx/>
              <a:buFontTx/>
              <a:buNone/>
            </a:pPr>
            <a:endParaRPr lang="fr-FR" altLang="fr-FR" sz="2600" i="1">
              <a:solidFill>
                <a:srgbClr val="333399"/>
              </a:solidFill>
              <a:ea typeface="ＭＳ Ｐゴシック" charset="-128"/>
              <a:cs typeface="Arial" charset="0"/>
            </a:endParaRPr>
          </a:p>
          <a:p>
            <a:pPr eaLnBrk="1" hangingPunct="1">
              <a:spcBef>
                <a:spcPct val="0"/>
              </a:spcBef>
              <a:spcAft>
                <a:spcPct val="0"/>
              </a:spcAft>
              <a:buClrTx/>
              <a:buFontTx/>
              <a:buNone/>
            </a:pPr>
            <a:endParaRPr lang="fr-FR" altLang="fr-FR" sz="2600">
              <a:solidFill>
                <a:srgbClr val="333399"/>
              </a:solidFill>
              <a:ea typeface="ＭＳ Ｐゴシック" charset="-128"/>
              <a:cs typeface="Arial" charset="0"/>
            </a:endParaRPr>
          </a:p>
          <a:p>
            <a:pPr eaLnBrk="1" hangingPunct="1">
              <a:spcBef>
                <a:spcPct val="0"/>
              </a:spcBef>
              <a:spcAft>
                <a:spcPct val="0"/>
              </a:spcAft>
              <a:buClrTx/>
              <a:buFontTx/>
              <a:buNone/>
            </a:pPr>
            <a:endParaRPr lang="fr-FR" altLang="fr-FR" sz="1800">
              <a:solidFill>
                <a:schemeClr val="tx1"/>
              </a:solidFill>
              <a:ea typeface="ＭＳ Ｐゴシック" charset="-128"/>
              <a:cs typeface="Arial" charset="0"/>
            </a:endParaRPr>
          </a:p>
        </p:txBody>
      </p:sp>
    </p:spTree>
    <p:extLst>
      <p:ext uri="{BB962C8B-B14F-4D97-AF65-F5344CB8AC3E}">
        <p14:creationId xmlns:p14="http://schemas.microsoft.com/office/powerpoint/2010/main" val="200382384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ZoneTexte 6"/>
          <p:cNvSpPr txBox="1">
            <a:spLocks noChangeArrowheads="1"/>
          </p:cNvSpPr>
          <p:nvPr/>
        </p:nvSpPr>
        <p:spPr bwMode="auto">
          <a:xfrm>
            <a:off x="660400" y="836613"/>
            <a:ext cx="7848600" cy="517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algn="just" eaLnBrk="1" hangingPunct="1">
              <a:lnSpc>
                <a:spcPct val="150000"/>
              </a:lnSpc>
              <a:spcBef>
                <a:spcPct val="0"/>
              </a:spcBef>
              <a:spcAft>
                <a:spcPct val="0"/>
              </a:spcAft>
              <a:buClrTx/>
              <a:buFontTx/>
              <a:buNone/>
            </a:pPr>
            <a:r>
              <a:rPr lang="fr-FR" altLang="fr-FR" sz="2600" i="1">
                <a:solidFill>
                  <a:srgbClr val="0000FF"/>
                </a:solidFill>
                <a:ea typeface="ＭＳ Ｐゴシック" charset="-128"/>
                <a:cs typeface="Arial" charset="0"/>
              </a:rPr>
              <a:t>L’acquisition de savoir-faire professionnels est exclue.</a:t>
            </a:r>
          </a:p>
          <a:p>
            <a:pPr algn="just" eaLnBrk="1" hangingPunct="1">
              <a:lnSpc>
                <a:spcPct val="150000"/>
              </a:lnSpc>
              <a:spcBef>
                <a:spcPct val="0"/>
              </a:spcBef>
              <a:spcAft>
                <a:spcPct val="0"/>
              </a:spcAft>
              <a:buClrTx/>
              <a:buFontTx/>
              <a:buNone/>
            </a:pPr>
            <a:r>
              <a:rPr lang="fr-FR" altLang="fr-FR" sz="2600" i="1">
                <a:solidFill>
                  <a:srgbClr val="0000FF"/>
                </a:solidFill>
                <a:ea typeface="ＭＳ Ｐゴシック" charset="-128"/>
                <a:cs typeface="Arial" charset="0"/>
              </a:rPr>
              <a:t>On se limitera à :</a:t>
            </a:r>
          </a:p>
          <a:p>
            <a:pPr algn="just" eaLnBrk="1" hangingPunct="1">
              <a:lnSpc>
                <a:spcPct val="150000"/>
              </a:lnSpc>
              <a:spcBef>
                <a:spcPct val="0"/>
              </a:spcBef>
              <a:spcAft>
                <a:spcPct val="0"/>
              </a:spcAft>
              <a:buClrTx/>
              <a:buFontTx/>
              <a:buNone/>
            </a:pPr>
            <a:r>
              <a:rPr lang="fr-FR" altLang="fr-FR" sz="2600">
                <a:solidFill>
                  <a:srgbClr val="0000FF"/>
                </a:solidFill>
                <a:ea typeface="ＭＳ Ｐゴシック" charset="-128"/>
                <a:cs typeface="Arial" charset="0"/>
              </a:rPr>
              <a:t>   - </a:t>
            </a:r>
            <a:r>
              <a:rPr lang="fr-FR" altLang="fr-FR" sz="2600" i="1">
                <a:solidFill>
                  <a:srgbClr val="0000FF"/>
                </a:solidFill>
                <a:ea typeface="ＭＳ Ｐゴシック" charset="-128"/>
                <a:cs typeface="Arial" charset="0"/>
              </a:rPr>
              <a:t>réaliser une pièce prototype ;</a:t>
            </a:r>
          </a:p>
          <a:p>
            <a:pPr algn="just" eaLnBrk="1" hangingPunct="1">
              <a:lnSpc>
                <a:spcPct val="150000"/>
              </a:lnSpc>
              <a:spcBef>
                <a:spcPct val="0"/>
              </a:spcBef>
              <a:spcAft>
                <a:spcPct val="0"/>
              </a:spcAft>
              <a:buClrTx/>
              <a:buFontTx/>
              <a:buNone/>
            </a:pPr>
            <a:r>
              <a:rPr lang="fr-FR" altLang="fr-FR" sz="2600">
                <a:solidFill>
                  <a:srgbClr val="0000FF"/>
                </a:solidFill>
                <a:ea typeface="ＭＳ Ｐゴシック" charset="-128"/>
                <a:cs typeface="Arial" charset="0"/>
              </a:rPr>
              <a:t>   - </a:t>
            </a:r>
            <a:r>
              <a:rPr lang="fr-FR" altLang="fr-FR" sz="2600" i="1">
                <a:solidFill>
                  <a:srgbClr val="0000FF"/>
                </a:solidFill>
                <a:ea typeface="ＭＳ Ｐゴシック" charset="-128"/>
                <a:cs typeface="Arial" charset="0"/>
              </a:rPr>
              <a:t>implanter (alimenter, paramétrer) une carte de commande dans son environnement matériel ;</a:t>
            </a:r>
          </a:p>
          <a:p>
            <a:pPr algn="just" eaLnBrk="1" hangingPunct="1">
              <a:lnSpc>
                <a:spcPct val="150000"/>
              </a:lnSpc>
              <a:spcBef>
                <a:spcPct val="0"/>
              </a:spcBef>
              <a:spcAft>
                <a:spcPct val="0"/>
              </a:spcAft>
              <a:buClrTx/>
              <a:buFontTx/>
              <a:buNone/>
            </a:pPr>
            <a:r>
              <a:rPr lang="fr-FR" altLang="fr-FR" sz="2600" i="1">
                <a:solidFill>
                  <a:srgbClr val="0000FF"/>
                </a:solidFill>
                <a:ea typeface="ＭＳ Ｐゴシック" charset="-128"/>
                <a:cs typeface="Arial" charset="0"/>
              </a:rPr>
              <a:t>   - programmer à partir d’outils graphiques.</a:t>
            </a:r>
          </a:p>
          <a:p>
            <a:pPr algn="just" eaLnBrk="1" hangingPunct="1">
              <a:lnSpc>
                <a:spcPct val="150000"/>
              </a:lnSpc>
              <a:spcBef>
                <a:spcPct val="0"/>
              </a:spcBef>
              <a:spcAft>
                <a:spcPct val="0"/>
              </a:spcAft>
              <a:buClrTx/>
              <a:buFontTx/>
              <a:buNone/>
            </a:pPr>
            <a:r>
              <a:rPr lang="fr-FR" altLang="fr-FR" sz="2600" i="1">
                <a:solidFill>
                  <a:srgbClr val="0000FF"/>
                </a:solidFill>
                <a:ea typeface="ＭＳ Ｐゴシック" charset="-128"/>
                <a:cs typeface="Arial" charset="0"/>
              </a:rPr>
              <a:t>Les langages de programmation ne donnent pas lieu à évaluation.</a:t>
            </a:r>
          </a:p>
          <a:p>
            <a:pPr eaLnBrk="1" hangingPunct="1">
              <a:spcBef>
                <a:spcPct val="0"/>
              </a:spcBef>
              <a:spcAft>
                <a:spcPct val="0"/>
              </a:spcAft>
              <a:buClrTx/>
              <a:buFontTx/>
              <a:buNone/>
            </a:pPr>
            <a:endParaRPr lang="fr-FR" altLang="fr-FR" sz="1800">
              <a:solidFill>
                <a:schemeClr val="tx1"/>
              </a:solidFill>
              <a:ea typeface="ＭＳ Ｐゴシック" charset="-128"/>
              <a:cs typeface="Arial" charset="0"/>
            </a:endParaRPr>
          </a:p>
        </p:txBody>
      </p:sp>
    </p:spTree>
    <p:extLst>
      <p:ext uri="{BB962C8B-B14F-4D97-AF65-F5344CB8AC3E}">
        <p14:creationId xmlns:p14="http://schemas.microsoft.com/office/powerpoint/2010/main" val="344047095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ZoneTexte 7"/>
          <p:cNvSpPr txBox="1">
            <a:spLocks noChangeArrowheads="1"/>
          </p:cNvSpPr>
          <p:nvPr/>
        </p:nvSpPr>
        <p:spPr bwMode="auto">
          <a:xfrm>
            <a:off x="449263" y="374650"/>
            <a:ext cx="8370887" cy="609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algn="r" eaLnBrk="1" hangingPunct="1">
              <a:lnSpc>
                <a:spcPct val="150000"/>
              </a:lnSpc>
              <a:spcBef>
                <a:spcPct val="0"/>
              </a:spcBef>
              <a:spcAft>
                <a:spcPct val="0"/>
              </a:spcAft>
              <a:buClrTx/>
              <a:buFontTx/>
              <a:buNone/>
            </a:pPr>
            <a:r>
              <a:rPr lang="fr-FR" altLang="fr-FR" sz="2800" b="1">
                <a:solidFill>
                  <a:schemeClr val="tx1"/>
                </a:solidFill>
                <a:ea typeface="ＭＳ Ｐゴシック" charset="-128"/>
                <a:cs typeface="Arial" charset="0"/>
              </a:rPr>
              <a:t>Filière TSI</a:t>
            </a:r>
          </a:p>
          <a:p>
            <a:pPr algn="just" eaLnBrk="1" hangingPunct="1">
              <a:lnSpc>
                <a:spcPct val="150000"/>
              </a:lnSpc>
              <a:spcBef>
                <a:spcPct val="0"/>
              </a:spcBef>
              <a:spcAft>
                <a:spcPct val="0"/>
              </a:spcAft>
              <a:buClrTx/>
              <a:buFontTx/>
              <a:buNone/>
            </a:pPr>
            <a:r>
              <a:rPr lang="fr-FR" altLang="fr-FR" sz="2600" i="1">
                <a:solidFill>
                  <a:srgbClr val="0000FF"/>
                </a:solidFill>
                <a:ea typeface="ＭＳ Ｐゴシック" charset="-128"/>
                <a:cs typeface="Arial" charset="0"/>
              </a:rPr>
              <a:t>Mettre en place des simulations d’obtention de pièces brutes par fonderie, injection plastique, forgeage, emboutissage, et de pièces finies par enlèvement de matière.</a:t>
            </a:r>
          </a:p>
          <a:p>
            <a:pPr algn="just" eaLnBrk="1" hangingPunct="1">
              <a:lnSpc>
                <a:spcPct val="150000"/>
              </a:lnSpc>
              <a:spcBef>
                <a:spcPct val="0"/>
              </a:spcBef>
              <a:spcAft>
                <a:spcPct val="0"/>
              </a:spcAft>
              <a:buClrTx/>
              <a:buFontTx/>
              <a:buNone/>
            </a:pPr>
            <a:r>
              <a:rPr lang="fr-FR" altLang="fr-FR" sz="2600" i="1">
                <a:solidFill>
                  <a:srgbClr val="0000FF"/>
                </a:solidFill>
                <a:ea typeface="ＭＳ Ｐゴシック" charset="-128"/>
                <a:cs typeface="Arial" charset="0"/>
              </a:rPr>
              <a:t>On insiste sur le lien entre les dimensions géométriques des pièces et le choix du procédé. La mise en œuvre de ces simulations est faite avec des outils logiciels adaptés.</a:t>
            </a:r>
          </a:p>
          <a:p>
            <a:pPr algn="just" eaLnBrk="1" hangingPunct="1">
              <a:lnSpc>
                <a:spcPct val="150000"/>
              </a:lnSpc>
              <a:spcBef>
                <a:spcPct val="0"/>
              </a:spcBef>
              <a:spcAft>
                <a:spcPct val="0"/>
              </a:spcAft>
              <a:buClrTx/>
              <a:buFontTx/>
              <a:buNone/>
            </a:pPr>
            <a:r>
              <a:rPr lang="fr-FR" altLang="fr-FR" sz="2600" i="1">
                <a:solidFill>
                  <a:srgbClr val="0000FF"/>
                </a:solidFill>
                <a:ea typeface="ＭＳ Ｐゴシック" charset="-128"/>
                <a:cs typeface="Arial" charset="0"/>
              </a:rPr>
              <a:t>On ne fait pas un cours spécifique sur les procédés d’obtention mais ces notions sont introduites lors d’études de cas.</a:t>
            </a:r>
          </a:p>
        </p:txBody>
      </p:sp>
      <p:sp>
        <p:nvSpPr>
          <p:cNvPr id="2" name="Bouton d’action : Suivant 1">
            <a:hlinkClick r:id="rId2" action="ppaction://hlinksldjump" highlightClick="1"/>
          </p:cNvPr>
          <p:cNvSpPr/>
          <p:nvPr/>
        </p:nvSpPr>
        <p:spPr>
          <a:xfrm>
            <a:off x="1476375" y="5661025"/>
            <a:ext cx="1008063" cy="700088"/>
          </a:xfrm>
          <a:prstGeom prst="actionButtonForwardNex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Tree>
    <p:extLst>
      <p:ext uri="{BB962C8B-B14F-4D97-AF65-F5344CB8AC3E}">
        <p14:creationId xmlns:p14="http://schemas.microsoft.com/office/powerpoint/2010/main" val="17795010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ZoneTexte 6"/>
          <p:cNvSpPr txBox="1">
            <a:spLocks noChangeArrowheads="1"/>
          </p:cNvSpPr>
          <p:nvPr/>
        </p:nvSpPr>
        <p:spPr bwMode="auto">
          <a:xfrm>
            <a:off x="484188" y="981075"/>
            <a:ext cx="8208962"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eaLnBrk="1" hangingPunct="1">
              <a:lnSpc>
                <a:spcPct val="125000"/>
              </a:lnSpc>
              <a:spcBef>
                <a:spcPct val="0"/>
              </a:spcBef>
              <a:spcAft>
                <a:spcPct val="0"/>
              </a:spcAft>
              <a:buClrTx/>
              <a:buFontTx/>
              <a:buNone/>
            </a:pPr>
            <a:r>
              <a:rPr lang="fr-FR" altLang="fr-FR" sz="2800" b="1">
                <a:solidFill>
                  <a:schemeClr val="tx1"/>
                </a:solidFill>
                <a:ea typeface="ＭＳ Ｐゴシック" charset="-128"/>
                <a:cs typeface="Arial" charset="0"/>
              </a:rPr>
              <a:t>L’informatique et les trois disciplines mathématiques, physique et SII</a:t>
            </a:r>
          </a:p>
          <a:p>
            <a:pPr eaLnBrk="1" hangingPunct="1">
              <a:lnSpc>
                <a:spcPct val="125000"/>
              </a:lnSpc>
              <a:spcBef>
                <a:spcPct val="0"/>
              </a:spcBef>
              <a:spcAft>
                <a:spcPct val="0"/>
              </a:spcAft>
              <a:buClrTx/>
              <a:buFontTx/>
              <a:buNone/>
            </a:pPr>
            <a:endParaRPr lang="fr-FR" altLang="fr-FR" sz="2800" b="1">
              <a:solidFill>
                <a:srgbClr val="0000FF"/>
              </a:solidFill>
              <a:ea typeface="ＭＳ Ｐゴシック" charset="-128"/>
              <a:cs typeface="Arial" charset="0"/>
            </a:endParaRPr>
          </a:p>
          <a:p>
            <a:pPr algn="just" eaLnBrk="1" hangingPunct="1">
              <a:lnSpc>
                <a:spcPct val="150000"/>
              </a:lnSpc>
              <a:spcBef>
                <a:spcPct val="0"/>
              </a:spcBef>
              <a:spcAft>
                <a:spcPct val="0"/>
              </a:spcAft>
              <a:buClrTx/>
              <a:buFontTx/>
              <a:buNone/>
            </a:pPr>
            <a:r>
              <a:rPr lang="fr-FR" altLang="fr-FR" sz="2400" i="1">
                <a:solidFill>
                  <a:srgbClr val="0000FF"/>
                </a:solidFill>
                <a:ea typeface="ＭＳ Ｐゴシック" charset="-128"/>
                <a:cs typeface="Arial" charset="0"/>
              </a:rPr>
              <a:t>L’enseignement de l’informatique est conçu pour pouvoir être assuré par des enseignants de chacune des disciplines </a:t>
            </a:r>
            <a:r>
              <a:rPr lang="fr-FR" altLang="fr-FR" sz="2400">
                <a:solidFill>
                  <a:srgbClr val="0000FF"/>
                </a:solidFill>
                <a:ea typeface="ＭＳ Ｐゴシック" charset="-128"/>
                <a:cs typeface="Arial" charset="0"/>
              </a:rPr>
              <a:t>(</a:t>
            </a:r>
            <a:r>
              <a:rPr lang="fr-FR" altLang="fr-FR" sz="2400" b="1">
                <a:solidFill>
                  <a:srgbClr val="0000FF"/>
                </a:solidFill>
                <a:ea typeface="ＭＳ Ｐゴシック" charset="-128"/>
                <a:cs typeface="Arial" charset="0"/>
              </a:rPr>
              <a:t>mathématiques, physique et SII)</a:t>
            </a:r>
            <a:r>
              <a:rPr lang="fr-FR" altLang="fr-FR" sz="2400" i="1">
                <a:solidFill>
                  <a:srgbClr val="0000FF"/>
                </a:solidFill>
                <a:ea typeface="ＭＳ Ｐゴシック" charset="-128"/>
                <a:cs typeface="Arial" charset="0"/>
              </a:rPr>
              <a:t>,  sous réserve pour ces enseignants d’avoir été ou de s’être convenablement formés. </a:t>
            </a:r>
            <a:endParaRPr lang="fr-FR" altLang="fr-FR" sz="2400" b="1" i="1">
              <a:solidFill>
                <a:schemeClr val="tx1"/>
              </a:solidFill>
              <a:ea typeface="ＭＳ Ｐゴシック" charset="-128"/>
              <a:cs typeface="Arial" charset="0"/>
            </a:endParaRPr>
          </a:p>
        </p:txBody>
      </p:sp>
    </p:spTree>
    <p:extLst>
      <p:ext uri="{BB962C8B-B14F-4D97-AF65-F5344CB8AC3E}">
        <p14:creationId xmlns:p14="http://schemas.microsoft.com/office/powerpoint/2010/main" val="154517996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288" y="1052513"/>
            <a:ext cx="8229600" cy="3484562"/>
          </a:xfrm>
        </p:spPr>
        <p:txBody>
          <a:bodyPr/>
          <a:lstStyle/>
          <a:p>
            <a:pPr marL="0" indent="0" algn="just" eaLnBrk="1" hangingPunct="1">
              <a:lnSpc>
                <a:spcPct val="150000"/>
              </a:lnSpc>
              <a:spcBef>
                <a:spcPts val="0"/>
              </a:spcBef>
              <a:buFont typeface="Arial" pitchFamily="34" charset="0"/>
              <a:buNone/>
              <a:defRPr/>
            </a:pPr>
            <a:r>
              <a:rPr lang="fr-FR" sz="2400" b="1" i="1" dirty="0" smtClean="0">
                <a:solidFill>
                  <a:srgbClr val="0000FF"/>
                </a:solidFill>
              </a:rPr>
              <a:t>Il est par ailleurs souhaitable qu’au long de ses années de scolarité passées en CPGE, chaque étudiant soit confronté à des professeurs des trois disciplines, de sorte que les différentes pratiques et cultures professionnelles de ces professeurs enrichissent leur parcours.</a:t>
            </a:r>
            <a:endParaRPr lang="fr-FR" sz="2400" b="1" i="1" dirty="0" smtClean="0"/>
          </a:p>
          <a:p>
            <a:pPr eaLnBrk="1" hangingPunct="1">
              <a:buFont typeface="Arial" pitchFamily="34" charset="0"/>
              <a:buChar char="•"/>
              <a:defRPr/>
            </a:pPr>
            <a:endParaRPr lang="fr-FR" dirty="0"/>
          </a:p>
        </p:txBody>
      </p:sp>
      <p:sp>
        <p:nvSpPr>
          <p:cNvPr id="4" name="Rectangle 4"/>
          <p:cNvSpPr txBox="1">
            <a:spLocks noChangeArrowheads="1"/>
          </p:cNvSpPr>
          <p:nvPr/>
        </p:nvSpPr>
        <p:spPr>
          <a:xfrm>
            <a:off x="2484438" y="6361113"/>
            <a:ext cx="5183187" cy="496887"/>
          </a:xfrm>
          <a:prstGeom prst="rect">
            <a:avLst/>
          </a:prstGeom>
          <a:solidFill>
            <a:schemeClr val="bg1"/>
          </a:solidFill>
        </p:spPr>
        <p:txBody>
          <a:bodyPr/>
          <a:lstStyle>
            <a:lvl1pPr marL="0" indent="0" algn="l" defTabSz="457200" rtl="0" eaLnBrk="1" latinLnBrk="0" hangingPunct="1">
              <a:spcBef>
                <a:spcPct val="20000"/>
              </a:spcBef>
              <a:buFont typeface="Wingdings" charset="2"/>
              <a:buNone/>
              <a:defRPr sz="1100" b="0" kern="1200">
                <a:solidFill>
                  <a:srgbClr val="0062A8"/>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fr-FR" sz="1600" dirty="0" smtClean="0">
                <a:solidFill>
                  <a:schemeClr val="tx1">
                    <a:lumMod val="65000"/>
                    <a:lumOff val="35000"/>
                  </a:schemeClr>
                </a:solidFill>
                <a:latin typeface="Calibri" panose="020F0502020204030204" pitchFamily="34" charset="0"/>
                <a:cs typeface="Calibri" panose="020F0502020204030204" pitchFamily="34" charset="0"/>
              </a:rPr>
              <a:t>Groupe STI de l’IGEN &gt; 25 novembre 2014</a:t>
            </a:r>
            <a:endParaRPr lang="fr-FR" sz="1600" dirty="0">
              <a:solidFill>
                <a:schemeClr val="tx1">
                  <a:lumMod val="65000"/>
                  <a:lumOff val="3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793758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2"/>
          <p:cNvGrpSpPr>
            <a:grpSpLocks/>
          </p:cNvGrpSpPr>
          <p:nvPr/>
        </p:nvGrpSpPr>
        <p:grpSpPr bwMode="auto">
          <a:xfrm>
            <a:off x="539750" y="1057275"/>
            <a:ext cx="8367713" cy="5299075"/>
            <a:chOff x="258" y="547"/>
            <a:chExt cx="5271" cy="3338"/>
          </a:xfrm>
        </p:grpSpPr>
        <p:sp>
          <p:nvSpPr>
            <p:cNvPr id="27659" name="Text Box 3"/>
            <p:cNvSpPr txBox="1">
              <a:spLocks noChangeArrowheads="1"/>
            </p:cNvSpPr>
            <p:nvPr/>
          </p:nvSpPr>
          <p:spPr bwMode="auto">
            <a:xfrm>
              <a:off x="585" y="649"/>
              <a:ext cx="452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eaLnBrk="1" hangingPunct="1">
                <a:spcBef>
                  <a:spcPct val="50000"/>
                </a:spcBef>
                <a:spcAft>
                  <a:spcPct val="0"/>
                </a:spcAft>
                <a:buClrTx/>
                <a:buFontTx/>
                <a:buNone/>
              </a:pPr>
              <a:endParaRPr lang="fr-FR" altLang="fr-FR" sz="2400">
                <a:solidFill>
                  <a:schemeClr val="tx1"/>
                </a:solidFill>
                <a:ea typeface="ＭＳ Ｐゴシック" charset="-128"/>
                <a:cs typeface="Arial" charset="0"/>
              </a:endParaRPr>
            </a:p>
          </p:txBody>
        </p:sp>
        <p:grpSp>
          <p:nvGrpSpPr>
            <p:cNvPr id="27660" name="Group 4"/>
            <p:cNvGrpSpPr>
              <a:grpSpLocks/>
            </p:cNvGrpSpPr>
            <p:nvPr/>
          </p:nvGrpSpPr>
          <p:grpSpPr bwMode="auto">
            <a:xfrm>
              <a:off x="258" y="547"/>
              <a:ext cx="4760" cy="2136"/>
              <a:chOff x="258" y="547"/>
              <a:chExt cx="4760" cy="2136"/>
            </a:xfrm>
          </p:grpSpPr>
          <p:grpSp>
            <p:nvGrpSpPr>
              <p:cNvPr id="27672" name="Group 5"/>
              <p:cNvGrpSpPr>
                <a:grpSpLocks/>
              </p:cNvGrpSpPr>
              <p:nvPr/>
            </p:nvGrpSpPr>
            <p:grpSpPr bwMode="auto">
              <a:xfrm>
                <a:off x="258" y="1819"/>
                <a:ext cx="4760" cy="864"/>
                <a:chOff x="258" y="1819"/>
                <a:chExt cx="4760" cy="864"/>
              </a:xfrm>
            </p:grpSpPr>
            <p:pic>
              <p:nvPicPr>
                <p:cNvPr id="2768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 y="1819"/>
                  <a:ext cx="1124"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7681" name="AutoShape 7"/>
                <p:cNvSpPr>
                  <a:spLocks noChangeArrowheads="1"/>
                </p:cNvSpPr>
                <p:nvPr/>
              </p:nvSpPr>
              <p:spPr bwMode="auto">
                <a:xfrm>
                  <a:off x="1444" y="1903"/>
                  <a:ext cx="2472" cy="690"/>
                </a:xfrm>
                <a:prstGeom prst="notchedRightArrow">
                  <a:avLst>
                    <a:gd name="adj1" fmla="val 50000"/>
                    <a:gd name="adj2" fmla="val 89565"/>
                  </a:avLst>
                </a:prstGeom>
                <a:gradFill rotWithShape="0">
                  <a:gsLst>
                    <a:gs pos="0">
                      <a:srgbClr val="FFFFFF"/>
                    </a:gs>
                    <a:gs pos="100000">
                      <a:srgbClr val="FF6A00"/>
                    </a:gs>
                  </a:gsLst>
                  <a:lin ang="0" scaled="1"/>
                </a:gradFill>
                <a:ln w="9525">
                  <a:solidFill>
                    <a:srgbClr val="000000"/>
                  </a:solidFill>
                  <a:round/>
                  <a:headEnd/>
                  <a:tailEnd/>
                </a:ln>
              </p:spPr>
              <p:txBody>
                <a:bodyPr wrap="none" lIns="90000" tIns="45000" rIns="90000" bIns="45000" anchor="ctr"/>
                <a:lstStyle>
                  <a:lvl1pPr defTabSz="449263" eaLnBrk="0" hangingPunct="0">
                    <a:spcBef>
                      <a:spcPct val="60000"/>
                    </a:spcBef>
                    <a:spcAft>
                      <a:spcPct val="40000"/>
                    </a:spcAft>
                    <a:buClr>
                      <a:schemeClr val="hlink"/>
                    </a:buClr>
                    <a:buFont typeface="Wingdings" pitchFamily="2" charset="2"/>
                    <a:buChar char="n"/>
                    <a:tabLst>
                      <a:tab pos="723900" algn="l"/>
                      <a:tab pos="1447800" algn="l"/>
                      <a:tab pos="2171700" algn="l"/>
                      <a:tab pos="2895600" algn="l"/>
                    </a:tabLst>
                    <a:defRPr sz="2000">
                      <a:solidFill>
                        <a:schemeClr val="accent1"/>
                      </a:solidFill>
                      <a:latin typeface="Calibri" pitchFamily="34" charset="0"/>
                      <a:ea typeface="Arial" charset="0"/>
                      <a:cs typeface="Calibri" pitchFamily="34" charset="0"/>
                    </a:defRPr>
                  </a:lvl1pPr>
                  <a:lvl2pPr marL="742950" indent="-285750" defTabSz="449263" eaLnBrk="0" hangingPunct="0">
                    <a:spcBef>
                      <a:spcPct val="20000"/>
                    </a:spcBef>
                    <a:buClr>
                      <a:schemeClr val="accent1"/>
                    </a:buClr>
                    <a:buFont typeface="Wingdings" pitchFamily="2" charset="2"/>
                    <a:buChar char=""/>
                    <a:tabLst>
                      <a:tab pos="723900" algn="l"/>
                      <a:tab pos="1447800" algn="l"/>
                      <a:tab pos="2171700" algn="l"/>
                      <a:tab pos="2895600" algn="l"/>
                    </a:tabLst>
                    <a:defRPr sz="1500">
                      <a:solidFill>
                        <a:schemeClr val="tx1"/>
                      </a:solidFill>
                      <a:latin typeface="Calibri" pitchFamily="34" charset="0"/>
                      <a:ea typeface="Arial" charset="0"/>
                      <a:cs typeface="Calibri" pitchFamily="34" charset="0"/>
                    </a:defRPr>
                  </a:lvl2pPr>
                  <a:lvl3pPr marL="1143000" indent="-228600" defTabSz="449263" eaLnBrk="0" hangingPunct="0">
                    <a:spcBef>
                      <a:spcPct val="20000"/>
                    </a:spcBef>
                    <a:tabLst>
                      <a:tab pos="723900" algn="l"/>
                      <a:tab pos="1447800" algn="l"/>
                      <a:tab pos="2171700" algn="l"/>
                      <a:tab pos="2895600" algn="l"/>
                    </a:tabLst>
                    <a:defRPr sz="1500">
                      <a:solidFill>
                        <a:schemeClr val="tx1"/>
                      </a:solidFill>
                      <a:latin typeface="Calibri" pitchFamily="34" charset="0"/>
                      <a:ea typeface="Arial" charset="0"/>
                      <a:cs typeface="Calibri" pitchFamily="34" charset="0"/>
                    </a:defRPr>
                  </a:lvl3pPr>
                  <a:lvl4pPr marL="1600200" indent="-228600" defTabSz="449263" eaLnBrk="0" hangingPunct="0">
                    <a:spcBef>
                      <a:spcPct val="20000"/>
                    </a:spcBef>
                    <a:buClr>
                      <a:schemeClr val="accent1"/>
                    </a:buClr>
                    <a:buFont typeface="Arial" charset="0"/>
                    <a:buChar char="–"/>
                    <a:tabLst>
                      <a:tab pos="723900" algn="l"/>
                      <a:tab pos="1447800" algn="l"/>
                      <a:tab pos="2171700" algn="l"/>
                      <a:tab pos="2895600" algn="l"/>
                    </a:tabLst>
                    <a:defRPr sz="1100">
                      <a:solidFill>
                        <a:schemeClr val="tx1"/>
                      </a:solidFill>
                      <a:latin typeface="Calibri" pitchFamily="34" charset="0"/>
                      <a:ea typeface="Arial" charset="0"/>
                      <a:cs typeface="Calibri" pitchFamily="34" charset="0"/>
                    </a:defRPr>
                  </a:lvl4pPr>
                  <a:lvl5pPr marL="2057400" indent="-228600" defTabSz="449263" eaLnBrk="0" hangingPunct="0">
                    <a:spcBef>
                      <a:spcPct val="20000"/>
                    </a:spcBef>
                    <a:tabLst>
                      <a:tab pos="723900" algn="l"/>
                      <a:tab pos="1447800" algn="l"/>
                      <a:tab pos="2171700" algn="l"/>
                      <a:tab pos="2895600" algn="l"/>
                    </a:tabLst>
                    <a:defRPr sz="1100">
                      <a:solidFill>
                        <a:schemeClr val="tx1"/>
                      </a:solidFill>
                      <a:latin typeface="Calibri" pitchFamily="34" charset="0"/>
                      <a:ea typeface="Arial" charset="0"/>
                      <a:cs typeface="Calibri" pitchFamily="34" charset="0"/>
                    </a:defRPr>
                  </a:lvl5pPr>
                  <a:lvl6pPr marL="2514600" indent="-228600" defTabSz="449263" eaLnBrk="0" fontAlgn="base" hangingPunct="0">
                    <a:spcBef>
                      <a:spcPct val="20000"/>
                    </a:spcBef>
                    <a:spcAft>
                      <a:spcPct val="0"/>
                    </a:spcAft>
                    <a:tabLst>
                      <a:tab pos="723900" algn="l"/>
                      <a:tab pos="1447800" algn="l"/>
                      <a:tab pos="2171700" algn="l"/>
                      <a:tab pos="2895600" algn="l"/>
                    </a:tabLst>
                    <a:defRPr sz="1100">
                      <a:solidFill>
                        <a:schemeClr val="tx1"/>
                      </a:solidFill>
                      <a:latin typeface="Calibri" pitchFamily="34" charset="0"/>
                      <a:ea typeface="Arial" charset="0"/>
                      <a:cs typeface="Calibri" pitchFamily="34" charset="0"/>
                    </a:defRPr>
                  </a:lvl6pPr>
                  <a:lvl7pPr marL="2971800" indent="-228600" defTabSz="449263" eaLnBrk="0" fontAlgn="base" hangingPunct="0">
                    <a:spcBef>
                      <a:spcPct val="20000"/>
                    </a:spcBef>
                    <a:spcAft>
                      <a:spcPct val="0"/>
                    </a:spcAft>
                    <a:tabLst>
                      <a:tab pos="723900" algn="l"/>
                      <a:tab pos="1447800" algn="l"/>
                      <a:tab pos="2171700" algn="l"/>
                      <a:tab pos="2895600" algn="l"/>
                    </a:tabLst>
                    <a:defRPr sz="1100">
                      <a:solidFill>
                        <a:schemeClr val="tx1"/>
                      </a:solidFill>
                      <a:latin typeface="Calibri" pitchFamily="34" charset="0"/>
                      <a:ea typeface="Arial" charset="0"/>
                      <a:cs typeface="Calibri" pitchFamily="34" charset="0"/>
                    </a:defRPr>
                  </a:lvl7pPr>
                  <a:lvl8pPr marL="3429000" indent="-228600" defTabSz="449263" eaLnBrk="0" fontAlgn="base" hangingPunct="0">
                    <a:spcBef>
                      <a:spcPct val="20000"/>
                    </a:spcBef>
                    <a:spcAft>
                      <a:spcPct val="0"/>
                    </a:spcAft>
                    <a:tabLst>
                      <a:tab pos="723900" algn="l"/>
                      <a:tab pos="1447800" algn="l"/>
                      <a:tab pos="2171700" algn="l"/>
                      <a:tab pos="2895600" algn="l"/>
                    </a:tabLst>
                    <a:defRPr sz="1100">
                      <a:solidFill>
                        <a:schemeClr val="tx1"/>
                      </a:solidFill>
                      <a:latin typeface="Calibri" pitchFamily="34" charset="0"/>
                      <a:ea typeface="Arial" charset="0"/>
                      <a:cs typeface="Calibri" pitchFamily="34" charset="0"/>
                    </a:defRPr>
                  </a:lvl8pPr>
                  <a:lvl9pPr marL="3886200" indent="-228600" defTabSz="449263" eaLnBrk="0" fontAlgn="base" hangingPunct="0">
                    <a:spcBef>
                      <a:spcPct val="20000"/>
                    </a:spcBef>
                    <a:spcAft>
                      <a:spcPct val="0"/>
                    </a:spcAft>
                    <a:tabLst>
                      <a:tab pos="723900" algn="l"/>
                      <a:tab pos="1447800" algn="l"/>
                      <a:tab pos="2171700" algn="l"/>
                      <a:tab pos="2895600" algn="l"/>
                    </a:tabLst>
                    <a:defRPr sz="1100">
                      <a:solidFill>
                        <a:schemeClr val="tx1"/>
                      </a:solidFill>
                      <a:latin typeface="Calibri" pitchFamily="34" charset="0"/>
                      <a:ea typeface="Arial" charset="0"/>
                      <a:cs typeface="Calibri" pitchFamily="34" charset="0"/>
                    </a:defRPr>
                  </a:lvl9pPr>
                </a:lstStyle>
                <a:p>
                  <a:pPr algn="ctr" eaLnBrk="1">
                    <a:lnSpc>
                      <a:spcPct val="96000"/>
                    </a:lnSpc>
                    <a:spcBef>
                      <a:spcPct val="0"/>
                    </a:spcBef>
                    <a:spcAft>
                      <a:spcPct val="0"/>
                    </a:spcAft>
                    <a:buClr>
                      <a:srgbClr val="000000"/>
                    </a:buClr>
                    <a:buSzPct val="45000"/>
                    <a:buFont typeface="Wingdings" pitchFamily="2" charset="2"/>
                    <a:buNone/>
                  </a:pPr>
                  <a:r>
                    <a:rPr lang="en-GB" altLang="fr-FR" b="1">
                      <a:solidFill>
                        <a:srgbClr val="000000"/>
                      </a:solidFill>
                      <a:ea typeface="ＭＳ Ｐゴシック" charset="-128"/>
                      <a:cs typeface="Arial" charset="0"/>
                    </a:rPr>
                    <a:t>Domaine du laboratoire</a:t>
                  </a:r>
                  <a:endParaRPr lang="en-GB" altLang="fr-FR" b="1">
                    <a:solidFill>
                      <a:schemeClr val="tx1"/>
                    </a:solidFill>
                    <a:ea typeface="ＭＳ Ｐゴシック" charset="-128"/>
                    <a:cs typeface="Lucida Sans Unicode" pitchFamily="34" charset="0"/>
                  </a:endParaRPr>
                </a:p>
              </p:txBody>
            </p:sp>
            <p:sp>
              <p:nvSpPr>
                <p:cNvPr id="27682" name="Text Box 8"/>
                <p:cNvSpPr txBox="1">
                  <a:spLocks noChangeArrowheads="1"/>
                </p:cNvSpPr>
                <p:nvPr/>
              </p:nvSpPr>
              <p:spPr bwMode="auto">
                <a:xfrm>
                  <a:off x="3766" y="2001"/>
                  <a:ext cx="1252"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defTabSz="449263" eaLnBrk="0" hangingPunct="0">
                    <a:spcBef>
                      <a:spcPct val="60000"/>
                    </a:spcBef>
                    <a:spcAft>
                      <a:spcPct val="40000"/>
                    </a:spcAft>
                    <a:buClr>
                      <a:schemeClr val="hlink"/>
                    </a:buClr>
                    <a:buFont typeface="Wingdings" pitchFamily="2" charset="2"/>
                    <a:buChar char="n"/>
                    <a:tabLst>
                      <a:tab pos="723900" algn="l"/>
                    </a:tabLst>
                    <a:defRPr sz="2000">
                      <a:solidFill>
                        <a:schemeClr val="accent1"/>
                      </a:solidFill>
                      <a:latin typeface="Calibri" pitchFamily="34" charset="0"/>
                      <a:ea typeface="Arial" charset="0"/>
                      <a:cs typeface="Calibri" pitchFamily="34" charset="0"/>
                    </a:defRPr>
                  </a:lvl1pPr>
                  <a:lvl2pPr marL="742950" indent="-285750" defTabSz="449263" eaLnBrk="0" hangingPunct="0">
                    <a:spcBef>
                      <a:spcPct val="20000"/>
                    </a:spcBef>
                    <a:buClr>
                      <a:schemeClr val="accent1"/>
                    </a:buClr>
                    <a:buFont typeface="Wingdings" pitchFamily="2" charset="2"/>
                    <a:buChar char=""/>
                    <a:tabLst>
                      <a:tab pos="723900" algn="l"/>
                    </a:tabLst>
                    <a:defRPr sz="1500">
                      <a:solidFill>
                        <a:schemeClr val="tx1"/>
                      </a:solidFill>
                      <a:latin typeface="Calibri" pitchFamily="34" charset="0"/>
                      <a:ea typeface="Arial" charset="0"/>
                      <a:cs typeface="Calibri" pitchFamily="34" charset="0"/>
                    </a:defRPr>
                  </a:lvl2pPr>
                  <a:lvl3pPr marL="1143000" indent="-228600" defTabSz="449263" eaLnBrk="0" hangingPunct="0">
                    <a:spcBef>
                      <a:spcPct val="20000"/>
                    </a:spcBef>
                    <a:tabLst>
                      <a:tab pos="723900" algn="l"/>
                    </a:tabLst>
                    <a:defRPr sz="1500">
                      <a:solidFill>
                        <a:schemeClr val="tx1"/>
                      </a:solidFill>
                      <a:latin typeface="Calibri" pitchFamily="34" charset="0"/>
                      <a:ea typeface="Arial" charset="0"/>
                      <a:cs typeface="Calibri" pitchFamily="34" charset="0"/>
                    </a:defRPr>
                  </a:lvl3pPr>
                  <a:lvl4pPr marL="1600200" indent="-228600" defTabSz="449263" eaLnBrk="0" hangingPunct="0">
                    <a:spcBef>
                      <a:spcPct val="20000"/>
                    </a:spcBef>
                    <a:buClr>
                      <a:schemeClr val="accent1"/>
                    </a:buClr>
                    <a:buFont typeface="Arial" charset="0"/>
                    <a:buChar char="–"/>
                    <a:tabLst>
                      <a:tab pos="723900" algn="l"/>
                    </a:tabLst>
                    <a:defRPr sz="1100">
                      <a:solidFill>
                        <a:schemeClr val="tx1"/>
                      </a:solidFill>
                      <a:latin typeface="Calibri" pitchFamily="34" charset="0"/>
                      <a:ea typeface="Arial" charset="0"/>
                      <a:cs typeface="Calibri" pitchFamily="34" charset="0"/>
                    </a:defRPr>
                  </a:lvl4pPr>
                  <a:lvl5pPr marL="2057400" indent="-228600" defTabSz="449263" eaLnBrk="0" hangingPunct="0">
                    <a:spcBef>
                      <a:spcPct val="20000"/>
                    </a:spcBef>
                    <a:tabLst>
                      <a:tab pos="723900" algn="l"/>
                    </a:tabLst>
                    <a:defRPr sz="1100">
                      <a:solidFill>
                        <a:schemeClr val="tx1"/>
                      </a:solidFill>
                      <a:latin typeface="Calibri" pitchFamily="34" charset="0"/>
                      <a:ea typeface="Arial" charset="0"/>
                      <a:cs typeface="Calibri" pitchFamily="34" charset="0"/>
                    </a:defRPr>
                  </a:lvl5pPr>
                  <a:lvl6pPr marL="2514600" indent="-228600" defTabSz="449263" eaLnBrk="0" fontAlgn="base" hangingPunct="0">
                    <a:spcBef>
                      <a:spcPct val="20000"/>
                    </a:spcBef>
                    <a:spcAft>
                      <a:spcPct val="0"/>
                    </a:spcAft>
                    <a:tabLst>
                      <a:tab pos="723900" algn="l"/>
                    </a:tabLst>
                    <a:defRPr sz="1100">
                      <a:solidFill>
                        <a:schemeClr val="tx1"/>
                      </a:solidFill>
                      <a:latin typeface="Calibri" pitchFamily="34" charset="0"/>
                      <a:ea typeface="Arial" charset="0"/>
                      <a:cs typeface="Calibri" pitchFamily="34" charset="0"/>
                    </a:defRPr>
                  </a:lvl6pPr>
                  <a:lvl7pPr marL="2971800" indent="-228600" defTabSz="449263" eaLnBrk="0" fontAlgn="base" hangingPunct="0">
                    <a:spcBef>
                      <a:spcPct val="20000"/>
                    </a:spcBef>
                    <a:spcAft>
                      <a:spcPct val="0"/>
                    </a:spcAft>
                    <a:tabLst>
                      <a:tab pos="723900" algn="l"/>
                    </a:tabLst>
                    <a:defRPr sz="1100">
                      <a:solidFill>
                        <a:schemeClr val="tx1"/>
                      </a:solidFill>
                      <a:latin typeface="Calibri" pitchFamily="34" charset="0"/>
                      <a:ea typeface="Arial" charset="0"/>
                      <a:cs typeface="Calibri" pitchFamily="34" charset="0"/>
                    </a:defRPr>
                  </a:lvl7pPr>
                  <a:lvl8pPr marL="3429000" indent="-228600" defTabSz="449263" eaLnBrk="0" fontAlgn="base" hangingPunct="0">
                    <a:spcBef>
                      <a:spcPct val="20000"/>
                    </a:spcBef>
                    <a:spcAft>
                      <a:spcPct val="0"/>
                    </a:spcAft>
                    <a:tabLst>
                      <a:tab pos="723900" algn="l"/>
                    </a:tabLst>
                    <a:defRPr sz="1100">
                      <a:solidFill>
                        <a:schemeClr val="tx1"/>
                      </a:solidFill>
                      <a:latin typeface="Calibri" pitchFamily="34" charset="0"/>
                      <a:ea typeface="Arial" charset="0"/>
                      <a:cs typeface="Calibri" pitchFamily="34" charset="0"/>
                    </a:defRPr>
                  </a:lvl8pPr>
                  <a:lvl9pPr marL="3886200" indent="-228600" defTabSz="449263" eaLnBrk="0" fontAlgn="base" hangingPunct="0">
                    <a:spcBef>
                      <a:spcPct val="20000"/>
                    </a:spcBef>
                    <a:spcAft>
                      <a:spcPct val="0"/>
                    </a:spcAft>
                    <a:tabLst>
                      <a:tab pos="723900" algn="l"/>
                    </a:tabLst>
                    <a:defRPr sz="1100">
                      <a:solidFill>
                        <a:schemeClr val="tx1"/>
                      </a:solidFill>
                      <a:latin typeface="Calibri" pitchFamily="34" charset="0"/>
                      <a:ea typeface="Arial" charset="0"/>
                      <a:cs typeface="Calibri" pitchFamily="34" charset="0"/>
                    </a:defRPr>
                  </a:lvl9pPr>
                </a:lstStyle>
                <a:p>
                  <a:pPr algn="ctr" eaLnBrk="1">
                    <a:lnSpc>
                      <a:spcPct val="96000"/>
                    </a:lnSpc>
                    <a:spcBef>
                      <a:spcPct val="0"/>
                    </a:spcBef>
                    <a:spcAft>
                      <a:spcPct val="0"/>
                    </a:spcAft>
                    <a:buClr>
                      <a:srgbClr val="000000"/>
                    </a:buClr>
                    <a:buSzPct val="45000"/>
                    <a:buFont typeface="Wingdings" pitchFamily="2" charset="2"/>
                    <a:buNone/>
                  </a:pPr>
                  <a:r>
                    <a:rPr lang="en-GB" altLang="fr-FR" b="1">
                      <a:solidFill>
                        <a:schemeClr val="tx1"/>
                      </a:solidFill>
                      <a:latin typeface="Arial" charset="0"/>
                      <a:ea typeface="ＭＳ Ｐゴシック" charset="-128"/>
                      <a:cs typeface="Lucida Sans Unicode" pitchFamily="34" charset="0"/>
                    </a:rPr>
                    <a:t>Performances mesurées</a:t>
                  </a:r>
                </a:p>
              </p:txBody>
            </p:sp>
          </p:grpSp>
          <p:grpSp>
            <p:nvGrpSpPr>
              <p:cNvPr id="27673" name="Group 9"/>
              <p:cNvGrpSpPr>
                <a:grpSpLocks/>
              </p:cNvGrpSpPr>
              <p:nvPr/>
            </p:nvGrpSpPr>
            <p:grpSpPr bwMode="auto">
              <a:xfrm>
                <a:off x="803" y="547"/>
                <a:ext cx="4208" cy="960"/>
                <a:chOff x="803" y="547"/>
                <a:chExt cx="4208" cy="960"/>
              </a:xfrm>
            </p:grpSpPr>
            <p:sp>
              <p:nvSpPr>
                <p:cNvPr id="27674" name="AutoShape 10"/>
                <p:cNvSpPr>
                  <a:spLocks noChangeArrowheads="1"/>
                </p:cNvSpPr>
                <p:nvPr/>
              </p:nvSpPr>
              <p:spPr bwMode="auto">
                <a:xfrm>
                  <a:off x="1395" y="697"/>
                  <a:ext cx="2535" cy="623"/>
                </a:xfrm>
                <a:prstGeom prst="notchedRightArrow">
                  <a:avLst>
                    <a:gd name="adj1" fmla="val 50000"/>
                    <a:gd name="adj2" fmla="val 101726"/>
                  </a:avLst>
                </a:prstGeom>
                <a:gradFill rotWithShape="0">
                  <a:gsLst>
                    <a:gs pos="0">
                      <a:srgbClr val="FFFFFF"/>
                    </a:gs>
                    <a:gs pos="100000">
                      <a:srgbClr val="FF6A00"/>
                    </a:gs>
                  </a:gsLst>
                  <a:lin ang="0" scaled="1"/>
                </a:gradFill>
                <a:ln w="9525">
                  <a:solidFill>
                    <a:srgbClr val="000000"/>
                  </a:solidFill>
                  <a:round/>
                  <a:headEnd/>
                  <a:tailEnd/>
                </a:ln>
              </p:spPr>
              <p:txBody>
                <a:bodyPr wrap="none" lIns="90000" tIns="45000" rIns="90000" bIns="45000" anchor="ctr"/>
                <a:lstStyle>
                  <a:lvl1pPr defTabSz="449263" eaLnBrk="0" hangingPunct="0">
                    <a:spcBef>
                      <a:spcPct val="60000"/>
                    </a:spcBef>
                    <a:spcAft>
                      <a:spcPct val="40000"/>
                    </a:spcAft>
                    <a:buClr>
                      <a:schemeClr val="hlink"/>
                    </a:buClr>
                    <a:buFont typeface="Wingdings" pitchFamily="2" charset="2"/>
                    <a:buChar char="n"/>
                    <a:tabLst>
                      <a:tab pos="723900" algn="l"/>
                      <a:tab pos="1447800" algn="l"/>
                      <a:tab pos="2171700" algn="l"/>
                      <a:tab pos="2895600" algn="l"/>
                    </a:tabLst>
                    <a:defRPr sz="2000">
                      <a:solidFill>
                        <a:schemeClr val="accent1"/>
                      </a:solidFill>
                      <a:latin typeface="Calibri" pitchFamily="34" charset="0"/>
                      <a:ea typeface="Arial" charset="0"/>
                      <a:cs typeface="Calibri" pitchFamily="34" charset="0"/>
                    </a:defRPr>
                  </a:lvl1pPr>
                  <a:lvl2pPr marL="742950" indent="-285750" defTabSz="449263" eaLnBrk="0" hangingPunct="0">
                    <a:spcBef>
                      <a:spcPct val="20000"/>
                    </a:spcBef>
                    <a:buClr>
                      <a:schemeClr val="accent1"/>
                    </a:buClr>
                    <a:buFont typeface="Wingdings" pitchFamily="2" charset="2"/>
                    <a:buChar char=""/>
                    <a:tabLst>
                      <a:tab pos="723900" algn="l"/>
                      <a:tab pos="1447800" algn="l"/>
                      <a:tab pos="2171700" algn="l"/>
                      <a:tab pos="2895600" algn="l"/>
                    </a:tabLst>
                    <a:defRPr sz="1500">
                      <a:solidFill>
                        <a:schemeClr val="tx1"/>
                      </a:solidFill>
                      <a:latin typeface="Calibri" pitchFamily="34" charset="0"/>
                      <a:ea typeface="Arial" charset="0"/>
                      <a:cs typeface="Calibri" pitchFamily="34" charset="0"/>
                    </a:defRPr>
                  </a:lvl2pPr>
                  <a:lvl3pPr marL="1143000" indent="-228600" defTabSz="449263" eaLnBrk="0" hangingPunct="0">
                    <a:spcBef>
                      <a:spcPct val="20000"/>
                    </a:spcBef>
                    <a:tabLst>
                      <a:tab pos="723900" algn="l"/>
                      <a:tab pos="1447800" algn="l"/>
                      <a:tab pos="2171700" algn="l"/>
                      <a:tab pos="2895600" algn="l"/>
                    </a:tabLst>
                    <a:defRPr sz="1500">
                      <a:solidFill>
                        <a:schemeClr val="tx1"/>
                      </a:solidFill>
                      <a:latin typeface="Calibri" pitchFamily="34" charset="0"/>
                      <a:ea typeface="Arial" charset="0"/>
                      <a:cs typeface="Calibri" pitchFamily="34" charset="0"/>
                    </a:defRPr>
                  </a:lvl3pPr>
                  <a:lvl4pPr marL="1600200" indent="-228600" defTabSz="449263" eaLnBrk="0" hangingPunct="0">
                    <a:spcBef>
                      <a:spcPct val="20000"/>
                    </a:spcBef>
                    <a:buClr>
                      <a:schemeClr val="accent1"/>
                    </a:buClr>
                    <a:buFont typeface="Arial" charset="0"/>
                    <a:buChar char="–"/>
                    <a:tabLst>
                      <a:tab pos="723900" algn="l"/>
                      <a:tab pos="1447800" algn="l"/>
                      <a:tab pos="2171700" algn="l"/>
                      <a:tab pos="2895600" algn="l"/>
                    </a:tabLst>
                    <a:defRPr sz="1100">
                      <a:solidFill>
                        <a:schemeClr val="tx1"/>
                      </a:solidFill>
                      <a:latin typeface="Calibri" pitchFamily="34" charset="0"/>
                      <a:ea typeface="Arial" charset="0"/>
                      <a:cs typeface="Calibri" pitchFamily="34" charset="0"/>
                    </a:defRPr>
                  </a:lvl4pPr>
                  <a:lvl5pPr marL="2057400" indent="-228600" defTabSz="449263" eaLnBrk="0" hangingPunct="0">
                    <a:spcBef>
                      <a:spcPct val="20000"/>
                    </a:spcBef>
                    <a:tabLst>
                      <a:tab pos="723900" algn="l"/>
                      <a:tab pos="1447800" algn="l"/>
                      <a:tab pos="2171700" algn="l"/>
                      <a:tab pos="2895600" algn="l"/>
                    </a:tabLst>
                    <a:defRPr sz="1100">
                      <a:solidFill>
                        <a:schemeClr val="tx1"/>
                      </a:solidFill>
                      <a:latin typeface="Calibri" pitchFamily="34" charset="0"/>
                      <a:ea typeface="Arial" charset="0"/>
                      <a:cs typeface="Calibri" pitchFamily="34" charset="0"/>
                    </a:defRPr>
                  </a:lvl5pPr>
                  <a:lvl6pPr marL="2514600" indent="-228600" defTabSz="449263" eaLnBrk="0" fontAlgn="base" hangingPunct="0">
                    <a:spcBef>
                      <a:spcPct val="20000"/>
                    </a:spcBef>
                    <a:spcAft>
                      <a:spcPct val="0"/>
                    </a:spcAft>
                    <a:tabLst>
                      <a:tab pos="723900" algn="l"/>
                      <a:tab pos="1447800" algn="l"/>
                      <a:tab pos="2171700" algn="l"/>
                      <a:tab pos="2895600" algn="l"/>
                    </a:tabLst>
                    <a:defRPr sz="1100">
                      <a:solidFill>
                        <a:schemeClr val="tx1"/>
                      </a:solidFill>
                      <a:latin typeface="Calibri" pitchFamily="34" charset="0"/>
                      <a:ea typeface="Arial" charset="0"/>
                      <a:cs typeface="Calibri" pitchFamily="34" charset="0"/>
                    </a:defRPr>
                  </a:lvl6pPr>
                  <a:lvl7pPr marL="2971800" indent="-228600" defTabSz="449263" eaLnBrk="0" fontAlgn="base" hangingPunct="0">
                    <a:spcBef>
                      <a:spcPct val="20000"/>
                    </a:spcBef>
                    <a:spcAft>
                      <a:spcPct val="0"/>
                    </a:spcAft>
                    <a:tabLst>
                      <a:tab pos="723900" algn="l"/>
                      <a:tab pos="1447800" algn="l"/>
                      <a:tab pos="2171700" algn="l"/>
                      <a:tab pos="2895600" algn="l"/>
                    </a:tabLst>
                    <a:defRPr sz="1100">
                      <a:solidFill>
                        <a:schemeClr val="tx1"/>
                      </a:solidFill>
                      <a:latin typeface="Calibri" pitchFamily="34" charset="0"/>
                      <a:ea typeface="Arial" charset="0"/>
                      <a:cs typeface="Calibri" pitchFamily="34" charset="0"/>
                    </a:defRPr>
                  </a:lvl7pPr>
                  <a:lvl8pPr marL="3429000" indent="-228600" defTabSz="449263" eaLnBrk="0" fontAlgn="base" hangingPunct="0">
                    <a:spcBef>
                      <a:spcPct val="20000"/>
                    </a:spcBef>
                    <a:spcAft>
                      <a:spcPct val="0"/>
                    </a:spcAft>
                    <a:tabLst>
                      <a:tab pos="723900" algn="l"/>
                      <a:tab pos="1447800" algn="l"/>
                      <a:tab pos="2171700" algn="l"/>
                      <a:tab pos="2895600" algn="l"/>
                    </a:tabLst>
                    <a:defRPr sz="1100">
                      <a:solidFill>
                        <a:schemeClr val="tx1"/>
                      </a:solidFill>
                      <a:latin typeface="Calibri" pitchFamily="34" charset="0"/>
                      <a:ea typeface="Arial" charset="0"/>
                      <a:cs typeface="Calibri" pitchFamily="34" charset="0"/>
                    </a:defRPr>
                  </a:lvl8pPr>
                  <a:lvl9pPr marL="3886200" indent="-228600" defTabSz="449263" eaLnBrk="0" fontAlgn="base" hangingPunct="0">
                    <a:spcBef>
                      <a:spcPct val="20000"/>
                    </a:spcBef>
                    <a:spcAft>
                      <a:spcPct val="0"/>
                    </a:spcAft>
                    <a:tabLst>
                      <a:tab pos="723900" algn="l"/>
                      <a:tab pos="1447800" algn="l"/>
                      <a:tab pos="2171700" algn="l"/>
                      <a:tab pos="2895600" algn="l"/>
                    </a:tabLst>
                    <a:defRPr sz="1100">
                      <a:solidFill>
                        <a:schemeClr val="tx1"/>
                      </a:solidFill>
                      <a:latin typeface="Calibri" pitchFamily="34" charset="0"/>
                      <a:ea typeface="Arial" charset="0"/>
                      <a:cs typeface="Calibri" pitchFamily="34" charset="0"/>
                    </a:defRPr>
                  </a:lvl9pPr>
                </a:lstStyle>
                <a:p>
                  <a:pPr algn="ctr" eaLnBrk="1">
                    <a:lnSpc>
                      <a:spcPct val="96000"/>
                    </a:lnSpc>
                    <a:spcBef>
                      <a:spcPct val="0"/>
                    </a:spcBef>
                    <a:spcAft>
                      <a:spcPct val="0"/>
                    </a:spcAft>
                    <a:buClr>
                      <a:srgbClr val="000000"/>
                    </a:buClr>
                    <a:buSzPct val="45000"/>
                    <a:buFont typeface="Wingdings" pitchFamily="2" charset="2"/>
                    <a:buNone/>
                  </a:pPr>
                  <a:r>
                    <a:rPr lang="en-GB" altLang="fr-FR" b="1">
                      <a:solidFill>
                        <a:srgbClr val="000000"/>
                      </a:solidFill>
                      <a:ea typeface="ＭＳ Ｐゴシック" charset="-128"/>
                      <a:cs typeface="Arial" charset="0"/>
                    </a:rPr>
                    <a:t>Domaine du commanditaire</a:t>
                  </a:r>
                  <a:endParaRPr lang="en-GB" altLang="fr-FR" b="1">
                    <a:solidFill>
                      <a:schemeClr val="tx1"/>
                    </a:solidFill>
                    <a:ea typeface="ＭＳ Ｐゴシック" charset="-128"/>
                    <a:cs typeface="Lucida Sans Unicode" pitchFamily="34" charset="0"/>
                  </a:endParaRPr>
                </a:p>
              </p:txBody>
            </p:sp>
            <p:sp>
              <p:nvSpPr>
                <p:cNvPr id="27675" name="Text Box 11"/>
                <p:cNvSpPr txBox="1">
                  <a:spLocks noChangeArrowheads="1"/>
                </p:cNvSpPr>
                <p:nvPr/>
              </p:nvSpPr>
              <p:spPr bwMode="auto">
                <a:xfrm>
                  <a:off x="3773" y="750"/>
                  <a:ext cx="1238" cy="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defTabSz="449263" eaLnBrk="0" hangingPunct="0">
                    <a:spcBef>
                      <a:spcPct val="60000"/>
                    </a:spcBef>
                    <a:spcAft>
                      <a:spcPct val="40000"/>
                    </a:spcAft>
                    <a:buClr>
                      <a:schemeClr val="hlink"/>
                    </a:buClr>
                    <a:buFont typeface="Wingdings" pitchFamily="2" charset="2"/>
                    <a:buChar char="n"/>
                    <a:tabLst>
                      <a:tab pos="723900" algn="l"/>
                    </a:tabLst>
                    <a:defRPr sz="2000">
                      <a:solidFill>
                        <a:schemeClr val="accent1"/>
                      </a:solidFill>
                      <a:latin typeface="Calibri" pitchFamily="34" charset="0"/>
                      <a:ea typeface="Arial" charset="0"/>
                      <a:cs typeface="Calibri" pitchFamily="34" charset="0"/>
                    </a:defRPr>
                  </a:lvl1pPr>
                  <a:lvl2pPr marL="742950" indent="-285750" defTabSz="449263" eaLnBrk="0" hangingPunct="0">
                    <a:spcBef>
                      <a:spcPct val="20000"/>
                    </a:spcBef>
                    <a:buClr>
                      <a:schemeClr val="accent1"/>
                    </a:buClr>
                    <a:buFont typeface="Wingdings" pitchFamily="2" charset="2"/>
                    <a:buChar char=""/>
                    <a:tabLst>
                      <a:tab pos="723900" algn="l"/>
                    </a:tabLst>
                    <a:defRPr sz="1500">
                      <a:solidFill>
                        <a:schemeClr val="tx1"/>
                      </a:solidFill>
                      <a:latin typeface="Calibri" pitchFamily="34" charset="0"/>
                      <a:ea typeface="Arial" charset="0"/>
                      <a:cs typeface="Calibri" pitchFamily="34" charset="0"/>
                    </a:defRPr>
                  </a:lvl2pPr>
                  <a:lvl3pPr marL="1143000" indent="-228600" defTabSz="449263" eaLnBrk="0" hangingPunct="0">
                    <a:spcBef>
                      <a:spcPct val="20000"/>
                    </a:spcBef>
                    <a:tabLst>
                      <a:tab pos="723900" algn="l"/>
                    </a:tabLst>
                    <a:defRPr sz="1500">
                      <a:solidFill>
                        <a:schemeClr val="tx1"/>
                      </a:solidFill>
                      <a:latin typeface="Calibri" pitchFamily="34" charset="0"/>
                      <a:ea typeface="Arial" charset="0"/>
                      <a:cs typeface="Calibri" pitchFamily="34" charset="0"/>
                    </a:defRPr>
                  </a:lvl3pPr>
                  <a:lvl4pPr marL="1600200" indent="-228600" defTabSz="449263" eaLnBrk="0" hangingPunct="0">
                    <a:spcBef>
                      <a:spcPct val="20000"/>
                    </a:spcBef>
                    <a:buClr>
                      <a:schemeClr val="accent1"/>
                    </a:buClr>
                    <a:buFont typeface="Arial" charset="0"/>
                    <a:buChar char="–"/>
                    <a:tabLst>
                      <a:tab pos="723900" algn="l"/>
                    </a:tabLst>
                    <a:defRPr sz="1100">
                      <a:solidFill>
                        <a:schemeClr val="tx1"/>
                      </a:solidFill>
                      <a:latin typeface="Calibri" pitchFamily="34" charset="0"/>
                      <a:ea typeface="Arial" charset="0"/>
                      <a:cs typeface="Calibri" pitchFamily="34" charset="0"/>
                    </a:defRPr>
                  </a:lvl4pPr>
                  <a:lvl5pPr marL="2057400" indent="-228600" defTabSz="449263" eaLnBrk="0" hangingPunct="0">
                    <a:spcBef>
                      <a:spcPct val="20000"/>
                    </a:spcBef>
                    <a:tabLst>
                      <a:tab pos="723900" algn="l"/>
                    </a:tabLst>
                    <a:defRPr sz="1100">
                      <a:solidFill>
                        <a:schemeClr val="tx1"/>
                      </a:solidFill>
                      <a:latin typeface="Calibri" pitchFamily="34" charset="0"/>
                      <a:ea typeface="Arial" charset="0"/>
                      <a:cs typeface="Calibri" pitchFamily="34" charset="0"/>
                    </a:defRPr>
                  </a:lvl5pPr>
                  <a:lvl6pPr marL="2514600" indent="-228600" defTabSz="449263" eaLnBrk="0" fontAlgn="base" hangingPunct="0">
                    <a:spcBef>
                      <a:spcPct val="20000"/>
                    </a:spcBef>
                    <a:spcAft>
                      <a:spcPct val="0"/>
                    </a:spcAft>
                    <a:tabLst>
                      <a:tab pos="723900" algn="l"/>
                    </a:tabLst>
                    <a:defRPr sz="1100">
                      <a:solidFill>
                        <a:schemeClr val="tx1"/>
                      </a:solidFill>
                      <a:latin typeface="Calibri" pitchFamily="34" charset="0"/>
                      <a:ea typeface="Arial" charset="0"/>
                      <a:cs typeface="Calibri" pitchFamily="34" charset="0"/>
                    </a:defRPr>
                  </a:lvl6pPr>
                  <a:lvl7pPr marL="2971800" indent="-228600" defTabSz="449263" eaLnBrk="0" fontAlgn="base" hangingPunct="0">
                    <a:spcBef>
                      <a:spcPct val="20000"/>
                    </a:spcBef>
                    <a:spcAft>
                      <a:spcPct val="0"/>
                    </a:spcAft>
                    <a:tabLst>
                      <a:tab pos="723900" algn="l"/>
                    </a:tabLst>
                    <a:defRPr sz="1100">
                      <a:solidFill>
                        <a:schemeClr val="tx1"/>
                      </a:solidFill>
                      <a:latin typeface="Calibri" pitchFamily="34" charset="0"/>
                      <a:ea typeface="Arial" charset="0"/>
                      <a:cs typeface="Calibri" pitchFamily="34" charset="0"/>
                    </a:defRPr>
                  </a:lvl7pPr>
                  <a:lvl8pPr marL="3429000" indent="-228600" defTabSz="449263" eaLnBrk="0" fontAlgn="base" hangingPunct="0">
                    <a:spcBef>
                      <a:spcPct val="20000"/>
                    </a:spcBef>
                    <a:spcAft>
                      <a:spcPct val="0"/>
                    </a:spcAft>
                    <a:tabLst>
                      <a:tab pos="723900" algn="l"/>
                    </a:tabLst>
                    <a:defRPr sz="1100">
                      <a:solidFill>
                        <a:schemeClr val="tx1"/>
                      </a:solidFill>
                      <a:latin typeface="Calibri" pitchFamily="34" charset="0"/>
                      <a:ea typeface="Arial" charset="0"/>
                      <a:cs typeface="Calibri" pitchFamily="34" charset="0"/>
                    </a:defRPr>
                  </a:lvl8pPr>
                  <a:lvl9pPr marL="3886200" indent="-228600" defTabSz="449263" eaLnBrk="0" fontAlgn="base" hangingPunct="0">
                    <a:spcBef>
                      <a:spcPct val="20000"/>
                    </a:spcBef>
                    <a:spcAft>
                      <a:spcPct val="0"/>
                    </a:spcAft>
                    <a:tabLst>
                      <a:tab pos="723900" algn="l"/>
                    </a:tabLst>
                    <a:defRPr sz="1100">
                      <a:solidFill>
                        <a:schemeClr val="tx1"/>
                      </a:solidFill>
                      <a:latin typeface="Calibri" pitchFamily="34" charset="0"/>
                      <a:ea typeface="Arial" charset="0"/>
                      <a:cs typeface="Calibri" pitchFamily="34" charset="0"/>
                    </a:defRPr>
                  </a:lvl9pPr>
                </a:lstStyle>
                <a:p>
                  <a:pPr algn="ctr" eaLnBrk="1">
                    <a:lnSpc>
                      <a:spcPct val="96000"/>
                    </a:lnSpc>
                    <a:spcBef>
                      <a:spcPct val="0"/>
                    </a:spcBef>
                    <a:spcAft>
                      <a:spcPct val="0"/>
                    </a:spcAft>
                    <a:buClr>
                      <a:srgbClr val="000000"/>
                    </a:buClr>
                    <a:buSzPct val="45000"/>
                    <a:buFont typeface="Wingdings" pitchFamily="2" charset="2"/>
                    <a:buNone/>
                  </a:pPr>
                  <a:r>
                    <a:rPr lang="en-GB" altLang="fr-FR" b="1">
                      <a:solidFill>
                        <a:schemeClr val="tx1"/>
                      </a:solidFill>
                      <a:latin typeface="Arial" charset="0"/>
                      <a:ea typeface="ＭＳ Ｐゴシック" charset="-128"/>
                      <a:cs typeface="Lucida Sans Unicode" pitchFamily="34" charset="0"/>
                    </a:rPr>
                    <a:t>Performances  attendues</a:t>
                  </a:r>
                </a:p>
              </p:txBody>
            </p:sp>
            <p:grpSp>
              <p:nvGrpSpPr>
                <p:cNvPr id="27676" name="Group 12"/>
                <p:cNvGrpSpPr>
                  <a:grpSpLocks/>
                </p:cNvGrpSpPr>
                <p:nvPr/>
              </p:nvGrpSpPr>
              <p:grpSpPr bwMode="auto">
                <a:xfrm>
                  <a:off x="803" y="547"/>
                  <a:ext cx="392" cy="960"/>
                  <a:chOff x="1701" y="839"/>
                  <a:chExt cx="360" cy="612"/>
                </a:xfrm>
              </p:grpSpPr>
              <p:pic>
                <p:nvPicPr>
                  <p:cNvPr id="27677"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1" y="839"/>
                    <a:ext cx="351" cy="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7678"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8" y="957"/>
                    <a:ext cx="28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7679"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1" y="1028"/>
                    <a:ext cx="262"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grpSp>
        </p:grpSp>
        <p:grpSp>
          <p:nvGrpSpPr>
            <p:cNvPr id="27661" name="Group 16"/>
            <p:cNvGrpSpPr>
              <a:grpSpLocks/>
            </p:cNvGrpSpPr>
            <p:nvPr/>
          </p:nvGrpSpPr>
          <p:grpSpPr bwMode="auto">
            <a:xfrm>
              <a:off x="303" y="2864"/>
              <a:ext cx="4745" cy="1021"/>
              <a:chOff x="303" y="2864"/>
              <a:chExt cx="4745" cy="1021"/>
            </a:xfrm>
          </p:grpSpPr>
          <p:pic>
            <p:nvPicPr>
              <p:cNvPr id="27669"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3" y="2864"/>
                <a:ext cx="1210" cy="1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7670" name="AutoShape 18"/>
              <p:cNvSpPr>
                <a:spLocks noChangeArrowheads="1"/>
              </p:cNvSpPr>
              <p:nvPr/>
            </p:nvSpPr>
            <p:spPr bwMode="auto">
              <a:xfrm>
                <a:off x="1503" y="3084"/>
                <a:ext cx="2535" cy="507"/>
              </a:xfrm>
              <a:prstGeom prst="notchedRightArrow">
                <a:avLst>
                  <a:gd name="adj1" fmla="val 50000"/>
                  <a:gd name="adj2" fmla="val 125000"/>
                </a:avLst>
              </a:prstGeom>
              <a:gradFill rotWithShape="0">
                <a:gsLst>
                  <a:gs pos="0">
                    <a:srgbClr val="FFFFFF"/>
                  </a:gs>
                  <a:gs pos="100000">
                    <a:srgbClr val="FF6A00"/>
                  </a:gs>
                </a:gsLst>
                <a:lin ang="0" scaled="1"/>
              </a:gradFill>
              <a:ln w="9525">
                <a:solidFill>
                  <a:srgbClr val="000000"/>
                </a:solidFill>
                <a:round/>
                <a:headEnd/>
                <a:tailEnd/>
              </a:ln>
            </p:spPr>
            <p:txBody>
              <a:bodyPr wrap="none" lIns="90000" tIns="45000" rIns="90000" bIns="45000" anchor="ctr"/>
              <a:lstStyle>
                <a:lvl1pPr defTabSz="449263" eaLnBrk="0" hangingPunct="0">
                  <a:spcBef>
                    <a:spcPct val="60000"/>
                  </a:spcBef>
                  <a:spcAft>
                    <a:spcPct val="40000"/>
                  </a:spcAft>
                  <a:buClr>
                    <a:schemeClr val="hlink"/>
                  </a:buClr>
                  <a:buFont typeface="Wingdings" pitchFamily="2" charset="2"/>
                  <a:buChar char="n"/>
                  <a:tabLst>
                    <a:tab pos="723900" algn="l"/>
                    <a:tab pos="1447800" algn="l"/>
                    <a:tab pos="2171700" algn="l"/>
                    <a:tab pos="2895600" algn="l"/>
                  </a:tabLst>
                  <a:defRPr sz="2000">
                    <a:solidFill>
                      <a:schemeClr val="accent1"/>
                    </a:solidFill>
                    <a:latin typeface="Calibri" pitchFamily="34" charset="0"/>
                    <a:ea typeface="Arial" charset="0"/>
                    <a:cs typeface="Calibri" pitchFamily="34" charset="0"/>
                  </a:defRPr>
                </a:lvl1pPr>
                <a:lvl2pPr marL="742950" indent="-285750" defTabSz="449263" eaLnBrk="0" hangingPunct="0">
                  <a:spcBef>
                    <a:spcPct val="20000"/>
                  </a:spcBef>
                  <a:buClr>
                    <a:schemeClr val="accent1"/>
                  </a:buClr>
                  <a:buFont typeface="Wingdings" pitchFamily="2" charset="2"/>
                  <a:buChar char=""/>
                  <a:tabLst>
                    <a:tab pos="723900" algn="l"/>
                    <a:tab pos="1447800" algn="l"/>
                    <a:tab pos="2171700" algn="l"/>
                    <a:tab pos="2895600" algn="l"/>
                  </a:tabLst>
                  <a:defRPr sz="1500">
                    <a:solidFill>
                      <a:schemeClr val="tx1"/>
                    </a:solidFill>
                    <a:latin typeface="Calibri" pitchFamily="34" charset="0"/>
                    <a:ea typeface="Arial" charset="0"/>
                    <a:cs typeface="Calibri" pitchFamily="34" charset="0"/>
                  </a:defRPr>
                </a:lvl2pPr>
                <a:lvl3pPr marL="1143000" indent="-228600" defTabSz="449263" eaLnBrk="0" hangingPunct="0">
                  <a:spcBef>
                    <a:spcPct val="20000"/>
                  </a:spcBef>
                  <a:tabLst>
                    <a:tab pos="723900" algn="l"/>
                    <a:tab pos="1447800" algn="l"/>
                    <a:tab pos="2171700" algn="l"/>
                    <a:tab pos="2895600" algn="l"/>
                  </a:tabLst>
                  <a:defRPr sz="1500">
                    <a:solidFill>
                      <a:schemeClr val="tx1"/>
                    </a:solidFill>
                    <a:latin typeface="Calibri" pitchFamily="34" charset="0"/>
                    <a:ea typeface="Arial" charset="0"/>
                    <a:cs typeface="Calibri" pitchFamily="34" charset="0"/>
                  </a:defRPr>
                </a:lvl3pPr>
                <a:lvl4pPr marL="1600200" indent="-228600" defTabSz="449263" eaLnBrk="0" hangingPunct="0">
                  <a:spcBef>
                    <a:spcPct val="20000"/>
                  </a:spcBef>
                  <a:buClr>
                    <a:schemeClr val="accent1"/>
                  </a:buClr>
                  <a:buFont typeface="Arial" charset="0"/>
                  <a:buChar char="–"/>
                  <a:tabLst>
                    <a:tab pos="723900" algn="l"/>
                    <a:tab pos="1447800" algn="l"/>
                    <a:tab pos="2171700" algn="l"/>
                    <a:tab pos="2895600" algn="l"/>
                  </a:tabLst>
                  <a:defRPr sz="1100">
                    <a:solidFill>
                      <a:schemeClr val="tx1"/>
                    </a:solidFill>
                    <a:latin typeface="Calibri" pitchFamily="34" charset="0"/>
                    <a:ea typeface="Arial" charset="0"/>
                    <a:cs typeface="Calibri" pitchFamily="34" charset="0"/>
                  </a:defRPr>
                </a:lvl4pPr>
                <a:lvl5pPr marL="2057400" indent="-228600" defTabSz="449263" eaLnBrk="0" hangingPunct="0">
                  <a:spcBef>
                    <a:spcPct val="20000"/>
                  </a:spcBef>
                  <a:tabLst>
                    <a:tab pos="723900" algn="l"/>
                    <a:tab pos="1447800" algn="l"/>
                    <a:tab pos="2171700" algn="l"/>
                    <a:tab pos="2895600" algn="l"/>
                  </a:tabLst>
                  <a:defRPr sz="1100">
                    <a:solidFill>
                      <a:schemeClr val="tx1"/>
                    </a:solidFill>
                    <a:latin typeface="Calibri" pitchFamily="34" charset="0"/>
                    <a:ea typeface="Arial" charset="0"/>
                    <a:cs typeface="Calibri" pitchFamily="34" charset="0"/>
                  </a:defRPr>
                </a:lvl5pPr>
                <a:lvl6pPr marL="2514600" indent="-228600" defTabSz="449263" eaLnBrk="0" fontAlgn="base" hangingPunct="0">
                  <a:spcBef>
                    <a:spcPct val="20000"/>
                  </a:spcBef>
                  <a:spcAft>
                    <a:spcPct val="0"/>
                  </a:spcAft>
                  <a:tabLst>
                    <a:tab pos="723900" algn="l"/>
                    <a:tab pos="1447800" algn="l"/>
                    <a:tab pos="2171700" algn="l"/>
                    <a:tab pos="2895600" algn="l"/>
                  </a:tabLst>
                  <a:defRPr sz="1100">
                    <a:solidFill>
                      <a:schemeClr val="tx1"/>
                    </a:solidFill>
                    <a:latin typeface="Calibri" pitchFamily="34" charset="0"/>
                    <a:ea typeface="Arial" charset="0"/>
                    <a:cs typeface="Calibri" pitchFamily="34" charset="0"/>
                  </a:defRPr>
                </a:lvl6pPr>
                <a:lvl7pPr marL="2971800" indent="-228600" defTabSz="449263" eaLnBrk="0" fontAlgn="base" hangingPunct="0">
                  <a:spcBef>
                    <a:spcPct val="20000"/>
                  </a:spcBef>
                  <a:spcAft>
                    <a:spcPct val="0"/>
                  </a:spcAft>
                  <a:tabLst>
                    <a:tab pos="723900" algn="l"/>
                    <a:tab pos="1447800" algn="l"/>
                    <a:tab pos="2171700" algn="l"/>
                    <a:tab pos="2895600" algn="l"/>
                  </a:tabLst>
                  <a:defRPr sz="1100">
                    <a:solidFill>
                      <a:schemeClr val="tx1"/>
                    </a:solidFill>
                    <a:latin typeface="Calibri" pitchFamily="34" charset="0"/>
                    <a:ea typeface="Arial" charset="0"/>
                    <a:cs typeface="Calibri" pitchFamily="34" charset="0"/>
                  </a:defRPr>
                </a:lvl7pPr>
                <a:lvl8pPr marL="3429000" indent="-228600" defTabSz="449263" eaLnBrk="0" fontAlgn="base" hangingPunct="0">
                  <a:spcBef>
                    <a:spcPct val="20000"/>
                  </a:spcBef>
                  <a:spcAft>
                    <a:spcPct val="0"/>
                  </a:spcAft>
                  <a:tabLst>
                    <a:tab pos="723900" algn="l"/>
                    <a:tab pos="1447800" algn="l"/>
                    <a:tab pos="2171700" algn="l"/>
                    <a:tab pos="2895600" algn="l"/>
                  </a:tabLst>
                  <a:defRPr sz="1100">
                    <a:solidFill>
                      <a:schemeClr val="tx1"/>
                    </a:solidFill>
                    <a:latin typeface="Calibri" pitchFamily="34" charset="0"/>
                    <a:ea typeface="Arial" charset="0"/>
                    <a:cs typeface="Calibri" pitchFamily="34" charset="0"/>
                  </a:defRPr>
                </a:lvl8pPr>
                <a:lvl9pPr marL="3886200" indent="-228600" defTabSz="449263" eaLnBrk="0" fontAlgn="base" hangingPunct="0">
                  <a:spcBef>
                    <a:spcPct val="20000"/>
                  </a:spcBef>
                  <a:spcAft>
                    <a:spcPct val="0"/>
                  </a:spcAft>
                  <a:tabLst>
                    <a:tab pos="723900" algn="l"/>
                    <a:tab pos="1447800" algn="l"/>
                    <a:tab pos="2171700" algn="l"/>
                    <a:tab pos="2895600" algn="l"/>
                  </a:tabLst>
                  <a:defRPr sz="1100">
                    <a:solidFill>
                      <a:schemeClr val="tx1"/>
                    </a:solidFill>
                    <a:latin typeface="Calibri" pitchFamily="34" charset="0"/>
                    <a:ea typeface="Arial" charset="0"/>
                    <a:cs typeface="Calibri" pitchFamily="34" charset="0"/>
                  </a:defRPr>
                </a:lvl9pPr>
              </a:lstStyle>
              <a:p>
                <a:pPr algn="ctr" eaLnBrk="1">
                  <a:lnSpc>
                    <a:spcPct val="96000"/>
                  </a:lnSpc>
                  <a:spcBef>
                    <a:spcPct val="0"/>
                  </a:spcBef>
                  <a:spcAft>
                    <a:spcPct val="0"/>
                  </a:spcAft>
                  <a:buClr>
                    <a:srgbClr val="000000"/>
                  </a:buClr>
                  <a:buSzPct val="45000"/>
                  <a:buFont typeface="Wingdings" pitchFamily="2" charset="2"/>
                  <a:buNone/>
                </a:pPr>
                <a:r>
                  <a:rPr lang="en-GB" altLang="fr-FR" b="1">
                    <a:solidFill>
                      <a:srgbClr val="000000"/>
                    </a:solidFill>
                    <a:ea typeface="ＭＳ Ｐゴシック" charset="-128"/>
                    <a:cs typeface="Arial" charset="0"/>
                  </a:rPr>
                  <a:t>Domaine de la simulation</a:t>
                </a:r>
                <a:endParaRPr lang="en-GB" altLang="fr-FR" b="1">
                  <a:solidFill>
                    <a:schemeClr val="tx1"/>
                  </a:solidFill>
                  <a:ea typeface="ＭＳ Ｐゴシック" charset="-128"/>
                  <a:cs typeface="Lucida Sans Unicode" pitchFamily="34" charset="0"/>
                </a:endParaRPr>
              </a:p>
            </p:txBody>
          </p:sp>
          <p:sp>
            <p:nvSpPr>
              <p:cNvPr id="27671" name="Text Box 19"/>
              <p:cNvSpPr txBox="1">
                <a:spLocks noChangeArrowheads="1"/>
              </p:cNvSpPr>
              <p:nvPr/>
            </p:nvSpPr>
            <p:spPr bwMode="auto">
              <a:xfrm>
                <a:off x="3817" y="3103"/>
                <a:ext cx="1231" cy="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defTabSz="449263" eaLnBrk="0" hangingPunct="0">
                  <a:spcBef>
                    <a:spcPct val="60000"/>
                  </a:spcBef>
                  <a:spcAft>
                    <a:spcPct val="40000"/>
                  </a:spcAft>
                  <a:buClr>
                    <a:schemeClr val="hlink"/>
                  </a:buClr>
                  <a:buFont typeface="Wingdings" pitchFamily="2" charset="2"/>
                  <a:buChar char="n"/>
                  <a:tabLst>
                    <a:tab pos="723900" algn="l"/>
                  </a:tabLst>
                  <a:defRPr sz="2000">
                    <a:solidFill>
                      <a:schemeClr val="accent1"/>
                    </a:solidFill>
                    <a:latin typeface="Calibri" pitchFamily="34" charset="0"/>
                    <a:ea typeface="Arial" charset="0"/>
                    <a:cs typeface="Calibri" pitchFamily="34" charset="0"/>
                  </a:defRPr>
                </a:lvl1pPr>
                <a:lvl2pPr marL="742950" indent="-285750" defTabSz="449263" eaLnBrk="0" hangingPunct="0">
                  <a:spcBef>
                    <a:spcPct val="20000"/>
                  </a:spcBef>
                  <a:buClr>
                    <a:schemeClr val="accent1"/>
                  </a:buClr>
                  <a:buFont typeface="Wingdings" pitchFamily="2" charset="2"/>
                  <a:buChar char=""/>
                  <a:tabLst>
                    <a:tab pos="723900" algn="l"/>
                  </a:tabLst>
                  <a:defRPr sz="1500">
                    <a:solidFill>
                      <a:schemeClr val="tx1"/>
                    </a:solidFill>
                    <a:latin typeface="Calibri" pitchFamily="34" charset="0"/>
                    <a:ea typeface="Arial" charset="0"/>
                    <a:cs typeface="Calibri" pitchFamily="34" charset="0"/>
                  </a:defRPr>
                </a:lvl2pPr>
                <a:lvl3pPr marL="1143000" indent="-228600" defTabSz="449263" eaLnBrk="0" hangingPunct="0">
                  <a:spcBef>
                    <a:spcPct val="20000"/>
                  </a:spcBef>
                  <a:tabLst>
                    <a:tab pos="723900" algn="l"/>
                  </a:tabLst>
                  <a:defRPr sz="1500">
                    <a:solidFill>
                      <a:schemeClr val="tx1"/>
                    </a:solidFill>
                    <a:latin typeface="Calibri" pitchFamily="34" charset="0"/>
                    <a:ea typeface="Arial" charset="0"/>
                    <a:cs typeface="Calibri" pitchFamily="34" charset="0"/>
                  </a:defRPr>
                </a:lvl3pPr>
                <a:lvl4pPr marL="1600200" indent="-228600" defTabSz="449263" eaLnBrk="0" hangingPunct="0">
                  <a:spcBef>
                    <a:spcPct val="20000"/>
                  </a:spcBef>
                  <a:buClr>
                    <a:schemeClr val="accent1"/>
                  </a:buClr>
                  <a:buFont typeface="Arial" charset="0"/>
                  <a:buChar char="–"/>
                  <a:tabLst>
                    <a:tab pos="723900" algn="l"/>
                  </a:tabLst>
                  <a:defRPr sz="1100">
                    <a:solidFill>
                      <a:schemeClr val="tx1"/>
                    </a:solidFill>
                    <a:latin typeface="Calibri" pitchFamily="34" charset="0"/>
                    <a:ea typeface="Arial" charset="0"/>
                    <a:cs typeface="Calibri" pitchFamily="34" charset="0"/>
                  </a:defRPr>
                </a:lvl4pPr>
                <a:lvl5pPr marL="2057400" indent="-228600" defTabSz="449263" eaLnBrk="0" hangingPunct="0">
                  <a:spcBef>
                    <a:spcPct val="20000"/>
                  </a:spcBef>
                  <a:tabLst>
                    <a:tab pos="723900" algn="l"/>
                  </a:tabLst>
                  <a:defRPr sz="1100">
                    <a:solidFill>
                      <a:schemeClr val="tx1"/>
                    </a:solidFill>
                    <a:latin typeface="Calibri" pitchFamily="34" charset="0"/>
                    <a:ea typeface="Arial" charset="0"/>
                    <a:cs typeface="Calibri" pitchFamily="34" charset="0"/>
                  </a:defRPr>
                </a:lvl5pPr>
                <a:lvl6pPr marL="2514600" indent="-228600" defTabSz="449263" eaLnBrk="0" fontAlgn="base" hangingPunct="0">
                  <a:spcBef>
                    <a:spcPct val="20000"/>
                  </a:spcBef>
                  <a:spcAft>
                    <a:spcPct val="0"/>
                  </a:spcAft>
                  <a:tabLst>
                    <a:tab pos="723900" algn="l"/>
                  </a:tabLst>
                  <a:defRPr sz="1100">
                    <a:solidFill>
                      <a:schemeClr val="tx1"/>
                    </a:solidFill>
                    <a:latin typeface="Calibri" pitchFamily="34" charset="0"/>
                    <a:ea typeface="Arial" charset="0"/>
                    <a:cs typeface="Calibri" pitchFamily="34" charset="0"/>
                  </a:defRPr>
                </a:lvl6pPr>
                <a:lvl7pPr marL="2971800" indent="-228600" defTabSz="449263" eaLnBrk="0" fontAlgn="base" hangingPunct="0">
                  <a:spcBef>
                    <a:spcPct val="20000"/>
                  </a:spcBef>
                  <a:spcAft>
                    <a:spcPct val="0"/>
                  </a:spcAft>
                  <a:tabLst>
                    <a:tab pos="723900" algn="l"/>
                  </a:tabLst>
                  <a:defRPr sz="1100">
                    <a:solidFill>
                      <a:schemeClr val="tx1"/>
                    </a:solidFill>
                    <a:latin typeface="Calibri" pitchFamily="34" charset="0"/>
                    <a:ea typeface="Arial" charset="0"/>
                    <a:cs typeface="Calibri" pitchFamily="34" charset="0"/>
                  </a:defRPr>
                </a:lvl7pPr>
                <a:lvl8pPr marL="3429000" indent="-228600" defTabSz="449263" eaLnBrk="0" fontAlgn="base" hangingPunct="0">
                  <a:spcBef>
                    <a:spcPct val="20000"/>
                  </a:spcBef>
                  <a:spcAft>
                    <a:spcPct val="0"/>
                  </a:spcAft>
                  <a:tabLst>
                    <a:tab pos="723900" algn="l"/>
                  </a:tabLst>
                  <a:defRPr sz="1100">
                    <a:solidFill>
                      <a:schemeClr val="tx1"/>
                    </a:solidFill>
                    <a:latin typeface="Calibri" pitchFamily="34" charset="0"/>
                    <a:ea typeface="Arial" charset="0"/>
                    <a:cs typeface="Calibri" pitchFamily="34" charset="0"/>
                  </a:defRPr>
                </a:lvl8pPr>
                <a:lvl9pPr marL="3886200" indent="-228600" defTabSz="449263" eaLnBrk="0" fontAlgn="base" hangingPunct="0">
                  <a:spcBef>
                    <a:spcPct val="20000"/>
                  </a:spcBef>
                  <a:spcAft>
                    <a:spcPct val="0"/>
                  </a:spcAft>
                  <a:tabLst>
                    <a:tab pos="723900" algn="l"/>
                  </a:tabLst>
                  <a:defRPr sz="1100">
                    <a:solidFill>
                      <a:schemeClr val="tx1"/>
                    </a:solidFill>
                    <a:latin typeface="Calibri" pitchFamily="34" charset="0"/>
                    <a:ea typeface="Arial" charset="0"/>
                    <a:cs typeface="Calibri" pitchFamily="34" charset="0"/>
                  </a:defRPr>
                </a:lvl9pPr>
              </a:lstStyle>
              <a:p>
                <a:pPr algn="ctr" eaLnBrk="1">
                  <a:lnSpc>
                    <a:spcPct val="96000"/>
                  </a:lnSpc>
                  <a:spcBef>
                    <a:spcPct val="0"/>
                  </a:spcBef>
                  <a:spcAft>
                    <a:spcPct val="0"/>
                  </a:spcAft>
                  <a:buClr>
                    <a:srgbClr val="000000"/>
                  </a:buClr>
                  <a:buSzPct val="45000"/>
                  <a:buFont typeface="Wingdings" pitchFamily="2" charset="2"/>
                  <a:buNone/>
                </a:pPr>
                <a:r>
                  <a:rPr lang="en-GB" altLang="fr-FR" b="1">
                    <a:solidFill>
                      <a:schemeClr val="tx1"/>
                    </a:solidFill>
                    <a:latin typeface="Arial" charset="0"/>
                    <a:ea typeface="ＭＳ Ｐゴシック" charset="-128"/>
                    <a:cs typeface="Lucida Sans Unicode" pitchFamily="34" charset="0"/>
                  </a:rPr>
                  <a:t>Performances simulées</a:t>
                </a:r>
              </a:p>
            </p:txBody>
          </p:sp>
        </p:grpSp>
        <p:grpSp>
          <p:nvGrpSpPr>
            <p:cNvPr id="27662" name="Group 20"/>
            <p:cNvGrpSpPr>
              <a:grpSpLocks/>
            </p:cNvGrpSpPr>
            <p:nvPr/>
          </p:nvGrpSpPr>
          <p:grpSpPr bwMode="auto">
            <a:xfrm>
              <a:off x="4991" y="952"/>
              <a:ext cx="538" cy="2495"/>
              <a:chOff x="4927" y="1098"/>
              <a:chExt cx="538" cy="2495"/>
            </a:xfrm>
          </p:grpSpPr>
          <p:sp>
            <p:nvSpPr>
              <p:cNvPr id="27663" name="Line 21"/>
              <p:cNvSpPr>
                <a:spLocks noChangeShapeType="1"/>
              </p:cNvSpPr>
              <p:nvPr/>
            </p:nvSpPr>
            <p:spPr bwMode="auto">
              <a:xfrm>
                <a:off x="4927" y="1098"/>
                <a:ext cx="1" cy="124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7664" name="Line 22"/>
              <p:cNvSpPr>
                <a:spLocks noChangeShapeType="1"/>
              </p:cNvSpPr>
              <p:nvPr/>
            </p:nvSpPr>
            <p:spPr bwMode="auto">
              <a:xfrm>
                <a:off x="4927" y="2346"/>
                <a:ext cx="1" cy="124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7665" name="Line 23"/>
              <p:cNvSpPr>
                <a:spLocks noChangeShapeType="1"/>
              </p:cNvSpPr>
              <p:nvPr/>
            </p:nvSpPr>
            <p:spPr bwMode="auto">
              <a:xfrm>
                <a:off x="5290" y="1098"/>
                <a:ext cx="1" cy="2494"/>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7666" name="Text Box 24"/>
              <p:cNvSpPr txBox="1">
                <a:spLocks noChangeArrowheads="1"/>
              </p:cNvSpPr>
              <p:nvPr/>
            </p:nvSpPr>
            <p:spPr bwMode="auto">
              <a:xfrm rot="-5400000">
                <a:off x="4532" y="1584"/>
                <a:ext cx="1001"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eaLnBrk="1">
                  <a:lnSpc>
                    <a:spcPct val="96000"/>
                  </a:lnSpc>
                  <a:spcBef>
                    <a:spcPct val="0"/>
                  </a:spcBef>
                  <a:spcAft>
                    <a:spcPct val="0"/>
                  </a:spcAft>
                  <a:buClr>
                    <a:srgbClr val="000000"/>
                  </a:buClr>
                  <a:buSzPct val="45000"/>
                  <a:buFont typeface="Wingdings" pitchFamily="2" charset="2"/>
                  <a:buNone/>
                </a:pPr>
                <a:r>
                  <a:rPr lang="en-GB" altLang="fr-FR" sz="2400" b="1">
                    <a:solidFill>
                      <a:srgbClr val="0000FF"/>
                    </a:solidFill>
                    <a:latin typeface="Arial" charset="0"/>
                    <a:ea typeface="ＭＳ Ｐゴシック" charset="-128"/>
                    <a:cs typeface="Lucida Sans Unicode" pitchFamily="34" charset="0"/>
                  </a:rPr>
                  <a:t>Écart L-C</a:t>
                </a:r>
              </a:p>
            </p:txBody>
          </p:sp>
          <p:sp>
            <p:nvSpPr>
              <p:cNvPr id="27667" name="Text Box 25"/>
              <p:cNvSpPr txBox="1">
                <a:spLocks noChangeArrowheads="1"/>
              </p:cNvSpPr>
              <p:nvPr/>
            </p:nvSpPr>
            <p:spPr bwMode="auto">
              <a:xfrm rot="-5400000">
                <a:off x="4554" y="2876"/>
                <a:ext cx="986"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eaLnBrk="1">
                  <a:lnSpc>
                    <a:spcPct val="96000"/>
                  </a:lnSpc>
                  <a:spcBef>
                    <a:spcPct val="0"/>
                  </a:spcBef>
                  <a:spcAft>
                    <a:spcPct val="0"/>
                  </a:spcAft>
                  <a:buClr>
                    <a:srgbClr val="000000"/>
                  </a:buClr>
                  <a:buSzPct val="45000"/>
                  <a:buFont typeface="Wingdings" pitchFamily="2" charset="2"/>
                  <a:buNone/>
                </a:pPr>
                <a:r>
                  <a:rPr lang="en-GB" altLang="fr-FR" sz="2400" b="1">
                    <a:solidFill>
                      <a:srgbClr val="0000FF"/>
                    </a:solidFill>
                    <a:latin typeface="Arial" charset="0"/>
                    <a:ea typeface="ＭＳ Ｐゴシック" charset="-128"/>
                    <a:cs typeface="Lucida Sans Unicode" pitchFamily="34" charset="0"/>
                  </a:rPr>
                  <a:t>Écart S-L</a:t>
                </a:r>
              </a:p>
            </p:txBody>
          </p:sp>
          <p:sp>
            <p:nvSpPr>
              <p:cNvPr id="27668" name="Text Box 26"/>
              <p:cNvSpPr txBox="1">
                <a:spLocks noChangeArrowheads="1"/>
              </p:cNvSpPr>
              <p:nvPr/>
            </p:nvSpPr>
            <p:spPr bwMode="auto">
              <a:xfrm rot="-5400000">
                <a:off x="4874" y="2307"/>
                <a:ext cx="100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eaLnBrk="1">
                  <a:lnSpc>
                    <a:spcPct val="96000"/>
                  </a:lnSpc>
                  <a:spcBef>
                    <a:spcPct val="0"/>
                  </a:spcBef>
                  <a:spcAft>
                    <a:spcPct val="0"/>
                  </a:spcAft>
                  <a:buClr>
                    <a:srgbClr val="000000"/>
                  </a:buClr>
                  <a:buSzPct val="45000"/>
                  <a:buFont typeface="Wingdings" pitchFamily="2" charset="2"/>
                  <a:buNone/>
                </a:pPr>
                <a:r>
                  <a:rPr lang="en-GB" altLang="fr-FR" sz="2400" b="1">
                    <a:solidFill>
                      <a:srgbClr val="0000FF"/>
                    </a:solidFill>
                    <a:latin typeface="Arial" charset="0"/>
                    <a:ea typeface="ＭＳ Ｐゴシック" charset="-128"/>
                    <a:cs typeface="Lucida Sans Unicode" pitchFamily="34" charset="0"/>
                  </a:rPr>
                  <a:t>Écart S-C</a:t>
                </a:r>
              </a:p>
            </p:txBody>
          </p:sp>
        </p:grpSp>
      </p:grpSp>
      <p:grpSp>
        <p:nvGrpSpPr>
          <p:cNvPr id="41" name="Groupe 40"/>
          <p:cNvGrpSpPr>
            <a:grpSpLocks/>
          </p:cNvGrpSpPr>
          <p:nvPr/>
        </p:nvGrpSpPr>
        <p:grpSpPr bwMode="auto">
          <a:xfrm>
            <a:off x="107950" y="2781300"/>
            <a:ext cx="2366963" cy="3743325"/>
            <a:chOff x="-531260" y="2806496"/>
            <a:chExt cx="2367211" cy="3524157"/>
          </a:xfrm>
        </p:grpSpPr>
        <p:pic>
          <p:nvPicPr>
            <p:cNvPr id="27657" name="Picture 2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212" y="2806496"/>
              <a:ext cx="1872207" cy="182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7658" name="Picture 2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1260" y="4771892"/>
              <a:ext cx="2367211" cy="1558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sp>
        <p:nvSpPr>
          <p:cNvPr id="27652" name="ZoneTexte 4"/>
          <p:cNvSpPr txBox="1">
            <a:spLocks noChangeArrowheads="1"/>
          </p:cNvSpPr>
          <p:nvPr/>
        </p:nvSpPr>
        <p:spPr bwMode="auto">
          <a:xfrm>
            <a:off x="34925" y="1449388"/>
            <a:ext cx="12985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algn="ctr" eaLnBrk="1" hangingPunct="1">
              <a:spcBef>
                <a:spcPct val="0"/>
              </a:spcBef>
              <a:spcAft>
                <a:spcPct val="0"/>
              </a:spcAft>
              <a:buClrTx/>
              <a:buFontTx/>
              <a:buNone/>
            </a:pPr>
            <a:r>
              <a:rPr lang="fr-FR" altLang="fr-FR" sz="1600" b="1">
                <a:solidFill>
                  <a:schemeClr val="tx1"/>
                </a:solidFill>
                <a:latin typeface="Arial" charset="0"/>
                <a:ea typeface="ＭＳ Ｐゴシック" charset="-128"/>
                <a:cs typeface="Arial" charset="0"/>
              </a:rPr>
              <a:t>Système souhaité</a:t>
            </a:r>
          </a:p>
        </p:txBody>
      </p:sp>
      <p:sp>
        <p:nvSpPr>
          <p:cNvPr id="27653" name="ZoneTexte 44"/>
          <p:cNvSpPr txBox="1">
            <a:spLocks noChangeArrowheads="1"/>
          </p:cNvSpPr>
          <p:nvPr/>
        </p:nvSpPr>
        <p:spPr bwMode="auto">
          <a:xfrm>
            <a:off x="179388" y="2276475"/>
            <a:ext cx="10795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algn="ctr" eaLnBrk="1" hangingPunct="1">
              <a:spcBef>
                <a:spcPct val="0"/>
              </a:spcBef>
              <a:spcAft>
                <a:spcPct val="0"/>
              </a:spcAft>
              <a:buClrTx/>
              <a:buFontTx/>
              <a:buNone/>
            </a:pPr>
            <a:r>
              <a:rPr lang="fr-FR" altLang="fr-FR" sz="1600" b="1">
                <a:solidFill>
                  <a:schemeClr val="tx1"/>
                </a:solidFill>
                <a:latin typeface="Arial" charset="0"/>
                <a:ea typeface="ＭＳ Ｐゴシック" charset="-128"/>
                <a:cs typeface="Arial" charset="0"/>
              </a:rPr>
              <a:t>Système</a:t>
            </a:r>
          </a:p>
          <a:p>
            <a:pPr algn="ctr" eaLnBrk="1" hangingPunct="1">
              <a:spcBef>
                <a:spcPct val="0"/>
              </a:spcBef>
              <a:spcAft>
                <a:spcPct val="0"/>
              </a:spcAft>
              <a:buClrTx/>
              <a:buFontTx/>
              <a:buNone/>
            </a:pPr>
            <a:r>
              <a:rPr lang="fr-FR" altLang="fr-FR" sz="1600" b="1">
                <a:solidFill>
                  <a:schemeClr val="tx1"/>
                </a:solidFill>
                <a:latin typeface="Arial" charset="0"/>
                <a:ea typeface="ＭＳ Ｐゴシック" charset="-128"/>
                <a:cs typeface="Arial" charset="0"/>
              </a:rPr>
              <a:t>réel</a:t>
            </a:r>
          </a:p>
        </p:txBody>
      </p:sp>
      <p:sp>
        <p:nvSpPr>
          <p:cNvPr id="27654" name="ZoneTexte 45"/>
          <p:cNvSpPr txBox="1">
            <a:spLocks noChangeArrowheads="1"/>
          </p:cNvSpPr>
          <p:nvPr/>
        </p:nvSpPr>
        <p:spPr bwMode="auto">
          <a:xfrm>
            <a:off x="107950" y="4365625"/>
            <a:ext cx="1150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algn="ctr" eaLnBrk="1" hangingPunct="1">
              <a:spcBef>
                <a:spcPct val="0"/>
              </a:spcBef>
              <a:spcAft>
                <a:spcPct val="0"/>
              </a:spcAft>
              <a:buClrTx/>
              <a:buFontTx/>
              <a:buNone/>
            </a:pPr>
            <a:r>
              <a:rPr lang="fr-FR" altLang="fr-FR" sz="1600" b="1">
                <a:solidFill>
                  <a:schemeClr val="tx1"/>
                </a:solidFill>
                <a:latin typeface="Arial" charset="0"/>
                <a:ea typeface="ＭＳ Ｐゴシック" charset="-128"/>
                <a:cs typeface="Arial" charset="0"/>
              </a:rPr>
              <a:t>Système</a:t>
            </a:r>
          </a:p>
          <a:p>
            <a:pPr algn="ctr" eaLnBrk="1" hangingPunct="1">
              <a:spcBef>
                <a:spcPct val="0"/>
              </a:spcBef>
              <a:spcAft>
                <a:spcPct val="0"/>
              </a:spcAft>
              <a:buClrTx/>
              <a:buFontTx/>
              <a:buNone/>
            </a:pPr>
            <a:r>
              <a:rPr lang="fr-FR" altLang="fr-FR" sz="1600" b="1">
                <a:solidFill>
                  <a:schemeClr val="tx1"/>
                </a:solidFill>
                <a:latin typeface="Arial" charset="0"/>
                <a:ea typeface="ＭＳ Ｐゴシック" charset="-128"/>
                <a:cs typeface="Arial" charset="0"/>
              </a:rPr>
              <a:t>simulé</a:t>
            </a:r>
          </a:p>
        </p:txBody>
      </p:sp>
      <p:sp>
        <p:nvSpPr>
          <p:cNvPr id="27656" name="ZoneTexte 1"/>
          <p:cNvSpPr txBox="1">
            <a:spLocks noChangeArrowheads="1"/>
          </p:cNvSpPr>
          <p:nvPr/>
        </p:nvSpPr>
        <p:spPr bwMode="auto">
          <a:xfrm>
            <a:off x="3923929" y="198438"/>
            <a:ext cx="45017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eaLnBrk="1" hangingPunct="1">
              <a:spcBef>
                <a:spcPct val="0"/>
              </a:spcBef>
              <a:spcAft>
                <a:spcPct val="0"/>
              </a:spcAft>
              <a:buClrTx/>
              <a:buFontTx/>
              <a:buNone/>
            </a:pPr>
            <a:r>
              <a:rPr lang="fr-FR" altLang="fr-FR" sz="2800" b="1" dirty="0" smtClean="0">
                <a:solidFill>
                  <a:schemeClr val="tx1"/>
                </a:solidFill>
                <a:ea typeface="ＭＳ Ｐゴシック" charset="-128"/>
              </a:rPr>
              <a:t>Mise en évidence des écarts</a:t>
            </a:r>
            <a:endParaRPr lang="fr-FR" altLang="fr-FR" sz="2800" b="1" dirty="0">
              <a:solidFill>
                <a:schemeClr val="tx1"/>
              </a:solidFill>
              <a:ea typeface="ＭＳ Ｐゴシック" charset="-128"/>
            </a:endParaRPr>
          </a:p>
        </p:txBody>
      </p:sp>
    </p:spTree>
    <p:extLst>
      <p:ext uri="{BB962C8B-B14F-4D97-AF65-F5344CB8AC3E}">
        <p14:creationId xmlns:p14="http://schemas.microsoft.com/office/powerpoint/2010/main" val="9053293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8313" y="549275"/>
            <a:ext cx="8229600" cy="5040313"/>
          </a:xfrm>
        </p:spPr>
        <p:txBody>
          <a:bodyPr/>
          <a:lstStyle/>
          <a:p>
            <a:pPr marL="0" indent="0" eaLnBrk="1" hangingPunct="1">
              <a:spcBef>
                <a:spcPts val="0"/>
              </a:spcBef>
              <a:spcAft>
                <a:spcPts val="0"/>
              </a:spcAft>
              <a:buFont typeface="Arial" pitchFamily="34" charset="0"/>
              <a:buNone/>
              <a:defRPr/>
            </a:pPr>
            <a:r>
              <a:rPr lang="fr-FR" sz="2800" b="1" kern="50" dirty="0">
                <a:solidFill>
                  <a:schemeClr val="tx1"/>
                </a:solidFill>
                <a:cs typeface="Arial" panose="020B0604020202020204" pitchFamily="34" charset="0"/>
              </a:rPr>
              <a:t>L’équipe pédagogique</a:t>
            </a:r>
          </a:p>
          <a:p>
            <a:pPr marL="0" indent="0" algn="just" eaLnBrk="1" hangingPunct="1">
              <a:spcBef>
                <a:spcPts val="0"/>
              </a:spcBef>
              <a:spcAft>
                <a:spcPts val="0"/>
              </a:spcAft>
              <a:buFont typeface="Arial" pitchFamily="34" charset="0"/>
              <a:buNone/>
              <a:defRPr/>
            </a:pPr>
            <a:endParaRPr lang="fr-FR" sz="2800" kern="50" dirty="0" smtClean="0">
              <a:solidFill>
                <a:srgbClr val="0000FF"/>
              </a:solidFill>
              <a:cs typeface="Arial" panose="020B0604020202020204" pitchFamily="34" charset="0"/>
            </a:endParaRPr>
          </a:p>
          <a:p>
            <a:pPr marL="0" indent="0" algn="just" eaLnBrk="1" hangingPunct="1">
              <a:lnSpc>
                <a:spcPct val="150000"/>
              </a:lnSpc>
              <a:spcBef>
                <a:spcPts val="0"/>
              </a:spcBef>
              <a:spcAft>
                <a:spcPts val="0"/>
              </a:spcAft>
              <a:buFont typeface="Arial" pitchFamily="34" charset="0"/>
              <a:buNone/>
              <a:defRPr/>
            </a:pPr>
            <a:r>
              <a:rPr lang="fr-FR" sz="2400" i="1" kern="50" dirty="0" smtClean="0">
                <a:solidFill>
                  <a:srgbClr val="0000FF"/>
                </a:solidFill>
                <a:cs typeface="Arial" panose="020B0604020202020204" pitchFamily="34" charset="0"/>
              </a:rPr>
              <a:t>Pour chaque classe concernée, il est souhaitable que l’enseignement de l’informatique soit pris en charge par </a:t>
            </a:r>
            <a:r>
              <a:rPr lang="fr-FR" sz="2400" b="1" i="1" kern="50" dirty="0" smtClean="0">
                <a:solidFill>
                  <a:srgbClr val="0000FF"/>
                </a:solidFill>
                <a:cs typeface="Arial" panose="020B0604020202020204" pitchFamily="34" charset="0"/>
              </a:rPr>
              <a:t>une équipe de deux ou trois professeurs, issus de disciplines différentes et collaborant entre eux autour d’un projet pédagogique élaboré sous la responsabilité du chef d’établissement</a:t>
            </a:r>
            <a:r>
              <a:rPr lang="fr-FR" sz="2400" i="1" kern="50" dirty="0" smtClean="0">
                <a:solidFill>
                  <a:srgbClr val="0000FF"/>
                </a:solidFill>
                <a:cs typeface="Arial" panose="020B0604020202020204" pitchFamily="34" charset="0"/>
              </a:rPr>
              <a:t>, s’inscrivant dans le cadre du programme et précisant l’organisation et les modalités pédagogiques retenues ainsi que les enseignements pratiques choisis en deuxième année.</a:t>
            </a:r>
            <a:endParaRPr lang="fr-FR" sz="2400" i="1" kern="50" dirty="0">
              <a:solidFill>
                <a:srgbClr val="0000FF"/>
              </a:solidFill>
              <a:cs typeface="Arial"/>
            </a:endParaRPr>
          </a:p>
        </p:txBody>
      </p:sp>
    </p:spTree>
    <p:extLst>
      <p:ext uri="{BB962C8B-B14F-4D97-AF65-F5344CB8AC3E}">
        <p14:creationId xmlns:p14="http://schemas.microsoft.com/office/powerpoint/2010/main" val="191057292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8313" y="908050"/>
            <a:ext cx="8229600" cy="4967288"/>
          </a:xfrm>
        </p:spPr>
        <p:txBody>
          <a:bodyPr/>
          <a:lstStyle/>
          <a:p>
            <a:pPr marL="0" indent="0" algn="just" eaLnBrk="1" hangingPunct="1">
              <a:lnSpc>
                <a:spcPct val="150000"/>
              </a:lnSpc>
              <a:buFont typeface="Arial" pitchFamily="34" charset="0"/>
              <a:buNone/>
              <a:defRPr/>
            </a:pPr>
            <a:r>
              <a:rPr lang="fr-FR" sz="2400" b="1" i="1" kern="50" dirty="0" smtClean="0">
                <a:solidFill>
                  <a:srgbClr val="0000FF"/>
                </a:solidFill>
                <a:cs typeface="Arial" panose="020B0604020202020204" pitchFamily="34" charset="0"/>
              </a:rPr>
              <a:t>Dans un but de cohérence, l’heure de cours en classe entière devrait être assurée par un seul enseignant (sans exclure des interventions ponctuelles visant à en enrichir le contenu), alors que les travaux pratiques gagnent à être répartis entre les enseignants de l’équipe, selon des modalités adaptées au nombre de groupes, en évitant une rotation excessive des intervenants qui serait préjudiciable </a:t>
            </a:r>
            <a:r>
              <a:rPr lang="fr-FR" sz="2400" b="1" i="1" kern="50" dirty="0" smtClean="0">
                <a:solidFill>
                  <a:srgbClr val="0000FF"/>
                </a:solidFill>
                <a:cs typeface="Arial"/>
              </a:rPr>
              <a:t>à la qualité de l’enseignement.</a:t>
            </a:r>
            <a:endParaRPr lang="fr-FR" sz="2400" b="1" i="1" dirty="0">
              <a:solidFill>
                <a:srgbClr val="0000FF"/>
              </a:solidFill>
            </a:endParaRPr>
          </a:p>
        </p:txBody>
      </p:sp>
      <p:sp>
        <p:nvSpPr>
          <p:cNvPr id="4" name="Bouton d’action : Suivant 3">
            <a:hlinkClick r:id="rId2" action="ppaction://hlinksldjump" highlightClick="1"/>
          </p:cNvPr>
          <p:cNvSpPr/>
          <p:nvPr/>
        </p:nvSpPr>
        <p:spPr>
          <a:xfrm>
            <a:off x="539552" y="5373216"/>
            <a:ext cx="1008062" cy="663575"/>
          </a:xfrm>
          <a:prstGeom prst="actionButtonForwardNex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Tree>
    <p:extLst>
      <p:ext uri="{BB962C8B-B14F-4D97-AF65-F5344CB8AC3E}">
        <p14:creationId xmlns:p14="http://schemas.microsoft.com/office/powerpoint/2010/main" val="9025412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oneTexte 4"/>
          <p:cNvSpPr txBox="1">
            <a:spLocks noChangeArrowheads="1"/>
          </p:cNvSpPr>
          <p:nvPr/>
        </p:nvSpPr>
        <p:spPr bwMode="auto">
          <a:xfrm>
            <a:off x="395288" y="1628800"/>
            <a:ext cx="8353176"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algn="just" eaLnBrk="1" hangingPunct="1">
              <a:lnSpc>
                <a:spcPct val="150000"/>
              </a:lnSpc>
              <a:spcBef>
                <a:spcPct val="0"/>
              </a:spcBef>
              <a:spcAft>
                <a:spcPct val="0"/>
              </a:spcAft>
              <a:buClrTx/>
              <a:buFontTx/>
              <a:buNone/>
            </a:pPr>
            <a:r>
              <a:rPr lang="fr-FR" altLang="fr-FR" sz="2400" dirty="0" smtClean="0">
                <a:solidFill>
                  <a:srgbClr val="0000FF"/>
                </a:solidFill>
                <a:ea typeface="ＭＳ Ｐゴシック" charset="-128"/>
                <a:cs typeface="Arial" charset="0"/>
              </a:rPr>
              <a:t>La mise en évidence des écarts et l’organisation </a:t>
            </a:r>
            <a:r>
              <a:rPr lang="fr-FR" altLang="fr-FR" sz="2400" dirty="0">
                <a:solidFill>
                  <a:srgbClr val="0000FF"/>
                </a:solidFill>
                <a:ea typeface="ＭＳ Ｐゴシック" charset="-128"/>
                <a:cs typeface="Arial" charset="0"/>
              </a:rPr>
              <a:t>générale des programmes </a:t>
            </a:r>
            <a:r>
              <a:rPr lang="fr-FR" altLang="fr-FR" sz="2400" dirty="0" smtClean="0">
                <a:solidFill>
                  <a:srgbClr val="0000FF"/>
                </a:solidFill>
                <a:ea typeface="ＭＳ Ｐゴシック" charset="-128"/>
                <a:cs typeface="Arial" charset="0"/>
              </a:rPr>
              <a:t>en compétences ne sont prises </a:t>
            </a:r>
            <a:r>
              <a:rPr lang="fr-FR" altLang="fr-FR" sz="2400" dirty="0">
                <a:solidFill>
                  <a:srgbClr val="0000FF"/>
                </a:solidFill>
                <a:ea typeface="ＭＳ Ｐゴシック" charset="-128"/>
                <a:cs typeface="Arial" charset="0"/>
              </a:rPr>
              <a:t>en compte que </a:t>
            </a:r>
            <a:r>
              <a:rPr lang="fr-FR" altLang="fr-FR" sz="2400" dirty="0" smtClean="0">
                <a:solidFill>
                  <a:srgbClr val="0000FF"/>
                </a:solidFill>
                <a:ea typeface="ＭＳ Ｐゴシック" charset="-128"/>
                <a:cs typeface="Arial" charset="0"/>
              </a:rPr>
              <a:t>trop </a:t>
            </a:r>
            <a:r>
              <a:rPr lang="fr-FR" altLang="fr-FR" sz="2400" dirty="0">
                <a:solidFill>
                  <a:srgbClr val="0000FF"/>
                </a:solidFill>
                <a:ea typeface="ＭＳ Ｐゴシック" charset="-128"/>
                <a:cs typeface="Arial" charset="0"/>
              </a:rPr>
              <a:t>rarement dans  les progressions pédagogiques. Celles-ci sont toujours basées sur l’acquisition de savoirs-purs, et ne font pas toujours apparaître les activités de travaux pratiques</a:t>
            </a:r>
            <a:r>
              <a:rPr lang="fr-FR" altLang="fr-FR" sz="2400" dirty="0" smtClean="0">
                <a:solidFill>
                  <a:srgbClr val="0000FF"/>
                </a:solidFill>
                <a:ea typeface="ＭＳ Ｐゴシック" charset="-128"/>
                <a:cs typeface="Arial" charset="0"/>
              </a:rPr>
              <a:t>.</a:t>
            </a:r>
          </a:p>
          <a:p>
            <a:pPr algn="just" eaLnBrk="1" hangingPunct="1">
              <a:lnSpc>
                <a:spcPct val="150000"/>
              </a:lnSpc>
              <a:spcBef>
                <a:spcPct val="0"/>
              </a:spcBef>
              <a:spcAft>
                <a:spcPct val="0"/>
              </a:spcAft>
              <a:buClrTx/>
              <a:buFontTx/>
              <a:buNone/>
            </a:pPr>
            <a:endParaRPr lang="fr-FR" altLang="fr-FR" sz="2400" dirty="0" smtClean="0">
              <a:solidFill>
                <a:srgbClr val="0000FF"/>
              </a:solidFill>
              <a:ea typeface="ＭＳ Ｐゴシック" charset="-128"/>
              <a:cs typeface="Arial" charset="0"/>
            </a:endParaRPr>
          </a:p>
          <a:p>
            <a:pPr algn="just" eaLnBrk="1" hangingPunct="1">
              <a:lnSpc>
                <a:spcPct val="150000"/>
              </a:lnSpc>
              <a:spcBef>
                <a:spcPct val="0"/>
              </a:spcBef>
              <a:spcAft>
                <a:spcPct val="0"/>
              </a:spcAft>
              <a:buClrTx/>
              <a:buFontTx/>
              <a:buNone/>
            </a:pPr>
            <a:r>
              <a:rPr lang="fr-FR" altLang="fr-FR" sz="2400" b="1" dirty="0" smtClean="0">
                <a:solidFill>
                  <a:schemeClr val="tx1"/>
                </a:solidFill>
                <a:ea typeface="ＭＳ Ｐゴシック" charset="-128"/>
                <a:cs typeface="Arial" charset="0"/>
              </a:rPr>
              <a:t>Écarts et compétences sont trop souvent associées à des activités expérimentales.</a:t>
            </a:r>
            <a:endParaRPr lang="fr-FR" altLang="fr-FR" sz="2400" b="1" dirty="0">
              <a:solidFill>
                <a:schemeClr val="tx1"/>
              </a:solidFill>
              <a:ea typeface="ＭＳ Ｐゴシック" charset="-128"/>
              <a:cs typeface="Arial" charset="0"/>
            </a:endParaRPr>
          </a:p>
        </p:txBody>
      </p:sp>
      <p:sp>
        <p:nvSpPr>
          <p:cNvPr id="28675" name="ZoneTexte 4"/>
          <p:cNvSpPr txBox="1">
            <a:spLocks noChangeArrowheads="1"/>
          </p:cNvSpPr>
          <p:nvPr/>
        </p:nvSpPr>
        <p:spPr bwMode="auto">
          <a:xfrm>
            <a:off x="395288" y="692696"/>
            <a:ext cx="2376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eaLnBrk="1" hangingPunct="1">
              <a:spcBef>
                <a:spcPct val="0"/>
              </a:spcBef>
              <a:spcAft>
                <a:spcPct val="0"/>
              </a:spcAft>
              <a:buClrTx/>
              <a:buFontTx/>
              <a:buNone/>
            </a:pPr>
            <a:r>
              <a:rPr lang="fr-FR" altLang="fr-FR" sz="2400" b="1" dirty="0">
                <a:solidFill>
                  <a:schemeClr val="tx1"/>
                </a:solidFill>
                <a:ea typeface="ＭＳ Ｐゴシック" charset="-128"/>
              </a:rPr>
              <a:t>Constats</a:t>
            </a:r>
          </a:p>
        </p:txBody>
      </p:sp>
    </p:spTree>
    <p:extLst>
      <p:ext uri="{BB962C8B-B14F-4D97-AF65-F5344CB8AC3E}">
        <p14:creationId xmlns:p14="http://schemas.microsoft.com/office/powerpoint/2010/main" val="31507325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Imag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5925" y="1557338"/>
            <a:ext cx="8697913"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ZoneTexte 5"/>
          <p:cNvSpPr txBox="1">
            <a:spLocks noChangeArrowheads="1"/>
          </p:cNvSpPr>
          <p:nvPr/>
        </p:nvSpPr>
        <p:spPr bwMode="auto">
          <a:xfrm>
            <a:off x="407988" y="868363"/>
            <a:ext cx="36528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eaLnBrk="1" hangingPunct="1">
              <a:spcBef>
                <a:spcPct val="0"/>
              </a:spcBef>
              <a:spcAft>
                <a:spcPct val="0"/>
              </a:spcAft>
              <a:buClrTx/>
              <a:buFontTx/>
              <a:buNone/>
            </a:pPr>
            <a:r>
              <a:rPr lang="fr-FR" altLang="fr-FR" sz="2400" b="1">
                <a:solidFill>
                  <a:schemeClr val="tx1"/>
                </a:solidFill>
                <a:ea typeface="ＭＳ Ｐゴシック" charset="-128"/>
              </a:rPr>
              <a:t>Ce qui n’est plus souhaité </a:t>
            </a:r>
          </a:p>
        </p:txBody>
      </p:sp>
    </p:spTree>
    <p:extLst>
      <p:ext uri="{BB962C8B-B14F-4D97-AF65-F5344CB8AC3E}">
        <p14:creationId xmlns:p14="http://schemas.microsoft.com/office/powerpoint/2010/main" val="8667828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67544" y="836712"/>
            <a:ext cx="8424936" cy="5078313"/>
          </a:xfrm>
          <a:prstGeom prst="rect">
            <a:avLst/>
          </a:prstGeom>
          <a:noFill/>
        </p:spPr>
        <p:txBody>
          <a:bodyPr wrap="square" rtlCol="0">
            <a:spAutoFit/>
          </a:bodyPr>
          <a:lstStyle/>
          <a:p>
            <a:pPr algn="just">
              <a:lnSpc>
                <a:spcPct val="150000"/>
              </a:lnSpc>
            </a:pPr>
            <a:r>
              <a:rPr lang="fr-FR" sz="2400" dirty="0">
                <a:solidFill>
                  <a:srgbClr val="0000FF"/>
                </a:solidFill>
                <a:latin typeface="Calibri" panose="020F0502020204030204" pitchFamily="34" charset="0"/>
                <a:cs typeface="Calibri" panose="020F0502020204030204" pitchFamily="34" charset="0"/>
              </a:rPr>
              <a:t>L’organisation pédagogique annuelle doit être séquencée, en termes de compétences à faire acquérir aux élèves, en cycles courts. Ensuite, il faut déterminer les </a:t>
            </a:r>
            <a:r>
              <a:rPr lang="fr-FR" sz="2400" dirty="0" smtClean="0">
                <a:solidFill>
                  <a:srgbClr val="0000FF"/>
                </a:solidFill>
                <a:latin typeface="Calibri" panose="020F0502020204030204" pitchFamily="34" charset="0"/>
                <a:cs typeface="Calibri" panose="020F0502020204030204" pitchFamily="34" charset="0"/>
              </a:rPr>
              <a:t>modalités </a:t>
            </a:r>
            <a:r>
              <a:rPr lang="fr-FR" sz="2400" dirty="0">
                <a:solidFill>
                  <a:srgbClr val="0000FF"/>
                </a:solidFill>
                <a:latin typeface="Calibri" panose="020F0502020204030204" pitchFamily="34" charset="0"/>
                <a:cs typeface="Calibri" panose="020F0502020204030204" pitchFamily="34" charset="0"/>
              </a:rPr>
              <a:t>pédagogiques les plus pertinentes </a:t>
            </a:r>
            <a:r>
              <a:rPr lang="fr-FR" sz="2400" dirty="0" smtClean="0">
                <a:solidFill>
                  <a:srgbClr val="0000FF"/>
                </a:solidFill>
                <a:latin typeface="Calibri" panose="020F0502020204030204" pitchFamily="34" charset="0"/>
                <a:cs typeface="Calibri" panose="020F0502020204030204" pitchFamily="34" charset="0"/>
              </a:rPr>
              <a:t>(</a:t>
            </a:r>
            <a:r>
              <a:rPr lang="fr-FR" sz="2400" dirty="0">
                <a:solidFill>
                  <a:srgbClr val="0000FF"/>
                </a:solidFill>
                <a:latin typeface="Calibri" panose="020F0502020204030204" pitchFamily="34" charset="0"/>
                <a:cs typeface="Calibri" panose="020F0502020204030204" pitchFamily="34" charset="0"/>
              </a:rPr>
              <a:t>TP, cours ou TD) </a:t>
            </a:r>
            <a:r>
              <a:rPr lang="fr-FR" sz="2400" dirty="0" smtClean="0">
                <a:solidFill>
                  <a:srgbClr val="0000FF"/>
                </a:solidFill>
                <a:latin typeface="Calibri" panose="020F0502020204030204" pitchFamily="34" charset="0"/>
                <a:cs typeface="Calibri" panose="020F0502020204030204" pitchFamily="34" charset="0"/>
              </a:rPr>
              <a:t>pour </a:t>
            </a:r>
            <a:r>
              <a:rPr lang="fr-FR" sz="2400" dirty="0">
                <a:solidFill>
                  <a:srgbClr val="0000FF"/>
                </a:solidFill>
                <a:latin typeface="Calibri" panose="020F0502020204030204" pitchFamily="34" charset="0"/>
                <a:cs typeface="Calibri" panose="020F0502020204030204" pitchFamily="34" charset="0"/>
              </a:rPr>
              <a:t>atteindre ces objectifs. Cette organisation doit être pensée afin :</a:t>
            </a:r>
          </a:p>
          <a:p>
            <a:pPr lvl="0" algn="just">
              <a:lnSpc>
                <a:spcPct val="150000"/>
              </a:lnSpc>
            </a:pPr>
            <a:r>
              <a:rPr lang="fr-FR" sz="2400" dirty="0" smtClean="0">
                <a:solidFill>
                  <a:srgbClr val="0000FF"/>
                </a:solidFill>
                <a:latin typeface="Calibri" panose="020F0502020204030204" pitchFamily="34" charset="0"/>
                <a:cs typeface="Calibri" panose="020F0502020204030204" pitchFamily="34" charset="0"/>
              </a:rPr>
              <a:t>   - qu’à </a:t>
            </a:r>
            <a:r>
              <a:rPr lang="fr-FR" sz="2400" dirty="0">
                <a:solidFill>
                  <a:srgbClr val="0000FF"/>
                </a:solidFill>
                <a:latin typeface="Calibri" panose="020F0502020204030204" pitchFamily="34" charset="0"/>
                <a:cs typeface="Calibri" panose="020F0502020204030204" pitchFamily="34" charset="0"/>
              </a:rPr>
              <a:t>chaque séance les mêmes objectifs pédagogiques soient clairement définis pour l’ensemble des élèves ;</a:t>
            </a:r>
          </a:p>
          <a:p>
            <a:pPr lvl="0" algn="just">
              <a:lnSpc>
                <a:spcPct val="150000"/>
              </a:lnSpc>
            </a:pPr>
            <a:r>
              <a:rPr lang="fr-FR" sz="2400" dirty="0" smtClean="0">
                <a:solidFill>
                  <a:srgbClr val="0000FF"/>
                </a:solidFill>
                <a:latin typeface="Calibri" panose="020F0502020204030204" pitchFamily="34" charset="0"/>
                <a:cs typeface="Calibri" panose="020F0502020204030204" pitchFamily="34" charset="0"/>
              </a:rPr>
              <a:t>   - que </a:t>
            </a:r>
            <a:r>
              <a:rPr lang="fr-FR" sz="2400" dirty="0">
                <a:solidFill>
                  <a:srgbClr val="0000FF"/>
                </a:solidFill>
                <a:latin typeface="Calibri" panose="020F0502020204030204" pitchFamily="34" charset="0"/>
                <a:cs typeface="Calibri" panose="020F0502020204030204" pitchFamily="34" charset="0"/>
              </a:rPr>
              <a:t>ces séances soient de véritables situations d’apprentissage </a:t>
            </a:r>
            <a:r>
              <a:rPr lang="fr-FR" sz="2400" dirty="0" smtClean="0">
                <a:solidFill>
                  <a:srgbClr val="0000FF"/>
                </a:solidFill>
                <a:latin typeface="Calibri" panose="020F0502020204030204" pitchFamily="34" charset="0"/>
                <a:cs typeface="Calibri" panose="020F0502020204030204" pitchFamily="34" charset="0"/>
              </a:rPr>
              <a:t>;</a:t>
            </a:r>
            <a:endParaRPr lang="fr-FR" sz="2400" dirty="0">
              <a:solidFill>
                <a:srgbClr val="0000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2505192"/>
      </p:ext>
    </p:extLst>
  </p:cSld>
  <p:clrMapOvr>
    <a:masterClrMapping/>
  </p:clrMapOvr>
  <p:timing>
    <p:tnLst>
      <p:par>
        <p:cTn id="1" dur="indefinite" restart="never" nodeType="tmRoot"/>
      </p:par>
    </p:tnLst>
  </p:timing>
</p:sld>
</file>

<file path=ppt/theme/theme1.xml><?xml version="1.0" encoding="utf-8"?>
<a:theme xmlns:a="http://schemas.openxmlformats.org/drawingml/2006/main" name="Page de couvertur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age de partie ">
  <a:themeElements>
    <a:clrScheme name="1_Modèle par défaut 1">
      <a:dk1>
        <a:srgbClr val="000000"/>
      </a:dk1>
      <a:lt1>
        <a:srgbClr val="FFFFFF"/>
      </a:lt1>
      <a:dk2>
        <a:srgbClr val="3C3C3C"/>
      </a:dk2>
      <a:lt2>
        <a:srgbClr val="646464"/>
      </a:lt2>
      <a:accent1>
        <a:srgbClr val="0062A8"/>
      </a:accent1>
      <a:accent2>
        <a:srgbClr val="3671B2"/>
      </a:accent2>
      <a:accent3>
        <a:srgbClr val="FFFFFF"/>
      </a:accent3>
      <a:accent4>
        <a:srgbClr val="000000"/>
      </a:accent4>
      <a:accent5>
        <a:srgbClr val="AAB7D1"/>
      </a:accent5>
      <a:accent6>
        <a:srgbClr val="3066A1"/>
      </a:accent6>
      <a:hlink>
        <a:srgbClr val="C9E8F7"/>
      </a:hlink>
      <a:folHlink>
        <a:srgbClr val="DEEEF8"/>
      </a:folHlink>
    </a:clrScheme>
    <a:fontScheme name="1_Modèle par défaut">
      <a:majorFont>
        <a:latin typeface="Arial"/>
        <a:ea typeface="Arial"/>
        <a:cs typeface="Arial"/>
      </a:majorFont>
      <a:minorFont>
        <a:latin typeface="Arial"/>
        <a:ea typeface="Arial"/>
        <a:cs typeface="Arial"/>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Modèle par défaut 1">
        <a:dk1>
          <a:srgbClr val="000000"/>
        </a:dk1>
        <a:lt1>
          <a:srgbClr val="FFFFFF"/>
        </a:lt1>
        <a:dk2>
          <a:srgbClr val="3C3C3C"/>
        </a:dk2>
        <a:lt2>
          <a:srgbClr val="646464"/>
        </a:lt2>
        <a:accent1>
          <a:srgbClr val="0062A8"/>
        </a:accent1>
        <a:accent2>
          <a:srgbClr val="3671B2"/>
        </a:accent2>
        <a:accent3>
          <a:srgbClr val="FFFFFF"/>
        </a:accent3>
        <a:accent4>
          <a:srgbClr val="000000"/>
        </a:accent4>
        <a:accent5>
          <a:srgbClr val="AAB7D1"/>
        </a:accent5>
        <a:accent6>
          <a:srgbClr val="3066A1"/>
        </a:accent6>
        <a:hlink>
          <a:srgbClr val="C9E8F7"/>
        </a:hlink>
        <a:folHlink>
          <a:srgbClr val="DEEE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ages de contenu">
  <a:themeElements>
    <a:clrScheme name="masque MENJVA_masque bleu ciel 1">
      <a:dk1>
        <a:srgbClr val="000000"/>
      </a:dk1>
      <a:lt1>
        <a:srgbClr val="FFFFFF"/>
      </a:lt1>
      <a:dk2>
        <a:srgbClr val="3C3C3C"/>
      </a:dk2>
      <a:lt2>
        <a:srgbClr val="646464"/>
      </a:lt2>
      <a:accent1>
        <a:srgbClr val="0062A8"/>
      </a:accent1>
      <a:accent2>
        <a:srgbClr val="3671B2"/>
      </a:accent2>
      <a:accent3>
        <a:srgbClr val="FFFFFF"/>
      </a:accent3>
      <a:accent4>
        <a:srgbClr val="000000"/>
      </a:accent4>
      <a:accent5>
        <a:srgbClr val="AAB7D1"/>
      </a:accent5>
      <a:accent6>
        <a:srgbClr val="3066A1"/>
      </a:accent6>
      <a:hlink>
        <a:srgbClr val="C9E8F7"/>
      </a:hlink>
      <a:folHlink>
        <a:srgbClr val="DEEEF8"/>
      </a:folHlink>
    </a:clrScheme>
    <a:fontScheme name="masque MENJVA_masque bleu ciel">
      <a:majorFont>
        <a:latin typeface="Arial"/>
        <a:ea typeface="Arial"/>
        <a:cs typeface="Arial"/>
      </a:majorFont>
      <a:minorFont>
        <a:latin typeface="Arial"/>
        <a:ea typeface="Arial"/>
        <a:cs typeface="Arial"/>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masque MENJVA_masque bleu ciel 1">
        <a:dk1>
          <a:srgbClr val="000000"/>
        </a:dk1>
        <a:lt1>
          <a:srgbClr val="FFFFFF"/>
        </a:lt1>
        <a:dk2>
          <a:srgbClr val="3C3C3C"/>
        </a:dk2>
        <a:lt2>
          <a:srgbClr val="646464"/>
        </a:lt2>
        <a:accent1>
          <a:srgbClr val="0062A8"/>
        </a:accent1>
        <a:accent2>
          <a:srgbClr val="3671B2"/>
        </a:accent2>
        <a:accent3>
          <a:srgbClr val="FFFFFF"/>
        </a:accent3>
        <a:accent4>
          <a:srgbClr val="000000"/>
        </a:accent4>
        <a:accent5>
          <a:srgbClr val="AAB7D1"/>
        </a:accent5>
        <a:accent6>
          <a:srgbClr val="3066A1"/>
        </a:accent6>
        <a:hlink>
          <a:srgbClr val="C9E8F7"/>
        </a:hlink>
        <a:folHlink>
          <a:srgbClr val="DEEE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IG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masque MENJVA_masque bleu ciel</Template>
  <TotalTime>1869</TotalTime>
  <Words>3048</Words>
  <Application>Microsoft Office PowerPoint</Application>
  <PresentationFormat>Affichage à l'écran (4:3)</PresentationFormat>
  <Paragraphs>251</Paragraphs>
  <Slides>61</Slides>
  <Notes>2</Notes>
  <HiddenSlides>0</HiddenSlides>
  <MMClips>0</MMClips>
  <ScaleCrop>false</ScaleCrop>
  <HeadingPairs>
    <vt:vector size="4" baseType="variant">
      <vt:variant>
        <vt:lpstr>Thème</vt:lpstr>
      </vt:variant>
      <vt:variant>
        <vt:i4>4</vt:i4>
      </vt:variant>
      <vt:variant>
        <vt:lpstr>Titres des diapositives</vt:lpstr>
      </vt:variant>
      <vt:variant>
        <vt:i4>61</vt:i4>
      </vt:variant>
    </vt:vector>
  </HeadingPairs>
  <TitlesOfParts>
    <vt:vector size="65" baseType="lpstr">
      <vt:lpstr>Page de couverture</vt:lpstr>
      <vt:lpstr>Page de partie </vt:lpstr>
      <vt:lpstr>Pages de contenu</vt:lpstr>
      <vt:lpstr>IGEN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 </Manager>
  <Company>MEN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 sur deux lignes</dc:title>
  <dc:subject> </dc:subject>
  <dc:creator>STSI</dc:creator>
  <cp:lastModifiedBy>Norbert Perrot</cp:lastModifiedBy>
  <cp:revision>148</cp:revision>
  <cp:lastPrinted>2014-11-16T07:44:02Z</cp:lastPrinted>
  <dcterms:created xsi:type="dcterms:W3CDTF">2011-10-28T07:12:19Z</dcterms:created>
  <dcterms:modified xsi:type="dcterms:W3CDTF">2014-11-25T18:58:57Z</dcterms:modified>
</cp:coreProperties>
</file>