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4"/>
  </p:notesMasterIdLst>
  <p:sldIdLst>
    <p:sldId id="276" r:id="rId3"/>
    <p:sldId id="570" r:id="rId4"/>
    <p:sldId id="569" r:id="rId5"/>
    <p:sldId id="391" r:id="rId6"/>
    <p:sldId id="482" r:id="rId7"/>
    <p:sldId id="543" r:id="rId8"/>
    <p:sldId id="544" r:id="rId9"/>
    <p:sldId id="545" r:id="rId10"/>
    <p:sldId id="483" r:id="rId11"/>
    <p:sldId id="546" r:id="rId12"/>
    <p:sldId id="547" r:id="rId13"/>
    <p:sldId id="572" r:id="rId14"/>
    <p:sldId id="540" r:id="rId15"/>
    <p:sldId id="533" r:id="rId16"/>
    <p:sldId id="534" r:id="rId17"/>
    <p:sldId id="535" r:id="rId18"/>
    <p:sldId id="536" r:id="rId19"/>
    <p:sldId id="537" r:id="rId20"/>
    <p:sldId id="538" r:id="rId21"/>
    <p:sldId id="539" r:id="rId22"/>
    <p:sldId id="541" r:id="rId23"/>
    <p:sldId id="532" r:id="rId24"/>
    <p:sldId id="520" r:id="rId25"/>
    <p:sldId id="497" r:id="rId26"/>
    <p:sldId id="484" r:id="rId27"/>
    <p:sldId id="424" r:id="rId28"/>
    <p:sldId id="425" r:id="rId29"/>
    <p:sldId id="485" r:id="rId30"/>
    <p:sldId id="429" r:id="rId31"/>
    <p:sldId id="487" r:id="rId32"/>
    <p:sldId id="499" r:id="rId33"/>
    <p:sldId id="423" r:id="rId34"/>
    <p:sldId id="454" r:id="rId35"/>
    <p:sldId id="501" r:id="rId36"/>
    <p:sldId id="431" r:id="rId37"/>
    <p:sldId id="367" r:id="rId38"/>
    <p:sldId id="502" r:id="rId39"/>
    <p:sldId id="573" r:id="rId40"/>
    <p:sldId id="548" r:id="rId41"/>
    <p:sldId id="549" r:id="rId42"/>
    <p:sldId id="550" r:id="rId43"/>
    <p:sldId id="510" r:id="rId44"/>
    <p:sldId id="551" r:id="rId45"/>
    <p:sldId id="552" r:id="rId46"/>
    <p:sldId id="553" r:id="rId47"/>
    <p:sldId id="511" r:id="rId48"/>
    <p:sldId id="554" r:id="rId49"/>
    <p:sldId id="555" r:id="rId50"/>
    <p:sldId id="524" r:id="rId51"/>
    <p:sldId id="556" r:id="rId52"/>
    <p:sldId id="557" r:id="rId53"/>
    <p:sldId id="580" r:id="rId54"/>
    <p:sldId id="558" r:id="rId55"/>
    <p:sldId id="559" r:id="rId56"/>
    <p:sldId id="560" r:id="rId57"/>
    <p:sldId id="445" r:id="rId58"/>
    <p:sldId id="525" r:id="rId59"/>
    <p:sldId id="564" r:id="rId60"/>
    <p:sldId id="574" r:id="rId61"/>
    <p:sldId id="575" r:id="rId62"/>
    <p:sldId id="576" r:id="rId63"/>
    <p:sldId id="530" r:id="rId64"/>
    <p:sldId id="283" r:id="rId65"/>
    <p:sldId id="531" r:id="rId66"/>
    <p:sldId id="528" r:id="rId67"/>
    <p:sldId id="529" r:id="rId68"/>
    <p:sldId id="442" r:id="rId69"/>
    <p:sldId id="439" r:id="rId70"/>
    <p:sldId id="472" r:id="rId71"/>
    <p:sldId id="473" r:id="rId72"/>
    <p:sldId id="474" r:id="rId73"/>
    <p:sldId id="440" r:id="rId74"/>
    <p:sldId id="475" r:id="rId75"/>
    <p:sldId id="463" r:id="rId76"/>
    <p:sldId id="447" r:id="rId77"/>
    <p:sldId id="461" r:id="rId78"/>
    <p:sldId id="462" r:id="rId79"/>
    <p:sldId id="444" r:id="rId80"/>
    <p:sldId id="449" r:id="rId81"/>
    <p:sldId id="446" r:id="rId82"/>
    <p:sldId id="451" r:id="rId83"/>
    <p:sldId id="450" r:id="rId84"/>
    <p:sldId id="453" r:id="rId85"/>
    <p:sldId id="452" r:id="rId86"/>
    <p:sldId id="566" r:id="rId87"/>
    <p:sldId id="578" r:id="rId88"/>
    <p:sldId id="577" r:id="rId89"/>
    <p:sldId id="567" r:id="rId90"/>
    <p:sldId id="579" r:id="rId91"/>
    <p:sldId id="581" r:id="rId92"/>
    <p:sldId id="563" r:id="rId9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6FECE"/>
    <a:srgbClr val="C5F1C5"/>
    <a:srgbClr val="CCFFCC"/>
    <a:srgbClr val="FFFFCC"/>
    <a:srgbClr val="FFFF99"/>
    <a:srgbClr val="FFEFFF"/>
    <a:srgbClr val="FFCCFF"/>
    <a:srgbClr val="000099"/>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675" autoAdjust="0"/>
    <p:restoredTop sz="97785" autoAdjust="0"/>
  </p:normalViewPr>
  <p:slideViewPr>
    <p:cSldViewPr>
      <p:cViewPr varScale="1">
        <p:scale>
          <a:sx n="114" d="100"/>
          <a:sy n="114" d="100"/>
        </p:scale>
        <p:origin x="-1728" y="-10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294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6B7DD-C59C-414A-B9CC-E2EDBBC5C9A9}" type="doc">
      <dgm:prSet loTypeId="urn:microsoft.com/office/officeart/2009/3/layout/PieProcess" loCatId="process" qsTypeId="urn:microsoft.com/office/officeart/2005/8/quickstyle/simple1" qsCatId="simple" csTypeId="urn:microsoft.com/office/officeart/2005/8/colors/accent5_2" csCatId="accent5" phldr="1"/>
      <dgm:spPr/>
      <dgm:t>
        <a:bodyPr/>
        <a:lstStyle/>
        <a:p>
          <a:endParaRPr lang="fr-FR"/>
        </a:p>
      </dgm:t>
    </dgm:pt>
    <dgm:pt modelId="{74E813E9-7876-42EA-8AA4-C88C6DC42FC0}">
      <dgm:prSet phldrT="[Texte]" custT="1"/>
      <dgm:spPr>
        <a:xfrm rot="16200000">
          <a:off x="-814661" y="2440881"/>
          <a:ext cx="2063644" cy="426960"/>
        </a:xfrm>
        <a:noFill/>
        <a:ln>
          <a:noFill/>
        </a:ln>
        <a:effectLst/>
      </dgm:spPr>
      <dgm:t>
        <a:bodyPr/>
        <a:lstStyle/>
        <a:p>
          <a:r>
            <a:rPr lang="fr-FR" sz="1600" b="1" dirty="0" smtClean="0">
              <a:solidFill>
                <a:sysClr val="windowText" lastClr="000000">
                  <a:hueOff val="0"/>
                  <a:satOff val="0"/>
                  <a:lumOff val="0"/>
                  <a:alphaOff val="0"/>
                </a:sysClr>
              </a:solidFill>
              <a:latin typeface="Calibri"/>
              <a:ea typeface="+mn-ea"/>
              <a:cs typeface="+mn-cs"/>
            </a:rPr>
            <a:t>Demande client</a:t>
          </a:r>
          <a:endParaRPr lang="fr-FR" sz="1600" b="1" dirty="0">
            <a:solidFill>
              <a:sysClr val="windowText" lastClr="000000">
                <a:hueOff val="0"/>
                <a:satOff val="0"/>
                <a:lumOff val="0"/>
                <a:alphaOff val="0"/>
              </a:sysClr>
            </a:solidFill>
            <a:latin typeface="Calibri"/>
            <a:ea typeface="+mn-ea"/>
            <a:cs typeface="+mn-cs"/>
          </a:endParaRPr>
        </a:p>
      </dgm:t>
    </dgm:pt>
    <dgm:pt modelId="{5368941E-4E9B-44F3-A5E5-2333454F40C0}" type="parTrans" cxnId="{315DE3D1-0D05-419A-8E5D-613B76813B7D}">
      <dgm:prSet/>
      <dgm:spPr/>
      <dgm:t>
        <a:bodyPr/>
        <a:lstStyle/>
        <a:p>
          <a:endParaRPr lang="fr-FR"/>
        </a:p>
      </dgm:t>
    </dgm:pt>
    <dgm:pt modelId="{959F66CA-9DF7-4FC0-8D34-EF651065D07E}" type="sibTrans" cxnId="{315DE3D1-0D05-419A-8E5D-613B76813B7D}">
      <dgm:prSet/>
      <dgm:spPr/>
      <dgm:t>
        <a:bodyPr/>
        <a:lstStyle/>
        <a:p>
          <a:endParaRPr lang="fr-FR"/>
        </a:p>
      </dgm:t>
    </dgm:pt>
    <dgm:pt modelId="{5C3E9787-4DE6-4E47-AF2E-113306BF3604}">
      <dgm:prSet phldrT="[Texte]" custT="1"/>
      <dgm:spPr>
        <a:xfrm>
          <a:off x="501801"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Expression du besoin initial</a:t>
          </a:r>
        </a:p>
        <a:p>
          <a:r>
            <a:rPr lang="fr-FR" sz="1600" dirty="0" smtClean="0">
              <a:solidFill>
                <a:sysClr val="windowText" lastClr="000000">
                  <a:hueOff val="0"/>
                  <a:satOff val="0"/>
                  <a:lumOff val="0"/>
                  <a:alphaOff val="0"/>
                </a:sysClr>
              </a:solidFill>
              <a:latin typeface="Calibri"/>
              <a:ea typeface="+mn-ea"/>
              <a:cs typeface="+mn-cs"/>
            </a:rPr>
            <a:t>« CdC Initial, </a:t>
          </a:r>
          <a:endParaRPr lang="fr-FR" sz="1600" dirty="0">
            <a:solidFill>
              <a:sysClr val="windowText" lastClr="000000">
                <a:hueOff val="0"/>
                <a:satOff val="0"/>
                <a:lumOff val="0"/>
                <a:alphaOff val="0"/>
              </a:sysClr>
            </a:solidFill>
            <a:latin typeface="Calibri"/>
            <a:ea typeface="+mn-ea"/>
            <a:cs typeface="+mn-cs"/>
          </a:endParaRPr>
        </a:p>
      </dgm:t>
    </dgm:pt>
    <dgm:pt modelId="{FD61151B-9DC8-4331-9315-BC98A27693B1}" type="parTrans" cxnId="{31121708-15B6-44EA-AC54-0619D98F4957}">
      <dgm:prSet/>
      <dgm:spPr/>
      <dgm:t>
        <a:bodyPr/>
        <a:lstStyle/>
        <a:p>
          <a:endParaRPr lang="fr-FR"/>
        </a:p>
      </dgm:t>
    </dgm:pt>
    <dgm:pt modelId="{A9222A22-C792-464D-8F8C-F27F8D7B5261}" type="sibTrans" cxnId="{31121708-15B6-44EA-AC54-0619D98F4957}">
      <dgm:prSet/>
      <dgm:spPr/>
      <dgm:t>
        <a:bodyPr/>
        <a:lstStyle/>
        <a:p>
          <a:endParaRPr lang="fr-FR"/>
        </a:p>
      </dgm:t>
    </dgm:pt>
    <dgm:pt modelId="{780184B1-767A-41B5-8CC5-CAB1084AA7DD}">
      <dgm:prSet phldrT="[Texte]" custT="1"/>
      <dgm:spPr>
        <a:xfrm rot="16200000">
          <a:off x="1330200" y="2440881"/>
          <a:ext cx="2063644" cy="426960"/>
        </a:xfrm>
        <a:noFill/>
        <a:ln>
          <a:noFill/>
        </a:ln>
        <a:effectLst/>
      </dgm:spPr>
      <dgm:t>
        <a:bodyPr/>
        <a:lstStyle/>
        <a:p>
          <a:r>
            <a:rPr lang="fr-FR" sz="1600" b="1" dirty="0" smtClean="0">
              <a:solidFill>
                <a:sysClr val="windowText" lastClr="000000">
                  <a:hueOff val="0"/>
                  <a:satOff val="0"/>
                  <a:lumOff val="0"/>
                  <a:alphaOff val="0"/>
                </a:sysClr>
              </a:solidFill>
              <a:latin typeface="Calibri"/>
              <a:ea typeface="+mn-ea"/>
              <a:cs typeface="+mn-cs"/>
            </a:rPr>
            <a:t>Processus Définition des besoins des parties prenantes</a:t>
          </a:r>
          <a:endParaRPr lang="fr-FR" sz="1600" b="1" dirty="0">
            <a:solidFill>
              <a:sysClr val="windowText" lastClr="000000">
                <a:hueOff val="0"/>
                <a:satOff val="0"/>
                <a:lumOff val="0"/>
                <a:alphaOff val="0"/>
              </a:sysClr>
            </a:solidFill>
            <a:latin typeface="Calibri"/>
            <a:ea typeface="+mn-ea"/>
            <a:cs typeface="+mn-cs"/>
          </a:endParaRPr>
        </a:p>
      </dgm:t>
    </dgm:pt>
    <dgm:pt modelId="{9EA0F2FF-14F7-43B8-A4BC-83DE6A2F62CA}" type="parTrans" cxnId="{C74AB703-4A12-431A-B5CC-6BA13E46BB4A}">
      <dgm:prSet/>
      <dgm:spPr/>
      <dgm:t>
        <a:bodyPr/>
        <a:lstStyle/>
        <a:p>
          <a:endParaRPr lang="fr-FR"/>
        </a:p>
      </dgm:t>
    </dgm:pt>
    <dgm:pt modelId="{2389B7EB-091E-4383-8971-5F460E662BD5}" type="sibTrans" cxnId="{C74AB703-4A12-431A-B5CC-6BA13E46BB4A}">
      <dgm:prSet/>
      <dgm:spPr/>
      <dgm:t>
        <a:bodyPr/>
        <a:lstStyle/>
        <a:p>
          <a:endParaRPr lang="fr-FR"/>
        </a:p>
      </dgm:t>
    </dgm:pt>
    <dgm:pt modelId="{95B4BBF2-94FB-474A-82B3-B09E59C0CDD7}">
      <dgm:prSet phldrT="[Texte]" custT="1"/>
      <dgm:spPr>
        <a:xfrm>
          <a:off x="2646663"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Spécification des besoins</a:t>
          </a:r>
          <a:endParaRPr lang="fr-FR" sz="1600" dirty="0">
            <a:solidFill>
              <a:sysClr val="windowText" lastClr="000000">
                <a:hueOff val="0"/>
                <a:satOff val="0"/>
                <a:lumOff val="0"/>
                <a:alphaOff val="0"/>
              </a:sysClr>
            </a:solidFill>
            <a:latin typeface="Calibri"/>
            <a:ea typeface="+mn-ea"/>
            <a:cs typeface="+mn-cs"/>
          </a:endParaRPr>
        </a:p>
      </dgm:t>
    </dgm:pt>
    <dgm:pt modelId="{462B6401-97C8-46D9-AE0C-B5AADDFB6ED4}" type="parTrans" cxnId="{F03E59CE-C016-4263-A587-0235F6B40964}">
      <dgm:prSet/>
      <dgm:spPr/>
      <dgm:t>
        <a:bodyPr/>
        <a:lstStyle/>
        <a:p>
          <a:endParaRPr lang="fr-FR"/>
        </a:p>
      </dgm:t>
    </dgm:pt>
    <dgm:pt modelId="{4307B23E-7DB1-4D2B-98A9-B1FEDB346CB6}" type="sibTrans" cxnId="{F03E59CE-C016-4263-A587-0235F6B40964}">
      <dgm:prSet/>
      <dgm:spPr/>
      <dgm:t>
        <a:bodyPr/>
        <a:lstStyle/>
        <a:p>
          <a:endParaRPr lang="fr-FR"/>
        </a:p>
      </dgm:t>
    </dgm:pt>
    <dgm:pt modelId="{12E3D469-E737-414F-A756-BDAC72080F13}">
      <dgm:prSet phldrT="[Texte]" custT="1"/>
      <dgm:spPr>
        <a:xfrm>
          <a:off x="4791526"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Spécifications techniques</a:t>
          </a:r>
          <a:endParaRPr lang="fr-FR" sz="1600" dirty="0">
            <a:solidFill>
              <a:sysClr val="windowText" lastClr="000000">
                <a:hueOff val="0"/>
                <a:satOff val="0"/>
                <a:lumOff val="0"/>
                <a:alphaOff val="0"/>
              </a:sysClr>
            </a:solidFill>
            <a:latin typeface="Calibri"/>
            <a:ea typeface="+mn-ea"/>
            <a:cs typeface="+mn-cs"/>
          </a:endParaRPr>
        </a:p>
      </dgm:t>
    </dgm:pt>
    <dgm:pt modelId="{1E0FC780-92AB-4FBD-AFAB-DE2CB4393D75}" type="parTrans" cxnId="{FE260019-BAA2-4F36-A51B-42F72038F82D}">
      <dgm:prSet/>
      <dgm:spPr/>
      <dgm:t>
        <a:bodyPr/>
        <a:lstStyle/>
        <a:p>
          <a:endParaRPr lang="fr-FR"/>
        </a:p>
      </dgm:t>
    </dgm:pt>
    <dgm:pt modelId="{D87BF8DA-2F72-4F22-9183-9DEB21843EFA}" type="sibTrans" cxnId="{FE260019-BAA2-4F36-A51B-42F72038F82D}">
      <dgm:prSet/>
      <dgm:spPr/>
      <dgm:t>
        <a:bodyPr/>
        <a:lstStyle/>
        <a:p>
          <a:endParaRPr lang="fr-FR"/>
        </a:p>
      </dgm:t>
    </dgm:pt>
    <dgm:pt modelId="{62FA7A1E-99ED-4626-AB05-DBEC991CE8ED}">
      <dgm:prSet phldrT="[Texte]" custT="1"/>
      <dgm:spPr>
        <a:xfrm rot="16200000">
          <a:off x="5619925" y="2440881"/>
          <a:ext cx="2063644" cy="426960"/>
        </a:xfrm>
        <a:noFill/>
        <a:ln>
          <a:noFill/>
        </a:ln>
        <a:effectLst/>
      </dgm:spPr>
      <dgm:t>
        <a:bodyPr/>
        <a:lstStyle/>
        <a:p>
          <a:r>
            <a:rPr lang="fr-FR" sz="1600" b="1" dirty="0" smtClean="0">
              <a:solidFill>
                <a:sysClr val="windowText" lastClr="000000">
                  <a:hueOff val="0"/>
                  <a:satOff val="0"/>
                  <a:lumOff val="0"/>
                  <a:alphaOff val="0"/>
                </a:sysClr>
              </a:solidFill>
              <a:latin typeface="Calibri"/>
              <a:ea typeface="+mn-ea"/>
              <a:cs typeface="+mn-cs"/>
            </a:rPr>
            <a:t>Processus Conception de l’architecture</a:t>
          </a:r>
          <a:endParaRPr lang="fr-FR" sz="1600" b="1" dirty="0">
            <a:solidFill>
              <a:sysClr val="windowText" lastClr="000000">
                <a:hueOff val="0"/>
                <a:satOff val="0"/>
                <a:lumOff val="0"/>
                <a:alphaOff val="0"/>
              </a:sysClr>
            </a:solidFill>
            <a:latin typeface="Calibri"/>
            <a:ea typeface="+mn-ea"/>
            <a:cs typeface="+mn-cs"/>
          </a:endParaRPr>
        </a:p>
      </dgm:t>
    </dgm:pt>
    <dgm:pt modelId="{85C13E74-CBBB-4814-B5AA-C3DF5F4F7C68}" type="parTrans" cxnId="{C6B6110C-CA65-421F-BFA1-71ECA6A4B148}">
      <dgm:prSet/>
      <dgm:spPr/>
      <dgm:t>
        <a:bodyPr/>
        <a:lstStyle/>
        <a:p>
          <a:endParaRPr lang="fr-FR"/>
        </a:p>
      </dgm:t>
    </dgm:pt>
    <dgm:pt modelId="{83283F57-125D-4C4E-BF4D-6F30E143F09A}" type="sibTrans" cxnId="{C6B6110C-CA65-421F-BFA1-71ECA6A4B148}">
      <dgm:prSet/>
      <dgm:spPr/>
      <dgm:t>
        <a:bodyPr/>
        <a:lstStyle/>
        <a:p>
          <a:endParaRPr lang="fr-FR"/>
        </a:p>
      </dgm:t>
    </dgm:pt>
    <dgm:pt modelId="{ED6308B5-719F-4EFD-B6DF-18DB632B2A4E}">
      <dgm:prSet phldrT="[Texte]" custT="1"/>
      <dgm:spPr>
        <a:xfrm>
          <a:off x="6936388"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Spécifications des architectures fonctionnelle et physique</a:t>
          </a:r>
          <a:endParaRPr lang="fr-FR" sz="1600" dirty="0">
            <a:solidFill>
              <a:sysClr val="windowText" lastClr="000000">
                <a:hueOff val="0"/>
                <a:satOff val="0"/>
                <a:lumOff val="0"/>
                <a:alphaOff val="0"/>
              </a:sysClr>
            </a:solidFill>
            <a:latin typeface="Calibri"/>
            <a:ea typeface="+mn-ea"/>
            <a:cs typeface="+mn-cs"/>
          </a:endParaRPr>
        </a:p>
      </dgm:t>
    </dgm:pt>
    <dgm:pt modelId="{E29D0785-1BC2-42EF-9C3A-6218F4F2B7A7}" type="parTrans" cxnId="{093E8754-746B-4976-88DA-9EA3E4948023}">
      <dgm:prSet/>
      <dgm:spPr/>
      <dgm:t>
        <a:bodyPr/>
        <a:lstStyle/>
        <a:p>
          <a:endParaRPr lang="fr-FR"/>
        </a:p>
      </dgm:t>
    </dgm:pt>
    <dgm:pt modelId="{AC70DE0D-A023-440D-A673-35650040394C}" type="sibTrans" cxnId="{093E8754-746B-4976-88DA-9EA3E4948023}">
      <dgm:prSet/>
      <dgm:spPr/>
      <dgm:t>
        <a:bodyPr/>
        <a:lstStyle/>
        <a:p>
          <a:endParaRPr lang="fr-FR"/>
        </a:p>
      </dgm:t>
    </dgm:pt>
    <dgm:pt modelId="{6AD1278C-EA32-441B-ABD5-10A8961FBB50}">
      <dgm:prSet phldrT="[Texte]" custT="1"/>
      <dgm:spPr>
        <a:xfrm>
          <a:off x="501801"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Interviews, … »</a:t>
          </a:r>
          <a:endParaRPr lang="fr-FR" sz="1600" dirty="0">
            <a:solidFill>
              <a:sysClr val="windowText" lastClr="000000">
                <a:hueOff val="0"/>
                <a:satOff val="0"/>
                <a:lumOff val="0"/>
                <a:alphaOff val="0"/>
              </a:sysClr>
            </a:solidFill>
            <a:latin typeface="Calibri"/>
            <a:ea typeface="+mn-ea"/>
            <a:cs typeface="+mn-cs"/>
          </a:endParaRPr>
        </a:p>
      </dgm:t>
    </dgm:pt>
    <dgm:pt modelId="{FE23D6C0-D4BB-472C-BF63-F8E06BBE760C}" type="parTrans" cxnId="{AE1E08DC-854A-4E25-A1FF-259A7C06A986}">
      <dgm:prSet/>
      <dgm:spPr/>
      <dgm:t>
        <a:bodyPr/>
        <a:lstStyle/>
        <a:p>
          <a:endParaRPr lang="fr-FR"/>
        </a:p>
      </dgm:t>
    </dgm:pt>
    <dgm:pt modelId="{4CFA938E-539E-4194-BACD-16516BAF8230}" type="sibTrans" cxnId="{AE1E08DC-854A-4E25-A1FF-259A7C06A986}">
      <dgm:prSet/>
      <dgm:spPr/>
      <dgm:t>
        <a:bodyPr/>
        <a:lstStyle/>
        <a:p>
          <a:endParaRPr lang="fr-FR"/>
        </a:p>
      </dgm:t>
    </dgm:pt>
    <dgm:pt modelId="{C0F4E0FB-AFF4-4842-9375-57DFF077471B}">
      <dgm:prSet phldrT="[Texte]" custT="1"/>
      <dgm:spPr>
        <a:xfrm>
          <a:off x="6936388"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 Dossier de conception »</a:t>
          </a:r>
          <a:endParaRPr lang="fr-FR" sz="1600" dirty="0">
            <a:solidFill>
              <a:sysClr val="windowText" lastClr="000000">
                <a:hueOff val="0"/>
                <a:satOff val="0"/>
                <a:lumOff val="0"/>
                <a:alphaOff val="0"/>
              </a:sysClr>
            </a:solidFill>
            <a:latin typeface="Calibri"/>
            <a:ea typeface="+mn-ea"/>
            <a:cs typeface="+mn-cs"/>
          </a:endParaRPr>
        </a:p>
      </dgm:t>
    </dgm:pt>
    <dgm:pt modelId="{10421A06-FBFB-46E9-B4FE-78AF6591C045}" type="parTrans" cxnId="{EF2B6456-1BB1-4FF7-8742-3E999264EEE6}">
      <dgm:prSet/>
      <dgm:spPr/>
      <dgm:t>
        <a:bodyPr/>
        <a:lstStyle/>
        <a:p>
          <a:endParaRPr lang="fr-FR"/>
        </a:p>
      </dgm:t>
    </dgm:pt>
    <dgm:pt modelId="{62C47CD9-348A-49F1-960F-DF66BBF4323A}" type="sibTrans" cxnId="{EF2B6456-1BB1-4FF7-8742-3E999264EEE6}">
      <dgm:prSet/>
      <dgm:spPr/>
      <dgm:t>
        <a:bodyPr/>
        <a:lstStyle/>
        <a:p>
          <a:endParaRPr lang="fr-FR"/>
        </a:p>
      </dgm:t>
    </dgm:pt>
    <dgm:pt modelId="{FAE294F7-D6C6-4689-87E3-3716977E1A0F}">
      <dgm:prSet phldrT="[Texte]" custT="1"/>
      <dgm:spPr>
        <a:xfrm>
          <a:off x="4791526"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 Dossier de définition des exigences systèmes »</a:t>
          </a:r>
          <a:endParaRPr lang="fr-FR" sz="1600" dirty="0">
            <a:solidFill>
              <a:sysClr val="windowText" lastClr="000000">
                <a:hueOff val="0"/>
                <a:satOff val="0"/>
                <a:lumOff val="0"/>
                <a:alphaOff val="0"/>
              </a:sysClr>
            </a:solidFill>
            <a:latin typeface="Calibri"/>
            <a:ea typeface="+mn-ea"/>
            <a:cs typeface="+mn-cs"/>
          </a:endParaRPr>
        </a:p>
      </dgm:t>
    </dgm:pt>
    <dgm:pt modelId="{982B8368-A5EC-43E9-B46A-5E7B33C62D25}" type="parTrans" cxnId="{243EE4E8-EB83-4A21-983B-81E97E8426CA}">
      <dgm:prSet/>
      <dgm:spPr/>
      <dgm:t>
        <a:bodyPr/>
        <a:lstStyle/>
        <a:p>
          <a:endParaRPr lang="fr-FR"/>
        </a:p>
      </dgm:t>
    </dgm:pt>
    <dgm:pt modelId="{023164B8-B3E8-4E39-B0A5-AE62DB9F0B04}" type="sibTrans" cxnId="{243EE4E8-EB83-4A21-983B-81E97E8426CA}">
      <dgm:prSet/>
      <dgm:spPr/>
      <dgm:t>
        <a:bodyPr/>
        <a:lstStyle/>
        <a:p>
          <a:endParaRPr lang="fr-FR"/>
        </a:p>
      </dgm:t>
    </dgm:pt>
    <dgm:pt modelId="{5D22B8AB-E8B7-4054-B8D1-EF12E0BA6AA1}">
      <dgm:prSet phldrT="[Texte]" custT="1"/>
      <dgm:spPr>
        <a:xfrm>
          <a:off x="2646663"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 Dossier de définition des besoins des parties prenantes »</a:t>
          </a:r>
          <a:endParaRPr lang="fr-FR" sz="1600" dirty="0">
            <a:solidFill>
              <a:sysClr val="windowText" lastClr="000000">
                <a:hueOff val="0"/>
                <a:satOff val="0"/>
                <a:lumOff val="0"/>
                <a:alphaOff val="0"/>
              </a:sysClr>
            </a:solidFill>
            <a:latin typeface="Calibri"/>
            <a:ea typeface="+mn-ea"/>
            <a:cs typeface="+mn-cs"/>
          </a:endParaRPr>
        </a:p>
      </dgm:t>
    </dgm:pt>
    <dgm:pt modelId="{1FF53AE1-EFEC-4AF6-983C-580F9064266F}" type="parTrans" cxnId="{3AA8A020-7A28-44F1-839D-D8D1F4A3B191}">
      <dgm:prSet/>
      <dgm:spPr/>
      <dgm:t>
        <a:bodyPr/>
        <a:lstStyle/>
        <a:p>
          <a:endParaRPr lang="fr-FR"/>
        </a:p>
      </dgm:t>
    </dgm:pt>
    <dgm:pt modelId="{0C91F4E2-1BE9-4EEA-BA65-9E9D2796F88C}" type="sibTrans" cxnId="{3AA8A020-7A28-44F1-839D-D8D1F4A3B191}">
      <dgm:prSet/>
      <dgm:spPr/>
      <dgm:t>
        <a:bodyPr/>
        <a:lstStyle/>
        <a:p>
          <a:endParaRPr lang="fr-FR"/>
        </a:p>
      </dgm:t>
    </dgm:pt>
    <dgm:pt modelId="{E4215446-68DB-4607-A638-85B421BA1A95}">
      <dgm:prSet phldrT="[Texte]" custT="1"/>
      <dgm:spPr>
        <a:xfrm rot="16200000">
          <a:off x="3475063" y="2440881"/>
          <a:ext cx="2063644" cy="426960"/>
        </a:xfrm>
        <a:noFill/>
        <a:ln>
          <a:noFill/>
        </a:ln>
        <a:effectLst/>
      </dgm:spPr>
      <dgm:t>
        <a:bodyPr/>
        <a:lstStyle/>
        <a:p>
          <a:r>
            <a:rPr lang="fr-FR" sz="1600" b="1" dirty="0" smtClean="0">
              <a:solidFill>
                <a:sysClr val="windowText" lastClr="000000">
                  <a:hueOff val="0"/>
                  <a:satOff val="0"/>
                  <a:lumOff val="0"/>
                  <a:alphaOff val="0"/>
                </a:sysClr>
              </a:solidFill>
              <a:latin typeface="Calibri"/>
              <a:ea typeface="+mn-ea"/>
              <a:cs typeface="+mn-cs"/>
            </a:rPr>
            <a:t>Processus Analyse des exigences</a:t>
          </a:r>
          <a:endParaRPr lang="fr-FR" sz="1600" b="1" dirty="0">
            <a:solidFill>
              <a:sysClr val="windowText" lastClr="000000">
                <a:hueOff val="0"/>
                <a:satOff val="0"/>
                <a:lumOff val="0"/>
                <a:alphaOff val="0"/>
              </a:sysClr>
            </a:solidFill>
            <a:latin typeface="Calibri"/>
            <a:ea typeface="+mn-ea"/>
            <a:cs typeface="+mn-cs"/>
          </a:endParaRPr>
        </a:p>
      </dgm:t>
    </dgm:pt>
    <dgm:pt modelId="{731A6BB8-1952-4FBD-9432-400E204F4F20}" type="sibTrans" cxnId="{9394BC67-0F59-4C40-A939-16F8D9C85EFC}">
      <dgm:prSet/>
      <dgm:spPr/>
      <dgm:t>
        <a:bodyPr/>
        <a:lstStyle/>
        <a:p>
          <a:endParaRPr lang="fr-FR"/>
        </a:p>
      </dgm:t>
    </dgm:pt>
    <dgm:pt modelId="{699709D3-B88D-4416-870D-E75C796AF6EF}" type="parTrans" cxnId="{9394BC67-0F59-4C40-A939-16F8D9C85EFC}">
      <dgm:prSet/>
      <dgm:spPr/>
      <dgm:t>
        <a:bodyPr/>
        <a:lstStyle/>
        <a:p>
          <a:endParaRPr lang="fr-FR"/>
        </a:p>
      </dgm:t>
    </dgm:pt>
    <dgm:pt modelId="{6F5D39E2-5071-4321-A724-C26252920F4D}" type="pres">
      <dgm:prSet presAssocID="{EBA6B7DD-C59C-414A-B9CC-E2EDBBC5C9A9}" presName="Name0" presStyleCnt="0">
        <dgm:presLayoutVars>
          <dgm:chMax val="7"/>
          <dgm:chPref val="7"/>
          <dgm:dir/>
          <dgm:animOne val="branch"/>
          <dgm:animLvl val="lvl"/>
        </dgm:presLayoutVars>
      </dgm:prSet>
      <dgm:spPr/>
      <dgm:t>
        <a:bodyPr/>
        <a:lstStyle/>
        <a:p>
          <a:endParaRPr lang="fr-FR"/>
        </a:p>
      </dgm:t>
    </dgm:pt>
    <dgm:pt modelId="{4E2337D6-1DB5-4FD9-B723-2B75E7534C54}" type="pres">
      <dgm:prSet presAssocID="{74E813E9-7876-42EA-8AA4-C88C6DC42FC0}" presName="ParentComposite" presStyleCnt="0"/>
      <dgm:spPr/>
    </dgm:pt>
    <dgm:pt modelId="{F35AE37C-6267-4B1C-8D7B-B7937810EC3F}" type="pres">
      <dgm:prSet presAssocID="{74E813E9-7876-42EA-8AA4-C88C6DC42FC0}" presName="Chord" presStyleLbl="bgShp" presStyleIdx="0" presStyleCnt="4"/>
      <dgm:spPr>
        <a:xfrm>
          <a:off x="3680"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gm:spPr>
      <dgm:t>
        <a:bodyPr/>
        <a:lstStyle/>
        <a:p>
          <a:endParaRPr lang="fr-FR"/>
        </a:p>
      </dgm:t>
    </dgm:pt>
    <dgm:pt modelId="{7A43B32D-584A-4A00-B0A0-B437E5009AD2}" type="pres">
      <dgm:prSet presAssocID="{74E813E9-7876-42EA-8AA4-C88C6DC42FC0}" presName="Pie" presStyleLbl="alignNode1" presStyleIdx="0" presStyleCnt="4"/>
      <dgm:spPr>
        <a:xfrm>
          <a:off x="74840" y="910938"/>
          <a:ext cx="569281" cy="569281"/>
        </a:xfrm>
        <a:prstGeom prst="pie">
          <a:avLst>
            <a:gd name="adj1" fmla="val 135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t>
        <a:bodyPr/>
        <a:lstStyle/>
        <a:p>
          <a:endParaRPr lang="fr-FR"/>
        </a:p>
      </dgm:t>
    </dgm:pt>
    <dgm:pt modelId="{1CC4F24B-284F-4C2F-9285-4362F4EDA6A4}" type="pres">
      <dgm:prSet presAssocID="{74E813E9-7876-42EA-8AA4-C88C6DC42FC0}" presName="Parent" presStyleLbl="revTx" presStyleIdx="0" presStyleCnt="8">
        <dgm:presLayoutVars>
          <dgm:chMax val="1"/>
          <dgm:chPref val="1"/>
          <dgm:bulletEnabled val="1"/>
        </dgm:presLayoutVars>
      </dgm:prSet>
      <dgm:spPr>
        <a:prstGeom prst="rect">
          <a:avLst/>
        </a:prstGeom>
      </dgm:spPr>
      <dgm:t>
        <a:bodyPr/>
        <a:lstStyle/>
        <a:p>
          <a:endParaRPr lang="fr-FR"/>
        </a:p>
      </dgm:t>
    </dgm:pt>
    <dgm:pt modelId="{685AF666-563F-418D-B0EF-0F33A2B3620C}" type="pres">
      <dgm:prSet presAssocID="{A9222A22-C792-464D-8F8C-F27F8D7B5261}" presName="negSibTrans" presStyleCnt="0"/>
      <dgm:spPr/>
    </dgm:pt>
    <dgm:pt modelId="{FF23082A-DEC7-4723-83EB-74D488F16121}" type="pres">
      <dgm:prSet presAssocID="{74E813E9-7876-42EA-8AA4-C88C6DC42FC0}" presName="composite" presStyleCnt="0"/>
      <dgm:spPr/>
    </dgm:pt>
    <dgm:pt modelId="{428FE51B-D4BD-407B-A01F-BCFA3FE4A936}" type="pres">
      <dgm:prSet presAssocID="{74E813E9-7876-42EA-8AA4-C88C6DC42FC0}" presName="Child" presStyleLbl="revTx" presStyleIdx="1" presStyleCnt="8">
        <dgm:presLayoutVars>
          <dgm:chMax val="0"/>
          <dgm:chPref val="0"/>
          <dgm:bulletEnabled val="1"/>
        </dgm:presLayoutVars>
      </dgm:prSet>
      <dgm:spPr>
        <a:prstGeom prst="rect">
          <a:avLst/>
        </a:prstGeom>
      </dgm:spPr>
      <dgm:t>
        <a:bodyPr/>
        <a:lstStyle/>
        <a:p>
          <a:endParaRPr lang="fr-FR"/>
        </a:p>
      </dgm:t>
    </dgm:pt>
    <dgm:pt modelId="{701868CB-9924-40AF-842F-5F500D2B6E30}" type="pres">
      <dgm:prSet presAssocID="{959F66CA-9DF7-4FC0-8D34-EF651065D07E}" presName="sibTrans" presStyleCnt="0"/>
      <dgm:spPr/>
    </dgm:pt>
    <dgm:pt modelId="{BAB6DC3E-1F56-4092-B1E9-B081F5EEE12C}" type="pres">
      <dgm:prSet presAssocID="{780184B1-767A-41B5-8CC5-CAB1084AA7DD}" presName="ParentComposite" presStyleCnt="0"/>
      <dgm:spPr/>
    </dgm:pt>
    <dgm:pt modelId="{A82BC28E-9451-4B89-93E4-3FA17FE56926}" type="pres">
      <dgm:prSet presAssocID="{780184B1-767A-41B5-8CC5-CAB1084AA7DD}" presName="Chord" presStyleLbl="bgShp" presStyleIdx="1" presStyleCnt="4"/>
      <dgm:spPr>
        <a:xfrm>
          <a:off x="2148542"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gm:spPr>
      <dgm:t>
        <a:bodyPr/>
        <a:lstStyle/>
        <a:p>
          <a:endParaRPr lang="fr-FR"/>
        </a:p>
      </dgm:t>
    </dgm:pt>
    <dgm:pt modelId="{AE4AD5E1-7D24-4B75-AEFF-1EBA6ECE6041}" type="pres">
      <dgm:prSet presAssocID="{780184B1-767A-41B5-8CC5-CAB1084AA7DD}" presName="Pie" presStyleLbl="alignNode1" presStyleIdx="1" presStyleCnt="4"/>
      <dgm:spPr>
        <a:xfrm>
          <a:off x="2219702" y="910938"/>
          <a:ext cx="569281" cy="569281"/>
        </a:xfrm>
        <a:prstGeom prst="pie">
          <a:avLst>
            <a:gd name="adj1" fmla="val 108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t>
        <a:bodyPr/>
        <a:lstStyle/>
        <a:p>
          <a:endParaRPr lang="fr-FR"/>
        </a:p>
      </dgm:t>
    </dgm:pt>
    <dgm:pt modelId="{2E3DC813-F1FC-4D10-8F54-BBCF0BF2E74C}" type="pres">
      <dgm:prSet presAssocID="{780184B1-767A-41B5-8CC5-CAB1084AA7DD}" presName="Parent" presStyleLbl="revTx" presStyleIdx="2" presStyleCnt="8">
        <dgm:presLayoutVars>
          <dgm:chMax val="1"/>
          <dgm:chPref val="1"/>
          <dgm:bulletEnabled val="1"/>
        </dgm:presLayoutVars>
      </dgm:prSet>
      <dgm:spPr>
        <a:prstGeom prst="rect">
          <a:avLst/>
        </a:prstGeom>
      </dgm:spPr>
      <dgm:t>
        <a:bodyPr/>
        <a:lstStyle/>
        <a:p>
          <a:endParaRPr lang="fr-FR"/>
        </a:p>
      </dgm:t>
    </dgm:pt>
    <dgm:pt modelId="{667D63C0-F690-4F5E-9BAA-BAF0D4FC775B}" type="pres">
      <dgm:prSet presAssocID="{4307B23E-7DB1-4D2B-98A9-B1FEDB346CB6}" presName="negSibTrans" presStyleCnt="0"/>
      <dgm:spPr/>
    </dgm:pt>
    <dgm:pt modelId="{84DAD829-6587-46E0-B360-55156DFFDB91}" type="pres">
      <dgm:prSet presAssocID="{780184B1-767A-41B5-8CC5-CAB1084AA7DD}" presName="composite" presStyleCnt="0"/>
      <dgm:spPr/>
    </dgm:pt>
    <dgm:pt modelId="{E111ADE8-452B-4762-8655-20E491DF335D}" type="pres">
      <dgm:prSet presAssocID="{780184B1-767A-41B5-8CC5-CAB1084AA7DD}" presName="Child" presStyleLbl="revTx" presStyleIdx="3" presStyleCnt="8">
        <dgm:presLayoutVars>
          <dgm:chMax val="0"/>
          <dgm:chPref val="0"/>
          <dgm:bulletEnabled val="1"/>
        </dgm:presLayoutVars>
      </dgm:prSet>
      <dgm:spPr>
        <a:prstGeom prst="rect">
          <a:avLst/>
        </a:prstGeom>
      </dgm:spPr>
      <dgm:t>
        <a:bodyPr/>
        <a:lstStyle/>
        <a:p>
          <a:endParaRPr lang="fr-FR"/>
        </a:p>
      </dgm:t>
    </dgm:pt>
    <dgm:pt modelId="{C4642DC5-1470-41F6-88ED-29A8777AF0E2}" type="pres">
      <dgm:prSet presAssocID="{2389B7EB-091E-4383-8971-5F460E662BD5}" presName="sibTrans" presStyleCnt="0"/>
      <dgm:spPr/>
    </dgm:pt>
    <dgm:pt modelId="{65FFBD5D-284E-4C09-849B-582026AAFC40}" type="pres">
      <dgm:prSet presAssocID="{E4215446-68DB-4607-A638-85B421BA1A95}" presName="ParentComposite" presStyleCnt="0"/>
      <dgm:spPr/>
    </dgm:pt>
    <dgm:pt modelId="{2485B8D0-F892-40D2-8E3F-1F2120FBB2E2}" type="pres">
      <dgm:prSet presAssocID="{E4215446-68DB-4607-A638-85B421BA1A95}" presName="Chord" presStyleLbl="bgShp" presStyleIdx="2" presStyleCnt="4"/>
      <dgm:spPr>
        <a:xfrm>
          <a:off x="4293404"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gm:spPr>
      <dgm:t>
        <a:bodyPr/>
        <a:lstStyle/>
        <a:p>
          <a:endParaRPr lang="fr-FR"/>
        </a:p>
      </dgm:t>
    </dgm:pt>
    <dgm:pt modelId="{32A33270-4387-49E3-8E0D-2B25D8FDBDBE}" type="pres">
      <dgm:prSet presAssocID="{E4215446-68DB-4607-A638-85B421BA1A95}" presName="Pie" presStyleLbl="alignNode1" presStyleIdx="2" presStyleCnt="4"/>
      <dgm:spPr>
        <a:xfrm>
          <a:off x="4364565" y="910938"/>
          <a:ext cx="569281" cy="569281"/>
        </a:xfrm>
        <a:prstGeom prst="pie">
          <a:avLst>
            <a:gd name="adj1" fmla="val 81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t>
        <a:bodyPr/>
        <a:lstStyle/>
        <a:p>
          <a:endParaRPr lang="fr-FR"/>
        </a:p>
      </dgm:t>
    </dgm:pt>
    <dgm:pt modelId="{E8082880-26E2-4E5C-9266-7344E9E40C88}" type="pres">
      <dgm:prSet presAssocID="{E4215446-68DB-4607-A638-85B421BA1A95}" presName="Parent" presStyleLbl="revTx" presStyleIdx="4" presStyleCnt="8">
        <dgm:presLayoutVars>
          <dgm:chMax val="1"/>
          <dgm:chPref val="1"/>
          <dgm:bulletEnabled val="1"/>
        </dgm:presLayoutVars>
      </dgm:prSet>
      <dgm:spPr>
        <a:prstGeom prst="rect">
          <a:avLst/>
        </a:prstGeom>
      </dgm:spPr>
      <dgm:t>
        <a:bodyPr/>
        <a:lstStyle/>
        <a:p>
          <a:endParaRPr lang="fr-FR"/>
        </a:p>
      </dgm:t>
    </dgm:pt>
    <dgm:pt modelId="{2210E056-B1BA-46E9-BD93-81EBB4987642}" type="pres">
      <dgm:prSet presAssocID="{D87BF8DA-2F72-4F22-9183-9DEB21843EFA}" presName="negSibTrans" presStyleCnt="0"/>
      <dgm:spPr/>
    </dgm:pt>
    <dgm:pt modelId="{2E0E9390-4752-4602-A46D-8BBEBCB86D7F}" type="pres">
      <dgm:prSet presAssocID="{E4215446-68DB-4607-A638-85B421BA1A95}" presName="composite" presStyleCnt="0"/>
      <dgm:spPr/>
    </dgm:pt>
    <dgm:pt modelId="{CDF29194-B9E4-499F-A77B-ACB42E6DD8BD}" type="pres">
      <dgm:prSet presAssocID="{E4215446-68DB-4607-A638-85B421BA1A95}" presName="Child" presStyleLbl="revTx" presStyleIdx="5" presStyleCnt="8">
        <dgm:presLayoutVars>
          <dgm:chMax val="0"/>
          <dgm:chPref val="0"/>
          <dgm:bulletEnabled val="1"/>
        </dgm:presLayoutVars>
      </dgm:prSet>
      <dgm:spPr>
        <a:prstGeom prst="rect">
          <a:avLst/>
        </a:prstGeom>
      </dgm:spPr>
      <dgm:t>
        <a:bodyPr/>
        <a:lstStyle/>
        <a:p>
          <a:endParaRPr lang="fr-FR"/>
        </a:p>
      </dgm:t>
    </dgm:pt>
    <dgm:pt modelId="{D53EB4E5-0AD3-4422-A0D0-00DDD091AC3C}" type="pres">
      <dgm:prSet presAssocID="{731A6BB8-1952-4FBD-9432-400E204F4F20}" presName="sibTrans" presStyleCnt="0"/>
      <dgm:spPr/>
    </dgm:pt>
    <dgm:pt modelId="{60758C21-E30F-4150-9F75-7D28D1DDD1DE}" type="pres">
      <dgm:prSet presAssocID="{62FA7A1E-99ED-4626-AB05-DBEC991CE8ED}" presName="ParentComposite" presStyleCnt="0"/>
      <dgm:spPr/>
    </dgm:pt>
    <dgm:pt modelId="{4AC55EC8-883A-4A65-8283-7F55B7D72CA7}" type="pres">
      <dgm:prSet presAssocID="{62FA7A1E-99ED-4626-AB05-DBEC991CE8ED}" presName="Chord" presStyleLbl="bgShp" presStyleIdx="3" presStyleCnt="4"/>
      <dgm:spPr>
        <a:xfrm>
          <a:off x="6438267"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gm:spPr>
      <dgm:t>
        <a:bodyPr/>
        <a:lstStyle/>
        <a:p>
          <a:endParaRPr lang="fr-FR"/>
        </a:p>
      </dgm:t>
    </dgm:pt>
    <dgm:pt modelId="{43846A7E-879F-4588-B598-00A434ADA752}" type="pres">
      <dgm:prSet presAssocID="{62FA7A1E-99ED-4626-AB05-DBEC991CE8ED}" presName="Pie" presStyleLbl="alignNode1" presStyleIdx="3" presStyleCnt="4"/>
      <dgm:spPr>
        <a:xfrm>
          <a:off x="6509427" y="910938"/>
          <a:ext cx="569281" cy="569281"/>
        </a:xfrm>
        <a:prstGeom prst="pie">
          <a:avLst>
            <a:gd name="adj1" fmla="val 54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t>
        <a:bodyPr/>
        <a:lstStyle/>
        <a:p>
          <a:endParaRPr lang="fr-FR"/>
        </a:p>
      </dgm:t>
    </dgm:pt>
    <dgm:pt modelId="{9CC7DECE-81D1-419B-B196-066AB6D2A723}" type="pres">
      <dgm:prSet presAssocID="{62FA7A1E-99ED-4626-AB05-DBEC991CE8ED}" presName="Parent" presStyleLbl="revTx" presStyleIdx="6" presStyleCnt="8">
        <dgm:presLayoutVars>
          <dgm:chMax val="1"/>
          <dgm:chPref val="1"/>
          <dgm:bulletEnabled val="1"/>
        </dgm:presLayoutVars>
      </dgm:prSet>
      <dgm:spPr>
        <a:prstGeom prst="rect">
          <a:avLst/>
        </a:prstGeom>
      </dgm:spPr>
      <dgm:t>
        <a:bodyPr/>
        <a:lstStyle/>
        <a:p>
          <a:endParaRPr lang="fr-FR"/>
        </a:p>
      </dgm:t>
    </dgm:pt>
    <dgm:pt modelId="{8C8080ED-6803-4372-B3AE-A81DA0565F2D}" type="pres">
      <dgm:prSet presAssocID="{AC70DE0D-A023-440D-A673-35650040394C}" presName="negSibTrans" presStyleCnt="0"/>
      <dgm:spPr/>
    </dgm:pt>
    <dgm:pt modelId="{0161BA86-7D56-409A-AEE4-B7B11437EE3A}" type="pres">
      <dgm:prSet presAssocID="{62FA7A1E-99ED-4626-AB05-DBEC991CE8ED}" presName="composite" presStyleCnt="0"/>
      <dgm:spPr/>
    </dgm:pt>
    <dgm:pt modelId="{06A286D8-FE5F-422B-8A54-EA1390FCB661}" type="pres">
      <dgm:prSet presAssocID="{62FA7A1E-99ED-4626-AB05-DBEC991CE8ED}" presName="Child" presStyleLbl="revTx" presStyleIdx="7" presStyleCnt="8">
        <dgm:presLayoutVars>
          <dgm:chMax val="0"/>
          <dgm:chPref val="0"/>
          <dgm:bulletEnabled val="1"/>
        </dgm:presLayoutVars>
      </dgm:prSet>
      <dgm:spPr>
        <a:prstGeom prst="rect">
          <a:avLst/>
        </a:prstGeom>
      </dgm:spPr>
      <dgm:t>
        <a:bodyPr/>
        <a:lstStyle/>
        <a:p>
          <a:endParaRPr lang="fr-FR"/>
        </a:p>
      </dgm:t>
    </dgm:pt>
  </dgm:ptLst>
  <dgm:cxnLst>
    <dgm:cxn modelId="{31121708-15B6-44EA-AC54-0619D98F4957}" srcId="{74E813E9-7876-42EA-8AA4-C88C6DC42FC0}" destId="{5C3E9787-4DE6-4E47-AF2E-113306BF3604}" srcOrd="0" destOrd="0" parTransId="{FD61151B-9DC8-4331-9315-BC98A27693B1}" sibTransId="{A9222A22-C792-464D-8F8C-F27F8D7B5261}"/>
    <dgm:cxn modelId="{AE1E08DC-854A-4E25-A1FF-259A7C06A986}" srcId="{74E813E9-7876-42EA-8AA4-C88C6DC42FC0}" destId="{6AD1278C-EA32-441B-ABD5-10A8961FBB50}" srcOrd="1" destOrd="0" parTransId="{FE23D6C0-D4BB-472C-BF63-F8E06BBE760C}" sibTransId="{4CFA938E-539E-4194-BACD-16516BAF8230}"/>
    <dgm:cxn modelId="{B48A419C-9D9F-4116-9474-0E6C28F8AD9E}" type="presOf" srcId="{E4215446-68DB-4607-A638-85B421BA1A95}" destId="{E8082880-26E2-4E5C-9266-7344E9E40C88}" srcOrd="0" destOrd="0" presId="urn:microsoft.com/office/officeart/2009/3/layout/PieProcess"/>
    <dgm:cxn modelId="{315DE3D1-0D05-419A-8E5D-613B76813B7D}" srcId="{EBA6B7DD-C59C-414A-B9CC-E2EDBBC5C9A9}" destId="{74E813E9-7876-42EA-8AA4-C88C6DC42FC0}" srcOrd="0" destOrd="0" parTransId="{5368941E-4E9B-44F3-A5E5-2333454F40C0}" sibTransId="{959F66CA-9DF7-4FC0-8D34-EF651065D07E}"/>
    <dgm:cxn modelId="{9394BC67-0F59-4C40-A939-16F8D9C85EFC}" srcId="{EBA6B7DD-C59C-414A-B9CC-E2EDBBC5C9A9}" destId="{E4215446-68DB-4607-A638-85B421BA1A95}" srcOrd="2" destOrd="0" parTransId="{699709D3-B88D-4416-870D-E75C796AF6EF}" sibTransId="{731A6BB8-1952-4FBD-9432-400E204F4F20}"/>
    <dgm:cxn modelId="{38CEBA82-53FD-44A6-B2D7-4DE86B9A690B}" type="presOf" srcId="{95B4BBF2-94FB-474A-82B3-B09E59C0CDD7}" destId="{E111ADE8-452B-4762-8655-20E491DF335D}" srcOrd="0" destOrd="0" presId="urn:microsoft.com/office/officeart/2009/3/layout/PieProcess"/>
    <dgm:cxn modelId="{3AA8A020-7A28-44F1-839D-D8D1F4A3B191}" srcId="{780184B1-767A-41B5-8CC5-CAB1084AA7DD}" destId="{5D22B8AB-E8B7-4054-B8D1-EF12E0BA6AA1}" srcOrd="1" destOrd="0" parTransId="{1FF53AE1-EFEC-4AF6-983C-580F9064266F}" sibTransId="{0C91F4E2-1BE9-4EEA-BA65-9E9D2796F88C}"/>
    <dgm:cxn modelId="{3A2AB43B-ED81-4AC9-8A74-3D370E9EBE04}" type="presOf" srcId="{ED6308B5-719F-4EFD-B6DF-18DB632B2A4E}" destId="{06A286D8-FE5F-422B-8A54-EA1390FCB661}" srcOrd="0" destOrd="0" presId="urn:microsoft.com/office/officeart/2009/3/layout/PieProcess"/>
    <dgm:cxn modelId="{4F208AD6-5056-401A-AACA-3F60B0E71523}" type="presOf" srcId="{5D22B8AB-E8B7-4054-B8D1-EF12E0BA6AA1}" destId="{E111ADE8-452B-4762-8655-20E491DF335D}" srcOrd="0" destOrd="1" presId="urn:microsoft.com/office/officeart/2009/3/layout/PieProcess"/>
    <dgm:cxn modelId="{C6B6110C-CA65-421F-BFA1-71ECA6A4B148}" srcId="{EBA6B7DD-C59C-414A-B9CC-E2EDBBC5C9A9}" destId="{62FA7A1E-99ED-4626-AB05-DBEC991CE8ED}" srcOrd="3" destOrd="0" parTransId="{85C13E74-CBBB-4814-B5AA-C3DF5F4F7C68}" sibTransId="{83283F57-125D-4C4E-BF4D-6F30E143F09A}"/>
    <dgm:cxn modelId="{17BBDB62-11B2-48BE-BC6F-E9164ACD0DE7}" type="presOf" srcId="{C0F4E0FB-AFF4-4842-9375-57DFF077471B}" destId="{06A286D8-FE5F-422B-8A54-EA1390FCB661}" srcOrd="0" destOrd="1" presId="urn:microsoft.com/office/officeart/2009/3/layout/PieProcess"/>
    <dgm:cxn modelId="{90496D40-D180-4516-AB3B-B6D5F09C6273}" type="presOf" srcId="{780184B1-767A-41B5-8CC5-CAB1084AA7DD}" destId="{2E3DC813-F1FC-4D10-8F54-BBCF0BF2E74C}" srcOrd="0" destOrd="0" presId="urn:microsoft.com/office/officeart/2009/3/layout/PieProcess"/>
    <dgm:cxn modelId="{F03E59CE-C016-4263-A587-0235F6B40964}" srcId="{780184B1-767A-41B5-8CC5-CAB1084AA7DD}" destId="{95B4BBF2-94FB-474A-82B3-B09E59C0CDD7}" srcOrd="0" destOrd="0" parTransId="{462B6401-97C8-46D9-AE0C-B5AADDFB6ED4}" sibTransId="{4307B23E-7DB1-4D2B-98A9-B1FEDB346CB6}"/>
    <dgm:cxn modelId="{B963C17B-1A5E-446E-9D1B-53BE46206172}" type="presOf" srcId="{12E3D469-E737-414F-A756-BDAC72080F13}" destId="{CDF29194-B9E4-499F-A77B-ACB42E6DD8BD}" srcOrd="0" destOrd="0" presId="urn:microsoft.com/office/officeart/2009/3/layout/PieProcess"/>
    <dgm:cxn modelId="{09B41B9C-B9B7-456C-BA2E-30E613D09EA9}" type="presOf" srcId="{EBA6B7DD-C59C-414A-B9CC-E2EDBBC5C9A9}" destId="{6F5D39E2-5071-4321-A724-C26252920F4D}" srcOrd="0" destOrd="0" presId="urn:microsoft.com/office/officeart/2009/3/layout/PieProcess"/>
    <dgm:cxn modelId="{4E4A8C04-1CD2-46D6-AFAA-B9C72FC8D54D}" type="presOf" srcId="{62FA7A1E-99ED-4626-AB05-DBEC991CE8ED}" destId="{9CC7DECE-81D1-419B-B196-066AB6D2A723}" srcOrd="0" destOrd="0" presId="urn:microsoft.com/office/officeart/2009/3/layout/PieProcess"/>
    <dgm:cxn modelId="{A35F2E0B-2880-4494-ADE4-9037003AA9E4}" type="presOf" srcId="{5C3E9787-4DE6-4E47-AF2E-113306BF3604}" destId="{428FE51B-D4BD-407B-A01F-BCFA3FE4A936}" srcOrd="0" destOrd="0" presId="urn:microsoft.com/office/officeart/2009/3/layout/PieProcess"/>
    <dgm:cxn modelId="{EF2B6456-1BB1-4FF7-8742-3E999264EEE6}" srcId="{62FA7A1E-99ED-4626-AB05-DBEC991CE8ED}" destId="{C0F4E0FB-AFF4-4842-9375-57DFF077471B}" srcOrd="1" destOrd="0" parTransId="{10421A06-FBFB-46E9-B4FE-78AF6591C045}" sibTransId="{62C47CD9-348A-49F1-960F-DF66BBF4323A}"/>
    <dgm:cxn modelId="{FE260019-BAA2-4F36-A51B-42F72038F82D}" srcId="{E4215446-68DB-4607-A638-85B421BA1A95}" destId="{12E3D469-E737-414F-A756-BDAC72080F13}" srcOrd="0" destOrd="0" parTransId="{1E0FC780-92AB-4FBD-AFAB-DE2CB4393D75}" sibTransId="{D87BF8DA-2F72-4F22-9183-9DEB21843EFA}"/>
    <dgm:cxn modelId="{B4D1DCCA-651A-4525-A483-E386943BC566}" type="presOf" srcId="{6AD1278C-EA32-441B-ABD5-10A8961FBB50}" destId="{428FE51B-D4BD-407B-A01F-BCFA3FE4A936}" srcOrd="0" destOrd="1" presId="urn:microsoft.com/office/officeart/2009/3/layout/PieProcess"/>
    <dgm:cxn modelId="{C74AB703-4A12-431A-B5CC-6BA13E46BB4A}" srcId="{EBA6B7DD-C59C-414A-B9CC-E2EDBBC5C9A9}" destId="{780184B1-767A-41B5-8CC5-CAB1084AA7DD}" srcOrd="1" destOrd="0" parTransId="{9EA0F2FF-14F7-43B8-A4BC-83DE6A2F62CA}" sibTransId="{2389B7EB-091E-4383-8971-5F460E662BD5}"/>
    <dgm:cxn modelId="{093E8754-746B-4976-88DA-9EA3E4948023}" srcId="{62FA7A1E-99ED-4626-AB05-DBEC991CE8ED}" destId="{ED6308B5-719F-4EFD-B6DF-18DB632B2A4E}" srcOrd="0" destOrd="0" parTransId="{E29D0785-1BC2-42EF-9C3A-6218F4F2B7A7}" sibTransId="{AC70DE0D-A023-440D-A673-35650040394C}"/>
    <dgm:cxn modelId="{2467273C-E321-46A6-9FFC-50E8BA136EFF}" type="presOf" srcId="{FAE294F7-D6C6-4689-87E3-3716977E1A0F}" destId="{CDF29194-B9E4-499F-A77B-ACB42E6DD8BD}" srcOrd="0" destOrd="1" presId="urn:microsoft.com/office/officeart/2009/3/layout/PieProcess"/>
    <dgm:cxn modelId="{26CA31C1-67CB-49B0-86F2-40C694DBA61C}" type="presOf" srcId="{74E813E9-7876-42EA-8AA4-C88C6DC42FC0}" destId="{1CC4F24B-284F-4C2F-9285-4362F4EDA6A4}" srcOrd="0" destOrd="0" presId="urn:microsoft.com/office/officeart/2009/3/layout/PieProcess"/>
    <dgm:cxn modelId="{243EE4E8-EB83-4A21-983B-81E97E8426CA}" srcId="{E4215446-68DB-4607-A638-85B421BA1A95}" destId="{FAE294F7-D6C6-4689-87E3-3716977E1A0F}" srcOrd="1" destOrd="0" parTransId="{982B8368-A5EC-43E9-B46A-5E7B33C62D25}" sibTransId="{023164B8-B3E8-4E39-B0A5-AE62DB9F0B04}"/>
    <dgm:cxn modelId="{D1006898-3272-471C-9BB5-0AFBFCA1C438}" type="presParOf" srcId="{6F5D39E2-5071-4321-A724-C26252920F4D}" destId="{4E2337D6-1DB5-4FD9-B723-2B75E7534C54}" srcOrd="0" destOrd="0" presId="urn:microsoft.com/office/officeart/2009/3/layout/PieProcess"/>
    <dgm:cxn modelId="{12640148-7E8E-4B14-A83F-7CB07BBD1348}" type="presParOf" srcId="{4E2337D6-1DB5-4FD9-B723-2B75E7534C54}" destId="{F35AE37C-6267-4B1C-8D7B-B7937810EC3F}" srcOrd="0" destOrd="0" presId="urn:microsoft.com/office/officeart/2009/3/layout/PieProcess"/>
    <dgm:cxn modelId="{57E8DE76-A9C4-45C5-9247-B7A77B7842C5}" type="presParOf" srcId="{4E2337D6-1DB5-4FD9-B723-2B75E7534C54}" destId="{7A43B32D-584A-4A00-B0A0-B437E5009AD2}" srcOrd="1" destOrd="0" presId="urn:microsoft.com/office/officeart/2009/3/layout/PieProcess"/>
    <dgm:cxn modelId="{116F8D99-AABF-48CF-B6D1-34CAF0A2B63C}" type="presParOf" srcId="{4E2337D6-1DB5-4FD9-B723-2B75E7534C54}" destId="{1CC4F24B-284F-4C2F-9285-4362F4EDA6A4}" srcOrd="2" destOrd="0" presId="urn:microsoft.com/office/officeart/2009/3/layout/PieProcess"/>
    <dgm:cxn modelId="{AC318479-E61B-444C-A49A-8A375C8BA5CB}" type="presParOf" srcId="{6F5D39E2-5071-4321-A724-C26252920F4D}" destId="{685AF666-563F-418D-B0EF-0F33A2B3620C}" srcOrd="1" destOrd="0" presId="urn:microsoft.com/office/officeart/2009/3/layout/PieProcess"/>
    <dgm:cxn modelId="{BF8935F6-ED80-4593-A159-445E5E561B22}" type="presParOf" srcId="{6F5D39E2-5071-4321-A724-C26252920F4D}" destId="{FF23082A-DEC7-4723-83EB-74D488F16121}" srcOrd="2" destOrd="0" presId="urn:microsoft.com/office/officeart/2009/3/layout/PieProcess"/>
    <dgm:cxn modelId="{2F6DBD1A-C691-4C5F-8BFE-FB30BE92D58A}" type="presParOf" srcId="{FF23082A-DEC7-4723-83EB-74D488F16121}" destId="{428FE51B-D4BD-407B-A01F-BCFA3FE4A936}" srcOrd="0" destOrd="0" presId="urn:microsoft.com/office/officeart/2009/3/layout/PieProcess"/>
    <dgm:cxn modelId="{EE7513DB-484D-49BD-83BF-BD5ACE69C96D}" type="presParOf" srcId="{6F5D39E2-5071-4321-A724-C26252920F4D}" destId="{701868CB-9924-40AF-842F-5F500D2B6E30}" srcOrd="3" destOrd="0" presId="urn:microsoft.com/office/officeart/2009/3/layout/PieProcess"/>
    <dgm:cxn modelId="{CA6C2043-2057-4FC3-931F-95ADAA8B474C}" type="presParOf" srcId="{6F5D39E2-5071-4321-A724-C26252920F4D}" destId="{BAB6DC3E-1F56-4092-B1E9-B081F5EEE12C}" srcOrd="4" destOrd="0" presId="urn:microsoft.com/office/officeart/2009/3/layout/PieProcess"/>
    <dgm:cxn modelId="{6725117C-9DB5-4C2B-AE6B-D8D3C510B0C0}" type="presParOf" srcId="{BAB6DC3E-1F56-4092-B1E9-B081F5EEE12C}" destId="{A82BC28E-9451-4B89-93E4-3FA17FE56926}" srcOrd="0" destOrd="0" presId="urn:microsoft.com/office/officeart/2009/3/layout/PieProcess"/>
    <dgm:cxn modelId="{DF03C28D-CBA1-4BEE-8F53-641D504D0B31}" type="presParOf" srcId="{BAB6DC3E-1F56-4092-B1E9-B081F5EEE12C}" destId="{AE4AD5E1-7D24-4B75-AEFF-1EBA6ECE6041}" srcOrd="1" destOrd="0" presId="urn:microsoft.com/office/officeart/2009/3/layout/PieProcess"/>
    <dgm:cxn modelId="{884137AD-4FB5-4468-8075-C25C12428933}" type="presParOf" srcId="{BAB6DC3E-1F56-4092-B1E9-B081F5EEE12C}" destId="{2E3DC813-F1FC-4D10-8F54-BBCF0BF2E74C}" srcOrd="2" destOrd="0" presId="urn:microsoft.com/office/officeart/2009/3/layout/PieProcess"/>
    <dgm:cxn modelId="{C2D2FECA-FAF8-4E87-B5F5-A358D25B4901}" type="presParOf" srcId="{6F5D39E2-5071-4321-A724-C26252920F4D}" destId="{667D63C0-F690-4F5E-9BAA-BAF0D4FC775B}" srcOrd="5" destOrd="0" presId="urn:microsoft.com/office/officeart/2009/3/layout/PieProcess"/>
    <dgm:cxn modelId="{26FBAAD8-A1C9-42DF-969A-958CF2AE3F0C}" type="presParOf" srcId="{6F5D39E2-5071-4321-A724-C26252920F4D}" destId="{84DAD829-6587-46E0-B360-55156DFFDB91}" srcOrd="6" destOrd="0" presId="urn:microsoft.com/office/officeart/2009/3/layout/PieProcess"/>
    <dgm:cxn modelId="{5FE9DC9D-84B0-4CD7-A233-4CB37CF04E88}" type="presParOf" srcId="{84DAD829-6587-46E0-B360-55156DFFDB91}" destId="{E111ADE8-452B-4762-8655-20E491DF335D}" srcOrd="0" destOrd="0" presId="urn:microsoft.com/office/officeart/2009/3/layout/PieProcess"/>
    <dgm:cxn modelId="{EA46A47B-5054-4656-8324-62B2ED2C21E8}" type="presParOf" srcId="{6F5D39E2-5071-4321-A724-C26252920F4D}" destId="{C4642DC5-1470-41F6-88ED-29A8777AF0E2}" srcOrd="7" destOrd="0" presId="urn:microsoft.com/office/officeart/2009/3/layout/PieProcess"/>
    <dgm:cxn modelId="{E25D32EC-1A6D-4FA6-9566-BA0A3B6937E8}" type="presParOf" srcId="{6F5D39E2-5071-4321-A724-C26252920F4D}" destId="{65FFBD5D-284E-4C09-849B-582026AAFC40}" srcOrd="8" destOrd="0" presId="urn:microsoft.com/office/officeart/2009/3/layout/PieProcess"/>
    <dgm:cxn modelId="{5D03C6FE-50F1-464A-A32E-5CB7ED33BD90}" type="presParOf" srcId="{65FFBD5D-284E-4C09-849B-582026AAFC40}" destId="{2485B8D0-F892-40D2-8E3F-1F2120FBB2E2}" srcOrd="0" destOrd="0" presId="urn:microsoft.com/office/officeart/2009/3/layout/PieProcess"/>
    <dgm:cxn modelId="{AB232F91-210C-46F9-AF00-B6840A67002A}" type="presParOf" srcId="{65FFBD5D-284E-4C09-849B-582026AAFC40}" destId="{32A33270-4387-49E3-8E0D-2B25D8FDBDBE}" srcOrd="1" destOrd="0" presId="urn:microsoft.com/office/officeart/2009/3/layout/PieProcess"/>
    <dgm:cxn modelId="{0CF3309C-4AD4-426E-970A-02C29FB5C6D1}" type="presParOf" srcId="{65FFBD5D-284E-4C09-849B-582026AAFC40}" destId="{E8082880-26E2-4E5C-9266-7344E9E40C88}" srcOrd="2" destOrd="0" presId="urn:microsoft.com/office/officeart/2009/3/layout/PieProcess"/>
    <dgm:cxn modelId="{4D9429E0-8668-4F39-8C0A-699AA469C709}" type="presParOf" srcId="{6F5D39E2-5071-4321-A724-C26252920F4D}" destId="{2210E056-B1BA-46E9-BD93-81EBB4987642}" srcOrd="9" destOrd="0" presId="urn:microsoft.com/office/officeart/2009/3/layout/PieProcess"/>
    <dgm:cxn modelId="{A28D0BC4-153F-4AE1-BE08-3348A13D744C}" type="presParOf" srcId="{6F5D39E2-5071-4321-A724-C26252920F4D}" destId="{2E0E9390-4752-4602-A46D-8BBEBCB86D7F}" srcOrd="10" destOrd="0" presId="urn:microsoft.com/office/officeart/2009/3/layout/PieProcess"/>
    <dgm:cxn modelId="{7C8C3F5B-3D08-4850-9207-3F9177E4C77D}" type="presParOf" srcId="{2E0E9390-4752-4602-A46D-8BBEBCB86D7F}" destId="{CDF29194-B9E4-499F-A77B-ACB42E6DD8BD}" srcOrd="0" destOrd="0" presId="urn:microsoft.com/office/officeart/2009/3/layout/PieProcess"/>
    <dgm:cxn modelId="{5439455E-0425-4693-95D8-5FC91514F598}" type="presParOf" srcId="{6F5D39E2-5071-4321-A724-C26252920F4D}" destId="{D53EB4E5-0AD3-4422-A0D0-00DDD091AC3C}" srcOrd="11" destOrd="0" presId="urn:microsoft.com/office/officeart/2009/3/layout/PieProcess"/>
    <dgm:cxn modelId="{BEECF6E6-2E78-45F0-8BE0-ED09EDAA1E51}" type="presParOf" srcId="{6F5D39E2-5071-4321-A724-C26252920F4D}" destId="{60758C21-E30F-4150-9F75-7D28D1DDD1DE}" srcOrd="12" destOrd="0" presId="urn:microsoft.com/office/officeart/2009/3/layout/PieProcess"/>
    <dgm:cxn modelId="{7B995F58-0EA3-471B-B2C9-AF14101C3208}" type="presParOf" srcId="{60758C21-E30F-4150-9F75-7D28D1DDD1DE}" destId="{4AC55EC8-883A-4A65-8283-7F55B7D72CA7}" srcOrd="0" destOrd="0" presId="urn:microsoft.com/office/officeart/2009/3/layout/PieProcess"/>
    <dgm:cxn modelId="{CAB1FBF9-31FA-4C5D-A9F5-5B5B0981E59D}" type="presParOf" srcId="{60758C21-E30F-4150-9F75-7D28D1DDD1DE}" destId="{43846A7E-879F-4588-B598-00A434ADA752}" srcOrd="1" destOrd="0" presId="urn:microsoft.com/office/officeart/2009/3/layout/PieProcess"/>
    <dgm:cxn modelId="{186D762F-FC5C-4E1B-83C7-2288B13AB5C9}" type="presParOf" srcId="{60758C21-E30F-4150-9F75-7D28D1DDD1DE}" destId="{9CC7DECE-81D1-419B-B196-066AB6D2A723}" srcOrd="2" destOrd="0" presId="urn:microsoft.com/office/officeart/2009/3/layout/PieProcess"/>
    <dgm:cxn modelId="{3C57F29F-B47C-4664-8D1B-DC95D8315C4E}" type="presParOf" srcId="{6F5D39E2-5071-4321-A724-C26252920F4D}" destId="{8C8080ED-6803-4372-B3AE-A81DA0565F2D}" srcOrd="13" destOrd="0" presId="urn:microsoft.com/office/officeart/2009/3/layout/PieProcess"/>
    <dgm:cxn modelId="{51512E66-FE5E-4AD1-95F2-ED23E3F08816}" type="presParOf" srcId="{6F5D39E2-5071-4321-A724-C26252920F4D}" destId="{0161BA86-7D56-409A-AEE4-B7B11437EE3A}" srcOrd="14" destOrd="0" presId="urn:microsoft.com/office/officeart/2009/3/layout/PieProcess"/>
    <dgm:cxn modelId="{9C91E037-0BCA-46C6-8FB6-9395450CF1EF}" type="presParOf" srcId="{0161BA86-7D56-409A-AEE4-B7B11437EE3A}" destId="{06A286D8-FE5F-422B-8A54-EA1390FCB661}" srcOrd="0" destOrd="0" presId="urn:microsoft.com/office/officeart/2009/3/layout/Pie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6B7DD-C59C-414A-B9CC-E2EDBBC5C9A9}" type="doc">
      <dgm:prSet loTypeId="urn:microsoft.com/office/officeart/2009/3/layout/PieProcess" loCatId="process" qsTypeId="urn:microsoft.com/office/officeart/2005/8/quickstyle/simple1" qsCatId="simple" csTypeId="urn:microsoft.com/office/officeart/2005/8/colors/accent5_2" csCatId="accent5" phldr="1"/>
      <dgm:spPr/>
      <dgm:t>
        <a:bodyPr/>
        <a:lstStyle/>
        <a:p>
          <a:endParaRPr lang="fr-FR"/>
        </a:p>
      </dgm:t>
    </dgm:pt>
    <dgm:pt modelId="{74E813E9-7876-42EA-8AA4-C88C6DC42FC0}">
      <dgm:prSet phldrT="[Texte]" custT="1"/>
      <dgm:spPr>
        <a:xfrm rot="16200000">
          <a:off x="-814661" y="2440881"/>
          <a:ext cx="2063644" cy="426960"/>
        </a:xfrm>
        <a:noFill/>
        <a:ln>
          <a:noFill/>
        </a:ln>
        <a:effectLst/>
      </dgm:spPr>
      <dgm:t>
        <a:bodyPr/>
        <a:lstStyle/>
        <a:p>
          <a:r>
            <a:rPr lang="fr-FR" sz="1600" b="1" dirty="0" smtClean="0">
              <a:solidFill>
                <a:sysClr val="windowText" lastClr="000000">
                  <a:hueOff val="0"/>
                  <a:satOff val="0"/>
                  <a:lumOff val="0"/>
                  <a:alphaOff val="0"/>
                </a:sysClr>
              </a:solidFill>
              <a:latin typeface="Calibri"/>
              <a:ea typeface="+mn-ea"/>
              <a:cs typeface="+mn-cs"/>
            </a:rPr>
            <a:t>Demande client</a:t>
          </a:r>
          <a:endParaRPr lang="fr-FR" sz="1600" b="1" dirty="0">
            <a:solidFill>
              <a:sysClr val="windowText" lastClr="000000">
                <a:hueOff val="0"/>
                <a:satOff val="0"/>
                <a:lumOff val="0"/>
                <a:alphaOff val="0"/>
              </a:sysClr>
            </a:solidFill>
            <a:latin typeface="Calibri"/>
            <a:ea typeface="+mn-ea"/>
            <a:cs typeface="+mn-cs"/>
          </a:endParaRPr>
        </a:p>
      </dgm:t>
    </dgm:pt>
    <dgm:pt modelId="{5368941E-4E9B-44F3-A5E5-2333454F40C0}" type="parTrans" cxnId="{315DE3D1-0D05-419A-8E5D-613B76813B7D}">
      <dgm:prSet/>
      <dgm:spPr/>
      <dgm:t>
        <a:bodyPr/>
        <a:lstStyle/>
        <a:p>
          <a:endParaRPr lang="fr-FR"/>
        </a:p>
      </dgm:t>
    </dgm:pt>
    <dgm:pt modelId="{959F66CA-9DF7-4FC0-8D34-EF651065D07E}" type="sibTrans" cxnId="{315DE3D1-0D05-419A-8E5D-613B76813B7D}">
      <dgm:prSet/>
      <dgm:spPr/>
      <dgm:t>
        <a:bodyPr/>
        <a:lstStyle/>
        <a:p>
          <a:endParaRPr lang="fr-FR"/>
        </a:p>
      </dgm:t>
    </dgm:pt>
    <dgm:pt modelId="{5C3E9787-4DE6-4E47-AF2E-113306BF3604}">
      <dgm:prSet phldrT="[Texte]" custT="1"/>
      <dgm:spPr>
        <a:xfrm>
          <a:off x="501801"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Expression du besoin initial</a:t>
          </a:r>
        </a:p>
        <a:p>
          <a:r>
            <a:rPr lang="fr-FR" sz="1600" dirty="0" smtClean="0">
              <a:solidFill>
                <a:sysClr val="windowText" lastClr="000000">
                  <a:hueOff val="0"/>
                  <a:satOff val="0"/>
                  <a:lumOff val="0"/>
                  <a:alphaOff val="0"/>
                </a:sysClr>
              </a:solidFill>
              <a:latin typeface="Calibri"/>
              <a:ea typeface="+mn-ea"/>
              <a:cs typeface="+mn-cs"/>
            </a:rPr>
            <a:t>« CdC Initial, </a:t>
          </a:r>
          <a:endParaRPr lang="fr-FR" sz="1600" dirty="0">
            <a:solidFill>
              <a:sysClr val="windowText" lastClr="000000">
                <a:hueOff val="0"/>
                <a:satOff val="0"/>
                <a:lumOff val="0"/>
                <a:alphaOff val="0"/>
              </a:sysClr>
            </a:solidFill>
            <a:latin typeface="Calibri"/>
            <a:ea typeface="+mn-ea"/>
            <a:cs typeface="+mn-cs"/>
          </a:endParaRPr>
        </a:p>
      </dgm:t>
    </dgm:pt>
    <dgm:pt modelId="{FD61151B-9DC8-4331-9315-BC98A27693B1}" type="parTrans" cxnId="{31121708-15B6-44EA-AC54-0619D98F4957}">
      <dgm:prSet/>
      <dgm:spPr/>
      <dgm:t>
        <a:bodyPr/>
        <a:lstStyle/>
        <a:p>
          <a:endParaRPr lang="fr-FR"/>
        </a:p>
      </dgm:t>
    </dgm:pt>
    <dgm:pt modelId="{A9222A22-C792-464D-8F8C-F27F8D7B5261}" type="sibTrans" cxnId="{31121708-15B6-44EA-AC54-0619D98F4957}">
      <dgm:prSet/>
      <dgm:spPr/>
      <dgm:t>
        <a:bodyPr/>
        <a:lstStyle/>
        <a:p>
          <a:endParaRPr lang="fr-FR"/>
        </a:p>
      </dgm:t>
    </dgm:pt>
    <dgm:pt modelId="{780184B1-767A-41B5-8CC5-CAB1084AA7DD}">
      <dgm:prSet phldrT="[Texte]" custT="1"/>
      <dgm:spPr>
        <a:xfrm rot="16200000">
          <a:off x="1330200" y="2440881"/>
          <a:ext cx="2063644" cy="426960"/>
        </a:xfrm>
        <a:noFill/>
        <a:ln>
          <a:noFill/>
        </a:ln>
        <a:effectLst/>
      </dgm:spPr>
      <dgm:t>
        <a:bodyPr/>
        <a:lstStyle/>
        <a:p>
          <a:r>
            <a:rPr lang="fr-FR" sz="1600" b="1" dirty="0" smtClean="0">
              <a:solidFill>
                <a:sysClr val="windowText" lastClr="000000">
                  <a:hueOff val="0"/>
                  <a:satOff val="0"/>
                  <a:lumOff val="0"/>
                  <a:alphaOff val="0"/>
                </a:sysClr>
              </a:solidFill>
              <a:latin typeface="Calibri"/>
              <a:ea typeface="+mn-ea"/>
              <a:cs typeface="+mn-cs"/>
            </a:rPr>
            <a:t>Processus Définition des besoins des parties prenantes</a:t>
          </a:r>
          <a:endParaRPr lang="fr-FR" sz="1600" b="1" dirty="0">
            <a:solidFill>
              <a:sysClr val="windowText" lastClr="000000">
                <a:hueOff val="0"/>
                <a:satOff val="0"/>
                <a:lumOff val="0"/>
                <a:alphaOff val="0"/>
              </a:sysClr>
            </a:solidFill>
            <a:latin typeface="Calibri"/>
            <a:ea typeface="+mn-ea"/>
            <a:cs typeface="+mn-cs"/>
          </a:endParaRPr>
        </a:p>
      </dgm:t>
    </dgm:pt>
    <dgm:pt modelId="{9EA0F2FF-14F7-43B8-A4BC-83DE6A2F62CA}" type="parTrans" cxnId="{C74AB703-4A12-431A-B5CC-6BA13E46BB4A}">
      <dgm:prSet/>
      <dgm:spPr/>
      <dgm:t>
        <a:bodyPr/>
        <a:lstStyle/>
        <a:p>
          <a:endParaRPr lang="fr-FR"/>
        </a:p>
      </dgm:t>
    </dgm:pt>
    <dgm:pt modelId="{2389B7EB-091E-4383-8971-5F460E662BD5}" type="sibTrans" cxnId="{C74AB703-4A12-431A-B5CC-6BA13E46BB4A}">
      <dgm:prSet/>
      <dgm:spPr/>
      <dgm:t>
        <a:bodyPr/>
        <a:lstStyle/>
        <a:p>
          <a:endParaRPr lang="fr-FR"/>
        </a:p>
      </dgm:t>
    </dgm:pt>
    <dgm:pt modelId="{95B4BBF2-94FB-474A-82B3-B09E59C0CDD7}">
      <dgm:prSet phldrT="[Texte]" custT="1"/>
      <dgm:spPr>
        <a:xfrm>
          <a:off x="2646663"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Spécification des besoins</a:t>
          </a:r>
          <a:endParaRPr lang="fr-FR" sz="1600" dirty="0">
            <a:solidFill>
              <a:sysClr val="windowText" lastClr="000000">
                <a:hueOff val="0"/>
                <a:satOff val="0"/>
                <a:lumOff val="0"/>
                <a:alphaOff val="0"/>
              </a:sysClr>
            </a:solidFill>
            <a:latin typeface="Calibri"/>
            <a:ea typeface="+mn-ea"/>
            <a:cs typeface="+mn-cs"/>
          </a:endParaRPr>
        </a:p>
      </dgm:t>
    </dgm:pt>
    <dgm:pt modelId="{462B6401-97C8-46D9-AE0C-B5AADDFB6ED4}" type="parTrans" cxnId="{F03E59CE-C016-4263-A587-0235F6B40964}">
      <dgm:prSet/>
      <dgm:spPr/>
      <dgm:t>
        <a:bodyPr/>
        <a:lstStyle/>
        <a:p>
          <a:endParaRPr lang="fr-FR"/>
        </a:p>
      </dgm:t>
    </dgm:pt>
    <dgm:pt modelId="{4307B23E-7DB1-4D2B-98A9-B1FEDB346CB6}" type="sibTrans" cxnId="{F03E59CE-C016-4263-A587-0235F6B40964}">
      <dgm:prSet/>
      <dgm:spPr/>
      <dgm:t>
        <a:bodyPr/>
        <a:lstStyle/>
        <a:p>
          <a:endParaRPr lang="fr-FR"/>
        </a:p>
      </dgm:t>
    </dgm:pt>
    <dgm:pt modelId="{12E3D469-E737-414F-A756-BDAC72080F13}">
      <dgm:prSet phldrT="[Texte]" custT="1"/>
      <dgm:spPr>
        <a:xfrm>
          <a:off x="4791526"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Spécifications techniques</a:t>
          </a:r>
          <a:endParaRPr lang="fr-FR" sz="1600" dirty="0">
            <a:solidFill>
              <a:sysClr val="windowText" lastClr="000000">
                <a:hueOff val="0"/>
                <a:satOff val="0"/>
                <a:lumOff val="0"/>
                <a:alphaOff val="0"/>
              </a:sysClr>
            </a:solidFill>
            <a:latin typeface="Calibri"/>
            <a:ea typeface="+mn-ea"/>
            <a:cs typeface="+mn-cs"/>
          </a:endParaRPr>
        </a:p>
      </dgm:t>
    </dgm:pt>
    <dgm:pt modelId="{1E0FC780-92AB-4FBD-AFAB-DE2CB4393D75}" type="parTrans" cxnId="{FE260019-BAA2-4F36-A51B-42F72038F82D}">
      <dgm:prSet/>
      <dgm:spPr/>
      <dgm:t>
        <a:bodyPr/>
        <a:lstStyle/>
        <a:p>
          <a:endParaRPr lang="fr-FR"/>
        </a:p>
      </dgm:t>
    </dgm:pt>
    <dgm:pt modelId="{D87BF8DA-2F72-4F22-9183-9DEB21843EFA}" type="sibTrans" cxnId="{FE260019-BAA2-4F36-A51B-42F72038F82D}">
      <dgm:prSet/>
      <dgm:spPr/>
      <dgm:t>
        <a:bodyPr/>
        <a:lstStyle/>
        <a:p>
          <a:endParaRPr lang="fr-FR"/>
        </a:p>
      </dgm:t>
    </dgm:pt>
    <dgm:pt modelId="{62FA7A1E-99ED-4626-AB05-DBEC991CE8ED}">
      <dgm:prSet phldrT="[Texte]" custT="1"/>
      <dgm:spPr>
        <a:xfrm rot="16200000">
          <a:off x="5619925" y="2440881"/>
          <a:ext cx="2063644" cy="426960"/>
        </a:xfrm>
        <a:noFill/>
        <a:ln>
          <a:noFill/>
        </a:ln>
        <a:effectLst/>
      </dgm:spPr>
      <dgm:t>
        <a:bodyPr/>
        <a:lstStyle/>
        <a:p>
          <a:r>
            <a:rPr lang="fr-FR" sz="1600" b="1" dirty="0" smtClean="0">
              <a:solidFill>
                <a:sysClr val="windowText" lastClr="000000">
                  <a:hueOff val="0"/>
                  <a:satOff val="0"/>
                  <a:lumOff val="0"/>
                  <a:alphaOff val="0"/>
                </a:sysClr>
              </a:solidFill>
              <a:latin typeface="Calibri"/>
              <a:ea typeface="+mn-ea"/>
              <a:cs typeface="+mn-cs"/>
            </a:rPr>
            <a:t>Processus Conception de l’architecture</a:t>
          </a:r>
          <a:endParaRPr lang="fr-FR" sz="1600" b="1" dirty="0">
            <a:solidFill>
              <a:sysClr val="windowText" lastClr="000000">
                <a:hueOff val="0"/>
                <a:satOff val="0"/>
                <a:lumOff val="0"/>
                <a:alphaOff val="0"/>
              </a:sysClr>
            </a:solidFill>
            <a:latin typeface="Calibri"/>
            <a:ea typeface="+mn-ea"/>
            <a:cs typeface="+mn-cs"/>
          </a:endParaRPr>
        </a:p>
      </dgm:t>
    </dgm:pt>
    <dgm:pt modelId="{85C13E74-CBBB-4814-B5AA-C3DF5F4F7C68}" type="parTrans" cxnId="{C6B6110C-CA65-421F-BFA1-71ECA6A4B148}">
      <dgm:prSet/>
      <dgm:spPr/>
      <dgm:t>
        <a:bodyPr/>
        <a:lstStyle/>
        <a:p>
          <a:endParaRPr lang="fr-FR"/>
        </a:p>
      </dgm:t>
    </dgm:pt>
    <dgm:pt modelId="{83283F57-125D-4C4E-BF4D-6F30E143F09A}" type="sibTrans" cxnId="{C6B6110C-CA65-421F-BFA1-71ECA6A4B148}">
      <dgm:prSet/>
      <dgm:spPr/>
      <dgm:t>
        <a:bodyPr/>
        <a:lstStyle/>
        <a:p>
          <a:endParaRPr lang="fr-FR"/>
        </a:p>
      </dgm:t>
    </dgm:pt>
    <dgm:pt modelId="{ED6308B5-719F-4EFD-B6DF-18DB632B2A4E}">
      <dgm:prSet phldrT="[Texte]" custT="1"/>
      <dgm:spPr>
        <a:xfrm>
          <a:off x="6936388"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Spécifications des architectures fonctionnelle et physique</a:t>
          </a:r>
          <a:endParaRPr lang="fr-FR" sz="1600" dirty="0">
            <a:solidFill>
              <a:sysClr val="windowText" lastClr="000000">
                <a:hueOff val="0"/>
                <a:satOff val="0"/>
                <a:lumOff val="0"/>
                <a:alphaOff val="0"/>
              </a:sysClr>
            </a:solidFill>
            <a:latin typeface="Calibri"/>
            <a:ea typeface="+mn-ea"/>
            <a:cs typeface="+mn-cs"/>
          </a:endParaRPr>
        </a:p>
      </dgm:t>
    </dgm:pt>
    <dgm:pt modelId="{E29D0785-1BC2-42EF-9C3A-6218F4F2B7A7}" type="parTrans" cxnId="{093E8754-746B-4976-88DA-9EA3E4948023}">
      <dgm:prSet/>
      <dgm:spPr/>
      <dgm:t>
        <a:bodyPr/>
        <a:lstStyle/>
        <a:p>
          <a:endParaRPr lang="fr-FR"/>
        </a:p>
      </dgm:t>
    </dgm:pt>
    <dgm:pt modelId="{AC70DE0D-A023-440D-A673-35650040394C}" type="sibTrans" cxnId="{093E8754-746B-4976-88DA-9EA3E4948023}">
      <dgm:prSet/>
      <dgm:spPr/>
      <dgm:t>
        <a:bodyPr/>
        <a:lstStyle/>
        <a:p>
          <a:endParaRPr lang="fr-FR"/>
        </a:p>
      </dgm:t>
    </dgm:pt>
    <dgm:pt modelId="{6AD1278C-EA32-441B-ABD5-10A8961FBB50}">
      <dgm:prSet phldrT="[Texte]" custT="1"/>
      <dgm:spPr>
        <a:xfrm>
          <a:off x="501801"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Interviews, … »</a:t>
          </a:r>
          <a:endParaRPr lang="fr-FR" sz="1600" dirty="0">
            <a:solidFill>
              <a:sysClr val="windowText" lastClr="000000">
                <a:hueOff val="0"/>
                <a:satOff val="0"/>
                <a:lumOff val="0"/>
                <a:alphaOff val="0"/>
              </a:sysClr>
            </a:solidFill>
            <a:latin typeface="Calibri"/>
            <a:ea typeface="+mn-ea"/>
            <a:cs typeface="+mn-cs"/>
          </a:endParaRPr>
        </a:p>
      </dgm:t>
    </dgm:pt>
    <dgm:pt modelId="{FE23D6C0-D4BB-472C-BF63-F8E06BBE760C}" type="parTrans" cxnId="{AE1E08DC-854A-4E25-A1FF-259A7C06A986}">
      <dgm:prSet/>
      <dgm:spPr/>
      <dgm:t>
        <a:bodyPr/>
        <a:lstStyle/>
        <a:p>
          <a:endParaRPr lang="fr-FR"/>
        </a:p>
      </dgm:t>
    </dgm:pt>
    <dgm:pt modelId="{4CFA938E-539E-4194-BACD-16516BAF8230}" type="sibTrans" cxnId="{AE1E08DC-854A-4E25-A1FF-259A7C06A986}">
      <dgm:prSet/>
      <dgm:spPr/>
      <dgm:t>
        <a:bodyPr/>
        <a:lstStyle/>
        <a:p>
          <a:endParaRPr lang="fr-FR"/>
        </a:p>
      </dgm:t>
    </dgm:pt>
    <dgm:pt modelId="{C0F4E0FB-AFF4-4842-9375-57DFF077471B}">
      <dgm:prSet phldrT="[Texte]" custT="1"/>
      <dgm:spPr>
        <a:xfrm>
          <a:off x="6936388"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 Dossier de conception »</a:t>
          </a:r>
          <a:endParaRPr lang="fr-FR" sz="1600" dirty="0">
            <a:solidFill>
              <a:sysClr val="windowText" lastClr="000000">
                <a:hueOff val="0"/>
                <a:satOff val="0"/>
                <a:lumOff val="0"/>
                <a:alphaOff val="0"/>
              </a:sysClr>
            </a:solidFill>
            <a:latin typeface="Calibri"/>
            <a:ea typeface="+mn-ea"/>
            <a:cs typeface="+mn-cs"/>
          </a:endParaRPr>
        </a:p>
      </dgm:t>
    </dgm:pt>
    <dgm:pt modelId="{10421A06-FBFB-46E9-B4FE-78AF6591C045}" type="parTrans" cxnId="{EF2B6456-1BB1-4FF7-8742-3E999264EEE6}">
      <dgm:prSet/>
      <dgm:spPr/>
      <dgm:t>
        <a:bodyPr/>
        <a:lstStyle/>
        <a:p>
          <a:endParaRPr lang="fr-FR"/>
        </a:p>
      </dgm:t>
    </dgm:pt>
    <dgm:pt modelId="{62C47CD9-348A-49F1-960F-DF66BBF4323A}" type="sibTrans" cxnId="{EF2B6456-1BB1-4FF7-8742-3E999264EEE6}">
      <dgm:prSet/>
      <dgm:spPr/>
      <dgm:t>
        <a:bodyPr/>
        <a:lstStyle/>
        <a:p>
          <a:endParaRPr lang="fr-FR"/>
        </a:p>
      </dgm:t>
    </dgm:pt>
    <dgm:pt modelId="{FAE294F7-D6C6-4689-87E3-3716977E1A0F}">
      <dgm:prSet phldrT="[Texte]" custT="1"/>
      <dgm:spPr>
        <a:xfrm>
          <a:off x="4791526"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 Dossier de définition des exigences systèmes »</a:t>
          </a:r>
          <a:endParaRPr lang="fr-FR" sz="1600" dirty="0">
            <a:solidFill>
              <a:sysClr val="windowText" lastClr="000000">
                <a:hueOff val="0"/>
                <a:satOff val="0"/>
                <a:lumOff val="0"/>
                <a:alphaOff val="0"/>
              </a:sysClr>
            </a:solidFill>
            <a:latin typeface="Calibri"/>
            <a:ea typeface="+mn-ea"/>
            <a:cs typeface="+mn-cs"/>
          </a:endParaRPr>
        </a:p>
      </dgm:t>
    </dgm:pt>
    <dgm:pt modelId="{982B8368-A5EC-43E9-B46A-5E7B33C62D25}" type="parTrans" cxnId="{243EE4E8-EB83-4A21-983B-81E97E8426CA}">
      <dgm:prSet/>
      <dgm:spPr/>
      <dgm:t>
        <a:bodyPr/>
        <a:lstStyle/>
        <a:p>
          <a:endParaRPr lang="fr-FR"/>
        </a:p>
      </dgm:t>
    </dgm:pt>
    <dgm:pt modelId="{023164B8-B3E8-4E39-B0A5-AE62DB9F0B04}" type="sibTrans" cxnId="{243EE4E8-EB83-4A21-983B-81E97E8426CA}">
      <dgm:prSet/>
      <dgm:spPr/>
      <dgm:t>
        <a:bodyPr/>
        <a:lstStyle/>
        <a:p>
          <a:endParaRPr lang="fr-FR"/>
        </a:p>
      </dgm:t>
    </dgm:pt>
    <dgm:pt modelId="{5D22B8AB-E8B7-4054-B8D1-EF12E0BA6AA1}">
      <dgm:prSet phldrT="[Texte]" custT="1"/>
      <dgm:spPr>
        <a:xfrm>
          <a:off x="2646663" y="839778"/>
          <a:ext cx="1423203" cy="2846406"/>
        </a:xfrm>
        <a:noFill/>
        <a:ln>
          <a:noFill/>
        </a:ln>
        <a:effectLst/>
      </dgm:spPr>
      <dgm:t>
        <a:bodyPr/>
        <a:lstStyle/>
        <a:p>
          <a:r>
            <a:rPr lang="fr-FR" sz="1600" dirty="0" smtClean="0">
              <a:solidFill>
                <a:sysClr val="windowText" lastClr="000000">
                  <a:hueOff val="0"/>
                  <a:satOff val="0"/>
                  <a:lumOff val="0"/>
                  <a:alphaOff val="0"/>
                </a:sysClr>
              </a:solidFill>
              <a:latin typeface="Calibri"/>
              <a:ea typeface="+mn-ea"/>
              <a:cs typeface="+mn-cs"/>
            </a:rPr>
            <a:t>« Dossier de définition des besoins des parties prenantes »</a:t>
          </a:r>
          <a:endParaRPr lang="fr-FR" sz="1600" dirty="0">
            <a:solidFill>
              <a:sysClr val="windowText" lastClr="000000">
                <a:hueOff val="0"/>
                <a:satOff val="0"/>
                <a:lumOff val="0"/>
                <a:alphaOff val="0"/>
              </a:sysClr>
            </a:solidFill>
            <a:latin typeface="Calibri"/>
            <a:ea typeface="+mn-ea"/>
            <a:cs typeface="+mn-cs"/>
          </a:endParaRPr>
        </a:p>
      </dgm:t>
    </dgm:pt>
    <dgm:pt modelId="{1FF53AE1-EFEC-4AF6-983C-580F9064266F}" type="parTrans" cxnId="{3AA8A020-7A28-44F1-839D-D8D1F4A3B191}">
      <dgm:prSet/>
      <dgm:spPr/>
      <dgm:t>
        <a:bodyPr/>
        <a:lstStyle/>
        <a:p>
          <a:endParaRPr lang="fr-FR"/>
        </a:p>
      </dgm:t>
    </dgm:pt>
    <dgm:pt modelId="{0C91F4E2-1BE9-4EEA-BA65-9E9D2796F88C}" type="sibTrans" cxnId="{3AA8A020-7A28-44F1-839D-D8D1F4A3B191}">
      <dgm:prSet/>
      <dgm:spPr/>
      <dgm:t>
        <a:bodyPr/>
        <a:lstStyle/>
        <a:p>
          <a:endParaRPr lang="fr-FR"/>
        </a:p>
      </dgm:t>
    </dgm:pt>
    <dgm:pt modelId="{E4215446-68DB-4607-A638-85B421BA1A95}">
      <dgm:prSet phldrT="[Texte]" custT="1"/>
      <dgm:spPr>
        <a:xfrm rot="16200000">
          <a:off x="3475063" y="2440881"/>
          <a:ext cx="2063644" cy="426960"/>
        </a:xfrm>
        <a:noFill/>
        <a:ln>
          <a:noFill/>
        </a:ln>
        <a:effectLst/>
      </dgm:spPr>
      <dgm:t>
        <a:bodyPr/>
        <a:lstStyle/>
        <a:p>
          <a:r>
            <a:rPr lang="fr-FR" sz="1600" b="1" dirty="0" smtClean="0">
              <a:solidFill>
                <a:sysClr val="windowText" lastClr="000000">
                  <a:hueOff val="0"/>
                  <a:satOff val="0"/>
                  <a:lumOff val="0"/>
                  <a:alphaOff val="0"/>
                </a:sysClr>
              </a:solidFill>
              <a:latin typeface="Calibri"/>
              <a:ea typeface="+mn-ea"/>
              <a:cs typeface="+mn-cs"/>
            </a:rPr>
            <a:t>Processus Analyse des exigences</a:t>
          </a:r>
          <a:endParaRPr lang="fr-FR" sz="1600" b="1" dirty="0">
            <a:solidFill>
              <a:sysClr val="windowText" lastClr="000000">
                <a:hueOff val="0"/>
                <a:satOff val="0"/>
                <a:lumOff val="0"/>
                <a:alphaOff val="0"/>
              </a:sysClr>
            </a:solidFill>
            <a:latin typeface="Calibri"/>
            <a:ea typeface="+mn-ea"/>
            <a:cs typeface="+mn-cs"/>
          </a:endParaRPr>
        </a:p>
      </dgm:t>
    </dgm:pt>
    <dgm:pt modelId="{731A6BB8-1952-4FBD-9432-400E204F4F20}" type="sibTrans" cxnId="{9394BC67-0F59-4C40-A939-16F8D9C85EFC}">
      <dgm:prSet/>
      <dgm:spPr/>
      <dgm:t>
        <a:bodyPr/>
        <a:lstStyle/>
        <a:p>
          <a:endParaRPr lang="fr-FR"/>
        </a:p>
      </dgm:t>
    </dgm:pt>
    <dgm:pt modelId="{699709D3-B88D-4416-870D-E75C796AF6EF}" type="parTrans" cxnId="{9394BC67-0F59-4C40-A939-16F8D9C85EFC}">
      <dgm:prSet/>
      <dgm:spPr/>
      <dgm:t>
        <a:bodyPr/>
        <a:lstStyle/>
        <a:p>
          <a:endParaRPr lang="fr-FR"/>
        </a:p>
      </dgm:t>
    </dgm:pt>
    <dgm:pt modelId="{6F5D39E2-5071-4321-A724-C26252920F4D}" type="pres">
      <dgm:prSet presAssocID="{EBA6B7DD-C59C-414A-B9CC-E2EDBBC5C9A9}" presName="Name0" presStyleCnt="0">
        <dgm:presLayoutVars>
          <dgm:chMax val="7"/>
          <dgm:chPref val="7"/>
          <dgm:dir/>
          <dgm:animOne val="branch"/>
          <dgm:animLvl val="lvl"/>
        </dgm:presLayoutVars>
      </dgm:prSet>
      <dgm:spPr/>
      <dgm:t>
        <a:bodyPr/>
        <a:lstStyle/>
        <a:p>
          <a:endParaRPr lang="fr-FR"/>
        </a:p>
      </dgm:t>
    </dgm:pt>
    <dgm:pt modelId="{4E2337D6-1DB5-4FD9-B723-2B75E7534C54}" type="pres">
      <dgm:prSet presAssocID="{74E813E9-7876-42EA-8AA4-C88C6DC42FC0}" presName="ParentComposite" presStyleCnt="0"/>
      <dgm:spPr/>
    </dgm:pt>
    <dgm:pt modelId="{F35AE37C-6267-4B1C-8D7B-B7937810EC3F}" type="pres">
      <dgm:prSet presAssocID="{74E813E9-7876-42EA-8AA4-C88C6DC42FC0}" presName="Chord" presStyleLbl="bgShp" presStyleIdx="0" presStyleCnt="4"/>
      <dgm:spPr>
        <a:xfrm>
          <a:off x="3680"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gm:spPr>
      <dgm:t>
        <a:bodyPr/>
        <a:lstStyle/>
        <a:p>
          <a:endParaRPr lang="fr-FR"/>
        </a:p>
      </dgm:t>
    </dgm:pt>
    <dgm:pt modelId="{7A43B32D-584A-4A00-B0A0-B437E5009AD2}" type="pres">
      <dgm:prSet presAssocID="{74E813E9-7876-42EA-8AA4-C88C6DC42FC0}" presName="Pie" presStyleLbl="alignNode1" presStyleIdx="0" presStyleCnt="4"/>
      <dgm:spPr>
        <a:xfrm>
          <a:off x="74840" y="910938"/>
          <a:ext cx="569281" cy="569281"/>
        </a:xfrm>
        <a:prstGeom prst="pie">
          <a:avLst>
            <a:gd name="adj1" fmla="val 135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t>
        <a:bodyPr/>
        <a:lstStyle/>
        <a:p>
          <a:endParaRPr lang="fr-FR"/>
        </a:p>
      </dgm:t>
    </dgm:pt>
    <dgm:pt modelId="{1CC4F24B-284F-4C2F-9285-4362F4EDA6A4}" type="pres">
      <dgm:prSet presAssocID="{74E813E9-7876-42EA-8AA4-C88C6DC42FC0}" presName="Parent" presStyleLbl="revTx" presStyleIdx="0" presStyleCnt="8">
        <dgm:presLayoutVars>
          <dgm:chMax val="1"/>
          <dgm:chPref val="1"/>
          <dgm:bulletEnabled val="1"/>
        </dgm:presLayoutVars>
      </dgm:prSet>
      <dgm:spPr>
        <a:prstGeom prst="rect">
          <a:avLst/>
        </a:prstGeom>
      </dgm:spPr>
      <dgm:t>
        <a:bodyPr/>
        <a:lstStyle/>
        <a:p>
          <a:endParaRPr lang="fr-FR"/>
        </a:p>
      </dgm:t>
    </dgm:pt>
    <dgm:pt modelId="{685AF666-563F-418D-B0EF-0F33A2B3620C}" type="pres">
      <dgm:prSet presAssocID="{A9222A22-C792-464D-8F8C-F27F8D7B5261}" presName="negSibTrans" presStyleCnt="0"/>
      <dgm:spPr/>
    </dgm:pt>
    <dgm:pt modelId="{FF23082A-DEC7-4723-83EB-74D488F16121}" type="pres">
      <dgm:prSet presAssocID="{74E813E9-7876-42EA-8AA4-C88C6DC42FC0}" presName="composite" presStyleCnt="0"/>
      <dgm:spPr/>
    </dgm:pt>
    <dgm:pt modelId="{428FE51B-D4BD-407B-A01F-BCFA3FE4A936}" type="pres">
      <dgm:prSet presAssocID="{74E813E9-7876-42EA-8AA4-C88C6DC42FC0}" presName="Child" presStyleLbl="revTx" presStyleIdx="1" presStyleCnt="8">
        <dgm:presLayoutVars>
          <dgm:chMax val="0"/>
          <dgm:chPref val="0"/>
          <dgm:bulletEnabled val="1"/>
        </dgm:presLayoutVars>
      </dgm:prSet>
      <dgm:spPr>
        <a:prstGeom prst="rect">
          <a:avLst/>
        </a:prstGeom>
      </dgm:spPr>
      <dgm:t>
        <a:bodyPr/>
        <a:lstStyle/>
        <a:p>
          <a:endParaRPr lang="fr-FR"/>
        </a:p>
      </dgm:t>
    </dgm:pt>
    <dgm:pt modelId="{701868CB-9924-40AF-842F-5F500D2B6E30}" type="pres">
      <dgm:prSet presAssocID="{959F66CA-9DF7-4FC0-8D34-EF651065D07E}" presName="sibTrans" presStyleCnt="0"/>
      <dgm:spPr/>
    </dgm:pt>
    <dgm:pt modelId="{BAB6DC3E-1F56-4092-B1E9-B081F5EEE12C}" type="pres">
      <dgm:prSet presAssocID="{780184B1-767A-41B5-8CC5-CAB1084AA7DD}" presName="ParentComposite" presStyleCnt="0"/>
      <dgm:spPr/>
    </dgm:pt>
    <dgm:pt modelId="{A82BC28E-9451-4B89-93E4-3FA17FE56926}" type="pres">
      <dgm:prSet presAssocID="{780184B1-767A-41B5-8CC5-CAB1084AA7DD}" presName="Chord" presStyleLbl="bgShp" presStyleIdx="1" presStyleCnt="4"/>
      <dgm:spPr>
        <a:xfrm>
          <a:off x="2148542"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gm:spPr>
      <dgm:t>
        <a:bodyPr/>
        <a:lstStyle/>
        <a:p>
          <a:endParaRPr lang="fr-FR"/>
        </a:p>
      </dgm:t>
    </dgm:pt>
    <dgm:pt modelId="{AE4AD5E1-7D24-4B75-AEFF-1EBA6ECE6041}" type="pres">
      <dgm:prSet presAssocID="{780184B1-767A-41B5-8CC5-CAB1084AA7DD}" presName="Pie" presStyleLbl="alignNode1" presStyleIdx="1" presStyleCnt="4"/>
      <dgm:spPr>
        <a:xfrm>
          <a:off x="2219702" y="910938"/>
          <a:ext cx="569281" cy="569281"/>
        </a:xfrm>
        <a:prstGeom prst="pie">
          <a:avLst>
            <a:gd name="adj1" fmla="val 108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t>
        <a:bodyPr/>
        <a:lstStyle/>
        <a:p>
          <a:endParaRPr lang="fr-FR"/>
        </a:p>
      </dgm:t>
    </dgm:pt>
    <dgm:pt modelId="{2E3DC813-F1FC-4D10-8F54-BBCF0BF2E74C}" type="pres">
      <dgm:prSet presAssocID="{780184B1-767A-41B5-8CC5-CAB1084AA7DD}" presName="Parent" presStyleLbl="revTx" presStyleIdx="2" presStyleCnt="8">
        <dgm:presLayoutVars>
          <dgm:chMax val="1"/>
          <dgm:chPref val="1"/>
          <dgm:bulletEnabled val="1"/>
        </dgm:presLayoutVars>
      </dgm:prSet>
      <dgm:spPr>
        <a:prstGeom prst="rect">
          <a:avLst/>
        </a:prstGeom>
      </dgm:spPr>
      <dgm:t>
        <a:bodyPr/>
        <a:lstStyle/>
        <a:p>
          <a:endParaRPr lang="fr-FR"/>
        </a:p>
      </dgm:t>
    </dgm:pt>
    <dgm:pt modelId="{667D63C0-F690-4F5E-9BAA-BAF0D4FC775B}" type="pres">
      <dgm:prSet presAssocID="{4307B23E-7DB1-4D2B-98A9-B1FEDB346CB6}" presName="negSibTrans" presStyleCnt="0"/>
      <dgm:spPr/>
    </dgm:pt>
    <dgm:pt modelId="{84DAD829-6587-46E0-B360-55156DFFDB91}" type="pres">
      <dgm:prSet presAssocID="{780184B1-767A-41B5-8CC5-CAB1084AA7DD}" presName="composite" presStyleCnt="0"/>
      <dgm:spPr/>
    </dgm:pt>
    <dgm:pt modelId="{E111ADE8-452B-4762-8655-20E491DF335D}" type="pres">
      <dgm:prSet presAssocID="{780184B1-767A-41B5-8CC5-CAB1084AA7DD}" presName="Child" presStyleLbl="revTx" presStyleIdx="3" presStyleCnt="8">
        <dgm:presLayoutVars>
          <dgm:chMax val="0"/>
          <dgm:chPref val="0"/>
          <dgm:bulletEnabled val="1"/>
        </dgm:presLayoutVars>
      </dgm:prSet>
      <dgm:spPr>
        <a:prstGeom prst="rect">
          <a:avLst/>
        </a:prstGeom>
      </dgm:spPr>
      <dgm:t>
        <a:bodyPr/>
        <a:lstStyle/>
        <a:p>
          <a:endParaRPr lang="fr-FR"/>
        </a:p>
      </dgm:t>
    </dgm:pt>
    <dgm:pt modelId="{C4642DC5-1470-41F6-88ED-29A8777AF0E2}" type="pres">
      <dgm:prSet presAssocID="{2389B7EB-091E-4383-8971-5F460E662BD5}" presName="sibTrans" presStyleCnt="0"/>
      <dgm:spPr/>
    </dgm:pt>
    <dgm:pt modelId="{65FFBD5D-284E-4C09-849B-582026AAFC40}" type="pres">
      <dgm:prSet presAssocID="{E4215446-68DB-4607-A638-85B421BA1A95}" presName="ParentComposite" presStyleCnt="0"/>
      <dgm:spPr/>
    </dgm:pt>
    <dgm:pt modelId="{2485B8D0-F892-40D2-8E3F-1F2120FBB2E2}" type="pres">
      <dgm:prSet presAssocID="{E4215446-68DB-4607-A638-85B421BA1A95}" presName="Chord" presStyleLbl="bgShp" presStyleIdx="2" presStyleCnt="4"/>
      <dgm:spPr>
        <a:xfrm>
          <a:off x="4293404"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gm:spPr>
      <dgm:t>
        <a:bodyPr/>
        <a:lstStyle/>
        <a:p>
          <a:endParaRPr lang="fr-FR"/>
        </a:p>
      </dgm:t>
    </dgm:pt>
    <dgm:pt modelId="{32A33270-4387-49E3-8E0D-2B25D8FDBDBE}" type="pres">
      <dgm:prSet presAssocID="{E4215446-68DB-4607-A638-85B421BA1A95}" presName="Pie" presStyleLbl="alignNode1" presStyleIdx="2" presStyleCnt="4"/>
      <dgm:spPr>
        <a:xfrm>
          <a:off x="4364565" y="910938"/>
          <a:ext cx="569281" cy="569281"/>
        </a:xfrm>
        <a:prstGeom prst="pie">
          <a:avLst>
            <a:gd name="adj1" fmla="val 81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t>
        <a:bodyPr/>
        <a:lstStyle/>
        <a:p>
          <a:endParaRPr lang="fr-FR"/>
        </a:p>
      </dgm:t>
    </dgm:pt>
    <dgm:pt modelId="{E8082880-26E2-4E5C-9266-7344E9E40C88}" type="pres">
      <dgm:prSet presAssocID="{E4215446-68DB-4607-A638-85B421BA1A95}" presName="Parent" presStyleLbl="revTx" presStyleIdx="4" presStyleCnt="8">
        <dgm:presLayoutVars>
          <dgm:chMax val="1"/>
          <dgm:chPref val="1"/>
          <dgm:bulletEnabled val="1"/>
        </dgm:presLayoutVars>
      </dgm:prSet>
      <dgm:spPr>
        <a:prstGeom prst="rect">
          <a:avLst/>
        </a:prstGeom>
      </dgm:spPr>
      <dgm:t>
        <a:bodyPr/>
        <a:lstStyle/>
        <a:p>
          <a:endParaRPr lang="fr-FR"/>
        </a:p>
      </dgm:t>
    </dgm:pt>
    <dgm:pt modelId="{2210E056-B1BA-46E9-BD93-81EBB4987642}" type="pres">
      <dgm:prSet presAssocID="{D87BF8DA-2F72-4F22-9183-9DEB21843EFA}" presName="negSibTrans" presStyleCnt="0"/>
      <dgm:spPr/>
    </dgm:pt>
    <dgm:pt modelId="{2E0E9390-4752-4602-A46D-8BBEBCB86D7F}" type="pres">
      <dgm:prSet presAssocID="{E4215446-68DB-4607-A638-85B421BA1A95}" presName="composite" presStyleCnt="0"/>
      <dgm:spPr/>
    </dgm:pt>
    <dgm:pt modelId="{CDF29194-B9E4-499F-A77B-ACB42E6DD8BD}" type="pres">
      <dgm:prSet presAssocID="{E4215446-68DB-4607-A638-85B421BA1A95}" presName="Child" presStyleLbl="revTx" presStyleIdx="5" presStyleCnt="8">
        <dgm:presLayoutVars>
          <dgm:chMax val="0"/>
          <dgm:chPref val="0"/>
          <dgm:bulletEnabled val="1"/>
        </dgm:presLayoutVars>
      </dgm:prSet>
      <dgm:spPr>
        <a:prstGeom prst="rect">
          <a:avLst/>
        </a:prstGeom>
      </dgm:spPr>
      <dgm:t>
        <a:bodyPr/>
        <a:lstStyle/>
        <a:p>
          <a:endParaRPr lang="fr-FR"/>
        </a:p>
      </dgm:t>
    </dgm:pt>
    <dgm:pt modelId="{D53EB4E5-0AD3-4422-A0D0-00DDD091AC3C}" type="pres">
      <dgm:prSet presAssocID="{731A6BB8-1952-4FBD-9432-400E204F4F20}" presName="sibTrans" presStyleCnt="0"/>
      <dgm:spPr/>
    </dgm:pt>
    <dgm:pt modelId="{60758C21-E30F-4150-9F75-7D28D1DDD1DE}" type="pres">
      <dgm:prSet presAssocID="{62FA7A1E-99ED-4626-AB05-DBEC991CE8ED}" presName="ParentComposite" presStyleCnt="0"/>
      <dgm:spPr/>
    </dgm:pt>
    <dgm:pt modelId="{4AC55EC8-883A-4A65-8283-7F55B7D72CA7}" type="pres">
      <dgm:prSet presAssocID="{62FA7A1E-99ED-4626-AB05-DBEC991CE8ED}" presName="Chord" presStyleLbl="bgShp" presStyleIdx="3" presStyleCnt="4"/>
      <dgm:spPr>
        <a:xfrm>
          <a:off x="6438267"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gm:spPr>
      <dgm:t>
        <a:bodyPr/>
        <a:lstStyle/>
        <a:p>
          <a:endParaRPr lang="fr-FR"/>
        </a:p>
      </dgm:t>
    </dgm:pt>
    <dgm:pt modelId="{43846A7E-879F-4588-B598-00A434ADA752}" type="pres">
      <dgm:prSet presAssocID="{62FA7A1E-99ED-4626-AB05-DBEC991CE8ED}" presName="Pie" presStyleLbl="alignNode1" presStyleIdx="3" presStyleCnt="4"/>
      <dgm:spPr>
        <a:xfrm>
          <a:off x="6509427" y="910938"/>
          <a:ext cx="569281" cy="569281"/>
        </a:xfrm>
        <a:prstGeom prst="pie">
          <a:avLst>
            <a:gd name="adj1" fmla="val 54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t>
        <a:bodyPr/>
        <a:lstStyle/>
        <a:p>
          <a:endParaRPr lang="fr-FR"/>
        </a:p>
      </dgm:t>
    </dgm:pt>
    <dgm:pt modelId="{9CC7DECE-81D1-419B-B196-066AB6D2A723}" type="pres">
      <dgm:prSet presAssocID="{62FA7A1E-99ED-4626-AB05-DBEC991CE8ED}" presName="Parent" presStyleLbl="revTx" presStyleIdx="6" presStyleCnt="8">
        <dgm:presLayoutVars>
          <dgm:chMax val="1"/>
          <dgm:chPref val="1"/>
          <dgm:bulletEnabled val="1"/>
        </dgm:presLayoutVars>
      </dgm:prSet>
      <dgm:spPr>
        <a:prstGeom prst="rect">
          <a:avLst/>
        </a:prstGeom>
      </dgm:spPr>
      <dgm:t>
        <a:bodyPr/>
        <a:lstStyle/>
        <a:p>
          <a:endParaRPr lang="fr-FR"/>
        </a:p>
      </dgm:t>
    </dgm:pt>
    <dgm:pt modelId="{8C8080ED-6803-4372-B3AE-A81DA0565F2D}" type="pres">
      <dgm:prSet presAssocID="{AC70DE0D-A023-440D-A673-35650040394C}" presName="negSibTrans" presStyleCnt="0"/>
      <dgm:spPr/>
    </dgm:pt>
    <dgm:pt modelId="{0161BA86-7D56-409A-AEE4-B7B11437EE3A}" type="pres">
      <dgm:prSet presAssocID="{62FA7A1E-99ED-4626-AB05-DBEC991CE8ED}" presName="composite" presStyleCnt="0"/>
      <dgm:spPr/>
    </dgm:pt>
    <dgm:pt modelId="{06A286D8-FE5F-422B-8A54-EA1390FCB661}" type="pres">
      <dgm:prSet presAssocID="{62FA7A1E-99ED-4626-AB05-DBEC991CE8ED}" presName="Child" presStyleLbl="revTx" presStyleIdx="7" presStyleCnt="8">
        <dgm:presLayoutVars>
          <dgm:chMax val="0"/>
          <dgm:chPref val="0"/>
          <dgm:bulletEnabled val="1"/>
        </dgm:presLayoutVars>
      </dgm:prSet>
      <dgm:spPr>
        <a:prstGeom prst="rect">
          <a:avLst/>
        </a:prstGeom>
      </dgm:spPr>
      <dgm:t>
        <a:bodyPr/>
        <a:lstStyle/>
        <a:p>
          <a:endParaRPr lang="fr-FR"/>
        </a:p>
      </dgm:t>
    </dgm:pt>
  </dgm:ptLst>
  <dgm:cxnLst>
    <dgm:cxn modelId="{C76B2789-98A1-47E8-BF0E-15C77AEEEAC3}" type="presOf" srcId="{FAE294F7-D6C6-4689-87E3-3716977E1A0F}" destId="{CDF29194-B9E4-499F-A77B-ACB42E6DD8BD}" srcOrd="0" destOrd="1" presId="urn:microsoft.com/office/officeart/2009/3/layout/PieProcess"/>
    <dgm:cxn modelId="{31121708-15B6-44EA-AC54-0619D98F4957}" srcId="{74E813E9-7876-42EA-8AA4-C88C6DC42FC0}" destId="{5C3E9787-4DE6-4E47-AF2E-113306BF3604}" srcOrd="0" destOrd="0" parTransId="{FD61151B-9DC8-4331-9315-BC98A27693B1}" sibTransId="{A9222A22-C792-464D-8F8C-F27F8D7B5261}"/>
    <dgm:cxn modelId="{AE1E08DC-854A-4E25-A1FF-259A7C06A986}" srcId="{74E813E9-7876-42EA-8AA4-C88C6DC42FC0}" destId="{6AD1278C-EA32-441B-ABD5-10A8961FBB50}" srcOrd="1" destOrd="0" parTransId="{FE23D6C0-D4BB-472C-BF63-F8E06BBE760C}" sibTransId="{4CFA938E-539E-4194-BACD-16516BAF8230}"/>
    <dgm:cxn modelId="{315DE3D1-0D05-419A-8E5D-613B76813B7D}" srcId="{EBA6B7DD-C59C-414A-B9CC-E2EDBBC5C9A9}" destId="{74E813E9-7876-42EA-8AA4-C88C6DC42FC0}" srcOrd="0" destOrd="0" parTransId="{5368941E-4E9B-44F3-A5E5-2333454F40C0}" sibTransId="{959F66CA-9DF7-4FC0-8D34-EF651065D07E}"/>
    <dgm:cxn modelId="{9394BC67-0F59-4C40-A939-16F8D9C85EFC}" srcId="{EBA6B7DD-C59C-414A-B9CC-E2EDBBC5C9A9}" destId="{E4215446-68DB-4607-A638-85B421BA1A95}" srcOrd="2" destOrd="0" parTransId="{699709D3-B88D-4416-870D-E75C796AF6EF}" sibTransId="{731A6BB8-1952-4FBD-9432-400E204F4F20}"/>
    <dgm:cxn modelId="{3AA8A020-7A28-44F1-839D-D8D1F4A3B191}" srcId="{780184B1-767A-41B5-8CC5-CAB1084AA7DD}" destId="{5D22B8AB-E8B7-4054-B8D1-EF12E0BA6AA1}" srcOrd="1" destOrd="0" parTransId="{1FF53AE1-EFEC-4AF6-983C-580F9064266F}" sibTransId="{0C91F4E2-1BE9-4EEA-BA65-9E9D2796F88C}"/>
    <dgm:cxn modelId="{32D2F655-F899-4820-9170-0521DE7395DD}" type="presOf" srcId="{12E3D469-E737-414F-A756-BDAC72080F13}" destId="{CDF29194-B9E4-499F-A77B-ACB42E6DD8BD}" srcOrd="0" destOrd="0" presId="urn:microsoft.com/office/officeart/2009/3/layout/PieProcess"/>
    <dgm:cxn modelId="{8C908530-C083-459D-9EEA-C53E2DE213C6}" type="presOf" srcId="{E4215446-68DB-4607-A638-85B421BA1A95}" destId="{E8082880-26E2-4E5C-9266-7344E9E40C88}" srcOrd="0" destOrd="0" presId="urn:microsoft.com/office/officeart/2009/3/layout/PieProcess"/>
    <dgm:cxn modelId="{73685ACB-F19B-47B5-BAF9-868AD660DB02}" type="presOf" srcId="{74E813E9-7876-42EA-8AA4-C88C6DC42FC0}" destId="{1CC4F24B-284F-4C2F-9285-4362F4EDA6A4}" srcOrd="0" destOrd="0" presId="urn:microsoft.com/office/officeart/2009/3/layout/PieProcess"/>
    <dgm:cxn modelId="{3D2B2BEE-96B1-419A-9306-08701AD1DECE}" type="presOf" srcId="{62FA7A1E-99ED-4626-AB05-DBEC991CE8ED}" destId="{9CC7DECE-81D1-419B-B196-066AB6D2A723}" srcOrd="0" destOrd="0" presId="urn:microsoft.com/office/officeart/2009/3/layout/PieProcess"/>
    <dgm:cxn modelId="{C6B6110C-CA65-421F-BFA1-71ECA6A4B148}" srcId="{EBA6B7DD-C59C-414A-B9CC-E2EDBBC5C9A9}" destId="{62FA7A1E-99ED-4626-AB05-DBEC991CE8ED}" srcOrd="3" destOrd="0" parTransId="{85C13E74-CBBB-4814-B5AA-C3DF5F4F7C68}" sibTransId="{83283F57-125D-4C4E-BF4D-6F30E143F09A}"/>
    <dgm:cxn modelId="{F03E59CE-C016-4263-A587-0235F6B40964}" srcId="{780184B1-767A-41B5-8CC5-CAB1084AA7DD}" destId="{95B4BBF2-94FB-474A-82B3-B09E59C0CDD7}" srcOrd="0" destOrd="0" parTransId="{462B6401-97C8-46D9-AE0C-B5AADDFB6ED4}" sibTransId="{4307B23E-7DB1-4D2B-98A9-B1FEDB346CB6}"/>
    <dgm:cxn modelId="{51B2C86A-3D2B-45A5-82E5-5A6A8C21E14F}" type="presOf" srcId="{C0F4E0FB-AFF4-4842-9375-57DFF077471B}" destId="{06A286D8-FE5F-422B-8A54-EA1390FCB661}" srcOrd="0" destOrd="1" presId="urn:microsoft.com/office/officeart/2009/3/layout/PieProcess"/>
    <dgm:cxn modelId="{D6240EDB-3D71-4DAF-8082-A4399B9E2774}" type="presOf" srcId="{EBA6B7DD-C59C-414A-B9CC-E2EDBBC5C9A9}" destId="{6F5D39E2-5071-4321-A724-C26252920F4D}" srcOrd="0" destOrd="0" presId="urn:microsoft.com/office/officeart/2009/3/layout/PieProcess"/>
    <dgm:cxn modelId="{0F3FE70C-B6C8-465C-98EA-22F8C784A73D}" type="presOf" srcId="{ED6308B5-719F-4EFD-B6DF-18DB632B2A4E}" destId="{06A286D8-FE5F-422B-8A54-EA1390FCB661}" srcOrd="0" destOrd="0" presId="urn:microsoft.com/office/officeart/2009/3/layout/PieProcess"/>
    <dgm:cxn modelId="{E117DF99-A37B-4DA0-9338-34690E6753D0}" type="presOf" srcId="{780184B1-767A-41B5-8CC5-CAB1084AA7DD}" destId="{2E3DC813-F1FC-4D10-8F54-BBCF0BF2E74C}" srcOrd="0" destOrd="0" presId="urn:microsoft.com/office/officeart/2009/3/layout/PieProcess"/>
    <dgm:cxn modelId="{EF2B6456-1BB1-4FF7-8742-3E999264EEE6}" srcId="{62FA7A1E-99ED-4626-AB05-DBEC991CE8ED}" destId="{C0F4E0FB-AFF4-4842-9375-57DFF077471B}" srcOrd="1" destOrd="0" parTransId="{10421A06-FBFB-46E9-B4FE-78AF6591C045}" sibTransId="{62C47CD9-348A-49F1-960F-DF66BBF4323A}"/>
    <dgm:cxn modelId="{7CCA3475-856B-4E3A-80B3-E1DAD3DC9CF9}" type="presOf" srcId="{5C3E9787-4DE6-4E47-AF2E-113306BF3604}" destId="{428FE51B-D4BD-407B-A01F-BCFA3FE4A936}" srcOrd="0" destOrd="0" presId="urn:microsoft.com/office/officeart/2009/3/layout/PieProcess"/>
    <dgm:cxn modelId="{FE260019-BAA2-4F36-A51B-42F72038F82D}" srcId="{E4215446-68DB-4607-A638-85B421BA1A95}" destId="{12E3D469-E737-414F-A756-BDAC72080F13}" srcOrd="0" destOrd="0" parTransId="{1E0FC780-92AB-4FBD-AFAB-DE2CB4393D75}" sibTransId="{D87BF8DA-2F72-4F22-9183-9DEB21843EFA}"/>
    <dgm:cxn modelId="{923A59DF-D241-4DC7-848F-A3AF117940F1}" type="presOf" srcId="{95B4BBF2-94FB-474A-82B3-B09E59C0CDD7}" destId="{E111ADE8-452B-4762-8655-20E491DF335D}" srcOrd="0" destOrd="0" presId="urn:microsoft.com/office/officeart/2009/3/layout/PieProcess"/>
    <dgm:cxn modelId="{EDC90DF1-A077-4198-B110-29AA41A62407}" type="presOf" srcId="{6AD1278C-EA32-441B-ABD5-10A8961FBB50}" destId="{428FE51B-D4BD-407B-A01F-BCFA3FE4A936}" srcOrd="0" destOrd="1" presId="urn:microsoft.com/office/officeart/2009/3/layout/PieProcess"/>
    <dgm:cxn modelId="{C74AB703-4A12-431A-B5CC-6BA13E46BB4A}" srcId="{EBA6B7DD-C59C-414A-B9CC-E2EDBBC5C9A9}" destId="{780184B1-767A-41B5-8CC5-CAB1084AA7DD}" srcOrd="1" destOrd="0" parTransId="{9EA0F2FF-14F7-43B8-A4BC-83DE6A2F62CA}" sibTransId="{2389B7EB-091E-4383-8971-5F460E662BD5}"/>
    <dgm:cxn modelId="{093E8754-746B-4976-88DA-9EA3E4948023}" srcId="{62FA7A1E-99ED-4626-AB05-DBEC991CE8ED}" destId="{ED6308B5-719F-4EFD-B6DF-18DB632B2A4E}" srcOrd="0" destOrd="0" parTransId="{E29D0785-1BC2-42EF-9C3A-6218F4F2B7A7}" sibTransId="{AC70DE0D-A023-440D-A673-35650040394C}"/>
    <dgm:cxn modelId="{243EE4E8-EB83-4A21-983B-81E97E8426CA}" srcId="{E4215446-68DB-4607-A638-85B421BA1A95}" destId="{FAE294F7-D6C6-4689-87E3-3716977E1A0F}" srcOrd="1" destOrd="0" parTransId="{982B8368-A5EC-43E9-B46A-5E7B33C62D25}" sibTransId="{023164B8-B3E8-4E39-B0A5-AE62DB9F0B04}"/>
    <dgm:cxn modelId="{F8FA6A3C-6562-4BCA-AF1D-6EB204DE0262}" type="presOf" srcId="{5D22B8AB-E8B7-4054-B8D1-EF12E0BA6AA1}" destId="{E111ADE8-452B-4762-8655-20E491DF335D}" srcOrd="0" destOrd="1" presId="urn:microsoft.com/office/officeart/2009/3/layout/PieProcess"/>
    <dgm:cxn modelId="{3A4778A4-CE4A-41C3-BBC3-901D7760FD71}" type="presParOf" srcId="{6F5D39E2-5071-4321-A724-C26252920F4D}" destId="{4E2337D6-1DB5-4FD9-B723-2B75E7534C54}" srcOrd="0" destOrd="0" presId="urn:microsoft.com/office/officeart/2009/3/layout/PieProcess"/>
    <dgm:cxn modelId="{BB931FC9-30FD-472F-A7B9-3F3C5223D2B8}" type="presParOf" srcId="{4E2337D6-1DB5-4FD9-B723-2B75E7534C54}" destId="{F35AE37C-6267-4B1C-8D7B-B7937810EC3F}" srcOrd="0" destOrd="0" presId="urn:microsoft.com/office/officeart/2009/3/layout/PieProcess"/>
    <dgm:cxn modelId="{1BE4043E-DD1A-44D5-9EBE-208DAC0BA8D2}" type="presParOf" srcId="{4E2337D6-1DB5-4FD9-B723-2B75E7534C54}" destId="{7A43B32D-584A-4A00-B0A0-B437E5009AD2}" srcOrd="1" destOrd="0" presId="urn:microsoft.com/office/officeart/2009/3/layout/PieProcess"/>
    <dgm:cxn modelId="{497301B8-9257-4CCF-9CF3-D20035F6534F}" type="presParOf" srcId="{4E2337D6-1DB5-4FD9-B723-2B75E7534C54}" destId="{1CC4F24B-284F-4C2F-9285-4362F4EDA6A4}" srcOrd="2" destOrd="0" presId="urn:microsoft.com/office/officeart/2009/3/layout/PieProcess"/>
    <dgm:cxn modelId="{08C0219C-FA2B-4691-BDA5-FB048E518C69}" type="presParOf" srcId="{6F5D39E2-5071-4321-A724-C26252920F4D}" destId="{685AF666-563F-418D-B0EF-0F33A2B3620C}" srcOrd="1" destOrd="0" presId="urn:microsoft.com/office/officeart/2009/3/layout/PieProcess"/>
    <dgm:cxn modelId="{430049BB-50A3-436E-BD6A-F0F27A867C66}" type="presParOf" srcId="{6F5D39E2-5071-4321-A724-C26252920F4D}" destId="{FF23082A-DEC7-4723-83EB-74D488F16121}" srcOrd="2" destOrd="0" presId="urn:microsoft.com/office/officeart/2009/3/layout/PieProcess"/>
    <dgm:cxn modelId="{C3097A9C-9366-423C-BA90-0A6AED977C24}" type="presParOf" srcId="{FF23082A-DEC7-4723-83EB-74D488F16121}" destId="{428FE51B-D4BD-407B-A01F-BCFA3FE4A936}" srcOrd="0" destOrd="0" presId="urn:microsoft.com/office/officeart/2009/3/layout/PieProcess"/>
    <dgm:cxn modelId="{962AC1C5-1FFF-407D-A324-73DD79753E89}" type="presParOf" srcId="{6F5D39E2-5071-4321-A724-C26252920F4D}" destId="{701868CB-9924-40AF-842F-5F500D2B6E30}" srcOrd="3" destOrd="0" presId="urn:microsoft.com/office/officeart/2009/3/layout/PieProcess"/>
    <dgm:cxn modelId="{6BC84FD1-28AD-4D68-8F45-B8B7584BBB96}" type="presParOf" srcId="{6F5D39E2-5071-4321-A724-C26252920F4D}" destId="{BAB6DC3E-1F56-4092-B1E9-B081F5EEE12C}" srcOrd="4" destOrd="0" presId="urn:microsoft.com/office/officeart/2009/3/layout/PieProcess"/>
    <dgm:cxn modelId="{5E998280-5E3F-4DBB-B9DF-35928E3B8FD4}" type="presParOf" srcId="{BAB6DC3E-1F56-4092-B1E9-B081F5EEE12C}" destId="{A82BC28E-9451-4B89-93E4-3FA17FE56926}" srcOrd="0" destOrd="0" presId="urn:microsoft.com/office/officeart/2009/3/layout/PieProcess"/>
    <dgm:cxn modelId="{6ABBE46B-EC08-4752-9809-563E2EE115A2}" type="presParOf" srcId="{BAB6DC3E-1F56-4092-B1E9-B081F5EEE12C}" destId="{AE4AD5E1-7D24-4B75-AEFF-1EBA6ECE6041}" srcOrd="1" destOrd="0" presId="urn:microsoft.com/office/officeart/2009/3/layout/PieProcess"/>
    <dgm:cxn modelId="{1D8E1830-2A12-4D7B-AFB9-CCC5F7858157}" type="presParOf" srcId="{BAB6DC3E-1F56-4092-B1E9-B081F5EEE12C}" destId="{2E3DC813-F1FC-4D10-8F54-BBCF0BF2E74C}" srcOrd="2" destOrd="0" presId="urn:microsoft.com/office/officeart/2009/3/layout/PieProcess"/>
    <dgm:cxn modelId="{C72E475B-332D-4CE2-AA19-99FC85CE2A29}" type="presParOf" srcId="{6F5D39E2-5071-4321-A724-C26252920F4D}" destId="{667D63C0-F690-4F5E-9BAA-BAF0D4FC775B}" srcOrd="5" destOrd="0" presId="urn:microsoft.com/office/officeart/2009/3/layout/PieProcess"/>
    <dgm:cxn modelId="{0F7ECA17-B4AA-4C09-B831-8562E103C908}" type="presParOf" srcId="{6F5D39E2-5071-4321-A724-C26252920F4D}" destId="{84DAD829-6587-46E0-B360-55156DFFDB91}" srcOrd="6" destOrd="0" presId="urn:microsoft.com/office/officeart/2009/3/layout/PieProcess"/>
    <dgm:cxn modelId="{C312320F-CEC7-4CE0-8800-C2F4034C1C3C}" type="presParOf" srcId="{84DAD829-6587-46E0-B360-55156DFFDB91}" destId="{E111ADE8-452B-4762-8655-20E491DF335D}" srcOrd="0" destOrd="0" presId="urn:microsoft.com/office/officeart/2009/3/layout/PieProcess"/>
    <dgm:cxn modelId="{960F92D4-ABC0-4680-B9FA-EA25E4AA7B78}" type="presParOf" srcId="{6F5D39E2-5071-4321-A724-C26252920F4D}" destId="{C4642DC5-1470-41F6-88ED-29A8777AF0E2}" srcOrd="7" destOrd="0" presId="urn:microsoft.com/office/officeart/2009/3/layout/PieProcess"/>
    <dgm:cxn modelId="{B1F20BC5-7F9E-43D0-9356-B2538F8DEA14}" type="presParOf" srcId="{6F5D39E2-5071-4321-A724-C26252920F4D}" destId="{65FFBD5D-284E-4C09-849B-582026AAFC40}" srcOrd="8" destOrd="0" presId="urn:microsoft.com/office/officeart/2009/3/layout/PieProcess"/>
    <dgm:cxn modelId="{F78A08B8-9BC1-410F-9811-4ADBBADE7B05}" type="presParOf" srcId="{65FFBD5D-284E-4C09-849B-582026AAFC40}" destId="{2485B8D0-F892-40D2-8E3F-1F2120FBB2E2}" srcOrd="0" destOrd="0" presId="urn:microsoft.com/office/officeart/2009/3/layout/PieProcess"/>
    <dgm:cxn modelId="{D7E90D99-5FD1-488F-98FB-389857C2B835}" type="presParOf" srcId="{65FFBD5D-284E-4C09-849B-582026AAFC40}" destId="{32A33270-4387-49E3-8E0D-2B25D8FDBDBE}" srcOrd="1" destOrd="0" presId="urn:microsoft.com/office/officeart/2009/3/layout/PieProcess"/>
    <dgm:cxn modelId="{33703F52-8FEF-4800-9C3A-5A914940DB0A}" type="presParOf" srcId="{65FFBD5D-284E-4C09-849B-582026AAFC40}" destId="{E8082880-26E2-4E5C-9266-7344E9E40C88}" srcOrd="2" destOrd="0" presId="urn:microsoft.com/office/officeart/2009/3/layout/PieProcess"/>
    <dgm:cxn modelId="{F3F9FF6D-88B1-4FA3-AF52-01A1A149D7AF}" type="presParOf" srcId="{6F5D39E2-5071-4321-A724-C26252920F4D}" destId="{2210E056-B1BA-46E9-BD93-81EBB4987642}" srcOrd="9" destOrd="0" presId="urn:microsoft.com/office/officeart/2009/3/layout/PieProcess"/>
    <dgm:cxn modelId="{47796277-061B-483F-BE2F-7D19419C1DE1}" type="presParOf" srcId="{6F5D39E2-5071-4321-A724-C26252920F4D}" destId="{2E0E9390-4752-4602-A46D-8BBEBCB86D7F}" srcOrd="10" destOrd="0" presId="urn:microsoft.com/office/officeart/2009/3/layout/PieProcess"/>
    <dgm:cxn modelId="{B47C37C9-33E4-4609-8E12-42388B9BEB76}" type="presParOf" srcId="{2E0E9390-4752-4602-A46D-8BBEBCB86D7F}" destId="{CDF29194-B9E4-499F-A77B-ACB42E6DD8BD}" srcOrd="0" destOrd="0" presId="urn:microsoft.com/office/officeart/2009/3/layout/PieProcess"/>
    <dgm:cxn modelId="{F3969FAE-712D-4FC2-94BA-29E693713780}" type="presParOf" srcId="{6F5D39E2-5071-4321-A724-C26252920F4D}" destId="{D53EB4E5-0AD3-4422-A0D0-00DDD091AC3C}" srcOrd="11" destOrd="0" presId="urn:microsoft.com/office/officeart/2009/3/layout/PieProcess"/>
    <dgm:cxn modelId="{09EC9203-4FB4-400D-B166-5B56F0249509}" type="presParOf" srcId="{6F5D39E2-5071-4321-A724-C26252920F4D}" destId="{60758C21-E30F-4150-9F75-7D28D1DDD1DE}" srcOrd="12" destOrd="0" presId="urn:microsoft.com/office/officeart/2009/3/layout/PieProcess"/>
    <dgm:cxn modelId="{F8C5AFF1-A15F-4E23-B7B2-74BA7188971C}" type="presParOf" srcId="{60758C21-E30F-4150-9F75-7D28D1DDD1DE}" destId="{4AC55EC8-883A-4A65-8283-7F55B7D72CA7}" srcOrd="0" destOrd="0" presId="urn:microsoft.com/office/officeart/2009/3/layout/PieProcess"/>
    <dgm:cxn modelId="{326F2E83-4FC6-4E95-B381-D4A8BAB07C52}" type="presParOf" srcId="{60758C21-E30F-4150-9F75-7D28D1DDD1DE}" destId="{43846A7E-879F-4588-B598-00A434ADA752}" srcOrd="1" destOrd="0" presId="urn:microsoft.com/office/officeart/2009/3/layout/PieProcess"/>
    <dgm:cxn modelId="{EC2FB7F1-B764-4D76-B348-7DE9EC5244D0}" type="presParOf" srcId="{60758C21-E30F-4150-9F75-7D28D1DDD1DE}" destId="{9CC7DECE-81D1-419B-B196-066AB6D2A723}" srcOrd="2" destOrd="0" presId="urn:microsoft.com/office/officeart/2009/3/layout/PieProcess"/>
    <dgm:cxn modelId="{5A291994-13B0-4B16-9292-237D6D4B521D}" type="presParOf" srcId="{6F5D39E2-5071-4321-A724-C26252920F4D}" destId="{8C8080ED-6803-4372-B3AE-A81DA0565F2D}" srcOrd="13" destOrd="0" presId="urn:microsoft.com/office/officeart/2009/3/layout/PieProcess"/>
    <dgm:cxn modelId="{456D59CC-7D43-4121-8C5A-E64795A6E3B7}" type="presParOf" srcId="{6F5D39E2-5071-4321-A724-C26252920F4D}" destId="{0161BA86-7D56-409A-AEE4-B7B11437EE3A}" srcOrd="14" destOrd="0" presId="urn:microsoft.com/office/officeart/2009/3/layout/PieProcess"/>
    <dgm:cxn modelId="{C63C1483-F1D8-4CF7-9302-82252A045E89}" type="presParOf" srcId="{0161BA86-7D56-409A-AEE4-B7B11437EE3A}" destId="{06A286D8-FE5F-422B-8A54-EA1390FCB661}" srcOrd="0" destOrd="0" presId="urn:microsoft.com/office/officeart/2009/3/layout/Pie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5AE37C-6267-4B1C-8D7B-B7937810EC3F}">
      <dsp:nvSpPr>
        <dsp:cNvPr id="0" name=""/>
        <dsp:cNvSpPr/>
      </dsp:nvSpPr>
      <dsp:spPr>
        <a:xfrm>
          <a:off x="3680"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7A43B32D-584A-4A00-B0A0-B437E5009AD2}">
      <dsp:nvSpPr>
        <dsp:cNvPr id="0" name=""/>
        <dsp:cNvSpPr/>
      </dsp:nvSpPr>
      <dsp:spPr>
        <a:xfrm>
          <a:off x="74840" y="910938"/>
          <a:ext cx="569281" cy="569281"/>
        </a:xfrm>
        <a:prstGeom prst="pie">
          <a:avLst>
            <a:gd name="adj1" fmla="val 135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CC4F24B-284F-4C2F-9285-4362F4EDA6A4}">
      <dsp:nvSpPr>
        <dsp:cNvPr id="0" name=""/>
        <dsp:cNvSpPr/>
      </dsp:nvSpPr>
      <dsp:spPr>
        <a:xfrm rot="16200000">
          <a:off x="-814661" y="2440881"/>
          <a:ext cx="2063644" cy="4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fr-FR" sz="1600" b="1" kern="1200" dirty="0" smtClean="0">
              <a:solidFill>
                <a:sysClr val="windowText" lastClr="000000">
                  <a:hueOff val="0"/>
                  <a:satOff val="0"/>
                  <a:lumOff val="0"/>
                  <a:alphaOff val="0"/>
                </a:sysClr>
              </a:solidFill>
              <a:latin typeface="Calibri"/>
              <a:ea typeface="+mn-ea"/>
              <a:cs typeface="+mn-cs"/>
            </a:rPr>
            <a:t>Demande client</a:t>
          </a:r>
          <a:endParaRPr lang="fr-FR" sz="1600" b="1" kern="1200" dirty="0">
            <a:solidFill>
              <a:sysClr val="windowText" lastClr="000000">
                <a:hueOff val="0"/>
                <a:satOff val="0"/>
                <a:lumOff val="0"/>
                <a:alphaOff val="0"/>
              </a:sysClr>
            </a:solidFill>
            <a:latin typeface="Calibri"/>
            <a:ea typeface="+mn-ea"/>
            <a:cs typeface="+mn-cs"/>
          </a:endParaRPr>
        </a:p>
      </dsp:txBody>
      <dsp:txXfrm rot="16200000">
        <a:off x="-814661" y="2440881"/>
        <a:ext cx="2063644" cy="426960"/>
      </dsp:txXfrm>
    </dsp:sp>
    <dsp:sp modelId="{428FE51B-D4BD-407B-A01F-BCFA3FE4A936}">
      <dsp:nvSpPr>
        <dsp:cNvPr id="0" name=""/>
        <dsp:cNvSpPr/>
      </dsp:nvSpPr>
      <dsp:spPr>
        <a:xfrm>
          <a:off x="501801" y="839778"/>
          <a:ext cx="1423203" cy="284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Expression du besoin initial</a:t>
          </a:r>
        </a:p>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 CdC Initial, </a:t>
          </a:r>
          <a:endParaRPr lang="fr-FR" sz="1600" kern="1200" dirty="0">
            <a:solidFill>
              <a:sysClr val="windowText" lastClr="000000">
                <a:hueOff val="0"/>
                <a:satOff val="0"/>
                <a:lumOff val="0"/>
                <a:alphaOff val="0"/>
              </a:sysClr>
            </a:solidFill>
            <a:latin typeface="Calibri"/>
            <a:ea typeface="+mn-ea"/>
            <a:cs typeface="+mn-cs"/>
          </a:endParaRPr>
        </a:p>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Interviews, … »</a:t>
          </a:r>
          <a:endParaRPr lang="fr-FR" sz="1600" kern="1200" dirty="0">
            <a:solidFill>
              <a:sysClr val="windowText" lastClr="000000">
                <a:hueOff val="0"/>
                <a:satOff val="0"/>
                <a:lumOff val="0"/>
                <a:alphaOff val="0"/>
              </a:sysClr>
            </a:solidFill>
            <a:latin typeface="Calibri"/>
            <a:ea typeface="+mn-ea"/>
            <a:cs typeface="+mn-cs"/>
          </a:endParaRPr>
        </a:p>
      </dsp:txBody>
      <dsp:txXfrm>
        <a:off x="501801" y="839778"/>
        <a:ext cx="1423203" cy="2846406"/>
      </dsp:txXfrm>
    </dsp:sp>
    <dsp:sp modelId="{A82BC28E-9451-4B89-93E4-3FA17FE56926}">
      <dsp:nvSpPr>
        <dsp:cNvPr id="0" name=""/>
        <dsp:cNvSpPr/>
      </dsp:nvSpPr>
      <dsp:spPr>
        <a:xfrm>
          <a:off x="2148542"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E4AD5E1-7D24-4B75-AEFF-1EBA6ECE6041}">
      <dsp:nvSpPr>
        <dsp:cNvPr id="0" name=""/>
        <dsp:cNvSpPr/>
      </dsp:nvSpPr>
      <dsp:spPr>
        <a:xfrm>
          <a:off x="2219702" y="910938"/>
          <a:ext cx="569281" cy="569281"/>
        </a:xfrm>
        <a:prstGeom prst="pie">
          <a:avLst>
            <a:gd name="adj1" fmla="val 108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E3DC813-F1FC-4D10-8F54-BBCF0BF2E74C}">
      <dsp:nvSpPr>
        <dsp:cNvPr id="0" name=""/>
        <dsp:cNvSpPr/>
      </dsp:nvSpPr>
      <dsp:spPr>
        <a:xfrm rot="16200000">
          <a:off x="1330200" y="2440881"/>
          <a:ext cx="2063644" cy="4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fr-FR" sz="1600" b="1" kern="1200" dirty="0" smtClean="0">
              <a:solidFill>
                <a:sysClr val="windowText" lastClr="000000">
                  <a:hueOff val="0"/>
                  <a:satOff val="0"/>
                  <a:lumOff val="0"/>
                  <a:alphaOff val="0"/>
                </a:sysClr>
              </a:solidFill>
              <a:latin typeface="Calibri"/>
              <a:ea typeface="+mn-ea"/>
              <a:cs typeface="+mn-cs"/>
            </a:rPr>
            <a:t>Processus Définition des besoins des parties prenantes</a:t>
          </a:r>
          <a:endParaRPr lang="fr-FR" sz="1600" b="1" kern="1200" dirty="0">
            <a:solidFill>
              <a:sysClr val="windowText" lastClr="000000">
                <a:hueOff val="0"/>
                <a:satOff val="0"/>
                <a:lumOff val="0"/>
                <a:alphaOff val="0"/>
              </a:sysClr>
            </a:solidFill>
            <a:latin typeface="Calibri"/>
            <a:ea typeface="+mn-ea"/>
            <a:cs typeface="+mn-cs"/>
          </a:endParaRPr>
        </a:p>
      </dsp:txBody>
      <dsp:txXfrm rot="16200000">
        <a:off x="1330200" y="2440881"/>
        <a:ext cx="2063644" cy="426960"/>
      </dsp:txXfrm>
    </dsp:sp>
    <dsp:sp modelId="{E111ADE8-452B-4762-8655-20E491DF335D}">
      <dsp:nvSpPr>
        <dsp:cNvPr id="0" name=""/>
        <dsp:cNvSpPr/>
      </dsp:nvSpPr>
      <dsp:spPr>
        <a:xfrm>
          <a:off x="2646663" y="839778"/>
          <a:ext cx="1423203" cy="284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Spécification des besoins</a:t>
          </a:r>
          <a:endParaRPr lang="fr-FR" sz="1600" kern="1200" dirty="0">
            <a:solidFill>
              <a:sysClr val="windowText" lastClr="000000">
                <a:hueOff val="0"/>
                <a:satOff val="0"/>
                <a:lumOff val="0"/>
                <a:alphaOff val="0"/>
              </a:sysClr>
            </a:solidFill>
            <a:latin typeface="Calibri"/>
            <a:ea typeface="+mn-ea"/>
            <a:cs typeface="+mn-cs"/>
          </a:endParaRPr>
        </a:p>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 Dossier de définition des besoins des parties prenantes »</a:t>
          </a:r>
          <a:endParaRPr lang="fr-FR" sz="1600" kern="1200" dirty="0">
            <a:solidFill>
              <a:sysClr val="windowText" lastClr="000000">
                <a:hueOff val="0"/>
                <a:satOff val="0"/>
                <a:lumOff val="0"/>
                <a:alphaOff val="0"/>
              </a:sysClr>
            </a:solidFill>
            <a:latin typeface="Calibri"/>
            <a:ea typeface="+mn-ea"/>
            <a:cs typeface="+mn-cs"/>
          </a:endParaRPr>
        </a:p>
      </dsp:txBody>
      <dsp:txXfrm>
        <a:off x="2646663" y="839778"/>
        <a:ext cx="1423203" cy="2846406"/>
      </dsp:txXfrm>
    </dsp:sp>
    <dsp:sp modelId="{2485B8D0-F892-40D2-8E3F-1F2120FBB2E2}">
      <dsp:nvSpPr>
        <dsp:cNvPr id="0" name=""/>
        <dsp:cNvSpPr/>
      </dsp:nvSpPr>
      <dsp:spPr>
        <a:xfrm>
          <a:off x="4293404"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2A33270-4387-49E3-8E0D-2B25D8FDBDBE}">
      <dsp:nvSpPr>
        <dsp:cNvPr id="0" name=""/>
        <dsp:cNvSpPr/>
      </dsp:nvSpPr>
      <dsp:spPr>
        <a:xfrm>
          <a:off x="4364565" y="910938"/>
          <a:ext cx="569281" cy="569281"/>
        </a:xfrm>
        <a:prstGeom prst="pie">
          <a:avLst>
            <a:gd name="adj1" fmla="val 81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E8082880-26E2-4E5C-9266-7344E9E40C88}">
      <dsp:nvSpPr>
        <dsp:cNvPr id="0" name=""/>
        <dsp:cNvSpPr/>
      </dsp:nvSpPr>
      <dsp:spPr>
        <a:xfrm rot="16200000">
          <a:off x="3475063" y="2440881"/>
          <a:ext cx="2063644" cy="4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fr-FR" sz="1600" b="1" kern="1200" dirty="0" smtClean="0">
              <a:solidFill>
                <a:sysClr val="windowText" lastClr="000000">
                  <a:hueOff val="0"/>
                  <a:satOff val="0"/>
                  <a:lumOff val="0"/>
                  <a:alphaOff val="0"/>
                </a:sysClr>
              </a:solidFill>
              <a:latin typeface="Calibri"/>
              <a:ea typeface="+mn-ea"/>
              <a:cs typeface="+mn-cs"/>
            </a:rPr>
            <a:t>Processus Analyse des exigences</a:t>
          </a:r>
          <a:endParaRPr lang="fr-FR" sz="1600" b="1" kern="1200" dirty="0">
            <a:solidFill>
              <a:sysClr val="windowText" lastClr="000000">
                <a:hueOff val="0"/>
                <a:satOff val="0"/>
                <a:lumOff val="0"/>
                <a:alphaOff val="0"/>
              </a:sysClr>
            </a:solidFill>
            <a:latin typeface="Calibri"/>
            <a:ea typeface="+mn-ea"/>
            <a:cs typeface="+mn-cs"/>
          </a:endParaRPr>
        </a:p>
      </dsp:txBody>
      <dsp:txXfrm rot="16200000">
        <a:off x="3475063" y="2440881"/>
        <a:ext cx="2063644" cy="426960"/>
      </dsp:txXfrm>
    </dsp:sp>
    <dsp:sp modelId="{CDF29194-B9E4-499F-A77B-ACB42E6DD8BD}">
      <dsp:nvSpPr>
        <dsp:cNvPr id="0" name=""/>
        <dsp:cNvSpPr/>
      </dsp:nvSpPr>
      <dsp:spPr>
        <a:xfrm>
          <a:off x="4791526" y="839778"/>
          <a:ext cx="1423203" cy="284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Spécifications techniques</a:t>
          </a:r>
          <a:endParaRPr lang="fr-FR" sz="1600" kern="1200" dirty="0">
            <a:solidFill>
              <a:sysClr val="windowText" lastClr="000000">
                <a:hueOff val="0"/>
                <a:satOff val="0"/>
                <a:lumOff val="0"/>
                <a:alphaOff val="0"/>
              </a:sysClr>
            </a:solidFill>
            <a:latin typeface="Calibri"/>
            <a:ea typeface="+mn-ea"/>
            <a:cs typeface="+mn-cs"/>
          </a:endParaRPr>
        </a:p>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 Dossier de définition des exigences systèmes »</a:t>
          </a:r>
          <a:endParaRPr lang="fr-FR" sz="1600" kern="1200" dirty="0">
            <a:solidFill>
              <a:sysClr val="windowText" lastClr="000000">
                <a:hueOff val="0"/>
                <a:satOff val="0"/>
                <a:lumOff val="0"/>
                <a:alphaOff val="0"/>
              </a:sysClr>
            </a:solidFill>
            <a:latin typeface="Calibri"/>
            <a:ea typeface="+mn-ea"/>
            <a:cs typeface="+mn-cs"/>
          </a:endParaRPr>
        </a:p>
      </dsp:txBody>
      <dsp:txXfrm>
        <a:off x="4791526" y="839778"/>
        <a:ext cx="1423203" cy="2846406"/>
      </dsp:txXfrm>
    </dsp:sp>
    <dsp:sp modelId="{4AC55EC8-883A-4A65-8283-7F55B7D72CA7}">
      <dsp:nvSpPr>
        <dsp:cNvPr id="0" name=""/>
        <dsp:cNvSpPr/>
      </dsp:nvSpPr>
      <dsp:spPr>
        <a:xfrm>
          <a:off x="6438267"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3846A7E-879F-4588-B598-00A434ADA752}">
      <dsp:nvSpPr>
        <dsp:cNvPr id="0" name=""/>
        <dsp:cNvSpPr/>
      </dsp:nvSpPr>
      <dsp:spPr>
        <a:xfrm>
          <a:off x="6509427" y="910938"/>
          <a:ext cx="569281" cy="569281"/>
        </a:xfrm>
        <a:prstGeom prst="pie">
          <a:avLst>
            <a:gd name="adj1" fmla="val 54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9CC7DECE-81D1-419B-B196-066AB6D2A723}">
      <dsp:nvSpPr>
        <dsp:cNvPr id="0" name=""/>
        <dsp:cNvSpPr/>
      </dsp:nvSpPr>
      <dsp:spPr>
        <a:xfrm rot="16200000">
          <a:off x="5619925" y="2440881"/>
          <a:ext cx="2063644" cy="4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fr-FR" sz="1600" b="1" kern="1200" dirty="0" smtClean="0">
              <a:solidFill>
                <a:sysClr val="windowText" lastClr="000000">
                  <a:hueOff val="0"/>
                  <a:satOff val="0"/>
                  <a:lumOff val="0"/>
                  <a:alphaOff val="0"/>
                </a:sysClr>
              </a:solidFill>
              <a:latin typeface="Calibri"/>
              <a:ea typeface="+mn-ea"/>
              <a:cs typeface="+mn-cs"/>
            </a:rPr>
            <a:t>Processus Conception de l’architecture</a:t>
          </a:r>
          <a:endParaRPr lang="fr-FR" sz="1600" b="1" kern="1200" dirty="0">
            <a:solidFill>
              <a:sysClr val="windowText" lastClr="000000">
                <a:hueOff val="0"/>
                <a:satOff val="0"/>
                <a:lumOff val="0"/>
                <a:alphaOff val="0"/>
              </a:sysClr>
            </a:solidFill>
            <a:latin typeface="Calibri"/>
            <a:ea typeface="+mn-ea"/>
            <a:cs typeface="+mn-cs"/>
          </a:endParaRPr>
        </a:p>
      </dsp:txBody>
      <dsp:txXfrm rot="16200000">
        <a:off x="5619925" y="2440881"/>
        <a:ext cx="2063644" cy="426960"/>
      </dsp:txXfrm>
    </dsp:sp>
    <dsp:sp modelId="{06A286D8-FE5F-422B-8A54-EA1390FCB661}">
      <dsp:nvSpPr>
        <dsp:cNvPr id="0" name=""/>
        <dsp:cNvSpPr/>
      </dsp:nvSpPr>
      <dsp:spPr>
        <a:xfrm>
          <a:off x="6936388" y="839778"/>
          <a:ext cx="1423203" cy="284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Spécifications des architectures fonctionnelle et physique</a:t>
          </a:r>
          <a:endParaRPr lang="fr-FR" sz="1600" kern="1200" dirty="0">
            <a:solidFill>
              <a:sysClr val="windowText" lastClr="000000">
                <a:hueOff val="0"/>
                <a:satOff val="0"/>
                <a:lumOff val="0"/>
                <a:alphaOff val="0"/>
              </a:sysClr>
            </a:solidFill>
            <a:latin typeface="Calibri"/>
            <a:ea typeface="+mn-ea"/>
            <a:cs typeface="+mn-cs"/>
          </a:endParaRPr>
        </a:p>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 Dossier de conception »</a:t>
          </a:r>
          <a:endParaRPr lang="fr-FR" sz="1600" kern="1200" dirty="0">
            <a:solidFill>
              <a:sysClr val="windowText" lastClr="000000">
                <a:hueOff val="0"/>
                <a:satOff val="0"/>
                <a:lumOff val="0"/>
                <a:alphaOff val="0"/>
              </a:sysClr>
            </a:solidFill>
            <a:latin typeface="Calibri"/>
            <a:ea typeface="+mn-ea"/>
            <a:cs typeface="+mn-cs"/>
          </a:endParaRPr>
        </a:p>
      </dsp:txBody>
      <dsp:txXfrm>
        <a:off x="6936388" y="839778"/>
        <a:ext cx="1423203" cy="28464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5AE37C-6267-4B1C-8D7B-B7937810EC3F}">
      <dsp:nvSpPr>
        <dsp:cNvPr id="0" name=""/>
        <dsp:cNvSpPr/>
      </dsp:nvSpPr>
      <dsp:spPr>
        <a:xfrm>
          <a:off x="3680"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7A43B32D-584A-4A00-B0A0-B437E5009AD2}">
      <dsp:nvSpPr>
        <dsp:cNvPr id="0" name=""/>
        <dsp:cNvSpPr/>
      </dsp:nvSpPr>
      <dsp:spPr>
        <a:xfrm>
          <a:off x="74840" y="910938"/>
          <a:ext cx="569281" cy="569281"/>
        </a:xfrm>
        <a:prstGeom prst="pie">
          <a:avLst>
            <a:gd name="adj1" fmla="val 135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CC4F24B-284F-4C2F-9285-4362F4EDA6A4}">
      <dsp:nvSpPr>
        <dsp:cNvPr id="0" name=""/>
        <dsp:cNvSpPr/>
      </dsp:nvSpPr>
      <dsp:spPr>
        <a:xfrm rot="16200000">
          <a:off x="-814661" y="2440881"/>
          <a:ext cx="2063644" cy="4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fr-FR" sz="1600" b="1" kern="1200" dirty="0" smtClean="0">
              <a:solidFill>
                <a:sysClr val="windowText" lastClr="000000">
                  <a:hueOff val="0"/>
                  <a:satOff val="0"/>
                  <a:lumOff val="0"/>
                  <a:alphaOff val="0"/>
                </a:sysClr>
              </a:solidFill>
              <a:latin typeface="Calibri"/>
              <a:ea typeface="+mn-ea"/>
              <a:cs typeface="+mn-cs"/>
            </a:rPr>
            <a:t>Demande client</a:t>
          </a:r>
          <a:endParaRPr lang="fr-FR" sz="1600" b="1" kern="1200" dirty="0">
            <a:solidFill>
              <a:sysClr val="windowText" lastClr="000000">
                <a:hueOff val="0"/>
                <a:satOff val="0"/>
                <a:lumOff val="0"/>
                <a:alphaOff val="0"/>
              </a:sysClr>
            </a:solidFill>
            <a:latin typeface="Calibri"/>
            <a:ea typeface="+mn-ea"/>
            <a:cs typeface="+mn-cs"/>
          </a:endParaRPr>
        </a:p>
      </dsp:txBody>
      <dsp:txXfrm rot="16200000">
        <a:off x="-814661" y="2440881"/>
        <a:ext cx="2063644" cy="426960"/>
      </dsp:txXfrm>
    </dsp:sp>
    <dsp:sp modelId="{428FE51B-D4BD-407B-A01F-BCFA3FE4A936}">
      <dsp:nvSpPr>
        <dsp:cNvPr id="0" name=""/>
        <dsp:cNvSpPr/>
      </dsp:nvSpPr>
      <dsp:spPr>
        <a:xfrm>
          <a:off x="501801" y="839778"/>
          <a:ext cx="1423203" cy="284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Expression du besoin initial</a:t>
          </a:r>
        </a:p>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 CdC Initial, </a:t>
          </a:r>
          <a:endParaRPr lang="fr-FR" sz="1600" kern="1200" dirty="0">
            <a:solidFill>
              <a:sysClr val="windowText" lastClr="000000">
                <a:hueOff val="0"/>
                <a:satOff val="0"/>
                <a:lumOff val="0"/>
                <a:alphaOff val="0"/>
              </a:sysClr>
            </a:solidFill>
            <a:latin typeface="Calibri"/>
            <a:ea typeface="+mn-ea"/>
            <a:cs typeface="+mn-cs"/>
          </a:endParaRPr>
        </a:p>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Interviews, … »</a:t>
          </a:r>
          <a:endParaRPr lang="fr-FR" sz="1600" kern="1200" dirty="0">
            <a:solidFill>
              <a:sysClr val="windowText" lastClr="000000">
                <a:hueOff val="0"/>
                <a:satOff val="0"/>
                <a:lumOff val="0"/>
                <a:alphaOff val="0"/>
              </a:sysClr>
            </a:solidFill>
            <a:latin typeface="Calibri"/>
            <a:ea typeface="+mn-ea"/>
            <a:cs typeface="+mn-cs"/>
          </a:endParaRPr>
        </a:p>
      </dsp:txBody>
      <dsp:txXfrm>
        <a:off x="501801" y="839778"/>
        <a:ext cx="1423203" cy="2846406"/>
      </dsp:txXfrm>
    </dsp:sp>
    <dsp:sp modelId="{A82BC28E-9451-4B89-93E4-3FA17FE56926}">
      <dsp:nvSpPr>
        <dsp:cNvPr id="0" name=""/>
        <dsp:cNvSpPr/>
      </dsp:nvSpPr>
      <dsp:spPr>
        <a:xfrm>
          <a:off x="2148542"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E4AD5E1-7D24-4B75-AEFF-1EBA6ECE6041}">
      <dsp:nvSpPr>
        <dsp:cNvPr id="0" name=""/>
        <dsp:cNvSpPr/>
      </dsp:nvSpPr>
      <dsp:spPr>
        <a:xfrm>
          <a:off x="2219702" y="910938"/>
          <a:ext cx="569281" cy="569281"/>
        </a:xfrm>
        <a:prstGeom prst="pie">
          <a:avLst>
            <a:gd name="adj1" fmla="val 108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E3DC813-F1FC-4D10-8F54-BBCF0BF2E74C}">
      <dsp:nvSpPr>
        <dsp:cNvPr id="0" name=""/>
        <dsp:cNvSpPr/>
      </dsp:nvSpPr>
      <dsp:spPr>
        <a:xfrm rot="16200000">
          <a:off x="1330200" y="2440881"/>
          <a:ext cx="2063644" cy="4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fr-FR" sz="1600" b="1" kern="1200" dirty="0" smtClean="0">
              <a:solidFill>
                <a:sysClr val="windowText" lastClr="000000">
                  <a:hueOff val="0"/>
                  <a:satOff val="0"/>
                  <a:lumOff val="0"/>
                  <a:alphaOff val="0"/>
                </a:sysClr>
              </a:solidFill>
              <a:latin typeface="Calibri"/>
              <a:ea typeface="+mn-ea"/>
              <a:cs typeface="+mn-cs"/>
            </a:rPr>
            <a:t>Processus Définition des besoins des parties prenantes</a:t>
          </a:r>
          <a:endParaRPr lang="fr-FR" sz="1600" b="1" kern="1200" dirty="0">
            <a:solidFill>
              <a:sysClr val="windowText" lastClr="000000">
                <a:hueOff val="0"/>
                <a:satOff val="0"/>
                <a:lumOff val="0"/>
                <a:alphaOff val="0"/>
              </a:sysClr>
            </a:solidFill>
            <a:latin typeface="Calibri"/>
            <a:ea typeface="+mn-ea"/>
            <a:cs typeface="+mn-cs"/>
          </a:endParaRPr>
        </a:p>
      </dsp:txBody>
      <dsp:txXfrm rot="16200000">
        <a:off x="1330200" y="2440881"/>
        <a:ext cx="2063644" cy="426960"/>
      </dsp:txXfrm>
    </dsp:sp>
    <dsp:sp modelId="{E111ADE8-452B-4762-8655-20E491DF335D}">
      <dsp:nvSpPr>
        <dsp:cNvPr id="0" name=""/>
        <dsp:cNvSpPr/>
      </dsp:nvSpPr>
      <dsp:spPr>
        <a:xfrm>
          <a:off x="2646663" y="839778"/>
          <a:ext cx="1423203" cy="284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Spécification des besoins</a:t>
          </a:r>
          <a:endParaRPr lang="fr-FR" sz="1600" kern="1200" dirty="0">
            <a:solidFill>
              <a:sysClr val="windowText" lastClr="000000">
                <a:hueOff val="0"/>
                <a:satOff val="0"/>
                <a:lumOff val="0"/>
                <a:alphaOff val="0"/>
              </a:sysClr>
            </a:solidFill>
            <a:latin typeface="Calibri"/>
            <a:ea typeface="+mn-ea"/>
            <a:cs typeface="+mn-cs"/>
          </a:endParaRPr>
        </a:p>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 Dossier de définition des besoins des parties prenantes »</a:t>
          </a:r>
          <a:endParaRPr lang="fr-FR" sz="1600" kern="1200" dirty="0">
            <a:solidFill>
              <a:sysClr val="windowText" lastClr="000000">
                <a:hueOff val="0"/>
                <a:satOff val="0"/>
                <a:lumOff val="0"/>
                <a:alphaOff val="0"/>
              </a:sysClr>
            </a:solidFill>
            <a:latin typeface="Calibri"/>
            <a:ea typeface="+mn-ea"/>
            <a:cs typeface="+mn-cs"/>
          </a:endParaRPr>
        </a:p>
      </dsp:txBody>
      <dsp:txXfrm>
        <a:off x="2646663" y="839778"/>
        <a:ext cx="1423203" cy="2846406"/>
      </dsp:txXfrm>
    </dsp:sp>
    <dsp:sp modelId="{2485B8D0-F892-40D2-8E3F-1F2120FBB2E2}">
      <dsp:nvSpPr>
        <dsp:cNvPr id="0" name=""/>
        <dsp:cNvSpPr/>
      </dsp:nvSpPr>
      <dsp:spPr>
        <a:xfrm>
          <a:off x="4293404"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2A33270-4387-49E3-8E0D-2B25D8FDBDBE}">
      <dsp:nvSpPr>
        <dsp:cNvPr id="0" name=""/>
        <dsp:cNvSpPr/>
      </dsp:nvSpPr>
      <dsp:spPr>
        <a:xfrm>
          <a:off x="4364565" y="910938"/>
          <a:ext cx="569281" cy="569281"/>
        </a:xfrm>
        <a:prstGeom prst="pie">
          <a:avLst>
            <a:gd name="adj1" fmla="val 81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E8082880-26E2-4E5C-9266-7344E9E40C88}">
      <dsp:nvSpPr>
        <dsp:cNvPr id="0" name=""/>
        <dsp:cNvSpPr/>
      </dsp:nvSpPr>
      <dsp:spPr>
        <a:xfrm rot="16200000">
          <a:off x="3475063" y="2440881"/>
          <a:ext cx="2063644" cy="4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fr-FR" sz="1600" b="1" kern="1200" dirty="0" smtClean="0">
              <a:solidFill>
                <a:sysClr val="windowText" lastClr="000000">
                  <a:hueOff val="0"/>
                  <a:satOff val="0"/>
                  <a:lumOff val="0"/>
                  <a:alphaOff val="0"/>
                </a:sysClr>
              </a:solidFill>
              <a:latin typeface="Calibri"/>
              <a:ea typeface="+mn-ea"/>
              <a:cs typeface="+mn-cs"/>
            </a:rPr>
            <a:t>Processus Analyse des exigences</a:t>
          </a:r>
          <a:endParaRPr lang="fr-FR" sz="1600" b="1" kern="1200" dirty="0">
            <a:solidFill>
              <a:sysClr val="windowText" lastClr="000000">
                <a:hueOff val="0"/>
                <a:satOff val="0"/>
                <a:lumOff val="0"/>
                <a:alphaOff val="0"/>
              </a:sysClr>
            </a:solidFill>
            <a:latin typeface="Calibri"/>
            <a:ea typeface="+mn-ea"/>
            <a:cs typeface="+mn-cs"/>
          </a:endParaRPr>
        </a:p>
      </dsp:txBody>
      <dsp:txXfrm rot="16200000">
        <a:off x="3475063" y="2440881"/>
        <a:ext cx="2063644" cy="426960"/>
      </dsp:txXfrm>
    </dsp:sp>
    <dsp:sp modelId="{CDF29194-B9E4-499F-A77B-ACB42E6DD8BD}">
      <dsp:nvSpPr>
        <dsp:cNvPr id="0" name=""/>
        <dsp:cNvSpPr/>
      </dsp:nvSpPr>
      <dsp:spPr>
        <a:xfrm>
          <a:off x="4791526" y="839778"/>
          <a:ext cx="1423203" cy="284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Spécifications techniques</a:t>
          </a:r>
          <a:endParaRPr lang="fr-FR" sz="1600" kern="1200" dirty="0">
            <a:solidFill>
              <a:sysClr val="windowText" lastClr="000000">
                <a:hueOff val="0"/>
                <a:satOff val="0"/>
                <a:lumOff val="0"/>
                <a:alphaOff val="0"/>
              </a:sysClr>
            </a:solidFill>
            <a:latin typeface="Calibri"/>
            <a:ea typeface="+mn-ea"/>
            <a:cs typeface="+mn-cs"/>
          </a:endParaRPr>
        </a:p>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 Dossier de définition des exigences systèmes »</a:t>
          </a:r>
          <a:endParaRPr lang="fr-FR" sz="1600" kern="1200" dirty="0">
            <a:solidFill>
              <a:sysClr val="windowText" lastClr="000000">
                <a:hueOff val="0"/>
                <a:satOff val="0"/>
                <a:lumOff val="0"/>
                <a:alphaOff val="0"/>
              </a:sysClr>
            </a:solidFill>
            <a:latin typeface="Calibri"/>
            <a:ea typeface="+mn-ea"/>
            <a:cs typeface="+mn-cs"/>
          </a:endParaRPr>
        </a:p>
      </dsp:txBody>
      <dsp:txXfrm>
        <a:off x="4791526" y="839778"/>
        <a:ext cx="1423203" cy="2846406"/>
      </dsp:txXfrm>
    </dsp:sp>
    <dsp:sp modelId="{4AC55EC8-883A-4A65-8283-7F55B7D72CA7}">
      <dsp:nvSpPr>
        <dsp:cNvPr id="0" name=""/>
        <dsp:cNvSpPr/>
      </dsp:nvSpPr>
      <dsp:spPr>
        <a:xfrm>
          <a:off x="6438267" y="839778"/>
          <a:ext cx="711601" cy="711601"/>
        </a:xfrm>
        <a:prstGeom prst="chord">
          <a:avLst>
            <a:gd name="adj1" fmla="val 4800000"/>
            <a:gd name="adj2" fmla="val 16800000"/>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3846A7E-879F-4588-B598-00A434ADA752}">
      <dsp:nvSpPr>
        <dsp:cNvPr id="0" name=""/>
        <dsp:cNvSpPr/>
      </dsp:nvSpPr>
      <dsp:spPr>
        <a:xfrm>
          <a:off x="6509427" y="910938"/>
          <a:ext cx="569281" cy="569281"/>
        </a:xfrm>
        <a:prstGeom prst="pie">
          <a:avLst>
            <a:gd name="adj1" fmla="val 5400000"/>
            <a:gd name="adj2" fmla="val 16200000"/>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9CC7DECE-81D1-419B-B196-066AB6D2A723}">
      <dsp:nvSpPr>
        <dsp:cNvPr id="0" name=""/>
        <dsp:cNvSpPr/>
      </dsp:nvSpPr>
      <dsp:spPr>
        <a:xfrm rot="16200000">
          <a:off x="5619925" y="2440881"/>
          <a:ext cx="2063644" cy="4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fr-FR" sz="1600" b="1" kern="1200" dirty="0" smtClean="0">
              <a:solidFill>
                <a:sysClr val="windowText" lastClr="000000">
                  <a:hueOff val="0"/>
                  <a:satOff val="0"/>
                  <a:lumOff val="0"/>
                  <a:alphaOff val="0"/>
                </a:sysClr>
              </a:solidFill>
              <a:latin typeface="Calibri"/>
              <a:ea typeface="+mn-ea"/>
              <a:cs typeface="+mn-cs"/>
            </a:rPr>
            <a:t>Processus Conception de l’architecture</a:t>
          </a:r>
          <a:endParaRPr lang="fr-FR" sz="1600" b="1" kern="1200" dirty="0">
            <a:solidFill>
              <a:sysClr val="windowText" lastClr="000000">
                <a:hueOff val="0"/>
                <a:satOff val="0"/>
                <a:lumOff val="0"/>
                <a:alphaOff val="0"/>
              </a:sysClr>
            </a:solidFill>
            <a:latin typeface="Calibri"/>
            <a:ea typeface="+mn-ea"/>
            <a:cs typeface="+mn-cs"/>
          </a:endParaRPr>
        </a:p>
      </dsp:txBody>
      <dsp:txXfrm rot="16200000">
        <a:off x="5619925" y="2440881"/>
        <a:ext cx="2063644" cy="426960"/>
      </dsp:txXfrm>
    </dsp:sp>
    <dsp:sp modelId="{06A286D8-FE5F-422B-8A54-EA1390FCB661}">
      <dsp:nvSpPr>
        <dsp:cNvPr id="0" name=""/>
        <dsp:cNvSpPr/>
      </dsp:nvSpPr>
      <dsp:spPr>
        <a:xfrm>
          <a:off x="6936388" y="839778"/>
          <a:ext cx="1423203" cy="284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Spécifications des architectures fonctionnelle et physique</a:t>
          </a:r>
          <a:endParaRPr lang="fr-FR" sz="1600" kern="1200" dirty="0">
            <a:solidFill>
              <a:sysClr val="windowText" lastClr="000000">
                <a:hueOff val="0"/>
                <a:satOff val="0"/>
                <a:lumOff val="0"/>
                <a:alphaOff val="0"/>
              </a:sysClr>
            </a:solidFill>
            <a:latin typeface="Calibri"/>
            <a:ea typeface="+mn-ea"/>
            <a:cs typeface="+mn-cs"/>
          </a:endParaRPr>
        </a:p>
        <a:p>
          <a:pPr lvl="0" algn="l" defTabSz="711200">
            <a:lnSpc>
              <a:spcPct val="90000"/>
            </a:lnSpc>
            <a:spcBef>
              <a:spcPct val="0"/>
            </a:spcBef>
            <a:spcAft>
              <a:spcPct val="35000"/>
            </a:spcAft>
          </a:pPr>
          <a:r>
            <a:rPr lang="fr-FR" sz="1600" kern="1200" dirty="0" smtClean="0">
              <a:solidFill>
                <a:sysClr val="windowText" lastClr="000000">
                  <a:hueOff val="0"/>
                  <a:satOff val="0"/>
                  <a:lumOff val="0"/>
                  <a:alphaOff val="0"/>
                </a:sysClr>
              </a:solidFill>
              <a:latin typeface="Calibri"/>
              <a:ea typeface="+mn-ea"/>
              <a:cs typeface="+mn-cs"/>
            </a:rPr>
            <a:t>« Dossier de conception »</a:t>
          </a:r>
          <a:endParaRPr lang="fr-FR" sz="1600" kern="1200" dirty="0">
            <a:solidFill>
              <a:sysClr val="windowText" lastClr="000000">
                <a:hueOff val="0"/>
                <a:satOff val="0"/>
                <a:lumOff val="0"/>
                <a:alphaOff val="0"/>
              </a:sysClr>
            </a:solidFill>
            <a:latin typeface="Calibri"/>
            <a:ea typeface="+mn-ea"/>
            <a:cs typeface="+mn-cs"/>
          </a:endParaRPr>
        </a:p>
      </dsp:txBody>
      <dsp:txXfrm>
        <a:off x="6936388" y="839778"/>
        <a:ext cx="1423203" cy="2846406"/>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F3779-47B9-4CF2-830C-17F1E41478D8}" type="datetimeFigureOut">
              <a:rPr lang="fr-FR" smtClean="0"/>
              <a:pPr/>
              <a:t>25/11/2014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D3A96-A3E6-4285-A078-099312741B0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56</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74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75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76</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77</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78</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79</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80</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81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82</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83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57</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84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64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65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66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67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68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72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73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25/11/2014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25/11/2014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25/11/2014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D8D8A5E-626C-4420-A706-EB4718E0F9B1}" type="datetimeFigureOut">
              <a:rPr lang="fr-FR" smtClean="0"/>
              <a:pPr/>
              <a:t>25/11/2014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3A35DE-71B0-460B-BB82-100F3AE2EFAB}"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8D8A5E-626C-4420-A706-EB4718E0F9B1}" type="datetimeFigureOut">
              <a:rPr lang="fr-FR" smtClean="0"/>
              <a:pPr/>
              <a:t>25/11/2014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3A35DE-71B0-460B-BB82-100F3AE2EFAB}"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D8D8A5E-626C-4420-A706-EB4718E0F9B1}" type="datetimeFigureOut">
              <a:rPr lang="fr-FR" smtClean="0"/>
              <a:pPr/>
              <a:t>25/11/2014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3A35DE-71B0-460B-BB82-100F3AE2EFAB}"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D8D8A5E-626C-4420-A706-EB4718E0F9B1}" type="datetimeFigureOut">
              <a:rPr lang="fr-FR" smtClean="0"/>
              <a:pPr/>
              <a:t>25/11/2014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3A35DE-71B0-460B-BB82-100F3AE2EFAB}"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D8D8A5E-626C-4420-A706-EB4718E0F9B1}" type="datetimeFigureOut">
              <a:rPr lang="fr-FR" smtClean="0"/>
              <a:pPr/>
              <a:t>25/11/2014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63A35DE-71B0-460B-BB82-100F3AE2EFAB}"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D8D8A5E-626C-4420-A706-EB4718E0F9B1}" type="datetimeFigureOut">
              <a:rPr lang="fr-FR" smtClean="0"/>
              <a:pPr/>
              <a:t>25/11/2014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63A35DE-71B0-460B-BB82-100F3AE2EFAB}"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8D8A5E-626C-4420-A706-EB4718E0F9B1}" type="datetimeFigureOut">
              <a:rPr lang="fr-FR" smtClean="0"/>
              <a:pPr/>
              <a:t>25/11/2014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63A35DE-71B0-460B-BB82-100F3AE2EFAB}"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8D8A5E-626C-4420-A706-EB4718E0F9B1}" type="datetimeFigureOut">
              <a:rPr lang="fr-FR" smtClean="0"/>
              <a:pPr/>
              <a:t>25/11/2014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3A35DE-71B0-460B-BB82-100F3AE2EFA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25/11/2014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8D8A5E-626C-4420-A706-EB4718E0F9B1}" type="datetimeFigureOut">
              <a:rPr lang="fr-FR" smtClean="0"/>
              <a:pPr/>
              <a:t>25/11/2014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3A35DE-71B0-460B-BB82-100F3AE2EFAB}"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8D8A5E-626C-4420-A706-EB4718E0F9B1}" type="datetimeFigureOut">
              <a:rPr lang="fr-FR" smtClean="0"/>
              <a:pPr/>
              <a:t>25/11/2014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3A35DE-71B0-460B-BB82-100F3AE2EFAB}"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8D8A5E-626C-4420-A706-EB4718E0F9B1}" type="datetimeFigureOut">
              <a:rPr lang="fr-FR" smtClean="0"/>
              <a:pPr/>
              <a:t>25/11/2014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3A35DE-71B0-460B-BB82-100F3AE2EFA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25/11/2014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25/11/2014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C295B42-1BDA-40F0-9D08-C650834E35A7}" type="datetimeFigureOut">
              <a:rPr lang="fr-FR" smtClean="0"/>
              <a:pPr/>
              <a:t>25/11/2014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C295B42-1BDA-40F0-9D08-C650834E35A7}" type="datetimeFigureOut">
              <a:rPr lang="fr-FR" smtClean="0"/>
              <a:pPr/>
              <a:t>25/11/2014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295B42-1BDA-40F0-9D08-C650834E35A7}" type="datetimeFigureOut">
              <a:rPr lang="fr-FR" smtClean="0"/>
              <a:pPr/>
              <a:t>25/11/2014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25/11/2014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25/11/2014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95B42-1BDA-40F0-9D08-C650834E35A7}" type="datetimeFigureOut">
              <a:rPr lang="fr-FR" smtClean="0"/>
              <a:pPr/>
              <a:t>25/11/2014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1B493-01D1-49AB-B2A1-B44FF289297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D8A5E-626C-4420-A706-EB4718E0F9B1}" type="datetimeFigureOut">
              <a:rPr lang="fr-FR" smtClean="0"/>
              <a:pPr/>
              <a:t>25/11/2014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A35DE-71B0-460B-BB82-100F3AE2EFA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1.png"/><Relationship Id="rId7" Type="http://schemas.openxmlformats.org/officeDocument/2006/relationships/image" Target="../media/image45.png"/><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48.png"/><Relationship Id="rId4" Type="http://schemas.openxmlformats.org/officeDocument/2006/relationships/slide" Target="slide68.xml"/><Relationship Id="rId9" Type="http://schemas.openxmlformats.org/officeDocument/2006/relationships/image" Target="../media/image47.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eduscol.education.fr/sti/seminaires/academie-de-lille-seminaire-sti2d-le-projet-dans-tous-ses-etats" TargetMode="External"/><Relationship Id="rId2" Type="http://schemas.openxmlformats.org/officeDocument/2006/relationships/hyperlink" Target="http://eduscol.education.fr/sti/seminaires/formation-de-formateurs-academiques-sysml" TargetMode="External"/><Relationship Id="rId1" Type="http://schemas.openxmlformats.org/officeDocument/2006/relationships/slideLayout" Target="../slideLayouts/slideLayout2.xml"/><Relationship Id="rId4" Type="http://schemas.openxmlformats.org/officeDocument/2006/relationships/image" Target="../media/image5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arriere plan premiere page.png"/>
          <p:cNvPicPr>
            <a:picLocks noChangeAspect="1"/>
          </p:cNvPicPr>
          <p:nvPr/>
        </p:nvPicPr>
        <p:blipFill>
          <a:blip r:embed="rId2" cstate="print"/>
          <a:stretch>
            <a:fillRect/>
          </a:stretch>
        </p:blipFill>
        <p:spPr>
          <a:xfrm>
            <a:off x="-1" y="5744"/>
            <a:ext cx="9151671" cy="6852256"/>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0" y="0"/>
            <a:ext cx="1657350" cy="2295525"/>
          </a:xfrm>
          <a:prstGeom prst="rect">
            <a:avLst/>
          </a:prstGeom>
          <a:noFill/>
          <a:ln w="9525">
            <a:noFill/>
            <a:miter lim="800000"/>
            <a:headEnd/>
            <a:tailEnd/>
          </a:ln>
        </p:spPr>
      </p:pic>
      <p:sp>
        <p:nvSpPr>
          <p:cNvPr id="15" name="Rectangle 14"/>
          <p:cNvSpPr/>
          <p:nvPr/>
        </p:nvSpPr>
        <p:spPr>
          <a:xfrm>
            <a:off x="2286000" y="3105835"/>
            <a:ext cx="4572000" cy="369332"/>
          </a:xfrm>
          <a:prstGeom prst="rect">
            <a:avLst/>
          </a:prstGeom>
        </p:spPr>
        <p:txBody>
          <a:bodyPr>
            <a:spAutoFit/>
          </a:bodyPr>
          <a:lstStyle/>
          <a:p>
            <a:endParaRPr lang="fr-FR" dirty="0"/>
          </a:p>
        </p:txBody>
      </p:sp>
      <p:pic>
        <p:nvPicPr>
          <p:cNvPr id="1029" name="Picture 5"/>
          <p:cNvPicPr>
            <a:picLocks noChangeAspect="1" noChangeArrowheads="1"/>
          </p:cNvPicPr>
          <p:nvPr/>
        </p:nvPicPr>
        <p:blipFill>
          <a:blip r:embed="rId4" cstate="print"/>
          <a:srcRect/>
          <a:stretch>
            <a:fillRect/>
          </a:stretch>
        </p:blipFill>
        <p:spPr bwMode="auto">
          <a:xfrm>
            <a:off x="1071538" y="3000372"/>
            <a:ext cx="4610100" cy="3171825"/>
          </a:xfrm>
          <a:prstGeom prst="rect">
            <a:avLst/>
          </a:prstGeom>
          <a:noFill/>
          <a:ln w="9525">
            <a:noFill/>
            <a:miter lim="800000"/>
            <a:headEnd/>
            <a:tailEnd/>
          </a:ln>
        </p:spPr>
      </p:pic>
      <p:pic>
        <p:nvPicPr>
          <p:cNvPr id="8" name="Image 7" descr="logo legt MALRAUX.jpg"/>
          <p:cNvPicPr>
            <a:picLocks noChangeAspect="1"/>
          </p:cNvPicPr>
          <p:nvPr/>
        </p:nvPicPr>
        <p:blipFill>
          <a:blip r:embed="rId5" cstate="print"/>
          <a:stretch>
            <a:fillRect/>
          </a:stretch>
        </p:blipFill>
        <p:spPr>
          <a:xfrm>
            <a:off x="5940152" y="4221088"/>
            <a:ext cx="2541553" cy="1267291"/>
          </a:xfrm>
          <a:prstGeom prst="rect">
            <a:avLst/>
          </a:prstGeom>
        </p:spPr>
      </p:pic>
      <p:sp>
        <p:nvSpPr>
          <p:cNvPr id="9" name="ZoneTexte 8"/>
          <p:cNvSpPr txBox="1"/>
          <p:nvPr/>
        </p:nvSpPr>
        <p:spPr>
          <a:xfrm>
            <a:off x="6715140" y="5786455"/>
            <a:ext cx="2286016" cy="646331"/>
          </a:xfrm>
          <a:prstGeom prst="rect">
            <a:avLst/>
          </a:prstGeom>
          <a:noFill/>
        </p:spPr>
        <p:txBody>
          <a:bodyPr wrap="square" rtlCol="0">
            <a:spAutoFit/>
          </a:bodyPr>
          <a:lstStyle/>
          <a:p>
            <a:pPr algn="r"/>
            <a:r>
              <a:rPr lang="fr-FR" sz="1200" i="1" dirty="0" smtClean="0">
                <a:solidFill>
                  <a:srgbClr val="0000FF"/>
                </a:solidFill>
              </a:rPr>
              <a:t>François Giezek, Chef de travaux</a:t>
            </a:r>
          </a:p>
          <a:p>
            <a:pPr algn="r"/>
            <a:r>
              <a:rPr lang="fr-FR" sz="1200" i="1" dirty="0" smtClean="0">
                <a:solidFill>
                  <a:srgbClr val="0000FF"/>
                </a:solidFill>
              </a:rPr>
              <a:t>Yann LE GALLOU, enseignant en STI2D, formateur </a:t>
            </a:r>
            <a:r>
              <a:rPr lang="fr-FR" sz="1200" i="1" dirty="0" err="1" smtClean="0">
                <a:solidFill>
                  <a:srgbClr val="0000FF"/>
                </a:solidFill>
              </a:rPr>
              <a:t>SysML</a:t>
            </a:r>
            <a:endParaRPr lang="fr-FR" sz="1200" i="1" dirty="0">
              <a:solidFill>
                <a:srgbClr val="0000FF"/>
              </a:solidFill>
            </a:endParaRPr>
          </a:p>
        </p:txBody>
      </p:sp>
      <p:sp>
        <p:nvSpPr>
          <p:cNvPr id="14" name="Titre 1"/>
          <p:cNvSpPr>
            <a:spLocks noGrp="1"/>
          </p:cNvSpPr>
          <p:nvPr>
            <p:ph type="ctrTitle"/>
          </p:nvPr>
        </p:nvSpPr>
        <p:spPr>
          <a:xfrm>
            <a:off x="1857356" y="785794"/>
            <a:ext cx="6048672" cy="2428892"/>
          </a:xfrm>
        </p:spPr>
        <p:txBody>
          <a:bodyPr>
            <a:noAutofit/>
          </a:bodyPr>
          <a:lstStyle/>
          <a:p>
            <a:r>
              <a:rPr lang="fr-FR" sz="28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
            </a:r>
            <a:br>
              <a:rPr lang="fr-FR" sz="28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br>
            <a:r>
              <a:rPr lang="fr-FR" sz="2800" b="1" dirty="0" smtClean="0">
                <a:solidFill>
                  <a:srgbClr val="0070C0"/>
                </a:solidFill>
              </a:rPr>
              <a:t>Focus sur la préparation du projet en vue de la validation</a:t>
            </a:r>
            <a:br>
              <a:rPr lang="fr-FR" sz="2800" b="1" dirty="0" smtClean="0">
                <a:solidFill>
                  <a:srgbClr val="0070C0"/>
                </a:solidFill>
              </a:rPr>
            </a:br>
            <a:r>
              <a:rPr lang="fr-FR" sz="2800" b="1" dirty="0" smtClean="0">
                <a:solidFill>
                  <a:srgbClr val="0070C0"/>
                </a:solidFill>
              </a:rPr>
              <a:t>+</a:t>
            </a:r>
            <a:r>
              <a:rPr lang="fr-FR" sz="28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
            </a:r>
            <a:br>
              <a:rPr lang="fr-FR" sz="28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br>
            <a:r>
              <a:rPr lang="fr-FR" sz="2800" b="1" dirty="0" smtClean="0">
                <a:solidFill>
                  <a:srgbClr val="0070C0"/>
                </a:solidFill>
              </a:rPr>
              <a:t>IS en </a:t>
            </a:r>
            <a:r>
              <a:rPr lang="fr-FR" sz="2800" b="1" dirty="0" err="1" smtClean="0">
                <a:solidFill>
                  <a:srgbClr val="0070C0"/>
                </a:solidFill>
              </a:rPr>
              <a:t>SysML</a:t>
            </a:r>
            <a:r>
              <a:rPr lang="fr-FR" sz="2800" b="1" dirty="0" smtClean="0">
                <a:solidFill>
                  <a:srgbClr val="0070C0"/>
                </a:solidFill>
              </a:rPr>
              <a:t> appliquée à la rédaction </a:t>
            </a:r>
            <a:br>
              <a:rPr lang="fr-FR" sz="2800" b="1" dirty="0" smtClean="0">
                <a:solidFill>
                  <a:srgbClr val="0070C0"/>
                </a:solidFill>
              </a:rPr>
            </a:br>
            <a:r>
              <a:rPr lang="fr-FR" sz="2800" b="1" dirty="0" smtClean="0">
                <a:solidFill>
                  <a:srgbClr val="0070C0"/>
                </a:solidFill>
              </a:rPr>
              <a:t>du </a:t>
            </a:r>
            <a:r>
              <a:rPr lang="fr-FR" sz="2800" b="1" dirty="0" err="1" smtClean="0">
                <a:solidFill>
                  <a:srgbClr val="0070C0"/>
                </a:solidFill>
              </a:rPr>
              <a:t>CdC</a:t>
            </a:r>
            <a:r>
              <a:rPr lang="fr-FR" sz="2800" b="1" dirty="0" smtClean="0">
                <a:solidFill>
                  <a:srgbClr val="0070C0"/>
                </a:solidFill>
              </a:rPr>
              <a:t> des projets STI2D </a:t>
            </a:r>
            <a:r>
              <a:rPr lang="fr-FR" sz="2800" dirty="0" smtClean="0"/>
              <a:t/>
            </a:r>
            <a:br>
              <a:rPr lang="fr-FR" sz="2800" dirty="0" smtClean="0"/>
            </a:br>
            <a:endParaRPr lang="fr-FR" sz="2800" dirty="0"/>
          </a:p>
        </p:txBody>
      </p:sp>
      <p:sp>
        <p:nvSpPr>
          <p:cNvPr id="10" name="Titre 1"/>
          <p:cNvSpPr txBox="1">
            <a:spLocks/>
          </p:cNvSpPr>
          <p:nvPr/>
        </p:nvSpPr>
        <p:spPr>
          <a:xfrm>
            <a:off x="1857356" y="-71462"/>
            <a:ext cx="6048672" cy="107157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La place de l’ingénierie système dans la phase préparatoire du projet </a:t>
            </a:r>
            <a:endParaRPr kumimoji="0" lang="fr-FR"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274638"/>
            <a:ext cx="6900882" cy="1143000"/>
          </a:xfrm>
        </p:spPr>
        <p:txBody>
          <a:bodyPr/>
          <a:lstStyle/>
          <a:p>
            <a:r>
              <a:rPr lang="fr-FR" b="1" dirty="0" smtClean="0">
                <a:solidFill>
                  <a:srgbClr val="0070C0"/>
                </a:solidFill>
              </a:rPr>
              <a:t>Spécification des besoins</a:t>
            </a:r>
            <a:endParaRPr lang="fr-FR" b="1" dirty="0">
              <a:solidFill>
                <a:srgbClr val="0070C0"/>
              </a:solidFill>
            </a:endParaRPr>
          </a:p>
        </p:txBody>
      </p:sp>
      <p:sp>
        <p:nvSpPr>
          <p:cNvPr id="3" name="Espace réservé du contenu 2"/>
          <p:cNvSpPr>
            <a:spLocks noGrp="1"/>
          </p:cNvSpPr>
          <p:nvPr>
            <p:ph idx="1"/>
          </p:nvPr>
        </p:nvSpPr>
        <p:spPr>
          <a:xfrm>
            <a:off x="1857356" y="1571612"/>
            <a:ext cx="7143800" cy="4929222"/>
          </a:xfrm>
        </p:spPr>
        <p:txBody>
          <a:bodyPr>
            <a:normAutofit fontScale="62500" lnSpcReduction="20000"/>
          </a:bodyPr>
          <a:lstStyle/>
          <a:p>
            <a:pPr marL="0" indent="0">
              <a:buNone/>
            </a:pPr>
            <a:r>
              <a:rPr lang="fr-FR" b="1" dirty="0" smtClean="0"/>
              <a:t>Objet du processus </a:t>
            </a:r>
            <a:r>
              <a:rPr lang="fr-FR" dirty="0" smtClean="0"/>
              <a:t>: définir les besoins applicables à un système pour fournir, dans un environnement donné, les services dont les utilisateurs et les autres parties prenantes ont besoin.</a:t>
            </a:r>
          </a:p>
          <a:p>
            <a:pPr>
              <a:buNone/>
            </a:pPr>
            <a:r>
              <a:rPr lang="fr-FR" dirty="0" smtClean="0"/>
              <a:t> </a:t>
            </a:r>
          </a:p>
          <a:p>
            <a:pPr>
              <a:buNone/>
            </a:pPr>
            <a:r>
              <a:rPr lang="fr-FR" b="1" dirty="0" smtClean="0"/>
              <a:t>Activités :</a:t>
            </a:r>
          </a:p>
          <a:p>
            <a:pPr>
              <a:buFont typeface="Wingdings" pitchFamily="2" charset="2"/>
              <a:buChar char="Ø"/>
            </a:pPr>
            <a:r>
              <a:rPr lang="fr-FR" dirty="0" smtClean="0"/>
              <a:t>Identification des parties prenantes, ou éventuellement des classes de parties, qui seront engagées vis‐à‐vis du système, durant son cycle de vie. </a:t>
            </a:r>
          </a:p>
          <a:p>
            <a:pPr>
              <a:buFont typeface="Wingdings" pitchFamily="2" charset="2"/>
              <a:buChar char="Ø"/>
            </a:pPr>
            <a:r>
              <a:rPr lang="fr-FR" dirty="0" smtClean="0"/>
              <a:t>Identification de leurs besoins et leurs souhaits. </a:t>
            </a:r>
          </a:p>
          <a:p>
            <a:pPr>
              <a:buFont typeface="Wingdings" pitchFamily="2" charset="2"/>
              <a:buChar char="Ø"/>
            </a:pPr>
            <a:r>
              <a:rPr lang="fr-FR" dirty="0" smtClean="0"/>
              <a:t>Analyse de ceux-ci et transformation en un ensemble de besoins des parties prenantes :</a:t>
            </a:r>
          </a:p>
          <a:p>
            <a:pPr lvl="1">
              <a:buFont typeface="Arial" pitchFamily="34" charset="0"/>
              <a:buChar char="•"/>
            </a:pPr>
            <a:r>
              <a:rPr lang="fr-FR" sz="3200" dirty="0" smtClean="0"/>
              <a:t>exprime les interactions désirées entre un système et son environnement opérationnel ;</a:t>
            </a:r>
          </a:p>
          <a:p>
            <a:pPr lvl="1">
              <a:buFont typeface="Arial" pitchFamily="34" charset="0"/>
              <a:buChar char="•"/>
            </a:pPr>
            <a:r>
              <a:rPr lang="fr-FR" sz="3200" dirty="0" smtClean="0"/>
              <a:t>sert de référence par rapport à la validation de chaque service opérationnel rendu et ainsi confirmer que le système satisfait aux besoins.</a:t>
            </a:r>
            <a:endParaRPr lang="fr-FR" sz="3200" dirty="0"/>
          </a:p>
        </p:txBody>
      </p:sp>
      <p:sp>
        <p:nvSpPr>
          <p:cNvPr id="5" name="Rectangle à coins arrondis 4"/>
          <p:cNvSpPr/>
          <p:nvPr/>
        </p:nvSpPr>
        <p:spPr>
          <a:xfrm>
            <a:off x="142844" y="2214554"/>
            <a:ext cx="1357322" cy="785818"/>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6" name="Rectangle à coins arrondis 5"/>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7" name="Rectangle à coins arrondis 6"/>
          <p:cNvSpPr/>
          <p:nvPr/>
        </p:nvSpPr>
        <p:spPr>
          <a:xfrm>
            <a:off x="142844" y="3000372"/>
            <a:ext cx="1357322" cy="785818"/>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8" name="Rectangle à coins arrondis 7"/>
          <p:cNvSpPr/>
          <p:nvPr/>
        </p:nvSpPr>
        <p:spPr>
          <a:xfrm>
            <a:off x="142844" y="3786190"/>
            <a:ext cx="1357322" cy="785818"/>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9" name="Rectangle à coins arrondis 8"/>
          <p:cNvSpPr/>
          <p:nvPr/>
        </p:nvSpPr>
        <p:spPr>
          <a:xfrm>
            <a:off x="142844" y="4572008"/>
            <a:ext cx="1357322" cy="785818"/>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10" name="Rectangle à coins arrondis 9"/>
          <p:cNvSpPr/>
          <p:nvPr/>
        </p:nvSpPr>
        <p:spPr>
          <a:xfrm>
            <a:off x="142844" y="5357826"/>
            <a:ext cx="1357322" cy="857256"/>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parties prenantes</a:t>
            </a:r>
            <a:endParaRPr lang="fr-FR" dirty="0"/>
          </a:p>
        </p:txBody>
      </p:sp>
      <p:sp>
        <p:nvSpPr>
          <p:cNvPr id="11" name="ZoneTexte 10"/>
          <p:cNvSpPr txBox="1"/>
          <p:nvPr/>
        </p:nvSpPr>
        <p:spPr>
          <a:xfrm>
            <a:off x="285720" y="285728"/>
            <a:ext cx="1095813" cy="923330"/>
          </a:xfrm>
          <a:prstGeom prst="rect">
            <a:avLst/>
          </a:prstGeom>
          <a:noFill/>
        </p:spPr>
        <p:txBody>
          <a:bodyPr wrap="none" rtlCol="0">
            <a:spAutoFit/>
          </a:bodyPr>
          <a:lstStyle/>
          <a:p>
            <a:pPr algn="ctr"/>
            <a:r>
              <a:rPr lang="fr-FR" b="1" dirty="0" smtClean="0"/>
              <a:t>Etapes</a:t>
            </a:r>
          </a:p>
          <a:p>
            <a:pPr algn="ctr"/>
            <a:r>
              <a:rPr lang="fr-FR" b="1" dirty="0" smtClean="0"/>
              <a:t>rédaction</a:t>
            </a:r>
          </a:p>
          <a:p>
            <a:pPr algn="ctr"/>
            <a:r>
              <a:rPr lang="fr-FR" b="1" dirty="0" err="1" smtClean="0"/>
              <a:t>CdC</a:t>
            </a:r>
            <a:endParaRPr lang="fr-FR" b="1" dirty="0"/>
          </a:p>
        </p:txBody>
      </p:sp>
      <p:cxnSp>
        <p:nvCxnSpPr>
          <p:cNvPr id="12" name="Connecteur droit 11"/>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480" y="274638"/>
            <a:ext cx="6972320" cy="1143000"/>
          </a:xfrm>
        </p:spPr>
        <p:txBody>
          <a:bodyPr>
            <a:normAutofit fontScale="90000"/>
          </a:bodyPr>
          <a:lstStyle/>
          <a:p>
            <a:r>
              <a:rPr lang="fr-FR" b="1" dirty="0" smtClean="0">
                <a:solidFill>
                  <a:srgbClr val="0070C0"/>
                </a:solidFill>
              </a:rPr>
              <a:t>Mission principale du système </a:t>
            </a:r>
            <a:endParaRPr lang="fr-FR" b="1" dirty="0">
              <a:solidFill>
                <a:srgbClr val="0070C0"/>
              </a:solidFill>
            </a:endParaRPr>
          </a:p>
        </p:txBody>
      </p:sp>
      <p:sp>
        <p:nvSpPr>
          <p:cNvPr id="3" name="Espace réservé du contenu 2"/>
          <p:cNvSpPr>
            <a:spLocks noGrp="1"/>
          </p:cNvSpPr>
          <p:nvPr>
            <p:ph idx="1"/>
          </p:nvPr>
        </p:nvSpPr>
        <p:spPr>
          <a:xfrm>
            <a:off x="1785918" y="1428737"/>
            <a:ext cx="7086592" cy="1071570"/>
          </a:xfrm>
        </p:spPr>
        <p:txBody>
          <a:bodyPr/>
          <a:lstStyle/>
          <a:p>
            <a:pPr marL="265113" indent="-265113" algn="just"/>
            <a:r>
              <a:rPr lang="fr-FR" sz="2000" dirty="0"/>
              <a:t>U</a:t>
            </a:r>
            <a:r>
              <a:rPr lang="fr-FR" sz="2000" dirty="0" smtClean="0"/>
              <a:t>ne </a:t>
            </a:r>
            <a:r>
              <a:rPr lang="fr-FR" sz="2000" dirty="0"/>
              <a:t>première analyse du besoin doit être menée pour définir la mission principale du système. Cette première analyse cadre globalement le système à faire</a:t>
            </a:r>
            <a:r>
              <a:rPr lang="fr-FR" sz="2000" dirty="0" smtClean="0"/>
              <a:t>.</a:t>
            </a:r>
          </a:p>
          <a:p>
            <a:pPr>
              <a:buNone/>
            </a:pPr>
            <a:endParaRPr lang="fr-FR" dirty="0"/>
          </a:p>
        </p:txBody>
      </p:sp>
      <p:pic>
        <p:nvPicPr>
          <p:cNvPr id="4" name="Image 3" descr="Mission du système.jpg"/>
          <p:cNvPicPr>
            <a:picLocks noChangeAspect="1"/>
          </p:cNvPicPr>
          <p:nvPr/>
        </p:nvPicPr>
        <p:blipFill>
          <a:blip r:embed="rId2" cstate="print"/>
          <a:stretch>
            <a:fillRect/>
          </a:stretch>
        </p:blipFill>
        <p:spPr>
          <a:xfrm>
            <a:off x="1731289" y="2571744"/>
            <a:ext cx="7412743" cy="3857652"/>
          </a:xfrm>
          <a:prstGeom prst="rect">
            <a:avLst/>
          </a:prstGeom>
        </p:spPr>
      </p:pic>
      <p:sp>
        <p:nvSpPr>
          <p:cNvPr id="5" name="Rectangle à coins arrondis 4"/>
          <p:cNvSpPr/>
          <p:nvPr/>
        </p:nvSpPr>
        <p:spPr>
          <a:xfrm>
            <a:off x="142844" y="2214554"/>
            <a:ext cx="1357322" cy="785818"/>
          </a:xfrm>
          <a:prstGeom prst="roundRect">
            <a:avLst/>
          </a:prstGeom>
          <a:solidFill>
            <a:schemeClr val="accent1"/>
          </a:solidFill>
          <a:scene3d>
            <a:camera prst="orthographicFront"/>
            <a:lightRig rig="threePt" dir="t"/>
          </a:scene3d>
          <a:sp3d>
            <a:bevelT w="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6" name="Rectangle à coins arrondis 5"/>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7" name="Rectangle à coins arrondis 6"/>
          <p:cNvSpPr/>
          <p:nvPr/>
        </p:nvSpPr>
        <p:spPr>
          <a:xfrm>
            <a:off x="142844" y="3000372"/>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8" name="Rectangle à coins arrondis 7"/>
          <p:cNvSpPr/>
          <p:nvPr/>
        </p:nvSpPr>
        <p:spPr>
          <a:xfrm>
            <a:off x="142844" y="378619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9" name="Rectangle à coins arrondis 8"/>
          <p:cNvSpPr/>
          <p:nvPr/>
        </p:nvSpPr>
        <p:spPr>
          <a:xfrm>
            <a:off x="142844" y="4572008"/>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10" name="Rectangle à coins arrondis 9"/>
          <p:cNvSpPr/>
          <p:nvPr/>
        </p:nvSpPr>
        <p:spPr>
          <a:xfrm>
            <a:off x="142844" y="5357826"/>
            <a:ext cx="1357322" cy="85725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parties prenantes</a:t>
            </a:r>
            <a:endParaRPr lang="fr-FR" dirty="0"/>
          </a:p>
        </p:txBody>
      </p:sp>
      <p:sp>
        <p:nvSpPr>
          <p:cNvPr id="11" name="ZoneTexte 10"/>
          <p:cNvSpPr txBox="1"/>
          <p:nvPr/>
        </p:nvSpPr>
        <p:spPr>
          <a:xfrm>
            <a:off x="285720" y="285728"/>
            <a:ext cx="1095813" cy="923330"/>
          </a:xfrm>
          <a:prstGeom prst="rect">
            <a:avLst/>
          </a:prstGeom>
          <a:noFill/>
        </p:spPr>
        <p:txBody>
          <a:bodyPr wrap="none" rtlCol="0">
            <a:spAutoFit/>
          </a:bodyPr>
          <a:lstStyle/>
          <a:p>
            <a:pPr algn="ctr"/>
            <a:r>
              <a:rPr lang="fr-FR" b="1" dirty="0" smtClean="0"/>
              <a:t>Etapes</a:t>
            </a:r>
          </a:p>
          <a:p>
            <a:pPr algn="ctr"/>
            <a:r>
              <a:rPr lang="fr-FR" b="1" dirty="0" smtClean="0"/>
              <a:t>rédaction</a:t>
            </a:r>
          </a:p>
          <a:p>
            <a:pPr algn="ctr"/>
            <a:r>
              <a:rPr lang="fr-FR" b="1" dirty="0" err="1" smtClean="0"/>
              <a:t>CdC</a:t>
            </a:r>
            <a:endParaRPr lang="fr-FR" b="1" dirty="0"/>
          </a:p>
        </p:txBody>
      </p:sp>
      <p:cxnSp>
        <p:nvCxnSpPr>
          <p:cNvPr id="12" name="Connecteur droit 11"/>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pic>
        <p:nvPicPr>
          <p:cNvPr id="13" name="Image 12" descr="Sablier.jpg"/>
          <p:cNvPicPr>
            <a:picLocks noChangeAspect="1"/>
          </p:cNvPicPr>
          <p:nvPr/>
        </p:nvPicPr>
        <p:blipFill>
          <a:blip r:embed="rId3" cstate="print"/>
          <a:stretch>
            <a:fillRect/>
          </a:stretch>
        </p:blipFill>
        <p:spPr>
          <a:xfrm>
            <a:off x="8643934" y="6357934"/>
            <a:ext cx="500066" cy="5000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12</a:t>
            </a:fld>
            <a:endParaRPr lang="fr-FR"/>
          </a:p>
        </p:txBody>
      </p:sp>
      <p:sp>
        <p:nvSpPr>
          <p:cNvPr id="62" name="Rectangle à coins arrondis 61"/>
          <p:cNvSpPr/>
          <p:nvPr/>
        </p:nvSpPr>
        <p:spPr>
          <a:xfrm>
            <a:off x="142844"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Mission(s)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7" name="Picture 3"/>
          <p:cNvPicPr>
            <a:picLocks noChangeAspect="1" noChangeArrowheads="1"/>
          </p:cNvPicPr>
          <p:nvPr/>
        </p:nvPicPr>
        <p:blipFill>
          <a:blip r:embed="rId3" cstate="print"/>
          <a:stretch>
            <a:fillRect/>
          </a:stretch>
        </p:blipFill>
        <p:spPr bwMode="auto">
          <a:xfrm>
            <a:off x="285720" y="1293520"/>
            <a:ext cx="8578566" cy="4413836"/>
          </a:xfrm>
          <a:prstGeom prst="rect">
            <a:avLst/>
          </a:prstGeom>
          <a:noFill/>
          <a:ln w="9525">
            <a:noFill/>
            <a:miter lim="800000"/>
            <a:headEnd/>
            <a:tailEnd/>
          </a:ln>
          <a:effectLst/>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pic>
        <p:nvPicPr>
          <p:cNvPr id="136193" name="Picture 1"/>
          <p:cNvPicPr>
            <a:picLocks noChangeAspect="1" noChangeArrowheads="1"/>
          </p:cNvPicPr>
          <p:nvPr/>
        </p:nvPicPr>
        <p:blipFill>
          <a:blip r:embed="rId4" cstate="print"/>
          <a:srcRect/>
          <a:stretch>
            <a:fillRect/>
          </a:stretch>
        </p:blipFill>
        <p:spPr bwMode="auto">
          <a:xfrm>
            <a:off x="2345085" y="4321671"/>
            <a:ext cx="685800" cy="152400"/>
          </a:xfrm>
          <a:prstGeom prst="rect">
            <a:avLst/>
          </a:prstGeom>
          <a:noFill/>
          <a:ln w="9525">
            <a:noFill/>
            <a:miter lim="800000"/>
            <a:headEnd/>
            <a:tailEnd/>
          </a:ln>
        </p:spPr>
      </p:pic>
      <p:sp>
        <p:nvSpPr>
          <p:cNvPr id="8" name="Rectangle 7"/>
          <p:cNvSpPr/>
          <p:nvPr/>
        </p:nvSpPr>
        <p:spPr>
          <a:xfrm>
            <a:off x="480984" y="2558681"/>
            <a:ext cx="3929090" cy="7143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PROBLÉMATIQUE</a:t>
            </a:r>
            <a:endParaRPr lang="fr-FR" dirty="0">
              <a:solidFill>
                <a:srgbClr val="FF0000"/>
              </a:solidFill>
              <a:latin typeface="Arial Black" pitchFamily="34" charset="0"/>
            </a:endParaRPr>
          </a:p>
        </p:txBody>
      </p:sp>
      <p:sp>
        <p:nvSpPr>
          <p:cNvPr id="6" name="Rectangle 5"/>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14</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093296"/>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1835696" y="2348880"/>
            <a:ext cx="4824536" cy="72008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5" name="Sous-titre 2"/>
          <p:cNvSpPr txBox="1">
            <a:spLocks/>
          </p:cNvSpPr>
          <p:nvPr/>
        </p:nvSpPr>
        <p:spPr>
          <a:xfrm>
            <a:off x="-108520" y="3212976"/>
            <a:ext cx="5760640" cy="230653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fr-FR" sz="2200" b="1" dirty="0" smtClean="0">
              <a:latin typeface="Arial" pitchFamily="34" charset="0"/>
              <a:cs typeface="Arial" pitchFamily="34" charset="0"/>
            </a:endParaRPr>
          </a:p>
        </p:txBody>
      </p:sp>
      <p:sp>
        <p:nvSpPr>
          <p:cNvPr id="36" name="ZoneTexte 35"/>
          <p:cNvSpPr txBox="1"/>
          <p:nvPr/>
        </p:nvSpPr>
        <p:spPr>
          <a:xfrm>
            <a:off x="0" y="3140968"/>
            <a:ext cx="9144000" cy="3570208"/>
          </a:xfrm>
          <a:prstGeom prst="rect">
            <a:avLst/>
          </a:prstGeom>
          <a:noFill/>
        </p:spPr>
        <p:txBody>
          <a:bodyPr wrap="square" rtlCol="0">
            <a:spAutoFit/>
          </a:bodyPr>
          <a:lstStyle/>
          <a:p>
            <a:pPr algn="ctr">
              <a:spcAft>
                <a:spcPts val="1200"/>
              </a:spcAft>
            </a:pPr>
            <a:r>
              <a:rPr lang="fr-FR" sz="2800" b="1" dirty="0" smtClean="0"/>
              <a:t>Problématique initiale ? </a:t>
            </a:r>
            <a:r>
              <a:rPr lang="fr-FR" sz="2800" dirty="0" smtClean="0"/>
              <a:t>: problème qui a généré le projet</a:t>
            </a:r>
          </a:p>
          <a:p>
            <a:pPr algn="ctr">
              <a:spcAft>
                <a:spcPts val="1200"/>
              </a:spcAft>
            </a:pPr>
            <a:r>
              <a:rPr lang="fr-FR" sz="2800" b="1" dirty="0" smtClean="0"/>
              <a:t>Problématique point de vue client ? </a:t>
            </a:r>
            <a:r>
              <a:rPr lang="fr-FR" sz="2800" dirty="0" smtClean="0"/>
              <a:t>: fonctionnalités              à ajouter, ergonomie à améliorer, … </a:t>
            </a:r>
          </a:p>
          <a:p>
            <a:pPr algn="ctr">
              <a:spcAft>
                <a:spcPts val="1200"/>
              </a:spcAft>
            </a:pPr>
            <a:r>
              <a:rPr lang="fr-FR" sz="2800" b="1" dirty="0" smtClean="0"/>
              <a:t>Problématique point de vue constructeur ? </a:t>
            </a:r>
            <a:r>
              <a:rPr lang="fr-FR" sz="2800" dirty="0" smtClean="0"/>
              <a:t>: réduire les coûts, améliorer la compétitivité du produit, …</a:t>
            </a:r>
          </a:p>
          <a:p>
            <a:pPr algn="ctr"/>
            <a:r>
              <a:rPr lang="fr-FR" sz="2800" b="1" dirty="0" smtClean="0"/>
              <a:t>Problématique technique ? </a:t>
            </a:r>
            <a:r>
              <a:rPr lang="fr-FR" sz="2800" dirty="0" smtClean="0"/>
              <a:t>: définir les solutions technologiques pour répondre aux exigences fonctionnelles …</a:t>
            </a: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wipe(left)">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Effect transition="in" filter="wipe(left)">
                                      <p:cBhvr>
                                        <p:cTn id="17" dur="500"/>
                                        <p:tgtEl>
                                          <p:spTgt spid="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2" end="2"/>
                                            </p:txEl>
                                          </p:spTgt>
                                        </p:tgtEl>
                                        <p:attrNameLst>
                                          <p:attrName>style.visibility</p:attrName>
                                        </p:attrNameLst>
                                      </p:cBhvr>
                                      <p:to>
                                        <p:strVal val="visible"/>
                                      </p:to>
                                    </p:set>
                                    <p:animEffect transition="in" filter="wipe(left)">
                                      <p:cBhvr>
                                        <p:cTn id="22" dur="500"/>
                                        <p:tgtEl>
                                          <p:spTgt spid="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xEl>
                                              <p:pRg st="3" end="3"/>
                                            </p:txEl>
                                          </p:spTgt>
                                        </p:tgtEl>
                                        <p:attrNameLst>
                                          <p:attrName>style.visibility</p:attrName>
                                        </p:attrNameLst>
                                      </p:cBhvr>
                                      <p:to>
                                        <p:strVal val="visible"/>
                                      </p:to>
                                    </p:set>
                                    <p:animEffect transition="in" filter="wipe(left)">
                                      <p:cBhvr>
                                        <p:cTn id="27"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15</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 action="ppaction://noaction"/>
          </p:cNvPr>
          <p:cNvPicPr>
            <a:picLocks noChangeAspect="1" noChangeArrowheads="1"/>
          </p:cNvPicPr>
          <p:nvPr/>
        </p:nvPicPr>
        <p:blipFill>
          <a:blip r:embed="rId3" cstate="print"/>
          <a:srcRect/>
          <a:stretch>
            <a:fillRect/>
          </a:stretch>
        </p:blipFill>
        <p:spPr bwMode="auto">
          <a:xfrm>
            <a:off x="5834514" y="3544976"/>
            <a:ext cx="2952328" cy="2188280"/>
          </a:xfrm>
          <a:prstGeom prst="rect">
            <a:avLst/>
          </a:prstGeom>
          <a:noFill/>
          <a:ln w="9525">
            <a:solidFill>
              <a:srgbClr val="000099"/>
            </a:solidFill>
            <a:miter lim="800000"/>
            <a:headEnd/>
            <a:tailEnd/>
          </a:ln>
        </p:spPr>
      </p:pic>
      <p:sp>
        <p:nvSpPr>
          <p:cNvPr id="34"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initiale - Pt de vue client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5" name="Sous-titre 2"/>
          <p:cNvSpPr txBox="1">
            <a:spLocks/>
          </p:cNvSpPr>
          <p:nvPr/>
        </p:nvSpPr>
        <p:spPr>
          <a:xfrm>
            <a:off x="97244" y="3551356"/>
            <a:ext cx="5760640" cy="259228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Sur une ligne de tramway, les abris situés aux points d’arrêt ne sont pas éclairés.</a:t>
            </a:r>
          </a:p>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Lorsque la luminosité est trop faible, les usagers ne se sentent pas en sécurité</a:t>
            </a:r>
          </a:p>
          <a:p>
            <a:pPr marL="342900" marR="0" lvl="0" indent="-342900" algn="ctr" defTabSz="914400" rtl="0" eaLnBrk="1" fontAlgn="auto" latinLnBrk="0" hangingPunct="1">
              <a:lnSpc>
                <a:spcPct val="100000"/>
              </a:lnSpc>
              <a:spcBef>
                <a:spcPct val="20000"/>
              </a:spcBef>
              <a:spcAft>
                <a:spcPts val="0"/>
              </a:spcAft>
              <a:buClrTx/>
              <a:buSzTx/>
              <a:tabLst/>
              <a:defRPr/>
            </a:pPr>
            <a:r>
              <a:rPr lang="fr-FR" sz="2200" b="1" dirty="0" smtClean="0">
                <a:latin typeface="Arial" pitchFamily="34" charset="0"/>
                <a:cs typeface="Arial" pitchFamily="34" charset="0"/>
              </a:rPr>
              <a:t>Le risque d’accident est accru du fait du manque de visibilité</a:t>
            </a:r>
          </a:p>
        </p:txBody>
      </p:sp>
      <p:pic>
        <p:nvPicPr>
          <p:cNvPr id="36" name="Picture 5"/>
          <p:cNvPicPr>
            <a:picLocks noChangeAspect="1" noChangeArrowheads="1"/>
          </p:cNvPicPr>
          <p:nvPr/>
        </p:nvPicPr>
        <p:blipFill>
          <a:blip r:embed="rId4" cstate="print"/>
          <a:srcRect/>
          <a:stretch>
            <a:fillRect/>
          </a:stretch>
        </p:blipFill>
        <p:spPr bwMode="auto">
          <a:xfrm>
            <a:off x="214282" y="2436848"/>
            <a:ext cx="864096" cy="594512"/>
          </a:xfrm>
          <a:prstGeom prst="rect">
            <a:avLst/>
          </a:prstGeom>
          <a:noFill/>
          <a:ln w="9525">
            <a:noFill/>
            <a:miter lim="800000"/>
            <a:headEnd/>
            <a:tailEnd/>
          </a:ln>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16</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 action="ppaction://noaction"/>
          </p:cNvPr>
          <p:cNvPicPr>
            <a:picLocks noChangeAspect="1" noChangeArrowheads="1"/>
          </p:cNvPicPr>
          <p:nvPr/>
        </p:nvPicPr>
        <p:blipFill>
          <a:blip r:embed="rId3" cstate="print"/>
          <a:srcRect/>
          <a:stretch>
            <a:fillRect/>
          </a:stretch>
        </p:blipFill>
        <p:spPr bwMode="auto">
          <a:xfrm>
            <a:off x="5821451" y="3544976"/>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97244" y="3551356"/>
            <a:ext cx="5760640" cy="259228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Sur une ligne de tramway, les abris situés aux points d’arrêt ne sont pas éclairés.</a:t>
            </a:r>
          </a:p>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Lorsque la luminosité est trop faible, </a:t>
            </a:r>
            <a:r>
              <a:rPr lang="fr-FR" sz="2200" b="1" dirty="0" smtClean="0">
                <a:solidFill>
                  <a:srgbClr val="FF0000"/>
                </a:solidFill>
                <a:latin typeface="Arial" pitchFamily="34" charset="0"/>
                <a:cs typeface="Arial" pitchFamily="34" charset="0"/>
              </a:rPr>
              <a:t>les usagers ne se sentent pas en sécurité</a:t>
            </a:r>
          </a:p>
          <a:p>
            <a:pPr marL="342900" marR="0" lvl="0" indent="-342900" algn="ctr" defTabSz="914400" rtl="0" eaLnBrk="1" fontAlgn="auto" latinLnBrk="0" hangingPunct="1">
              <a:lnSpc>
                <a:spcPct val="100000"/>
              </a:lnSpc>
              <a:spcBef>
                <a:spcPct val="20000"/>
              </a:spcBef>
              <a:spcAft>
                <a:spcPts val="0"/>
              </a:spcAft>
              <a:buClrTx/>
              <a:buSzTx/>
              <a:tabLst/>
              <a:defRPr/>
            </a:pPr>
            <a:r>
              <a:rPr lang="fr-FR" sz="2200" b="1" dirty="0" smtClean="0">
                <a:solidFill>
                  <a:srgbClr val="FF0000"/>
                </a:solidFill>
                <a:latin typeface="Arial" pitchFamily="34" charset="0"/>
                <a:cs typeface="Arial" pitchFamily="34" charset="0"/>
              </a:rPr>
              <a:t>Le risque d’accident est accru </a:t>
            </a:r>
            <a:r>
              <a:rPr lang="fr-FR" sz="2200" b="1" dirty="0" smtClean="0">
                <a:latin typeface="Arial" pitchFamily="34" charset="0"/>
                <a:cs typeface="Arial" pitchFamily="34" charset="0"/>
              </a:rPr>
              <a:t>du fait du manque de visibilité</a:t>
            </a:r>
          </a:p>
        </p:txBody>
      </p:sp>
      <p:sp>
        <p:nvSpPr>
          <p:cNvPr id="37" name="ZoneTexte 36"/>
          <p:cNvSpPr txBox="1"/>
          <p:nvPr/>
        </p:nvSpPr>
        <p:spPr>
          <a:xfrm>
            <a:off x="5834514" y="3669440"/>
            <a:ext cx="2952328" cy="1938992"/>
          </a:xfrm>
          <a:prstGeom prst="rect">
            <a:avLst/>
          </a:prstGeom>
          <a:solidFill>
            <a:schemeClr val="bg1"/>
          </a:solidFill>
        </p:spPr>
        <p:txBody>
          <a:bodyPr wrap="square" rtlCol="0">
            <a:noAutofit/>
          </a:bodyPr>
          <a:lstStyle/>
          <a:p>
            <a:pPr algn="ctr"/>
            <a:r>
              <a:rPr lang="fr-FR" sz="2400" b="1" dirty="0" smtClean="0">
                <a:solidFill>
                  <a:srgbClr val="FF0000"/>
                </a:solidFill>
              </a:rPr>
              <a:t>Ce type de problématique fait apparaître les enjeux sociétaux qui sont à l’origine du projet</a:t>
            </a:r>
            <a:endParaRPr lang="fr-FR" sz="2400" b="1" dirty="0">
              <a:solidFill>
                <a:srgbClr val="FF0000"/>
              </a:solidFill>
            </a:endParaRPr>
          </a:p>
        </p:txBody>
      </p:sp>
      <p:sp>
        <p:nvSpPr>
          <p:cNvPr id="38"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initiale - Pt de vue client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9" name="Picture 5"/>
          <p:cNvPicPr>
            <a:picLocks noChangeAspect="1" noChangeArrowheads="1"/>
          </p:cNvPicPr>
          <p:nvPr/>
        </p:nvPicPr>
        <p:blipFill>
          <a:blip r:embed="rId4" cstate="print"/>
          <a:srcRect/>
          <a:stretch>
            <a:fillRect/>
          </a:stretch>
        </p:blipFill>
        <p:spPr bwMode="auto">
          <a:xfrm>
            <a:off x="214282" y="2436848"/>
            <a:ext cx="864096" cy="594512"/>
          </a:xfrm>
          <a:prstGeom prst="rect">
            <a:avLst/>
          </a:prstGeom>
          <a:noFill/>
          <a:ln w="9525">
            <a:noFill/>
            <a:miter lim="800000"/>
            <a:headEnd/>
            <a:tailEnd/>
          </a:ln>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17</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 action="ppaction://noaction"/>
          </p:cNvPr>
          <p:cNvPicPr>
            <a:picLocks noChangeAspect="1" noChangeArrowheads="1"/>
          </p:cNvPicPr>
          <p:nvPr/>
        </p:nvPicPr>
        <p:blipFill>
          <a:blip r:embed="rId3" cstate="print"/>
          <a:srcRect/>
          <a:stretch>
            <a:fillRect/>
          </a:stretch>
        </p:blipFill>
        <p:spPr bwMode="auto">
          <a:xfrm>
            <a:off x="5652120" y="3544976"/>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142908" y="3498728"/>
            <a:ext cx="5760640" cy="100184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Comment minimiser la dépense énergétique liée à l’éclairage de l’abri ?</a:t>
            </a:r>
          </a:p>
        </p:txBody>
      </p:sp>
      <p:sp>
        <p:nvSpPr>
          <p:cNvPr id="38" name="ZoneTexte 37"/>
          <p:cNvSpPr txBox="1"/>
          <p:nvPr/>
        </p:nvSpPr>
        <p:spPr>
          <a:xfrm>
            <a:off x="5652120" y="3155952"/>
            <a:ext cx="2952328" cy="3416320"/>
          </a:xfrm>
          <a:prstGeom prst="rect">
            <a:avLst/>
          </a:prstGeom>
          <a:solidFill>
            <a:schemeClr val="bg1"/>
          </a:solidFill>
        </p:spPr>
        <p:txBody>
          <a:bodyPr wrap="square" rtlCol="0">
            <a:spAutoFit/>
          </a:bodyPr>
          <a:lstStyle/>
          <a:p>
            <a:pPr algn="ctr"/>
            <a:r>
              <a:rPr lang="fr-FR" sz="2400" b="1" dirty="0" smtClean="0">
                <a:solidFill>
                  <a:srgbClr val="FF0000"/>
                </a:solidFill>
              </a:rPr>
              <a:t>Ce type de problématique fait apparaître l’enjeu économique qui découle de la décision d’apporter une réponse aux enjeux sociétaux posés</a:t>
            </a:r>
            <a:endParaRPr lang="fr-FR" sz="2400" b="1" dirty="0">
              <a:solidFill>
                <a:srgbClr val="FF0000"/>
              </a:solidFill>
            </a:endParaRPr>
          </a:p>
        </p:txBody>
      </p:sp>
      <p:pic>
        <p:nvPicPr>
          <p:cNvPr id="40" name="Picture 5"/>
          <p:cNvPicPr>
            <a:picLocks noChangeAspect="1" noChangeArrowheads="1"/>
          </p:cNvPicPr>
          <p:nvPr/>
        </p:nvPicPr>
        <p:blipFill>
          <a:blip r:embed="rId4" cstate="print"/>
          <a:srcRect/>
          <a:stretch>
            <a:fillRect/>
          </a:stretch>
        </p:blipFill>
        <p:spPr bwMode="auto">
          <a:xfrm>
            <a:off x="214282" y="2436848"/>
            <a:ext cx="864096" cy="594512"/>
          </a:xfrm>
          <a:prstGeom prst="rect">
            <a:avLst/>
          </a:prstGeom>
          <a:noFill/>
          <a:ln w="9525">
            <a:noFill/>
            <a:miter lim="800000"/>
            <a:headEnd/>
            <a:tailEnd/>
          </a:ln>
        </p:spPr>
      </p:pic>
      <p:sp>
        <p:nvSpPr>
          <p:cNvPr id="41"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initiale - Pt de vue client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18</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 action="ppaction://noaction"/>
          </p:cNvPr>
          <p:cNvPicPr>
            <a:picLocks noChangeAspect="1" noChangeArrowheads="1"/>
          </p:cNvPicPr>
          <p:nvPr/>
        </p:nvPicPr>
        <p:blipFill>
          <a:blip r:embed="rId3" cstate="print"/>
          <a:srcRect/>
          <a:stretch>
            <a:fillRect/>
          </a:stretch>
        </p:blipFill>
        <p:spPr bwMode="auto">
          <a:xfrm>
            <a:off x="5652120" y="3544976"/>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35496" y="3355852"/>
            <a:ext cx="5760640" cy="114471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Comment rendre l’abri autonome d’un point de vue énergétique?</a:t>
            </a:r>
          </a:p>
        </p:txBody>
      </p:sp>
      <p:sp>
        <p:nvSpPr>
          <p:cNvPr id="38" name="ZoneTexte 37"/>
          <p:cNvSpPr txBox="1"/>
          <p:nvPr/>
        </p:nvSpPr>
        <p:spPr>
          <a:xfrm>
            <a:off x="5652120" y="3227390"/>
            <a:ext cx="2952328" cy="3416320"/>
          </a:xfrm>
          <a:prstGeom prst="rect">
            <a:avLst/>
          </a:prstGeom>
          <a:solidFill>
            <a:schemeClr val="bg1"/>
          </a:solidFill>
        </p:spPr>
        <p:txBody>
          <a:bodyPr wrap="square" rtlCol="0">
            <a:spAutoFit/>
          </a:bodyPr>
          <a:lstStyle/>
          <a:p>
            <a:pPr algn="ctr"/>
            <a:r>
              <a:rPr lang="fr-FR" sz="2400" b="1" dirty="0" smtClean="0">
                <a:solidFill>
                  <a:srgbClr val="FF0000"/>
                </a:solidFill>
              </a:rPr>
              <a:t>Ce type de problématique fait apparaître l’enjeu environnemental qui découle de la décision d’apporter une réponse aux enjeux sociétaux posés</a:t>
            </a:r>
            <a:endParaRPr lang="fr-FR" sz="2400" b="1" dirty="0">
              <a:solidFill>
                <a:srgbClr val="FF0000"/>
              </a:solidFill>
            </a:endParaRPr>
          </a:p>
        </p:txBody>
      </p:sp>
      <p:sp>
        <p:nvSpPr>
          <p:cNvPr id="39"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 Pt de vue maître œuvre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0" name="Picture 5"/>
          <p:cNvPicPr>
            <a:picLocks noChangeAspect="1" noChangeArrowheads="1"/>
          </p:cNvPicPr>
          <p:nvPr/>
        </p:nvPicPr>
        <p:blipFill>
          <a:blip r:embed="rId4" cstate="print"/>
          <a:srcRect/>
          <a:stretch>
            <a:fillRect/>
          </a:stretch>
        </p:blipFill>
        <p:spPr bwMode="auto">
          <a:xfrm>
            <a:off x="214282" y="2436848"/>
            <a:ext cx="864096" cy="594512"/>
          </a:xfrm>
          <a:prstGeom prst="rect">
            <a:avLst/>
          </a:prstGeom>
          <a:noFill/>
          <a:ln w="9525">
            <a:noFill/>
            <a:miter lim="800000"/>
            <a:headEnd/>
            <a:tailEnd/>
          </a:ln>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19</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 action="ppaction://noaction"/>
          </p:cNvPr>
          <p:cNvPicPr>
            <a:picLocks noChangeAspect="1" noChangeArrowheads="1"/>
          </p:cNvPicPr>
          <p:nvPr/>
        </p:nvPicPr>
        <p:blipFill>
          <a:blip r:embed="rId3" cstate="print"/>
          <a:srcRect/>
          <a:stretch>
            <a:fillRect/>
          </a:stretch>
        </p:blipFill>
        <p:spPr bwMode="auto">
          <a:xfrm>
            <a:off x="5652120" y="3544976"/>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9370" y="3212976"/>
            <a:ext cx="5760640" cy="259228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Comment produire et stocker de  l’énergie à partir d’une source d’énergie renouvelable?</a:t>
            </a:r>
          </a:p>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Comment éclairer uniquement          quand cela est utile?</a:t>
            </a:r>
          </a:p>
        </p:txBody>
      </p:sp>
      <p:sp>
        <p:nvSpPr>
          <p:cNvPr id="38" name="ZoneTexte 37"/>
          <p:cNvSpPr txBox="1"/>
          <p:nvPr/>
        </p:nvSpPr>
        <p:spPr>
          <a:xfrm>
            <a:off x="5652120" y="3650248"/>
            <a:ext cx="2952328" cy="1938992"/>
          </a:xfrm>
          <a:prstGeom prst="rect">
            <a:avLst/>
          </a:prstGeom>
          <a:solidFill>
            <a:schemeClr val="bg1"/>
          </a:solidFill>
        </p:spPr>
        <p:txBody>
          <a:bodyPr wrap="square" rtlCol="0">
            <a:spAutoFit/>
          </a:bodyPr>
          <a:lstStyle/>
          <a:p>
            <a:pPr algn="ctr"/>
            <a:r>
              <a:rPr lang="fr-FR" sz="2400" b="1" dirty="0" smtClean="0">
                <a:solidFill>
                  <a:srgbClr val="FF0000"/>
                </a:solidFill>
              </a:rPr>
              <a:t>Ce type de libellé fait apparaître 4 problématiques techniques à résoudre</a:t>
            </a:r>
            <a:endParaRPr lang="fr-FR" sz="2400" b="1" dirty="0">
              <a:solidFill>
                <a:srgbClr val="FF0000"/>
              </a:solidFill>
            </a:endParaRPr>
          </a:p>
        </p:txBody>
      </p:sp>
      <p:sp>
        <p:nvSpPr>
          <p:cNvPr id="39" name="ZoneTexte 38"/>
          <p:cNvSpPr txBox="1"/>
          <p:nvPr/>
        </p:nvSpPr>
        <p:spPr>
          <a:xfrm>
            <a:off x="467544" y="5373216"/>
            <a:ext cx="4896544" cy="369332"/>
          </a:xfrm>
          <a:prstGeom prst="rect">
            <a:avLst/>
          </a:prstGeom>
          <a:noFill/>
        </p:spPr>
        <p:txBody>
          <a:bodyPr wrap="square" rtlCol="0">
            <a:spAutoFit/>
          </a:bodyPr>
          <a:lstStyle/>
          <a:p>
            <a:endParaRPr lang="fr-FR" dirty="0"/>
          </a:p>
        </p:txBody>
      </p:sp>
      <p:sp>
        <p:nvSpPr>
          <p:cNvPr id="40"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 Pt de vue maître œuvre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1" name="Picture 5"/>
          <p:cNvPicPr>
            <a:picLocks noChangeAspect="1" noChangeArrowheads="1"/>
          </p:cNvPicPr>
          <p:nvPr/>
        </p:nvPicPr>
        <p:blipFill>
          <a:blip r:embed="rId4" cstate="print"/>
          <a:srcRect/>
          <a:stretch>
            <a:fillRect/>
          </a:stretch>
        </p:blipFill>
        <p:spPr bwMode="auto">
          <a:xfrm>
            <a:off x="214282" y="2436848"/>
            <a:ext cx="864096" cy="594512"/>
          </a:xfrm>
          <a:prstGeom prst="rect">
            <a:avLst/>
          </a:prstGeom>
          <a:noFill/>
          <a:ln w="9525">
            <a:noFill/>
            <a:miter lim="800000"/>
            <a:headEnd/>
            <a:tailEnd/>
          </a:ln>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1772816"/>
            <a:ext cx="6572264" cy="2810425"/>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t="24861" r="23525" b="6250"/>
          <a:stretch>
            <a:fillRect/>
          </a:stretch>
        </p:blipFill>
        <p:spPr bwMode="auto">
          <a:xfrm>
            <a:off x="2231232" y="3356992"/>
            <a:ext cx="6912768" cy="3501008"/>
          </a:xfrm>
          <a:prstGeom prst="rect">
            <a:avLst/>
          </a:prstGeom>
          <a:noFill/>
          <a:ln w="9525">
            <a:noFill/>
            <a:miter lim="800000"/>
            <a:headEnd/>
            <a:tailEnd/>
          </a:ln>
        </p:spPr>
      </p:pic>
      <p:sp>
        <p:nvSpPr>
          <p:cNvPr id="5" name="ZoneTexte 4"/>
          <p:cNvSpPr txBox="1"/>
          <p:nvPr/>
        </p:nvSpPr>
        <p:spPr>
          <a:xfrm>
            <a:off x="611560" y="1196752"/>
            <a:ext cx="7740352" cy="646331"/>
          </a:xfrm>
          <a:prstGeom prst="rect">
            <a:avLst/>
          </a:prstGeom>
          <a:noFill/>
          <a:ln w="38100">
            <a:solidFill>
              <a:srgbClr val="FF0000"/>
            </a:solidFill>
          </a:ln>
        </p:spPr>
        <p:txBody>
          <a:bodyPr wrap="square" rtlCol="0">
            <a:spAutoFit/>
          </a:bodyPr>
          <a:lstStyle/>
          <a:p>
            <a:r>
              <a:rPr lang="fr-FR" dirty="0" smtClean="0"/>
              <a:t>Une Gestion Electronique des Documents pour préparer la validation de près de 500 projets et constituer une banque académique de projets </a:t>
            </a:r>
            <a:endParaRPr lang="fr-FR"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20</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 action="ppaction://noaction"/>
          </p:cNvPr>
          <p:cNvPicPr>
            <a:picLocks noChangeAspect="1" noChangeArrowheads="1"/>
          </p:cNvPicPr>
          <p:nvPr/>
        </p:nvPicPr>
        <p:blipFill>
          <a:blip r:embed="rId3" cstate="print"/>
          <a:srcRect/>
          <a:stretch>
            <a:fillRect/>
          </a:stretch>
        </p:blipFill>
        <p:spPr bwMode="auto">
          <a:xfrm>
            <a:off x="5652120" y="3544976"/>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35496" y="3212976"/>
            <a:ext cx="5760640" cy="259228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Comment produire et stocker de  l’énergie à partir d’une source d’énergie renouvelable?</a:t>
            </a:r>
          </a:p>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Comment éclairer uniquement          quand cela est utile?</a:t>
            </a:r>
          </a:p>
        </p:txBody>
      </p:sp>
      <p:sp>
        <p:nvSpPr>
          <p:cNvPr id="38" name="ZoneTexte 37"/>
          <p:cNvSpPr txBox="1"/>
          <p:nvPr/>
        </p:nvSpPr>
        <p:spPr>
          <a:xfrm>
            <a:off x="5656633" y="3650248"/>
            <a:ext cx="2952328" cy="1938992"/>
          </a:xfrm>
          <a:prstGeom prst="rect">
            <a:avLst/>
          </a:prstGeom>
          <a:solidFill>
            <a:schemeClr val="bg1"/>
          </a:solidFill>
        </p:spPr>
        <p:txBody>
          <a:bodyPr wrap="square" rtlCol="0">
            <a:spAutoFit/>
          </a:bodyPr>
          <a:lstStyle/>
          <a:p>
            <a:pPr algn="ctr"/>
            <a:r>
              <a:rPr lang="fr-FR" sz="2400" b="1" dirty="0" smtClean="0">
                <a:solidFill>
                  <a:srgbClr val="FF0000"/>
                </a:solidFill>
              </a:rPr>
              <a:t>Ce type de libellé fait apparaître 4 problématiques techniques à résoudre</a:t>
            </a:r>
            <a:endParaRPr lang="fr-FR" sz="2400" b="1" dirty="0">
              <a:solidFill>
                <a:srgbClr val="FF0000"/>
              </a:solidFill>
            </a:endParaRPr>
          </a:p>
        </p:txBody>
      </p:sp>
      <p:sp>
        <p:nvSpPr>
          <p:cNvPr id="39" name="ZoneTexte 38"/>
          <p:cNvSpPr txBox="1"/>
          <p:nvPr/>
        </p:nvSpPr>
        <p:spPr>
          <a:xfrm>
            <a:off x="467544" y="5373216"/>
            <a:ext cx="4896544" cy="369332"/>
          </a:xfrm>
          <a:prstGeom prst="rect">
            <a:avLst/>
          </a:prstGeom>
          <a:noFill/>
        </p:spPr>
        <p:txBody>
          <a:bodyPr wrap="square" rtlCol="0">
            <a:spAutoFit/>
          </a:bodyPr>
          <a:lstStyle/>
          <a:p>
            <a:endParaRPr lang="fr-FR" dirty="0"/>
          </a:p>
        </p:txBody>
      </p:sp>
      <p:sp>
        <p:nvSpPr>
          <p:cNvPr id="40" name="Sous-titre 2"/>
          <p:cNvSpPr txBox="1">
            <a:spLocks/>
          </p:cNvSpPr>
          <p:nvPr/>
        </p:nvSpPr>
        <p:spPr>
          <a:xfrm>
            <a:off x="285720" y="3212976"/>
            <a:ext cx="5224664" cy="2592288"/>
          </a:xfrm>
          <a:prstGeom prst="rect">
            <a:avLst/>
          </a:prstGeom>
          <a:solidFill>
            <a:schemeClr val="bg1"/>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Comment </a:t>
            </a:r>
            <a:r>
              <a:rPr kumimoji="0" lang="fr-FR" sz="22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produire</a:t>
            </a: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et </a:t>
            </a:r>
            <a:r>
              <a:rPr kumimoji="0" lang="fr-FR" sz="22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stocker</a:t>
            </a: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de  l’énergie à partir d’une source d’énergie renouvelable?</a:t>
            </a:r>
          </a:p>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Comment </a:t>
            </a:r>
            <a:r>
              <a:rPr lang="fr-FR" sz="2200" b="1" dirty="0" smtClean="0">
                <a:solidFill>
                  <a:srgbClr val="FF0000"/>
                </a:solidFill>
                <a:latin typeface="Arial" pitchFamily="34" charset="0"/>
                <a:cs typeface="Arial" pitchFamily="34" charset="0"/>
              </a:rPr>
              <a:t>éclairer</a:t>
            </a:r>
            <a:r>
              <a:rPr lang="fr-FR" sz="2200" b="1" dirty="0" smtClean="0">
                <a:latin typeface="Arial" pitchFamily="34" charset="0"/>
                <a:cs typeface="Arial" pitchFamily="34" charset="0"/>
              </a:rPr>
              <a:t> uniquement          </a:t>
            </a:r>
            <a:r>
              <a:rPr lang="fr-FR" sz="2200" b="1" dirty="0" smtClean="0">
                <a:solidFill>
                  <a:srgbClr val="FF0000"/>
                </a:solidFill>
                <a:latin typeface="Arial" pitchFamily="34" charset="0"/>
                <a:cs typeface="Arial" pitchFamily="34" charset="0"/>
              </a:rPr>
              <a:t>quand cela est utile</a:t>
            </a:r>
            <a:r>
              <a:rPr lang="fr-FR" sz="2200" b="1" dirty="0" smtClean="0">
                <a:latin typeface="Arial" pitchFamily="34" charset="0"/>
                <a:cs typeface="Arial" pitchFamily="34" charset="0"/>
              </a:rPr>
              <a:t>?</a:t>
            </a:r>
          </a:p>
        </p:txBody>
      </p:sp>
      <p:sp>
        <p:nvSpPr>
          <p:cNvPr id="41" name="ZoneTexte 40"/>
          <p:cNvSpPr txBox="1"/>
          <p:nvPr/>
        </p:nvSpPr>
        <p:spPr>
          <a:xfrm>
            <a:off x="539552" y="5286389"/>
            <a:ext cx="6696744" cy="1538883"/>
          </a:xfrm>
          <a:prstGeom prst="rect">
            <a:avLst/>
          </a:prstGeom>
          <a:noFill/>
        </p:spPr>
        <p:txBody>
          <a:bodyPr wrap="square" rtlCol="0">
            <a:spAutoFit/>
          </a:bodyPr>
          <a:lstStyle/>
          <a:p>
            <a:pPr>
              <a:spcAft>
                <a:spcPts val="600"/>
              </a:spcAft>
            </a:pPr>
            <a:r>
              <a:rPr lang="fr-FR" sz="2800" dirty="0" smtClean="0">
                <a:solidFill>
                  <a:srgbClr val="FF0000"/>
                </a:solidFill>
              </a:rPr>
              <a:t>Mais jusqu’où aller !!!</a:t>
            </a:r>
          </a:p>
          <a:p>
            <a:pPr>
              <a:spcAft>
                <a:spcPts val="600"/>
              </a:spcAft>
            </a:pPr>
            <a:r>
              <a:rPr lang="fr-FR" sz="2800" dirty="0" smtClean="0">
                <a:solidFill>
                  <a:srgbClr val="FF0000"/>
                </a:solidFill>
              </a:rPr>
              <a:t>Faut-il toutes les lister ?</a:t>
            </a:r>
          </a:p>
          <a:p>
            <a:r>
              <a:rPr lang="fr-FR" sz="2800" dirty="0" smtClean="0">
                <a:solidFill>
                  <a:srgbClr val="FF0000"/>
                </a:solidFill>
              </a:rPr>
              <a:t>Travail du professeur ou travail des élèves ? </a:t>
            </a:r>
            <a:endParaRPr lang="fr-FR" sz="2800" dirty="0">
              <a:solidFill>
                <a:srgbClr val="FF0000"/>
              </a:solidFill>
            </a:endParaRPr>
          </a:p>
        </p:txBody>
      </p:sp>
      <p:sp>
        <p:nvSpPr>
          <p:cNvPr id="51"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 Pt de vue maître œuvre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4" name="Picture 5"/>
          <p:cNvPicPr>
            <a:picLocks noChangeAspect="1" noChangeArrowheads="1"/>
          </p:cNvPicPr>
          <p:nvPr/>
        </p:nvPicPr>
        <p:blipFill>
          <a:blip r:embed="rId4" cstate="print"/>
          <a:srcRect/>
          <a:stretch>
            <a:fillRect/>
          </a:stretch>
        </p:blipFill>
        <p:spPr bwMode="auto">
          <a:xfrm>
            <a:off x="214282" y="2436848"/>
            <a:ext cx="864096" cy="594512"/>
          </a:xfrm>
          <a:prstGeom prst="rect">
            <a:avLst/>
          </a:prstGeom>
          <a:noFill/>
          <a:ln w="9525">
            <a:noFill/>
            <a:miter lim="800000"/>
            <a:headEnd/>
            <a:tailEnd/>
          </a:ln>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21</a:t>
            </a:fld>
            <a:endParaRPr lang="fr-FR"/>
          </a:p>
        </p:txBody>
      </p:sp>
      <p:sp>
        <p:nvSpPr>
          <p:cNvPr id="62" name="Rectangle à coins arrondis 61"/>
          <p:cNvSpPr/>
          <p:nvPr/>
        </p:nvSpPr>
        <p:spPr>
          <a:xfrm>
            <a:off x="142844"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Mission(s)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7" name="Picture 3"/>
          <p:cNvPicPr>
            <a:picLocks noChangeAspect="1" noChangeArrowheads="1"/>
          </p:cNvPicPr>
          <p:nvPr/>
        </p:nvPicPr>
        <p:blipFill>
          <a:blip r:embed="rId3" cstate="print"/>
          <a:stretch>
            <a:fillRect/>
          </a:stretch>
        </p:blipFill>
        <p:spPr bwMode="auto">
          <a:xfrm>
            <a:off x="285720" y="1293520"/>
            <a:ext cx="8578567" cy="4413836"/>
          </a:xfrm>
          <a:prstGeom prst="rect">
            <a:avLst/>
          </a:prstGeom>
          <a:noFill/>
          <a:ln w="9525">
            <a:noFill/>
            <a:miter lim="800000"/>
            <a:headEnd/>
            <a:tailEnd/>
          </a:ln>
          <a:effectLst/>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pic>
        <p:nvPicPr>
          <p:cNvPr id="136193" name="Picture 1"/>
          <p:cNvPicPr>
            <a:picLocks noChangeAspect="1" noChangeArrowheads="1"/>
          </p:cNvPicPr>
          <p:nvPr/>
        </p:nvPicPr>
        <p:blipFill>
          <a:blip r:embed="rId4" cstate="print"/>
          <a:srcRect/>
          <a:stretch>
            <a:fillRect/>
          </a:stretch>
        </p:blipFill>
        <p:spPr bwMode="auto">
          <a:xfrm>
            <a:off x="2345085" y="4321671"/>
            <a:ext cx="685800" cy="152400"/>
          </a:xfrm>
          <a:prstGeom prst="rect">
            <a:avLst/>
          </a:prstGeom>
          <a:noFill/>
          <a:ln w="9525">
            <a:noFill/>
            <a:miter lim="800000"/>
            <a:headEnd/>
            <a:tailEnd/>
          </a:ln>
        </p:spPr>
      </p:pic>
      <p:sp>
        <p:nvSpPr>
          <p:cNvPr id="8" name="Rectangle 7"/>
          <p:cNvSpPr/>
          <p:nvPr/>
        </p:nvSpPr>
        <p:spPr>
          <a:xfrm>
            <a:off x="480984" y="2558681"/>
            <a:ext cx="3929090" cy="7143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PROBLÉMATIQUE</a:t>
            </a:r>
            <a:endParaRPr lang="fr-FR" dirty="0">
              <a:solidFill>
                <a:srgbClr val="FF0000"/>
              </a:solidFill>
              <a:latin typeface="Arial Black" pitchFamily="34" charset="0"/>
            </a:endParaRPr>
          </a:p>
        </p:txBody>
      </p:sp>
      <p:sp>
        <p:nvSpPr>
          <p:cNvPr id="10" name="ZoneTexte 9"/>
          <p:cNvSpPr txBox="1"/>
          <p:nvPr/>
        </p:nvSpPr>
        <p:spPr>
          <a:xfrm>
            <a:off x="1714480" y="1357298"/>
            <a:ext cx="5429288" cy="646331"/>
          </a:xfrm>
          <a:prstGeom prst="rect">
            <a:avLst/>
          </a:prstGeom>
          <a:solidFill>
            <a:schemeClr val="bg1"/>
          </a:solidFill>
          <a:ln>
            <a:solidFill>
              <a:srgbClr val="C00000"/>
            </a:solidFill>
          </a:ln>
        </p:spPr>
        <p:txBody>
          <a:bodyPr wrap="square" rtlCol="0">
            <a:spAutoFit/>
          </a:bodyPr>
          <a:lstStyle/>
          <a:p>
            <a:pPr algn="ctr"/>
            <a:r>
              <a:rPr lang="fr-FR" sz="3600" b="1" dirty="0" smtClean="0">
                <a:solidFill>
                  <a:srgbClr val="FF0000"/>
                </a:solidFill>
              </a:rPr>
              <a:t>Problématique technique</a:t>
            </a:r>
            <a:endParaRPr lang="fr-FR" sz="3600" b="1" dirty="0">
              <a:solidFill>
                <a:srgbClr val="FF0000"/>
              </a:solidFill>
            </a:endParaRPr>
          </a:p>
        </p:txBody>
      </p:sp>
      <p:cxnSp>
        <p:nvCxnSpPr>
          <p:cNvPr id="13" name="Connecteur droit 12"/>
          <p:cNvCxnSpPr/>
          <p:nvPr/>
        </p:nvCxnSpPr>
        <p:spPr>
          <a:xfrm>
            <a:off x="2071670" y="928670"/>
            <a:ext cx="4786346" cy="15001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2071670" y="928670"/>
            <a:ext cx="4786346" cy="15001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1500166" y="2071678"/>
            <a:ext cx="6429420" cy="3397400"/>
            <a:chOff x="1500166" y="2071678"/>
            <a:chExt cx="6429420" cy="3397400"/>
          </a:xfrm>
        </p:grpSpPr>
        <p:sp>
          <p:nvSpPr>
            <p:cNvPr id="11" name="ZoneTexte 10"/>
            <p:cNvSpPr txBox="1"/>
            <p:nvPr/>
          </p:nvSpPr>
          <p:spPr>
            <a:xfrm>
              <a:off x="1500166" y="3714752"/>
              <a:ext cx="6429420" cy="1754326"/>
            </a:xfrm>
            <a:prstGeom prst="rect">
              <a:avLst/>
            </a:prstGeom>
            <a:solidFill>
              <a:schemeClr val="bg1"/>
            </a:solidFill>
            <a:ln>
              <a:solidFill>
                <a:srgbClr val="C00000"/>
              </a:solidFill>
            </a:ln>
          </p:spPr>
          <p:txBody>
            <a:bodyPr wrap="square" rtlCol="0">
              <a:spAutoFit/>
            </a:bodyPr>
            <a:lstStyle/>
            <a:p>
              <a:pPr algn="ctr"/>
              <a:r>
                <a:rPr lang="fr-FR" sz="3600" b="1" dirty="0" smtClean="0">
                  <a:solidFill>
                    <a:srgbClr val="FF0000"/>
                  </a:solidFill>
                </a:rPr>
                <a:t>Problématique                                 qui a déclenché le besoin</a:t>
              </a:r>
            </a:p>
            <a:p>
              <a:pPr algn="ctr"/>
              <a:r>
                <a:rPr lang="fr-FR" sz="3600" b="1" dirty="0" smtClean="0">
                  <a:solidFill>
                    <a:srgbClr val="FF0000"/>
                  </a:solidFill>
                </a:rPr>
                <a:t>(point de vue utilisateur/client)</a:t>
              </a:r>
              <a:endParaRPr lang="fr-FR" sz="3600" b="1" dirty="0">
                <a:solidFill>
                  <a:srgbClr val="FF0000"/>
                </a:solidFill>
              </a:endParaRPr>
            </a:p>
          </p:txBody>
        </p:sp>
        <p:sp>
          <p:nvSpPr>
            <p:cNvPr id="15" name="Flèche vers le bas 14"/>
            <p:cNvSpPr/>
            <p:nvPr/>
          </p:nvSpPr>
          <p:spPr>
            <a:xfrm>
              <a:off x="4214810" y="2071678"/>
              <a:ext cx="571504" cy="157163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pic>
        <p:nvPicPr>
          <p:cNvPr id="136193" name="Picture 1"/>
          <p:cNvPicPr>
            <a:picLocks noChangeAspect="1" noChangeArrowheads="1"/>
          </p:cNvPicPr>
          <p:nvPr/>
        </p:nvPicPr>
        <p:blipFill>
          <a:blip r:embed="rId4" cstate="print"/>
          <a:srcRect/>
          <a:stretch>
            <a:fillRect/>
          </a:stretch>
        </p:blipFill>
        <p:spPr bwMode="auto">
          <a:xfrm>
            <a:off x="2345085" y="4321671"/>
            <a:ext cx="685800" cy="152400"/>
          </a:xfrm>
          <a:prstGeom prst="rect">
            <a:avLst/>
          </a:prstGeom>
          <a:noFill/>
          <a:ln w="9525">
            <a:noFill/>
            <a:miter lim="800000"/>
            <a:headEnd/>
            <a:tailEnd/>
          </a:ln>
        </p:spPr>
      </p:pic>
      <p:sp>
        <p:nvSpPr>
          <p:cNvPr id="8" name="Rectangle 7"/>
          <p:cNvSpPr/>
          <p:nvPr/>
        </p:nvSpPr>
        <p:spPr>
          <a:xfrm>
            <a:off x="480984" y="2558681"/>
            <a:ext cx="3929090" cy="7143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PROBLÉMATIQUE</a:t>
            </a:r>
            <a:endParaRPr lang="fr-FR" dirty="0">
              <a:solidFill>
                <a:srgbClr val="FF0000"/>
              </a:solidFill>
              <a:latin typeface="Arial Black" pitchFamily="34" charset="0"/>
            </a:endParaRPr>
          </a:p>
        </p:txBody>
      </p:sp>
      <p:sp>
        <p:nvSpPr>
          <p:cNvPr id="9" name="Rectangle 8"/>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325041" y="2266806"/>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sp>
        <p:nvSpPr>
          <p:cNvPr id="10" name="Rectangle 9"/>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4285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pic>
        <p:nvPicPr>
          <p:cNvPr id="136193" name="Picture 1"/>
          <p:cNvPicPr>
            <a:picLocks noChangeAspect="1" noChangeArrowheads="1"/>
          </p:cNvPicPr>
          <p:nvPr/>
        </p:nvPicPr>
        <p:blipFill>
          <a:blip r:embed="rId4" cstate="print"/>
          <a:srcRect/>
          <a:stretch>
            <a:fillRect/>
          </a:stretch>
        </p:blipFill>
        <p:spPr bwMode="auto">
          <a:xfrm>
            <a:off x="2345085" y="4321671"/>
            <a:ext cx="685800" cy="152400"/>
          </a:xfrm>
          <a:prstGeom prst="rect">
            <a:avLst/>
          </a:prstGeom>
          <a:noFill/>
          <a:ln w="9525">
            <a:noFill/>
            <a:miter lim="800000"/>
            <a:headEnd/>
            <a:tailEnd/>
          </a:ln>
        </p:spPr>
      </p:pic>
      <p:sp>
        <p:nvSpPr>
          <p:cNvPr id="8" name="Rectangle 7"/>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sp>
        <p:nvSpPr>
          <p:cNvPr id="10" name="Rectangle 9"/>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325041" y="2259866"/>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sp>
        <p:nvSpPr>
          <p:cNvPr id="11" name="Rectangle 10"/>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25</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Mission(s)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Picture 3"/>
          <p:cNvPicPr>
            <a:picLocks noChangeAspect="1" noChangeArrowheads="1"/>
          </p:cNvPicPr>
          <p:nvPr/>
        </p:nvPicPr>
        <p:blipFill>
          <a:blip r:embed="rId3" cstate="print"/>
          <a:stretch>
            <a:fillRect/>
          </a:stretch>
        </p:blipFill>
        <p:spPr bwMode="auto">
          <a:xfrm>
            <a:off x="285720" y="1293520"/>
            <a:ext cx="8578566" cy="4413836"/>
          </a:xfrm>
          <a:prstGeom prst="rect">
            <a:avLst/>
          </a:prstGeom>
          <a:noFill/>
          <a:ln w="9525">
            <a:noFill/>
            <a:miter lim="800000"/>
            <a:headEnd/>
            <a:tailEnd/>
          </a:ln>
          <a:effectLst/>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sldjump"/>
          </p:cNvPr>
          <p:cNvPicPr>
            <a:picLocks noChangeAspect="1" noChangeArrowheads="1"/>
          </p:cNvPicPr>
          <p:nvPr/>
        </p:nvPicPr>
        <p:blipFill>
          <a:blip r:embed="rId3" cstate="print"/>
          <a:srcRect/>
          <a:stretch>
            <a:fillRect/>
          </a:stretch>
        </p:blipFill>
        <p:spPr bwMode="auto">
          <a:xfrm>
            <a:off x="179512" y="11663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4" cstate="print"/>
          <a:srcRect/>
          <a:stretch>
            <a:fillRect/>
          </a:stretch>
        </p:blipFill>
        <p:spPr bwMode="auto">
          <a:xfrm>
            <a:off x="5157588" y="961678"/>
            <a:ext cx="3788847" cy="3240360"/>
          </a:xfrm>
          <a:prstGeom prst="rect">
            <a:avLst/>
          </a:prstGeom>
          <a:noFill/>
          <a:ln w="9525">
            <a:solidFill>
              <a:srgbClr val="000099"/>
            </a:solid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349277" y="4328145"/>
            <a:ext cx="685800" cy="152400"/>
          </a:xfrm>
          <a:prstGeom prst="rect">
            <a:avLst/>
          </a:prstGeom>
          <a:noFill/>
          <a:ln w="9525">
            <a:noFill/>
            <a:miter lim="800000"/>
            <a:headEnd/>
            <a:tailEnd/>
          </a:ln>
        </p:spPr>
      </p:pic>
      <p:sp>
        <p:nvSpPr>
          <p:cNvPr id="8" name="Rectangle 7"/>
          <p:cNvSpPr/>
          <p:nvPr/>
        </p:nvSpPr>
        <p:spPr>
          <a:xfrm>
            <a:off x="480984" y="1624000"/>
            <a:ext cx="3929090" cy="7143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ENJEU</a:t>
            </a:r>
            <a:endParaRPr lang="fr-FR" dirty="0">
              <a:solidFill>
                <a:srgbClr val="FF0000"/>
              </a:solidFill>
              <a:latin typeface="Arial Black" pitchFamily="34" charset="0"/>
            </a:endParaRPr>
          </a:p>
        </p:txBody>
      </p:sp>
      <p:sp>
        <p:nvSpPr>
          <p:cNvPr id="9" name="Rectangle 8"/>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sp>
        <p:nvSpPr>
          <p:cNvPr id="10" name="Rectangle 9"/>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325041" y="2272929"/>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sp>
        <p:nvSpPr>
          <p:cNvPr id="12" name="Rectangle 11"/>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27</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191683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 action="ppaction://noaction"/>
          </p:cNvPr>
          <p:cNvPicPr>
            <a:picLocks noChangeAspect="1" noChangeArrowheads="1"/>
          </p:cNvPicPr>
          <p:nvPr/>
        </p:nvPicPr>
        <p:blipFill>
          <a:blip r:embed="rId3" cstate="print"/>
          <a:srcRect/>
          <a:stretch>
            <a:fillRect/>
          </a:stretch>
        </p:blipFill>
        <p:spPr bwMode="auto">
          <a:xfrm>
            <a:off x="5508104" y="3284984"/>
            <a:ext cx="2952328" cy="2188280"/>
          </a:xfrm>
          <a:prstGeom prst="rect">
            <a:avLst/>
          </a:prstGeom>
          <a:noFill/>
          <a:ln w="9525">
            <a:noFill/>
            <a:miter lim="800000"/>
            <a:headEnd/>
            <a:tailEnd/>
          </a:ln>
        </p:spPr>
      </p:pic>
      <p:sp>
        <p:nvSpPr>
          <p:cNvPr id="34" name="Titre 1"/>
          <p:cNvSpPr txBox="1">
            <a:spLocks/>
          </p:cNvSpPr>
          <p:nvPr/>
        </p:nvSpPr>
        <p:spPr>
          <a:xfrm>
            <a:off x="467544" y="2428868"/>
            <a:ext cx="4824536"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Enjeu</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0" name="ZoneTexte 39"/>
          <p:cNvSpPr txBox="1"/>
          <p:nvPr/>
        </p:nvSpPr>
        <p:spPr>
          <a:xfrm>
            <a:off x="267396" y="4857760"/>
            <a:ext cx="5214248" cy="954107"/>
          </a:xfrm>
          <a:prstGeom prst="rect">
            <a:avLst/>
          </a:prstGeom>
          <a:noFill/>
        </p:spPr>
        <p:txBody>
          <a:bodyPr wrap="square" rtlCol="0">
            <a:spAutoFit/>
          </a:bodyPr>
          <a:lstStyle/>
          <a:p>
            <a:pPr algn="ctr"/>
            <a:r>
              <a:rPr lang="fr-FR" sz="2800" dirty="0" smtClean="0"/>
              <a:t>Il doit clairement faire apparaitre </a:t>
            </a:r>
          </a:p>
          <a:p>
            <a:pPr algn="ctr"/>
            <a:r>
              <a:rPr lang="fr-FR" sz="2800" dirty="0" smtClean="0"/>
              <a:t>ce qui est en jeu dans le projet.</a:t>
            </a:r>
          </a:p>
        </p:txBody>
      </p:sp>
      <p:sp>
        <p:nvSpPr>
          <p:cNvPr id="41" name="ZoneTexte 40"/>
          <p:cNvSpPr txBox="1"/>
          <p:nvPr/>
        </p:nvSpPr>
        <p:spPr>
          <a:xfrm>
            <a:off x="215008" y="3357562"/>
            <a:ext cx="5214248" cy="1384995"/>
          </a:xfrm>
          <a:prstGeom prst="rect">
            <a:avLst/>
          </a:prstGeom>
          <a:noFill/>
        </p:spPr>
        <p:txBody>
          <a:bodyPr wrap="square" rtlCol="0">
            <a:spAutoFit/>
          </a:bodyPr>
          <a:lstStyle/>
          <a:p>
            <a:pPr algn="ctr"/>
            <a:r>
              <a:rPr lang="fr-FR" sz="2800" dirty="0" smtClean="0"/>
              <a:t>L’enjeu vise à préciser ce qui est recherché à travers la réalisation du projet</a:t>
            </a: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28</a:t>
            </a:fld>
            <a:endParaRPr lang="fr-FR" dirty="0"/>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191683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 action="ppaction://noaction"/>
          </p:cNvPr>
          <p:cNvPicPr>
            <a:picLocks noChangeAspect="1" noChangeArrowheads="1"/>
          </p:cNvPicPr>
          <p:nvPr/>
        </p:nvPicPr>
        <p:blipFill>
          <a:blip r:embed="rId3" cstate="print"/>
          <a:srcRect/>
          <a:stretch>
            <a:fillRect/>
          </a:stretch>
        </p:blipFill>
        <p:spPr bwMode="auto">
          <a:xfrm>
            <a:off x="5508104" y="3284984"/>
            <a:ext cx="2952328" cy="2188280"/>
          </a:xfrm>
          <a:prstGeom prst="rect">
            <a:avLst/>
          </a:prstGeom>
          <a:noFill/>
          <a:ln w="9525">
            <a:solidFill>
              <a:srgbClr val="000099"/>
            </a:solidFill>
            <a:miter lim="800000"/>
            <a:headEnd/>
            <a:tailEnd/>
          </a:ln>
        </p:spPr>
      </p:pic>
      <p:sp>
        <p:nvSpPr>
          <p:cNvPr id="34" name="Titre 1"/>
          <p:cNvSpPr txBox="1">
            <a:spLocks/>
          </p:cNvSpPr>
          <p:nvPr/>
        </p:nvSpPr>
        <p:spPr>
          <a:xfrm>
            <a:off x="467544" y="2428868"/>
            <a:ext cx="4824536"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Enjeu</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ZoneTexte 35"/>
          <p:cNvSpPr txBox="1"/>
          <p:nvPr/>
        </p:nvSpPr>
        <p:spPr>
          <a:xfrm>
            <a:off x="179512" y="3286124"/>
            <a:ext cx="5365104" cy="3539430"/>
          </a:xfrm>
          <a:prstGeom prst="rect">
            <a:avLst/>
          </a:prstGeom>
          <a:noFill/>
        </p:spPr>
        <p:txBody>
          <a:bodyPr wrap="square" rtlCol="0">
            <a:spAutoFit/>
          </a:bodyPr>
          <a:lstStyle/>
          <a:p>
            <a:pPr algn="ctr">
              <a:spcAft>
                <a:spcPts val="1000"/>
              </a:spcAft>
            </a:pPr>
            <a:r>
              <a:rPr lang="fr-FR" sz="2800" b="1" dirty="0" smtClean="0">
                <a:solidFill>
                  <a:srgbClr val="C00000"/>
                </a:solidFill>
              </a:rPr>
              <a:t>Enjeu sociétal </a:t>
            </a:r>
            <a:r>
              <a:rPr lang="fr-FR" sz="2400" b="1" dirty="0" smtClean="0">
                <a:solidFill>
                  <a:srgbClr val="FF0000"/>
                </a:solidFill>
              </a:rPr>
              <a:t>: améliorer la sécurité, le confort, assister…</a:t>
            </a:r>
          </a:p>
          <a:p>
            <a:pPr algn="ctr">
              <a:spcAft>
                <a:spcPts val="1000"/>
              </a:spcAft>
            </a:pPr>
            <a:r>
              <a:rPr lang="fr-FR" sz="2800" b="1" dirty="0" smtClean="0">
                <a:solidFill>
                  <a:srgbClr val="C00000"/>
                </a:solidFill>
              </a:rPr>
              <a:t>Enjeu environnemental </a:t>
            </a:r>
            <a:r>
              <a:rPr lang="fr-FR" sz="2400" b="1" dirty="0" smtClean="0">
                <a:solidFill>
                  <a:srgbClr val="FF0000"/>
                </a:solidFill>
              </a:rPr>
              <a:t>: réduire l’impact environnemental (pollution, ressource énergétique renouvelable), …</a:t>
            </a:r>
          </a:p>
          <a:p>
            <a:pPr algn="ctr"/>
            <a:r>
              <a:rPr lang="fr-FR" sz="2800" b="1" dirty="0" smtClean="0">
                <a:solidFill>
                  <a:srgbClr val="C00000"/>
                </a:solidFill>
              </a:rPr>
              <a:t>Enjeu économique </a:t>
            </a:r>
            <a:r>
              <a:rPr lang="fr-FR" sz="2400" b="1" dirty="0" smtClean="0">
                <a:solidFill>
                  <a:srgbClr val="FF0000"/>
                </a:solidFill>
              </a:rPr>
              <a:t>: améliorer la compétitivité, innover, réduire les coûts …</a:t>
            </a:r>
            <a:endParaRPr lang="fr-FR" sz="1400" dirty="0" smtClean="0"/>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graphicFrame>
        <p:nvGraphicFramePr>
          <p:cNvPr id="5" name="Tableau 4"/>
          <p:cNvGraphicFramePr>
            <a:graphicFrameLocks noGrp="1"/>
          </p:cNvGraphicFramePr>
          <p:nvPr/>
        </p:nvGraphicFramePr>
        <p:xfrm>
          <a:off x="480607"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pic>
        <p:nvPicPr>
          <p:cNvPr id="136193" name="Picture 1"/>
          <p:cNvPicPr>
            <a:picLocks noChangeAspect="1" noChangeArrowheads="1"/>
          </p:cNvPicPr>
          <p:nvPr/>
        </p:nvPicPr>
        <p:blipFill>
          <a:blip r:embed="rId4" cstate="print"/>
          <a:srcRect/>
          <a:stretch>
            <a:fillRect/>
          </a:stretch>
        </p:blipFill>
        <p:spPr bwMode="auto">
          <a:xfrm>
            <a:off x="2345085" y="4321671"/>
            <a:ext cx="685800" cy="152400"/>
          </a:xfrm>
          <a:prstGeom prst="rect">
            <a:avLst/>
          </a:prstGeom>
          <a:noFill/>
          <a:ln w="9525">
            <a:noFill/>
            <a:miter lim="800000"/>
            <a:headEnd/>
            <a:tailEnd/>
          </a:ln>
        </p:spPr>
      </p:pic>
      <p:sp>
        <p:nvSpPr>
          <p:cNvPr id="9" name="Rectangle 8"/>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sp>
        <p:nvSpPr>
          <p:cNvPr id="10" name="Rectangle 9"/>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325041" y="2272929"/>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sp>
        <p:nvSpPr>
          <p:cNvPr id="12" name="Rectangle 11"/>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Focus sur la préparation du projet en vue de la validation</a:t>
            </a:r>
            <a:endParaRPr lang="fr-FR" dirty="0"/>
          </a:p>
        </p:txBody>
      </p:sp>
      <p:pic>
        <p:nvPicPr>
          <p:cNvPr id="3" name="Picture 4"/>
          <p:cNvPicPr>
            <a:picLocks noChangeAspect="1" noChangeArrowheads="1"/>
          </p:cNvPicPr>
          <p:nvPr/>
        </p:nvPicPr>
        <p:blipFill>
          <a:blip r:embed="rId2" cstate="print"/>
          <a:srcRect t="23422" r="30109" b="8657"/>
          <a:stretch>
            <a:fillRect/>
          </a:stretch>
        </p:blipFill>
        <p:spPr bwMode="auto">
          <a:xfrm>
            <a:off x="3959424" y="2204864"/>
            <a:ext cx="5184576" cy="2832738"/>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t="26375" r="56649" b="7672"/>
          <a:stretch>
            <a:fillRect/>
          </a:stretch>
        </p:blipFill>
        <p:spPr bwMode="auto">
          <a:xfrm>
            <a:off x="2843808" y="2780928"/>
            <a:ext cx="2879305" cy="2462770"/>
          </a:xfrm>
          <a:prstGeom prst="rect">
            <a:avLst/>
          </a:prstGeom>
          <a:noFill/>
          <a:ln w="9525">
            <a:noFill/>
            <a:miter lim="800000"/>
            <a:headEnd/>
            <a:tailEnd/>
          </a:ln>
          <a:scene3d>
            <a:camera prst="isometricOffAxis1Left">
              <a:rot lat="1200000" lon="1200000" rev="0"/>
            </a:camera>
            <a:lightRig rig="threePt" dir="t"/>
          </a:scene3d>
        </p:spPr>
      </p:pic>
      <p:pic>
        <p:nvPicPr>
          <p:cNvPr id="5" name="Picture 2"/>
          <p:cNvPicPr>
            <a:picLocks noChangeAspect="1" noChangeArrowheads="1"/>
          </p:cNvPicPr>
          <p:nvPr/>
        </p:nvPicPr>
        <p:blipFill>
          <a:blip r:embed="rId4" cstate="print"/>
          <a:srcRect t="23250" r="53156" b="6250"/>
          <a:stretch>
            <a:fillRect/>
          </a:stretch>
        </p:blipFill>
        <p:spPr bwMode="auto">
          <a:xfrm>
            <a:off x="1475656" y="3501008"/>
            <a:ext cx="2893414" cy="2448272"/>
          </a:xfrm>
          <a:prstGeom prst="rect">
            <a:avLst/>
          </a:prstGeom>
          <a:noFill/>
          <a:ln w="9525">
            <a:noFill/>
            <a:miter lim="800000"/>
            <a:headEnd/>
            <a:tailEnd/>
          </a:ln>
          <a:scene3d>
            <a:camera prst="isometricOffAxis1Left">
              <a:rot lat="1200000" lon="1800000" rev="0"/>
            </a:camera>
            <a:lightRig rig="threePt" dir="t"/>
          </a:scene3d>
        </p:spPr>
      </p:pic>
      <p:pic>
        <p:nvPicPr>
          <p:cNvPr id="6" name="Picture 3"/>
          <p:cNvPicPr>
            <a:picLocks noChangeAspect="1" noChangeArrowheads="1"/>
          </p:cNvPicPr>
          <p:nvPr/>
        </p:nvPicPr>
        <p:blipFill>
          <a:blip r:embed="rId5" cstate="print"/>
          <a:srcRect/>
          <a:stretch>
            <a:fillRect/>
          </a:stretch>
        </p:blipFill>
        <p:spPr bwMode="auto">
          <a:xfrm>
            <a:off x="0" y="4221088"/>
            <a:ext cx="3312367" cy="2390912"/>
          </a:xfrm>
          <a:prstGeom prst="rect">
            <a:avLst/>
          </a:prstGeom>
          <a:noFill/>
          <a:ln w="9525">
            <a:solidFill>
              <a:schemeClr val="accent1"/>
            </a:solidFill>
            <a:miter lim="800000"/>
            <a:headEnd/>
            <a:tailEnd/>
          </a:ln>
          <a:scene3d>
            <a:camera prst="isometricOffAxis1Left">
              <a:rot lat="1200000" lon="3000000" rev="0"/>
            </a:camera>
            <a:lightRig rig="threePt" dir="t"/>
          </a:scene3d>
        </p:spPr>
      </p:pic>
      <p:cxnSp>
        <p:nvCxnSpPr>
          <p:cNvPr id="7" name="Connecteur droit avec flèche 6"/>
          <p:cNvCxnSpPr/>
          <p:nvPr/>
        </p:nvCxnSpPr>
        <p:spPr>
          <a:xfrm flipV="1">
            <a:off x="539552" y="2060848"/>
            <a:ext cx="2952328" cy="1512168"/>
          </a:xfrm>
          <a:prstGeom prst="straightConnector1">
            <a:avLst/>
          </a:prstGeom>
          <a:ln w="1460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30</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Mission(s)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8" name="Picture 3"/>
          <p:cNvPicPr>
            <a:picLocks noChangeAspect="1" noChangeArrowheads="1"/>
          </p:cNvPicPr>
          <p:nvPr/>
        </p:nvPicPr>
        <p:blipFill>
          <a:blip r:embed="rId2" cstate="print"/>
          <a:stretch>
            <a:fillRect/>
          </a:stretch>
        </p:blipFill>
        <p:spPr bwMode="auto">
          <a:xfrm>
            <a:off x="285720" y="1293520"/>
            <a:ext cx="8578566" cy="4413836"/>
          </a:xfrm>
          <a:prstGeom prst="rect">
            <a:avLst/>
          </a:prstGeom>
          <a:noFill/>
          <a:ln w="9525">
            <a:noFill/>
            <a:miter lim="800000"/>
            <a:headEnd/>
            <a:tailEnd/>
          </a:ln>
          <a:effectLst/>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sp>
        <p:nvSpPr>
          <p:cNvPr id="7" name="Rectangle 6"/>
          <p:cNvSpPr/>
          <p:nvPr/>
        </p:nvSpPr>
        <p:spPr>
          <a:xfrm>
            <a:off x="480984" y="928670"/>
            <a:ext cx="3929090" cy="44767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Intitulé du projet</a:t>
            </a:r>
            <a:endParaRPr lang="fr-FR" dirty="0">
              <a:solidFill>
                <a:srgbClr val="FF0000"/>
              </a:solidFill>
              <a:latin typeface="Arial Black" pitchFamily="34" charset="0"/>
            </a:endParaRPr>
          </a:p>
        </p:txBody>
      </p:sp>
      <p:sp>
        <p:nvSpPr>
          <p:cNvPr id="6" name="Rectangle 5"/>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graphicFrame>
        <p:nvGraphicFramePr>
          <p:cNvPr id="8" name="Tableau 7"/>
          <p:cNvGraphicFramePr>
            <a:graphicFrameLocks noGrp="1"/>
          </p:cNvGraphicFramePr>
          <p:nvPr/>
        </p:nvGraphicFramePr>
        <p:xfrm>
          <a:off x="480607"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sp>
        <p:nvSpPr>
          <p:cNvPr id="9" name="Rectangle 8"/>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325041" y="2272929"/>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pic>
        <p:nvPicPr>
          <p:cNvPr id="11"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sp>
        <p:nvSpPr>
          <p:cNvPr id="12" name="Rectangle 11"/>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32</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191683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 action="ppaction://noaction"/>
          </p:cNvPr>
          <p:cNvPicPr>
            <a:picLocks noChangeAspect="1" noChangeArrowheads="1"/>
          </p:cNvPicPr>
          <p:nvPr/>
        </p:nvPicPr>
        <p:blipFill>
          <a:blip r:embed="rId3" cstate="print"/>
          <a:srcRect/>
          <a:stretch>
            <a:fillRect/>
          </a:stretch>
        </p:blipFill>
        <p:spPr bwMode="auto">
          <a:xfrm>
            <a:off x="5508104" y="3284984"/>
            <a:ext cx="2952328" cy="2188280"/>
          </a:xfrm>
          <a:prstGeom prst="rect">
            <a:avLst/>
          </a:prstGeom>
          <a:noFill/>
          <a:ln w="9525">
            <a:solidFill>
              <a:srgbClr val="000099"/>
            </a:solidFill>
            <a:miter lim="800000"/>
            <a:headEnd/>
            <a:tailEnd/>
          </a:ln>
        </p:spPr>
      </p:pic>
      <p:sp>
        <p:nvSpPr>
          <p:cNvPr id="34" name="Titre 1"/>
          <p:cNvSpPr txBox="1">
            <a:spLocks/>
          </p:cNvSpPr>
          <p:nvPr/>
        </p:nvSpPr>
        <p:spPr>
          <a:xfrm>
            <a:off x="467544" y="2564905"/>
            <a:ext cx="4824536"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Intitulé du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5" name="Sous-titre 2"/>
          <p:cNvSpPr txBox="1">
            <a:spLocks/>
          </p:cNvSpPr>
          <p:nvPr/>
        </p:nvSpPr>
        <p:spPr>
          <a:xfrm>
            <a:off x="714348" y="3500438"/>
            <a:ext cx="4357718" cy="1212166"/>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tabLst/>
              <a:defRPr/>
            </a:pPr>
            <a:r>
              <a:rPr kumimoji="0" lang="fr-F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Nom du système                 objet du projet</a:t>
            </a:r>
            <a:endParaRPr kumimoji="0" lang="fr-FR"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8" name="Sous-titre 2"/>
          <p:cNvSpPr txBox="1">
            <a:spLocks/>
          </p:cNvSpPr>
          <p:nvPr/>
        </p:nvSpPr>
        <p:spPr>
          <a:xfrm>
            <a:off x="1000100" y="4879090"/>
            <a:ext cx="3643338" cy="1497918"/>
          </a:xfrm>
          <a:prstGeom prst="rect">
            <a:avLst/>
          </a:prstGeom>
          <a:solidFill>
            <a:schemeClr val="bg1"/>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Nom</a:t>
            </a:r>
          </a:p>
          <a:p>
            <a:pPr marL="342900" indent="-342900" algn="ctr">
              <a:spcBef>
                <a:spcPct val="20000"/>
              </a:spcBef>
              <a:defRPr/>
            </a:pPr>
            <a:r>
              <a:rPr lang="fr-FR" sz="2400" dirty="0" smtClean="0">
                <a:latin typeface="Arial" pitchFamily="34" charset="0"/>
                <a:cs typeface="Arial" pitchFamily="34" charset="0"/>
              </a:rPr>
              <a:t>+ spécificité(s)</a:t>
            </a:r>
          </a:p>
        </p:txBody>
      </p:sp>
      <p:sp>
        <p:nvSpPr>
          <p:cNvPr id="39" name="Sous-titre 2"/>
          <p:cNvSpPr txBox="1">
            <a:spLocks/>
          </p:cNvSpPr>
          <p:nvPr/>
        </p:nvSpPr>
        <p:spPr>
          <a:xfrm>
            <a:off x="4857752" y="4857760"/>
            <a:ext cx="3643338" cy="1212166"/>
          </a:xfrm>
          <a:prstGeom prst="rect">
            <a:avLst/>
          </a:prstGeom>
          <a:solidFill>
            <a:schemeClr val="bg1"/>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Station météorologique</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autonome</a:t>
            </a:r>
          </a:p>
          <a:p>
            <a:pPr marL="342900" marR="0" lvl="0" indent="-342900" algn="ctr" defTabSz="914400" rtl="0" eaLnBrk="1" fontAlgn="auto" latinLnBrk="0" hangingPunct="1">
              <a:lnSpc>
                <a:spcPct val="100000"/>
              </a:lnSpc>
              <a:spcBef>
                <a:spcPct val="20000"/>
              </a:spcBef>
              <a:spcAft>
                <a:spcPts val="0"/>
              </a:spcAft>
              <a:buClrTx/>
              <a:buSzTx/>
              <a:tabLst/>
              <a:defRPr/>
            </a:pPr>
            <a:r>
              <a:rPr lang="fr-FR" sz="2400" dirty="0" smtClean="0">
                <a:latin typeface="Arial" pitchFamily="34" charset="0"/>
                <a:cs typeface="Arial" pitchFamily="34" charset="0"/>
              </a:rPr>
              <a:t>et communicante</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6" name="Sous-titre 2"/>
          <p:cNvSpPr txBox="1">
            <a:spLocks/>
          </p:cNvSpPr>
          <p:nvPr/>
        </p:nvSpPr>
        <p:spPr>
          <a:xfrm>
            <a:off x="1000100" y="4643446"/>
            <a:ext cx="3643338" cy="1500198"/>
          </a:xfrm>
          <a:prstGeom prst="rect">
            <a:avLst/>
          </a:prstGeom>
          <a:solidFill>
            <a:schemeClr val="bg1"/>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Nom dérivé d’un verbe</a:t>
            </a:r>
          </a:p>
          <a:p>
            <a:pPr marL="342900" indent="-342900" algn="ctr">
              <a:spcBef>
                <a:spcPct val="20000"/>
              </a:spcBef>
              <a:defRPr/>
            </a:pPr>
            <a:r>
              <a:rPr lang="fr-FR" sz="2400" dirty="0" smtClean="0">
                <a:latin typeface="Arial" pitchFamily="34" charset="0"/>
                <a:cs typeface="Arial" pitchFamily="34" charset="0"/>
              </a:rPr>
              <a:t>+ spécificité</a:t>
            </a:r>
          </a:p>
          <a:p>
            <a:pPr marR="0" lvl="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complément précisant à quoi il s’applique</a:t>
            </a:r>
          </a:p>
        </p:txBody>
      </p:sp>
      <p:sp>
        <p:nvSpPr>
          <p:cNvPr id="37" name="Sous-titre 2"/>
          <p:cNvSpPr txBox="1">
            <a:spLocks/>
          </p:cNvSpPr>
          <p:nvPr/>
        </p:nvSpPr>
        <p:spPr>
          <a:xfrm>
            <a:off x="4786314" y="4931478"/>
            <a:ext cx="3643338" cy="1212166"/>
          </a:xfrm>
          <a:prstGeom prst="rect">
            <a:avLst/>
          </a:prstGeom>
          <a:solidFill>
            <a:schemeClr val="bg1"/>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Éclairage</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Autonome</a:t>
            </a:r>
          </a:p>
          <a:p>
            <a:pPr marL="342900" marR="0" lvl="0" indent="-342900" algn="ctr" defTabSz="914400" rtl="0" eaLnBrk="1" fontAlgn="auto" latinLnBrk="0" hangingPunct="1">
              <a:lnSpc>
                <a:spcPct val="100000"/>
              </a:lnSpc>
              <a:spcBef>
                <a:spcPct val="20000"/>
              </a:spcBef>
              <a:spcAft>
                <a:spcPts val="0"/>
              </a:spcAft>
              <a:buClrTx/>
              <a:buSzTx/>
              <a:tabLst/>
              <a:defRPr/>
            </a:pPr>
            <a:r>
              <a:rPr lang="fr-FR" sz="2400" dirty="0" smtClean="0">
                <a:latin typeface="Arial" pitchFamily="34" charset="0"/>
                <a:cs typeface="Arial" pitchFamily="34" charset="0"/>
              </a:rPr>
              <a:t>d’un abri de tramway</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uiExpand="1" bldLvl="2" animBg="1"/>
      <p:bldP spid="36" grpId="0" animBg="1"/>
      <p:bldP spid="37" grpId="0" bldLvl="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sp>
        <p:nvSpPr>
          <p:cNvPr id="6" name="Rectangle 5"/>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graphicFrame>
        <p:nvGraphicFramePr>
          <p:cNvPr id="8" name="Tableau 7"/>
          <p:cNvGraphicFramePr>
            <a:graphicFrameLocks noGrp="1"/>
          </p:cNvGraphicFramePr>
          <p:nvPr/>
        </p:nvGraphicFramePr>
        <p:xfrm>
          <a:off x="480607"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graphicFrame>
        <p:nvGraphicFramePr>
          <p:cNvPr id="9" name="Tableau 8"/>
          <p:cNvGraphicFramePr>
            <a:graphicFrameLocks noGrp="1"/>
          </p:cNvGraphicFramePr>
          <p:nvPr/>
        </p:nvGraphicFramePr>
        <p:xfrm>
          <a:off x="539552" y="1052736"/>
          <a:ext cx="3816424" cy="204417"/>
        </p:xfrm>
        <a:graphic>
          <a:graphicData uri="http://schemas.openxmlformats.org/drawingml/2006/table">
            <a:tbl>
              <a:tblPr/>
              <a:tblGrid>
                <a:gridCol w="3816424"/>
              </a:tblGrid>
              <a:tr h="204417">
                <a:tc>
                  <a:txBody>
                    <a:bodyPr/>
                    <a:lstStyle/>
                    <a:p>
                      <a:pPr algn="ctr" rtl="0" fontAlgn="ctr"/>
                      <a:r>
                        <a:rPr lang="fr-FR" sz="1300" b="1" i="0" u="none" strike="noStrike" dirty="0">
                          <a:solidFill>
                            <a:srgbClr val="000000"/>
                          </a:solidFill>
                          <a:latin typeface="Arial"/>
                        </a:rPr>
                        <a:t>éclairage </a:t>
                      </a:r>
                      <a:r>
                        <a:rPr lang="fr-FR" sz="1300" b="1" i="0" u="none" strike="noStrike" dirty="0">
                          <a:solidFill>
                            <a:srgbClr val="FF0000"/>
                          </a:solidFill>
                          <a:latin typeface="Arial"/>
                        </a:rPr>
                        <a:t>autonome</a:t>
                      </a:r>
                      <a:r>
                        <a:rPr lang="fr-FR" sz="1300" b="1" i="0" u="none" strike="noStrike" dirty="0">
                          <a:solidFill>
                            <a:srgbClr val="000000"/>
                          </a:solidFill>
                          <a:latin typeface="Arial"/>
                        </a:rPr>
                        <a:t> d'un abri de tramway</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sp>
        <p:nvSpPr>
          <p:cNvPr id="10" name="Rectangle 9"/>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325041" y="2272929"/>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pic>
        <p:nvPicPr>
          <p:cNvPr id="12"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sp>
        <p:nvSpPr>
          <p:cNvPr id="13" name="Rectangle 12"/>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sp>
        <p:nvSpPr>
          <p:cNvPr id="6" name="Rectangle 5"/>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graphicFrame>
        <p:nvGraphicFramePr>
          <p:cNvPr id="8" name="Tableau 7"/>
          <p:cNvGraphicFramePr>
            <a:graphicFrameLocks noGrp="1"/>
          </p:cNvGraphicFramePr>
          <p:nvPr/>
        </p:nvGraphicFramePr>
        <p:xfrm>
          <a:off x="480607"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graphicFrame>
        <p:nvGraphicFramePr>
          <p:cNvPr id="9" name="Tableau 8"/>
          <p:cNvGraphicFramePr>
            <a:graphicFrameLocks noGrp="1"/>
          </p:cNvGraphicFramePr>
          <p:nvPr/>
        </p:nvGraphicFramePr>
        <p:xfrm>
          <a:off x="539552" y="1052736"/>
          <a:ext cx="3816424" cy="204417"/>
        </p:xfrm>
        <a:graphic>
          <a:graphicData uri="http://schemas.openxmlformats.org/drawingml/2006/table">
            <a:tbl>
              <a:tblPr/>
              <a:tblGrid>
                <a:gridCol w="3816424"/>
              </a:tblGrid>
              <a:tr h="204417">
                <a:tc>
                  <a:txBody>
                    <a:bodyPr/>
                    <a:lstStyle/>
                    <a:p>
                      <a:pPr algn="ctr" rtl="0" fontAlgn="ctr"/>
                      <a:r>
                        <a:rPr lang="fr-FR" sz="1300" b="1" i="0" u="none" strike="noStrike" dirty="0">
                          <a:solidFill>
                            <a:srgbClr val="000000"/>
                          </a:solidFill>
                          <a:latin typeface="Arial"/>
                        </a:rPr>
                        <a:t>éclairage </a:t>
                      </a:r>
                      <a:r>
                        <a:rPr lang="fr-FR" sz="1300" b="1" i="0" u="none" strike="noStrike" dirty="0">
                          <a:solidFill>
                            <a:srgbClr val="FF0000"/>
                          </a:solidFill>
                          <a:latin typeface="Arial"/>
                        </a:rPr>
                        <a:t>autonome</a:t>
                      </a:r>
                      <a:r>
                        <a:rPr lang="fr-FR" sz="1300" b="1" i="0" u="none" strike="noStrike" dirty="0">
                          <a:solidFill>
                            <a:srgbClr val="000000"/>
                          </a:solidFill>
                          <a:latin typeface="Arial"/>
                        </a:rPr>
                        <a:t> d'un abri de tramway</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sp>
        <p:nvSpPr>
          <p:cNvPr id="10" name="Rectangle 9"/>
          <p:cNvSpPr/>
          <p:nvPr/>
        </p:nvSpPr>
        <p:spPr>
          <a:xfrm>
            <a:off x="480984" y="3500438"/>
            <a:ext cx="3929090" cy="7143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PRODUCTION FINALE ATTENDUE</a:t>
            </a:r>
            <a:endParaRPr lang="fr-FR" dirty="0">
              <a:solidFill>
                <a:srgbClr val="FF0000"/>
              </a:solidFill>
              <a:latin typeface="Arial Black" pitchFamily="34" charset="0"/>
            </a:endParaRPr>
          </a:p>
        </p:txBody>
      </p:sp>
      <p:sp>
        <p:nvSpPr>
          <p:cNvPr id="11" name="Rectangle 10"/>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325041" y="2272929"/>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pic>
        <p:nvPicPr>
          <p:cNvPr id="13"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sp>
        <p:nvSpPr>
          <p:cNvPr id="14" name="Rectangle 13"/>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35</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90054"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p:cNvPicPr>
            <a:picLocks noChangeAspect="1" noChangeArrowheads="1"/>
          </p:cNvPicPr>
          <p:nvPr/>
        </p:nvPicPr>
        <p:blipFill>
          <a:blip r:embed="rId3" cstate="print"/>
          <a:srcRect/>
          <a:stretch>
            <a:fillRect/>
          </a:stretch>
        </p:blipFill>
        <p:spPr bwMode="auto">
          <a:xfrm>
            <a:off x="5508104" y="3284984"/>
            <a:ext cx="2952328" cy="2188280"/>
          </a:xfrm>
          <a:prstGeom prst="rect">
            <a:avLst/>
          </a:prstGeom>
          <a:noFill/>
          <a:ln w="9525">
            <a:noFill/>
            <a:miter lim="800000"/>
            <a:headEnd/>
            <a:tailEnd/>
          </a:ln>
        </p:spPr>
      </p:pic>
      <p:sp>
        <p:nvSpPr>
          <p:cNvPr id="34" name="Titre 1"/>
          <p:cNvSpPr txBox="1">
            <a:spLocks/>
          </p:cNvSpPr>
          <p:nvPr/>
        </p:nvSpPr>
        <p:spPr>
          <a:xfrm>
            <a:off x="107504" y="2564905"/>
            <a:ext cx="5184576"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Production finale Attendue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5" name="Sous-titre 2"/>
          <p:cNvSpPr txBox="1">
            <a:spLocks/>
          </p:cNvSpPr>
          <p:nvPr/>
        </p:nvSpPr>
        <p:spPr>
          <a:xfrm>
            <a:off x="107504" y="3913106"/>
            <a:ext cx="5400600" cy="201622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80000"/>
              </a:lnSpc>
              <a:spcAft>
                <a:spcPts val="1200"/>
              </a:spcAft>
              <a:buClrTx/>
              <a:buSzTx/>
              <a:tabLst/>
              <a:defRPr/>
            </a:pPr>
            <a:r>
              <a:rPr lang="fr-FR" sz="2400" dirty="0" smtClean="0">
                <a:latin typeface="Arial" pitchFamily="34" charset="0"/>
                <a:cs typeface="Arial" pitchFamily="34" charset="0"/>
              </a:rPr>
              <a:t>La production finale correspond                  aux livrables du projet</a:t>
            </a:r>
          </a:p>
          <a:p>
            <a:pPr marL="342900" marR="0" lvl="0" indent="-342900" algn="ctr" defTabSz="914400" rtl="0" eaLnBrk="1" fontAlgn="auto" latinLnBrk="0" hangingPunct="1">
              <a:lnSpc>
                <a:spcPct val="80000"/>
              </a:lnSpc>
              <a:spcAft>
                <a:spcPts val="1200"/>
              </a:spcAft>
              <a:buClrTx/>
              <a:buSzTx/>
              <a:tabLst/>
              <a:defRPr/>
            </a:pPr>
            <a:r>
              <a:rPr lang="fr-FR" sz="2400" dirty="0" smtClean="0">
                <a:latin typeface="Arial" pitchFamily="34" charset="0"/>
                <a:cs typeface="Arial" pitchFamily="34" charset="0"/>
              </a:rPr>
              <a:t>Le prototype constitue le livrable minimal</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On</a:t>
            </a: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peut lui ajouter des éléments parmi ceux qui ont été nécessaires  à sa réalisation</a:t>
            </a:r>
            <a:endPar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36</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0868"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p:cNvPicPr>
            <a:picLocks noChangeAspect="1" noChangeArrowheads="1"/>
          </p:cNvPicPr>
          <p:nvPr/>
        </p:nvPicPr>
        <p:blipFill>
          <a:blip r:embed="rId3" cstate="print"/>
          <a:srcRect/>
          <a:stretch>
            <a:fillRect/>
          </a:stretch>
        </p:blipFill>
        <p:spPr bwMode="auto">
          <a:xfrm>
            <a:off x="5508104" y="3284984"/>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214282" y="3714752"/>
            <a:ext cx="5186318" cy="2786082"/>
          </a:xfrm>
          <a:prstGeom prst="rect">
            <a:avLst/>
          </a:prstGeom>
        </p:spPr>
        <p:txBody>
          <a:bodyPr vert="horz" lIns="91440" tIns="45720" rIns="91440" bIns="45720" rtlCol="0">
            <a:noAutofit/>
          </a:bodyPr>
          <a:lstStyle/>
          <a:p>
            <a:pPr marL="274638" marR="0" lvl="0" indent="-274638" defTabSz="914400" rtl="0" eaLnBrk="1" fontAlgn="auto" latinLnBrk="0" hangingPunct="1">
              <a:lnSpc>
                <a:spcPct val="100000"/>
              </a:lnSpc>
              <a:spcAft>
                <a:spcPts val="120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Comparatif des solutions envisagées</a:t>
            </a: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et justificatif de la solution retenue</a:t>
            </a:r>
          </a:p>
          <a:p>
            <a:pPr marL="274638" marR="0" lvl="0" indent="-274638" defTabSz="914400" rtl="0" eaLnBrk="1" fontAlgn="auto" latinLnBrk="0" hangingPunct="1">
              <a:lnSpc>
                <a:spcPct val="100000"/>
              </a:lnSpc>
              <a:spcAft>
                <a:spcPts val="1200"/>
              </a:spcAft>
              <a:buClrTx/>
              <a:buSzTx/>
              <a:buFont typeface="Arial" pitchFamily="34" charset="0"/>
              <a:buChar char="•"/>
              <a:tabLst/>
              <a:defRPr/>
            </a:pPr>
            <a:r>
              <a:rPr lang="fr-FR" sz="2400" dirty="0" smtClean="0">
                <a:latin typeface="Arial" pitchFamily="34" charset="0"/>
                <a:cs typeface="Arial" pitchFamily="34" charset="0"/>
              </a:rPr>
              <a:t>Dossier de réalisation du prototype</a:t>
            </a:r>
          </a:p>
          <a:p>
            <a:pPr marL="274638" marR="0" lvl="0" indent="-274638" defTabSz="914400" rtl="0" eaLnBrk="1" fontAlgn="auto" latinLnBrk="0" hangingPunct="1">
              <a:lnSpc>
                <a:spcPct val="100000"/>
              </a:lnSpc>
              <a:spcAft>
                <a:spcPts val="120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Prototype</a:t>
            </a:r>
          </a:p>
          <a:p>
            <a:pPr marL="274638" marR="0" lvl="0" indent="-274638" defTabSz="914400" rtl="0" eaLnBrk="1" fontAlgn="auto" latinLnBrk="0" hangingPunct="1">
              <a:lnSpc>
                <a:spcPct val="100000"/>
              </a:lnSpc>
              <a:spcAft>
                <a:spcPts val="1200"/>
              </a:spcAft>
              <a:buClrTx/>
              <a:buSzTx/>
              <a:buFont typeface="Arial" pitchFamily="34" charset="0"/>
              <a:buChar char="•"/>
              <a:tabLst/>
              <a:defRPr/>
            </a:pPr>
            <a:r>
              <a:rPr lang="fr-FR" sz="2400" dirty="0" smtClean="0">
                <a:latin typeface="Arial" pitchFamily="34" charset="0"/>
                <a:cs typeface="Arial" pitchFamily="34" charset="0"/>
              </a:rPr>
              <a:t>Protocole de tests et résultats des tests, bilan</a:t>
            </a:r>
            <a:endPar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1200"/>
              </a:spcAft>
              <a:buClrTx/>
              <a:buSzTx/>
              <a:tabLst/>
              <a:defRPr/>
            </a:pPr>
            <a:endParaRPr kumimoji="0" 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6" name="Titre 1"/>
          <p:cNvSpPr txBox="1">
            <a:spLocks/>
          </p:cNvSpPr>
          <p:nvPr/>
        </p:nvSpPr>
        <p:spPr>
          <a:xfrm>
            <a:off x="107504" y="2564905"/>
            <a:ext cx="5184576"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Production finale Attendue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ZoneTexte 36"/>
          <p:cNvSpPr txBox="1"/>
          <p:nvPr/>
        </p:nvSpPr>
        <p:spPr>
          <a:xfrm>
            <a:off x="5357818" y="3967467"/>
            <a:ext cx="3786182" cy="461665"/>
          </a:xfrm>
          <a:prstGeom prst="rect">
            <a:avLst/>
          </a:prstGeom>
          <a:solidFill>
            <a:schemeClr val="bg2"/>
          </a:solidFill>
        </p:spPr>
        <p:txBody>
          <a:bodyPr wrap="square" rtlCol="0">
            <a:spAutoFit/>
          </a:bodyPr>
          <a:lstStyle/>
          <a:p>
            <a:r>
              <a:rPr lang="fr-FR" sz="2400" b="1" dirty="0" smtClean="0">
                <a:solidFill>
                  <a:srgbClr val="FF0000"/>
                </a:solidFill>
              </a:rPr>
              <a:t>Conception préliminaire</a:t>
            </a:r>
            <a:endParaRPr lang="fr-FR" sz="2400" b="1" dirty="0">
              <a:solidFill>
                <a:srgbClr val="FF0000"/>
              </a:solidFill>
            </a:endParaRPr>
          </a:p>
        </p:txBody>
      </p:sp>
      <p:sp>
        <p:nvSpPr>
          <p:cNvPr id="38" name="ZoneTexte 37"/>
          <p:cNvSpPr txBox="1"/>
          <p:nvPr/>
        </p:nvSpPr>
        <p:spPr>
          <a:xfrm>
            <a:off x="5362948" y="5467665"/>
            <a:ext cx="3781052" cy="461665"/>
          </a:xfrm>
          <a:prstGeom prst="rect">
            <a:avLst/>
          </a:prstGeom>
          <a:solidFill>
            <a:schemeClr val="bg2"/>
          </a:solidFill>
        </p:spPr>
        <p:txBody>
          <a:bodyPr wrap="square" rtlCol="0">
            <a:spAutoFit/>
          </a:bodyPr>
          <a:lstStyle/>
          <a:p>
            <a:r>
              <a:rPr lang="fr-FR" sz="2400" b="1" dirty="0" smtClean="0">
                <a:solidFill>
                  <a:srgbClr val="FF0000"/>
                </a:solidFill>
              </a:rPr>
              <a:t>Prototypage, réalisation</a:t>
            </a:r>
            <a:endParaRPr lang="fr-FR" sz="2400" b="1" dirty="0">
              <a:solidFill>
                <a:srgbClr val="FF0000"/>
              </a:solidFill>
            </a:endParaRPr>
          </a:p>
        </p:txBody>
      </p:sp>
      <p:sp>
        <p:nvSpPr>
          <p:cNvPr id="40" name="ZoneTexte 39"/>
          <p:cNvSpPr txBox="1"/>
          <p:nvPr/>
        </p:nvSpPr>
        <p:spPr>
          <a:xfrm>
            <a:off x="5361238" y="6013043"/>
            <a:ext cx="3782762" cy="461665"/>
          </a:xfrm>
          <a:prstGeom prst="rect">
            <a:avLst/>
          </a:prstGeom>
          <a:solidFill>
            <a:schemeClr val="bg2"/>
          </a:solidFill>
        </p:spPr>
        <p:txBody>
          <a:bodyPr wrap="square" rtlCol="0">
            <a:spAutoFit/>
          </a:bodyPr>
          <a:lstStyle/>
          <a:p>
            <a:r>
              <a:rPr lang="fr-FR" sz="2400" b="1" dirty="0" smtClean="0">
                <a:solidFill>
                  <a:srgbClr val="FF0000"/>
                </a:solidFill>
              </a:rPr>
              <a:t>Intégration, tests, validation</a:t>
            </a:r>
            <a:endParaRPr lang="fr-FR" sz="2400" b="1" dirty="0">
              <a:solidFill>
                <a:srgbClr val="FF0000"/>
              </a:solidFill>
            </a:endParaRPr>
          </a:p>
        </p:txBody>
      </p:sp>
      <p:sp>
        <p:nvSpPr>
          <p:cNvPr id="51" name="ZoneTexte 50"/>
          <p:cNvSpPr txBox="1"/>
          <p:nvPr/>
        </p:nvSpPr>
        <p:spPr>
          <a:xfrm>
            <a:off x="5377004" y="4929198"/>
            <a:ext cx="3766996" cy="461665"/>
          </a:xfrm>
          <a:prstGeom prst="rect">
            <a:avLst/>
          </a:prstGeom>
          <a:solidFill>
            <a:schemeClr val="bg2"/>
          </a:solidFill>
        </p:spPr>
        <p:txBody>
          <a:bodyPr wrap="square" rtlCol="0">
            <a:spAutoFit/>
          </a:bodyPr>
          <a:lstStyle/>
          <a:p>
            <a:r>
              <a:rPr lang="fr-FR" sz="2400" b="1" dirty="0" smtClean="0">
                <a:solidFill>
                  <a:srgbClr val="FF0000"/>
                </a:solidFill>
              </a:rPr>
              <a:t>Conception détaillée</a:t>
            </a:r>
            <a:endParaRPr lang="fr-FR" sz="2400" b="1" dirty="0">
              <a:solidFill>
                <a:srgbClr val="FF0000"/>
              </a:solidFill>
            </a:endParaRPr>
          </a:p>
        </p:txBody>
      </p:sp>
      <p:pic>
        <p:nvPicPr>
          <p:cNvPr id="39" name="Picture 5"/>
          <p:cNvPicPr>
            <a:picLocks noChangeAspect="1" noChangeArrowheads="1"/>
          </p:cNvPicPr>
          <p:nvPr/>
        </p:nvPicPr>
        <p:blipFill>
          <a:blip r:embed="rId4" cstate="print"/>
          <a:srcRect/>
          <a:stretch>
            <a:fillRect/>
          </a:stretch>
        </p:blipFill>
        <p:spPr bwMode="auto">
          <a:xfrm>
            <a:off x="4572000" y="2636912"/>
            <a:ext cx="864096" cy="594512"/>
          </a:xfrm>
          <a:prstGeom prst="rect">
            <a:avLst/>
          </a:prstGeom>
          <a:noFill/>
          <a:ln w="9525">
            <a:noFill/>
            <a:miter lim="800000"/>
            <a:headEnd/>
            <a:tailEnd/>
          </a:ln>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left)">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wipe(left)">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wipe(left)">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
                                            <p:txEl>
                                              <p:pRg st="3" end="3"/>
                                            </p:txEl>
                                          </p:spTgt>
                                        </p:tgtEl>
                                        <p:attrNameLst>
                                          <p:attrName>style.visibility</p:attrName>
                                        </p:attrNameLst>
                                      </p:cBhvr>
                                      <p:to>
                                        <p:strVal val="visible"/>
                                      </p:to>
                                    </p:set>
                                    <p:animEffect transition="in" filter="wipe(left)">
                                      <p:cBhvr>
                                        <p:cTn id="22" dur="500"/>
                                        <p:tgtEl>
                                          <p:spTgt spid="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P spid="37" grpId="0" animBg="1"/>
      <p:bldP spid="38" grpId="0" animBg="1"/>
      <p:bldP spid="40" grpId="0" animBg="1"/>
      <p:bldP spid="5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42844" y="116632"/>
            <a:ext cx="8922364" cy="6552728"/>
          </a:xfrm>
          <a:prstGeom prst="rect">
            <a:avLst/>
          </a:prstGeom>
          <a:noFill/>
          <a:ln w="9525">
            <a:noFill/>
            <a:miter lim="800000"/>
            <a:headEnd/>
            <a:tailEnd/>
          </a:ln>
        </p:spPr>
      </p:pic>
      <p:sp>
        <p:nvSpPr>
          <p:cNvPr id="6" name="Rectangle 5"/>
          <p:cNvSpPr/>
          <p:nvPr/>
        </p:nvSpPr>
        <p:spPr>
          <a:xfrm>
            <a:off x="441659"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graphicFrame>
        <p:nvGraphicFramePr>
          <p:cNvPr id="8" name="Tableau 7"/>
          <p:cNvGraphicFramePr>
            <a:graphicFrameLocks noGrp="1"/>
          </p:cNvGraphicFramePr>
          <p:nvPr/>
        </p:nvGraphicFramePr>
        <p:xfrm>
          <a:off x="454481"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graphicFrame>
        <p:nvGraphicFramePr>
          <p:cNvPr id="9" name="Tableau 8"/>
          <p:cNvGraphicFramePr>
            <a:graphicFrameLocks noGrp="1"/>
          </p:cNvGraphicFramePr>
          <p:nvPr/>
        </p:nvGraphicFramePr>
        <p:xfrm>
          <a:off x="539552" y="1052736"/>
          <a:ext cx="3816424" cy="204417"/>
        </p:xfrm>
        <a:graphic>
          <a:graphicData uri="http://schemas.openxmlformats.org/drawingml/2006/table">
            <a:tbl>
              <a:tblPr/>
              <a:tblGrid>
                <a:gridCol w="3816424"/>
              </a:tblGrid>
              <a:tr h="204417">
                <a:tc>
                  <a:txBody>
                    <a:bodyPr/>
                    <a:lstStyle/>
                    <a:p>
                      <a:pPr algn="ctr" rtl="0" fontAlgn="ctr"/>
                      <a:r>
                        <a:rPr lang="fr-FR" sz="1300" b="1" i="0" u="none" strike="noStrike" dirty="0">
                          <a:solidFill>
                            <a:srgbClr val="000000"/>
                          </a:solidFill>
                          <a:latin typeface="Arial"/>
                        </a:rPr>
                        <a:t>éclairage </a:t>
                      </a:r>
                      <a:r>
                        <a:rPr lang="fr-FR" sz="1300" b="1" i="0" u="none" strike="noStrike" dirty="0">
                          <a:solidFill>
                            <a:srgbClr val="FF0000"/>
                          </a:solidFill>
                          <a:latin typeface="Arial"/>
                        </a:rPr>
                        <a:t>autonome</a:t>
                      </a:r>
                      <a:r>
                        <a:rPr lang="fr-FR" sz="1300" b="1" i="0" u="none" strike="noStrike" dirty="0">
                          <a:solidFill>
                            <a:srgbClr val="000000"/>
                          </a:solidFill>
                          <a:latin typeface="Arial"/>
                        </a:rPr>
                        <a:t> d'un abri de tramway</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graphicFrame>
        <p:nvGraphicFramePr>
          <p:cNvPr id="11" name="Tableau 10"/>
          <p:cNvGraphicFramePr>
            <a:graphicFrameLocks noGrp="1"/>
          </p:cNvGraphicFramePr>
          <p:nvPr/>
        </p:nvGraphicFramePr>
        <p:xfrm>
          <a:off x="441659" y="3501008"/>
          <a:ext cx="3902964" cy="731520"/>
        </p:xfrm>
        <a:graphic>
          <a:graphicData uri="http://schemas.openxmlformats.org/drawingml/2006/table">
            <a:tbl>
              <a:tblPr/>
              <a:tblGrid>
                <a:gridCol w="3902964"/>
              </a:tblGrid>
              <a:tr h="645800">
                <a:tc>
                  <a:txBody>
                    <a:bodyPr/>
                    <a:lstStyle/>
                    <a:p>
                      <a:pPr marL="182563" indent="-182563" algn="l" rtl="0" fontAlgn="ctr">
                        <a:buFont typeface="Arial" pitchFamily="34" charset="0"/>
                        <a:buChar char="•"/>
                      </a:pPr>
                      <a:r>
                        <a:rPr lang="fr-FR" sz="1200" b="1" i="0" u="none" strike="noStrike" dirty="0">
                          <a:solidFill>
                            <a:srgbClr val="000000"/>
                          </a:solidFill>
                          <a:latin typeface="Arial"/>
                        </a:rPr>
                        <a:t>Comparatif des solutions envisagées et justification de la solution </a:t>
                      </a:r>
                      <a:r>
                        <a:rPr lang="fr-FR" sz="1200" b="1" i="0" u="none" strike="noStrike" dirty="0" smtClean="0">
                          <a:solidFill>
                            <a:srgbClr val="000000"/>
                          </a:solidFill>
                          <a:latin typeface="Arial"/>
                        </a:rPr>
                        <a:t>retenue</a:t>
                      </a:r>
                    </a:p>
                    <a:p>
                      <a:pPr marL="182563" indent="-182563" algn="l" rtl="0" fontAlgn="ctr">
                        <a:buFont typeface="Arial" pitchFamily="34" charset="0"/>
                        <a:buChar char="•"/>
                      </a:pPr>
                      <a:r>
                        <a:rPr lang="fr-FR" sz="1200" b="1" i="0" u="none" strike="noStrike" dirty="0" smtClean="0">
                          <a:solidFill>
                            <a:srgbClr val="000000"/>
                          </a:solidFill>
                          <a:latin typeface="Arial"/>
                        </a:rPr>
                        <a:t>Dossier </a:t>
                      </a:r>
                      <a:r>
                        <a:rPr lang="fr-FR" sz="1200" b="1" i="0" u="none" strike="noStrike" dirty="0">
                          <a:solidFill>
                            <a:srgbClr val="000000"/>
                          </a:solidFill>
                          <a:latin typeface="Arial"/>
                        </a:rPr>
                        <a:t>de réalisation du </a:t>
                      </a:r>
                      <a:r>
                        <a:rPr lang="fr-FR" sz="1200" b="1" i="0" u="none" strike="noStrike" dirty="0" smtClean="0">
                          <a:solidFill>
                            <a:srgbClr val="000000"/>
                          </a:solidFill>
                          <a:latin typeface="Arial"/>
                        </a:rPr>
                        <a:t>prototype,</a:t>
                      </a:r>
                      <a:r>
                        <a:rPr lang="fr-FR" sz="1200" b="1" i="0" u="none" strike="noStrike" baseline="0" dirty="0" smtClean="0">
                          <a:solidFill>
                            <a:srgbClr val="000000"/>
                          </a:solidFill>
                          <a:latin typeface="Arial"/>
                        </a:rPr>
                        <a:t> </a:t>
                      </a:r>
                      <a:r>
                        <a:rPr lang="fr-FR" sz="1200" b="1" i="0" u="none" strike="noStrike" dirty="0" smtClean="0">
                          <a:solidFill>
                            <a:srgbClr val="000000"/>
                          </a:solidFill>
                          <a:latin typeface="Arial"/>
                        </a:rPr>
                        <a:t>prototype</a:t>
                      </a:r>
                    </a:p>
                    <a:p>
                      <a:pPr marL="182563" indent="-182563" algn="l" rtl="0" fontAlgn="ctr">
                        <a:buFont typeface="Arial" pitchFamily="34" charset="0"/>
                        <a:buChar char="•"/>
                      </a:pPr>
                      <a:r>
                        <a:rPr lang="fr-FR" sz="1200" b="1" i="0" u="none" strike="noStrike" dirty="0" smtClean="0">
                          <a:solidFill>
                            <a:srgbClr val="000000"/>
                          </a:solidFill>
                          <a:latin typeface="Arial"/>
                        </a:rPr>
                        <a:t>Protocole </a:t>
                      </a:r>
                      <a:r>
                        <a:rPr lang="fr-FR" sz="1200" b="1" i="0" u="none" strike="noStrike" dirty="0">
                          <a:solidFill>
                            <a:srgbClr val="000000"/>
                          </a:solidFill>
                          <a:latin typeface="Arial"/>
                        </a:rPr>
                        <a:t>de tests et résultats des </a:t>
                      </a:r>
                      <a:r>
                        <a:rPr lang="fr-FR" sz="1200" b="1" i="0" u="none" strike="noStrike" dirty="0" smtClean="0">
                          <a:solidFill>
                            <a:srgbClr val="000000"/>
                          </a:solidFill>
                          <a:latin typeface="Arial"/>
                        </a:rPr>
                        <a:t>tests, bilan</a:t>
                      </a:r>
                      <a:endParaRPr lang="fr-FR" sz="12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pic>
        <p:nvPicPr>
          <p:cNvPr id="10" name="Image 9" descr="panneau stop.jpg"/>
          <p:cNvPicPr>
            <a:picLocks noChangeAspect="1"/>
          </p:cNvPicPr>
          <p:nvPr/>
        </p:nvPicPr>
        <p:blipFill>
          <a:blip r:embed="rId3" cstate="print"/>
          <a:stretch>
            <a:fillRect/>
          </a:stretch>
        </p:blipFill>
        <p:spPr>
          <a:xfrm>
            <a:off x="8739208" y="6453208"/>
            <a:ext cx="404792" cy="404792"/>
          </a:xfrm>
          <a:prstGeom prst="rect">
            <a:avLst/>
          </a:prstGeom>
        </p:spPr>
      </p:pic>
      <p:sp>
        <p:nvSpPr>
          <p:cNvPr id="12" name="Rectangle 11"/>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325041" y="2259866"/>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pic>
        <p:nvPicPr>
          <p:cNvPr id="14" name="Picture 47"/>
          <p:cNvPicPr>
            <a:picLocks noChangeAspect="1" noChangeArrowheads="1"/>
          </p:cNvPicPr>
          <p:nvPr/>
        </p:nvPicPr>
        <p:blipFill>
          <a:blip r:embed="rId4"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sp>
        <p:nvSpPr>
          <p:cNvPr id="15" name="Rectangle 14"/>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38</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Mission(s)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8" name="Picture 3"/>
          <p:cNvPicPr>
            <a:picLocks noChangeAspect="1" noChangeArrowheads="1"/>
          </p:cNvPicPr>
          <p:nvPr/>
        </p:nvPicPr>
        <p:blipFill>
          <a:blip r:embed="rId2" cstate="print"/>
          <a:stretch>
            <a:fillRect/>
          </a:stretch>
        </p:blipFill>
        <p:spPr bwMode="auto">
          <a:xfrm>
            <a:off x="285720" y="1293520"/>
            <a:ext cx="8578566" cy="4413836"/>
          </a:xfrm>
          <a:prstGeom prst="rect">
            <a:avLst/>
          </a:prstGeom>
          <a:noFill/>
          <a:ln w="9525">
            <a:noFill/>
            <a:miter lim="800000"/>
            <a:headEnd/>
            <a:tailEnd/>
          </a:ln>
          <a:effectLst/>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274638"/>
            <a:ext cx="6900882" cy="868346"/>
          </a:xfrm>
        </p:spPr>
        <p:txBody>
          <a:bodyPr>
            <a:normAutofit fontScale="90000"/>
          </a:bodyPr>
          <a:lstStyle/>
          <a:p>
            <a:r>
              <a:rPr lang="fr-FR" b="1" dirty="0" smtClean="0">
                <a:solidFill>
                  <a:srgbClr val="0070C0"/>
                </a:solidFill>
              </a:rPr>
              <a:t>Mission principale du système</a:t>
            </a:r>
            <a:endParaRPr lang="fr-FR" b="1" dirty="0">
              <a:solidFill>
                <a:srgbClr val="0070C0"/>
              </a:solidFill>
            </a:endParaRPr>
          </a:p>
        </p:txBody>
      </p:sp>
      <p:sp>
        <p:nvSpPr>
          <p:cNvPr id="3" name="Espace réservé du contenu 2"/>
          <p:cNvSpPr>
            <a:spLocks noGrp="1"/>
          </p:cNvSpPr>
          <p:nvPr>
            <p:ph idx="1"/>
          </p:nvPr>
        </p:nvSpPr>
        <p:spPr>
          <a:xfrm>
            <a:off x="1857356" y="1214422"/>
            <a:ext cx="7015154" cy="4597401"/>
          </a:xfrm>
        </p:spPr>
        <p:txBody>
          <a:bodyPr/>
          <a:lstStyle/>
          <a:p>
            <a:pPr marL="265113" indent="-265113" algn="just">
              <a:buNone/>
            </a:pPr>
            <a:r>
              <a:rPr lang="fr-FR" sz="2000" dirty="0" smtClean="0"/>
              <a:t>Ce diagramme, peut être complété par :</a:t>
            </a:r>
          </a:p>
          <a:p>
            <a:pPr marL="265113" indent="-265113" algn="just"/>
            <a:r>
              <a:rPr lang="fr-FR" sz="2000" dirty="0" smtClean="0"/>
              <a:t>Une liste de besoins et contraintes ;</a:t>
            </a:r>
          </a:p>
          <a:p>
            <a:pPr marL="265113" indent="-265113" algn="just"/>
            <a:r>
              <a:rPr lang="fr-FR" sz="2000" dirty="0" smtClean="0"/>
              <a:t>Les sous-missions déjà identifiées.</a:t>
            </a:r>
            <a:endParaRPr lang="fr-FR" sz="2000" dirty="0"/>
          </a:p>
        </p:txBody>
      </p:sp>
      <p:pic>
        <p:nvPicPr>
          <p:cNvPr id="5" name="Image 4" descr="Mission du système 2.jpg"/>
          <p:cNvPicPr>
            <a:picLocks noChangeAspect="1"/>
          </p:cNvPicPr>
          <p:nvPr/>
        </p:nvPicPr>
        <p:blipFill>
          <a:blip r:embed="rId2" cstate="print"/>
          <a:stretch>
            <a:fillRect/>
          </a:stretch>
        </p:blipFill>
        <p:spPr>
          <a:xfrm>
            <a:off x="1857356" y="2466589"/>
            <a:ext cx="7143800" cy="4319997"/>
          </a:xfrm>
          <a:prstGeom prst="rect">
            <a:avLst/>
          </a:prstGeom>
        </p:spPr>
      </p:pic>
      <p:sp>
        <p:nvSpPr>
          <p:cNvPr id="8" name="Rectangle à coins arrondis 7"/>
          <p:cNvSpPr/>
          <p:nvPr/>
        </p:nvSpPr>
        <p:spPr>
          <a:xfrm>
            <a:off x="142844" y="2214554"/>
            <a:ext cx="1357322" cy="785818"/>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9" name="Rectangle à coins arrondis 8"/>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10" name="Rectangle à coins arrondis 9"/>
          <p:cNvSpPr/>
          <p:nvPr/>
        </p:nvSpPr>
        <p:spPr>
          <a:xfrm>
            <a:off x="142844" y="3000372"/>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1" name="Rectangle à coins arrondis 10"/>
          <p:cNvSpPr/>
          <p:nvPr/>
        </p:nvSpPr>
        <p:spPr>
          <a:xfrm>
            <a:off x="142844" y="378619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2" name="Rectangle à coins arrondis 11"/>
          <p:cNvSpPr/>
          <p:nvPr/>
        </p:nvSpPr>
        <p:spPr>
          <a:xfrm>
            <a:off x="142844" y="4572008"/>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13" name="Rectangle à coins arrondis 12"/>
          <p:cNvSpPr/>
          <p:nvPr/>
        </p:nvSpPr>
        <p:spPr>
          <a:xfrm>
            <a:off x="142844" y="5357826"/>
            <a:ext cx="1357322" cy="85725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parties prenantes</a:t>
            </a:r>
            <a:endParaRPr lang="fr-FR" dirty="0"/>
          </a:p>
        </p:txBody>
      </p:sp>
      <p:sp>
        <p:nvSpPr>
          <p:cNvPr id="14" name="ZoneTexte 13"/>
          <p:cNvSpPr txBox="1"/>
          <p:nvPr/>
        </p:nvSpPr>
        <p:spPr>
          <a:xfrm>
            <a:off x="285720" y="285728"/>
            <a:ext cx="1095813" cy="923330"/>
          </a:xfrm>
          <a:prstGeom prst="rect">
            <a:avLst/>
          </a:prstGeom>
          <a:noFill/>
        </p:spPr>
        <p:txBody>
          <a:bodyPr wrap="none" rtlCol="0">
            <a:spAutoFit/>
          </a:bodyPr>
          <a:lstStyle/>
          <a:p>
            <a:pPr algn="ctr"/>
            <a:r>
              <a:rPr lang="fr-FR" b="1" dirty="0" smtClean="0"/>
              <a:t>Etapes</a:t>
            </a:r>
          </a:p>
          <a:p>
            <a:pPr algn="ctr"/>
            <a:r>
              <a:rPr lang="fr-FR" b="1" dirty="0" smtClean="0"/>
              <a:t>rédaction</a:t>
            </a:r>
          </a:p>
          <a:p>
            <a:pPr algn="ctr"/>
            <a:r>
              <a:rPr lang="fr-FR" b="1" dirty="0" err="1" smtClean="0"/>
              <a:t>CdC</a:t>
            </a:r>
            <a:endParaRPr lang="fr-FR" b="1" dirty="0"/>
          </a:p>
        </p:txBody>
      </p:sp>
      <p:cxnSp>
        <p:nvCxnSpPr>
          <p:cNvPr id="15" name="Connecteur droit 14"/>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sp>
        <p:nvSpPr>
          <p:cNvPr id="6" name="ZoneTexte 5"/>
          <p:cNvSpPr txBox="1"/>
          <p:nvPr/>
        </p:nvSpPr>
        <p:spPr>
          <a:xfrm>
            <a:off x="1043608" y="2348880"/>
            <a:ext cx="7072362" cy="2123658"/>
          </a:xfrm>
          <a:prstGeom prst="rect">
            <a:avLst/>
          </a:prstGeom>
          <a:solidFill>
            <a:schemeClr val="bg1"/>
          </a:solidFill>
          <a:ln>
            <a:solidFill>
              <a:srgbClr val="C00000"/>
            </a:solidFill>
          </a:ln>
        </p:spPr>
        <p:txBody>
          <a:bodyPr wrap="square" rtlCol="0">
            <a:spAutoFit/>
          </a:bodyPr>
          <a:lstStyle/>
          <a:p>
            <a:pPr algn="ctr"/>
            <a:r>
              <a:rPr lang="fr-FR" sz="4400" b="1" dirty="0" smtClean="0">
                <a:ln>
                  <a:solidFill>
                    <a:srgbClr val="FF0000"/>
                  </a:solidFill>
                </a:ln>
                <a:solidFill>
                  <a:srgbClr val="FF0000"/>
                </a:solidFill>
                <a:latin typeface="Arial Black" pitchFamily="34" charset="0"/>
              </a:rPr>
              <a:t>Comment rédiger </a:t>
            </a:r>
          </a:p>
          <a:p>
            <a:pPr algn="ctr"/>
            <a:r>
              <a:rPr lang="fr-FR" sz="4400" b="1" dirty="0" smtClean="0">
                <a:ln>
                  <a:solidFill>
                    <a:srgbClr val="FF0000"/>
                  </a:solidFill>
                </a:ln>
                <a:solidFill>
                  <a:srgbClr val="FF0000"/>
                </a:solidFill>
                <a:latin typeface="Arial Black" pitchFamily="34" charset="0"/>
              </a:rPr>
              <a:t>le projet pour qu’il soit validé ? </a:t>
            </a:r>
            <a:endParaRPr lang="fr-FR" sz="4400" b="1" dirty="0">
              <a:ln>
                <a:solidFill>
                  <a:srgbClr val="FF0000"/>
                </a:solidFill>
              </a:ln>
              <a:solidFill>
                <a:srgbClr val="FF0000"/>
              </a:solidFill>
              <a:latin typeface="Arial Black" pitchFamily="34" charset="0"/>
            </a:endParaRPr>
          </a:p>
        </p:txBody>
      </p:sp>
      <p:sp>
        <p:nvSpPr>
          <p:cNvPr id="7" name="ZoneTexte 6"/>
          <p:cNvSpPr txBox="1"/>
          <p:nvPr/>
        </p:nvSpPr>
        <p:spPr>
          <a:xfrm>
            <a:off x="899592" y="2204864"/>
            <a:ext cx="7572428" cy="2928958"/>
          </a:xfrm>
          <a:prstGeom prst="rect">
            <a:avLst/>
          </a:prstGeom>
          <a:solidFill>
            <a:schemeClr val="bg1"/>
          </a:solidFill>
          <a:ln>
            <a:solidFill>
              <a:srgbClr val="C00000"/>
            </a:solidFill>
          </a:ln>
        </p:spPr>
        <p:txBody>
          <a:bodyPr wrap="square" rtlCol="0">
            <a:noAutofit/>
          </a:bodyPr>
          <a:lstStyle/>
          <a:p>
            <a:pPr algn="ctr">
              <a:spcBef>
                <a:spcPts val="600"/>
              </a:spcBef>
            </a:pPr>
            <a:endParaRPr lang="fr-FR" sz="2000" b="1" dirty="0" smtClean="0">
              <a:ln>
                <a:solidFill>
                  <a:srgbClr val="FF0000"/>
                </a:solidFill>
              </a:ln>
              <a:solidFill>
                <a:srgbClr val="FF0000"/>
              </a:solidFill>
              <a:latin typeface="Arial Black" pitchFamily="34" charset="0"/>
            </a:endParaRPr>
          </a:p>
          <a:p>
            <a:pPr algn="ctr">
              <a:spcBef>
                <a:spcPts val="600"/>
              </a:spcBef>
            </a:pPr>
            <a:r>
              <a:rPr lang="fr-FR" sz="7200" b="1" dirty="0" smtClean="0">
                <a:ln>
                  <a:solidFill>
                    <a:srgbClr val="FF0000"/>
                  </a:solidFill>
                </a:ln>
                <a:solidFill>
                  <a:srgbClr val="FF0000"/>
                </a:solidFill>
                <a:latin typeface="Arial Black" pitchFamily="34" charset="0"/>
              </a:rPr>
              <a:t>Mais par où </a:t>
            </a:r>
          </a:p>
          <a:p>
            <a:pPr algn="ctr"/>
            <a:r>
              <a:rPr lang="fr-FR" sz="7200" b="1" dirty="0" smtClean="0">
                <a:ln>
                  <a:solidFill>
                    <a:srgbClr val="FF0000"/>
                  </a:solidFill>
                </a:ln>
                <a:solidFill>
                  <a:srgbClr val="FF0000"/>
                </a:solidFill>
                <a:latin typeface="Arial Black" pitchFamily="34" charset="0"/>
              </a:rPr>
              <a:t>commencer ?!!</a:t>
            </a:r>
            <a:endParaRPr lang="fr-FR" sz="7200" b="1" dirty="0">
              <a:ln>
                <a:solidFill>
                  <a:srgbClr val="FF0000"/>
                </a:solidFill>
              </a:ln>
              <a:solidFill>
                <a:srgbClr val="FF0000"/>
              </a:solidFill>
              <a:latin typeface="Arial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274638"/>
            <a:ext cx="6900882" cy="868346"/>
          </a:xfrm>
        </p:spPr>
        <p:txBody>
          <a:bodyPr/>
          <a:lstStyle/>
          <a:p>
            <a:r>
              <a:rPr lang="fr-FR" b="1" dirty="0" smtClean="0">
                <a:solidFill>
                  <a:srgbClr val="0070C0"/>
                </a:solidFill>
              </a:rPr>
              <a:t>Définition des contextes</a:t>
            </a:r>
            <a:endParaRPr lang="fr-FR" b="1" dirty="0">
              <a:solidFill>
                <a:srgbClr val="0070C0"/>
              </a:solidFill>
            </a:endParaRPr>
          </a:p>
        </p:txBody>
      </p:sp>
      <p:sp>
        <p:nvSpPr>
          <p:cNvPr id="3" name="Espace réservé du contenu 2"/>
          <p:cNvSpPr>
            <a:spLocks noGrp="1"/>
          </p:cNvSpPr>
          <p:nvPr>
            <p:ph idx="1"/>
          </p:nvPr>
        </p:nvSpPr>
        <p:spPr>
          <a:xfrm>
            <a:off x="1857356" y="1600200"/>
            <a:ext cx="6829444" cy="4525963"/>
          </a:xfrm>
        </p:spPr>
        <p:txBody>
          <a:bodyPr>
            <a:normAutofit fontScale="92500" lnSpcReduction="20000"/>
          </a:bodyPr>
          <a:lstStyle/>
          <a:p>
            <a:pPr algn="just"/>
            <a:r>
              <a:rPr lang="fr-FR" dirty="0" smtClean="0"/>
              <a:t>Pour chaque phase du cycle de vie où des services sont attendus du système, on définit un diagramme de contexte du système.</a:t>
            </a:r>
          </a:p>
          <a:p>
            <a:endParaRPr lang="fr-FR" dirty="0" smtClean="0"/>
          </a:p>
          <a:p>
            <a:r>
              <a:rPr lang="fr-FR" dirty="0" smtClean="0"/>
              <a:t>Objectifs :</a:t>
            </a:r>
          </a:p>
          <a:p>
            <a:pPr lvl="1"/>
            <a:r>
              <a:rPr lang="fr-FR" dirty="0" smtClean="0"/>
              <a:t>Identifier les parties prenantes ;</a:t>
            </a:r>
          </a:p>
          <a:p>
            <a:pPr lvl="1"/>
            <a:r>
              <a:rPr lang="fr-FR" dirty="0" smtClean="0"/>
              <a:t>Identifier les éléments externes en interaction avec le système ;</a:t>
            </a:r>
          </a:p>
          <a:p>
            <a:pPr lvl="1"/>
            <a:r>
              <a:rPr lang="fr-FR" dirty="0" smtClean="0"/>
              <a:t>Définir les frontières du système et de son contexte.</a:t>
            </a:r>
            <a:endParaRPr lang="fr-FR" dirty="0"/>
          </a:p>
        </p:txBody>
      </p:sp>
      <p:sp>
        <p:nvSpPr>
          <p:cNvPr id="4" name="Rectangle à coins arrondis 3"/>
          <p:cNvSpPr/>
          <p:nvPr/>
        </p:nvSpPr>
        <p:spPr>
          <a:xfrm>
            <a:off x="142844" y="2214554"/>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5" name="Rectangle à coins arrondis 4"/>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6" name="Rectangle à coins arrondis 5"/>
          <p:cNvSpPr/>
          <p:nvPr/>
        </p:nvSpPr>
        <p:spPr>
          <a:xfrm>
            <a:off x="142844" y="3000372"/>
            <a:ext cx="1357322" cy="785818"/>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7" name="Rectangle à coins arrondis 6"/>
          <p:cNvSpPr/>
          <p:nvPr/>
        </p:nvSpPr>
        <p:spPr>
          <a:xfrm>
            <a:off x="142844" y="378619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8" name="Rectangle à coins arrondis 7"/>
          <p:cNvSpPr/>
          <p:nvPr/>
        </p:nvSpPr>
        <p:spPr>
          <a:xfrm>
            <a:off x="142844" y="4572008"/>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9" name="Rectangle à coins arrondis 8"/>
          <p:cNvSpPr/>
          <p:nvPr/>
        </p:nvSpPr>
        <p:spPr>
          <a:xfrm>
            <a:off x="142844" y="5357826"/>
            <a:ext cx="1357322" cy="85725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parties prenantes</a:t>
            </a:r>
            <a:endParaRPr lang="fr-FR" dirty="0"/>
          </a:p>
        </p:txBody>
      </p:sp>
      <p:sp>
        <p:nvSpPr>
          <p:cNvPr id="10" name="ZoneTexte 9"/>
          <p:cNvSpPr txBox="1"/>
          <p:nvPr/>
        </p:nvSpPr>
        <p:spPr>
          <a:xfrm>
            <a:off x="285720" y="285728"/>
            <a:ext cx="1095813" cy="923330"/>
          </a:xfrm>
          <a:prstGeom prst="rect">
            <a:avLst/>
          </a:prstGeom>
          <a:noFill/>
        </p:spPr>
        <p:txBody>
          <a:bodyPr wrap="none" rtlCol="0">
            <a:spAutoFit/>
          </a:bodyPr>
          <a:lstStyle/>
          <a:p>
            <a:pPr algn="ctr"/>
            <a:r>
              <a:rPr lang="fr-FR" b="1" dirty="0" smtClean="0"/>
              <a:t>Etapes</a:t>
            </a:r>
          </a:p>
          <a:p>
            <a:pPr algn="ctr"/>
            <a:r>
              <a:rPr lang="fr-FR" b="1" dirty="0" smtClean="0"/>
              <a:t>rédaction</a:t>
            </a:r>
          </a:p>
          <a:p>
            <a:pPr algn="ctr"/>
            <a:r>
              <a:rPr lang="fr-FR" b="1" dirty="0" err="1" smtClean="0"/>
              <a:t>CdC</a:t>
            </a:r>
            <a:endParaRPr lang="fr-FR" b="1" dirty="0"/>
          </a:p>
        </p:txBody>
      </p:sp>
      <p:cxnSp>
        <p:nvCxnSpPr>
          <p:cNvPr id="11" name="Connecteur droit 10"/>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274638"/>
            <a:ext cx="6900882" cy="868346"/>
          </a:xfrm>
        </p:spPr>
        <p:txBody>
          <a:bodyPr/>
          <a:lstStyle/>
          <a:p>
            <a:r>
              <a:rPr lang="fr-FR" b="1" dirty="0" smtClean="0">
                <a:solidFill>
                  <a:srgbClr val="0070C0"/>
                </a:solidFill>
              </a:rPr>
              <a:t>Définition des contextes</a:t>
            </a:r>
            <a:endParaRPr lang="fr-FR" b="1" dirty="0">
              <a:solidFill>
                <a:srgbClr val="0070C0"/>
              </a:solidFill>
            </a:endParaRPr>
          </a:p>
        </p:txBody>
      </p:sp>
      <p:pic>
        <p:nvPicPr>
          <p:cNvPr id="4" name="Image 3" descr="Contexte.jpg"/>
          <p:cNvPicPr>
            <a:picLocks noChangeAspect="1"/>
          </p:cNvPicPr>
          <p:nvPr/>
        </p:nvPicPr>
        <p:blipFill>
          <a:blip r:embed="rId2" cstate="print"/>
          <a:stretch>
            <a:fillRect/>
          </a:stretch>
        </p:blipFill>
        <p:spPr>
          <a:xfrm>
            <a:off x="1831732" y="1285860"/>
            <a:ext cx="7312300" cy="5214974"/>
          </a:xfrm>
          <a:prstGeom prst="rect">
            <a:avLst/>
          </a:prstGeom>
        </p:spPr>
      </p:pic>
      <p:sp>
        <p:nvSpPr>
          <p:cNvPr id="7" name="Rectangle à coins arrondis 6"/>
          <p:cNvSpPr/>
          <p:nvPr/>
        </p:nvSpPr>
        <p:spPr>
          <a:xfrm>
            <a:off x="142844" y="2214554"/>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8" name="Rectangle à coins arrondis 7"/>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9" name="Rectangle à coins arrondis 8"/>
          <p:cNvSpPr/>
          <p:nvPr/>
        </p:nvSpPr>
        <p:spPr>
          <a:xfrm>
            <a:off x="142844" y="3000372"/>
            <a:ext cx="1357322" cy="785818"/>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0" name="Rectangle à coins arrondis 9"/>
          <p:cNvSpPr/>
          <p:nvPr/>
        </p:nvSpPr>
        <p:spPr>
          <a:xfrm>
            <a:off x="142844" y="378619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1" name="Rectangle à coins arrondis 10"/>
          <p:cNvSpPr/>
          <p:nvPr/>
        </p:nvSpPr>
        <p:spPr>
          <a:xfrm>
            <a:off x="142844" y="4572008"/>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12" name="Rectangle à coins arrondis 11"/>
          <p:cNvSpPr/>
          <p:nvPr/>
        </p:nvSpPr>
        <p:spPr>
          <a:xfrm>
            <a:off x="142844" y="5357826"/>
            <a:ext cx="1357322" cy="85725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parties prenantes</a:t>
            </a:r>
            <a:endParaRPr lang="fr-FR" dirty="0"/>
          </a:p>
        </p:txBody>
      </p:sp>
      <p:sp>
        <p:nvSpPr>
          <p:cNvPr id="13" name="ZoneTexte 12"/>
          <p:cNvSpPr txBox="1"/>
          <p:nvPr/>
        </p:nvSpPr>
        <p:spPr>
          <a:xfrm>
            <a:off x="285720" y="285728"/>
            <a:ext cx="1095813" cy="923330"/>
          </a:xfrm>
          <a:prstGeom prst="rect">
            <a:avLst/>
          </a:prstGeom>
          <a:noFill/>
        </p:spPr>
        <p:txBody>
          <a:bodyPr wrap="none" rtlCol="0">
            <a:spAutoFit/>
          </a:bodyPr>
          <a:lstStyle/>
          <a:p>
            <a:pPr algn="ctr"/>
            <a:r>
              <a:rPr lang="fr-FR" b="1" dirty="0" smtClean="0"/>
              <a:t>Etapes</a:t>
            </a:r>
          </a:p>
          <a:p>
            <a:pPr algn="ctr"/>
            <a:r>
              <a:rPr lang="fr-FR" b="1" dirty="0" smtClean="0"/>
              <a:t>rédaction</a:t>
            </a:r>
          </a:p>
          <a:p>
            <a:pPr algn="ctr"/>
            <a:r>
              <a:rPr lang="fr-FR" b="1" dirty="0" err="1" smtClean="0"/>
              <a:t>CdC</a:t>
            </a:r>
            <a:endParaRPr lang="fr-FR" b="1" dirty="0"/>
          </a:p>
        </p:txBody>
      </p:sp>
      <p:cxnSp>
        <p:nvCxnSpPr>
          <p:cNvPr id="14" name="Connecteur droit 13"/>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42</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Contexte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tretch>
            <a:fillRect/>
          </a:stretch>
        </p:blipFill>
        <p:spPr bwMode="auto">
          <a:xfrm>
            <a:off x="1150356" y="1266755"/>
            <a:ext cx="6922106" cy="5253184"/>
          </a:xfrm>
          <a:prstGeom prst="rect">
            <a:avLst/>
          </a:prstGeom>
          <a:noFill/>
          <a:ln w="9525">
            <a:noFill/>
            <a:miter lim="800000"/>
            <a:headEnd/>
            <a:tailEnd/>
          </a:ln>
          <a:effectLst/>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480" y="274638"/>
            <a:ext cx="6972320" cy="1011222"/>
          </a:xfrm>
        </p:spPr>
        <p:txBody>
          <a:bodyPr/>
          <a:lstStyle/>
          <a:p>
            <a:r>
              <a:rPr lang="fr-FR" b="1" dirty="0" smtClean="0">
                <a:solidFill>
                  <a:srgbClr val="0070C0"/>
                </a:solidFill>
              </a:rPr>
              <a:t>Définition des utilisations</a:t>
            </a:r>
            <a:endParaRPr lang="fr-FR" b="1" dirty="0">
              <a:solidFill>
                <a:srgbClr val="0070C0"/>
              </a:solidFill>
            </a:endParaRPr>
          </a:p>
        </p:txBody>
      </p:sp>
      <p:sp>
        <p:nvSpPr>
          <p:cNvPr id="3" name="Espace réservé du contenu 2"/>
          <p:cNvSpPr>
            <a:spLocks noGrp="1"/>
          </p:cNvSpPr>
          <p:nvPr>
            <p:ph idx="1"/>
          </p:nvPr>
        </p:nvSpPr>
        <p:spPr>
          <a:xfrm>
            <a:off x="1785918" y="1643050"/>
            <a:ext cx="6900882" cy="4483113"/>
          </a:xfrm>
        </p:spPr>
        <p:txBody>
          <a:bodyPr>
            <a:normAutofit fontScale="92500"/>
          </a:bodyPr>
          <a:lstStyle/>
          <a:p>
            <a:r>
              <a:rPr lang="fr-FR" dirty="0" smtClean="0"/>
              <a:t>Pour chaque phase du cycle de vie où des services sont attendus du système, on définit les cas d’utilisation du système.</a:t>
            </a:r>
          </a:p>
          <a:p>
            <a:endParaRPr lang="fr-FR" dirty="0" smtClean="0"/>
          </a:p>
          <a:p>
            <a:r>
              <a:rPr lang="fr-FR" dirty="0" smtClean="0"/>
              <a:t>Généralement la mission principale, se retrouve dans ce diagramme, ainsi que les sous-missions déjà identifiées (utilisation = besoin de service attendu).</a:t>
            </a:r>
          </a:p>
          <a:p>
            <a:endParaRPr lang="fr-FR" dirty="0"/>
          </a:p>
        </p:txBody>
      </p:sp>
      <p:sp>
        <p:nvSpPr>
          <p:cNvPr id="4" name="Rectangle à coins arrondis 3"/>
          <p:cNvSpPr/>
          <p:nvPr/>
        </p:nvSpPr>
        <p:spPr>
          <a:xfrm>
            <a:off x="142844" y="2214554"/>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5" name="Rectangle à coins arrondis 4"/>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6" name="Rectangle à coins arrondis 5"/>
          <p:cNvSpPr/>
          <p:nvPr/>
        </p:nvSpPr>
        <p:spPr>
          <a:xfrm>
            <a:off x="142844" y="3000372"/>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7" name="Rectangle à coins arrondis 6"/>
          <p:cNvSpPr/>
          <p:nvPr/>
        </p:nvSpPr>
        <p:spPr>
          <a:xfrm>
            <a:off x="142844" y="3786190"/>
            <a:ext cx="1357322" cy="785818"/>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8" name="Rectangle à coins arrondis 7"/>
          <p:cNvSpPr/>
          <p:nvPr/>
        </p:nvSpPr>
        <p:spPr>
          <a:xfrm>
            <a:off x="142844" y="4572008"/>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9" name="Rectangle à coins arrondis 8"/>
          <p:cNvSpPr/>
          <p:nvPr/>
        </p:nvSpPr>
        <p:spPr>
          <a:xfrm>
            <a:off x="142844" y="5357826"/>
            <a:ext cx="1357322" cy="85725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parties prenantes</a:t>
            </a:r>
            <a:endParaRPr lang="fr-FR" dirty="0"/>
          </a:p>
        </p:txBody>
      </p:sp>
      <p:sp>
        <p:nvSpPr>
          <p:cNvPr id="10" name="ZoneTexte 9"/>
          <p:cNvSpPr txBox="1"/>
          <p:nvPr/>
        </p:nvSpPr>
        <p:spPr>
          <a:xfrm>
            <a:off x="285720" y="285728"/>
            <a:ext cx="1095813" cy="923330"/>
          </a:xfrm>
          <a:prstGeom prst="rect">
            <a:avLst/>
          </a:prstGeom>
          <a:noFill/>
        </p:spPr>
        <p:txBody>
          <a:bodyPr wrap="none" rtlCol="0">
            <a:spAutoFit/>
          </a:bodyPr>
          <a:lstStyle/>
          <a:p>
            <a:pPr algn="ctr"/>
            <a:r>
              <a:rPr lang="fr-FR" b="1" dirty="0" smtClean="0"/>
              <a:t>Etapes</a:t>
            </a:r>
          </a:p>
          <a:p>
            <a:pPr algn="ctr"/>
            <a:r>
              <a:rPr lang="fr-FR" b="1" dirty="0" smtClean="0"/>
              <a:t>rédaction</a:t>
            </a:r>
          </a:p>
          <a:p>
            <a:pPr algn="ctr"/>
            <a:r>
              <a:rPr lang="fr-FR" b="1" dirty="0" err="1" smtClean="0"/>
              <a:t>CdC</a:t>
            </a:r>
            <a:endParaRPr lang="fr-FR" b="1" dirty="0"/>
          </a:p>
        </p:txBody>
      </p:sp>
      <p:cxnSp>
        <p:nvCxnSpPr>
          <p:cNvPr id="11" name="Connecteur droit 10"/>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274638"/>
            <a:ext cx="7115196" cy="1011222"/>
          </a:xfrm>
        </p:spPr>
        <p:txBody>
          <a:bodyPr/>
          <a:lstStyle/>
          <a:p>
            <a:r>
              <a:rPr lang="fr-FR" b="1" dirty="0" smtClean="0">
                <a:solidFill>
                  <a:srgbClr val="0070C0"/>
                </a:solidFill>
              </a:rPr>
              <a:t>Définition des utilisations</a:t>
            </a:r>
            <a:endParaRPr lang="fr-FR" b="1" dirty="0">
              <a:solidFill>
                <a:srgbClr val="0070C0"/>
              </a:solidFill>
            </a:endParaRPr>
          </a:p>
        </p:txBody>
      </p:sp>
      <p:pic>
        <p:nvPicPr>
          <p:cNvPr id="5" name="Image 4" descr="Utilisation.jpg"/>
          <p:cNvPicPr>
            <a:picLocks noChangeAspect="1"/>
          </p:cNvPicPr>
          <p:nvPr/>
        </p:nvPicPr>
        <p:blipFill>
          <a:blip r:embed="rId2" cstate="print"/>
          <a:stretch>
            <a:fillRect/>
          </a:stretch>
        </p:blipFill>
        <p:spPr>
          <a:xfrm>
            <a:off x="1785918" y="1500174"/>
            <a:ext cx="7358082" cy="4809829"/>
          </a:xfrm>
          <a:prstGeom prst="rect">
            <a:avLst/>
          </a:prstGeom>
        </p:spPr>
      </p:pic>
      <p:sp>
        <p:nvSpPr>
          <p:cNvPr id="8" name="Rectangle à coins arrondis 7"/>
          <p:cNvSpPr/>
          <p:nvPr/>
        </p:nvSpPr>
        <p:spPr>
          <a:xfrm>
            <a:off x="142844" y="2214554"/>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9" name="Rectangle à coins arrondis 8"/>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10" name="Rectangle à coins arrondis 9"/>
          <p:cNvSpPr/>
          <p:nvPr/>
        </p:nvSpPr>
        <p:spPr>
          <a:xfrm>
            <a:off x="142844" y="3000372"/>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1" name="Rectangle à coins arrondis 10"/>
          <p:cNvSpPr/>
          <p:nvPr/>
        </p:nvSpPr>
        <p:spPr>
          <a:xfrm>
            <a:off x="142844" y="3786190"/>
            <a:ext cx="1357322" cy="785818"/>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2" name="Rectangle à coins arrondis 11"/>
          <p:cNvSpPr/>
          <p:nvPr/>
        </p:nvSpPr>
        <p:spPr>
          <a:xfrm>
            <a:off x="142844" y="4572008"/>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13" name="Rectangle à coins arrondis 12"/>
          <p:cNvSpPr/>
          <p:nvPr/>
        </p:nvSpPr>
        <p:spPr>
          <a:xfrm>
            <a:off x="142844" y="5357826"/>
            <a:ext cx="1357322" cy="85725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parties prenantes</a:t>
            </a:r>
            <a:endParaRPr lang="fr-FR" dirty="0"/>
          </a:p>
        </p:txBody>
      </p:sp>
      <p:sp>
        <p:nvSpPr>
          <p:cNvPr id="14" name="ZoneTexte 13"/>
          <p:cNvSpPr txBox="1"/>
          <p:nvPr/>
        </p:nvSpPr>
        <p:spPr>
          <a:xfrm>
            <a:off x="285720" y="285728"/>
            <a:ext cx="1095813" cy="923330"/>
          </a:xfrm>
          <a:prstGeom prst="rect">
            <a:avLst/>
          </a:prstGeom>
          <a:noFill/>
        </p:spPr>
        <p:txBody>
          <a:bodyPr wrap="none" rtlCol="0">
            <a:spAutoFit/>
          </a:bodyPr>
          <a:lstStyle/>
          <a:p>
            <a:pPr algn="ctr"/>
            <a:r>
              <a:rPr lang="fr-FR" b="1" dirty="0" smtClean="0"/>
              <a:t>Etapes</a:t>
            </a:r>
          </a:p>
          <a:p>
            <a:pPr algn="ctr"/>
            <a:r>
              <a:rPr lang="fr-FR" b="1" dirty="0" smtClean="0"/>
              <a:t>rédaction</a:t>
            </a:r>
          </a:p>
          <a:p>
            <a:pPr algn="ctr"/>
            <a:r>
              <a:rPr lang="fr-FR" b="1" dirty="0" err="1" smtClean="0"/>
              <a:t>CdC</a:t>
            </a:r>
            <a:endParaRPr lang="fr-FR" b="1" dirty="0"/>
          </a:p>
        </p:txBody>
      </p:sp>
      <p:cxnSp>
        <p:nvCxnSpPr>
          <p:cNvPr id="15" name="Connecteur droit 14"/>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274638"/>
            <a:ext cx="6900882" cy="1143000"/>
          </a:xfrm>
        </p:spPr>
        <p:txBody>
          <a:bodyPr/>
          <a:lstStyle/>
          <a:p>
            <a:r>
              <a:rPr lang="fr-FR" b="1" dirty="0" smtClean="0">
                <a:solidFill>
                  <a:srgbClr val="0070C0"/>
                </a:solidFill>
              </a:rPr>
              <a:t>Définition des scénarios</a:t>
            </a:r>
            <a:endParaRPr lang="fr-FR" b="1" dirty="0">
              <a:solidFill>
                <a:srgbClr val="0070C0"/>
              </a:solidFill>
            </a:endParaRPr>
          </a:p>
        </p:txBody>
      </p:sp>
      <p:sp>
        <p:nvSpPr>
          <p:cNvPr id="3" name="Espace réservé du contenu 2"/>
          <p:cNvSpPr>
            <a:spLocks noGrp="1"/>
          </p:cNvSpPr>
          <p:nvPr>
            <p:ph idx="1"/>
          </p:nvPr>
        </p:nvSpPr>
        <p:spPr>
          <a:xfrm>
            <a:off x="1714480" y="1571612"/>
            <a:ext cx="6900882" cy="4525963"/>
          </a:xfrm>
        </p:spPr>
        <p:txBody>
          <a:bodyPr>
            <a:normAutofit/>
          </a:bodyPr>
          <a:lstStyle/>
          <a:p>
            <a:r>
              <a:rPr lang="fr-FR" sz="2800" dirty="0" smtClean="0"/>
              <a:t>Pour chaque cas d’utilisation, on définit un scénario d’utilisation nominale de manière textuelle :</a:t>
            </a:r>
            <a:endParaRPr lang="fr-FR" sz="2800" dirty="0"/>
          </a:p>
        </p:txBody>
      </p:sp>
      <p:pic>
        <p:nvPicPr>
          <p:cNvPr id="4098" name="Picture 2"/>
          <p:cNvPicPr>
            <a:picLocks noChangeAspect="1" noChangeArrowheads="1"/>
          </p:cNvPicPr>
          <p:nvPr/>
        </p:nvPicPr>
        <p:blipFill>
          <a:blip r:embed="rId2" cstate="print"/>
          <a:srcRect/>
          <a:stretch>
            <a:fillRect/>
          </a:stretch>
        </p:blipFill>
        <p:spPr bwMode="auto">
          <a:xfrm>
            <a:off x="1857356" y="3143248"/>
            <a:ext cx="7130877" cy="2500330"/>
          </a:xfrm>
          <a:prstGeom prst="rect">
            <a:avLst/>
          </a:prstGeom>
          <a:noFill/>
          <a:ln w="9525">
            <a:noFill/>
            <a:miter lim="800000"/>
            <a:headEnd/>
            <a:tailEnd/>
          </a:ln>
          <a:effectLst/>
        </p:spPr>
      </p:pic>
      <p:sp>
        <p:nvSpPr>
          <p:cNvPr id="8" name="Rectangle à coins arrondis 7"/>
          <p:cNvSpPr/>
          <p:nvPr/>
        </p:nvSpPr>
        <p:spPr>
          <a:xfrm>
            <a:off x="142844" y="2214554"/>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9" name="Rectangle à coins arrondis 8"/>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10" name="Rectangle à coins arrondis 9"/>
          <p:cNvSpPr/>
          <p:nvPr/>
        </p:nvSpPr>
        <p:spPr>
          <a:xfrm>
            <a:off x="142844" y="3000372"/>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1" name="Rectangle à coins arrondis 10"/>
          <p:cNvSpPr/>
          <p:nvPr/>
        </p:nvSpPr>
        <p:spPr>
          <a:xfrm>
            <a:off x="142844" y="378619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2" name="Rectangle à coins arrondis 11"/>
          <p:cNvSpPr/>
          <p:nvPr/>
        </p:nvSpPr>
        <p:spPr>
          <a:xfrm>
            <a:off x="142844" y="4572008"/>
            <a:ext cx="1357322" cy="785818"/>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13" name="Rectangle à coins arrondis 12"/>
          <p:cNvSpPr/>
          <p:nvPr/>
        </p:nvSpPr>
        <p:spPr>
          <a:xfrm>
            <a:off x="142844" y="5357826"/>
            <a:ext cx="1357322" cy="85725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parties prenantes</a:t>
            </a:r>
            <a:endParaRPr lang="fr-FR" dirty="0"/>
          </a:p>
        </p:txBody>
      </p:sp>
      <p:sp>
        <p:nvSpPr>
          <p:cNvPr id="14" name="ZoneTexte 13"/>
          <p:cNvSpPr txBox="1"/>
          <p:nvPr/>
        </p:nvSpPr>
        <p:spPr>
          <a:xfrm>
            <a:off x="285720" y="285728"/>
            <a:ext cx="1095813" cy="923330"/>
          </a:xfrm>
          <a:prstGeom prst="rect">
            <a:avLst/>
          </a:prstGeom>
          <a:noFill/>
        </p:spPr>
        <p:txBody>
          <a:bodyPr wrap="none" rtlCol="0">
            <a:spAutoFit/>
          </a:bodyPr>
          <a:lstStyle/>
          <a:p>
            <a:pPr algn="ctr"/>
            <a:r>
              <a:rPr lang="fr-FR" b="1" dirty="0" smtClean="0"/>
              <a:t>Etapes</a:t>
            </a:r>
          </a:p>
          <a:p>
            <a:pPr algn="ctr"/>
            <a:r>
              <a:rPr lang="fr-FR" b="1" dirty="0" smtClean="0"/>
              <a:t>rédaction</a:t>
            </a:r>
          </a:p>
          <a:p>
            <a:pPr algn="ctr"/>
            <a:r>
              <a:rPr lang="fr-FR" b="1" dirty="0" err="1" smtClean="0"/>
              <a:t>CdC</a:t>
            </a:r>
            <a:endParaRPr lang="fr-FR" b="1" dirty="0"/>
          </a:p>
        </p:txBody>
      </p:sp>
      <p:cxnSp>
        <p:nvCxnSpPr>
          <p:cNvPr id="16" name="Connecteur droit 15"/>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dissolv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46</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Utilisation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tretch>
            <a:fillRect/>
          </a:stretch>
        </p:blipFill>
        <p:spPr bwMode="auto">
          <a:xfrm>
            <a:off x="1928437" y="1357298"/>
            <a:ext cx="5072812" cy="5208088"/>
          </a:xfrm>
          <a:prstGeom prst="rect">
            <a:avLst/>
          </a:prstGeom>
          <a:noFill/>
          <a:ln w="9525">
            <a:noFill/>
            <a:miter lim="800000"/>
            <a:headEnd/>
            <a:tailEnd/>
          </a:ln>
          <a:effectLst/>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274638"/>
            <a:ext cx="6900882" cy="1143000"/>
          </a:xfrm>
        </p:spPr>
        <p:txBody>
          <a:bodyPr>
            <a:normAutofit fontScale="90000"/>
          </a:bodyPr>
          <a:lstStyle/>
          <a:p>
            <a:r>
              <a:rPr lang="fr-FR" b="1" dirty="0" smtClean="0">
                <a:solidFill>
                  <a:srgbClr val="0070C0"/>
                </a:solidFill>
              </a:rPr>
              <a:t>Définition des besoins des parties prenantes</a:t>
            </a:r>
            <a:endParaRPr lang="fr-FR" b="1" dirty="0">
              <a:solidFill>
                <a:srgbClr val="0070C0"/>
              </a:solidFill>
            </a:endParaRPr>
          </a:p>
        </p:txBody>
      </p:sp>
      <p:sp>
        <p:nvSpPr>
          <p:cNvPr id="3" name="Espace réservé du contenu 2"/>
          <p:cNvSpPr>
            <a:spLocks noGrp="1"/>
          </p:cNvSpPr>
          <p:nvPr>
            <p:ph idx="1"/>
          </p:nvPr>
        </p:nvSpPr>
        <p:spPr>
          <a:xfrm>
            <a:off x="1785918" y="1785926"/>
            <a:ext cx="7143800" cy="4525963"/>
          </a:xfrm>
        </p:spPr>
        <p:txBody>
          <a:bodyPr>
            <a:normAutofit fontScale="77500" lnSpcReduction="20000"/>
          </a:bodyPr>
          <a:lstStyle/>
          <a:p>
            <a:r>
              <a:rPr lang="fr-FR" dirty="0" smtClean="0"/>
              <a:t>A partir </a:t>
            </a:r>
            <a:r>
              <a:rPr lang="fr-FR" dirty="0"/>
              <a:t>des éléments </a:t>
            </a:r>
            <a:r>
              <a:rPr lang="fr-FR" dirty="0" smtClean="0"/>
              <a:t>initiaux : </a:t>
            </a:r>
            <a:r>
              <a:rPr lang="fr-FR" dirty="0"/>
              <a:t>mission, finalité, besoins, </a:t>
            </a:r>
            <a:r>
              <a:rPr lang="fr-FR" dirty="0" smtClean="0"/>
              <a:t>contraintes,  </a:t>
            </a:r>
            <a:r>
              <a:rPr lang="fr-FR" dirty="0"/>
              <a:t>complétés sur la base des analyses précédentes : étude des services </a:t>
            </a:r>
            <a:r>
              <a:rPr lang="fr-FR" dirty="0" smtClean="0"/>
              <a:t>attendus, </a:t>
            </a:r>
            <a:r>
              <a:rPr lang="fr-FR" dirty="0"/>
              <a:t>étude du </a:t>
            </a:r>
            <a:r>
              <a:rPr lang="fr-FR" dirty="0" smtClean="0"/>
              <a:t>contexte, étude des scénarios.</a:t>
            </a:r>
          </a:p>
          <a:p>
            <a:endParaRPr lang="fr-FR" dirty="0"/>
          </a:p>
          <a:p>
            <a:r>
              <a:rPr lang="fr-FR" dirty="0" smtClean="0"/>
              <a:t>Ceux-ci </a:t>
            </a:r>
            <a:r>
              <a:rPr lang="fr-FR" dirty="0"/>
              <a:t>sont classés de la façon suivante :</a:t>
            </a:r>
          </a:p>
          <a:p>
            <a:pPr lvl="1"/>
            <a:r>
              <a:rPr lang="fr-FR" dirty="0"/>
              <a:t>Service attendu ;</a:t>
            </a:r>
          </a:p>
          <a:p>
            <a:pPr lvl="1"/>
            <a:r>
              <a:rPr lang="fr-FR" dirty="0"/>
              <a:t>Opérationnel </a:t>
            </a:r>
            <a:r>
              <a:rPr lang="fr-FR" dirty="0">
                <a:solidFill>
                  <a:schemeClr val="bg1">
                    <a:lumMod val="50000"/>
                  </a:schemeClr>
                </a:solidFill>
              </a:rPr>
              <a:t>(mode de fonctionnement, modes de marche, condition d’évolution, …) </a:t>
            </a:r>
            <a:r>
              <a:rPr lang="fr-FR" dirty="0"/>
              <a:t>;</a:t>
            </a:r>
          </a:p>
          <a:p>
            <a:pPr lvl="1"/>
            <a:r>
              <a:rPr lang="fr-FR" dirty="0"/>
              <a:t>Performance ;</a:t>
            </a:r>
          </a:p>
          <a:p>
            <a:pPr lvl="1"/>
            <a:r>
              <a:rPr lang="fr-FR" dirty="0"/>
              <a:t>Interface </a:t>
            </a:r>
            <a:r>
              <a:rPr lang="fr-FR" dirty="0">
                <a:solidFill>
                  <a:schemeClr val="bg1">
                    <a:lumMod val="50000"/>
                  </a:schemeClr>
                </a:solidFill>
              </a:rPr>
              <a:t>(physique, ergonomie, interopérabilité, …) </a:t>
            </a:r>
            <a:r>
              <a:rPr lang="fr-FR" dirty="0"/>
              <a:t>;</a:t>
            </a:r>
          </a:p>
          <a:p>
            <a:pPr lvl="1"/>
            <a:r>
              <a:rPr lang="fr-FR" dirty="0"/>
              <a:t>Contrainte </a:t>
            </a:r>
            <a:r>
              <a:rPr lang="fr-FR" dirty="0">
                <a:solidFill>
                  <a:schemeClr val="bg1">
                    <a:lumMod val="50000"/>
                  </a:schemeClr>
                </a:solidFill>
              </a:rPr>
              <a:t>(liée à une phase de vie, environnement du système, règlementation, coût, délai, </a:t>
            </a:r>
            <a:r>
              <a:rPr lang="fr-FR" dirty="0" smtClean="0">
                <a:solidFill>
                  <a:schemeClr val="bg1">
                    <a:lumMod val="50000"/>
                  </a:schemeClr>
                </a:solidFill>
              </a:rPr>
              <a:t>…)</a:t>
            </a:r>
            <a:r>
              <a:rPr lang="fr-FR" dirty="0" smtClean="0"/>
              <a:t>.</a:t>
            </a:r>
            <a:endParaRPr lang="fr-FR" dirty="0"/>
          </a:p>
          <a:p>
            <a:endParaRPr lang="fr-FR" dirty="0"/>
          </a:p>
        </p:txBody>
      </p:sp>
      <p:sp>
        <p:nvSpPr>
          <p:cNvPr id="4" name="Rectangle à coins arrondis 3"/>
          <p:cNvSpPr/>
          <p:nvPr/>
        </p:nvSpPr>
        <p:spPr>
          <a:xfrm>
            <a:off x="142844" y="2214554"/>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5" name="Rectangle à coins arrondis 4"/>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6" name="Rectangle à coins arrondis 5"/>
          <p:cNvSpPr/>
          <p:nvPr/>
        </p:nvSpPr>
        <p:spPr>
          <a:xfrm>
            <a:off x="142844" y="3000372"/>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7" name="Rectangle à coins arrondis 6"/>
          <p:cNvSpPr/>
          <p:nvPr/>
        </p:nvSpPr>
        <p:spPr>
          <a:xfrm>
            <a:off x="142844" y="378619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8" name="Rectangle à coins arrondis 7"/>
          <p:cNvSpPr/>
          <p:nvPr/>
        </p:nvSpPr>
        <p:spPr>
          <a:xfrm>
            <a:off x="142844" y="4572008"/>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9" name="Rectangle à coins arrondis 8"/>
          <p:cNvSpPr/>
          <p:nvPr/>
        </p:nvSpPr>
        <p:spPr>
          <a:xfrm>
            <a:off x="142844" y="5357826"/>
            <a:ext cx="1357322" cy="857256"/>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parties prenantes</a:t>
            </a:r>
            <a:endParaRPr lang="fr-FR" dirty="0"/>
          </a:p>
        </p:txBody>
      </p:sp>
      <p:sp>
        <p:nvSpPr>
          <p:cNvPr id="10" name="ZoneTexte 9"/>
          <p:cNvSpPr txBox="1"/>
          <p:nvPr/>
        </p:nvSpPr>
        <p:spPr>
          <a:xfrm>
            <a:off x="285720" y="285728"/>
            <a:ext cx="1095813" cy="923330"/>
          </a:xfrm>
          <a:prstGeom prst="rect">
            <a:avLst/>
          </a:prstGeom>
          <a:noFill/>
        </p:spPr>
        <p:txBody>
          <a:bodyPr wrap="none" rtlCol="0">
            <a:spAutoFit/>
          </a:bodyPr>
          <a:lstStyle/>
          <a:p>
            <a:pPr algn="ctr"/>
            <a:r>
              <a:rPr lang="fr-FR" b="1" dirty="0" smtClean="0"/>
              <a:t>Etapes</a:t>
            </a:r>
          </a:p>
          <a:p>
            <a:pPr algn="ctr"/>
            <a:r>
              <a:rPr lang="fr-FR" b="1" dirty="0" smtClean="0"/>
              <a:t>rédaction</a:t>
            </a:r>
          </a:p>
          <a:p>
            <a:pPr algn="ctr"/>
            <a:r>
              <a:rPr lang="fr-FR" b="1" dirty="0" err="1" smtClean="0"/>
              <a:t>CdC</a:t>
            </a:r>
            <a:endParaRPr lang="fr-FR" b="1" dirty="0"/>
          </a:p>
        </p:txBody>
      </p:sp>
      <p:cxnSp>
        <p:nvCxnSpPr>
          <p:cNvPr id="11" name="Connecteur droit 10"/>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56" y="274638"/>
            <a:ext cx="6829444" cy="1143000"/>
          </a:xfrm>
        </p:spPr>
        <p:txBody>
          <a:bodyPr>
            <a:normAutofit fontScale="90000"/>
          </a:bodyPr>
          <a:lstStyle/>
          <a:p>
            <a:r>
              <a:rPr lang="fr-FR" b="1" dirty="0" smtClean="0">
                <a:solidFill>
                  <a:srgbClr val="0070C0"/>
                </a:solidFill>
              </a:rPr>
              <a:t>Définition des besoins des parties prenantes</a:t>
            </a:r>
            <a:endParaRPr lang="fr-FR" b="1" dirty="0">
              <a:solidFill>
                <a:srgbClr val="0070C0"/>
              </a:solidFill>
            </a:endParaRPr>
          </a:p>
        </p:txBody>
      </p:sp>
      <p:pic>
        <p:nvPicPr>
          <p:cNvPr id="4" name="Image 3" descr="Besoins des parties prenantes.jpg"/>
          <p:cNvPicPr>
            <a:picLocks noChangeAspect="1"/>
          </p:cNvPicPr>
          <p:nvPr/>
        </p:nvPicPr>
        <p:blipFill>
          <a:blip r:embed="rId2" cstate="print"/>
          <a:stretch>
            <a:fillRect/>
          </a:stretch>
        </p:blipFill>
        <p:spPr>
          <a:xfrm>
            <a:off x="1714480" y="1857364"/>
            <a:ext cx="7429520" cy="4480952"/>
          </a:xfrm>
          <a:prstGeom prst="rect">
            <a:avLst/>
          </a:prstGeom>
        </p:spPr>
      </p:pic>
      <p:sp>
        <p:nvSpPr>
          <p:cNvPr id="7" name="Rectangle à coins arrondis 6"/>
          <p:cNvSpPr/>
          <p:nvPr/>
        </p:nvSpPr>
        <p:spPr>
          <a:xfrm>
            <a:off x="142844" y="2214554"/>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8" name="Rectangle à coins arrondis 7"/>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9" name="Rectangle à coins arrondis 8"/>
          <p:cNvSpPr/>
          <p:nvPr/>
        </p:nvSpPr>
        <p:spPr>
          <a:xfrm>
            <a:off x="142844" y="3000372"/>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0" name="Rectangle à coins arrondis 9"/>
          <p:cNvSpPr/>
          <p:nvPr/>
        </p:nvSpPr>
        <p:spPr>
          <a:xfrm>
            <a:off x="142844" y="378619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1" name="Rectangle à coins arrondis 10"/>
          <p:cNvSpPr/>
          <p:nvPr/>
        </p:nvSpPr>
        <p:spPr>
          <a:xfrm>
            <a:off x="142844" y="4572008"/>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13" name="ZoneTexte 12"/>
          <p:cNvSpPr txBox="1"/>
          <p:nvPr/>
        </p:nvSpPr>
        <p:spPr>
          <a:xfrm>
            <a:off x="285720" y="285728"/>
            <a:ext cx="1095813" cy="923330"/>
          </a:xfrm>
          <a:prstGeom prst="rect">
            <a:avLst/>
          </a:prstGeom>
          <a:noFill/>
        </p:spPr>
        <p:txBody>
          <a:bodyPr wrap="none" rtlCol="0">
            <a:spAutoFit/>
          </a:bodyPr>
          <a:lstStyle/>
          <a:p>
            <a:pPr algn="ctr"/>
            <a:r>
              <a:rPr lang="fr-FR" b="1" dirty="0" smtClean="0"/>
              <a:t>Etapes</a:t>
            </a:r>
          </a:p>
          <a:p>
            <a:pPr algn="ctr"/>
            <a:r>
              <a:rPr lang="fr-FR" b="1" dirty="0" smtClean="0"/>
              <a:t>rédaction</a:t>
            </a:r>
          </a:p>
          <a:p>
            <a:pPr algn="ctr"/>
            <a:r>
              <a:rPr lang="fr-FR" b="1" dirty="0" err="1" smtClean="0"/>
              <a:t>CdC</a:t>
            </a:r>
            <a:endParaRPr lang="fr-FR" b="1" dirty="0"/>
          </a:p>
        </p:txBody>
      </p:sp>
      <p:cxnSp>
        <p:nvCxnSpPr>
          <p:cNvPr id="14" name="Connecteur droit 13"/>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
        <p:nvSpPr>
          <p:cNvPr id="16" name="Rectangle à coins arrondis 15"/>
          <p:cNvSpPr/>
          <p:nvPr/>
        </p:nvSpPr>
        <p:spPr>
          <a:xfrm>
            <a:off x="142844" y="5357826"/>
            <a:ext cx="1357322" cy="857256"/>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parties prenantes</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49</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Besoin des parties prenantes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tretch>
            <a:fillRect/>
          </a:stretch>
        </p:blipFill>
        <p:spPr bwMode="auto">
          <a:xfrm>
            <a:off x="303273" y="1831293"/>
            <a:ext cx="8626445" cy="4123630"/>
          </a:xfrm>
          <a:prstGeom prst="rect">
            <a:avLst/>
          </a:prstGeom>
          <a:noFill/>
          <a:ln w="9525">
            <a:noFill/>
            <a:miter lim="800000"/>
            <a:headEnd/>
            <a:tailEnd/>
          </a:ln>
          <a:effectLst/>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sp>
        <p:nvSpPr>
          <p:cNvPr id="6" name="ZoneTexte 5"/>
          <p:cNvSpPr txBox="1"/>
          <p:nvPr/>
        </p:nvSpPr>
        <p:spPr>
          <a:xfrm>
            <a:off x="785786" y="357166"/>
            <a:ext cx="7858180" cy="2585323"/>
          </a:xfrm>
          <a:prstGeom prst="rect">
            <a:avLst/>
          </a:prstGeom>
          <a:solidFill>
            <a:schemeClr val="bg1"/>
          </a:solidFill>
          <a:ln>
            <a:solidFill>
              <a:srgbClr val="000099"/>
            </a:solidFill>
          </a:ln>
        </p:spPr>
        <p:txBody>
          <a:bodyPr wrap="square" rtlCol="0">
            <a:spAutoFit/>
          </a:bodyPr>
          <a:lstStyle/>
          <a:p>
            <a:pPr algn="ctr"/>
            <a:r>
              <a:rPr lang="fr-FR" sz="5400" b="1" dirty="0" smtClean="0">
                <a:solidFill>
                  <a:srgbClr val="FF0000"/>
                </a:solidFill>
              </a:rPr>
              <a:t>Qui dit synthèse </a:t>
            </a:r>
          </a:p>
          <a:p>
            <a:pPr algn="ctr"/>
            <a:r>
              <a:rPr lang="fr-FR" sz="5400" b="1" dirty="0" smtClean="0">
                <a:solidFill>
                  <a:srgbClr val="FF0000"/>
                </a:solidFill>
              </a:rPr>
              <a:t>dit définition préalable   du projet </a:t>
            </a:r>
            <a:endParaRPr lang="fr-FR" sz="5400" b="1" dirty="0">
              <a:solidFill>
                <a:srgbClr val="FF0000"/>
              </a:solidFill>
            </a:endParaRPr>
          </a:p>
        </p:txBody>
      </p:sp>
      <p:grpSp>
        <p:nvGrpSpPr>
          <p:cNvPr id="10" name="Groupe 9"/>
          <p:cNvGrpSpPr/>
          <p:nvPr/>
        </p:nvGrpSpPr>
        <p:grpSpPr>
          <a:xfrm>
            <a:off x="785786" y="3000372"/>
            <a:ext cx="7858180" cy="3442579"/>
            <a:chOff x="785786" y="3000372"/>
            <a:chExt cx="7858180" cy="3442579"/>
          </a:xfrm>
        </p:grpSpPr>
        <p:sp>
          <p:nvSpPr>
            <p:cNvPr id="8" name="ZoneTexte 7"/>
            <p:cNvSpPr txBox="1"/>
            <p:nvPr/>
          </p:nvSpPr>
          <p:spPr>
            <a:xfrm>
              <a:off x="785786" y="3857628"/>
              <a:ext cx="7858180" cy="2585323"/>
            </a:xfrm>
            <a:prstGeom prst="rect">
              <a:avLst/>
            </a:prstGeom>
            <a:solidFill>
              <a:schemeClr val="bg1"/>
            </a:solidFill>
            <a:ln>
              <a:solidFill>
                <a:srgbClr val="000099"/>
              </a:solidFill>
            </a:ln>
          </p:spPr>
          <p:txBody>
            <a:bodyPr wrap="square" rtlCol="0">
              <a:spAutoFit/>
            </a:bodyPr>
            <a:lstStyle/>
            <a:p>
              <a:pPr algn="ctr"/>
              <a:r>
                <a:rPr lang="fr-FR" sz="5400" b="1" dirty="0" smtClean="0">
                  <a:solidFill>
                    <a:srgbClr val="FF0000"/>
                  </a:solidFill>
                </a:rPr>
                <a:t>Il faut d’abord démarrer par la définition du projet (rédaction du </a:t>
              </a:r>
              <a:r>
                <a:rPr lang="fr-FR" sz="5400" b="1" dirty="0" err="1" smtClean="0">
                  <a:solidFill>
                    <a:srgbClr val="FF0000"/>
                  </a:solidFill>
                </a:rPr>
                <a:t>cdc</a:t>
              </a:r>
              <a:r>
                <a:rPr lang="fr-FR" sz="5400" b="1" dirty="0" smtClean="0">
                  <a:solidFill>
                    <a:srgbClr val="FF0000"/>
                  </a:solidFill>
                </a:rPr>
                <a:t>)</a:t>
              </a:r>
            </a:p>
          </p:txBody>
        </p:sp>
        <p:sp>
          <p:nvSpPr>
            <p:cNvPr id="9" name="Flèche vers le bas 8"/>
            <p:cNvSpPr/>
            <p:nvPr/>
          </p:nvSpPr>
          <p:spPr>
            <a:xfrm>
              <a:off x="4500562" y="3000372"/>
              <a:ext cx="571504"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descr="panneau stop.jpg"/>
          <p:cNvPicPr>
            <a:picLocks noChangeAspect="1"/>
          </p:cNvPicPr>
          <p:nvPr/>
        </p:nvPicPr>
        <p:blipFill>
          <a:blip r:embed="rId3" cstate="print"/>
          <a:stretch>
            <a:fillRect/>
          </a:stretch>
        </p:blipFill>
        <p:spPr>
          <a:xfrm>
            <a:off x="8739208" y="6453208"/>
            <a:ext cx="404792" cy="40479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En résumé</a:t>
            </a:r>
            <a:endParaRPr lang="fr-FR" b="1" dirty="0">
              <a:solidFill>
                <a:srgbClr val="0070C0"/>
              </a:solidFill>
            </a:endParaRPr>
          </a:p>
        </p:txBody>
      </p:sp>
      <p:sp>
        <p:nvSpPr>
          <p:cNvPr id="4" name="Espace réservé du contenu 2"/>
          <p:cNvSpPr>
            <a:spLocks noGrp="1"/>
          </p:cNvSpPr>
          <p:nvPr>
            <p:ph idx="1"/>
          </p:nvPr>
        </p:nvSpPr>
        <p:spPr>
          <a:xfrm>
            <a:off x="714348" y="1571612"/>
            <a:ext cx="8286808" cy="4572031"/>
          </a:xfrm>
        </p:spPr>
        <p:txBody>
          <a:bodyPr>
            <a:normAutofit lnSpcReduction="10000"/>
          </a:bodyPr>
          <a:lstStyle/>
          <a:p>
            <a:pPr>
              <a:buNone/>
            </a:pPr>
            <a:r>
              <a:rPr lang="fr-FR" sz="2200" dirty="0" smtClean="0"/>
              <a:t>La spécification des besoins permet donc de </a:t>
            </a:r>
            <a:r>
              <a:rPr sz="2200" smtClean="0"/>
              <a:t>répondre à :</a:t>
            </a:r>
          </a:p>
          <a:p>
            <a:pPr>
              <a:buNone/>
            </a:pPr>
            <a:endParaRPr sz="2200" smtClean="0"/>
          </a:p>
          <a:p>
            <a:r>
              <a:rPr sz="2200" smtClean="0">
                <a:solidFill>
                  <a:srgbClr val="FF0000"/>
                </a:solidFill>
                <a:latin typeface="+mj-lt"/>
              </a:rPr>
              <a:t>Pourquoi on veut faire ça ? </a:t>
            </a:r>
            <a:r>
              <a:rPr lang="fr-FR" sz="2200" dirty="0" smtClean="0">
                <a:latin typeface="+mj-lt"/>
                <a:cs typeface="Times New Roman"/>
              </a:rPr>
              <a:t>→ </a:t>
            </a:r>
            <a:r>
              <a:rPr sz="2200" smtClean="0">
                <a:latin typeface="+mj-lt"/>
              </a:rPr>
              <a:t>finalité</a:t>
            </a:r>
          </a:p>
          <a:p>
            <a:r>
              <a:rPr sz="2200" smtClean="0">
                <a:solidFill>
                  <a:srgbClr val="FF0000"/>
                </a:solidFill>
                <a:latin typeface="+mj-lt"/>
              </a:rPr>
              <a:t>Qu'est-ce que l'on doit faire ? </a:t>
            </a:r>
            <a:r>
              <a:rPr sz="2200" smtClean="0">
                <a:latin typeface="+mj-lt"/>
                <a:cs typeface="Times New Roman"/>
              </a:rPr>
              <a:t>→ </a:t>
            </a:r>
            <a:r>
              <a:rPr sz="2200" smtClean="0">
                <a:latin typeface="+mj-lt"/>
              </a:rPr>
              <a:t>mission</a:t>
            </a:r>
          </a:p>
          <a:p>
            <a:r>
              <a:rPr sz="2200" smtClean="0">
                <a:solidFill>
                  <a:srgbClr val="FF0000"/>
                </a:solidFill>
                <a:latin typeface="+mj-lt"/>
              </a:rPr>
              <a:t>Qui est concerné / impacté ? </a:t>
            </a:r>
            <a:r>
              <a:rPr sz="2200" smtClean="0">
                <a:latin typeface="+mj-lt"/>
                <a:cs typeface="Times New Roman"/>
              </a:rPr>
              <a:t>→ </a:t>
            </a:r>
            <a:r>
              <a:rPr lang="fr-FR" sz="2200" dirty="0" smtClean="0">
                <a:latin typeface="+mj-lt"/>
                <a:cs typeface="Times New Roman"/>
              </a:rPr>
              <a:t>parties prenantes</a:t>
            </a:r>
            <a:endParaRPr sz="2200" smtClean="0">
              <a:latin typeface="+mj-lt"/>
            </a:endParaRPr>
          </a:p>
          <a:p>
            <a:r>
              <a:rPr sz="2200" smtClean="0">
                <a:solidFill>
                  <a:srgbClr val="FF0000"/>
                </a:solidFill>
                <a:latin typeface="+mj-lt"/>
              </a:rPr>
              <a:t>Quelles sont les frontières du système ? </a:t>
            </a:r>
            <a:r>
              <a:rPr sz="2200" smtClean="0">
                <a:cs typeface="Times New Roman"/>
              </a:rPr>
              <a:t>→ contexte</a:t>
            </a:r>
            <a:endParaRPr sz="2200" smtClean="0">
              <a:latin typeface="+mj-lt"/>
            </a:endParaRPr>
          </a:p>
          <a:p>
            <a:r>
              <a:rPr sz="2200" smtClean="0">
                <a:solidFill>
                  <a:srgbClr val="FF0000"/>
                </a:solidFill>
                <a:latin typeface="+mj-lt"/>
              </a:rPr>
              <a:t>Quels services sont </a:t>
            </a:r>
            <a:r>
              <a:rPr lang="fr-FR" sz="2200" dirty="0" smtClean="0">
                <a:solidFill>
                  <a:srgbClr val="FF0000"/>
                </a:solidFill>
                <a:latin typeface="+mj-lt"/>
              </a:rPr>
              <a:t>attendus</a:t>
            </a:r>
            <a:r>
              <a:rPr sz="2200" smtClean="0">
                <a:solidFill>
                  <a:srgbClr val="FF0000"/>
                </a:solidFill>
                <a:latin typeface="+mj-lt"/>
              </a:rPr>
              <a:t> ? </a:t>
            </a:r>
            <a:r>
              <a:rPr sz="2200" smtClean="0">
                <a:cs typeface="Times New Roman"/>
              </a:rPr>
              <a:t>→ utilisations</a:t>
            </a:r>
          </a:p>
          <a:p>
            <a:r>
              <a:rPr sz="2200" smtClean="0">
                <a:solidFill>
                  <a:srgbClr val="FF0000"/>
                </a:solidFill>
                <a:latin typeface="+mj-lt"/>
                <a:cs typeface="Times New Roman"/>
              </a:rPr>
              <a:t>Comment cela s'envisage t-il ? </a:t>
            </a:r>
            <a:r>
              <a:rPr sz="2200" smtClean="0">
                <a:cs typeface="Times New Roman"/>
              </a:rPr>
              <a:t>→ scénarios</a:t>
            </a:r>
          </a:p>
          <a:p>
            <a:r>
              <a:rPr sz="2200" smtClean="0">
                <a:solidFill>
                  <a:srgbClr val="FF0000"/>
                </a:solidFill>
                <a:latin typeface="+mj-lt"/>
                <a:cs typeface="Times New Roman"/>
              </a:rPr>
              <a:t>Quels sont mes besoins pour répondre à tout cela ? </a:t>
            </a:r>
            <a:r>
              <a:rPr sz="2200" smtClean="0">
                <a:cs typeface="Times New Roman"/>
              </a:rPr>
              <a:t>→ besoins</a:t>
            </a:r>
            <a:endParaRPr lang="fr-FR" sz="2200" dirty="0" smtClean="0">
              <a:cs typeface="Times New Roman"/>
            </a:endParaRPr>
          </a:p>
          <a:p>
            <a:endParaRPr lang="fr-FR" sz="2200" dirty="0">
              <a:latin typeface="+mj-lt"/>
              <a:cs typeface="Times New Roman"/>
            </a:endParaRPr>
          </a:p>
          <a:p>
            <a:pPr marL="0" indent="0" algn="ctr">
              <a:buNone/>
            </a:pPr>
            <a:r>
              <a:rPr lang="fr-FR" sz="2200" b="1" dirty="0" smtClean="0">
                <a:latin typeface="+mj-lt"/>
                <a:cs typeface="Times New Roman"/>
              </a:rPr>
              <a:t>L’ensemble de tous les diagrammes obtenus durant ce processus constitue le cahier des charges.</a:t>
            </a:r>
            <a:endParaRPr sz="2200" b="1" smtClean="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descr="Démarche générale DBPP 2.jpg"/>
          <p:cNvPicPr>
            <a:picLocks noChangeAspect="1"/>
          </p:cNvPicPr>
          <p:nvPr/>
        </p:nvPicPr>
        <p:blipFill>
          <a:blip r:embed="rId2" cstate="print"/>
          <a:stretch>
            <a:fillRect/>
          </a:stretch>
        </p:blipFill>
        <p:spPr>
          <a:xfrm>
            <a:off x="142856" y="884016"/>
            <a:ext cx="8862409" cy="5902570"/>
          </a:xfrm>
          <a:prstGeom prst="rect">
            <a:avLst/>
          </a:prstGeom>
        </p:spPr>
      </p:pic>
      <p:sp>
        <p:nvSpPr>
          <p:cNvPr id="2" name="Titre 1"/>
          <p:cNvSpPr>
            <a:spLocks noGrp="1"/>
          </p:cNvSpPr>
          <p:nvPr>
            <p:ph type="title"/>
          </p:nvPr>
        </p:nvSpPr>
        <p:spPr>
          <a:xfrm>
            <a:off x="457200" y="71414"/>
            <a:ext cx="8229600" cy="785818"/>
          </a:xfrm>
        </p:spPr>
        <p:txBody>
          <a:bodyPr>
            <a:normAutofit/>
          </a:bodyPr>
          <a:lstStyle/>
          <a:p>
            <a:r>
              <a:rPr lang="fr-FR" b="1" dirty="0" smtClean="0">
                <a:solidFill>
                  <a:srgbClr val="0070C0"/>
                </a:solidFill>
              </a:rPr>
              <a:t>Synthèse des activités</a:t>
            </a:r>
            <a:endParaRPr lang="fr-FR" b="1" dirty="0">
              <a:solidFill>
                <a:srgbClr val="0070C0"/>
              </a:solidFill>
            </a:endParaRPr>
          </a:p>
        </p:txBody>
      </p:sp>
      <p:pic>
        <p:nvPicPr>
          <p:cNvPr id="4" name="Picture 7"/>
          <p:cNvPicPr>
            <a:picLocks noChangeAspect="1" noChangeArrowheads="1"/>
          </p:cNvPicPr>
          <p:nvPr/>
        </p:nvPicPr>
        <p:blipFill>
          <a:blip r:embed="rId3" cstate="print"/>
          <a:stretch>
            <a:fillRect/>
          </a:stretch>
        </p:blipFill>
        <p:spPr bwMode="auto">
          <a:xfrm>
            <a:off x="7358082" y="2884280"/>
            <a:ext cx="428628" cy="428628"/>
          </a:xfrm>
          <a:prstGeom prst="rect">
            <a:avLst/>
          </a:prstGeom>
          <a:noFill/>
          <a:ln w="9525">
            <a:noFill/>
            <a:miter lim="800000"/>
            <a:headEnd/>
            <a:tailEnd/>
          </a:ln>
          <a:effectLst/>
        </p:spPr>
      </p:pic>
      <p:pic>
        <p:nvPicPr>
          <p:cNvPr id="5" name="Picture 7"/>
          <p:cNvPicPr>
            <a:picLocks noChangeAspect="1" noChangeArrowheads="1"/>
          </p:cNvPicPr>
          <p:nvPr/>
        </p:nvPicPr>
        <p:blipFill>
          <a:blip r:embed="rId3" cstate="print"/>
          <a:stretch>
            <a:fillRect/>
          </a:stretch>
        </p:blipFill>
        <p:spPr bwMode="auto">
          <a:xfrm>
            <a:off x="7358082" y="5670362"/>
            <a:ext cx="428628" cy="428628"/>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tretch>
            <a:fillRect/>
          </a:stretch>
        </p:blipFill>
        <p:spPr bwMode="auto">
          <a:xfrm>
            <a:off x="7358082" y="3812974"/>
            <a:ext cx="428628" cy="428628"/>
          </a:xfrm>
          <a:prstGeom prst="rect">
            <a:avLst/>
          </a:prstGeom>
          <a:noFill/>
          <a:ln w="9525">
            <a:noFill/>
            <a:miter lim="800000"/>
            <a:headEnd/>
            <a:tailEnd/>
          </a:ln>
          <a:effectLst/>
        </p:spPr>
      </p:pic>
      <p:pic>
        <p:nvPicPr>
          <p:cNvPr id="7" name="Picture 5"/>
          <p:cNvPicPr>
            <a:picLocks noChangeAspect="1" noChangeArrowheads="1"/>
          </p:cNvPicPr>
          <p:nvPr/>
        </p:nvPicPr>
        <p:blipFill>
          <a:blip r:embed="rId5" cstate="print"/>
          <a:stretch>
            <a:fillRect/>
          </a:stretch>
        </p:blipFill>
        <p:spPr bwMode="auto">
          <a:xfrm>
            <a:off x="7358082" y="4741668"/>
            <a:ext cx="428628" cy="428628"/>
          </a:xfrm>
          <a:prstGeom prst="rect">
            <a:avLst/>
          </a:prstGeom>
          <a:noFill/>
          <a:ln w="9525">
            <a:noFill/>
            <a:miter lim="800000"/>
            <a:headEnd/>
            <a:tailEnd/>
          </a:ln>
          <a:effectLst/>
        </p:spPr>
      </p:pic>
      <p:pic>
        <p:nvPicPr>
          <p:cNvPr id="1028" name="Picture 4" descr="D:\yann\Enseignements\Bac STI2D\Formations\Formations PAF\SysML\MagicDraw\magicdraw_logo.gif"/>
          <p:cNvPicPr>
            <a:picLocks noChangeAspect="1" noChangeArrowheads="1"/>
          </p:cNvPicPr>
          <p:nvPr/>
        </p:nvPicPr>
        <p:blipFill>
          <a:blip r:embed="rId6" cstate="print"/>
          <a:srcRect/>
          <a:stretch>
            <a:fillRect/>
          </a:stretch>
        </p:blipFill>
        <p:spPr bwMode="auto">
          <a:xfrm>
            <a:off x="7215206" y="1098330"/>
            <a:ext cx="1643074" cy="308076"/>
          </a:xfrm>
          <a:prstGeom prst="rect">
            <a:avLst/>
          </a:prstGeom>
          <a:noFill/>
        </p:spPr>
      </p:pic>
      <p:sp>
        <p:nvSpPr>
          <p:cNvPr id="12" name="ZoneTexte 11"/>
          <p:cNvSpPr txBox="1"/>
          <p:nvPr/>
        </p:nvSpPr>
        <p:spPr>
          <a:xfrm>
            <a:off x="7786710" y="2690336"/>
            <a:ext cx="1071570" cy="738664"/>
          </a:xfrm>
          <a:prstGeom prst="rect">
            <a:avLst/>
          </a:prstGeom>
          <a:noFill/>
        </p:spPr>
        <p:txBody>
          <a:bodyPr wrap="square" rtlCol="0">
            <a:spAutoFit/>
          </a:bodyPr>
          <a:lstStyle/>
          <a:p>
            <a:r>
              <a:rPr lang="fr-FR" sz="1400" dirty="0" smtClean="0"/>
              <a:t>Diagramme d’exigences</a:t>
            </a:r>
          </a:p>
          <a:p>
            <a:pPr algn="ctr"/>
            <a:r>
              <a:rPr lang="fr-FR" sz="1400" dirty="0" smtClean="0"/>
              <a:t>(RD)</a:t>
            </a:r>
            <a:endParaRPr lang="fr-FR" sz="1400" dirty="0"/>
          </a:p>
        </p:txBody>
      </p:sp>
      <p:sp>
        <p:nvSpPr>
          <p:cNvPr id="13" name="ZoneTexte 12"/>
          <p:cNvSpPr txBox="1"/>
          <p:nvPr/>
        </p:nvSpPr>
        <p:spPr>
          <a:xfrm>
            <a:off x="7643834" y="3598660"/>
            <a:ext cx="1357322" cy="738664"/>
          </a:xfrm>
          <a:prstGeom prst="rect">
            <a:avLst/>
          </a:prstGeom>
          <a:noFill/>
        </p:spPr>
        <p:txBody>
          <a:bodyPr wrap="square" rtlCol="0">
            <a:spAutoFit/>
          </a:bodyPr>
          <a:lstStyle/>
          <a:p>
            <a:pPr algn="ctr"/>
            <a:r>
              <a:rPr lang="fr-FR" sz="1400" dirty="0" smtClean="0"/>
              <a:t>Diagramme </a:t>
            </a:r>
          </a:p>
          <a:p>
            <a:pPr algn="ctr"/>
            <a:r>
              <a:rPr lang="fr-FR" sz="1400" dirty="0" smtClean="0"/>
              <a:t>de contexte (BDD)</a:t>
            </a:r>
            <a:endParaRPr lang="fr-FR" sz="1400" dirty="0"/>
          </a:p>
        </p:txBody>
      </p:sp>
      <p:sp>
        <p:nvSpPr>
          <p:cNvPr id="14" name="ZoneTexte 13"/>
          <p:cNvSpPr txBox="1"/>
          <p:nvPr/>
        </p:nvSpPr>
        <p:spPr>
          <a:xfrm>
            <a:off x="7786742" y="4500570"/>
            <a:ext cx="1142976" cy="954107"/>
          </a:xfrm>
          <a:prstGeom prst="rect">
            <a:avLst/>
          </a:prstGeom>
          <a:noFill/>
        </p:spPr>
        <p:txBody>
          <a:bodyPr wrap="square" rtlCol="0">
            <a:spAutoFit/>
          </a:bodyPr>
          <a:lstStyle/>
          <a:p>
            <a:pPr algn="ctr"/>
            <a:r>
              <a:rPr lang="fr-FR" sz="1400" dirty="0" smtClean="0"/>
              <a:t>Diagramme </a:t>
            </a:r>
          </a:p>
          <a:p>
            <a:pPr algn="ctr"/>
            <a:r>
              <a:rPr lang="fr-FR" sz="1400" dirty="0" smtClean="0"/>
              <a:t>de cas </a:t>
            </a:r>
          </a:p>
          <a:p>
            <a:pPr algn="ctr"/>
            <a:r>
              <a:rPr lang="fr-FR" sz="1400" dirty="0" smtClean="0"/>
              <a:t>d’utilisations</a:t>
            </a:r>
          </a:p>
          <a:p>
            <a:pPr algn="ctr"/>
            <a:r>
              <a:rPr lang="fr-FR" sz="1400" dirty="0" smtClean="0"/>
              <a:t>(UCD)</a:t>
            </a:r>
            <a:endParaRPr lang="fr-FR" sz="1400" dirty="0"/>
          </a:p>
        </p:txBody>
      </p:sp>
      <p:sp>
        <p:nvSpPr>
          <p:cNvPr id="21" name="ZoneTexte 20"/>
          <p:cNvSpPr txBox="1"/>
          <p:nvPr/>
        </p:nvSpPr>
        <p:spPr>
          <a:xfrm>
            <a:off x="7786710" y="5500702"/>
            <a:ext cx="1071570" cy="738664"/>
          </a:xfrm>
          <a:prstGeom prst="rect">
            <a:avLst/>
          </a:prstGeom>
          <a:noFill/>
        </p:spPr>
        <p:txBody>
          <a:bodyPr wrap="square" rtlCol="0">
            <a:spAutoFit/>
          </a:bodyPr>
          <a:lstStyle/>
          <a:p>
            <a:r>
              <a:rPr lang="fr-FR" sz="1400" dirty="0" smtClean="0"/>
              <a:t>Diagramme d’exigences</a:t>
            </a:r>
          </a:p>
          <a:p>
            <a:pPr algn="ctr"/>
            <a:r>
              <a:rPr lang="fr-FR" sz="1400" dirty="0" smtClean="0"/>
              <a:t>(RD)</a:t>
            </a:r>
            <a:endParaRPr lang="fr-FR" sz="1400" dirty="0"/>
          </a:p>
        </p:txBody>
      </p:sp>
      <p:sp>
        <p:nvSpPr>
          <p:cNvPr id="25" name="ZoneTexte 24"/>
          <p:cNvSpPr txBox="1"/>
          <p:nvPr/>
        </p:nvSpPr>
        <p:spPr>
          <a:xfrm>
            <a:off x="7500958" y="2075308"/>
            <a:ext cx="1285852" cy="523220"/>
          </a:xfrm>
          <a:prstGeom prst="rect">
            <a:avLst/>
          </a:prstGeom>
          <a:noFill/>
        </p:spPr>
        <p:txBody>
          <a:bodyPr wrap="square" rtlCol="0">
            <a:spAutoFit/>
          </a:bodyPr>
          <a:lstStyle/>
          <a:p>
            <a:r>
              <a:rPr lang="fr-FR" sz="1400" dirty="0" smtClean="0"/>
              <a:t>Diagramme </a:t>
            </a:r>
          </a:p>
          <a:p>
            <a:r>
              <a:rPr lang="fr-FR" sz="1400" dirty="0" smtClean="0"/>
              <a:t>de contenu</a:t>
            </a:r>
            <a:endParaRPr lang="fr-FR" sz="1400" dirty="0"/>
          </a:p>
        </p:txBody>
      </p:sp>
      <p:cxnSp>
        <p:nvCxnSpPr>
          <p:cNvPr id="30" name="Connecteur droit avec flèche 29"/>
          <p:cNvCxnSpPr>
            <a:endCxn id="4" idx="1"/>
          </p:cNvCxnSpPr>
          <p:nvPr/>
        </p:nvCxnSpPr>
        <p:spPr>
          <a:xfrm>
            <a:off x="5143504" y="3098594"/>
            <a:ext cx="2214578"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endCxn id="6" idx="1"/>
          </p:cNvCxnSpPr>
          <p:nvPr/>
        </p:nvCxnSpPr>
        <p:spPr>
          <a:xfrm>
            <a:off x="5143504" y="4027288"/>
            <a:ext cx="2214578"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5143504" y="4597204"/>
            <a:ext cx="2214578" cy="215902"/>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5143504" y="5098858"/>
            <a:ext cx="2214578" cy="142876"/>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endCxn id="5" idx="1"/>
          </p:cNvCxnSpPr>
          <p:nvPr/>
        </p:nvCxnSpPr>
        <p:spPr>
          <a:xfrm>
            <a:off x="5143504" y="5884676"/>
            <a:ext cx="2214578"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5143504" y="2312776"/>
            <a:ext cx="2357454" cy="1588"/>
          </a:xfrm>
          <a:prstGeom prst="straightConnector1">
            <a:avLst/>
          </a:prstGeom>
          <a:ln w="25400">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grayscl/>
          </a:blip>
          <a:srcRect/>
          <a:stretch>
            <a:fillRect/>
          </a:stretch>
        </p:blipFill>
        <p:spPr bwMode="auto">
          <a:xfrm>
            <a:off x="179512" y="188640"/>
            <a:ext cx="3025764" cy="2016224"/>
          </a:xfrm>
          <a:prstGeom prst="rect">
            <a:avLst/>
          </a:prstGeom>
          <a:noFill/>
        </p:spPr>
      </p:pic>
      <p:pic>
        <p:nvPicPr>
          <p:cNvPr id="3" name="Picture 3"/>
          <p:cNvPicPr>
            <a:picLocks noChangeAspect="1" noChangeArrowheads="1"/>
          </p:cNvPicPr>
          <p:nvPr/>
        </p:nvPicPr>
        <p:blipFill>
          <a:blip r:embed="rId3" cstate="print"/>
          <a:stretch>
            <a:fillRect/>
          </a:stretch>
        </p:blipFill>
        <p:spPr bwMode="auto">
          <a:xfrm>
            <a:off x="3332207" y="188640"/>
            <a:ext cx="5598081" cy="2880320"/>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stretch>
            <a:fillRect/>
          </a:stretch>
        </p:blipFill>
        <p:spPr bwMode="auto">
          <a:xfrm>
            <a:off x="179512" y="2276873"/>
            <a:ext cx="2846543" cy="2160240"/>
          </a:xfrm>
          <a:prstGeom prst="rect">
            <a:avLst/>
          </a:prstGeom>
          <a:noFill/>
          <a:ln w="9525">
            <a:noFill/>
            <a:miter lim="800000"/>
            <a:headEnd/>
            <a:tailEnd/>
          </a:ln>
          <a:effectLst/>
        </p:spPr>
      </p:pic>
      <p:pic>
        <p:nvPicPr>
          <p:cNvPr id="5" name="Picture 2"/>
          <p:cNvPicPr>
            <a:picLocks noChangeAspect="1" noChangeArrowheads="1"/>
          </p:cNvPicPr>
          <p:nvPr/>
        </p:nvPicPr>
        <p:blipFill>
          <a:blip r:embed="rId5" cstate="print"/>
          <a:stretch>
            <a:fillRect/>
          </a:stretch>
        </p:blipFill>
        <p:spPr bwMode="auto">
          <a:xfrm>
            <a:off x="467544" y="4492298"/>
            <a:ext cx="2304255" cy="2365702"/>
          </a:xfrm>
          <a:prstGeom prst="rect">
            <a:avLst/>
          </a:prstGeom>
          <a:noFill/>
          <a:ln w="9525">
            <a:noFill/>
            <a:miter lim="800000"/>
            <a:headEnd/>
            <a:tailEnd/>
          </a:ln>
          <a:effectLst/>
        </p:spPr>
      </p:pic>
      <p:pic>
        <p:nvPicPr>
          <p:cNvPr id="6" name="Picture 2"/>
          <p:cNvPicPr>
            <a:picLocks noChangeAspect="1" noChangeArrowheads="1"/>
          </p:cNvPicPr>
          <p:nvPr/>
        </p:nvPicPr>
        <p:blipFill>
          <a:blip r:embed="rId6" cstate="print"/>
          <a:stretch>
            <a:fillRect/>
          </a:stretch>
        </p:blipFill>
        <p:spPr bwMode="auto">
          <a:xfrm>
            <a:off x="3131840" y="3501008"/>
            <a:ext cx="5968211" cy="285293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Analyse des exigences</a:t>
            </a:r>
            <a:endParaRPr lang="fr-FR" b="1" dirty="0">
              <a:solidFill>
                <a:srgbClr val="0070C0"/>
              </a:solidFill>
            </a:endParaRPr>
          </a:p>
        </p:txBody>
      </p:sp>
      <p:graphicFrame>
        <p:nvGraphicFramePr>
          <p:cNvPr id="5" name="Espace réservé du contenu 6"/>
          <p:cNvGraphicFramePr>
            <a:graphicFrameLocks noGrp="1"/>
          </p:cNvGraphicFramePr>
          <p:nvPr>
            <p:ph idx="1"/>
            <p:extLst>
              <p:ext uri="{D42A27DB-BD31-4B8C-83A1-F6EECF244321}">
                <p14:modId xmlns="" xmlns:p14="http://schemas.microsoft.com/office/powerpoint/2010/main" val="2455302742"/>
              </p:ext>
            </p:extLst>
          </p:nvPr>
        </p:nvGraphicFramePr>
        <p:xfrm>
          <a:off x="457200" y="1600200"/>
          <a:ext cx="83632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èche courbée vers le bas 5"/>
          <p:cNvSpPr/>
          <p:nvPr/>
        </p:nvSpPr>
        <p:spPr>
          <a:xfrm rot="10800000">
            <a:off x="1475656" y="5841268"/>
            <a:ext cx="6696745" cy="396044"/>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 name="ZoneTexte 6"/>
          <p:cNvSpPr txBox="1"/>
          <p:nvPr/>
        </p:nvSpPr>
        <p:spPr>
          <a:xfrm>
            <a:off x="3347864" y="6165304"/>
            <a:ext cx="3527889" cy="369332"/>
          </a:xfrm>
          <a:prstGeom prst="rect">
            <a:avLst/>
          </a:prstGeom>
          <a:noFill/>
        </p:spPr>
        <p:txBody>
          <a:bodyPr wrap="none" rtlCol="0">
            <a:spAutoFit/>
          </a:bodyPr>
          <a:lstStyle/>
          <a:p>
            <a:r>
              <a:rPr lang="fr-FR" b="1" dirty="0" smtClean="0">
                <a:solidFill>
                  <a:srgbClr val="4BACC6"/>
                </a:solidFill>
              </a:rPr>
              <a:t>Récursivité système/sous-systèmes</a:t>
            </a:r>
            <a:endParaRPr lang="fr-FR" b="1" dirty="0">
              <a:solidFill>
                <a:srgbClr val="4BACC6"/>
              </a:solidFill>
            </a:endParaRPr>
          </a:p>
        </p:txBody>
      </p:sp>
      <p:sp>
        <p:nvSpPr>
          <p:cNvPr id="8" name="Flèche courbée vers le bas 7"/>
          <p:cNvSpPr/>
          <p:nvPr/>
        </p:nvSpPr>
        <p:spPr>
          <a:xfrm rot="10800000">
            <a:off x="2607264" y="5229199"/>
            <a:ext cx="2160239" cy="288032"/>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Flèche courbée vers le bas 8"/>
          <p:cNvSpPr/>
          <p:nvPr/>
        </p:nvSpPr>
        <p:spPr>
          <a:xfrm rot="10800000">
            <a:off x="2607264" y="5517230"/>
            <a:ext cx="4536504" cy="288033"/>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ZoneTexte 9"/>
          <p:cNvSpPr txBox="1"/>
          <p:nvPr/>
        </p:nvSpPr>
        <p:spPr>
          <a:xfrm>
            <a:off x="4067944" y="1691516"/>
            <a:ext cx="1644489" cy="369332"/>
          </a:xfrm>
          <a:prstGeom prst="rect">
            <a:avLst/>
          </a:prstGeom>
          <a:noFill/>
        </p:spPr>
        <p:txBody>
          <a:bodyPr wrap="none" rtlCol="0">
            <a:spAutoFit/>
          </a:bodyPr>
          <a:lstStyle/>
          <a:p>
            <a:r>
              <a:rPr lang="fr-FR" b="1" dirty="0" smtClean="0">
                <a:solidFill>
                  <a:srgbClr val="4BACC6"/>
                </a:solidFill>
              </a:rPr>
              <a:t>Enchaînements</a:t>
            </a:r>
            <a:endParaRPr lang="fr-FR" b="1" dirty="0">
              <a:solidFill>
                <a:srgbClr val="4BACC6"/>
              </a:solidFill>
            </a:endParaRPr>
          </a:p>
        </p:txBody>
      </p:sp>
      <p:sp>
        <p:nvSpPr>
          <p:cNvPr id="11" name="Flèche courbée vers le bas 10"/>
          <p:cNvSpPr/>
          <p:nvPr/>
        </p:nvSpPr>
        <p:spPr>
          <a:xfrm>
            <a:off x="2699792" y="1988840"/>
            <a:ext cx="2160239" cy="288032"/>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Flèche courbée vers le bas 11"/>
          <p:cNvSpPr/>
          <p:nvPr/>
        </p:nvSpPr>
        <p:spPr>
          <a:xfrm>
            <a:off x="4932040" y="1988840"/>
            <a:ext cx="2160239" cy="288032"/>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4" name="Flèche courbée vers le bas 13"/>
          <p:cNvSpPr/>
          <p:nvPr/>
        </p:nvSpPr>
        <p:spPr>
          <a:xfrm rot="10800000">
            <a:off x="4983529" y="5206751"/>
            <a:ext cx="2160239" cy="288032"/>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5" name="Rectangle à coins arrondis 14"/>
          <p:cNvSpPr/>
          <p:nvPr/>
        </p:nvSpPr>
        <p:spPr>
          <a:xfrm>
            <a:off x="4714876" y="2000240"/>
            <a:ext cx="2071702" cy="3429024"/>
          </a:xfrm>
          <a:prstGeom prst="roundRect">
            <a:avLst/>
          </a:prstGeom>
          <a:solidFill>
            <a:srgbClr val="00B050">
              <a:alpha val="3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56" y="274638"/>
            <a:ext cx="6829444" cy="1143000"/>
          </a:xfrm>
        </p:spPr>
        <p:txBody>
          <a:bodyPr>
            <a:normAutofit/>
          </a:bodyPr>
          <a:lstStyle/>
          <a:p>
            <a:r>
              <a:rPr lang="fr-FR" b="1" dirty="0" smtClean="0">
                <a:solidFill>
                  <a:srgbClr val="0070C0"/>
                </a:solidFill>
              </a:rPr>
              <a:t>Analyse des exigences</a:t>
            </a:r>
            <a:endParaRPr lang="fr-FR" b="1" dirty="0">
              <a:solidFill>
                <a:srgbClr val="0070C0"/>
              </a:solidFill>
            </a:endParaRPr>
          </a:p>
        </p:txBody>
      </p:sp>
      <p:sp>
        <p:nvSpPr>
          <p:cNvPr id="7" name="Rectangle à coins arrondis 6"/>
          <p:cNvSpPr/>
          <p:nvPr/>
        </p:nvSpPr>
        <p:spPr>
          <a:xfrm>
            <a:off x="142844" y="2214554"/>
            <a:ext cx="1357322" cy="64294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8" name="Rectangle à coins arrondis 7"/>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9" name="Rectangle à coins arrondis 8"/>
          <p:cNvSpPr/>
          <p:nvPr/>
        </p:nvSpPr>
        <p:spPr>
          <a:xfrm>
            <a:off x="142844" y="2857496"/>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0" name="Rectangle à coins arrondis 9"/>
          <p:cNvSpPr/>
          <p:nvPr/>
        </p:nvSpPr>
        <p:spPr>
          <a:xfrm>
            <a:off x="142844" y="3429000"/>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1" name="Rectangle à coins arrondis 10"/>
          <p:cNvSpPr/>
          <p:nvPr/>
        </p:nvSpPr>
        <p:spPr>
          <a:xfrm>
            <a:off x="142844" y="4000504"/>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13" name="ZoneTexte 12"/>
          <p:cNvSpPr txBox="1"/>
          <p:nvPr/>
        </p:nvSpPr>
        <p:spPr>
          <a:xfrm>
            <a:off x="285720" y="142852"/>
            <a:ext cx="1134541" cy="923330"/>
          </a:xfrm>
          <a:prstGeom prst="rect">
            <a:avLst/>
          </a:prstGeom>
          <a:noFill/>
        </p:spPr>
        <p:txBody>
          <a:bodyPr wrap="none" rtlCol="0">
            <a:spAutoFit/>
          </a:bodyPr>
          <a:lstStyle/>
          <a:p>
            <a:pPr algn="ctr"/>
            <a:r>
              <a:rPr lang="fr-FR" b="1" dirty="0" smtClean="0"/>
              <a:t>Dossier </a:t>
            </a:r>
          </a:p>
          <a:p>
            <a:pPr algn="ctr"/>
            <a:r>
              <a:rPr lang="fr-FR" b="1" dirty="0" smtClean="0"/>
              <a:t>de </a:t>
            </a:r>
          </a:p>
          <a:p>
            <a:pPr algn="ctr"/>
            <a:r>
              <a:rPr lang="fr-FR" b="1" dirty="0" smtClean="0"/>
              <a:t>validation</a:t>
            </a:r>
            <a:endParaRPr lang="fr-FR" b="1" dirty="0"/>
          </a:p>
        </p:txBody>
      </p:sp>
      <p:cxnSp>
        <p:nvCxnSpPr>
          <p:cNvPr id="14" name="Connecteur droit 13"/>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
        <p:nvSpPr>
          <p:cNvPr id="16" name="Rectangle à coins arrondis 15"/>
          <p:cNvSpPr/>
          <p:nvPr/>
        </p:nvSpPr>
        <p:spPr>
          <a:xfrm>
            <a:off x="142844" y="5214950"/>
            <a:ext cx="1357322" cy="857256"/>
          </a:xfrm>
          <a:prstGeom prst="roundRect">
            <a:avLst/>
          </a:prstGeom>
          <a:solidFill>
            <a:schemeClr val="accent2"/>
          </a:solidFill>
          <a:ln>
            <a:solidFill>
              <a:srgbClr val="FF0000"/>
            </a:solidFill>
          </a:ln>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Analyse des exigences</a:t>
            </a:r>
            <a:endParaRPr lang="fr-FR" dirty="0"/>
          </a:p>
        </p:txBody>
      </p:sp>
      <p:sp>
        <p:nvSpPr>
          <p:cNvPr id="18" name="Rectangle à coins arrondis 17"/>
          <p:cNvSpPr/>
          <p:nvPr/>
        </p:nvSpPr>
        <p:spPr>
          <a:xfrm>
            <a:off x="142844" y="4500570"/>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PP</a:t>
            </a:r>
            <a:endParaRPr lang="fr-FR" dirty="0"/>
          </a:p>
        </p:txBody>
      </p:sp>
      <p:sp>
        <p:nvSpPr>
          <p:cNvPr id="20" name="Espace réservé du contenu 2"/>
          <p:cNvSpPr>
            <a:spLocks noGrp="1"/>
          </p:cNvSpPr>
          <p:nvPr>
            <p:ph idx="1"/>
          </p:nvPr>
        </p:nvSpPr>
        <p:spPr>
          <a:xfrm>
            <a:off x="1785918" y="1785926"/>
            <a:ext cx="7143800" cy="4525963"/>
          </a:xfrm>
        </p:spPr>
        <p:txBody>
          <a:bodyPr>
            <a:normAutofit fontScale="62500" lnSpcReduction="20000"/>
          </a:bodyPr>
          <a:lstStyle/>
          <a:p>
            <a:r>
              <a:rPr lang="fr-FR" dirty="0" smtClean="0"/>
              <a:t>Sur la base des besoins des parties prenantes, ce processus technique englobe : </a:t>
            </a:r>
          </a:p>
          <a:p>
            <a:pPr lvl="1"/>
            <a:r>
              <a:rPr lang="fr-FR" dirty="0" smtClean="0"/>
              <a:t>Apport des concepts systèmes ;</a:t>
            </a:r>
          </a:p>
          <a:p>
            <a:pPr lvl="1"/>
            <a:r>
              <a:rPr lang="fr-FR" dirty="0" smtClean="0"/>
              <a:t>Description des états initiaux (SMD), raffinés par la suite ;</a:t>
            </a:r>
          </a:p>
          <a:p>
            <a:pPr lvl="1"/>
            <a:r>
              <a:rPr lang="fr-FR" dirty="0" smtClean="0"/>
              <a:t>Description précise des scénarios (SD) ;</a:t>
            </a:r>
          </a:p>
          <a:p>
            <a:pPr lvl="1"/>
            <a:r>
              <a:rPr lang="fr-FR" dirty="0" smtClean="0"/>
              <a:t>Définition des exigences système (RD).</a:t>
            </a:r>
          </a:p>
          <a:p>
            <a:endParaRPr lang="fr-FR" dirty="0"/>
          </a:p>
          <a:p>
            <a:r>
              <a:rPr lang="fr-FR" dirty="0" smtClean="0"/>
              <a:t>Celles-ci </a:t>
            </a:r>
            <a:r>
              <a:rPr lang="fr-FR" dirty="0"/>
              <a:t>sont </a:t>
            </a:r>
            <a:r>
              <a:rPr lang="fr-FR" dirty="0" smtClean="0"/>
              <a:t>classées </a:t>
            </a:r>
            <a:r>
              <a:rPr lang="fr-FR" dirty="0"/>
              <a:t>de la façon suivante :</a:t>
            </a:r>
          </a:p>
          <a:p>
            <a:pPr lvl="1"/>
            <a:r>
              <a:rPr lang="fr-FR" dirty="0" smtClean="0"/>
              <a:t>Fonctionnelle </a:t>
            </a:r>
            <a:r>
              <a:rPr lang="fr-FR" dirty="0"/>
              <a:t>;</a:t>
            </a:r>
          </a:p>
          <a:p>
            <a:pPr lvl="1"/>
            <a:r>
              <a:rPr lang="fr-FR" dirty="0" smtClean="0"/>
              <a:t>Opérationnelle </a:t>
            </a:r>
            <a:r>
              <a:rPr lang="fr-FR" dirty="0">
                <a:solidFill>
                  <a:schemeClr val="bg1">
                    <a:lumMod val="50000"/>
                  </a:schemeClr>
                </a:solidFill>
              </a:rPr>
              <a:t>(mode de fonctionnement, modes de marche, condition d’évolution, …) </a:t>
            </a:r>
            <a:r>
              <a:rPr lang="fr-FR" dirty="0"/>
              <a:t>;</a:t>
            </a:r>
          </a:p>
          <a:p>
            <a:pPr lvl="1"/>
            <a:r>
              <a:rPr lang="fr-FR" dirty="0"/>
              <a:t>Performance ;</a:t>
            </a:r>
          </a:p>
          <a:p>
            <a:pPr lvl="1"/>
            <a:r>
              <a:rPr lang="fr-FR" dirty="0"/>
              <a:t>Interface </a:t>
            </a:r>
            <a:r>
              <a:rPr lang="fr-FR" dirty="0">
                <a:solidFill>
                  <a:schemeClr val="bg1">
                    <a:lumMod val="50000"/>
                  </a:schemeClr>
                </a:solidFill>
              </a:rPr>
              <a:t>(physique, ergonomie, interopérabilité, …) </a:t>
            </a:r>
            <a:r>
              <a:rPr lang="fr-FR" dirty="0"/>
              <a:t>;</a:t>
            </a:r>
          </a:p>
          <a:p>
            <a:pPr lvl="1"/>
            <a:r>
              <a:rPr lang="fr-FR" dirty="0"/>
              <a:t>Contrainte </a:t>
            </a:r>
            <a:r>
              <a:rPr lang="fr-FR" dirty="0">
                <a:solidFill>
                  <a:schemeClr val="bg1">
                    <a:lumMod val="50000"/>
                  </a:schemeClr>
                </a:solidFill>
              </a:rPr>
              <a:t>(liée à une phase de vie, environnement du système, règlementation, coût, délai, </a:t>
            </a:r>
            <a:r>
              <a:rPr lang="fr-FR" dirty="0" smtClean="0">
                <a:solidFill>
                  <a:schemeClr val="bg1">
                    <a:lumMod val="50000"/>
                  </a:schemeClr>
                </a:solidFill>
              </a:rPr>
              <a:t>…) </a:t>
            </a:r>
            <a:r>
              <a:rPr lang="fr-FR" dirty="0" smtClean="0"/>
              <a:t>;</a:t>
            </a:r>
          </a:p>
          <a:p>
            <a:pPr lvl="1"/>
            <a:r>
              <a:rPr lang="fr-FR" dirty="0" smtClean="0"/>
              <a:t>Validation </a:t>
            </a:r>
            <a:r>
              <a:rPr lang="fr-FR" dirty="0" smtClean="0">
                <a:solidFill>
                  <a:schemeClr val="bg1">
                    <a:lumMod val="50000"/>
                  </a:schemeClr>
                </a:solidFill>
              </a:rPr>
              <a:t>(Tests ou essais, inspections, revues ou audits, …)</a:t>
            </a:r>
            <a:r>
              <a:rPr lang="fr-FR" dirty="0" smtClean="0"/>
              <a:t>.</a:t>
            </a:r>
          </a:p>
          <a:p>
            <a:pPr lvl="1"/>
            <a:endParaRPr lang="fr-FR" dirty="0"/>
          </a:p>
          <a:p>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 calcmode="lin" valueType="num">
                                      <p:cBhvr additive="base">
                                        <p:cTn id="37"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xEl>
                                              <p:pRg st="7" end="7"/>
                                            </p:txEl>
                                          </p:spTgt>
                                        </p:tgtEl>
                                        <p:attrNameLst>
                                          <p:attrName>style.visibility</p:attrName>
                                        </p:attrNameLst>
                                      </p:cBhvr>
                                      <p:to>
                                        <p:strVal val="visible"/>
                                      </p:to>
                                    </p:set>
                                    <p:anim calcmode="lin" valueType="num">
                                      <p:cBhvr additive="base">
                                        <p:cTn id="43"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xEl>
                                              <p:pRg st="8" end="8"/>
                                            </p:txEl>
                                          </p:spTgt>
                                        </p:tgtEl>
                                        <p:attrNameLst>
                                          <p:attrName>style.visibility</p:attrName>
                                        </p:attrNameLst>
                                      </p:cBhvr>
                                      <p:to>
                                        <p:strVal val="visible"/>
                                      </p:to>
                                    </p:set>
                                    <p:anim calcmode="lin" valueType="num">
                                      <p:cBhvr additive="base">
                                        <p:cTn id="49"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xEl>
                                              <p:pRg st="9" end="9"/>
                                            </p:txEl>
                                          </p:spTgt>
                                        </p:tgtEl>
                                        <p:attrNameLst>
                                          <p:attrName>style.visibility</p:attrName>
                                        </p:attrNameLst>
                                      </p:cBhvr>
                                      <p:to>
                                        <p:strVal val="visible"/>
                                      </p:to>
                                    </p:set>
                                    <p:anim calcmode="lin" valueType="num">
                                      <p:cBhvr additive="base">
                                        <p:cTn id="5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xEl>
                                              <p:pRg st="10" end="10"/>
                                            </p:txEl>
                                          </p:spTgt>
                                        </p:tgtEl>
                                        <p:attrNameLst>
                                          <p:attrName>style.visibility</p:attrName>
                                        </p:attrNameLst>
                                      </p:cBhvr>
                                      <p:to>
                                        <p:strVal val="visible"/>
                                      </p:to>
                                    </p:set>
                                    <p:anim calcmode="lin" valueType="num">
                                      <p:cBhvr additive="base">
                                        <p:cTn id="61" dur="500" fill="hold"/>
                                        <p:tgtEl>
                                          <p:spTgt spid="20">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xEl>
                                              <p:pRg st="11" end="11"/>
                                            </p:txEl>
                                          </p:spTgt>
                                        </p:tgtEl>
                                        <p:attrNameLst>
                                          <p:attrName>style.visibility</p:attrName>
                                        </p:attrNameLst>
                                      </p:cBhvr>
                                      <p:to>
                                        <p:strVal val="visible"/>
                                      </p:to>
                                    </p:set>
                                    <p:anim calcmode="lin" valueType="num">
                                      <p:cBhvr additive="base">
                                        <p:cTn id="67" dur="500" fill="hold"/>
                                        <p:tgtEl>
                                          <p:spTgt spid="20">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xEl>
                                              <p:pRg st="12" end="12"/>
                                            </p:txEl>
                                          </p:spTgt>
                                        </p:tgtEl>
                                        <p:attrNameLst>
                                          <p:attrName>style.visibility</p:attrName>
                                        </p:attrNameLst>
                                      </p:cBhvr>
                                      <p:to>
                                        <p:strVal val="visible"/>
                                      </p:to>
                                    </p:set>
                                    <p:anim calcmode="lin" valueType="num">
                                      <p:cBhvr additive="base">
                                        <p:cTn id="73" dur="500" fill="hold"/>
                                        <p:tgtEl>
                                          <p:spTgt spid="20">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56" y="274638"/>
            <a:ext cx="6829444" cy="1143000"/>
          </a:xfrm>
        </p:spPr>
        <p:txBody>
          <a:bodyPr>
            <a:normAutofit fontScale="90000"/>
          </a:bodyPr>
          <a:lstStyle/>
          <a:p>
            <a:r>
              <a:rPr lang="fr-FR" b="1" dirty="0" smtClean="0">
                <a:solidFill>
                  <a:srgbClr val="0070C0"/>
                </a:solidFill>
              </a:rPr>
              <a:t>Jusqu’aux exigences système…</a:t>
            </a:r>
            <a:endParaRPr lang="fr-FR" b="1" dirty="0">
              <a:solidFill>
                <a:srgbClr val="0070C0"/>
              </a:solidFill>
            </a:endParaRPr>
          </a:p>
        </p:txBody>
      </p:sp>
      <p:sp>
        <p:nvSpPr>
          <p:cNvPr id="7" name="Rectangle à coins arrondis 6"/>
          <p:cNvSpPr/>
          <p:nvPr/>
        </p:nvSpPr>
        <p:spPr>
          <a:xfrm>
            <a:off x="142844" y="2214554"/>
            <a:ext cx="1357322" cy="64294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8" name="Rectangle à coins arrondis 7"/>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9" name="Rectangle à coins arrondis 8"/>
          <p:cNvSpPr/>
          <p:nvPr/>
        </p:nvSpPr>
        <p:spPr>
          <a:xfrm>
            <a:off x="142844" y="2857496"/>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0" name="Rectangle à coins arrondis 9"/>
          <p:cNvSpPr/>
          <p:nvPr/>
        </p:nvSpPr>
        <p:spPr>
          <a:xfrm>
            <a:off x="142844" y="3429000"/>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1" name="Rectangle à coins arrondis 10"/>
          <p:cNvSpPr/>
          <p:nvPr/>
        </p:nvSpPr>
        <p:spPr>
          <a:xfrm>
            <a:off x="142844" y="4000504"/>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cxnSp>
        <p:nvCxnSpPr>
          <p:cNvPr id="14" name="Connecteur droit 13"/>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
        <p:nvSpPr>
          <p:cNvPr id="17" name="Espace réservé du contenu 2"/>
          <p:cNvSpPr>
            <a:spLocks noGrp="1"/>
          </p:cNvSpPr>
          <p:nvPr>
            <p:ph idx="1"/>
          </p:nvPr>
        </p:nvSpPr>
        <p:spPr>
          <a:xfrm>
            <a:off x="1714480" y="1428736"/>
            <a:ext cx="7286676" cy="4786346"/>
          </a:xfrm>
        </p:spPr>
        <p:txBody>
          <a:bodyPr>
            <a:noAutofit/>
          </a:bodyPr>
          <a:lstStyle/>
          <a:p>
            <a:pPr>
              <a:buNone/>
            </a:pPr>
            <a:r>
              <a:rPr lang="fr-FR" sz="1600" u="sng" dirty="0" smtClean="0"/>
              <a:t>Côté élève </a:t>
            </a:r>
            <a:r>
              <a:rPr sz="1600" u="sng" smtClean="0"/>
              <a:t>: </a:t>
            </a:r>
          </a:p>
          <a:p>
            <a:pPr marL="352425" indent="-169863">
              <a:buFont typeface="Calibri" pitchFamily="34" charset="0"/>
              <a:buChar char="-"/>
            </a:pPr>
            <a:r>
              <a:rPr sz="1600" smtClean="0"/>
              <a:t>Ce qu</a:t>
            </a:r>
            <a:r>
              <a:rPr lang="fr-FR" sz="1600" dirty="0" smtClean="0"/>
              <a:t>‘il</a:t>
            </a:r>
            <a:r>
              <a:rPr sz="1600" smtClean="0"/>
              <a:t> doit obtenir à la fin de la spécification</a:t>
            </a:r>
            <a:r>
              <a:rPr lang="fr-FR" sz="1600" dirty="0" smtClean="0"/>
              <a:t> en amenant ses concepts systèmes aux besoins</a:t>
            </a:r>
            <a:r>
              <a:rPr sz="1600" smtClean="0"/>
              <a:t> ;</a:t>
            </a:r>
          </a:p>
          <a:p>
            <a:pPr marL="352425" indent="-169863">
              <a:buFont typeface="Calibri" pitchFamily="34" charset="0"/>
              <a:buChar char="-"/>
            </a:pPr>
            <a:r>
              <a:rPr sz="1600" smtClean="0"/>
              <a:t>Base pour la planification (exigence système = tâche).</a:t>
            </a:r>
          </a:p>
          <a:p>
            <a:pPr>
              <a:buNone/>
            </a:pPr>
            <a:endParaRPr sz="1600" smtClean="0"/>
          </a:p>
          <a:p>
            <a:pPr>
              <a:buNone/>
            </a:pPr>
            <a:r>
              <a:rPr lang="fr-FR" sz="1600" u="sng" dirty="0" smtClean="0"/>
              <a:t>Côté enseignant </a:t>
            </a:r>
            <a:r>
              <a:rPr sz="1600" u="sng" smtClean="0"/>
              <a:t>:</a:t>
            </a:r>
            <a:r>
              <a:rPr lang="fr-FR" sz="1600" dirty="0" smtClean="0"/>
              <a:t> obtenues en amont du projet pour :</a:t>
            </a:r>
            <a:endParaRPr sz="1600" smtClean="0"/>
          </a:p>
          <a:p>
            <a:pPr marL="352425" indent="-169863">
              <a:buFont typeface="Calibri" pitchFamily="34" charset="0"/>
              <a:buChar char="-"/>
            </a:pPr>
            <a:r>
              <a:rPr sz="1600" smtClean="0"/>
              <a:t>Garanti</a:t>
            </a:r>
            <a:r>
              <a:rPr lang="fr-FR" sz="1600" dirty="0" smtClean="0"/>
              <a:t>r</a:t>
            </a:r>
            <a:r>
              <a:rPr sz="1600" smtClean="0"/>
              <a:t> </a:t>
            </a:r>
            <a:r>
              <a:rPr lang="fr-FR" sz="1600" dirty="0" smtClean="0"/>
              <a:t>la</a:t>
            </a:r>
            <a:r>
              <a:rPr sz="1600" smtClean="0"/>
              <a:t> faisabilité du projet</a:t>
            </a:r>
            <a:r>
              <a:rPr lang="fr-FR" sz="1600" dirty="0" smtClean="0"/>
              <a:t> </a:t>
            </a:r>
            <a:r>
              <a:rPr sz="1600" smtClean="0"/>
              <a:t>;</a:t>
            </a:r>
          </a:p>
          <a:p>
            <a:pPr marL="352425" indent="-169863">
              <a:buFont typeface="Calibri" pitchFamily="34" charset="0"/>
              <a:buChar char="-"/>
            </a:pPr>
            <a:r>
              <a:rPr lang="fr-FR" sz="1600" dirty="0" smtClean="0"/>
              <a:t>P</a:t>
            </a:r>
            <a:r>
              <a:rPr sz="1600" smtClean="0"/>
              <a:t>lanifi</a:t>
            </a:r>
            <a:r>
              <a:rPr lang="fr-FR" sz="1600" dirty="0" smtClean="0"/>
              <a:t>er</a:t>
            </a:r>
            <a:r>
              <a:rPr sz="1600" smtClean="0"/>
              <a:t> </a:t>
            </a:r>
            <a:r>
              <a:rPr lang="fr-FR" sz="1600" dirty="0" smtClean="0"/>
              <a:t>a priori </a:t>
            </a:r>
            <a:r>
              <a:rPr sz="1600" smtClean="0"/>
              <a:t>(dossier de validation) ;</a:t>
            </a:r>
          </a:p>
          <a:p>
            <a:pPr marL="352425" indent="-169863">
              <a:buFont typeface="Calibri" pitchFamily="34" charset="0"/>
              <a:buChar char="-"/>
            </a:pPr>
            <a:r>
              <a:rPr lang="fr-FR" sz="1600" dirty="0" smtClean="0"/>
              <a:t>R</a:t>
            </a:r>
            <a:r>
              <a:rPr sz="1600" smtClean="0"/>
              <a:t>emédi</a:t>
            </a:r>
            <a:r>
              <a:rPr lang="fr-FR" sz="1600" dirty="0" smtClean="0"/>
              <a:t>er</a:t>
            </a:r>
            <a:r>
              <a:rPr sz="1600" smtClean="0"/>
              <a:t> aux situations de blocage élève. </a:t>
            </a:r>
            <a:endParaRPr lang="fr-FR" sz="1600" dirty="0" smtClean="0"/>
          </a:p>
          <a:p>
            <a:pPr>
              <a:buNone/>
            </a:pPr>
            <a:endParaRPr sz="1600" smtClean="0"/>
          </a:p>
          <a:p>
            <a:pPr>
              <a:buNone/>
            </a:pPr>
            <a:r>
              <a:rPr lang="fr-FR" sz="1600" b="1" dirty="0" smtClean="0"/>
              <a:t>En théorie </a:t>
            </a:r>
            <a:r>
              <a:rPr lang="fr-FR" sz="1600" dirty="0" smtClean="0"/>
              <a:t>: </a:t>
            </a:r>
            <a:r>
              <a:rPr lang="fr-FR" sz="1600" b="1" dirty="0" smtClean="0"/>
              <a:t>diagramme d’exigences système</a:t>
            </a:r>
            <a:r>
              <a:rPr lang="fr-FR" sz="1600" dirty="0" smtClean="0"/>
              <a:t>, obtenu en fin du processus d’Analyse des Exigences (AE), comme proposé par le groupe de travail « IS &amp; </a:t>
            </a:r>
            <a:r>
              <a:rPr lang="fr-FR" sz="1600" dirty="0" err="1" smtClean="0"/>
              <a:t>SysML</a:t>
            </a:r>
            <a:r>
              <a:rPr lang="fr-FR" sz="1600" dirty="0" smtClean="0"/>
              <a:t> ».</a:t>
            </a:r>
          </a:p>
          <a:p>
            <a:pPr>
              <a:buNone/>
            </a:pPr>
            <a:endParaRPr sz="1600" smtClean="0"/>
          </a:p>
          <a:p>
            <a:pPr>
              <a:buNone/>
            </a:pPr>
            <a:r>
              <a:rPr sz="1600" b="1" smtClean="0"/>
              <a:t>En </a:t>
            </a:r>
            <a:r>
              <a:rPr lang="fr-FR" sz="1600" b="1" dirty="0" smtClean="0"/>
              <a:t>pratique </a:t>
            </a:r>
            <a:r>
              <a:rPr sz="1600" smtClean="0"/>
              <a:t>: </a:t>
            </a:r>
            <a:r>
              <a:rPr sz="1600" b="1" smtClean="0"/>
              <a:t>non nécessité d'appliquer l'AE</a:t>
            </a:r>
            <a:r>
              <a:rPr lang="fr-FR" sz="1600" dirty="0" smtClean="0"/>
              <a:t>,</a:t>
            </a:r>
            <a:r>
              <a:rPr sz="1600" smtClean="0"/>
              <a:t> application des concepts métiers pour l'obtention des exigences système.</a:t>
            </a:r>
            <a:r>
              <a:rPr lang="fr-FR" sz="1600" dirty="0" smtClean="0"/>
              <a:t>  </a:t>
            </a:r>
          </a:p>
          <a:p>
            <a:pPr>
              <a:buNone/>
            </a:pPr>
            <a:endParaRPr lang="fr-FR" sz="1600" b="1" dirty="0" smtClean="0"/>
          </a:p>
          <a:p>
            <a:pPr algn="ctr">
              <a:buNone/>
            </a:pPr>
            <a:r>
              <a:rPr lang="fr-FR" sz="1800" dirty="0" smtClean="0">
                <a:solidFill>
                  <a:srgbClr val="FF0000"/>
                </a:solidFill>
              </a:rPr>
              <a:t>On se limite au </a:t>
            </a:r>
            <a:r>
              <a:rPr lang="fr-FR" sz="1800" b="1" dirty="0" smtClean="0">
                <a:solidFill>
                  <a:srgbClr val="FF0000"/>
                </a:solidFill>
              </a:rPr>
              <a:t>diagramme des besoins des PP, enrichi de ces exigences système</a:t>
            </a:r>
            <a:r>
              <a:rPr lang="fr-FR" sz="1800" dirty="0" smtClean="0">
                <a:solidFill>
                  <a:srgbClr val="FF0000"/>
                </a:solidFill>
              </a:rPr>
              <a:t>.</a:t>
            </a:r>
            <a:endParaRPr sz="1800" smtClean="0"/>
          </a:p>
        </p:txBody>
      </p:sp>
      <p:sp>
        <p:nvSpPr>
          <p:cNvPr id="18" name="Rectangle à coins arrondis 17"/>
          <p:cNvSpPr/>
          <p:nvPr/>
        </p:nvSpPr>
        <p:spPr>
          <a:xfrm>
            <a:off x="142844" y="4500570"/>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PP</a:t>
            </a:r>
            <a:endParaRPr lang="fr-FR" dirty="0"/>
          </a:p>
        </p:txBody>
      </p:sp>
      <p:sp>
        <p:nvSpPr>
          <p:cNvPr id="15" name="Rectangle à coins arrondis 14"/>
          <p:cNvSpPr/>
          <p:nvPr/>
        </p:nvSpPr>
        <p:spPr>
          <a:xfrm>
            <a:off x="142844" y="5214950"/>
            <a:ext cx="1357322" cy="857256"/>
          </a:xfrm>
          <a:prstGeom prst="roundRect">
            <a:avLst/>
          </a:prstGeom>
          <a:solidFill>
            <a:schemeClr val="accent2"/>
          </a:solidFill>
          <a:ln>
            <a:solidFill>
              <a:srgbClr val="FF0000"/>
            </a:solidFill>
          </a:ln>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Analyse des exigences</a:t>
            </a:r>
            <a:endParaRPr lang="fr-FR" dirty="0"/>
          </a:p>
        </p:txBody>
      </p:sp>
      <p:sp>
        <p:nvSpPr>
          <p:cNvPr id="19" name="ZoneTexte 18"/>
          <p:cNvSpPr txBox="1"/>
          <p:nvPr/>
        </p:nvSpPr>
        <p:spPr>
          <a:xfrm>
            <a:off x="285720" y="142852"/>
            <a:ext cx="1134541" cy="923330"/>
          </a:xfrm>
          <a:prstGeom prst="rect">
            <a:avLst/>
          </a:prstGeom>
          <a:noFill/>
        </p:spPr>
        <p:txBody>
          <a:bodyPr wrap="none" rtlCol="0">
            <a:spAutoFit/>
          </a:bodyPr>
          <a:lstStyle/>
          <a:p>
            <a:pPr algn="ctr"/>
            <a:r>
              <a:rPr lang="fr-FR" b="1" dirty="0" smtClean="0"/>
              <a:t>Dossier </a:t>
            </a:r>
          </a:p>
          <a:p>
            <a:pPr algn="ctr"/>
            <a:r>
              <a:rPr lang="fr-FR" b="1" dirty="0" smtClean="0"/>
              <a:t>de </a:t>
            </a:r>
          </a:p>
          <a:p>
            <a:pPr algn="ctr"/>
            <a:r>
              <a:rPr lang="fr-FR" b="1" dirty="0" smtClean="0"/>
              <a:t>validation</a:t>
            </a:r>
            <a:endParaRPr lang="fr-FR" b="1" dirty="0"/>
          </a:p>
        </p:txBody>
      </p:sp>
      <p:pic>
        <p:nvPicPr>
          <p:cNvPr id="13" name="Image 12" descr="Sablier.jpg"/>
          <p:cNvPicPr>
            <a:picLocks noChangeAspect="1"/>
          </p:cNvPicPr>
          <p:nvPr/>
        </p:nvPicPr>
        <p:blipFill>
          <a:blip r:embed="rId2" cstate="print"/>
          <a:stretch>
            <a:fillRect/>
          </a:stretch>
        </p:blipFill>
        <p:spPr>
          <a:xfrm>
            <a:off x="8643934" y="6357934"/>
            <a:ext cx="500066" cy="5000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 calcmode="lin" valueType="num">
                                      <p:cBhvr additive="base">
                                        <p:cTn id="1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 calcmode="lin" valueType="num">
                                      <p:cBhvr additive="base">
                                        <p:cTn id="25"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xEl>
                                              <p:pRg st="5" end="5"/>
                                            </p:txEl>
                                          </p:spTgt>
                                        </p:tgtEl>
                                        <p:attrNameLst>
                                          <p:attrName>style.visibility</p:attrName>
                                        </p:attrNameLst>
                                      </p:cBhvr>
                                      <p:to>
                                        <p:strVal val="visible"/>
                                      </p:to>
                                    </p:set>
                                    <p:anim calcmode="lin" valueType="num">
                                      <p:cBhvr additive="base">
                                        <p:cTn id="31"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 calcmode="lin" valueType="num">
                                      <p:cBhvr additive="base">
                                        <p:cTn id="37"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xEl>
                                              <p:pRg st="7" end="7"/>
                                            </p:txEl>
                                          </p:spTgt>
                                        </p:tgtEl>
                                        <p:attrNameLst>
                                          <p:attrName>style.visibility</p:attrName>
                                        </p:attrNameLst>
                                      </p:cBhvr>
                                      <p:to>
                                        <p:strVal val="visible"/>
                                      </p:to>
                                    </p:set>
                                    <p:anim calcmode="lin" valueType="num">
                                      <p:cBhvr additive="base">
                                        <p:cTn id="43"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xEl>
                                              <p:pRg st="9" end="9"/>
                                            </p:txEl>
                                          </p:spTgt>
                                        </p:tgtEl>
                                        <p:attrNameLst>
                                          <p:attrName>style.visibility</p:attrName>
                                        </p:attrNameLst>
                                      </p:cBhvr>
                                      <p:to>
                                        <p:strVal val="visible"/>
                                      </p:to>
                                    </p:set>
                                    <p:anim calcmode="lin" valueType="num">
                                      <p:cBhvr additive="base">
                                        <p:cTn id="49"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xEl>
                                              <p:pRg st="11" end="11"/>
                                            </p:txEl>
                                          </p:spTgt>
                                        </p:tgtEl>
                                        <p:attrNameLst>
                                          <p:attrName>style.visibility</p:attrName>
                                        </p:attrNameLst>
                                      </p:cBhvr>
                                      <p:to>
                                        <p:strVal val="visible"/>
                                      </p:to>
                                    </p:set>
                                    <p:anim calcmode="lin" valueType="num">
                                      <p:cBhvr additive="base">
                                        <p:cTn id="55"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xEl>
                                              <p:pRg st="13" end="13"/>
                                            </p:txEl>
                                          </p:spTgt>
                                        </p:tgtEl>
                                        <p:attrNameLst>
                                          <p:attrName>style.visibility</p:attrName>
                                        </p:attrNameLst>
                                      </p:cBhvr>
                                      <p:to>
                                        <p:strVal val="visible"/>
                                      </p:to>
                                    </p:set>
                                    <p:anim calcmode="lin" valueType="num">
                                      <p:cBhvr additive="base">
                                        <p:cTn id="61" dur="500" fill="hold"/>
                                        <p:tgtEl>
                                          <p:spTgt spid="17">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56</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1744878" y="2420889"/>
            <a:ext cx="5184576" cy="576063"/>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Déclinaison du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Rectangle 36"/>
          <p:cNvSpPr/>
          <p:nvPr/>
        </p:nvSpPr>
        <p:spPr>
          <a:xfrm>
            <a:off x="611560" y="2996952"/>
            <a:ext cx="7848872" cy="584775"/>
          </a:xfrm>
          <a:prstGeom prst="rect">
            <a:avLst/>
          </a:prstGeom>
        </p:spPr>
        <p:txBody>
          <a:bodyPr wrap="square">
            <a:spAutoFit/>
          </a:bodyPr>
          <a:lstStyle/>
          <a:p>
            <a:pPr algn="ctr"/>
            <a:r>
              <a:rPr lang="fr-FR" sz="3200" dirty="0" smtClean="0"/>
              <a:t> Comment écrire les tâches ?</a:t>
            </a:r>
            <a:endParaRPr lang="fr-FR" sz="3200"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728869"/>
            <a:ext cx="7848872" cy="2862322"/>
          </a:xfrm>
          <a:prstGeom prst="rect">
            <a:avLst/>
          </a:prstGeom>
        </p:spPr>
        <p:txBody>
          <a:bodyPr wrap="square">
            <a:spAutoFit/>
          </a:bodyPr>
          <a:lstStyle/>
          <a:p>
            <a:pPr>
              <a:spcAft>
                <a:spcPts val="600"/>
              </a:spcAft>
            </a:pPr>
            <a:r>
              <a:rPr lang="fr-FR" sz="3200" dirty="0" smtClean="0"/>
              <a:t> </a:t>
            </a:r>
            <a:r>
              <a:rPr lang="fr-FR" sz="3200" b="1" dirty="0" smtClean="0"/>
              <a:t>Éléments influents</a:t>
            </a:r>
          </a:p>
          <a:p>
            <a:pPr marL="261938" indent="-261938">
              <a:spcAft>
                <a:spcPts val="600"/>
              </a:spcAft>
              <a:buClr>
                <a:schemeClr val="accent6">
                  <a:lumMod val="50000"/>
                </a:schemeClr>
              </a:buClr>
              <a:buFont typeface="Arial" pitchFamily="34" charset="0"/>
              <a:buChar char="•"/>
            </a:pPr>
            <a:r>
              <a:rPr lang="fr-FR" sz="3200" dirty="0" smtClean="0"/>
              <a:t>Exigences système à assurer</a:t>
            </a:r>
          </a:p>
          <a:p>
            <a:pPr marL="261938" indent="-261938">
              <a:spcAft>
                <a:spcPts val="600"/>
              </a:spcAft>
              <a:buClr>
                <a:schemeClr val="accent6">
                  <a:lumMod val="50000"/>
                </a:schemeClr>
              </a:buClr>
              <a:buFont typeface="Arial" pitchFamily="34" charset="0"/>
              <a:buChar char="•"/>
            </a:pPr>
            <a:r>
              <a:rPr lang="fr-FR" sz="3200" dirty="0" smtClean="0"/>
              <a:t>Compétences à valider</a:t>
            </a:r>
          </a:p>
          <a:p>
            <a:pPr marL="261938" indent="-261938">
              <a:spcAft>
                <a:spcPts val="600"/>
              </a:spcAft>
              <a:buClr>
                <a:schemeClr val="accent6">
                  <a:lumMod val="50000"/>
                </a:schemeClr>
              </a:buClr>
              <a:buFont typeface="Arial" pitchFamily="34" charset="0"/>
              <a:buChar char="•"/>
            </a:pPr>
            <a:r>
              <a:rPr lang="fr-FR" sz="3200" dirty="0" smtClean="0"/>
              <a:t>Phases de la démarche de projet</a:t>
            </a:r>
          </a:p>
          <a:p>
            <a:pPr marL="261938" indent="-261938">
              <a:buClr>
                <a:schemeClr val="accent6">
                  <a:lumMod val="50000"/>
                </a:schemeClr>
              </a:buClr>
              <a:buFont typeface="Arial" pitchFamily="34" charset="0"/>
              <a:buChar char="•"/>
            </a:pPr>
            <a:r>
              <a:rPr lang="fr-FR" sz="3200" dirty="0" smtClean="0"/>
              <a:t>Répartition du travail entre les élèves</a:t>
            </a:r>
            <a:endParaRPr lang="fr-FR" sz="3200" dirty="0"/>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left)">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wipe(left)">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57</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1744878" y="2420889"/>
            <a:ext cx="5184576" cy="576063"/>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Déclinaison du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Rectangle 36"/>
          <p:cNvSpPr/>
          <p:nvPr/>
        </p:nvSpPr>
        <p:spPr>
          <a:xfrm>
            <a:off x="611560" y="2996952"/>
            <a:ext cx="7848872" cy="584775"/>
          </a:xfrm>
          <a:prstGeom prst="rect">
            <a:avLst/>
          </a:prstGeom>
        </p:spPr>
        <p:txBody>
          <a:bodyPr wrap="square">
            <a:spAutoFit/>
          </a:bodyPr>
          <a:lstStyle/>
          <a:p>
            <a:pPr algn="ctr"/>
            <a:r>
              <a:rPr lang="fr-FR" sz="3200" dirty="0" smtClean="0"/>
              <a:t> Comment écrire les tâches ?</a:t>
            </a:r>
            <a:endParaRPr lang="fr-FR" sz="3200"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728869"/>
            <a:ext cx="7848872" cy="2862322"/>
          </a:xfrm>
          <a:prstGeom prst="rect">
            <a:avLst/>
          </a:prstGeom>
        </p:spPr>
        <p:txBody>
          <a:bodyPr wrap="square">
            <a:spAutoFit/>
          </a:bodyPr>
          <a:lstStyle/>
          <a:p>
            <a:pPr>
              <a:spcAft>
                <a:spcPts val="600"/>
              </a:spcAft>
            </a:pPr>
            <a:r>
              <a:rPr lang="fr-FR" sz="3200" dirty="0" smtClean="0"/>
              <a:t> </a:t>
            </a:r>
            <a:r>
              <a:rPr lang="fr-FR" sz="3200" b="1" dirty="0" smtClean="0"/>
              <a:t>Éléments influents</a:t>
            </a:r>
          </a:p>
          <a:p>
            <a:pPr marL="261938" indent="-261938">
              <a:spcAft>
                <a:spcPts val="600"/>
              </a:spcAft>
              <a:buClr>
                <a:schemeClr val="accent6">
                  <a:lumMod val="50000"/>
                </a:schemeClr>
              </a:buClr>
              <a:buFont typeface="Arial" pitchFamily="34" charset="0"/>
              <a:buChar char="•"/>
            </a:pPr>
            <a:r>
              <a:rPr lang="fr-FR" sz="3200" b="1" dirty="0" smtClean="0"/>
              <a:t>Exigences système à assurer</a:t>
            </a:r>
          </a:p>
          <a:p>
            <a:pPr marL="261938" indent="-261938">
              <a:spcAft>
                <a:spcPts val="600"/>
              </a:spcAft>
              <a:buClr>
                <a:schemeClr val="accent6">
                  <a:lumMod val="50000"/>
                </a:schemeClr>
              </a:buClr>
              <a:buFont typeface="Arial" pitchFamily="34" charset="0"/>
              <a:buChar char="•"/>
            </a:pPr>
            <a:r>
              <a:rPr lang="fr-FR" sz="3200" dirty="0" smtClean="0"/>
              <a:t>Compétences à valider</a:t>
            </a:r>
          </a:p>
          <a:p>
            <a:pPr marL="261938" indent="-261938">
              <a:spcAft>
                <a:spcPts val="600"/>
              </a:spcAft>
              <a:buClr>
                <a:schemeClr val="accent6">
                  <a:lumMod val="50000"/>
                </a:schemeClr>
              </a:buClr>
              <a:buFont typeface="Arial" pitchFamily="34" charset="0"/>
              <a:buChar char="•"/>
            </a:pPr>
            <a:r>
              <a:rPr lang="fr-FR" sz="3200" dirty="0" smtClean="0"/>
              <a:t>Phases de la démarche de projet</a:t>
            </a:r>
          </a:p>
          <a:p>
            <a:pPr marL="261938" indent="-261938">
              <a:buClr>
                <a:schemeClr val="accent6">
                  <a:lumMod val="50000"/>
                </a:schemeClr>
              </a:buClr>
              <a:buFont typeface="Arial" pitchFamily="34" charset="0"/>
              <a:buChar char="•"/>
            </a:pPr>
            <a:r>
              <a:rPr lang="fr-FR" sz="3200" dirty="0" smtClean="0"/>
              <a:t>Répartition du travail entre les élèves</a:t>
            </a:r>
            <a:endParaRPr lang="fr-FR" sz="3200" dirty="0"/>
          </a:p>
        </p:txBody>
      </p:sp>
      <p:pic>
        <p:nvPicPr>
          <p:cNvPr id="38" name="Image 37" descr="panneau stop.jpg"/>
          <p:cNvPicPr>
            <a:picLocks noChangeAspect="1"/>
          </p:cNvPicPr>
          <p:nvPr/>
        </p:nvPicPr>
        <p:blipFill>
          <a:blip r:embed="rId4" cstate="print"/>
          <a:stretch>
            <a:fillRect/>
          </a:stretch>
        </p:blipFill>
        <p:spPr>
          <a:xfrm>
            <a:off x="8739208" y="6453208"/>
            <a:ext cx="404792" cy="404792"/>
          </a:xfrm>
          <a:prstGeom prst="rect">
            <a:avLst/>
          </a:prstGeom>
        </p:spPr>
      </p:pic>
    </p:spTree>
    <p:extLst>
      <p:ext uri="{BB962C8B-B14F-4D97-AF65-F5344CB8AC3E}">
        <p14:creationId xmlns="" xmlns:p14="http://schemas.microsoft.com/office/powerpoint/2010/main" val="4459263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ppt_x"/>
                                          </p:val>
                                        </p:tav>
                                        <p:tav tm="100000">
                                          <p:val>
                                            <p:strVal val="#ppt_x"/>
                                          </p:val>
                                        </p:tav>
                                      </p:tavLst>
                                    </p:anim>
                                    <p:anim calcmode="lin" valueType="num">
                                      <p:cBhvr additive="base">
                                        <p:cTn id="8"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à coins arrondis 37"/>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58</a:t>
            </a:fld>
            <a:endParaRPr lang="fr-FR"/>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Dossier de validation</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Ajout des exigences systèmes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3" name="Image 22" descr="Besoins des parties prenantes 1.jpg"/>
          <p:cNvPicPr>
            <a:picLocks noChangeAspect="1"/>
          </p:cNvPicPr>
          <p:nvPr/>
        </p:nvPicPr>
        <p:blipFill>
          <a:blip r:embed="rId3" cstate="print"/>
          <a:stretch>
            <a:fillRect/>
          </a:stretch>
        </p:blipFill>
        <p:spPr>
          <a:xfrm>
            <a:off x="285720" y="1184501"/>
            <a:ext cx="8602937" cy="5297255"/>
          </a:xfrm>
          <a:prstGeom prst="rect">
            <a:avLst/>
          </a:prstGeom>
        </p:spPr>
      </p:pic>
      <p:sp>
        <p:nvSpPr>
          <p:cNvPr id="28" name="Rectangle 27"/>
          <p:cNvSpPr/>
          <p:nvPr/>
        </p:nvSpPr>
        <p:spPr>
          <a:xfrm>
            <a:off x="428596" y="4857760"/>
            <a:ext cx="3214710" cy="13965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59</a:t>
            </a:fld>
            <a:endParaRPr lang="fr-FR"/>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t>Dossier de validation</a:t>
            </a:r>
            <a:endParaRPr lang="fr-FR" sz="2400" dirty="0"/>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82500" lnSpcReduction="10000"/>
          </a:bodyPr>
          <a:lstStyle/>
          <a:p>
            <a:pPr lvl="0" algn="ctr">
              <a:spcBef>
                <a:spcPct val="0"/>
              </a:spcBef>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Ajout des exigences systèmes</a:t>
            </a:r>
            <a:endParaRPr lang="fr-FR" sz="4400" dirty="0"/>
          </a:p>
        </p:txBody>
      </p:sp>
      <p:pic>
        <p:nvPicPr>
          <p:cNvPr id="23" name="Image 22" descr="Besoins des parties prenantes 1.jpg"/>
          <p:cNvPicPr>
            <a:picLocks noChangeAspect="1"/>
          </p:cNvPicPr>
          <p:nvPr/>
        </p:nvPicPr>
        <p:blipFill>
          <a:blip r:embed="rId3" cstate="print"/>
          <a:stretch>
            <a:fillRect/>
          </a:stretch>
        </p:blipFill>
        <p:spPr>
          <a:xfrm>
            <a:off x="322449" y="1184501"/>
            <a:ext cx="8529478" cy="5297255"/>
          </a:xfrm>
          <a:prstGeom prst="rect">
            <a:avLst/>
          </a:prstGeom>
        </p:spPr>
      </p:pic>
      <p:sp>
        <p:nvSpPr>
          <p:cNvPr id="28" name="Rectangle 27"/>
          <p:cNvSpPr/>
          <p:nvPr/>
        </p:nvSpPr>
        <p:spPr>
          <a:xfrm>
            <a:off x="3714744" y="4929198"/>
            <a:ext cx="2000264" cy="13965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00034" y="1428736"/>
            <a:ext cx="7905750" cy="4257675"/>
          </a:xfrm>
          <a:prstGeom prst="rect">
            <a:avLst/>
          </a:prstGeom>
          <a:noFill/>
          <a:ln w="9525">
            <a:noFill/>
            <a:miter lim="800000"/>
            <a:headEnd/>
            <a:tailEnd/>
          </a:ln>
          <a:effectLst/>
        </p:spPr>
      </p:pic>
      <p:sp>
        <p:nvSpPr>
          <p:cNvPr id="2" name="Titre 1"/>
          <p:cNvSpPr>
            <a:spLocks noGrp="1"/>
          </p:cNvSpPr>
          <p:nvPr>
            <p:ph type="title"/>
          </p:nvPr>
        </p:nvSpPr>
        <p:spPr/>
        <p:txBody>
          <a:bodyPr/>
          <a:lstStyle/>
          <a:p>
            <a:r>
              <a:rPr lang="fr-FR" b="1" dirty="0" smtClean="0">
                <a:solidFill>
                  <a:srgbClr val="0070C0"/>
                </a:solidFill>
              </a:rPr>
              <a:t>Cycle de vie d’un système</a:t>
            </a:r>
            <a:endParaRPr lang="fr-FR" b="1" dirty="0">
              <a:solidFill>
                <a:srgbClr val="0070C0"/>
              </a:solidFill>
            </a:endParaRPr>
          </a:p>
        </p:txBody>
      </p:sp>
      <p:sp>
        <p:nvSpPr>
          <p:cNvPr id="3" name="Espace réservé du contenu 2"/>
          <p:cNvSpPr>
            <a:spLocks noGrp="1"/>
          </p:cNvSpPr>
          <p:nvPr>
            <p:ph idx="1"/>
          </p:nvPr>
        </p:nvSpPr>
        <p:spPr>
          <a:xfrm>
            <a:off x="714348" y="5857892"/>
            <a:ext cx="785818" cy="614354"/>
          </a:xfrm>
        </p:spPr>
        <p:txBody>
          <a:bodyPr>
            <a:normAutofit fontScale="85000" lnSpcReduction="10000"/>
          </a:bodyPr>
          <a:lstStyle/>
          <a:p>
            <a:pPr>
              <a:buNone/>
            </a:pPr>
            <a:r>
              <a:rPr lang="fr-FR" dirty="0" err="1" smtClean="0"/>
              <a:t>CdC</a:t>
            </a:r>
            <a:endParaRPr lang="fr-FR" dirty="0"/>
          </a:p>
        </p:txBody>
      </p:sp>
      <p:cxnSp>
        <p:nvCxnSpPr>
          <p:cNvPr id="11" name="Connecteur droit 10"/>
          <p:cNvCxnSpPr/>
          <p:nvPr/>
        </p:nvCxnSpPr>
        <p:spPr>
          <a:xfrm rot="5400000">
            <a:off x="-713618" y="3856834"/>
            <a:ext cx="4857784"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a:off x="3715538" y="3856834"/>
            <a:ext cx="4857784"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3000364" y="5929330"/>
            <a:ext cx="2000264" cy="614354"/>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Projet STI2D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downLeft)">
                                      <p:cBhvr>
                                        <p:cTn id="10" dur="500"/>
                                        <p:tgtEl>
                                          <p:spTgt spid="12"/>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ssolv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60</a:t>
            </a:fld>
            <a:endParaRPr lang="fr-FR"/>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t>Dossier de validation</a:t>
            </a:r>
            <a:endParaRPr lang="fr-FR" sz="2400" dirty="0"/>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82500" lnSpcReduction="10000"/>
          </a:bodyPr>
          <a:lstStyle/>
          <a:p>
            <a:pPr lvl="0" algn="ctr">
              <a:spcBef>
                <a:spcPct val="0"/>
              </a:spcBef>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Ajout des exigences systèmes</a:t>
            </a:r>
            <a:endParaRPr lang="fr-FR" sz="4400" dirty="0"/>
          </a:p>
        </p:txBody>
      </p:sp>
      <p:pic>
        <p:nvPicPr>
          <p:cNvPr id="23" name="Image 22" descr="Besoins des parties prenantes 1.jpg"/>
          <p:cNvPicPr>
            <a:picLocks noChangeAspect="1"/>
          </p:cNvPicPr>
          <p:nvPr/>
        </p:nvPicPr>
        <p:blipFill>
          <a:blip r:embed="rId3" cstate="print"/>
          <a:stretch>
            <a:fillRect/>
          </a:stretch>
        </p:blipFill>
        <p:spPr>
          <a:xfrm>
            <a:off x="271909" y="1357298"/>
            <a:ext cx="8647360" cy="4786346"/>
          </a:xfrm>
          <a:prstGeom prst="rect">
            <a:avLst/>
          </a:prstGeom>
        </p:spPr>
      </p:pic>
      <p:sp>
        <p:nvSpPr>
          <p:cNvPr id="28" name="Rectangle 27"/>
          <p:cNvSpPr/>
          <p:nvPr/>
        </p:nvSpPr>
        <p:spPr>
          <a:xfrm>
            <a:off x="4500562" y="4714884"/>
            <a:ext cx="4286280" cy="12858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61</a:t>
            </a:fld>
            <a:endParaRPr lang="fr-FR"/>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t>Dossier de validation</a:t>
            </a:r>
            <a:endParaRPr lang="fr-FR" sz="2400" dirty="0"/>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82500" lnSpcReduction="10000"/>
          </a:bodyPr>
          <a:lstStyle/>
          <a:p>
            <a:pPr lvl="0" algn="ctr">
              <a:spcBef>
                <a:spcPct val="0"/>
              </a:spcBef>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Ajout des exigences systèmes</a:t>
            </a:r>
            <a:endParaRPr lang="fr-FR" sz="4400" dirty="0"/>
          </a:p>
        </p:txBody>
      </p:sp>
      <p:pic>
        <p:nvPicPr>
          <p:cNvPr id="23" name="Image 22" descr="Besoins des parties prenantes 1.jpg"/>
          <p:cNvPicPr>
            <a:picLocks noChangeAspect="1"/>
          </p:cNvPicPr>
          <p:nvPr/>
        </p:nvPicPr>
        <p:blipFill>
          <a:blip r:embed="rId3" cstate="print"/>
          <a:stretch>
            <a:fillRect/>
          </a:stretch>
        </p:blipFill>
        <p:spPr>
          <a:xfrm>
            <a:off x="285720" y="1214422"/>
            <a:ext cx="8643998" cy="5235307"/>
          </a:xfrm>
          <a:prstGeom prst="rect">
            <a:avLst/>
          </a:prstGeom>
        </p:spPr>
      </p:pic>
      <p:sp>
        <p:nvSpPr>
          <p:cNvPr id="28" name="Rectangle 27"/>
          <p:cNvSpPr/>
          <p:nvPr/>
        </p:nvSpPr>
        <p:spPr>
          <a:xfrm>
            <a:off x="3857620" y="5143512"/>
            <a:ext cx="1857388" cy="12144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62</a:t>
            </a:fld>
            <a:endParaRPr lang="fr-F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pic>
        <p:nvPicPr>
          <p:cNvPr id="24" name="Image 23" descr="Besoins des parties prenantes.jpg"/>
          <p:cNvPicPr>
            <a:picLocks noChangeAspect="1"/>
          </p:cNvPicPr>
          <p:nvPr/>
        </p:nvPicPr>
        <p:blipFill>
          <a:blip r:embed="rId3" cstate="print"/>
          <a:stretch>
            <a:fillRect/>
          </a:stretch>
        </p:blipFill>
        <p:spPr>
          <a:xfrm>
            <a:off x="285752" y="1214422"/>
            <a:ext cx="8643965" cy="4937568"/>
          </a:xfrm>
          <a:prstGeom prst="rect">
            <a:avLst/>
          </a:prstGeom>
        </p:spPr>
      </p:pic>
      <p:grpSp>
        <p:nvGrpSpPr>
          <p:cNvPr id="10" name="Groupe 9"/>
          <p:cNvGrpSpPr/>
          <p:nvPr/>
        </p:nvGrpSpPr>
        <p:grpSpPr>
          <a:xfrm>
            <a:off x="357158" y="3643314"/>
            <a:ext cx="8501122" cy="2918502"/>
            <a:chOff x="357158" y="4857760"/>
            <a:chExt cx="8358246" cy="1612377"/>
          </a:xfrm>
        </p:grpSpPr>
        <p:sp>
          <p:nvSpPr>
            <p:cNvPr id="8" name="Rectangle 7"/>
            <p:cNvSpPr/>
            <p:nvPr/>
          </p:nvSpPr>
          <p:spPr>
            <a:xfrm>
              <a:off x="357158" y="4857760"/>
              <a:ext cx="8358246" cy="13418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253567" y="6215082"/>
              <a:ext cx="5267802" cy="255055"/>
            </a:xfrm>
            <a:prstGeom prst="rect">
              <a:avLst/>
            </a:prstGeom>
            <a:noFill/>
          </p:spPr>
          <p:txBody>
            <a:bodyPr wrap="square" rtlCol="0">
              <a:spAutoFit/>
            </a:bodyPr>
            <a:lstStyle/>
            <a:p>
              <a:r>
                <a:rPr lang="fr-FR" sz="2400" b="1" dirty="0" smtClean="0">
                  <a:solidFill>
                    <a:srgbClr val="C00000"/>
                  </a:solidFill>
                </a:rPr>
                <a:t>Aide à la planification / gestion de projet</a:t>
              </a:r>
              <a:endParaRPr lang="fr-FR" sz="2400" b="1" dirty="0">
                <a:solidFill>
                  <a:srgbClr val="C00000"/>
                </a:solidFill>
              </a:endParaRPr>
            </a:p>
          </p:txBody>
        </p:sp>
      </p:grpSp>
      <p:pic>
        <p:nvPicPr>
          <p:cNvPr id="11" name="Image 10" descr="Sablier.jpg"/>
          <p:cNvPicPr>
            <a:picLocks noChangeAspect="1"/>
          </p:cNvPicPr>
          <p:nvPr/>
        </p:nvPicPr>
        <p:blipFill>
          <a:blip r:embed="rId4" cstate="print"/>
          <a:stretch>
            <a:fillRect/>
          </a:stretch>
        </p:blipFill>
        <p:spPr>
          <a:xfrm>
            <a:off x="8643934" y="6357934"/>
            <a:ext cx="500066" cy="500066"/>
          </a:xfrm>
          <a:prstGeom prst="rect">
            <a:avLst/>
          </a:prstGeom>
        </p:spPr>
      </p:pic>
      <p:sp>
        <p:nvSpPr>
          <p:cNvPr id="12" name="Rectangle 11"/>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t>Dossier de validation</a:t>
            </a:r>
            <a:endParaRPr lang="fr-FR" sz="2400" dirty="0"/>
          </a:p>
        </p:txBody>
      </p:sp>
      <p:sp>
        <p:nvSpPr>
          <p:cNvPr id="14" name="Titre 1"/>
          <p:cNvSpPr txBox="1">
            <a:spLocks/>
          </p:cNvSpPr>
          <p:nvPr/>
        </p:nvSpPr>
        <p:spPr>
          <a:xfrm>
            <a:off x="2857488" y="285728"/>
            <a:ext cx="6000792" cy="864095"/>
          </a:xfrm>
          <a:prstGeom prst="rect">
            <a:avLst/>
          </a:prstGeom>
        </p:spPr>
        <p:txBody>
          <a:bodyPr vert="horz" lIns="91440" tIns="45720" rIns="91440" bIns="45720" rtlCol="0" anchor="ctr">
            <a:normAutofit fontScale="82500" lnSpcReduction="10000"/>
          </a:bodyPr>
          <a:lstStyle/>
          <a:p>
            <a:pPr lvl="0" algn="ctr">
              <a:spcBef>
                <a:spcPct val="0"/>
              </a:spcBef>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Ajout des exigences systèmes</a:t>
            </a:r>
            <a:endParaRPr lang="fr-FR" sz="4400" dirty="0"/>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à coins arrondis 61"/>
          <p:cNvSpPr/>
          <p:nvPr/>
        </p:nvSpPr>
        <p:spPr>
          <a:xfrm>
            <a:off x="172819" y="227687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63</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340"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285720" y="2420888"/>
            <a:ext cx="8429684" cy="576063"/>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Exigences système à assurer</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51" name="ZoneTexte 50"/>
          <p:cNvSpPr txBox="1"/>
          <p:nvPr/>
        </p:nvSpPr>
        <p:spPr>
          <a:xfrm>
            <a:off x="251520" y="3143248"/>
            <a:ext cx="8640960" cy="3539430"/>
          </a:xfrm>
          <a:prstGeom prst="rect">
            <a:avLst/>
          </a:prstGeom>
          <a:noFill/>
        </p:spPr>
        <p:txBody>
          <a:bodyPr wrap="square" rtlCol="0">
            <a:spAutoFit/>
          </a:bodyPr>
          <a:lstStyle/>
          <a:p>
            <a:pPr algn="ctr"/>
            <a:r>
              <a:rPr lang="fr-FR" sz="3200" dirty="0" smtClean="0"/>
              <a:t>Éclairer</a:t>
            </a:r>
          </a:p>
          <a:p>
            <a:pPr algn="ctr"/>
            <a:r>
              <a:rPr lang="fr-FR" sz="3200" dirty="0" smtClean="0"/>
              <a:t>Produire de l’énergie</a:t>
            </a:r>
          </a:p>
          <a:p>
            <a:pPr algn="ctr"/>
            <a:r>
              <a:rPr lang="fr-FR" sz="3200" dirty="0" smtClean="0"/>
              <a:t>Stocker de l’énergie</a:t>
            </a:r>
          </a:p>
          <a:p>
            <a:pPr algn="ctr"/>
            <a:r>
              <a:rPr lang="fr-FR" sz="3200" dirty="0" smtClean="0"/>
              <a:t>Détecter les usagers</a:t>
            </a:r>
          </a:p>
          <a:p>
            <a:pPr algn="ctr"/>
            <a:r>
              <a:rPr lang="fr-FR" sz="3200" dirty="0" smtClean="0"/>
              <a:t>Détecter les rames</a:t>
            </a:r>
          </a:p>
          <a:p>
            <a:pPr algn="ctr"/>
            <a:r>
              <a:rPr lang="fr-FR" sz="3200" dirty="0" smtClean="0"/>
              <a:t>Détecter le manque de luminosité</a:t>
            </a:r>
          </a:p>
          <a:p>
            <a:pPr algn="ctr"/>
            <a:r>
              <a:rPr lang="fr-FR" sz="3200" dirty="0" smtClean="0"/>
              <a:t>Gérer le fonctionnement de l’éclairage</a:t>
            </a: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blinds(horizontal)">
                                      <p:cBhvr>
                                        <p:cTn id="7" dur="500"/>
                                        <p:tgtEl>
                                          <p:spTgt spid="5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
                                            <p:txEl>
                                              <p:pRg st="1" end="1"/>
                                            </p:txEl>
                                          </p:spTgt>
                                        </p:tgtEl>
                                        <p:attrNameLst>
                                          <p:attrName>style.visibility</p:attrName>
                                        </p:attrNameLst>
                                      </p:cBhvr>
                                      <p:to>
                                        <p:strVal val="visible"/>
                                      </p:to>
                                    </p:set>
                                    <p:animEffect transition="in" filter="blinds(horizontal)">
                                      <p:cBhvr>
                                        <p:cTn id="10" dur="500"/>
                                        <p:tgtEl>
                                          <p:spTgt spid="5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1">
                                            <p:txEl>
                                              <p:pRg st="2" end="2"/>
                                            </p:txEl>
                                          </p:spTgt>
                                        </p:tgtEl>
                                        <p:attrNameLst>
                                          <p:attrName>style.visibility</p:attrName>
                                        </p:attrNameLst>
                                      </p:cBhvr>
                                      <p:to>
                                        <p:strVal val="visible"/>
                                      </p:to>
                                    </p:set>
                                    <p:animEffect transition="in" filter="blinds(horizontal)">
                                      <p:cBhvr>
                                        <p:cTn id="13" dur="500"/>
                                        <p:tgtEl>
                                          <p:spTgt spid="5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1">
                                            <p:txEl>
                                              <p:pRg st="3" end="3"/>
                                            </p:txEl>
                                          </p:spTgt>
                                        </p:tgtEl>
                                        <p:attrNameLst>
                                          <p:attrName>style.visibility</p:attrName>
                                        </p:attrNameLst>
                                      </p:cBhvr>
                                      <p:to>
                                        <p:strVal val="visible"/>
                                      </p:to>
                                    </p:set>
                                    <p:animEffect transition="in" filter="blinds(horizontal)">
                                      <p:cBhvr>
                                        <p:cTn id="16" dur="500"/>
                                        <p:tgtEl>
                                          <p:spTgt spid="5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1">
                                            <p:txEl>
                                              <p:pRg st="4" end="4"/>
                                            </p:txEl>
                                          </p:spTgt>
                                        </p:tgtEl>
                                        <p:attrNameLst>
                                          <p:attrName>style.visibility</p:attrName>
                                        </p:attrNameLst>
                                      </p:cBhvr>
                                      <p:to>
                                        <p:strVal val="visible"/>
                                      </p:to>
                                    </p:set>
                                    <p:animEffect transition="in" filter="blinds(horizontal)">
                                      <p:cBhvr>
                                        <p:cTn id="19" dur="500"/>
                                        <p:tgtEl>
                                          <p:spTgt spid="5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1">
                                            <p:txEl>
                                              <p:pRg st="5" end="5"/>
                                            </p:txEl>
                                          </p:spTgt>
                                        </p:tgtEl>
                                        <p:attrNameLst>
                                          <p:attrName>style.visibility</p:attrName>
                                        </p:attrNameLst>
                                      </p:cBhvr>
                                      <p:to>
                                        <p:strVal val="visible"/>
                                      </p:to>
                                    </p:set>
                                    <p:animEffect transition="in" filter="blinds(horizontal)">
                                      <p:cBhvr>
                                        <p:cTn id="22" dur="500"/>
                                        <p:tgtEl>
                                          <p:spTgt spid="51">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1">
                                            <p:txEl>
                                              <p:pRg st="6" end="6"/>
                                            </p:txEl>
                                          </p:spTgt>
                                        </p:tgtEl>
                                        <p:attrNameLst>
                                          <p:attrName>style.visibility</p:attrName>
                                        </p:attrNameLst>
                                      </p:cBhvr>
                                      <p:to>
                                        <p:strVal val="visible"/>
                                      </p:to>
                                    </p:set>
                                    <p:animEffect transition="in" filter="blinds(horizontal)">
                                      <p:cBhvr>
                                        <p:cTn id="25" dur="500"/>
                                        <p:tgtEl>
                                          <p:spTgt spid="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64</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Rectangle 36"/>
          <p:cNvSpPr/>
          <p:nvPr/>
        </p:nvSpPr>
        <p:spPr>
          <a:xfrm>
            <a:off x="0" y="2428868"/>
            <a:ext cx="9144000"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liées à Spécification/Planification</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068960"/>
            <a:ext cx="7848872" cy="3016210"/>
          </a:xfrm>
          <a:prstGeom prst="rect">
            <a:avLst/>
          </a:prstGeom>
        </p:spPr>
        <p:txBody>
          <a:bodyPr wrap="square">
            <a:spAutoFit/>
          </a:bodyPr>
          <a:lstStyle/>
          <a:p>
            <a:pPr marL="182563" indent="-182563" algn="just">
              <a:buClr>
                <a:schemeClr val="accent6">
                  <a:lumMod val="50000"/>
                </a:schemeClr>
              </a:buClr>
              <a:buFont typeface="Arial" pitchFamily="34" charset="0"/>
              <a:buChar char="•"/>
            </a:pPr>
            <a:r>
              <a:rPr lang="fr-FR" sz="2800" dirty="0" smtClean="0"/>
              <a:t>Prendre connaissance de la globalité du projet</a:t>
            </a:r>
            <a:endParaRPr lang="fr-FR" sz="2400" dirty="0" smtClean="0"/>
          </a:p>
          <a:p>
            <a:pPr marL="361950" indent="-180975" algn="just">
              <a:buClr>
                <a:schemeClr val="accent6">
                  <a:lumMod val="50000"/>
                </a:schemeClr>
              </a:buClr>
              <a:buFont typeface="Calibri" pitchFamily="34" charset="0"/>
              <a:buChar char="-"/>
            </a:pPr>
            <a:r>
              <a:rPr lang="fr-FR" sz="2400" dirty="0" smtClean="0"/>
              <a:t>Problème initial</a:t>
            </a:r>
          </a:p>
          <a:p>
            <a:pPr marL="361950" indent="-180975" algn="just">
              <a:buClr>
                <a:schemeClr val="accent6">
                  <a:lumMod val="50000"/>
                </a:schemeClr>
              </a:buClr>
              <a:buFont typeface="Calibri" pitchFamily="34" charset="0"/>
              <a:buChar char="-"/>
            </a:pPr>
            <a:r>
              <a:rPr lang="fr-FR" sz="2400" dirty="0" smtClean="0"/>
              <a:t>Enjeux</a:t>
            </a:r>
          </a:p>
          <a:p>
            <a:pPr marL="361950" indent="-180975" algn="just">
              <a:buClr>
                <a:schemeClr val="accent6">
                  <a:lumMod val="50000"/>
                </a:schemeClr>
              </a:buClr>
              <a:buFont typeface="Calibri" pitchFamily="34" charset="0"/>
              <a:buChar char="-"/>
            </a:pPr>
            <a:r>
              <a:rPr lang="fr-FR" sz="2400" dirty="0" smtClean="0"/>
              <a:t>CDC</a:t>
            </a:r>
          </a:p>
          <a:p>
            <a:pPr marL="361950" indent="-180975" algn="just">
              <a:spcAft>
                <a:spcPts val="600"/>
              </a:spcAft>
              <a:buClr>
                <a:schemeClr val="accent6">
                  <a:lumMod val="50000"/>
                </a:schemeClr>
              </a:buClr>
              <a:buFont typeface="Calibri" pitchFamily="34" charset="0"/>
              <a:buChar char="-"/>
            </a:pPr>
            <a:r>
              <a:rPr lang="fr-FR" sz="2400" dirty="0" smtClean="0"/>
              <a:t>…</a:t>
            </a:r>
          </a:p>
          <a:p>
            <a:pPr marL="182563" indent="-182563" algn="just">
              <a:spcAft>
                <a:spcPts val="600"/>
              </a:spcAft>
              <a:buClr>
                <a:schemeClr val="accent6">
                  <a:lumMod val="50000"/>
                </a:schemeClr>
              </a:buClr>
              <a:buFont typeface="Arial" pitchFamily="34" charset="0"/>
              <a:buChar char="•"/>
            </a:pPr>
            <a:r>
              <a:rPr lang="fr-FR" sz="2800" dirty="0" smtClean="0"/>
              <a:t>Définir les exigences système</a:t>
            </a:r>
          </a:p>
          <a:p>
            <a:pPr marL="182563" indent="-182563" algn="just">
              <a:spcAft>
                <a:spcPts val="600"/>
              </a:spcAft>
              <a:buClr>
                <a:schemeClr val="accent6">
                  <a:lumMod val="50000"/>
                </a:schemeClr>
              </a:buClr>
              <a:buFont typeface="Arial" pitchFamily="34" charset="0"/>
              <a:buChar char="•"/>
            </a:pPr>
            <a:r>
              <a:rPr lang="fr-FR" sz="2800" dirty="0" smtClean="0"/>
              <a:t>Définir et planifier les tâches du projet</a:t>
            </a:r>
          </a:p>
        </p:txBody>
      </p:sp>
      <p:pic>
        <p:nvPicPr>
          <p:cNvPr id="35" name="Picture 5"/>
          <p:cNvPicPr>
            <a:picLocks noChangeAspect="1" noChangeArrowheads="1"/>
          </p:cNvPicPr>
          <p:nvPr/>
        </p:nvPicPr>
        <p:blipFill>
          <a:blip r:embed="rId4" cstate="print"/>
          <a:srcRect/>
          <a:stretch>
            <a:fillRect/>
          </a:stretch>
        </p:blipFill>
        <p:spPr bwMode="auto">
          <a:xfrm>
            <a:off x="8028384" y="2420888"/>
            <a:ext cx="864096" cy="594512"/>
          </a:xfrm>
          <a:prstGeom prst="rect">
            <a:avLst/>
          </a:prstGeom>
          <a:noFill/>
          <a:ln w="9525">
            <a:noFill/>
            <a:miter lim="800000"/>
            <a:headEnd/>
            <a:tailEnd/>
          </a:ln>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left)">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wipe(left)">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xEl>
                                              <p:pRg st="5" end="5"/>
                                            </p:txEl>
                                          </p:spTgt>
                                        </p:tgtEl>
                                        <p:attrNameLst>
                                          <p:attrName>style.visibility</p:attrName>
                                        </p:attrNameLst>
                                      </p:cBhvr>
                                      <p:to>
                                        <p:strVal val="visible"/>
                                      </p:to>
                                    </p:set>
                                    <p:animEffect transition="in" filter="wipe(left)">
                                      <p:cBhvr>
                                        <p:cTn id="32" dur="500"/>
                                        <p:tgtEl>
                                          <p:spTgt spid="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6">
                                            <p:txEl>
                                              <p:pRg st="6" end="6"/>
                                            </p:txEl>
                                          </p:spTgt>
                                        </p:tgtEl>
                                        <p:attrNameLst>
                                          <p:attrName>style.visibility</p:attrName>
                                        </p:attrNameLst>
                                      </p:cBhvr>
                                      <p:to>
                                        <p:strVal val="visible"/>
                                      </p:to>
                                    </p:set>
                                    <p:animEffect transition="in" filter="wipe(left)">
                                      <p:cBhvr>
                                        <p:cTn id="37" dur="500"/>
                                        <p:tgtEl>
                                          <p:spTgt spid="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65</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1744878" y="2420889"/>
            <a:ext cx="5184576" cy="576063"/>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Déclinaison du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Rectangle 36"/>
          <p:cNvSpPr/>
          <p:nvPr/>
        </p:nvSpPr>
        <p:spPr>
          <a:xfrm>
            <a:off x="611560" y="2996952"/>
            <a:ext cx="7848872" cy="584775"/>
          </a:xfrm>
          <a:prstGeom prst="rect">
            <a:avLst/>
          </a:prstGeom>
        </p:spPr>
        <p:txBody>
          <a:bodyPr wrap="square">
            <a:spAutoFit/>
          </a:bodyPr>
          <a:lstStyle/>
          <a:p>
            <a:pPr algn="ctr"/>
            <a:r>
              <a:rPr lang="fr-FR" sz="3200" dirty="0" smtClean="0"/>
              <a:t> Comment écrire les tâches ?</a:t>
            </a:r>
            <a:endParaRPr lang="fr-FR" sz="3200"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728869"/>
            <a:ext cx="7848872" cy="2862322"/>
          </a:xfrm>
          <a:prstGeom prst="rect">
            <a:avLst/>
          </a:prstGeom>
        </p:spPr>
        <p:txBody>
          <a:bodyPr wrap="square">
            <a:spAutoFit/>
          </a:bodyPr>
          <a:lstStyle/>
          <a:p>
            <a:pPr>
              <a:spcAft>
                <a:spcPts val="600"/>
              </a:spcAft>
            </a:pPr>
            <a:r>
              <a:rPr lang="fr-FR" sz="3200" dirty="0" smtClean="0"/>
              <a:t> </a:t>
            </a:r>
            <a:r>
              <a:rPr lang="fr-FR" sz="3200" b="1" dirty="0" smtClean="0"/>
              <a:t>Éléments influents</a:t>
            </a:r>
          </a:p>
          <a:p>
            <a:pPr marL="261938" indent="-261938">
              <a:spcAft>
                <a:spcPts val="600"/>
              </a:spcAft>
              <a:buClr>
                <a:schemeClr val="accent6">
                  <a:lumMod val="50000"/>
                </a:schemeClr>
              </a:buClr>
              <a:buFont typeface="Arial" pitchFamily="34" charset="0"/>
              <a:buChar char="•"/>
            </a:pPr>
            <a:r>
              <a:rPr lang="fr-FR" sz="3200" b="1" dirty="0" smtClean="0"/>
              <a:t>Exigences système à assurer</a:t>
            </a:r>
          </a:p>
          <a:p>
            <a:pPr marL="261938" indent="-261938">
              <a:spcAft>
                <a:spcPts val="600"/>
              </a:spcAft>
              <a:buClr>
                <a:schemeClr val="accent6">
                  <a:lumMod val="50000"/>
                </a:schemeClr>
              </a:buClr>
              <a:buFont typeface="Arial" pitchFamily="34" charset="0"/>
              <a:buChar char="•"/>
            </a:pPr>
            <a:r>
              <a:rPr lang="fr-FR" sz="3200" dirty="0" smtClean="0"/>
              <a:t>Compétences à valider</a:t>
            </a:r>
          </a:p>
          <a:p>
            <a:pPr marL="261938" indent="-261938">
              <a:spcAft>
                <a:spcPts val="600"/>
              </a:spcAft>
              <a:buClr>
                <a:schemeClr val="accent6">
                  <a:lumMod val="50000"/>
                </a:schemeClr>
              </a:buClr>
              <a:buFont typeface="Arial" pitchFamily="34" charset="0"/>
              <a:buChar char="•"/>
            </a:pPr>
            <a:r>
              <a:rPr lang="fr-FR" sz="3200" dirty="0" smtClean="0"/>
              <a:t>Phases de la démarche de projet</a:t>
            </a:r>
          </a:p>
          <a:p>
            <a:pPr marL="261938" indent="-261938">
              <a:buClr>
                <a:schemeClr val="accent6">
                  <a:lumMod val="50000"/>
                </a:schemeClr>
              </a:buClr>
              <a:buFont typeface="Arial" pitchFamily="34" charset="0"/>
              <a:buChar char="•"/>
            </a:pPr>
            <a:r>
              <a:rPr lang="fr-FR" sz="3200" dirty="0" smtClean="0"/>
              <a:t>Répartition du travail entre les élèves</a:t>
            </a:r>
            <a:endParaRPr lang="fr-FR" sz="3200" dirty="0"/>
          </a:p>
        </p:txBody>
      </p:sp>
    </p:spTree>
    <p:extLst>
      <p:ext uri="{BB962C8B-B14F-4D97-AF65-F5344CB8AC3E}">
        <p14:creationId xmlns="" xmlns:p14="http://schemas.microsoft.com/office/powerpoint/2010/main" val="445926395"/>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66</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1744878" y="2420889"/>
            <a:ext cx="5184576" cy="576063"/>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Déclinaison du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Rectangle 36"/>
          <p:cNvSpPr/>
          <p:nvPr/>
        </p:nvSpPr>
        <p:spPr>
          <a:xfrm>
            <a:off x="611560" y="2996952"/>
            <a:ext cx="7848872" cy="584775"/>
          </a:xfrm>
          <a:prstGeom prst="rect">
            <a:avLst/>
          </a:prstGeom>
        </p:spPr>
        <p:txBody>
          <a:bodyPr wrap="square">
            <a:spAutoFit/>
          </a:bodyPr>
          <a:lstStyle/>
          <a:p>
            <a:pPr algn="ctr"/>
            <a:r>
              <a:rPr lang="fr-FR" sz="3200" dirty="0" smtClean="0"/>
              <a:t> Comment écrire les tâches ?</a:t>
            </a:r>
            <a:endParaRPr lang="fr-FR" sz="3200"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728869"/>
            <a:ext cx="7848872" cy="2862322"/>
          </a:xfrm>
          <a:prstGeom prst="rect">
            <a:avLst/>
          </a:prstGeom>
        </p:spPr>
        <p:txBody>
          <a:bodyPr wrap="square">
            <a:spAutoFit/>
          </a:bodyPr>
          <a:lstStyle/>
          <a:p>
            <a:pPr>
              <a:spcAft>
                <a:spcPts val="600"/>
              </a:spcAft>
            </a:pPr>
            <a:r>
              <a:rPr lang="fr-FR" sz="3200" dirty="0" smtClean="0"/>
              <a:t> </a:t>
            </a:r>
            <a:r>
              <a:rPr lang="fr-FR" sz="3200" b="1" dirty="0" smtClean="0"/>
              <a:t>Éléments influents</a:t>
            </a:r>
          </a:p>
          <a:p>
            <a:pPr marL="261938" indent="-261938">
              <a:spcAft>
                <a:spcPts val="600"/>
              </a:spcAft>
              <a:buClr>
                <a:schemeClr val="accent6">
                  <a:lumMod val="50000"/>
                </a:schemeClr>
              </a:buClr>
              <a:buFont typeface="Arial" pitchFamily="34" charset="0"/>
              <a:buChar char="•"/>
            </a:pPr>
            <a:r>
              <a:rPr lang="fr-FR" sz="3200" dirty="0" smtClean="0"/>
              <a:t>Exigences système à assurer</a:t>
            </a:r>
          </a:p>
          <a:p>
            <a:pPr marL="261938" indent="-261938">
              <a:spcAft>
                <a:spcPts val="600"/>
              </a:spcAft>
              <a:buClr>
                <a:schemeClr val="accent6">
                  <a:lumMod val="50000"/>
                </a:schemeClr>
              </a:buClr>
              <a:buFont typeface="Arial" pitchFamily="34" charset="0"/>
              <a:buChar char="•"/>
            </a:pPr>
            <a:r>
              <a:rPr lang="fr-FR" sz="3200" b="1" dirty="0" smtClean="0"/>
              <a:t>Compétences à valider</a:t>
            </a:r>
          </a:p>
          <a:p>
            <a:pPr marL="261938" indent="-261938">
              <a:spcAft>
                <a:spcPts val="600"/>
              </a:spcAft>
              <a:buClr>
                <a:schemeClr val="accent6">
                  <a:lumMod val="50000"/>
                </a:schemeClr>
              </a:buClr>
              <a:buFont typeface="Arial" pitchFamily="34" charset="0"/>
              <a:buChar char="•"/>
            </a:pPr>
            <a:r>
              <a:rPr lang="fr-FR" sz="3200" dirty="0" smtClean="0"/>
              <a:t>Phases de la démarche de projet</a:t>
            </a:r>
          </a:p>
          <a:p>
            <a:pPr marL="261938" indent="-261938">
              <a:buClr>
                <a:schemeClr val="accent6">
                  <a:lumMod val="50000"/>
                </a:schemeClr>
              </a:buClr>
              <a:buFont typeface="Arial" pitchFamily="34" charset="0"/>
              <a:buChar char="•"/>
            </a:pPr>
            <a:r>
              <a:rPr lang="fr-FR" sz="3200" dirty="0" smtClean="0"/>
              <a:t>Répartition du travail entre les élèves</a:t>
            </a:r>
            <a:endParaRPr lang="fr-FR" sz="3200" dirty="0"/>
          </a:p>
        </p:txBody>
      </p:sp>
    </p:spTree>
    <p:extLst>
      <p:ext uri="{BB962C8B-B14F-4D97-AF65-F5344CB8AC3E}">
        <p14:creationId xmlns="" xmlns:p14="http://schemas.microsoft.com/office/powerpoint/2010/main" val="445926395"/>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214282" y="142852"/>
          <a:ext cx="8501122" cy="6470378"/>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O1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Caractériser des systèmes privilégiant un usage raisonné du point de vue développement durable</a:t>
                      </a:r>
                    </a:p>
                  </a:txBody>
                  <a:tcPr marL="5347" marR="5347" marT="53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bg1"/>
                          </a:solidFill>
                          <a:latin typeface="Calibri"/>
                        </a:rPr>
                        <a:t>CO1.1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choix </a:t>
                      </a:r>
                      <a:r>
                        <a:rPr lang="fr-FR" sz="1050" b="0" i="0" u="none" strike="noStrike" dirty="0" smtClean="0">
                          <a:solidFill>
                            <a:srgbClr val="000000"/>
                          </a:solidFill>
                          <a:latin typeface="Calibri"/>
                        </a:rPr>
                        <a:t>des </a:t>
                      </a:r>
                      <a:r>
                        <a:rPr lang="fr-FR" sz="1050" b="0" i="0" u="none" strike="noStrike" dirty="0">
                          <a:solidFill>
                            <a:srgbClr val="000000"/>
                          </a:solidFill>
                          <a:latin typeface="Calibri"/>
                        </a:rPr>
                        <a:t>matériaux des structures </a:t>
                      </a:r>
                      <a:r>
                        <a:rPr lang="fr-FR" sz="1050" b="0" i="0" u="none" strike="noStrike" dirty="0" smtClean="0">
                          <a:solidFill>
                            <a:srgbClr val="000000"/>
                          </a:solidFill>
                          <a:latin typeface="Calibri"/>
                        </a:rPr>
                        <a:t>du système </a:t>
                      </a:r>
                      <a:r>
                        <a:rPr lang="fr-FR" sz="1050" b="0" i="0" u="none" strike="noStrike" dirty="0">
                          <a:solidFill>
                            <a:srgbClr val="000000"/>
                          </a:solidFill>
                          <a:latin typeface="Calibri"/>
                        </a:rPr>
                        <a:t>et les énergies mises en œuvre dans une </a:t>
                      </a:r>
                      <a:r>
                        <a:rPr lang="fr-FR" sz="1050" b="0" i="0" u="none" strike="noStrike" dirty="0" smtClean="0">
                          <a:solidFill>
                            <a:srgbClr val="000000"/>
                          </a:solidFill>
                          <a:latin typeface="Calibri"/>
                        </a:rPr>
                        <a:t>approche de </a:t>
                      </a:r>
                      <a:r>
                        <a:rPr lang="fr-FR" sz="1050" b="0" i="0" u="none" strike="noStrike" dirty="0">
                          <a:solidFill>
                            <a:srgbClr val="000000"/>
                          </a:solidFill>
                          <a:latin typeface="Calibri"/>
                        </a:rPr>
                        <a:t>développement durable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chemeClr val="bg1"/>
                          </a:solidFill>
                          <a:latin typeface="Calibri"/>
                        </a:rPr>
                        <a:t>CO1.2</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 choix d'une solution selon des contraintes </a:t>
                      </a:r>
                      <a:r>
                        <a:rPr lang="fr-FR" sz="1050" b="0" i="0" u="none" strike="noStrike" dirty="0" smtClean="0">
                          <a:solidFill>
                            <a:srgbClr val="000000"/>
                          </a:solidFill>
                          <a:latin typeface="Calibri"/>
                        </a:rPr>
                        <a:t>d'ergonomie </a:t>
                      </a:r>
                      <a:r>
                        <a:rPr lang="fr-FR" sz="1050" b="0" i="0" u="none" strike="noStrike" dirty="0">
                          <a:solidFill>
                            <a:srgbClr val="000000"/>
                          </a:solidFill>
                          <a:latin typeface="Calibri"/>
                        </a:rPr>
                        <a:t>et d'effets sur la santé de l'homme et du vivant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O2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Identifier les éléments permettant la limitation de l'impact environnemental d'un système et de ses constituants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bg1"/>
                          </a:solidFill>
                          <a:latin typeface="Calibri"/>
                        </a:rPr>
                        <a:t>CO2.1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Identifier les flux et la forme de l'énergie, caractériser ses transformations et/ou modulations </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a:solidFill>
                            <a:schemeClr val="bg1"/>
                          </a:solidFill>
                          <a:latin typeface="Calibri"/>
                        </a:rPr>
                        <a:t>CO2.2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solutions constructives d'un système au regard des impacts environnementaux et économiques engendrés tout au long de son cycle de vie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3635">
                <a:tc>
                  <a:txBody>
                    <a:bodyPr/>
                    <a:lstStyle/>
                    <a:p>
                      <a:pPr algn="ctr" fontAlgn="ctr"/>
                      <a:r>
                        <a:rPr lang="fr-FR" sz="1200" b="1" i="0" u="none" strike="noStrike" dirty="0">
                          <a:solidFill>
                            <a:srgbClr val="000000"/>
                          </a:solidFill>
                          <a:latin typeface="Calibri"/>
                        </a:rPr>
                        <a:t>O7</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Imaginer une solution, répondre à un besoin</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Justifier une solution retenue en intégrant les conséquences des choix sur le </a:t>
                      </a:r>
                      <a:r>
                        <a:rPr lang="fr-FR" sz="1050" b="0" i="0" u="none" strike="noStrike" dirty="0" smtClean="0">
                          <a:solidFill>
                            <a:srgbClr val="000000"/>
                          </a:solidFill>
                          <a:latin typeface="Calibri"/>
                        </a:rPr>
                        <a:t>triptyque  MEI</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a:t>
                      </a:r>
                      <a:r>
                        <a:rPr lang="fr-FR" sz="1050" b="0" i="0" u="none" strike="noStrike" dirty="0" smtClean="0">
                          <a:solidFill>
                            <a:srgbClr val="000000"/>
                          </a:solidFill>
                          <a:latin typeface="Calibri"/>
                        </a:rPr>
                        <a:t>la </a:t>
                      </a:r>
                      <a:r>
                        <a:rPr lang="fr-FR" sz="1050" b="0" i="0" u="none" strike="noStrike" dirty="0">
                          <a:solidFill>
                            <a:srgbClr val="000000"/>
                          </a:solidFill>
                          <a:latin typeface="Calibri"/>
                        </a:rPr>
                        <a:t>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a:t>
                      </a:r>
                      <a:r>
                        <a:rPr lang="fr-FR" sz="1050" b="0" i="0" u="none" strike="noStrike" dirty="0" smtClean="0">
                          <a:solidFill>
                            <a:srgbClr val="000000"/>
                          </a:solidFill>
                          <a:latin typeface="Calibri"/>
                        </a:rPr>
                        <a:t>résultat </a:t>
                      </a:r>
                      <a:r>
                        <a:rPr lang="fr-FR" sz="1050" b="0" i="0" u="none" strike="noStrike" dirty="0">
                          <a:solidFill>
                            <a:srgbClr val="000000"/>
                          </a:solidFill>
                          <a:latin typeface="Calibri"/>
                        </a:rPr>
                        <a:t>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chemeClr val="bg1"/>
                          </a:solidFill>
                          <a:latin typeface="Calibri"/>
                        </a:rPr>
                        <a:t>CO8es</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des éléments d’une solution technique et analyser les écarts par rapport au cahier des charges</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0088">
                <a:tc>
                  <a:txBody>
                    <a:bodyPr/>
                    <a:lstStyle/>
                    <a:p>
                      <a:pPr algn="ctr" fontAlgn="ctr"/>
                      <a:r>
                        <a:rPr lang="fr-FR" sz="1200" b="1" i="0" u="none" strike="noStrike" dirty="0">
                          <a:solidFill>
                            <a:srgbClr val="000000"/>
                          </a:solidFill>
                          <a:latin typeface="Calibri"/>
                        </a:rPr>
                        <a:t>O9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Gérer la vie d'un système</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CO9.1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Expérimenter des procédures de stockage, de transport, de transformation d'énergie pour aider à la conception d'une chaîne d'énergie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5" name="Espace réservé du numéro de diapositive 4"/>
          <p:cNvSpPr>
            <a:spLocks noGrp="1"/>
          </p:cNvSpPr>
          <p:nvPr>
            <p:ph type="sldNum" sz="quarter" idx="12"/>
          </p:nvPr>
        </p:nvSpPr>
        <p:spPr/>
        <p:txBody>
          <a:bodyPr/>
          <a:lstStyle/>
          <a:p>
            <a:fld id="{1241D18C-4869-4210-9335-0F84A51A443B}" type="slidenum">
              <a:rPr lang="fr-FR" smtClean="0"/>
              <a:pPr/>
              <a:t>67</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ZoneTexte 5"/>
          <p:cNvSpPr txBox="1"/>
          <p:nvPr/>
        </p:nvSpPr>
        <p:spPr>
          <a:xfrm>
            <a:off x="1071538" y="2500306"/>
            <a:ext cx="6929486" cy="769441"/>
          </a:xfrm>
          <a:prstGeom prst="rect">
            <a:avLst/>
          </a:prstGeom>
          <a:solidFill>
            <a:srgbClr val="FFFFCC"/>
          </a:solidFill>
          <a:ln>
            <a:solidFill>
              <a:schemeClr val="accent6">
                <a:lumMod val="50000"/>
              </a:schemeClr>
            </a:solidFill>
          </a:ln>
        </p:spPr>
        <p:txBody>
          <a:bodyPr wrap="square" rtlCol="0">
            <a:spAutoFit/>
          </a:bodyPr>
          <a:lstStyle/>
          <a:p>
            <a:pPr algn="ctr"/>
            <a:r>
              <a:rPr lang="fr-FR" sz="4400" b="1" dirty="0" smtClean="0"/>
              <a:t>Compétences à valider</a:t>
            </a:r>
            <a:endParaRPr lang="fr-FR" sz="4400" b="1" dirty="0"/>
          </a:p>
        </p:txBody>
      </p:sp>
      <p:graphicFrame>
        <p:nvGraphicFramePr>
          <p:cNvPr id="8" name="Tableau 7"/>
          <p:cNvGraphicFramePr>
            <a:graphicFrameLocks noGrp="1"/>
          </p:cNvGraphicFramePr>
          <p:nvPr/>
        </p:nvGraphicFramePr>
        <p:xfrm>
          <a:off x="214282" y="6683382"/>
          <a:ext cx="6643734" cy="174618"/>
        </p:xfrm>
        <a:graphic>
          <a:graphicData uri="http://schemas.openxmlformats.org/drawingml/2006/table">
            <a:tbl>
              <a:tblPr/>
              <a:tblGrid>
                <a:gridCol w="500066"/>
                <a:gridCol w="6143668"/>
              </a:tblGrid>
              <a:tr h="174618">
                <a:tc>
                  <a:txBody>
                    <a:bodyPr/>
                    <a:lstStyle/>
                    <a:p>
                      <a:pPr algn="l" fontAlgn="b"/>
                      <a:r>
                        <a:rPr lang="fr-FR" sz="1000" b="1" i="0" u="none" strike="noStrike" dirty="0">
                          <a:solidFill>
                            <a:schemeClr val="bg1"/>
                          </a:solidFill>
                          <a:latin typeface="Calibri"/>
                        </a:rPr>
                        <a:t>O6</a:t>
                      </a:r>
                    </a:p>
                  </a:txBody>
                  <a:tcPr marL="8078" marR="8078" marT="8078" marB="0" anchor="b">
                    <a:lnL>
                      <a:noFill/>
                    </a:lnL>
                    <a:lnR>
                      <a:noFill/>
                    </a:lnR>
                    <a:lnT>
                      <a:noFill/>
                    </a:lnT>
                    <a:lnB>
                      <a:noFill/>
                    </a:lnB>
                    <a:solidFill>
                      <a:srgbClr val="7030A0"/>
                    </a:solidFill>
                  </a:tcPr>
                </a:tc>
                <a:tc>
                  <a:txBody>
                    <a:bodyPr/>
                    <a:lstStyle/>
                    <a:p>
                      <a:pPr algn="l" fontAlgn="b"/>
                      <a:r>
                        <a:rPr lang="fr-FR" sz="1000" b="0" i="0" u="none" strike="noStrike" dirty="0">
                          <a:solidFill>
                            <a:srgbClr val="000000"/>
                          </a:solidFill>
                          <a:latin typeface="Calibri"/>
                        </a:rPr>
                        <a:t>Communiquer une idée, un principe ou une solution technique, un </a:t>
                      </a:r>
                      <a:r>
                        <a:rPr lang="fr-FR" sz="1000" b="0" i="0" u="none" strike="noStrike" dirty="0" smtClean="0">
                          <a:solidFill>
                            <a:srgbClr val="000000"/>
                          </a:solidFill>
                          <a:latin typeface="Calibri"/>
                        </a:rPr>
                        <a:t>projet</a:t>
                      </a:r>
                      <a:endParaRPr lang="fr-FR" sz="1000" b="0" i="0" u="none" strike="noStrike" dirty="0">
                        <a:solidFill>
                          <a:srgbClr val="000000"/>
                        </a:solidFill>
                        <a:latin typeface="Calibri"/>
                      </a:endParaRPr>
                    </a:p>
                  </a:txBody>
                  <a:tcPr marL="8078" marR="8078" marT="8078" marB="0" anchor="b">
                    <a:lnL>
                      <a:noFill/>
                    </a:lnL>
                    <a:lnR>
                      <a:noFill/>
                    </a:lnR>
                    <a:lnT>
                      <a:noFill/>
                    </a:lnT>
                    <a:lnB>
                      <a:noFill/>
                    </a:lnB>
                  </a:tcPr>
                </a:tc>
              </a:tr>
            </a:tbl>
          </a:graphicData>
        </a:graphic>
      </p:graphicFrame>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p:cNvGraphicFramePr>
            <a:graphicFrameLocks noGrp="1"/>
          </p:cNvGraphicFramePr>
          <p:nvPr/>
        </p:nvGraphicFramePr>
        <p:xfrm>
          <a:off x="214282" y="142852"/>
          <a:ext cx="8501122" cy="6470378"/>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O1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Caractériser des systèmes privilégiant un usage raisonné du point de vue développement durable</a:t>
                      </a:r>
                    </a:p>
                  </a:txBody>
                  <a:tcPr marL="5347" marR="5347" marT="53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bg1"/>
                          </a:solidFill>
                          <a:latin typeface="Calibri"/>
                        </a:rPr>
                        <a:t>CO1.1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choix </a:t>
                      </a:r>
                      <a:r>
                        <a:rPr lang="fr-FR" sz="1050" b="0" i="0" u="none" strike="noStrike" dirty="0" smtClean="0">
                          <a:solidFill>
                            <a:srgbClr val="000000"/>
                          </a:solidFill>
                          <a:latin typeface="Calibri"/>
                        </a:rPr>
                        <a:t>des </a:t>
                      </a:r>
                      <a:r>
                        <a:rPr lang="fr-FR" sz="1050" b="0" i="0" u="none" strike="noStrike" dirty="0">
                          <a:solidFill>
                            <a:srgbClr val="000000"/>
                          </a:solidFill>
                          <a:latin typeface="Calibri"/>
                        </a:rPr>
                        <a:t>matériaux des structures </a:t>
                      </a:r>
                      <a:r>
                        <a:rPr lang="fr-FR" sz="1050" b="0" i="0" u="none" strike="noStrike" dirty="0" smtClean="0">
                          <a:solidFill>
                            <a:srgbClr val="000000"/>
                          </a:solidFill>
                          <a:latin typeface="Calibri"/>
                        </a:rPr>
                        <a:t>du système </a:t>
                      </a:r>
                      <a:r>
                        <a:rPr lang="fr-FR" sz="1050" b="0" i="0" u="none" strike="noStrike" dirty="0">
                          <a:solidFill>
                            <a:srgbClr val="000000"/>
                          </a:solidFill>
                          <a:latin typeface="Calibri"/>
                        </a:rPr>
                        <a:t>et les énergies mises en œuvre dans une </a:t>
                      </a:r>
                      <a:r>
                        <a:rPr lang="fr-FR" sz="1050" b="0" i="0" u="none" strike="noStrike" dirty="0" smtClean="0">
                          <a:solidFill>
                            <a:srgbClr val="000000"/>
                          </a:solidFill>
                          <a:latin typeface="Calibri"/>
                        </a:rPr>
                        <a:t>approche de </a:t>
                      </a:r>
                      <a:r>
                        <a:rPr lang="fr-FR" sz="1050" b="0" i="0" u="none" strike="noStrike" dirty="0">
                          <a:solidFill>
                            <a:srgbClr val="000000"/>
                          </a:solidFill>
                          <a:latin typeface="Calibri"/>
                        </a:rPr>
                        <a:t>développement durable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chemeClr val="bg1"/>
                          </a:solidFill>
                          <a:latin typeface="Calibri"/>
                        </a:rPr>
                        <a:t>CO1.2</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 choix d'une solution selon des contraintes </a:t>
                      </a:r>
                      <a:r>
                        <a:rPr lang="fr-FR" sz="1050" b="0" i="0" u="none" strike="noStrike" dirty="0" smtClean="0">
                          <a:solidFill>
                            <a:srgbClr val="000000"/>
                          </a:solidFill>
                          <a:latin typeface="Calibri"/>
                        </a:rPr>
                        <a:t>d'ergonomie </a:t>
                      </a:r>
                      <a:r>
                        <a:rPr lang="fr-FR" sz="1050" b="0" i="0" u="none" strike="noStrike" dirty="0">
                          <a:solidFill>
                            <a:srgbClr val="000000"/>
                          </a:solidFill>
                          <a:latin typeface="Calibri"/>
                        </a:rPr>
                        <a:t>et d'effets sur la santé de l'homme et du vivant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O2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Identifier les éléments permettant la limitation de l'impact environnemental d'un système et de ses constituants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bg1"/>
                          </a:solidFill>
                          <a:latin typeface="Calibri"/>
                        </a:rPr>
                        <a:t>CO2.1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Identifier les flux et la forme de l'énergie, caractériser ses transformations et/ou modulations </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a:solidFill>
                            <a:schemeClr val="bg1"/>
                          </a:solidFill>
                          <a:latin typeface="Calibri"/>
                        </a:rPr>
                        <a:t>CO2.2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solutions constructives d'un système au regard des impacts environnementaux et économiques engendrés tout au long de son cycle de vie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3635">
                <a:tc>
                  <a:txBody>
                    <a:bodyPr/>
                    <a:lstStyle/>
                    <a:p>
                      <a:pPr algn="ctr" fontAlgn="ctr"/>
                      <a:r>
                        <a:rPr lang="fr-FR" sz="1200" b="1" i="0" u="none" strike="noStrike" dirty="0">
                          <a:solidFill>
                            <a:srgbClr val="000000"/>
                          </a:solidFill>
                          <a:latin typeface="Calibri"/>
                        </a:rPr>
                        <a:t>O7</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Imaginer une solution, répondre à un besoin</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Justifier une solution retenue en intégrant les conséquences des choix sur le </a:t>
                      </a:r>
                      <a:r>
                        <a:rPr lang="fr-FR" sz="1050" b="0" i="0" u="none" strike="noStrike" dirty="0" smtClean="0">
                          <a:solidFill>
                            <a:srgbClr val="000000"/>
                          </a:solidFill>
                          <a:latin typeface="Calibri"/>
                        </a:rPr>
                        <a:t>triptyque  MEI</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a:t>
                      </a:r>
                      <a:r>
                        <a:rPr lang="fr-FR" sz="1050" b="0" i="0" u="none" strike="noStrike" dirty="0" smtClean="0">
                          <a:solidFill>
                            <a:srgbClr val="000000"/>
                          </a:solidFill>
                          <a:latin typeface="Calibri"/>
                        </a:rPr>
                        <a:t>la </a:t>
                      </a:r>
                      <a:r>
                        <a:rPr lang="fr-FR" sz="1050" b="0" i="0" u="none" strike="noStrike" dirty="0">
                          <a:solidFill>
                            <a:srgbClr val="000000"/>
                          </a:solidFill>
                          <a:latin typeface="Calibri"/>
                        </a:rPr>
                        <a:t>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a:t>
                      </a:r>
                      <a:r>
                        <a:rPr lang="fr-FR" sz="1050" b="0" i="0" u="none" strike="noStrike" dirty="0" smtClean="0">
                          <a:solidFill>
                            <a:srgbClr val="000000"/>
                          </a:solidFill>
                          <a:latin typeface="Calibri"/>
                        </a:rPr>
                        <a:t>résultat </a:t>
                      </a:r>
                      <a:r>
                        <a:rPr lang="fr-FR" sz="1050" b="0" i="0" u="none" strike="noStrike" dirty="0">
                          <a:solidFill>
                            <a:srgbClr val="000000"/>
                          </a:solidFill>
                          <a:latin typeface="Calibri"/>
                        </a:rPr>
                        <a:t>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chemeClr val="bg1"/>
                          </a:solidFill>
                          <a:latin typeface="Calibri"/>
                        </a:rPr>
                        <a:t>CO8es</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des éléments d’une solution technique et analyser les écarts par rapport au cahier des charges</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0088">
                <a:tc>
                  <a:txBody>
                    <a:bodyPr/>
                    <a:lstStyle/>
                    <a:p>
                      <a:pPr algn="ctr" fontAlgn="ctr"/>
                      <a:r>
                        <a:rPr lang="fr-FR" sz="1200" b="1" i="0" u="none" strike="noStrike" dirty="0">
                          <a:solidFill>
                            <a:srgbClr val="000000"/>
                          </a:solidFill>
                          <a:latin typeface="Calibri"/>
                        </a:rPr>
                        <a:t>O9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Gérer la vie d'un système</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CO9.1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Expérimenter des procédures de stockage, de transport, de transformation d'énergie pour aider à la conception d'une chaîne d'énergie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5" name="Espace réservé du numéro de diapositive 4"/>
          <p:cNvSpPr>
            <a:spLocks noGrp="1"/>
          </p:cNvSpPr>
          <p:nvPr>
            <p:ph type="sldNum" sz="quarter" idx="12"/>
          </p:nvPr>
        </p:nvSpPr>
        <p:spPr/>
        <p:txBody>
          <a:bodyPr/>
          <a:lstStyle/>
          <a:p>
            <a:fld id="{1241D18C-4869-4210-9335-0F84A51A443B}" type="slidenum">
              <a:rPr lang="fr-FR" smtClean="0"/>
              <a:pPr/>
              <a:t>68</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pSp>
        <p:nvGrpSpPr>
          <p:cNvPr id="10" name="Groupe 9"/>
          <p:cNvGrpSpPr/>
          <p:nvPr/>
        </p:nvGrpSpPr>
        <p:grpSpPr>
          <a:xfrm>
            <a:off x="8001024" y="3857628"/>
            <a:ext cx="928694" cy="1155548"/>
            <a:chOff x="8001024" y="3857628"/>
            <a:chExt cx="928694" cy="857256"/>
          </a:xfrm>
        </p:grpSpPr>
        <p:sp>
          <p:nvSpPr>
            <p:cNvPr id="6" name="ZoneTexte 5"/>
            <p:cNvSpPr txBox="1"/>
            <p:nvPr/>
          </p:nvSpPr>
          <p:spPr>
            <a:xfrm>
              <a:off x="8215338" y="4071942"/>
              <a:ext cx="714380" cy="461665"/>
            </a:xfrm>
            <a:prstGeom prst="rect">
              <a:avLst/>
            </a:prstGeom>
            <a:solidFill>
              <a:schemeClr val="bg1"/>
            </a:solidFill>
            <a:ln>
              <a:solidFill>
                <a:schemeClr val="tx1"/>
              </a:solidFill>
            </a:ln>
          </p:spPr>
          <p:txBody>
            <a:bodyPr wrap="square" rtlCol="0">
              <a:spAutoFit/>
            </a:bodyPr>
            <a:lstStyle/>
            <a:p>
              <a:pPr algn="ctr"/>
              <a:r>
                <a:rPr lang="fr-FR" sz="2400" b="1" dirty="0" smtClean="0">
                  <a:solidFill>
                    <a:srgbClr val="FF0000"/>
                  </a:solidFill>
                </a:rPr>
                <a:t>40%</a:t>
              </a:r>
              <a:endParaRPr lang="fr-FR" sz="2400" b="1" dirty="0">
                <a:solidFill>
                  <a:srgbClr val="FF0000"/>
                </a:solidFill>
              </a:endParaRPr>
            </a:p>
          </p:txBody>
        </p:sp>
        <p:sp>
          <p:nvSpPr>
            <p:cNvPr id="7" name="Accolade fermante 6"/>
            <p:cNvSpPr/>
            <p:nvPr/>
          </p:nvSpPr>
          <p:spPr>
            <a:xfrm>
              <a:off x="8001024" y="3857628"/>
              <a:ext cx="142876" cy="85725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aphicFrame>
        <p:nvGraphicFramePr>
          <p:cNvPr id="11" name="Tableau 10"/>
          <p:cNvGraphicFramePr>
            <a:graphicFrameLocks noGrp="1"/>
          </p:cNvGraphicFramePr>
          <p:nvPr/>
        </p:nvGraphicFramePr>
        <p:xfrm>
          <a:off x="214282" y="6683382"/>
          <a:ext cx="6643734" cy="174618"/>
        </p:xfrm>
        <a:graphic>
          <a:graphicData uri="http://schemas.openxmlformats.org/drawingml/2006/table">
            <a:tbl>
              <a:tblPr/>
              <a:tblGrid>
                <a:gridCol w="500066"/>
                <a:gridCol w="6143668"/>
              </a:tblGrid>
              <a:tr h="174618">
                <a:tc>
                  <a:txBody>
                    <a:bodyPr/>
                    <a:lstStyle/>
                    <a:p>
                      <a:pPr algn="l" fontAlgn="b"/>
                      <a:r>
                        <a:rPr lang="fr-FR" sz="1000" b="1" i="0" u="none" strike="noStrike" dirty="0">
                          <a:solidFill>
                            <a:schemeClr val="bg1"/>
                          </a:solidFill>
                          <a:latin typeface="Calibri"/>
                        </a:rPr>
                        <a:t>O6</a:t>
                      </a:r>
                    </a:p>
                  </a:txBody>
                  <a:tcPr marL="8078" marR="8078" marT="8078" marB="0" anchor="b">
                    <a:lnL>
                      <a:noFill/>
                    </a:lnL>
                    <a:lnR>
                      <a:noFill/>
                    </a:lnR>
                    <a:lnT>
                      <a:noFill/>
                    </a:lnT>
                    <a:lnB>
                      <a:noFill/>
                    </a:lnB>
                    <a:solidFill>
                      <a:srgbClr val="7030A0"/>
                    </a:solidFill>
                  </a:tcPr>
                </a:tc>
                <a:tc>
                  <a:txBody>
                    <a:bodyPr/>
                    <a:lstStyle/>
                    <a:p>
                      <a:pPr algn="l" fontAlgn="b"/>
                      <a:r>
                        <a:rPr lang="fr-FR" sz="1000" b="0" i="0" u="none" strike="noStrike" dirty="0">
                          <a:solidFill>
                            <a:srgbClr val="000000"/>
                          </a:solidFill>
                          <a:latin typeface="Calibri"/>
                        </a:rPr>
                        <a:t>Communiquer une idée, un principe ou une solution technique, un </a:t>
                      </a:r>
                      <a:r>
                        <a:rPr lang="fr-FR" sz="1000" b="0" i="0" u="none" strike="noStrike" dirty="0" smtClean="0">
                          <a:solidFill>
                            <a:srgbClr val="000000"/>
                          </a:solidFill>
                          <a:latin typeface="Calibri"/>
                        </a:rPr>
                        <a:t>projet</a:t>
                      </a:r>
                      <a:endParaRPr lang="fr-FR" sz="1000" b="0" i="0" u="none" strike="noStrike" dirty="0">
                        <a:solidFill>
                          <a:srgbClr val="000000"/>
                        </a:solidFill>
                        <a:latin typeface="Calibri"/>
                      </a:endParaRPr>
                    </a:p>
                  </a:txBody>
                  <a:tcPr marL="8078" marR="8078" marT="8078" marB="0" anchor="b">
                    <a:lnL>
                      <a:noFill/>
                    </a:lnL>
                    <a:lnR>
                      <a:noFill/>
                    </a:lnR>
                    <a:lnT>
                      <a:noFill/>
                    </a:lnT>
                    <a:lnB>
                      <a:noFill/>
                    </a:lnB>
                  </a:tcPr>
                </a:tc>
              </a:tr>
            </a:tbl>
          </a:graphicData>
        </a:graphic>
      </p:graphicFrame>
      <p:grpSp>
        <p:nvGrpSpPr>
          <p:cNvPr id="13" name="Groupe 12"/>
          <p:cNvGrpSpPr/>
          <p:nvPr/>
        </p:nvGrpSpPr>
        <p:grpSpPr>
          <a:xfrm>
            <a:off x="7963786" y="5589240"/>
            <a:ext cx="928694" cy="1083540"/>
            <a:chOff x="8001024" y="3857628"/>
            <a:chExt cx="928694" cy="857256"/>
          </a:xfrm>
        </p:grpSpPr>
        <p:sp>
          <p:nvSpPr>
            <p:cNvPr id="14" name="ZoneTexte 13"/>
            <p:cNvSpPr txBox="1"/>
            <p:nvPr/>
          </p:nvSpPr>
          <p:spPr>
            <a:xfrm>
              <a:off x="8215338" y="4071942"/>
              <a:ext cx="714380" cy="365252"/>
            </a:xfrm>
            <a:prstGeom prst="rect">
              <a:avLst/>
            </a:prstGeom>
            <a:solidFill>
              <a:schemeClr val="bg1"/>
            </a:solidFill>
            <a:ln>
              <a:solidFill>
                <a:schemeClr val="tx1"/>
              </a:solidFill>
            </a:ln>
          </p:spPr>
          <p:txBody>
            <a:bodyPr wrap="square" rtlCol="0">
              <a:spAutoFit/>
            </a:bodyPr>
            <a:lstStyle/>
            <a:p>
              <a:pPr algn="ctr"/>
              <a:r>
                <a:rPr lang="fr-FR" sz="2400" b="1" dirty="0" smtClean="0">
                  <a:solidFill>
                    <a:srgbClr val="FF0000"/>
                  </a:solidFill>
                </a:rPr>
                <a:t>20%</a:t>
              </a:r>
              <a:endParaRPr lang="fr-FR" sz="2400" b="1" dirty="0">
                <a:solidFill>
                  <a:srgbClr val="FF0000"/>
                </a:solidFill>
              </a:endParaRPr>
            </a:p>
          </p:txBody>
        </p:sp>
        <p:sp>
          <p:nvSpPr>
            <p:cNvPr id="15" name="Accolade fermante 14"/>
            <p:cNvSpPr/>
            <p:nvPr/>
          </p:nvSpPr>
          <p:spPr>
            <a:xfrm>
              <a:off x="8001024" y="3857628"/>
              <a:ext cx="142876" cy="85725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6" name="Groupe 15"/>
          <p:cNvGrpSpPr/>
          <p:nvPr/>
        </p:nvGrpSpPr>
        <p:grpSpPr>
          <a:xfrm>
            <a:off x="8028384" y="2348880"/>
            <a:ext cx="928694" cy="1083540"/>
            <a:chOff x="8001024" y="3857628"/>
            <a:chExt cx="928694" cy="857256"/>
          </a:xfrm>
        </p:grpSpPr>
        <p:sp>
          <p:nvSpPr>
            <p:cNvPr id="17" name="ZoneTexte 16"/>
            <p:cNvSpPr txBox="1"/>
            <p:nvPr/>
          </p:nvSpPr>
          <p:spPr>
            <a:xfrm>
              <a:off x="8215338" y="4071942"/>
              <a:ext cx="714380" cy="365252"/>
            </a:xfrm>
            <a:prstGeom prst="rect">
              <a:avLst/>
            </a:prstGeom>
            <a:solidFill>
              <a:schemeClr val="bg1"/>
            </a:solidFill>
            <a:ln>
              <a:solidFill>
                <a:schemeClr val="tx1"/>
              </a:solidFill>
            </a:ln>
          </p:spPr>
          <p:txBody>
            <a:bodyPr wrap="square" rtlCol="0">
              <a:spAutoFit/>
            </a:bodyPr>
            <a:lstStyle/>
            <a:p>
              <a:pPr algn="ctr"/>
              <a:r>
                <a:rPr lang="fr-FR" sz="2400" b="1" dirty="0" smtClean="0">
                  <a:solidFill>
                    <a:srgbClr val="FF0000"/>
                  </a:solidFill>
                </a:rPr>
                <a:t>40%</a:t>
              </a:r>
              <a:endParaRPr lang="fr-FR" sz="2400" b="1" dirty="0">
                <a:solidFill>
                  <a:srgbClr val="FF0000"/>
                </a:solidFill>
              </a:endParaRPr>
            </a:p>
          </p:txBody>
        </p:sp>
        <p:sp>
          <p:nvSpPr>
            <p:cNvPr id="18" name="Accolade fermante 17"/>
            <p:cNvSpPr/>
            <p:nvPr/>
          </p:nvSpPr>
          <p:spPr>
            <a:xfrm>
              <a:off x="8001024" y="3857628"/>
              <a:ext cx="142876" cy="85725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69</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107504" y="6093296"/>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51" name="ZoneTexte 50"/>
          <p:cNvSpPr txBox="1"/>
          <p:nvPr/>
        </p:nvSpPr>
        <p:spPr>
          <a:xfrm>
            <a:off x="539552" y="3209884"/>
            <a:ext cx="8318728" cy="2708434"/>
          </a:xfrm>
          <a:prstGeom prst="rect">
            <a:avLst/>
          </a:prstGeom>
          <a:noFill/>
        </p:spPr>
        <p:txBody>
          <a:bodyPr wrap="square" rtlCol="0">
            <a:spAutoFit/>
          </a:bodyPr>
          <a:lstStyle/>
          <a:p>
            <a:pPr marL="361950" indent="-361950" algn="just">
              <a:spcAft>
                <a:spcPts val="1200"/>
              </a:spcAft>
              <a:buClr>
                <a:schemeClr val="accent6">
                  <a:lumMod val="50000"/>
                </a:schemeClr>
              </a:buClr>
              <a:buFont typeface="Arial" pitchFamily="34" charset="0"/>
              <a:buChar char="•"/>
            </a:pPr>
            <a:r>
              <a:rPr lang="fr-FR" sz="3200" dirty="0" smtClean="0"/>
              <a:t>Il faut que chaque élève ait au moins une exigence système à traiter avec de la simulation </a:t>
            </a:r>
          </a:p>
          <a:p>
            <a:pPr marL="352425" indent="-352425" algn="just">
              <a:buClr>
                <a:schemeClr val="accent6">
                  <a:lumMod val="50000"/>
                </a:schemeClr>
              </a:buClr>
              <a:buFont typeface="Arial" pitchFamily="34" charset="0"/>
              <a:buChar char="•"/>
            </a:pPr>
            <a:r>
              <a:rPr lang="fr-FR" sz="3200" dirty="0" smtClean="0"/>
              <a:t>une ou plusieurs exigences système, de difficulté moindre, pourront être associées.</a:t>
            </a:r>
          </a:p>
        </p:txBody>
      </p:sp>
      <p:sp>
        <p:nvSpPr>
          <p:cNvPr id="33" name="Titre 1"/>
          <p:cNvSpPr txBox="1">
            <a:spLocks/>
          </p:cNvSpPr>
          <p:nvPr/>
        </p:nvSpPr>
        <p:spPr>
          <a:xfrm>
            <a:off x="214282" y="2500306"/>
            <a:ext cx="8643998" cy="648073"/>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Détermination du nombre d’élèves affectés au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wipe(left)">
                                      <p:cBhvr>
                                        <p:cTn id="7" dur="500"/>
                                        <p:tgtEl>
                                          <p:spTgt spid="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wipe(left)">
                                      <p:cBhvr>
                                        <p:cTn id="12" dur="500"/>
                                        <p:tgtEl>
                                          <p:spTgt spid="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Rédaction du </a:t>
            </a:r>
            <a:r>
              <a:rPr lang="fr-FR" b="1" dirty="0" err="1" smtClean="0">
                <a:solidFill>
                  <a:srgbClr val="0070C0"/>
                </a:solidFill>
              </a:rPr>
              <a:t>CdC</a:t>
            </a:r>
            <a:r>
              <a:rPr lang="fr-FR" b="1" dirty="0" smtClean="0">
                <a:solidFill>
                  <a:srgbClr val="0070C0"/>
                </a:solidFill>
              </a:rPr>
              <a:t> / IS</a:t>
            </a:r>
            <a:endParaRPr lang="fr-FR" b="1" dirty="0">
              <a:solidFill>
                <a:srgbClr val="0070C0"/>
              </a:solidFill>
            </a:endParaRPr>
          </a:p>
        </p:txBody>
      </p:sp>
      <p:graphicFrame>
        <p:nvGraphicFramePr>
          <p:cNvPr id="5" name="Espace réservé du contenu 6"/>
          <p:cNvGraphicFramePr>
            <a:graphicFrameLocks noGrp="1"/>
          </p:cNvGraphicFramePr>
          <p:nvPr>
            <p:ph idx="1"/>
            <p:extLst>
              <p:ext uri="{D42A27DB-BD31-4B8C-83A1-F6EECF244321}">
                <p14:modId xmlns="" xmlns:p14="http://schemas.microsoft.com/office/powerpoint/2010/main" val="2455302742"/>
              </p:ext>
            </p:extLst>
          </p:nvPr>
        </p:nvGraphicFramePr>
        <p:xfrm>
          <a:off x="457200" y="1600200"/>
          <a:ext cx="83632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èche courbée vers le bas 5"/>
          <p:cNvSpPr/>
          <p:nvPr/>
        </p:nvSpPr>
        <p:spPr>
          <a:xfrm rot="10800000">
            <a:off x="1475656" y="5841268"/>
            <a:ext cx="6696745" cy="396044"/>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 name="ZoneTexte 6"/>
          <p:cNvSpPr txBox="1"/>
          <p:nvPr/>
        </p:nvSpPr>
        <p:spPr>
          <a:xfrm>
            <a:off x="3347864" y="6165304"/>
            <a:ext cx="3527889" cy="369332"/>
          </a:xfrm>
          <a:prstGeom prst="rect">
            <a:avLst/>
          </a:prstGeom>
          <a:noFill/>
        </p:spPr>
        <p:txBody>
          <a:bodyPr wrap="none" rtlCol="0">
            <a:spAutoFit/>
          </a:bodyPr>
          <a:lstStyle/>
          <a:p>
            <a:r>
              <a:rPr lang="fr-FR" b="1" dirty="0" smtClean="0">
                <a:solidFill>
                  <a:srgbClr val="4BACC6"/>
                </a:solidFill>
              </a:rPr>
              <a:t>Récursivité système/sous-systèmes</a:t>
            </a:r>
            <a:endParaRPr lang="fr-FR" b="1" dirty="0">
              <a:solidFill>
                <a:srgbClr val="4BACC6"/>
              </a:solidFill>
            </a:endParaRPr>
          </a:p>
        </p:txBody>
      </p:sp>
      <p:sp>
        <p:nvSpPr>
          <p:cNvPr id="8" name="Flèche courbée vers le bas 7"/>
          <p:cNvSpPr/>
          <p:nvPr/>
        </p:nvSpPr>
        <p:spPr>
          <a:xfrm rot="10800000">
            <a:off x="2607264" y="5229199"/>
            <a:ext cx="2160239" cy="288032"/>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Flèche courbée vers le bas 8"/>
          <p:cNvSpPr/>
          <p:nvPr/>
        </p:nvSpPr>
        <p:spPr>
          <a:xfrm rot="10800000">
            <a:off x="2607264" y="5517230"/>
            <a:ext cx="4536504" cy="288033"/>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ZoneTexte 9"/>
          <p:cNvSpPr txBox="1"/>
          <p:nvPr/>
        </p:nvSpPr>
        <p:spPr>
          <a:xfrm>
            <a:off x="4067944" y="1691516"/>
            <a:ext cx="1644489" cy="369332"/>
          </a:xfrm>
          <a:prstGeom prst="rect">
            <a:avLst/>
          </a:prstGeom>
          <a:noFill/>
        </p:spPr>
        <p:txBody>
          <a:bodyPr wrap="none" rtlCol="0">
            <a:spAutoFit/>
          </a:bodyPr>
          <a:lstStyle/>
          <a:p>
            <a:r>
              <a:rPr lang="fr-FR" b="1" dirty="0" smtClean="0">
                <a:solidFill>
                  <a:srgbClr val="4BACC6"/>
                </a:solidFill>
              </a:rPr>
              <a:t>Enchaînements</a:t>
            </a:r>
            <a:endParaRPr lang="fr-FR" b="1" dirty="0">
              <a:solidFill>
                <a:srgbClr val="4BACC6"/>
              </a:solidFill>
            </a:endParaRPr>
          </a:p>
        </p:txBody>
      </p:sp>
      <p:sp>
        <p:nvSpPr>
          <p:cNvPr id="11" name="Flèche courbée vers le bas 10"/>
          <p:cNvSpPr/>
          <p:nvPr/>
        </p:nvSpPr>
        <p:spPr>
          <a:xfrm>
            <a:off x="2699792" y="1988840"/>
            <a:ext cx="2160239" cy="288032"/>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Flèche courbée vers le bas 11"/>
          <p:cNvSpPr/>
          <p:nvPr/>
        </p:nvSpPr>
        <p:spPr>
          <a:xfrm>
            <a:off x="4932040" y="1988840"/>
            <a:ext cx="2160239" cy="288032"/>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4" name="Flèche courbée vers le bas 13"/>
          <p:cNvSpPr/>
          <p:nvPr/>
        </p:nvSpPr>
        <p:spPr>
          <a:xfrm rot="10800000">
            <a:off x="4983529" y="5206751"/>
            <a:ext cx="2160239" cy="288032"/>
          </a:xfrm>
          <a:prstGeom prst="curvedDownArrow">
            <a:avLst/>
          </a:prstGeom>
          <a:solidFill>
            <a:srgbClr val="D0E3EA"/>
          </a:solid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5" name="Rectangle à coins arrondis 14"/>
          <p:cNvSpPr/>
          <p:nvPr/>
        </p:nvSpPr>
        <p:spPr>
          <a:xfrm>
            <a:off x="357158" y="2071678"/>
            <a:ext cx="4214842" cy="3429024"/>
          </a:xfrm>
          <a:prstGeom prst="roundRect">
            <a:avLst/>
          </a:prstGeom>
          <a:solidFill>
            <a:srgbClr val="00B050">
              <a:alpha val="3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70</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27687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r>
              <a:rPr lang="fr-FR" dirty="0" smtClean="0"/>
              <a:t>  </a:t>
            </a: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41" name="ZoneTexte 40"/>
          <p:cNvSpPr txBox="1"/>
          <p:nvPr/>
        </p:nvSpPr>
        <p:spPr>
          <a:xfrm>
            <a:off x="444744" y="2420888"/>
            <a:ext cx="7270528" cy="1815882"/>
          </a:xfrm>
          <a:prstGeom prst="rect">
            <a:avLst/>
          </a:prstGeom>
          <a:solidFill>
            <a:schemeClr val="bg1"/>
          </a:solidFill>
        </p:spPr>
        <p:txBody>
          <a:bodyPr wrap="square" rtlCol="0">
            <a:spAutoFit/>
          </a:bodyPr>
          <a:lstStyle/>
          <a:p>
            <a:r>
              <a:rPr lang="fr-FR" sz="2800" b="1" dirty="0" smtClean="0">
                <a:solidFill>
                  <a:srgbClr val="FF0000"/>
                </a:solidFill>
              </a:rPr>
              <a:t>3</a:t>
            </a:r>
            <a:r>
              <a:rPr lang="fr-FR" sz="2800" b="1" dirty="0" smtClean="0"/>
              <a:t> exigences fonctionnelles avec simulation</a:t>
            </a:r>
            <a:endParaRPr lang="fr-FR" sz="2800" b="1" dirty="0" smtClean="0">
              <a:solidFill>
                <a:srgbClr val="FF0000"/>
              </a:solidFill>
            </a:endParaRPr>
          </a:p>
          <a:p>
            <a:pPr marL="352425" indent="-352425">
              <a:buClr>
                <a:schemeClr val="accent6">
                  <a:lumMod val="50000"/>
                </a:schemeClr>
              </a:buClr>
              <a:buFont typeface="Arial" pitchFamily="34" charset="0"/>
              <a:buChar char="•"/>
            </a:pPr>
            <a:r>
              <a:rPr lang="fr-FR" sz="2800" dirty="0" smtClean="0"/>
              <a:t>Éclairer</a:t>
            </a:r>
          </a:p>
          <a:p>
            <a:pPr marL="352425" indent="-352425">
              <a:buClr>
                <a:schemeClr val="accent6">
                  <a:lumMod val="50000"/>
                </a:schemeClr>
              </a:buClr>
              <a:buFont typeface="Arial" pitchFamily="34" charset="0"/>
              <a:buChar char="•"/>
            </a:pPr>
            <a:r>
              <a:rPr lang="fr-FR" sz="2800" dirty="0" smtClean="0"/>
              <a:t>Produire l’énergie</a:t>
            </a:r>
          </a:p>
          <a:p>
            <a:pPr marL="352425" indent="-352425">
              <a:buClr>
                <a:schemeClr val="accent6">
                  <a:lumMod val="50000"/>
                </a:schemeClr>
              </a:buClr>
              <a:buFont typeface="Arial" pitchFamily="34" charset="0"/>
              <a:buChar char="•"/>
            </a:pPr>
            <a:r>
              <a:rPr lang="fr-FR" sz="2800" dirty="0" smtClean="0"/>
              <a:t>Stocker l’énergie</a:t>
            </a:r>
          </a:p>
        </p:txBody>
      </p:sp>
      <p:sp>
        <p:nvSpPr>
          <p:cNvPr id="34" name="ZoneTexte 33"/>
          <p:cNvSpPr txBox="1"/>
          <p:nvPr/>
        </p:nvSpPr>
        <p:spPr>
          <a:xfrm>
            <a:off x="417954" y="4214818"/>
            <a:ext cx="8011698" cy="2246769"/>
          </a:xfrm>
          <a:prstGeom prst="rect">
            <a:avLst/>
          </a:prstGeom>
          <a:solidFill>
            <a:schemeClr val="bg1"/>
          </a:solidFill>
        </p:spPr>
        <p:txBody>
          <a:bodyPr wrap="square" rtlCol="0">
            <a:spAutoFit/>
          </a:bodyPr>
          <a:lstStyle/>
          <a:p>
            <a:r>
              <a:rPr lang="fr-FR" sz="2800" b="1" dirty="0" smtClean="0">
                <a:solidFill>
                  <a:srgbClr val="FF0000"/>
                </a:solidFill>
              </a:rPr>
              <a:t>4 </a:t>
            </a:r>
            <a:r>
              <a:rPr lang="fr-FR" sz="2800" b="1" dirty="0" smtClean="0"/>
              <a:t>exigences opérationnelles (sans simulation) </a:t>
            </a:r>
            <a:endParaRPr lang="fr-FR" sz="2800" b="1" dirty="0" smtClean="0">
              <a:solidFill>
                <a:srgbClr val="FF0000"/>
              </a:solidFill>
            </a:endParaRPr>
          </a:p>
          <a:p>
            <a:pPr marL="352425" indent="-352425">
              <a:buClr>
                <a:schemeClr val="accent6">
                  <a:lumMod val="50000"/>
                </a:schemeClr>
              </a:buClr>
              <a:buFont typeface="Arial" pitchFamily="34" charset="0"/>
              <a:buChar char="•"/>
            </a:pPr>
            <a:r>
              <a:rPr lang="fr-FR" sz="2800" dirty="0" smtClean="0"/>
              <a:t>Détecter les personnes</a:t>
            </a:r>
          </a:p>
          <a:p>
            <a:pPr marL="352425" indent="-352425">
              <a:buClr>
                <a:schemeClr val="accent6">
                  <a:lumMod val="50000"/>
                </a:schemeClr>
              </a:buClr>
              <a:buFont typeface="Arial" pitchFamily="34" charset="0"/>
              <a:buChar char="•"/>
            </a:pPr>
            <a:r>
              <a:rPr lang="fr-FR" sz="2800" dirty="0" smtClean="0"/>
              <a:t>Détecter la présence de la rame</a:t>
            </a:r>
          </a:p>
          <a:p>
            <a:pPr marL="352425" indent="-352425">
              <a:buClr>
                <a:schemeClr val="accent6">
                  <a:lumMod val="50000"/>
                </a:schemeClr>
              </a:buClr>
              <a:buFont typeface="Arial" pitchFamily="34" charset="0"/>
              <a:buChar char="•"/>
            </a:pPr>
            <a:r>
              <a:rPr lang="fr-FR" sz="2800" dirty="0" smtClean="0"/>
              <a:t>Détecter le manque de luminosité</a:t>
            </a:r>
          </a:p>
          <a:p>
            <a:pPr marL="352425" indent="-352425">
              <a:buClr>
                <a:schemeClr val="accent6">
                  <a:lumMod val="50000"/>
                </a:schemeClr>
              </a:buClr>
              <a:buFont typeface="Arial" pitchFamily="34" charset="0"/>
              <a:buChar char="•"/>
            </a:pPr>
            <a:r>
              <a:rPr lang="fr-FR" sz="2800" dirty="0" smtClean="0"/>
              <a:t>Gérer le fonctionnement de l’éclairage</a:t>
            </a:r>
            <a:endParaRPr lang="fr-FR" sz="2800" dirty="0"/>
          </a:p>
        </p:txBody>
      </p:sp>
      <p:sp>
        <p:nvSpPr>
          <p:cNvPr id="55" name="Titre 1">
            <a:hlinkClick r:id="" action="ppaction://noaction"/>
          </p:cNvPr>
          <p:cNvSpPr txBox="1">
            <a:spLocks/>
          </p:cNvSpPr>
          <p:nvPr/>
        </p:nvSpPr>
        <p:spPr>
          <a:xfrm>
            <a:off x="4500562" y="2500306"/>
            <a:ext cx="3942398" cy="1953906"/>
          </a:xfrm>
          <a:prstGeom prst="rect">
            <a:avLst/>
          </a:prstGeom>
          <a:no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C’est un projet pour trois élèves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dissolve">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4" grpId="0" animBg="1"/>
      <p:bldP spid="5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sldjump"/>
          </p:cNvPr>
          <p:cNvPicPr>
            <a:picLocks noChangeAspect="1" noChangeArrowheads="1"/>
          </p:cNvPicPr>
          <p:nvPr/>
        </p:nvPicPr>
        <p:blipFill>
          <a:blip r:embed="rId3" cstate="print"/>
          <a:srcRect/>
          <a:stretch>
            <a:fillRect/>
          </a:stretch>
        </p:blipFill>
        <p:spPr bwMode="auto">
          <a:xfrm>
            <a:off x="179512" y="116632"/>
            <a:ext cx="8922364" cy="6552728"/>
          </a:xfrm>
          <a:prstGeom prst="rect">
            <a:avLst/>
          </a:prstGeom>
          <a:noFill/>
          <a:ln w="9525">
            <a:noFill/>
            <a:miter lim="800000"/>
            <a:headEnd/>
            <a:tailEnd/>
          </a:ln>
        </p:spPr>
      </p:pic>
      <p:graphicFrame>
        <p:nvGraphicFramePr>
          <p:cNvPr id="6" name="Tableau 5"/>
          <p:cNvGraphicFramePr>
            <a:graphicFrameLocks noGrp="1"/>
          </p:cNvGraphicFramePr>
          <p:nvPr/>
        </p:nvGraphicFramePr>
        <p:xfrm>
          <a:off x="539552" y="1052736"/>
          <a:ext cx="3816424" cy="204417"/>
        </p:xfrm>
        <a:graphic>
          <a:graphicData uri="http://schemas.openxmlformats.org/drawingml/2006/table">
            <a:tbl>
              <a:tblPr/>
              <a:tblGrid>
                <a:gridCol w="3816424"/>
              </a:tblGrid>
              <a:tr h="204417">
                <a:tc>
                  <a:txBody>
                    <a:bodyPr/>
                    <a:lstStyle/>
                    <a:p>
                      <a:pPr algn="ctr" rtl="0" fontAlgn="ctr"/>
                      <a:r>
                        <a:rPr lang="fr-FR" sz="1300" b="1" i="0" u="none" strike="noStrike" dirty="0">
                          <a:solidFill>
                            <a:srgbClr val="000000"/>
                          </a:solidFill>
                          <a:latin typeface="Arial"/>
                        </a:rPr>
                        <a:t>éclairage </a:t>
                      </a:r>
                      <a:r>
                        <a:rPr lang="fr-FR" sz="1300" b="1" i="0" u="none" strike="noStrike" dirty="0">
                          <a:solidFill>
                            <a:srgbClr val="FF0000"/>
                          </a:solidFill>
                          <a:latin typeface="Arial"/>
                        </a:rPr>
                        <a:t>autonome</a:t>
                      </a:r>
                      <a:r>
                        <a:rPr lang="fr-FR" sz="1300" b="1" i="0" u="none" strike="noStrike" dirty="0">
                          <a:solidFill>
                            <a:srgbClr val="000000"/>
                          </a:solidFill>
                          <a:latin typeface="Arial"/>
                        </a:rPr>
                        <a:t> d'un abri de tramway</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pic>
        <p:nvPicPr>
          <p:cNvPr id="7" name="Picture 47">
            <a:hlinkClick r:id="rId4" action="ppaction://hlinksldjump"/>
          </p:cNvPr>
          <p:cNvPicPr>
            <a:picLocks noChangeAspect="1" noChangeArrowheads="1"/>
          </p:cNvPicPr>
          <p:nvPr/>
        </p:nvPicPr>
        <p:blipFill>
          <a:blip r:embed="rId5" cstate="print"/>
          <a:srcRect/>
          <a:stretch>
            <a:fillRect/>
          </a:stretch>
        </p:blipFill>
        <p:spPr bwMode="auto">
          <a:xfrm>
            <a:off x="5148063" y="980728"/>
            <a:ext cx="3788847" cy="3240360"/>
          </a:xfrm>
          <a:prstGeom prst="rect">
            <a:avLst/>
          </a:prstGeom>
          <a:noFill/>
          <a:ln w="9525">
            <a:noFill/>
            <a:miter lim="800000"/>
            <a:headEnd/>
            <a:tailEnd/>
          </a:ln>
        </p:spPr>
      </p:pic>
      <p:graphicFrame>
        <p:nvGraphicFramePr>
          <p:cNvPr id="9" name="Tableau 8"/>
          <p:cNvGraphicFramePr>
            <a:graphicFrameLocks noGrp="1"/>
          </p:cNvGraphicFramePr>
          <p:nvPr/>
        </p:nvGraphicFramePr>
        <p:xfrm>
          <a:off x="467544" y="3501008"/>
          <a:ext cx="4176464" cy="762000"/>
        </p:xfrm>
        <a:graphic>
          <a:graphicData uri="http://schemas.openxmlformats.org/drawingml/2006/table">
            <a:tbl>
              <a:tblPr/>
              <a:tblGrid>
                <a:gridCol w="4176464"/>
              </a:tblGrid>
              <a:tr h="645800">
                <a:tc>
                  <a:txBody>
                    <a:bodyPr/>
                    <a:lstStyle/>
                    <a:p>
                      <a:pPr algn="l" rtl="0" fontAlgn="ctr"/>
                      <a:r>
                        <a:rPr lang="fr-FR" sz="1000" b="0" i="0" u="none" strike="noStrike" dirty="0">
                          <a:solidFill>
                            <a:srgbClr val="000000"/>
                          </a:solidFill>
                          <a:latin typeface="Arial"/>
                        </a:rPr>
                        <a:t>Comparatif des solutions envisagées et justification de la solution retenue</a:t>
                      </a:r>
                      <a:br>
                        <a:rPr lang="fr-FR" sz="1000" b="0" i="0" u="none" strike="noStrike" dirty="0">
                          <a:solidFill>
                            <a:srgbClr val="000000"/>
                          </a:solidFill>
                          <a:latin typeface="Arial"/>
                        </a:rPr>
                      </a:br>
                      <a:r>
                        <a:rPr lang="fr-FR" sz="1000" b="0" i="0" u="none" strike="noStrike" dirty="0" smtClean="0">
                          <a:solidFill>
                            <a:srgbClr val="000000"/>
                          </a:solidFill>
                          <a:latin typeface="Arial"/>
                        </a:rPr>
                        <a:t>Dossier </a:t>
                      </a:r>
                      <a:r>
                        <a:rPr lang="fr-FR" sz="1000" b="0" i="0" u="none" strike="noStrike" dirty="0">
                          <a:solidFill>
                            <a:srgbClr val="000000"/>
                          </a:solidFill>
                          <a:latin typeface="Arial"/>
                        </a:rPr>
                        <a:t>de réalisation du prototype</a:t>
                      </a:r>
                      <a:br>
                        <a:rPr lang="fr-FR" sz="1000" b="0" i="0" u="none" strike="noStrike" dirty="0">
                          <a:solidFill>
                            <a:srgbClr val="000000"/>
                          </a:solidFill>
                          <a:latin typeface="Arial"/>
                        </a:rPr>
                      </a:br>
                      <a:r>
                        <a:rPr lang="fr-FR" sz="1000" b="0" i="0" u="none" strike="noStrike" dirty="0" smtClean="0">
                          <a:solidFill>
                            <a:srgbClr val="000000"/>
                          </a:solidFill>
                          <a:latin typeface="Arial"/>
                        </a:rPr>
                        <a:t>Prototype</a:t>
                      </a:r>
                      <a:r>
                        <a:rPr lang="fr-FR" sz="1000" b="0" i="0" u="none" strike="noStrike" dirty="0">
                          <a:solidFill>
                            <a:srgbClr val="000000"/>
                          </a:solidFill>
                          <a:latin typeface="Arial"/>
                        </a:rPr>
                        <a:t/>
                      </a:r>
                      <a:br>
                        <a:rPr lang="fr-FR" sz="1000" b="0" i="0" u="none" strike="noStrike" dirty="0">
                          <a:solidFill>
                            <a:srgbClr val="000000"/>
                          </a:solidFill>
                          <a:latin typeface="Arial"/>
                        </a:rPr>
                      </a:br>
                      <a:r>
                        <a:rPr lang="fr-FR" sz="1000" b="0" i="0" u="none" strike="noStrike" dirty="0" smtClean="0">
                          <a:solidFill>
                            <a:srgbClr val="000000"/>
                          </a:solidFill>
                          <a:latin typeface="Arial"/>
                        </a:rPr>
                        <a:t>Protocole </a:t>
                      </a:r>
                      <a:r>
                        <a:rPr lang="fr-FR" sz="1000" b="0" i="0" u="none" strike="noStrike" dirty="0">
                          <a:solidFill>
                            <a:srgbClr val="000000"/>
                          </a:solidFill>
                          <a:latin typeface="Arial"/>
                        </a:rPr>
                        <a:t>de tests et résultats des tests</a:t>
                      </a:r>
                      <a:br>
                        <a:rPr lang="fr-FR" sz="1000" b="0" i="0" u="none" strike="noStrike" dirty="0">
                          <a:solidFill>
                            <a:srgbClr val="000000"/>
                          </a:solidFill>
                          <a:latin typeface="Arial"/>
                        </a:rPr>
                      </a:br>
                      <a:r>
                        <a:rPr lang="fr-FR" sz="1000" b="0" i="0" u="none" strike="noStrike" dirty="0" smtClean="0">
                          <a:solidFill>
                            <a:srgbClr val="000000"/>
                          </a:solidFill>
                          <a:latin typeface="Arial"/>
                        </a:rPr>
                        <a:t>Bilan</a:t>
                      </a:r>
                      <a:endParaRPr lang="fr-FR" sz="1000" b="0"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pic>
        <p:nvPicPr>
          <p:cNvPr id="138241" name="Picture 1"/>
          <p:cNvPicPr>
            <a:picLocks noChangeAspect="1" noChangeArrowheads="1"/>
          </p:cNvPicPr>
          <p:nvPr/>
        </p:nvPicPr>
        <p:blipFill>
          <a:blip r:embed="rId6" cstate="print"/>
          <a:srcRect/>
          <a:stretch>
            <a:fillRect/>
          </a:stretch>
        </p:blipFill>
        <p:spPr bwMode="auto">
          <a:xfrm>
            <a:off x="2333625" y="4328145"/>
            <a:ext cx="685800" cy="152400"/>
          </a:xfrm>
          <a:prstGeom prst="rect">
            <a:avLst/>
          </a:prstGeom>
          <a:noFill/>
          <a:ln w="9525">
            <a:noFill/>
            <a:miter lim="800000"/>
            <a:headEnd/>
            <a:tailEnd/>
          </a:ln>
        </p:spPr>
      </p:pic>
      <p:pic>
        <p:nvPicPr>
          <p:cNvPr id="141315" name="Picture 3"/>
          <p:cNvPicPr>
            <a:picLocks noChangeAspect="1" noChangeArrowheads="1"/>
          </p:cNvPicPr>
          <p:nvPr/>
        </p:nvPicPr>
        <p:blipFill>
          <a:blip r:embed="rId7" cstate="print"/>
          <a:srcRect/>
          <a:stretch>
            <a:fillRect/>
          </a:stretch>
        </p:blipFill>
        <p:spPr bwMode="auto">
          <a:xfrm>
            <a:off x="179512" y="5013176"/>
            <a:ext cx="5472608" cy="1666875"/>
          </a:xfrm>
          <a:prstGeom prst="rect">
            <a:avLst/>
          </a:prstGeom>
          <a:noFill/>
          <a:ln w="9525">
            <a:noFill/>
            <a:miter lim="800000"/>
            <a:headEnd/>
            <a:tailEnd/>
          </a:ln>
        </p:spPr>
      </p:pic>
      <p:pic>
        <p:nvPicPr>
          <p:cNvPr id="141316" name="Picture 4"/>
          <p:cNvPicPr>
            <a:picLocks noChangeAspect="1" noChangeArrowheads="1"/>
          </p:cNvPicPr>
          <p:nvPr/>
        </p:nvPicPr>
        <p:blipFill>
          <a:blip r:embed="rId8" cstate="print"/>
          <a:srcRect/>
          <a:stretch>
            <a:fillRect/>
          </a:stretch>
        </p:blipFill>
        <p:spPr bwMode="auto">
          <a:xfrm>
            <a:off x="2483768" y="620688"/>
            <a:ext cx="1943100" cy="285750"/>
          </a:xfrm>
          <a:prstGeom prst="rect">
            <a:avLst/>
          </a:prstGeom>
          <a:noFill/>
          <a:ln w="9525">
            <a:noFill/>
            <a:miter lim="800000"/>
            <a:headEnd/>
            <a:tailEnd/>
          </a:ln>
        </p:spPr>
      </p:pic>
      <p:pic>
        <p:nvPicPr>
          <p:cNvPr id="141319" name="Picture 7"/>
          <p:cNvPicPr>
            <a:picLocks noChangeAspect="1" noChangeArrowheads="1"/>
          </p:cNvPicPr>
          <p:nvPr/>
        </p:nvPicPr>
        <p:blipFill>
          <a:blip r:embed="rId9" cstate="print"/>
          <a:srcRect/>
          <a:stretch>
            <a:fillRect/>
          </a:stretch>
        </p:blipFill>
        <p:spPr bwMode="auto">
          <a:xfrm>
            <a:off x="2483768" y="548680"/>
            <a:ext cx="1857375" cy="333375"/>
          </a:xfrm>
          <a:prstGeom prst="rect">
            <a:avLst/>
          </a:prstGeom>
          <a:noFill/>
          <a:ln w="9525">
            <a:noFill/>
            <a:miter lim="800000"/>
            <a:headEnd/>
            <a:tailEnd/>
          </a:ln>
        </p:spPr>
      </p:pic>
      <p:pic>
        <p:nvPicPr>
          <p:cNvPr id="141320" name="Picture 8"/>
          <p:cNvPicPr>
            <a:picLocks noChangeAspect="1" noChangeArrowheads="1"/>
          </p:cNvPicPr>
          <p:nvPr/>
        </p:nvPicPr>
        <p:blipFill>
          <a:blip r:embed="rId10" cstate="print"/>
          <a:srcRect/>
          <a:stretch>
            <a:fillRect/>
          </a:stretch>
        </p:blipFill>
        <p:spPr bwMode="auto">
          <a:xfrm>
            <a:off x="251520" y="5013176"/>
            <a:ext cx="5353050" cy="1524000"/>
          </a:xfrm>
          <a:prstGeom prst="rect">
            <a:avLst/>
          </a:prstGeom>
          <a:noFill/>
          <a:ln w="9525">
            <a:noFill/>
            <a:miter lim="800000"/>
            <a:headEnd/>
            <a:tailEnd/>
          </a:ln>
        </p:spPr>
      </p:pic>
      <p:graphicFrame>
        <p:nvGraphicFramePr>
          <p:cNvPr id="16" name="Tableau 15"/>
          <p:cNvGraphicFramePr>
            <a:graphicFrameLocks noGrp="1"/>
          </p:cNvGraphicFramePr>
          <p:nvPr/>
        </p:nvGraphicFramePr>
        <p:xfrm>
          <a:off x="480607"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sp>
        <p:nvSpPr>
          <p:cNvPr id="17" name="Rectangle 16"/>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sp>
        <p:nvSpPr>
          <p:cNvPr id="19" name="Rectangle 18"/>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325041" y="2259866"/>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sp>
        <p:nvSpPr>
          <p:cNvPr id="21" name="Rectangle 20"/>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p:cNvGrpSpPr/>
          <p:nvPr/>
        </p:nvGrpSpPr>
        <p:grpSpPr>
          <a:xfrm>
            <a:off x="4235406" y="751356"/>
            <a:ext cx="3048388" cy="4489751"/>
            <a:chOff x="4235406" y="751356"/>
            <a:chExt cx="3048388" cy="4489751"/>
          </a:xfrm>
        </p:grpSpPr>
        <p:sp>
          <p:nvSpPr>
            <p:cNvPr id="12" name="ZoneTexte 11"/>
            <p:cNvSpPr txBox="1"/>
            <p:nvPr/>
          </p:nvSpPr>
          <p:spPr>
            <a:xfrm>
              <a:off x="4929190" y="2143116"/>
              <a:ext cx="2354604" cy="523220"/>
            </a:xfrm>
            <a:prstGeom prst="rect">
              <a:avLst/>
            </a:prstGeom>
            <a:solidFill>
              <a:schemeClr val="bg1"/>
            </a:solidFill>
            <a:ln>
              <a:solidFill>
                <a:srgbClr val="C00000"/>
              </a:solidFill>
            </a:ln>
          </p:spPr>
          <p:txBody>
            <a:bodyPr wrap="square" rtlCol="0">
              <a:spAutoFit/>
            </a:bodyPr>
            <a:lstStyle/>
            <a:p>
              <a:pPr algn="ctr"/>
              <a:r>
                <a:rPr lang="fr-FR" sz="2800" b="1" dirty="0" smtClean="0">
                  <a:ln>
                    <a:solidFill>
                      <a:srgbClr val="C00000"/>
                    </a:solidFill>
                  </a:ln>
                  <a:solidFill>
                    <a:srgbClr val="FF0000"/>
                  </a:solidFill>
                </a:rPr>
                <a:t>Effectif   3</a:t>
              </a:r>
              <a:endParaRPr lang="fr-FR" sz="2800" b="1" dirty="0">
                <a:ln>
                  <a:solidFill>
                    <a:srgbClr val="C00000"/>
                  </a:solidFill>
                </a:ln>
                <a:solidFill>
                  <a:srgbClr val="FF0000"/>
                </a:solidFill>
              </a:endParaRPr>
            </a:p>
          </p:txBody>
        </p:sp>
        <p:sp>
          <p:nvSpPr>
            <p:cNvPr id="14" name="Flèche gauche 13"/>
            <p:cNvSpPr/>
            <p:nvPr/>
          </p:nvSpPr>
          <p:spPr>
            <a:xfrm rot="2823223">
              <a:off x="3655447" y="1331315"/>
              <a:ext cx="1421664" cy="26174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gauche 12"/>
            <p:cNvSpPr/>
            <p:nvPr/>
          </p:nvSpPr>
          <p:spPr>
            <a:xfrm rot="17643691">
              <a:off x="3137893" y="3873206"/>
              <a:ext cx="2520716" cy="21508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72</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142852"/>
          <a:ext cx="8501122" cy="6354620"/>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O1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Caractériser des systèmes privilégiant un usage raisonné du point de vue développement durable</a:t>
                      </a:r>
                    </a:p>
                  </a:txBody>
                  <a:tcPr marL="5347" marR="5347" marT="53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bg1"/>
                          </a:solidFill>
                          <a:latin typeface="Calibri"/>
                        </a:rPr>
                        <a:t>CO1.1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choix de matériaux des structures d'un systèmes et les énergies mises en œuvre dans une </a:t>
                      </a:r>
                      <a:r>
                        <a:rPr lang="fr-FR" sz="1050" b="0" i="0" u="none" strike="noStrike" dirty="0" smtClean="0">
                          <a:solidFill>
                            <a:srgbClr val="000000"/>
                          </a:solidFill>
                          <a:latin typeface="+mn-lt"/>
                        </a:rPr>
                        <a:t>dans une approche de développement durable</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chemeClr val="bg1"/>
                          </a:solidFill>
                          <a:latin typeface="Calibri"/>
                        </a:rPr>
                        <a:t>CO1.2</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 choix d'une solution selon des contraintes </a:t>
                      </a:r>
                      <a:r>
                        <a:rPr lang="fr-FR" sz="1050" b="0" i="0" u="none" strike="noStrike" dirty="0" smtClean="0">
                          <a:solidFill>
                            <a:srgbClr val="000000"/>
                          </a:solidFill>
                          <a:latin typeface="Calibri"/>
                        </a:rPr>
                        <a:t>d'ergonomie </a:t>
                      </a:r>
                      <a:r>
                        <a:rPr lang="fr-FR" sz="1050" b="0" i="0" u="none" strike="noStrike" dirty="0">
                          <a:solidFill>
                            <a:srgbClr val="000000"/>
                          </a:solidFill>
                          <a:latin typeface="Calibri"/>
                        </a:rPr>
                        <a:t>et d'effets sur la santé de l'homme et du vivant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O2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Identifier les éléments permettant la limitation de l'impact environnemental d'un système et de ses constituants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bg1"/>
                          </a:solidFill>
                          <a:latin typeface="Calibri"/>
                        </a:rPr>
                        <a:t>CO2.1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Identifier les flux et la forme de l'énergie, caractériser ses transformations et/ou modulations </a:t>
                      </a:r>
                      <a:endParaRPr lang="fr-FR" sz="1050" b="0"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a:solidFill>
                            <a:schemeClr val="bg1"/>
                          </a:solidFill>
                          <a:latin typeface="Calibri"/>
                        </a:rPr>
                        <a:t>CO2.2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solutions constructives d'un système au regard des impacts environnementaux et économiques engendrés tout au long de son cycle de vie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3635">
                <a:tc>
                  <a:txBody>
                    <a:bodyPr/>
                    <a:lstStyle/>
                    <a:p>
                      <a:pPr algn="ctr" fontAlgn="ctr"/>
                      <a:r>
                        <a:rPr lang="fr-FR" sz="1200" b="1" i="0" u="none" strike="noStrike" dirty="0">
                          <a:solidFill>
                            <a:srgbClr val="000000"/>
                          </a:solidFill>
                          <a:latin typeface="Calibri"/>
                        </a:rPr>
                        <a:t>O7</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Imaginer une solution, répondre à un besoin</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Justifier une solution retenue en intégrant les conséquences des choix sur le </a:t>
                      </a:r>
                      <a:r>
                        <a:rPr lang="fr-FR" sz="1050" b="0" i="0" u="none" strike="noStrike" dirty="0" smtClean="0">
                          <a:solidFill>
                            <a:srgbClr val="000000"/>
                          </a:solidFill>
                          <a:latin typeface="Calibri"/>
                        </a:rPr>
                        <a:t>triptyque  MEI</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a:t>
                      </a:r>
                      <a:r>
                        <a:rPr lang="fr-FR" sz="1050" b="0" i="0" u="none" strike="noStrike" dirty="0" smtClean="0">
                          <a:solidFill>
                            <a:srgbClr val="000000"/>
                          </a:solidFill>
                          <a:latin typeface="Calibri"/>
                        </a:rPr>
                        <a:t>la </a:t>
                      </a:r>
                      <a:r>
                        <a:rPr lang="fr-FR" sz="1050" b="0" i="0" u="none" strike="noStrike" dirty="0">
                          <a:solidFill>
                            <a:srgbClr val="000000"/>
                          </a:solidFill>
                          <a:latin typeface="Calibri"/>
                        </a:rPr>
                        <a:t>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a:t>
                      </a:r>
                      <a:r>
                        <a:rPr lang="fr-FR" sz="1050" b="0" i="0" u="none" strike="noStrike" dirty="0" smtClean="0">
                          <a:solidFill>
                            <a:srgbClr val="000000"/>
                          </a:solidFill>
                          <a:latin typeface="Calibri"/>
                        </a:rPr>
                        <a:t>résultat </a:t>
                      </a:r>
                      <a:r>
                        <a:rPr lang="fr-FR" sz="1050" b="0" i="0" u="none" strike="noStrike" dirty="0">
                          <a:solidFill>
                            <a:srgbClr val="000000"/>
                          </a:solidFill>
                          <a:latin typeface="Calibri"/>
                        </a:rPr>
                        <a:t>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chemeClr val="bg1"/>
                          </a:solidFill>
                          <a:latin typeface="Calibri"/>
                        </a:rPr>
                        <a:t>CO8es</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des éléments d’une solution technique et analyser les écarts par rapport au cahier des charges</a:t>
                      </a:r>
                      <a:endParaRPr lang="fr-FR" sz="1050" b="0"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0088">
                <a:tc>
                  <a:txBody>
                    <a:bodyPr/>
                    <a:lstStyle/>
                    <a:p>
                      <a:pPr algn="ctr" fontAlgn="ctr"/>
                      <a:r>
                        <a:rPr lang="fr-FR" sz="1200" b="1" i="0" u="none" strike="noStrike" dirty="0">
                          <a:solidFill>
                            <a:srgbClr val="000000"/>
                          </a:solidFill>
                          <a:latin typeface="Calibri"/>
                        </a:rPr>
                        <a:t>O9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Gérer la vie d'un système</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388004">
                <a:tc>
                  <a:txBody>
                    <a:bodyPr/>
                    <a:lstStyle/>
                    <a:p>
                      <a:pPr algn="ctr" fontAlgn="ctr"/>
                      <a:r>
                        <a:rPr lang="fr-FR" sz="1200" b="1" i="0" u="none" strike="noStrike" dirty="0">
                          <a:solidFill>
                            <a:srgbClr val="000000"/>
                          </a:solidFill>
                          <a:latin typeface="Calibri"/>
                        </a:rPr>
                        <a:t>CO9.1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Expérimenter des procédures de stockage, de transport, de transformation d'énergie pour aider à la conception d'une chaîne d'énergie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1200" b="1" i="0" u="none" strike="noStrike" dirty="0" smtClean="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 xmlns:p14="http://schemas.microsoft.com/office/powerpoint/2010/main" val="445926395"/>
      </p:ext>
    </p:extLst>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73</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13039"/>
          <a:ext cx="8501122" cy="6778336"/>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O1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Caractériser des systèmes privilégiant un usage raisonné du point de vue développement durable</a:t>
                      </a:r>
                    </a:p>
                  </a:txBody>
                  <a:tcPr marL="5347" marR="5347" marT="53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bg1"/>
                          </a:solidFill>
                          <a:latin typeface="Calibri"/>
                        </a:rPr>
                        <a:t>CO1.1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les choix de matériaux des structures d'un systèmes et les énergies mises en œuvre dans une dans une approche de développement durable</a:t>
                      </a:r>
                      <a:endParaRPr lang="fr-FR" sz="1050" b="0"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smtClean="0">
                          <a:solidFill>
                            <a:schemeClr val="bg1"/>
                          </a:solidFill>
                          <a:latin typeface="Calibri"/>
                        </a:rPr>
                        <a:t>CO1.2</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 choix d'une solution selon des contraintes </a:t>
                      </a:r>
                      <a:r>
                        <a:rPr lang="fr-FR" sz="1050" b="0" i="0" u="none" strike="noStrike" dirty="0" smtClean="0">
                          <a:solidFill>
                            <a:srgbClr val="000000"/>
                          </a:solidFill>
                          <a:latin typeface="Calibri"/>
                        </a:rPr>
                        <a:t>d'ergonomie </a:t>
                      </a:r>
                      <a:r>
                        <a:rPr lang="fr-FR" sz="1050" b="0" i="0" u="none" strike="noStrike" dirty="0">
                          <a:solidFill>
                            <a:srgbClr val="000000"/>
                          </a:solidFill>
                          <a:latin typeface="Calibri"/>
                        </a:rPr>
                        <a:t>et d'effets sur la santé de l'homme et du vivant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O2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Identifier les éléments permettant la limitation de l'impact environnemental d'un système et de ses constituants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bg1"/>
                          </a:solidFill>
                          <a:latin typeface="Calibri"/>
                        </a:rPr>
                        <a:t>CO2.1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Identifier les flux et la forme de l'énergie, caractériser ses transformations et/ou modulations </a:t>
                      </a:r>
                      <a:endParaRPr lang="fr-FR" sz="1050" b="0"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0" i="0" u="none" strike="noStrike" dirty="0">
                          <a:solidFill>
                            <a:schemeClr val="bg1"/>
                          </a:solidFill>
                          <a:latin typeface="Calibri"/>
                        </a:rPr>
                        <a:t>CO2.2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solutions constructives d'un système au regard des impacts environnementaux et économiques engendrés tout au long de son cycle de vie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3635">
                <a:tc>
                  <a:txBody>
                    <a:bodyPr/>
                    <a:lstStyle/>
                    <a:p>
                      <a:pPr algn="ctr" fontAlgn="ctr"/>
                      <a:r>
                        <a:rPr lang="fr-FR" sz="1200" b="1" i="0" u="none" strike="noStrike" dirty="0">
                          <a:solidFill>
                            <a:srgbClr val="000000"/>
                          </a:solidFill>
                          <a:latin typeface="Calibri"/>
                        </a:rPr>
                        <a:t>O7</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Imaginer une solution, répondre à un besoin</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PRÉLIMINAIRE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74472">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Justifier une solution retenue en intégrant les conséquences des choix sur le </a:t>
                      </a:r>
                      <a:r>
                        <a:rPr lang="fr-FR" sz="1050" b="0" i="0" u="none" strike="noStrike" dirty="0" smtClean="0">
                          <a:solidFill>
                            <a:srgbClr val="000000"/>
                          </a:solidFill>
                          <a:latin typeface="Calibri"/>
                        </a:rPr>
                        <a:t>triptyque  MEI</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PRÉLIMINAIRE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a:t>
                      </a:r>
                      <a:r>
                        <a:rPr lang="fr-FR" sz="1050" b="0" i="0" u="none" strike="noStrike" dirty="0" smtClean="0">
                          <a:solidFill>
                            <a:srgbClr val="000000"/>
                          </a:solidFill>
                          <a:latin typeface="Calibri"/>
                        </a:rPr>
                        <a:t>la </a:t>
                      </a:r>
                      <a:r>
                        <a:rPr lang="fr-FR" sz="1050" b="0" i="0" u="none" strike="noStrike" dirty="0">
                          <a:solidFill>
                            <a:srgbClr val="000000"/>
                          </a:solidFill>
                          <a:latin typeface="Calibri"/>
                        </a:rPr>
                        <a:t>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a:t>
                      </a:r>
                      <a:r>
                        <a:rPr lang="fr-FR" sz="1050" b="0" i="0" u="none" strike="noStrike" dirty="0" smtClean="0">
                          <a:solidFill>
                            <a:srgbClr val="000000"/>
                          </a:solidFill>
                          <a:latin typeface="Calibri"/>
                        </a:rPr>
                        <a:t>résultat </a:t>
                      </a:r>
                      <a:r>
                        <a:rPr lang="fr-FR" sz="1050" b="0" i="0" u="none" strike="noStrike" dirty="0">
                          <a:solidFill>
                            <a:srgbClr val="000000"/>
                          </a:solidFill>
                          <a:latin typeface="Calibri"/>
                        </a:rPr>
                        <a:t>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latin typeface="Calibri"/>
                        </a:rPr>
                        <a:t>PROTOTYPAGE/RÉALISATION</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latin typeface="Calibri"/>
                        </a:rPr>
                        <a:t>PROTOTYPAGE/RÉALISATION</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4472">
                <a:tc>
                  <a:txBody>
                    <a:bodyPr/>
                    <a:lstStyle/>
                    <a:p>
                      <a:pPr algn="ctr" fontAlgn="ctr"/>
                      <a:r>
                        <a:rPr lang="fr-FR" sz="1200" b="1" i="0" u="none" strike="noStrike" dirty="0" smtClean="0">
                          <a:solidFill>
                            <a:schemeClr val="bg1"/>
                          </a:solidFill>
                          <a:latin typeface="Calibri"/>
                        </a:rPr>
                        <a:t>CO8es</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des éléments d’une solution technique et analyser les écarts par rapport au cahier des charges</a:t>
                      </a:r>
                      <a:endParaRPr lang="fr-FR" sz="1050" b="0"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PROTOTYPAGE/RÉALISATION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0088">
                <a:tc>
                  <a:txBody>
                    <a:bodyPr/>
                    <a:lstStyle/>
                    <a:p>
                      <a:pPr algn="ctr" fontAlgn="ctr"/>
                      <a:r>
                        <a:rPr lang="fr-FR" sz="1200" b="1" i="0" u="none" strike="noStrike" dirty="0">
                          <a:solidFill>
                            <a:srgbClr val="000000"/>
                          </a:solidFill>
                          <a:latin typeface="Calibri"/>
                        </a:rPr>
                        <a:t>O9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Gérer la vie d'un système</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388004">
                <a:tc>
                  <a:txBody>
                    <a:bodyPr/>
                    <a:lstStyle/>
                    <a:p>
                      <a:pPr algn="ctr" fontAlgn="ctr"/>
                      <a:r>
                        <a:rPr lang="fr-FR" sz="1200" b="1" i="0" u="none" strike="noStrike" dirty="0">
                          <a:solidFill>
                            <a:srgbClr val="000000"/>
                          </a:solidFill>
                          <a:latin typeface="Calibri"/>
                        </a:rPr>
                        <a:t>CO9.1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Expérimenter des procédures de stockage, de transport, de transformation d'énergie pour aider à la conception d'une chaîne d'énergie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PROTOTYPAGE/RÉALISATION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QUALIFICATION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INTÉGRATION  VALIDATION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bl>
          </a:graphicData>
        </a:graphic>
      </p:graphicFrame>
    </p:spTree>
    <p:extLst>
      <p:ext uri="{BB962C8B-B14F-4D97-AF65-F5344CB8AC3E}">
        <p14:creationId xmlns="" xmlns:p14="http://schemas.microsoft.com/office/powerpoint/2010/main" val="445926395"/>
      </p:ext>
    </p:extLst>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74</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751608"/>
          <a:ext cx="8501122" cy="3734436"/>
        </p:xfrm>
        <a:graphic>
          <a:graphicData uri="http://schemas.openxmlformats.org/drawingml/2006/table">
            <a:tbl>
              <a:tblPr/>
              <a:tblGrid>
                <a:gridCol w="500066"/>
                <a:gridCol w="6143668"/>
                <a:gridCol w="1857388"/>
              </a:tblGrid>
              <a:tr h="563881">
                <a:tc>
                  <a:txBody>
                    <a:bodyPr/>
                    <a:lstStyle/>
                    <a:p>
                      <a:pPr algn="ctr" fontAlgn="ctr"/>
                      <a:r>
                        <a:rPr lang="fr-FR" sz="1800" b="1" i="0" u="none" strike="noStrike" dirty="0" smtClean="0">
                          <a:solidFill>
                            <a:srgbClr val="000000"/>
                          </a:solidFill>
                          <a:latin typeface="Calibri"/>
                        </a:rPr>
                        <a:t>O7</a:t>
                      </a:r>
                      <a:endParaRPr lang="fr-FR" sz="18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marL="92075" indent="0" algn="l" fontAlgn="ctr"/>
                      <a:r>
                        <a:rPr lang="fr-FR" sz="2400" b="1" i="0" u="none" strike="noStrike" dirty="0" smtClean="0">
                          <a:solidFill>
                            <a:srgbClr val="000000"/>
                          </a:solidFill>
                          <a:latin typeface="Calibri"/>
                        </a:rPr>
                        <a:t>Imaginer une solution, répondre à un besoin</a:t>
                      </a:r>
                      <a:endParaRPr lang="fr-FR" sz="24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719775">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92075" indent="0" algn="just" fontAlgn="ctr"/>
                      <a:r>
                        <a:rPr lang="fr-FR" sz="160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smtClean="0">
                          <a:solidFill>
                            <a:schemeClr val="tx1"/>
                          </a:solidFill>
                          <a:latin typeface="Calibri"/>
                        </a:rPr>
                        <a:t>CONCEPTION </a:t>
                      </a:r>
                    </a:p>
                    <a:p>
                      <a:pPr algn="ctr" fontAlgn="ctr"/>
                      <a:r>
                        <a:rPr lang="fr-FR" sz="1600" b="1" i="0" u="none" strike="noStrike" dirty="0" smtClean="0">
                          <a:solidFill>
                            <a:schemeClr val="tx1"/>
                          </a:solidFill>
                          <a:latin typeface="Calibri"/>
                        </a:rPr>
                        <a:t>PRÉLIMINAIRE</a:t>
                      </a:r>
                      <a:endParaRPr lang="fr-FR" sz="16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65607">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92075" indent="0" algn="l" fontAlgn="ctr"/>
                      <a:r>
                        <a:rPr lang="fr-FR" sz="1600" b="0" i="0" u="none" strike="noStrike" dirty="0">
                          <a:solidFill>
                            <a:srgbClr val="000000"/>
                          </a:solidFill>
                          <a:latin typeface="Calibri"/>
                        </a:rPr>
                        <a:t>Justifier une solution retenue en intégrant les conséquences des choix sur le </a:t>
                      </a:r>
                      <a:r>
                        <a:rPr lang="fr-FR" sz="1600" b="0" i="0" u="none" strike="noStrike" dirty="0" smtClean="0">
                          <a:solidFill>
                            <a:srgbClr val="000000"/>
                          </a:solidFill>
                          <a:latin typeface="Calibri"/>
                        </a:rPr>
                        <a:t>triptyque  MEI</a:t>
                      </a:r>
                      <a:endParaRPr lang="fr-FR" sz="160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smtClean="0">
                          <a:solidFill>
                            <a:schemeClr val="tx1"/>
                          </a:solidFill>
                          <a:latin typeface="Calibri"/>
                        </a:rPr>
                        <a:t>CONCEPTION </a:t>
                      </a:r>
                    </a:p>
                    <a:p>
                      <a:pPr algn="ctr" fontAlgn="ctr"/>
                      <a:r>
                        <a:rPr lang="fr-FR" sz="1600" b="1" i="0" u="none" strike="noStrike" dirty="0" smtClean="0">
                          <a:solidFill>
                            <a:schemeClr val="tx1"/>
                          </a:solidFill>
                          <a:latin typeface="Calibri"/>
                        </a:rPr>
                        <a:t>PRÉLIMINAIRE</a:t>
                      </a:r>
                      <a:endParaRPr lang="fr-FR" sz="16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65607">
                <a:tc>
                  <a:txBody>
                    <a:bodyPr/>
                    <a:lstStyle/>
                    <a:p>
                      <a:pPr algn="ctr" fontAlgn="ctr"/>
                      <a:r>
                        <a:rPr lang="fr-FR" sz="1800" b="1" i="0" u="none" strike="noStrike" dirty="0">
                          <a:solidFill>
                            <a:srgbClr val="000000"/>
                          </a:solidFill>
                          <a:latin typeface="Calibri"/>
                        </a:rPr>
                        <a:t>O8</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24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19775">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92075" indent="0" algn="l" fontAlgn="ctr"/>
                      <a:r>
                        <a:rPr lang="fr-FR" sz="160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65607">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92075" indent="0" algn="l" fontAlgn="ctr"/>
                      <a:r>
                        <a:rPr lang="fr-FR" sz="160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6" name="ZoneTexte 5"/>
          <p:cNvSpPr txBox="1"/>
          <p:nvPr/>
        </p:nvSpPr>
        <p:spPr>
          <a:xfrm>
            <a:off x="214282" y="4572008"/>
            <a:ext cx="8501122" cy="1938992"/>
          </a:xfrm>
          <a:prstGeom prst="rect">
            <a:avLst/>
          </a:prstGeom>
          <a:solidFill>
            <a:schemeClr val="bg1"/>
          </a:solidFill>
        </p:spPr>
        <p:txBody>
          <a:bodyPr wrap="square" rtlCol="0">
            <a:spAutoFit/>
          </a:bodyPr>
          <a:lstStyle/>
          <a:p>
            <a:pPr marL="274638" indent="-274638">
              <a:buClr>
                <a:schemeClr val="accent6">
                  <a:lumMod val="50000"/>
                </a:schemeClr>
              </a:buClr>
            </a:pPr>
            <a:r>
              <a:rPr lang="fr-FR" sz="2400" b="1" dirty="0" smtClean="0">
                <a:solidFill>
                  <a:schemeClr val="accent6">
                    <a:lumMod val="75000"/>
                  </a:schemeClr>
                </a:solidFill>
                <a:effectLst>
                  <a:outerShdw blurRad="38100" dist="38100" dir="2700000" algn="tl">
                    <a:srgbClr val="000000">
                      <a:alpha val="43137"/>
                    </a:srgbClr>
                  </a:outerShdw>
                </a:effectLst>
              </a:rPr>
              <a:t>Typologie des tâches liées à la conception préliminaire</a:t>
            </a:r>
          </a:p>
          <a:p>
            <a:pPr marL="274638" indent="-274638">
              <a:buClr>
                <a:schemeClr val="accent6">
                  <a:lumMod val="50000"/>
                </a:schemeClr>
              </a:buClr>
              <a:buFont typeface="Arial" pitchFamily="34" charset="0"/>
              <a:buChar char="•"/>
            </a:pPr>
            <a:r>
              <a:rPr lang="fr-FR" sz="2400" dirty="0" smtClean="0"/>
              <a:t>Proposer plusieurs solutions</a:t>
            </a:r>
          </a:p>
          <a:p>
            <a:pPr marL="274638" indent="-274638">
              <a:buClr>
                <a:schemeClr val="accent6">
                  <a:lumMod val="50000"/>
                </a:schemeClr>
              </a:buClr>
              <a:buFont typeface="Arial" pitchFamily="34" charset="0"/>
              <a:buChar char="•"/>
            </a:pPr>
            <a:r>
              <a:rPr lang="fr-FR" sz="2400" dirty="0" smtClean="0"/>
              <a:t>Justifier une solution</a:t>
            </a:r>
          </a:p>
          <a:p>
            <a:pPr marL="274638" indent="-274638">
              <a:buClr>
                <a:schemeClr val="accent6">
                  <a:lumMod val="50000"/>
                </a:schemeClr>
              </a:buClr>
              <a:buFont typeface="Arial" pitchFamily="34" charset="0"/>
              <a:buChar char="•"/>
            </a:pPr>
            <a:r>
              <a:rPr lang="fr-FR" sz="2400" dirty="0" smtClean="0"/>
              <a:t>Renseigner un logiciel de simulation </a:t>
            </a:r>
          </a:p>
          <a:p>
            <a:pPr marL="274638" indent="-274638">
              <a:buClr>
                <a:schemeClr val="accent6">
                  <a:lumMod val="50000"/>
                </a:schemeClr>
              </a:buClr>
              <a:buFont typeface="Arial" pitchFamily="34" charset="0"/>
              <a:buChar char="•"/>
            </a:pPr>
            <a:r>
              <a:rPr lang="fr-FR" sz="2400" dirty="0" smtClean="0"/>
              <a:t>Interpréter les résultats d’une simulation</a:t>
            </a:r>
          </a:p>
        </p:txBody>
      </p:sp>
      <p:sp>
        <p:nvSpPr>
          <p:cNvPr id="7" name="ZoneTexte 6"/>
          <p:cNvSpPr txBox="1"/>
          <p:nvPr/>
        </p:nvSpPr>
        <p:spPr>
          <a:xfrm>
            <a:off x="285720" y="191136"/>
            <a:ext cx="8501122" cy="523220"/>
          </a:xfrm>
          <a:prstGeom prst="rect">
            <a:avLst/>
          </a:prstGeom>
          <a:solidFill>
            <a:schemeClr val="bg1"/>
          </a:solidFill>
        </p:spPr>
        <p:txBody>
          <a:bodyPr wrap="square" rtlCol="0">
            <a:spAutoFit/>
          </a:bodyPr>
          <a:lstStyle/>
          <a:p>
            <a:pPr marL="274638" indent="-274638" algn="ctr">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Compétences liées à la conception préliminaire</a:t>
            </a: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75</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Rectangle 36"/>
          <p:cNvSpPr/>
          <p:nvPr/>
        </p:nvSpPr>
        <p:spPr>
          <a:xfrm>
            <a:off x="611560" y="2428868"/>
            <a:ext cx="7848872"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liées à la conception préliminaire</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000372"/>
            <a:ext cx="7848872" cy="2400657"/>
          </a:xfrm>
          <a:prstGeom prst="rect">
            <a:avLst/>
          </a:prstGeom>
        </p:spPr>
        <p:txBody>
          <a:bodyPr wrap="square">
            <a:spAutoFit/>
          </a:bodyPr>
          <a:lstStyle/>
          <a:p>
            <a:pPr marL="182563" indent="-182563" algn="just">
              <a:spcAft>
                <a:spcPts val="600"/>
              </a:spcAft>
              <a:buClr>
                <a:schemeClr val="accent6">
                  <a:lumMod val="50000"/>
                </a:schemeClr>
              </a:buClr>
              <a:buFont typeface="Arial" pitchFamily="34" charset="0"/>
              <a:buChar char="•"/>
            </a:pPr>
            <a:r>
              <a:rPr lang="fr-FR" sz="2800" dirty="0" smtClean="0"/>
              <a:t>Rechercher les différentes solutions permettant de réaliser l’exigence système « … »</a:t>
            </a:r>
          </a:p>
          <a:p>
            <a:pPr marL="182563" indent="-182563" algn="just">
              <a:spcAft>
                <a:spcPts val="600"/>
              </a:spcAft>
              <a:buClr>
                <a:schemeClr val="accent6">
                  <a:lumMod val="50000"/>
                </a:schemeClr>
              </a:buClr>
              <a:buFont typeface="Arial" pitchFamily="34" charset="0"/>
              <a:buChar char="•"/>
            </a:pPr>
            <a:r>
              <a:rPr lang="fr-FR" sz="2800" dirty="0" smtClean="0"/>
              <a:t>Lister et préciser les avantages et limites des différentes solutions</a:t>
            </a:r>
          </a:p>
          <a:p>
            <a:pPr marL="182563" indent="-182563" algn="just">
              <a:spcAft>
                <a:spcPts val="600"/>
              </a:spcAft>
              <a:buClr>
                <a:schemeClr val="accent6">
                  <a:lumMod val="50000"/>
                </a:schemeClr>
              </a:buClr>
              <a:buFont typeface="Arial" pitchFamily="34" charset="0"/>
              <a:buChar char="•"/>
            </a:pPr>
            <a:r>
              <a:rPr lang="fr-FR" sz="2800" dirty="0" smtClean="0"/>
              <a:t>Choisir et justifier le choix d'une solution</a:t>
            </a:r>
            <a:endParaRPr lang="fr-FR" sz="2800" dirty="0"/>
          </a:p>
        </p:txBody>
      </p:sp>
      <p:pic>
        <p:nvPicPr>
          <p:cNvPr id="35" name="Picture 5"/>
          <p:cNvPicPr>
            <a:picLocks noChangeAspect="1" noChangeArrowheads="1"/>
          </p:cNvPicPr>
          <p:nvPr/>
        </p:nvPicPr>
        <p:blipFill>
          <a:blip r:embed="rId4" cstate="print"/>
          <a:srcRect/>
          <a:stretch>
            <a:fillRect/>
          </a:stretch>
        </p:blipFill>
        <p:spPr bwMode="auto">
          <a:xfrm>
            <a:off x="7956376" y="2420888"/>
            <a:ext cx="864096" cy="594512"/>
          </a:xfrm>
          <a:prstGeom prst="rect">
            <a:avLst/>
          </a:prstGeom>
          <a:noFill/>
          <a:ln w="9525">
            <a:noFill/>
            <a:miter lim="800000"/>
            <a:headEnd/>
            <a:tailEnd/>
          </a:ln>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76</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graphicFrame>
        <p:nvGraphicFramePr>
          <p:cNvPr id="51" name="Tableau 50"/>
          <p:cNvGraphicFramePr>
            <a:graphicFrameLocks noGrp="1"/>
          </p:cNvGraphicFramePr>
          <p:nvPr/>
        </p:nvGraphicFramePr>
        <p:xfrm>
          <a:off x="179511" y="2047570"/>
          <a:ext cx="8784975" cy="1751331"/>
        </p:xfrm>
        <a:graphic>
          <a:graphicData uri="http://schemas.openxmlformats.org/drawingml/2006/table">
            <a:tbl>
              <a:tblPr/>
              <a:tblGrid>
                <a:gridCol w="7200800"/>
                <a:gridCol w="504056"/>
                <a:gridCol w="576064"/>
                <a:gridCol w="504055"/>
              </a:tblGrid>
              <a:tr h="555428">
                <a:tc>
                  <a:txBody>
                    <a:bodyPr/>
                    <a:lstStyle/>
                    <a:p>
                      <a:pPr algn="ctr" fontAlgn="b"/>
                      <a:endParaRPr lang="fr-FR" sz="1600" b="1" i="0" u="none" strike="noStrike" dirty="0">
                        <a:solidFill>
                          <a:srgbClr val="000000"/>
                        </a:solidFill>
                        <a:latin typeface="Calibri"/>
                      </a:endParaRPr>
                    </a:p>
                  </a:txBody>
                  <a:tcPr marL="6550" marR="6550" marT="65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élève A</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élève B</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élève C</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13162">
                <a:tc>
                  <a:txBody>
                    <a:bodyPr/>
                    <a:lstStyle/>
                    <a:p>
                      <a:pPr algn="ctr" fontAlgn="b"/>
                      <a:r>
                        <a:rPr lang="fr-FR" sz="1600" b="1" i="0" u="none" strike="noStrike" dirty="0">
                          <a:solidFill>
                            <a:srgbClr val="000000"/>
                          </a:solidFill>
                          <a:latin typeface="Calibri"/>
                        </a:rPr>
                        <a:t>Conception préliminaire</a:t>
                      </a: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just" rtl="0" fontAlgn="b">
                        <a:buClr>
                          <a:schemeClr val="accent6"/>
                        </a:buClr>
                        <a:buSzPts val="1600"/>
                        <a:buFont typeface="Calibri"/>
                        <a:buNone/>
                      </a:pPr>
                      <a:r>
                        <a:rPr lang="fr-FR" sz="1600" b="0" i="0" u="none" strike="noStrike" dirty="0" smtClean="0">
                          <a:solidFill>
                            <a:schemeClr val="tx1"/>
                          </a:solidFill>
                          <a:latin typeface="Calibri"/>
                        </a:rPr>
                        <a:t>Rechercher</a:t>
                      </a:r>
                      <a:r>
                        <a:rPr lang="fr-FR" sz="1600" b="0" i="0" u="none" strike="noStrike" baseline="0" dirty="0" smtClean="0">
                          <a:solidFill>
                            <a:schemeClr val="tx1"/>
                          </a:solidFill>
                          <a:latin typeface="Calibri"/>
                        </a:rPr>
                        <a:t> les différentes solutions permettant de réaliser les exigences système</a:t>
                      </a:r>
                      <a:endParaRPr lang="fr-FR" sz="1600" b="0" i="0" u="none" strike="noStrike" dirty="0">
                        <a:solidFill>
                          <a:schemeClr val="tx1"/>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just" rtl="0" fontAlgn="b">
                        <a:buClr>
                          <a:schemeClr val="accent6"/>
                        </a:buClr>
                        <a:buSzPts val="1600"/>
                        <a:buFont typeface="Calibri"/>
                        <a:buNone/>
                      </a:pPr>
                      <a:r>
                        <a:rPr lang="fr-FR" sz="1600" b="0" i="0" u="none" strike="noStrike" dirty="0" smtClean="0">
                          <a:solidFill>
                            <a:srgbClr val="000000"/>
                          </a:solidFill>
                          <a:latin typeface="Calibri"/>
                        </a:rPr>
                        <a:t>Lister et préciser les avantages et limites des différentes solutions</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l" fontAlgn="b"/>
                      <a:r>
                        <a:rPr lang="fr-FR" sz="1600" b="0" i="0" u="none" strike="noStrike" dirty="0">
                          <a:solidFill>
                            <a:srgbClr val="000000"/>
                          </a:solidFill>
                          <a:latin typeface="Calibri"/>
                        </a:rPr>
                        <a:t>Choisir et justifier le choix d'une </a:t>
                      </a:r>
                      <a:r>
                        <a:rPr lang="fr-FR" sz="1600" b="0" i="0" u="none" strike="noStrike" dirty="0" smtClean="0">
                          <a:solidFill>
                            <a:srgbClr val="000000"/>
                          </a:solidFill>
                          <a:latin typeface="Calibri"/>
                        </a:rPr>
                        <a:t>solution</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4" name="Rectangle 53"/>
          <p:cNvSpPr/>
          <p:nvPr/>
        </p:nvSpPr>
        <p:spPr>
          <a:xfrm>
            <a:off x="-180528" y="1916832"/>
            <a:ext cx="7848872"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et affectation des élèves</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55" name="Rectangle 54"/>
          <p:cNvSpPr/>
          <p:nvPr/>
        </p:nvSpPr>
        <p:spPr>
          <a:xfrm>
            <a:off x="642910" y="4581128"/>
            <a:ext cx="7848872" cy="2046714"/>
          </a:xfrm>
          <a:prstGeom prst="rect">
            <a:avLst/>
          </a:prstGeom>
        </p:spPr>
        <p:txBody>
          <a:bodyPr wrap="square">
            <a:spAutoFit/>
          </a:bodyPr>
          <a:lstStyle/>
          <a:p>
            <a:pPr marL="182563" indent="-182563" algn="ctr">
              <a:spcAft>
                <a:spcPts val="600"/>
              </a:spcAft>
              <a:buClr>
                <a:schemeClr val="accent6">
                  <a:lumMod val="50000"/>
                </a:schemeClr>
              </a:buClr>
            </a:pPr>
            <a:r>
              <a:rPr lang="fr-FR" sz="2800" b="1" dirty="0" smtClean="0">
                <a:solidFill>
                  <a:srgbClr val="C00000"/>
                </a:solidFill>
              </a:rPr>
              <a:t>Pour identifier le travail de chaque élève</a:t>
            </a:r>
          </a:p>
          <a:p>
            <a:pPr marL="182563" indent="-182563" algn="ctr">
              <a:spcAft>
                <a:spcPts val="600"/>
              </a:spcAft>
              <a:buClr>
                <a:schemeClr val="accent6">
                  <a:lumMod val="50000"/>
                </a:schemeClr>
              </a:buClr>
            </a:pPr>
            <a:r>
              <a:rPr lang="fr-FR" sz="2800" b="1" dirty="0" smtClean="0">
                <a:solidFill>
                  <a:srgbClr val="C00000"/>
                </a:solidFill>
              </a:rPr>
              <a:t> il suffit de répéter les tâches </a:t>
            </a:r>
          </a:p>
          <a:p>
            <a:pPr marL="182563" indent="-182563" algn="ctr">
              <a:spcAft>
                <a:spcPts val="600"/>
              </a:spcAft>
              <a:buClr>
                <a:schemeClr val="accent6">
                  <a:lumMod val="50000"/>
                </a:schemeClr>
              </a:buClr>
            </a:pPr>
            <a:r>
              <a:rPr lang="fr-FR" sz="2800" b="1" dirty="0" smtClean="0">
                <a:solidFill>
                  <a:srgbClr val="C00000"/>
                </a:solidFill>
              </a:rPr>
              <a:t>en précisant les exigences système associées</a:t>
            </a:r>
          </a:p>
          <a:p>
            <a:pPr marL="182563" indent="-182563" algn="ctr">
              <a:spcAft>
                <a:spcPts val="600"/>
              </a:spcAft>
              <a:buClr>
                <a:schemeClr val="accent6">
                  <a:lumMod val="50000"/>
                </a:schemeClr>
              </a:buClr>
              <a:buFont typeface="Arial" pitchFamily="34" charset="0"/>
              <a:buChar char="•"/>
            </a:pPr>
            <a:endParaRPr lang="fr-FR" sz="2800" b="1" dirty="0">
              <a:solidFill>
                <a:srgbClr val="C00000"/>
              </a:solidFill>
            </a:endParaRP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77</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graphicFrame>
        <p:nvGraphicFramePr>
          <p:cNvPr id="51" name="Tableau 50"/>
          <p:cNvGraphicFramePr>
            <a:graphicFrameLocks noGrp="1"/>
          </p:cNvGraphicFramePr>
          <p:nvPr/>
        </p:nvGraphicFramePr>
        <p:xfrm>
          <a:off x="179511" y="2047570"/>
          <a:ext cx="8784975" cy="4693801"/>
        </p:xfrm>
        <a:graphic>
          <a:graphicData uri="http://schemas.openxmlformats.org/drawingml/2006/table">
            <a:tbl>
              <a:tblPr/>
              <a:tblGrid>
                <a:gridCol w="7200800"/>
                <a:gridCol w="504056"/>
                <a:gridCol w="576064"/>
                <a:gridCol w="504055"/>
              </a:tblGrid>
              <a:tr h="555428">
                <a:tc>
                  <a:txBody>
                    <a:bodyPr/>
                    <a:lstStyle/>
                    <a:p>
                      <a:pPr algn="ctr" fontAlgn="b"/>
                      <a:endParaRPr lang="fr-FR" sz="1600" b="1" i="0" u="none" strike="noStrike" dirty="0">
                        <a:solidFill>
                          <a:srgbClr val="000000"/>
                        </a:solidFill>
                        <a:latin typeface="Calibri"/>
                      </a:endParaRPr>
                    </a:p>
                  </a:txBody>
                  <a:tcPr marL="6550" marR="6550" marT="65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élève A</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élève B</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élève C</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13162">
                <a:tc>
                  <a:txBody>
                    <a:bodyPr/>
                    <a:lstStyle/>
                    <a:p>
                      <a:pPr algn="ctr" fontAlgn="b"/>
                      <a:r>
                        <a:rPr lang="fr-FR" sz="1600" b="1" i="0" u="none" strike="noStrike" dirty="0">
                          <a:solidFill>
                            <a:srgbClr val="000000"/>
                          </a:solidFill>
                          <a:latin typeface="Calibri"/>
                        </a:rPr>
                        <a:t>Conception préliminaire</a:t>
                      </a: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marR="0" indent="0" algn="just" defTabSz="914400" rtl="0" eaLnBrk="1" fontAlgn="b" latinLnBrk="0" hangingPunct="1">
                        <a:lnSpc>
                          <a:spcPct val="100000"/>
                        </a:lnSpc>
                        <a:spcBef>
                          <a:spcPts val="0"/>
                        </a:spcBef>
                        <a:spcAft>
                          <a:spcPts val="0"/>
                        </a:spcAft>
                        <a:buClr>
                          <a:schemeClr val="accent6"/>
                        </a:buClr>
                        <a:buSzPts val="1600"/>
                        <a:buFont typeface="Calibri"/>
                        <a:buNone/>
                        <a:tabLst/>
                        <a:defRPr/>
                      </a:pPr>
                      <a:r>
                        <a:rPr lang="fr-FR" sz="1600" b="0" i="0" u="none" strike="noStrike" dirty="0" smtClean="0">
                          <a:solidFill>
                            <a:schemeClr val="tx1"/>
                          </a:solidFill>
                          <a:latin typeface="Calibri"/>
                        </a:rPr>
                        <a:t>Rechercher</a:t>
                      </a:r>
                      <a:r>
                        <a:rPr lang="fr-FR" sz="1600" b="0" i="0" u="none" strike="noStrike" baseline="0" dirty="0" smtClean="0">
                          <a:solidFill>
                            <a:schemeClr val="tx1"/>
                          </a:solidFill>
                          <a:latin typeface="Calibri"/>
                        </a:rPr>
                        <a:t> les différentes solutions permettant de réaliser </a:t>
                      </a:r>
                      <a:r>
                        <a:rPr lang="fr-FR" sz="1600" b="0" i="0" u="none" strike="noStrike" baseline="0" dirty="0" smtClean="0">
                          <a:solidFill>
                            <a:schemeClr val="tx1"/>
                          </a:solidFill>
                          <a:latin typeface="+mn-lt"/>
                        </a:rPr>
                        <a:t>les exigences système</a:t>
                      </a:r>
                      <a:endParaRPr lang="fr-FR" sz="1600" b="0" i="0" u="none" strike="noStrike" dirty="0" smtClean="0">
                        <a:solidFill>
                          <a:schemeClr val="tx1"/>
                        </a:solidFill>
                        <a:latin typeface="+mn-lt"/>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just" rtl="0" fontAlgn="b">
                        <a:buClr>
                          <a:schemeClr val="accent6"/>
                        </a:buClr>
                        <a:buSzPts val="1600"/>
                        <a:buFont typeface="Calibri"/>
                        <a:buNone/>
                      </a:pPr>
                      <a:r>
                        <a:rPr lang="fr-FR" sz="1600" b="0" i="0" u="none" strike="noStrike" dirty="0" smtClean="0">
                          <a:solidFill>
                            <a:srgbClr val="000000"/>
                          </a:solidFill>
                          <a:latin typeface="Calibri"/>
                        </a:rPr>
                        <a:t>Lister et préciser les avantages et limites des différentes solutions</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l" fontAlgn="b"/>
                      <a:r>
                        <a:rPr lang="fr-FR" sz="1600" b="0" i="0" u="none" strike="noStrike" dirty="0">
                          <a:solidFill>
                            <a:srgbClr val="000000"/>
                          </a:solidFill>
                          <a:latin typeface="Calibri"/>
                        </a:rPr>
                        <a:t>Choisir et justifier le choix d'une </a:t>
                      </a:r>
                      <a:r>
                        <a:rPr lang="fr-FR" sz="1600" b="0" i="0" u="none" strike="noStrike" dirty="0" smtClean="0">
                          <a:solidFill>
                            <a:srgbClr val="000000"/>
                          </a:solidFill>
                          <a:latin typeface="Calibri"/>
                        </a:rPr>
                        <a:t>solution</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algn="l" fontAlgn="b"/>
                      <a:r>
                        <a:rPr lang="fr-FR" sz="1600" b="0" i="0" u="none" strike="noStrike" dirty="0">
                          <a:solidFill>
                            <a:srgbClr val="000000"/>
                          </a:solidFill>
                          <a:latin typeface="Calibri"/>
                        </a:rPr>
                        <a:t> </a:t>
                      </a: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just" rtl="0" fontAlgn="b">
                        <a:buClr>
                          <a:schemeClr val="accent6"/>
                        </a:buClr>
                        <a:buSzPts val="1600"/>
                        <a:buFont typeface="Calibri"/>
                        <a:buNone/>
                      </a:pPr>
                      <a:r>
                        <a:rPr lang="fr-FR" sz="1600" b="0" i="0" u="none" strike="noStrike" dirty="0" smtClean="0">
                          <a:solidFill>
                            <a:schemeClr val="tx1"/>
                          </a:solidFill>
                          <a:latin typeface="Calibri"/>
                        </a:rPr>
                        <a:t>Rechercher</a:t>
                      </a:r>
                      <a:r>
                        <a:rPr lang="fr-FR" sz="1600" b="0" i="0" u="none" strike="noStrike" baseline="0" dirty="0" smtClean="0">
                          <a:solidFill>
                            <a:schemeClr val="tx1"/>
                          </a:solidFill>
                          <a:latin typeface="Calibri"/>
                        </a:rPr>
                        <a:t> les différentes solutions permettant de réaliser l’E.S. « éclairer »</a:t>
                      </a:r>
                      <a:endParaRPr lang="fr-FR" sz="1600" b="0" i="0" u="none" strike="noStrike" dirty="0">
                        <a:solidFill>
                          <a:schemeClr val="tx1"/>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94247">
                <a:tc>
                  <a:txBody>
                    <a:bodyPr/>
                    <a:lstStyle/>
                    <a:p>
                      <a:pPr marL="82550" indent="0" algn="just" rtl="0" fontAlgn="b">
                        <a:buClr>
                          <a:schemeClr val="accent6"/>
                        </a:buClr>
                        <a:buSzPts val="1600"/>
                        <a:buFont typeface="Calibri"/>
                        <a:buNone/>
                      </a:pPr>
                      <a:r>
                        <a:rPr lang="fr-FR" sz="1600" b="0" i="0" u="none" strike="noStrike" dirty="0" smtClean="0">
                          <a:solidFill>
                            <a:srgbClr val="000000"/>
                          </a:solidFill>
                          <a:latin typeface="Calibri"/>
                        </a:rPr>
                        <a:t>Lister et préciser les avantages et limites des différentes solutions</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94247">
                <a:tc>
                  <a:txBody>
                    <a:bodyPr/>
                    <a:lstStyle/>
                    <a:p>
                      <a:pPr marL="82550" indent="0" algn="l" fontAlgn="b"/>
                      <a:r>
                        <a:rPr lang="fr-FR" sz="1600" b="0" i="0" u="none" strike="noStrike" dirty="0">
                          <a:solidFill>
                            <a:srgbClr val="000000"/>
                          </a:solidFill>
                          <a:latin typeface="Calibri"/>
                        </a:rPr>
                        <a:t>Choisir et justifier le choix d'une </a:t>
                      </a:r>
                      <a:r>
                        <a:rPr lang="fr-FR" sz="1600" b="0" i="0" u="none" strike="noStrike" dirty="0" smtClean="0">
                          <a:solidFill>
                            <a:srgbClr val="000000"/>
                          </a:solidFill>
                          <a:latin typeface="Calibri"/>
                        </a:rPr>
                        <a:t>solution</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94247">
                <a:tc>
                  <a:txBody>
                    <a:bodyPr/>
                    <a:lstStyle/>
                    <a:p>
                      <a:pPr marL="82550" marR="0" indent="0" algn="just" defTabSz="914400" rtl="0" eaLnBrk="1" fontAlgn="b" latinLnBrk="0" hangingPunct="1">
                        <a:lnSpc>
                          <a:spcPct val="100000"/>
                        </a:lnSpc>
                        <a:spcBef>
                          <a:spcPts val="0"/>
                        </a:spcBef>
                        <a:spcAft>
                          <a:spcPts val="0"/>
                        </a:spcAft>
                        <a:buClr>
                          <a:schemeClr val="accent6"/>
                        </a:buClr>
                        <a:buSzPts val="1600"/>
                        <a:buFont typeface="Calibri"/>
                        <a:buNone/>
                        <a:tabLst/>
                        <a:defRPr/>
                      </a:pPr>
                      <a:r>
                        <a:rPr lang="fr-FR" sz="1600" b="0" i="0" u="none" strike="noStrike" dirty="0" smtClean="0">
                          <a:solidFill>
                            <a:schemeClr val="tx1"/>
                          </a:solidFill>
                          <a:latin typeface="Calibri"/>
                        </a:rPr>
                        <a:t>Rechercher</a:t>
                      </a:r>
                      <a:r>
                        <a:rPr lang="fr-FR" sz="1600" b="0" i="0" u="none" strike="noStrike" baseline="0" dirty="0" smtClean="0">
                          <a:solidFill>
                            <a:schemeClr val="tx1"/>
                          </a:solidFill>
                          <a:latin typeface="Calibri"/>
                        </a:rPr>
                        <a:t> les différentes solutions permettant de réaliser </a:t>
                      </a:r>
                      <a:r>
                        <a:rPr lang="fr-FR" sz="1600" b="0" i="0" u="none" strike="noStrike" baseline="0" dirty="0" smtClean="0">
                          <a:solidFill>
                            <a:schemeClr val="tx1"/>
                          </a:solidFill>
                          <a:latin typeface="+mn-lt"/>
                        </a:rPr>
                        <a:t>l’E.S. </a:t>
                      </a:r>
                      <a:r>
                        <a:rPr lang="fr-FR" sz="1600" b="0" i="0" u="none" strike="noStrike" baseline="0" dirty="0" smtClean="0">
                          <a:solidFill>
                            <a:schemeClr val="tx1"/>
                          </a:solidFill>
                          <a:latin typeface="Calibri"/>
                        </a:rPr>
                        <a:t>« produire  …»</a:t>
                      </a:r>
                      <a:endParaRPr lang="fr-FR" sz="1600" b="0" i="0" u="none" strike="noStrike" dirty="0">
                        <a:solidFill>
                          <a:schemeClr val="tx1"/>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247">
                <a:tc>
                  <a:txBody>
                    <a:bodyPr/>
                    <a:lstStyle/>
                    <a:p>
                      <a:pPr marL="82550" indent="0" algn="just" rtl="0" fontAlgn="b">
                        <a:buClr>
                          <a:schemeClr val="accent6"/>
                        </a:buClr>
                        <a:buSzPts val="1600"/>
                        <a:buFont typeface="Calibri"/>
                        <a:buNone/>
                      </a:pPr>
                      <a:r>
                        <a:rPr lang="fr-FR" sz="1600" b="0" i="0" u="none" strike="noStrike" dirty="0" smtClean="0">
                          <a:solidFill>
                            <a:srgbClr val="000000"/>
                          </a:solidFill>
                          <a:latin typeface="Calibri"/>
                        </a:rPr>
                        <a:t>Lister et préciser les avantages et limites des différentes solutions</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dirty="0">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247">
                <a:tc>
                  <a:txBody>
                    <a:bodyPr/>
                    <a:lstStyle/>
                    <a:p>
                      <a:pPr marL="82550" indent="0" algn="l" fontAlgn="b"/>
                      <a:r>
                        <a:rPr lang="fr-FR" sz="1600" b="0" i="0" u="none" strike="noStrike" dirty="0">
                          <a:solidFill>
                            <a:srgbClr val="000000"/>
                          </a:solidFill>
                          <a:latin typeface="Calibri"/>
                        </a:rPr>
                        <a:t>Choisir et justifier le choix d'une </a:t>
                      </a:r>
                      <a:r>
                        <a:rPr lang="fr-FR" sz="1600" b="0" i="0" u="none" strike="noStrike" dirty="0" smtClean="0">
                          <a:solidFill>
                            <a:srgbClr val="000000"/>
                          </a:solidFill>
                          <a:latin typeface="Calibri"/>
                        </a:rPr>
                        <a:t>solution</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247">
                <a:tc>
                  <a:txBody>
                    <a:bodyPr/>
                    <a:lstStyle/>
                    <a:p>
                      <a:pPr marL="82550" marR="0" indent="0" algn="just" defTabSz="914400" rtl="0" eaLnBrk="1" fontAlgn="b" latinLnBrk="0" hangingPunct="1">
                        <a:lnSpc>
                          <a:spcPct val="100000"/>
                        </a:lnSpc>
                        <a:spcBef>
                          <a:spcPts val="0"/>
                        </a:spcBef>
                        <a:spcAft>
                          <a:spcPts val="0"/>
                        </a:spcAft>
                        <a:buClr>
                          <a:schemeClr val="accent6"/>
                        </a:buClr>
                        <a:buSzPts val="1600"/>
                        <a:buFont typeface="Calibri"/>
                        <a:buNone/>
                        <a:tabLst/>
                        <a:defRPr/>
                      </a:pPr>
                      <a:r>
                        <a:rPr lang="fr-FR" sz="1600" b="0" i="0" u="none" strike="noStrike" dirty="0" smtClean="0">
                          <a:solidFill>
                            <a:schemeClr val="tx1"/>
                          </a:solidFill>
                          <a:latin typeface="Calibri"/>
                        </a:rPr>
                        <a:t>Rechercher</a:t>
                      </a:r>
                      <a:r>
                        <a:rPr lang="fr-FR" sz="1600" b="0" i="0" u="none" strike="noStrike" baseline="0" dirty="0" smtClean="0">
                          <a:solidFill>
                            <a:schemeClr val="tx1"/>
                          </a:solidFill>
                          <a:latin typeface="Calibri"/>
                        </a:rPr>
                        <a:t> les différentes solutions permettant de réaliser </a:t>
                      </a:r>
                      <a:r>
                        <a:rPr lang="fr-FR" sz="1600" b="0" i="0" u="none" strike="noStrike" baseline="0" dirty="0" smtClean="0">
                          <a:solidFill>
                            <a:schemeClr val="tx1"/>
                          </a:solidFill>
                          <a:latin typeface="+mn-lt"/>
                        </a:rPr>
                        <a:t>l’E.S. </a:t>
                      </a:r>
                      <a:r>
                        <a:rPr lang="fr-FR" sz="1600" b="0" i="0" u="none" strike="noStrike" baseline="0" dirty="0" smtClean="0">
                          <a:solidFill>
                            <a:schemeClr val="tx1"/>
                          </a:solidFill>
                          <a:latin typeface="Calibri"/>
                        </a:rPr>
                        <a:t>« stocker …»</a:t>
                      </a:r>
                      <a:endParaRPr lang="fr-FR" sz="1600" b="0" i="0" u="none" strike="noStrike" dirty="0">
                        <a:solidFill>
                          <a:schemeClr val="tx1"/>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94247">
                <a:tc>
                  <a:txBody>
                    <a:bodyPr/>
                    <a:lstStyle/>
                    <a:p>
                      <a:pPr marL="82550" indent="0" algn="just" rtl="0" fontAlgn="b">
                        <a:buClr>
                          <a:schemeClr val="accent6"/>
                        </a:buClr>
                        <a:buSzPts val="1600"/>
                        <a:buFont typeface="Calibri"/>
                        <a:buNone/>
                      </a:pPr>
                      <a:r>
                        <a:rPr lang="fr-FR" sz="1600" b="0" i="0" u="none" strike="noStrike" dirty="0" smtClean="0">
                          <a:solidFill>
                            <a:srgbClr val="000000"/>
                          </a:solidFill>
                          <a:latin typeface="Calibri"/>
                        </a:rPr>
                        <a:t>Lister et préciser les avantages et limites des différentes solutions</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94247">
                <a:tc>
                  <a:txBody>
                    <a:bodyPr/>
                    <a:lstStyle/>
                    <a:p>
                      <a:pPr marL="82550" indent="0" algn="l" fontAlgn="b"/>
                      <a:r>
                        <a:rPr lang="fr-FR" sz="1600" b="0" i="0" u="none" strike="noStrike" dirty="0">
                          <a:solidFill>
                            <a:srgbClr val="000000"/>
                          </a:solidFill>
                          <a:latin typeface="Calibri"/>
                        </a:rPr>
                        <a:t>Choisir et justifier le choix d'une </a:t>
                      </a:r>
                      <a:r>
                        <a:rPr lang="fr-FR" sz="1600" b="0" i="0" u="none" strike="noStrike" dirty="0" smtClean="0">
                          <a:solidFill>
                            <a:srgbClr val="000000"/>
                          </a:solidFill>
                          <a:latin typeface="Calibri"/>
                        </a:rPr>
                        <a:t>solution</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dirty="0">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bl>
          </a:graphicData>
        </a:graphic>
      </p:graphicFrame>
      <p:sp>
        <p:nvSpPr>
          <p:cNvPr id="22" name="ZoneTexte 21"/>
          <p:cNvSpPr txBox="1"/>
          <p:nvPr/>
        </p:nvSpPr>
        <p:spPr>
          <a:xfrm>
            <a:off x="428596" y="5072074"/>
            <a:ext cx="6858048" cy="1569660"/>
          </a:xfrm>
          <a:prstGeom prst="rect">
            <a:avLst/>
          </a:prstGeom>
          <a:solidFill>
            <a:schemeClr val="bg1"/>
          </a:solidFill>
        </p:spPr>
        <p:txBody>
          <a:bodyPr wrap="square" rtlCol="0">
            <a:spAutoFit/>
          </a:bodyPr>
          <a:lstStyle/>
          <a:p>
            <a:pPr algn="ctr"/>
            <a:r>
              <a:rPr lang="fr-FR" sz="2400" dirty="0" smtClean="0">
                <a:solidFill>
                  <a:srgbClr val="FF0000"/>
                </a:solidFill>
              </a:rPr>
              <a:t>Ce type de libellé n’empêche pas que, </a:t>
            </a:r>
          </a:p>
          <a:p>
            <a:pPr algn="ctr"/>
            <a:r>
              <a:rPr lang="fr-FR" sz="2400" dirty="0" smtClean="0">
                <a:solidFill>
                  <a:srgbClr val="FF0000"/>
                </a:solidFill>
              </a:rPr>
              <a:t>dans le cadre d’une démarche de créativité, </a:t>
            </a:r>
          </a:p>
          <a:p>
            <a:pPr algn="ctr"/>
            <a:r>
              <a:rPr lang="fr-FR" sz="2400" dirty="0" smtClean="0">
                <a:solidFill>
                  <a:srgbClr val="FF0000"/>
                </a:solidFill>
              </a:rPr>
              <a:t>les tâches soient menées en groupe, l’élève qui en a la charge jouant le rôle d’animateur </a:t>
            </a:r>
            <a:endParaRPr lang="fr-FR" sz="2400" dirty="0">
              <a:solidFill>
                <a:srgbClr val="FF0000"/>
              </a:solidFill>
            </a:endParaRP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78</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857753"/>
          <a:ext cx="8501122" cy="1642553"/>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a:t>
                      </a:r>
                      <a:r>
                        <a:rPr lang="fr-FR" sz="1050" b="0" i="0" u="none" strike="noStrike" dirty="0" smtClean="0">
                          <a:solidFill>
                            <a:srgbClr val="000000"/>
                          </a:solidFill>
                          <a:latin typeface="Calibri"/>
                        </a:rPr>
                        <a:t>la </a:t>
                      </a:r>
                      <a:r>
                        <a:rPr lang="fr-FR" sz="1050" b="0" i="0" u="none" strike="noStrike" dirty="0">
                          <a:solidFill>
                            <a:srgbClr val="000000"/>
                          </a:solidFill>
                          <a:latin typeface="Calibri"/>
                        </a:rPr>
                        <a:t>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bl>
          </a:graphicData>
        </a:graphic>
      </p:graphicFrame>
      <p:sp>
        <p:nvSpPr>
          <p:cNvPr id="6" name="ZoneTexte 5"/>
          <p:cNvSpPr txBox="1"/>
          <p:nvPr/>
        </p:nvSpPr>
        <p:spPr>
          <a:xfrm>
            <a:off x="214282" y="2714620"/>
            <a:ext cx="8501122" cy="2816156"/>
          </a:xfrm>
          <a:prstGeom prst="rect">
            <a:avLst/>
          </a:prstGeom>
          <a:solidFill>
            <a:schemeClr val="bg1"/>
          </a:solidFill>
        </p:spPr>
        <p:txBody>
          <a:bodyPr wrap="square" rtlCol="0">
            <a:spAutoFit/>
          </a:bodyPr>
          <a:lstStyle/>
          <a:p>
            <a:pPr marL="274638" indent="-274638">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Typologie des tâches liées à la conception détaillée</a:t>
            </a:r>
          </a:p>
          <a:p>
            <a:pPr marL="274638" indent="-274638">
              <a:buClr>
                <a:schemeClr val="accent6">
                  <a:lumMod val="50000"/>
                </a:schemeClr>
              </a:buClr>
              <a:buFont typeface="Arial" pitchFamily="34" charset="0"/>
              <a:buChar char="•"/>
            </a:pPr>
            <a:r>
              <a:rPr lang="fr-FR" sz="2400" dirty="0" smtClean="0"/>
              <a:t>Définir la structure, la constitution d’un système, les choix de constituants</a:t>
            </a:r>
          </a:p>
          <a:p>
            <a:pPr marL="274638" indent="-274638">
              <a:buClr>
                <a:schemeClr val="accent6">
                  <a:lumMod val="50000"/>
                </a:schemeClr>
              </a:buClr>
              <a:buFont typeface="Arial" pitchFamily="34" charset="0"/>
              <a:buChar char="•"/>
            </a:pPr>
            <a:r>
              <a:rPr lang="fr-FR" sz="2400" dirty="0" smtClean="0"/>
              <a:t>Renseigner un logiciel de simulation, interpréter les résultats d’une simulation</a:t>
            </a:r>
          </a:p>
          <a:p>
            <a:pPr marL="274638" indent="-274638">
              <a:buClr>
                <a:schemeClr val="accent6">
                  <a:lumMod val="50000"/>
                </a:schemeClr>
              </a:buClr>
              <a:buFont typeface="Arial" pitchFamily="34" charset="0"/>
              <a:buChar char="•"/>
            </a:pPr>
            <a:r>
              <a:rPr lang="fr-FR" sz="2400" dirty="0" smtClean="0"/>
              <a:t>Expérimenter des procédures de stockage, de transport, de transformation d’énergie</a:t>
            </a:r>
            <a:endParaRPr lang="fr-FR" sz="2400" dirty="0"/>
          </a:p>
        </p:txBody>
      </p:sp>
      <p:sp>
        <p:nvSpPr>
          <p:cNvPr id="7" name="ZoneTexte 6"/>
          <p:cNvSpPr txBox="1"/>
          <p:nvPr/>
        </p:nvSpPr>
        <p:spPr>
          <a:xfrm>
            <a:off x="285720" y="191136"/>
            <a:ext cx="8501122" cy="523220"/>
          </a:xfrm>
          <a:prstGeom prst="rect">
            <a:avLst/>
          </a:prstGeom>
          <a:solidFill>
            <a:schemeClr val="bg1"/>
          </a:solidFill>
        </p:spPr>
        <p:txBody>
          <a:bodyPr wrap="square" rtlCol="0">
            <a:spAutoFit/>
          </a:bodyPr>
          <a:lstStyle/>
          <a:p>
            <a:pPr marL="274638" indent="-274638" algn="ctr">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Compétences liées à la conception détaillée</a:t>
            </a: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79</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Rectangle 36"/>
          <p:cNvSpPr/>
          <p:nvPr/>
        </p:nvSpPr>
        <p:spPr>
          <a:xfrm>
            <a:off x="611560" y="2428868"/>
            <a:ext cx="7848872"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liées à la conception détaillée</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000372"/>
            <a:ext cx="8257780" cy="3262432"/>
          </a:xfrm>
          <a:prstGeom prst="rect">
            <a:avLst/>
          </a:prstGeom>
        </p:spPr>
        <p:txBody>
          <a:bodyPr wrap="square">
            <a:spAutoFit/>
          </a:bodyPr>
          <a:lstStyle/>
          <a:p>
            <a:pPr marL="182563" indent="-182563" algn="just">
              <a:spcAft>
                <a:spcPts val="600"/>
              </a:spcAft>
              <a:buClr>
                <a:schemeClr val="accent6">
                  <a:lumMod val="50000"/>
                </a:schemeClr>
              </a:buClr>
              <a:buFont typeface="Arial" pitchFamily="34" charset="0"/>
              <a:buChar char="•"/>
            </a:pPr>
            <a:r>
              <a:rPr lang="fr-FR" sz="2800" dirty="0" smtClean="0"/>
              <a:t>Définir la structure et les composants de l’exigence  système « … »</a:t>
            </a:r>
          </a:p>
          <a:p>
            <a:pPr marL="182563" indent="-182563" algn="just">
              <a:spcAft>
                <a:spcPts val="600"/>
              </a:spcAft>
              <a:buClr>
                <a:schemeClr val="accent6">
                  <a:lumMod val="50000"/>
                </a:schemeClr>
              </a:buClr>
              <a:buFont typeface="Arial" pitchFamily="34" charset="0"/>
              <a:buChar char="•"/>
            </a:pPr>
            <a:r>
              <a:rPr lang="fr-FR" sz="2800" dirty="0" smtClean="0"/>
              <a:t>Vérifier, à l'aide d'un logiciel de simulation, si les composants choisis permettent de respecter les données fixées par le CDC</a:t>
            </a:r>
          </a:p>
          <a:p>
            <a:pPr marL="182563" indent="-182563" algn="just">
              <a:spcAft>
                <a:spcPts val="600"/>
              </a:spcAft>
              <a:buClr>
                <a:schemeClr val="accent6">
                  <a:lumMod val="50000"/>
                </a:schemeClr>
              </a:buClr>
              <a:buFont typeface="Arial" pitchFamily="34" charset="0"/>
              <a:buChar char="•"/>
            </a:pPr>
            <a:r>
              <a:rPr lang="fr-FR" sz="2800" dirty="0" smtClean="0"/>
              <a:t>En cas de non-conformité, définir les caractéristiques des composants qui permettraient de respecter le CDC</a:t>
            </a:r>
            <a:endParaRPr lang="fr-FR" sz="2800" dirty="0"/>
          </a:p>
        </p:txBody>
      </p:sp>
      <p:pic>
        <p:nvPicPr>
          <p:cNvPr id="35" name="Picture 5"/>
          <p:cNvPicPr>
            <a:picLocks noChangeAspect="1" noChangeArrowheads="1"/>
          </p:cNvPicPr>
          <p:nvPr/>
        </p:nvPicPr>
        <p:blipFill>
          <a:blip r:embed="rId4" cstate="print"/>
          <a:srcRect/>
          <a:stretch>
            <a:fillRect/>
          </a:stretch>
        </p:blipFill>
        <p:spPr bwMode="auto">
          <a:xfrm>
            <a:off x="7812360" y="2420888"/>
            <a:ext cx="864096" cy="594512"/>
          </a:xfrm>
          <a:prstGeom prst="rect">
            <a:avLst/>
          </a:prstGeom>
          <a:noFill/>
          <a:ln w="9525">
            <a:noFill/>
            <a:miter lim="800000"/>
            <a:headEnd/>
            <a:tailEnd/>
          </a:ln>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57356" y="714356"/>
            <a:ext cx="7131395" cy="4993471"/>
          </a:xfrm>
          <a:prstGeom prst="rect">
            <a:avLst/>
          </a:prstGeom>
          <a:noFill/>
          <a:ln w="9525">
            <a:noFill/>
            <a:miter lim="800000"/>
            <a:headEnd/>
            <a:tailEnd/>
          </a:ln>
          <a:effectLst/>
        </p:spPr>
      </p:pic>
      <p:sp>
        <p:nvSpPr>
          <p:cNvPr id="5" name="Rectangle à coins arrondis 4"/>
          <p:cNvSpPr/>
          <p:nvPr/>
        </p:nvSpPr>
        <p:spPr>
          <a:xfrm>
            <a:off x="142844" y="2214554"/>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11" name="Rectangle à coins arrondis 10"/>
          <p:cNvSpPr/>
          <p:nvPr/>
        </p:nvSpPr>
        <p:spPr>
          <a:xfrm>
            <a:off x="142844" y="3000372"/>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2" name="Rectangle à coins arrondis 11"/>
          <p:cNvSpPr/>
          <p:nvPr/>
        </p:nvSpPr>
        <p:spPr>
          <a:xfrm>
            <a:off x="142844" y="378619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3" name="Rectangle à coins arrondis 12"/>
          <p:cNvSpPr/>
          <p:nvPr/>
        </p:nvSpPr>
        <p:spPr>
          <a:xfrm>
            <a:off x="142844" y="4572008"/>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sp>
        <p:nvSpPr>
          <p:cNvPr id="14" name="Rectangle à coins arrondis 13"/>
          <p:cNvSpPr/>
          <p:nvPr/>
        </p:nvSpPr>
        <p:spPr>
          <a:xfrm>
            <a:off x="142844" y="5357826"/>
            <a:ext cx="1357322" cy="85725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parties prenantes</a:t>
            </a:r>
            <a:endParaRPr lang="fr-FR" dirty="0"/>
          </a:p>
        </p:txBody>
      </p:sp>
      <p:sp>
        <p:nvSpPr>
          <p:cNvPr id="15" name="ZoneTexte 14"/>
          <p:cNvSpPr txBox="1"/>
          <p:nvPr/>
        </p:nvSpPr>
        <p:spPr>
          <a:xfrm>
            <a:off x="285720" y="285728"/>
            <a:ext cx="1095813" cy="923330"/>
          </a:xfrm>
          <a:prstGeom prst="rect">
            <a:avLst/>
          </a:prstGeom>
          <a:noFill/>
        </p:spPr>
        <p:txBody>
          <a:bodyPr wrap="none" rtlCol="0">
            <a:spAutoFit/>
          </a:bodyPr>
          <a:lstStyle/>
          <a:p>
            <a:pPr algn="ctr"/>
            <a:r>
              <a:rPr lang="fr-FR" b="1" dirty="0" smtClean="0"/>
              <a:t>Etapes</a:t>
            </a:r>
          </a:p>
          <a:p>
            <a:pPr algn="ctr"/>
            <a:r>
              <a:rPr lang="fr-FR" b="1" dirty="0" smtClean="0"/>
              <a:t>rédaction</a:t>
            </a:r>
          </a:p>
          <a:p>
            <a:pPr algn="ctr"/>
            <a:r>
              <a:rPr lang="fr-FR" b="1" dirty="0" err="1" smtClean="0"/>
              <a:t>CdC</a:t>
            </a:r>
            <a:endParaRPr lang="fr-FR" b="1" dirty="0"/>
          </a:p>
        </p:txBody>
      </p:sp>
      <p:cxnSp>
        <p:nvCxnSpPr>
          <p:cNvPr id="16" name="Connecteur droit 15"/>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pic>
        <p:nvPicPr>
          <p:cNvPr id="18" name="Image 17" descr="Sablier.jpg"/>
          <p:cNvPicPr>
            <a:picLocks noChangeAspect="1"/>
          </p:cNvPicPr>
          <p:nvPr/>
        </p:nvPicPr>
        <p:blipFill>
          <a:blip r:embed="rId3" cstate="print"/>
          <a:stretch>
            <a:fillRect/>
          </a:stretch>
        </p:blipFill>
        <p:spPr>
          <a:xfrm>
            <a:off x="8643934" y="6357934"/>
            <a:ext cx="500066" cy="500066"/>
          </a:xfrm>
          <a:prstGeom prst="rect">
            <a:avLst/>
          </a:prstGeom>
        </p:spPr>
      </p:pic>
      <p:sp>
        <p:nvSpPr>
          <p:cNvPr id="20" name="Rectangle à coins arrondis 19"/>
          <p:cNvSpPr/>
          <p:nvPr/>
        </p:nvSpPr>
        <p:spPr>
          <a:xfrm>
            <a:off x="142844" y="1285860"/>
            <a:ext cx="1357322" cy="785818"/>
          </a:xfrm>
          <a:prstGeom prst="roundRect">
            <a:avLst/>
          </a:prstGeom>
          <a:solidFill>
            <a:schemeClr val="accent1"/>
          </a:solidFill>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80</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1003556"/>
          <a:ext cx="8501122" cy="1199718"/>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résultats 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latin typeface="Calibri"/>
                        </a:rPr>
                        <a:t>PROTOTYPAGE/RÉALISATION</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latin typeface="Calibri"/>
                        </a:rPr>
                        <a:t>PROTOTYPAGE/RÉALISATION</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4472">
                <a:tc>
                  <a:txBody>
                    <a:bodyPr/>
                    <a:lstStyle/>
                    <a:p>
                      <a:pPr algn="ctr" fontAlgn="ctr"/>
                      <a:r>
                        <a:rPr lang="fr-FR" sz="1200" b="1" i="0" u="none" strike="noStrike" dirty="0" smtClean="0">
                          <a:solidFill>
                            <a:schemeClr val="bg1"/>
                          </a:solidFill>
                          <a:latin typeface="Calibri"/>
                        </a:rPr>
                        <a:t>CO8</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des éléments d’une solution technique et analyser les écarts par rapport au cahier des charges</a:t>
                      </a:r>
                      <a:endParaRPr lang="fr-FR" sz="1050" b="0"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smtClean="0">
                          <a:solidFill>
                            <a:srgbClr val="000000"/>
                          </a:solidFill>
                          <a:latin typeface="+mn-lt"/>
                        </a:rPr>
                        <a:t>PROTOTYPAGE/RÉALISATION</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PROTOTYPAGE/RÉALISATION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bl>
          </a:graphicData>
        </a:graphic>
      </p:graphicFrame>
      <p:sp>
        <p:nvSpPr>
          <p:cNvPr id="6" name="ZoneTexte 5"/>
          <p:cNvSpPr txBox="1"/>
          <p:nvPr/>
        </p:nvSpPr>
        <p:spPr>
          <a:xfrm>
            <a:off x="285720" y="191136"/>
            <a:ext cx="8501122" cy="523220"/>
          </a:xfrm>
          <a:prstGeom prst="rect">
            <a:avLst/>
          </a:prstGeom>
          <a:solidFill>
            <a:schemeClr val="bg1"/>
          </a:solidFill>
        </p:spPr>
        <p:txBody>
          <a:bodyPr wrap="square" rtlCol="0">
            <a:spAutoFit/>
          </a:bodyPr>
          <a:lstStyle/>
          <a:p>
            <a:pPr marL="274638" indent="-274638" algn="ctr">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Compétences liées au prototypage et à la réalisation</a:t>
            </a:r>
          </a:p>
        </p:txBody>
      </p:sp>
      <p:sp>
        <p:nvSpPr>
          <p:cNvPr id="8" name="ZoneTexte 7"/>
          <p:cNvSpPr txBox="1"/>
          <p:nvPr/>
        </p:nvSpPr>
        <p:spPr>
          <a:xfrm>
            <a:off x="214282" y="2714620"/>
            <a:ext cx="8501122" cy="2446824"/>
          </a:xfrm>
          <a:prstGeom prst="rect">
            <a:avLst/>
          </a:prstGeom>
          <a:solidFill>
            <a:schemeClr val="bg1"/>
          </a:solidFill>
        </p:spPr>
        <p:txBody>
          <a:bodyPr wrap="square" rtlCol="0">
            <a:spAutoFit/>
          </a:bodyPr>
          <a:lstStyle/>
          <a:p>
            <a:pPr marL="274638" indent="-274638">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Typologie des tâches liées au prototypage / réalisation</a:t>
            </a:r>
          </a:p>
          <a:p>
            <a:pPr marL="274638" indent="-274638">
              <a:buClr>
                <a:schemeClr val="accent6">
                  <a:lumMod val="50000"/>
                </a:schemeClr>
              </a:buClr>
              <a:buFont typeface="Arial" pitchFamily="34" charset="0"/>
              <a:buChar char="•"/>
            </a:pPr>
            <a:r>
              <a:rPr lang="fr-FR" sz="2400" dirty="0" smtClean="0"/>
              <a:t>Réaliser et valider un prototype</a:t>
            </a:r>
          </a:p>
          <a:p>
            <a:pPr marL="274638" indent="-274638">
              <a:buClr>
                <a:schemeClr val="accent6">
                  <a:lumMod val="50000"/>
                </a:schemeClr>
              </a:buClr>
              <a:buFont typeface="Arial" pitchFamily="34" charset="0"/>
              <a:buChar char="•"/>
            </a:pPr>
            <a:r>
              <a:rPr lang="fr-FR" sz="2400" dirty="0" smtClean="0"/>
              <a:t>Comparer et interpréter les résultats d’une simulation avec un comportement réel</a:t>
            </a:r>
          </a:p>
          <a:p>
            <a:pPr marL="274638" indent="-274638">
              <a:buClr>
                <a:schemeClr val="accent6">
                  <a:lumMod val="50000"/>
                </a:schemeClr>
              </a:buClr>
              <a:buFont typeface="Arial" pitchFamily="34" charset="0"/>
              <a:buChar char="•"/>
            </a:pPr>
            <a:r>
              <a:rPr lang="fr-FR" sz="2400" dirty="0" smtClean="0"/>
              <a:t>Justifier des éléments d’une simulation</a:t>
            </a:r>
          </a:p>
          <a:p>
            <a:pPr marL="274638" indent="-274638">
              <a:buClr>
                <a:schemeClr val="accent6">
                  <a:lumMod val="50000"/>
                </a:schemeClr>
              </a:buClr>
              <a:buFont typeface="Arial" pitchFamily="34" charset="0"/>
              <a:buChar char="•"/>
            </a:pPr>
            <a:r>
              <a:rPr lang="fr-FR" sz="2400" dirty="0" smtClean="0"/>
              <a:t>Mettre en œuvre un protocole d’essais et de mesures</a:t>
            </a: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81</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Rectangle 36"/>
          <p:cNvSpPr/>
          <p:nvPr/>
        </p:nvSpPr>
        <p:spPr>
          <a:xfrm>
            <a:off x="611560" y="2428868"/>
            <a:ext cx="7848872"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liées au prototypage / réalisation</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068960"/>
            <a:ext cx="7848872" cy="3416320"/>
          </a:xfrm>
          <a:prstGeom prst="rect">
            <a:avLst/>
          </a:prstGeom>
        </p:spPr>
        <p:txBody>
          <a:bodyPr wrap="square">
            <a:spAutoFit/>
          </a:bodyPr>
          <a:lstStyle/>
          <a:p>
            <a:pPr marL="182563" indent="-182563" algn="just">
              <a:spcAft>
                <a:spcPts val="600"/>
              </a:spcAft>
              <a:buClr>
                <a:schemeClr val="accent6">
                  <a:lumMod val="50000"/>
                </a:schemeClr>
              </a:buClr>
              <a:buFont typeface="Arial" pitchFamily="34" charset="0"/>
              <a:buChar char="•"/>
            </a:pPr>
            <a:r>
              <a:rPr lang="fr-FR" sz="2800" dirty="0" smtClean="0"/>
              <a:t>Réaliser le prototype de l’exigence  système « … »</a:t>
            </a:r>
          </a:p>
          <a:p>
            <a:pPr marL="182563" indent="-182563" algn="just">
              <a:spcAft>
                <a:spcPts val="600"/>
              </a:spcAft>
              <a:buClr>
                <a:schemeClr val="accent6">
                  <a:lumMod val="50000"/>
                </a:schemeClr>
              </a:buClr>
              <a:buFont typeface="Arial" pitchFamily="34" charset="0"/>
              <a:buChar char="•"/>
            </a:pPr>
            <a:r>
              <a:rPr lang="fr-FR" sz="2800" dirty="0" smtClean="0"/>
              <a:t>Définir le protocole de test, le mettre en œuvre et interpréter les résultats.</a:t>
            </a:r>
          </a:p>
          <a:p>
            <a:pPr marL="182563" indent="-182563" algn="just">
              <a:spcAft>
                <a:spcPts val="600"/>
              </a:spcAft>
              <a:buClr>
                <a:schemeClr val="accent6">
                  <a:lumMod val="50000"/>
                </a:schemeClr>
              </a:buClr>
              <a:buFont typeface="Arial" pitchFamily="34" charset="0"/>
              <a:buChar char="•"/>
            </a:pPr>
            <a:r>
              <a:rPr lang="fr-FR" sz="2800" dirty="0" smtClean="0"/>
              <a:t>Comparer et interpréter les résultats de la simulation avec le comportement réel</a:t>
            </a:r>
          </a:p>
          <a:p>
            <a:pPr marL="182563" indent="-182563" algn="just">
              <a:spcAft>
                <a:spcPts val="600"/>
              </a:spcAft>
              <a:buClr>
                <a:schemeClr val="accent6">
                  <a:lumMod val="50000"/>
                </a:schemeClr>
              </a:buClr>
              <a:buFont typeface="Arial" pitchFamily="34" charset="0"/>
              <a:buChar char="•"/>
            </a:pPr>
            <a:r>
              <a:rPr lang="fr-FR" sz="2800" dirty="0" smtClean="0"/>
              <a:t>Justifier les éléments de simulation</a:t>
            </a:r>
          </a:p>
          <a:p>
            <a:pPr marL="182563" indent="-182563" algn="just">
              <a:spcAft>
                <a:spcPts val="600"/>
              </a:spcAft>
              <a:buClr>
                <a:schemeClr val="accent6">
                  <a:lumMod val="50000"/>
                </a:schemeClr>
              </a:buClr>
              <a:buFont typeface="Arial" pitchFamily="34" charset="0"/>
              <a:buChar char="•"/>
            </a:pPr>
            <a:endParaRPr lang="fr-FR" sz="2800" b="1" dirty="0"/>
          </a:p>
        </p:txBody>
      </p:sp>
      <p:pic>
        <p:nvPicPr>
          <p:cNvPr id="35" name="Picture 5"/>
          <p:cNvPicPr>
            <a:picLocks noChangeAspect="1" noChangeArrowheads="1"/>
          </p:cNvPicPr>
          <p:nvPr/>
        </p:nvPicPr>
        <p:blipFill>
          <a:blip r:embed="rId4" cstate="print"/>
          <a:srcRect/>
          <a:stretch>
            <a:fillRect/>
          </a:stretch>
        </p:blipFill>
        <p:spPr bwMode="auto">
          <a:xfrm>
            <a:off x="7884368" y="2420888"/>
            <a:ext cx="864096" cy="594512"/>
          </a:xfrm>
          <a:prstGeom prst="rect">
            <a:avLst/>
          </a:prstGeom>
          <a:noFill/>
          <a:ln w="9525">
            <a:noFill/>
            <a:miter lim="800000"/>
            <a:headEnd/>
            <a:tailEnd/>
          </a:ln>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left)">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82</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972274"/>
          <a:ext cx="8501122" cy="371107"/>
        </p:xfrm>
        <a:graphic>
          <a:graphicData uri="http://schemas.openxmlformats.org/drawingml/2006/table">
            <a:tbl>
              <a:tblPr/>
              <a:tblGrid>
                <a:gridCol w="500066"/>
                <a:gridCol w="6143668"/>
                <a:gridCol w="1857388"/>
              </a:tblGrid>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QUALIFICATION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INTÉGRATION  VALIDATION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bl>
          </a:graphicData>
        </a:graphic>
      </p:graphicFrame>
      <p:sp>
        <p:nvSpPr>
          <p:cNvPr id="6" name="ZoneTexte 5"/>
          <p:cNvSpPr txBox="1"/>
          <p:nvPr/>
        </p:nvSpPr>
        <p:spPr>
          <a:xfrm>
            <a:off x="0" y="191136"/>
            <a:ext cx="9144000" cy="523220"/>
          </a:xfrm>
          <a:prstGeom prst="rect">
            <a:avLst/>
          </a:prstGeom>
          <a:solidFill>
            <a:schemeClr val="bg1"/>
          </a:solidFill>
        </p:spPr>
        <p:txBody>
          <a:bodyPr wrap="square" rtlCol="0">
            <a:spAutoFit/>
          </a:bodyPr>
          <a:lstStyle/>
          <a:p>
            <a:pPr marL="274638" indent="-274638" algn="ctr">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Compétences liées à la qualification, intégration, validation</a:t>
            </a:r>
          </a:p>
        </p:txBody>
      </p:sp>
      <p:sp>
        <p:nvSpPr>
          <p:cNvPr id="7" name="ZoneTexte 6"/>
          <p:cNvSpPr txBox="1"/>
          <p:nvPr/>
        </p:nvSpPr>
        <p:spPr>
          <a:xfrm>
            <a:off x="214282" y="2714620"/>
            <a:ext cx="8929718" cy="1769715"/>
          </a:xfrm>
          <a:prstGeom prst="rect">
            <a:avLst/>
          </a:prstGeom>
          <a:solidFill>
            <a:schemeClr val="bg1"/>
          </a:solidFill>
        </p:spPr>
        <p:txBody>
          <a:bodyPr wrap="square" rtlCol="0">
            <a:spAutoFit/>
          </a:bodyPr>
          <a:lstStyle/>
          <a:p>
            <a:pPr>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Typologie des tâches liées à l’intégration, validation, qualification</a:t>
            </a:r>
          </a:p>
          <a:p>
            <a:pPr marL="274638" indent="-274638">
              <a:buClr>
                <a:schemeClr val="accent6">
                  <a:lumMod val="50000"/>
                </a:schemeClr>
              </a:buClr>
              <a:buFont typeface="Arial" pitchFamily="34" charset="0"/>
              <a:buChar char="•"/>
            </a:pPr>
            <a:r>
              <a:rPr lang="fr-FR" sz="2400" dirty="0" smtClean="0"/>
              <a:t>Intégrer un prototype pour valider son comportement et ses performances</a:t>
            </a: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83</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Rectangle 36"/>
          <p:cNvSpPr/>
          <p:nvPr/>
        </p:nvSpPr>
        <p:spPr>
          <a:xfrm>
            <a:off x="0" y="2428868"/>
            <a:ext cx="9144000"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liées à l’</a:t>
            </a:r>
            <a:r>
              <a:rPr lang="fr-FR" sz="3200" b="1" dirty="0" smtClean="0">
                <a:solidFill>
                  <a:schemeClr val="accent6">
                    <a:lumMod val="75000"/>
                  </a:schemeClr>
                </a:solidFill>
                <a:effectLst>
                  <a:outerShdw blurRad="38100" dist="38100" dir="2700000" algn="tl">
                    <a:srgbClr val="000000">
                      <a:alpha val="43137"/>
                    </a:srgbClr>
                  </a:outerShdw>
                </a:effectLst>
              </a:rPr>
              <a:t>intégration, validation, qualification</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325048"/>
            <a:ext cx="7848872" cy="3416320"/>
          </a:xfrm>
          <a:prstGeom prst="rect">
            <a:avLst/>
          </a:prstGeom>
        </p:spPr>
        <p:txBody>
          <a:bodyPr wrap="square">
            <a:spAutoFit/>
          </a:bodyPr>
          <a:lstStyle/>
          <a:p>
            <a:pPr marL="182563" indent="-182563" algn="just">
              <a:spcAft>
                <a:spcPts val="600"/>
              </a:spcAft>
              <a:buClr>
                <a:schemeClr val="accent6">
                  <a:lumMod val="50000"/>
                </a:schemeClr>
              </a:buClr>
              <a:buFont typeface="Arial" pitchFamily="34" charset="0"/>
              <a:buChar char="•"/>
            </a:pPr>
            <a:r>
              <a:rPr lang="fr-FR" sz="2800" dirty="0" smtClean="0"/>
              <a:t>Intégrer l'ensemble des prototypes des exigences système, afin de réaliser le prototype global</a:t>
            </a:r>
          </a:p>
          <a:p>
            <a:pPr marL="182563" indent="-182563" algn="just">
              <a:spcAft>
                <a:spcPts val="600"/>
              </a:spcAft>
              <a:buClr>
                <a:schemeClr val="accent6">
                  <a:lumMod val="50000"/>
                </a:schemeClr>
              </a:buClr>
              <a:buFont typeface="Arial" pitchFamily="34" charset="0"/>
              <a:buChar char="•"/>
            </a:pPr>
            <a:r>
              <a:rPr lang="fr-FR" sz="2800" dirty="0" smtClean="0"/>
              <a:t>Définir le protocole de test du prototype global, le mettre en œuvre et interpréter les résultats</a:t>
            </a:r>
          </a:p>
          <a:p>
            <a:pPr marL="182563" indent="-182563" algn="just">
              <a:spcAft>
                <a:spcPts val="600"/>
              </a:spcAft>
              <a:buClr>
                <a:schemeClr val="accent6">
                  <a:lumMod val="50000"/>
                </a:schemeClr>
              </a:buClr>
              <a:buFont typeface="Arial" pitchFamily="34" charset="0"/>
              <a:buChar char="•"/>
            </a:pPr>
            <a:r>
              <a:rPr lang="fr-FR" sz="2800" dirty="0" smtClean="0"/>
              <a:t>Établir le bilan global du projet</a:t>
            </a:r>
          </a:p>
          <a:p>
            <a:pPr marL="182563" indent="-182563" algn="just">
              <a:spcAft>
                <a:spcPts val="600"/>
              </a:spcAft>
              <a:buClr>
                <a:schemeClr val="accent6">
                  <a:lumMod val="50000"/>
                </a:schemeClr>
              </a:buClr>
              <a:buFont typeface="Arial" pitchFamily="34" charset="0"/>
              <a:buChar char="•"/>
            </a:pPr>
            <a:r>
              <a:rPr lang="fr-FR" sz="2800" dirty="0" smtClean="0"/>
              <a:t>Préparer la présentation du projet</a:t>
            </a:r>
          </a:p>
          <a:p>
            <a:pPr marL="182563" indent="-182563" algn="just">
              <a:spcAft>
                <a:spcPts val="600"/>
              </a:spcAft>
              <a:buClr>
                <a:schemeClr val="accent6">
                  <a:lumMod val="50000"/>
                </a:schemeClr>
              </a:buClr>
              <a:buFont typeface="Arial" pitchFamily="34" charset="0"/>
              <a:buChar char="•"/>
            </a:pPr>
            <a:endParaRPr lang="fr-FR" sz="2800" b="1" dirty="0"/>
          </a:p>
        </p:txBody>
      </p:sp>
      <p:pic>
        <p:nvPicPr>
          <p:cNvPr id="35" name="Picture 5"/>
          <p:cNvPicPr>
            <a:picLocks noChangeAspect="1" noChangeArrowheads="1"/>
          </p:cNvPicPr>
          <p:nvPr/>
        </p:nvPicPr>
        <p:blipFill>
          <a:blip r:embed="rId4" cstate="print"/>
          <a:srcRect/>
          <a:stretch>
            <a:fillRect/>
          </a:stretch>
        </p:blipFill>
        <p:spPr bwMode="auto">
          <a:xfrm>
            <a:off x="8028384" y="2906496"/>
            <a:ext cx="864096" cy="594512"/>
          </a:xfrm>
          <a:prstGeom prst="rect">
            <a:avLst/>
          </a:prstGeom>
          <a:noFill/>
          <a:ln w="9525">
            <a:noFill/>
            <a:miter lim="800000"/>
            <a:headEnd/>
            <a:tailEnd/>
          </a:ln>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left)">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84</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24"/>
          <a:ext cx="8501122" cy="6778336"/>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O1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Caractériser des systèmes privilégiant un usage raisonné du point de vue développement durable</a:t>
                      </a:r>
                    </a:p>
                  </a:txBody>
                  <a:tcPr marL="5347" marR="5347" marT="53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bg1"/>
                          </a:solidFill>
                          <a:latin typeface="Calibri"/>
                        </a:rPr>
                        <a:t>CO1.1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les choix des matériaux des structures du système et les énergies mises en œuvre dans une approche de développement durable</a:t>
                      </a:r>
                      <a:endParaRPr lang="fr-FR" sz="1050" b="0"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smtClean="0">
                          <a:solidFill>
                            <a:schemeClr val="bg1"/>
                          </a:solidFill>
                          <a:latin typeface="Calibri"/>
                        </a:rPr>
                        <a:t>CO1.2</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 choix d'une solution selon des contraintes </a:t>
                      </a:r>
                      <a:r>
                        <a:rPr lang="fr-FR" sz="1050" b="0" i="0" u="none" strike="noStrike" dirty="0" smtClean="0">
                          <a:solidFill>
                            <a:srgbClr val="000000"/>
                          </a:solidFill>
                          <a:latin typeface="Calibri"/>
                        </a:rPr>
                        <a:t>d'ergonomie </a:t>
                      </a:r>
                      <a:r>
                        <a:rPr lang="fr-FR" sz="1050" b="0" i="0" u="none" strike="noStrike" dirty="0">
                          <a:solidFill>
                            <a:srgbClr val="000000"/>
                          </a:solidFill>
                          <a:latin typeface="Calibri"/>
                        </a:rPr>
                        <a:t>et d'effets sur la santé de l'homme et du vivant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O2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Identifier les éléments permettant la limitation de l'impact environnemental d'un système et de ses constituants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bg1"/>
                          </a:solidFill>
                          <a:latin typeface="Calibri"/>
                        </a:rPr>
                        <a:t>CO2.1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Identifier les flux et la forme de l'énergie, caractériser ses transformations et/ou modulations </a:t>
                      </a:r>
                      <a:endParaRPr lang="fr-FR" sz="1050" b="0"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0" i="0" u="none" strike="noStrike" dirty="0">
                          <a:solidFill>
                            <a:schemeClr val="bg1"/>
                          </a:solidFill>
                          <a:latin typeface="Calibri"/>
                        </a:rPr>
                        <a:t>CO2.2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solutions constructives d'un système au regard des impacts environnementaux et économiques engendrés tout au long de son cycle de vie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3635">
                <a:tc>
                  <a:txBody>
                    <a:bodyPr/>
                    <a:lstStyle/>
                    <a:p>
                      <a:pPr algn="ctr" fontAlgn="ctr"/>
                      <a:r>
                        <a:rPr lang="fr-FR" sz="1200" b="1" i="0" u="none" strike="noStrike" dirty="0">
                          <a:solidFill>
                            <a:srgbClr val="000000"/>
                          </a:solidFill>
                          <a:latin typeface="Calibri"/>
                        </a:rPr>
                        <a:t>O7</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Imaginer une solution, répondre à un besoin</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PRÉLIMINAIRE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74472">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Justifier une solution retenue en intégrant les conséquences des choix sur le </a:t>
                      </a:r>
                      <a:r>
                        <a:rPr lang="fr-FR" sz="1050" b="0" i="0" u="none" strike="noStrike" dirty="0" smtClean="0">
                          <a:solidFill>
                            <a:srgbClr val="000000"/>
                          </a:solidFill>
                          <a:latin typeface="Calibri"/>
                        </a:rPr>
                        <a:t>triptyque  MEI</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PRÉLIMINAIRE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 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résultats 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PROTOTYPAGE/RÉALISATION</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PROTOTYPAGE/RÉALISATION</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4472">
                <a:tc>
                  <a:txBody>
                    <a:bodyPr/>
                    <a:lstStyle/>
                    <a:p>
                      <a:pPr algn="ctr" fontAlgn="ctr"/>
                      <a:r>
                        <a:rPr lang="fr-FR" sz="1200" b="1" i="0" u="none" strike="noStrike" dirty="0" smtClean="0">
                          <a:solidFill>
                            <a:schemeClr val="bg1"/>
                          </a:solidFill>
                          <a:latin typeface="Calibri"/>
                        </a:rPr>
                        <a:t>CO8es</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des éléments d’une solution technique et analyser les écarts par rapport au cahier des charges</a:t>
                      </a:r>
                      <a:endParaRPr lang="fr-FR" sz="1050" b="0"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PROTOTYPAGE/RÉALISATION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0088">
                <a:tc>
                  <a:txBody>
                    <a:bodyPr/>
                    <a:lstStyle/>
                    <a:p>
                      <a:pPr algn="ctr" fontAlgn="ctr"/>
                      <a:r>
                        <a:rPr lang="fr-FR" sz="1200" b="1" i="0" u="none" strike="noStrike" dirty="0">
                          <a:solidFill>
                            <a:srgbClr val="000000"/>
                          </a:solidFill>
                          <a:latin typeface="Calibri"/>
                        </a:rPr>
                        <a:t>O9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Gérer la vie d'un système</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388004">
                <a:tc>
                  <a:txBody>
                    <a:bodyPr/>
                    <a:lstStyle/>
                    <a:p>
                      <a:pPr algn="ctr" fontAlgn="ctr"/>
                      <a:r>
                        <a:rPr lang="fr-FR" sz="1200" b="1" i="0" u="none" strike="noStrike" dirty="0">
                          <a:solidFill>
                            <a:srgbClr val="000000"/>
                          </a:solidFill>
                          <a:latin typeface="Calibri"/>
                        </a:rPr>
                        <a:t>CO9.1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Expérimenter des procédures de stockage, de transport, de transformation d'énergie pour aider à la conception d'une chaîne d'énergie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PROTOTYPAGE/RÉALISATION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QUALIFICATION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INTÉGRATION  VALIDATION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bl>
          </a:graphicData>
        </a:graphic>
      </p:graphicFrame>
      <p:pic>
        <p:nvPicPr>
          <p:cNvPr id="6" name="Image 5" descr="panneau stop.jpg"/>
          <p:cNvPicPr>
            <a:picLocks noChangeAspect="1"/>
          </p:cNvPicPr>
          <p:nvPr/>
        </p:nvPicPr>
        <p:blipFill>
          <a:blip r:embed="rId3" cstate="print"/>
          <a:stretch>
            <a:fillRect/>
          </a:stretch>
        </p:blipFill>
        <p:spPr>
          <a:xfrm>
            <a:off x="8739208" y="6453208"/>
            <a:ext cx="404792" cy="404792"/>
          </a:xfrm>
          <a:prstGeom prst="rect">
            <a:avLst/>
          </a:prstGeom>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480" y="274638"/>
            <a:ext cx="7429520" cy="1143000"/>
          </a:xfrm>
        </p:spPr>
        <p:txBody>
          <a:bodyPr>
            <a:normAutofit/>
          </a:bodyPr>
          <a:lstStyle/>
          <a:p>
            <a:r>
              <a:rPr lang="fr-FR" b="1" dirty="0" smtClean="0">
                <a:solidFill>
                  <a:srgbClr val="0070C0"/>
                </a:solidFill>
              </a:rPr>
              <a:t>Vérification des exigences</a:t>
            </a:r>
            <a:endParaRPr lang="fr-FR" b="1" dirty="0">
              <a:solidFill>
                <a:srgbClr val="0070C0"/>
              </a:solidFill>
            </a:endParaRPr>
          </a:p>
        </p:txBody>
      </p:sp>
      <p:sp>
        <p:nvSpPr>
          <p:cNvPr id="7" name="Rectangle à coins arrondis 6"/>
          <p:cNvSpPr/>
          <p:nvPr/>
        </p:nvSpPr>
        <p:spPr>
          <a:xfrm>
            <a:off x="142844" y="2214554"/>
            <a:ext cx="1357322" cy="64294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8" name="Rectangle à coins arrondis 7"/>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9" name="Rectangle à coins arrondis 8"/>
          <p:cNvSpPr/>
          <p:nvPr/>
        </p:nvSpPr>
        <p:spPr>
          <a:xfrm>
            <a:off x="142844" y="2857496"/>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0" name="Rectangle à coins arrondis 9"/>
          <p:cNvSpPr/>
          <p:nvPr/>
        </p:nvSpPr>
        <p:spPr>
          <a:xfrm>
            <a:off x="142844" y="3429000"/>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1" name="Rectangle à coins arrondis 10"/>
          <p:cNvSpPr/>
          <p:nvPr/>
        </p:nvSpPr>
        <p:spPr>
          <a:xfrm>
            <a:off x="142844" y="4000504"/>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cxnSp>
        <p:nvCxnSpPr>
          <p:cNvPr id="14" name="Connecteur droit 13"/>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142844" y="4500570"/>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PP</a:t>
            </a:r>
            <a:endParaRPr lang="fr-FR" dirty="0"/>
          </a:p>
        </p:txBody>
      </p:sp>
      <p:sp>
        <p:nvSpPr>
          <p:cNvPr id="20" name="Rectangle à coins arrondis 19"/>
          <p:cNvSpPr/>
          <p:nvPr/>
        </p:nvSpPr>
        <p:spPr>
          <a:xfrm>
            <a:off x="142844" y="5214950"/>
            <a:ext cx="1357322" cy="857256"/>
          </a:xfrm>
          <a:prstGeom prst="roundRect">
            <a:avLst/>
          </a:prstGeom>
          <a:solidFill>
            <a:schemeClr val="accent2"/>
          </a:solidFill>
          <a:ln>
            <a:solidFill>
              <a:srgbClr val="FF0000"/>
            </a:solidFill>
          </a:ln>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Analyse des exigences</a:t>
            </a:r>
            <a:endParaRPr lang="fr-FR" dirty="0"/>
          </a:p>
        </p:txBody>
      </p:sp>
      <p:sp>
        <p:nvSpPr>
          <p:cNvPr id="21" name="ZoneTexte 20"/>
          <p:cNvSpPr txBox="1"/>
          <p:nvPr/>
        </p:nvSpPr>
        <p:spPr>
          <a:xfrm>
            <a:off x="285720" y="142852"/>
            <a:ext cx="1134541" cy="923330"/>
          </a:xfrm>
          <a:prstGeom prst="rect">
            <a:avLst/>
          </a:prstGeom>
          <a:noFill/>
        </p:spPr>
        <p:txBody>
          <a:bodyPr wrap="none" rtlCol="0">
            <a:spAutoFit/>
          </a:bodyPr>
          <a:lstStyle/>
          <a:p>
            <a:pPr algn="ctr"/>
            <a:r>
              <a:rPr lang="fr-FR" b="1" dirty="0" smtClean="0"/>
              <a:t>Dossier </a:t>
            </a:r>
          </a:p>
          <a:p>
            <a:pPr algn="ctr"/>
            <a:r>
              <a:rPr lang="fr-FR" b="1" dirty="0" smtClean="0"/>
              <a:t>de </a:t>
            </a:r>
          </a:p>
          <a:p>
            <a:pPr algn="ctr"/>
            <a:r>
              <a:rPr lang="fr-FR" b="1" dirty="0" smtClean="0"/>
              <a:t>validation</a:t>
            </a:r>
            <a:endParaRPr lang="fr-FR" b="1" dirty="0"/>
          </a:p>
        </p:txBody>
      </p:sp>
      <p:sp>
        <p:nvSpPr>
          <p:cNvPr id="15" name="Espace réservé du contenu 2"/>
          <p:cNvSpPr>
            <a:spLocks noGrp="1"/>
          </p:cNvSpPr>
          <p:nvPr>
            <p:ph idx="1"/>
          </p:nvPr>
        </p:nvSpPr>
        <p:spPr>
          <a:xfrm>
            <a:off x="1785918" y="1571612"/>
            <a:ext cx="7286676" cy="5072098"/>
          </a:xfrm>
        </p:spPr>
        <p:txBody>
          <a:bodyPr>
            <a:normAutofit/>
          </a:bodyPr>
          <a:lstStyle/>
          <a:p>
            <a:pPr marL="0" indent="0">
              <a:buNone/>
            </a:pPr>
            <a:r>
              <a:rPr lang="fr-FR" sz="2200" dirty="0" smtClean="0"/>
              <a:t>Pour chaque exigence système on se pose la question</a:t>
            </a:r>
          </a:p>
          <a:p>
            <a:pPr algn="ctr">
              <a:buNone/>
            </a:pPr>
            <a:r>
              <a:rPr lang="fr-FR" sz="2200" b="1" dirty="0" smtClean="0">
                <a:solidFill>
                  <a:schemeClr val="accent1">
                    <a:lumMod val="75000"/>
                  </a:schemeClr>
                </a:solidFill>
              </a:rPr>
              <a:t>« Existe-t-il un scénario spécifique de vérification ? » </a:t>
            </a:r>
          </a:p>
          <a:p>
            <a:pPr algn="ctr">
              <a:buNone/>
            </a:pPr>
            <a:endParaRPr lang="fr-FR" sz="2200" b="1" dirty="0" smtClean="0">
              <a:solidFill>
                <a:schemeClr val="accent1">
                  <a:lumMod val="75000"/>
                </a:schemeClr>
              </a:solidFill>
            </a:endParaRPr>
          </a:p>
          <a:p>
            <a:pPr algn="ctr">
              <a:buNone/>
            </a:pPr>
            <a:endParaRPr lang="fr-FR" sz="2200" b="1" dirty="0" smtClean="0">
              <a:solidFill>
                <a:schemeClr val="accent1">
                  <a:lumMod val="75000"/>
                </a:schemeClr>
              </a:solidFill>
            </a:endParaRPr>
          </a:p>
          <a:p>
            <a:pPr algn="ctr">
              <a:buNone/>
            </a:pPr>
            <a:endParaRPr lang="fr-FR" sz="2200" b="1" dirty="0" smtClean="0">
              <a:solidFill>
                <a:schemeClr val="accent1">
                  <a:lumMod val="75000"/>
                </a:schemeClr>
              </a:solidFill>
            </a:endParaRPr>
          </a:p>
          <a:p>
            <a:pPr algn="ctr">
              <a:buNone/>
            </a:pPr>
            <a:endParaRPr lang="fr-FR" sz="2200" b="1" dirty="0" smtClean="0">
              <a:solidFill>
                <a:schemeClr val="accent1">
                  <a:lumMod val="75000"/>
                </a:schemeClr>
              </a:solidFill>
            </a:endParaRPr>
          </a:p>
          <a:p>
            <a:pPr>
              <a:buNone/>
            </a:pPr>
            <a:endParaRPr lang="fr-FR" sz="2200" dirty="0" smtClean="0"/>
          </a:p>
          <a:p>
            <a:pPr>
              <a:buNone/>
            </a:pPr>
            <a:r>
              <a:rPr lang="fr-FR" sz="2200" dirty="0" smtClean="0"/>
              <a:t>Les vérifications relèvent généralement de :</a:t>
            </a:r>
          </a:p>
          <a:p>
            <a:pPr lvl="1">
              <a:buFont typeface="Arial" pitchFamily="34" charset="0"/>
              <a:buChar char="•"/>
            </a:pPr>
            <a:r>
              <a:rPr lang="fr-FR" sz="1800" dirty="0" smtClean="0"/>
              <a:t>La présence d’une interaction (dans un diagramme de séquence) ;</a:t>
            </a:r>
          </a:p>
          <a:p>
            <a:pPr lvl="1">
              <a:buFont typeface="Arial" pitchFamily="34" charset="0"/>
              <a:buChar char="•"/>
            </a:pPr>
            <a:r>
              <a:rPr lang="fr-FR" sz="1800" dirty="0" smtClean="0"/>
              <a:t>L’activation d’un état (dans un diagramme d’état) ;</a:t>
            </a:r>
          </a:p>
          <a:p>
            <a:pPr lvl="1">
              <a:buNone/>
            </a:pPr>
            <a:endParaRPr lang="fr-FR" sz="1800" dirty="0" smtClean="0"/>
          </a:p>
        </p:txBody>
      </p:sp>
      <p:pic>
        <p:nvPicPr>
          <p:cNvPr id="2050" name="Picture 2"/>
          <p:cNvPicPr>
            <a:picLocks noChangeAspect="1" noChangeArrowheads="1"/>
          </p:cNvPicPr>
          <p:nvPr/>
        </p:nvPicPr>
        <p:blipFill>
          <a:blip r:embed="rId2" cstate="print"/>
          <a:srcRect/>
          <a:stretch>
            <a:fillRect/>
          </a:stretch>
        </p:blipFill>
        <p:spPr bwMode="auto">
          <a:xfrm>
            <a:off x="2465398" y="2571744"/>
            <a:ext cx="5678502" cy="151993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dissolv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xEl>
                                              <p:pRg st="7" end="7"/>
                                            </p:txEl>
                                          </p:spTgt>
                                        </p:tgtEl>
                                        <p:attrNameLst>
                                          <p:attrName>style.visibility</p:attrName>
                                        </p:attrNameLst>
                                      </p:cBhvr>
                                      <p:to>
                                        <p:strVal val="visible"/>
                                      </p:to>
                                    </p:set>
                                    <p:anim calcmode="lin" valueType="num">
                                      <p:cBhvr additive="base">
                                        <p:cTn id="24"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xEl>
                                              <p:pRg st="8" end="8"/>
                                            </p:txEl>
                                          </p:spTgt>
                                        </p:tgtEl>
                                        <p:attrNameLst>
                                          <p:attrName>style.visibility</p:attrName>
                                        </p:attrNameLst>
                                      </p:cBhvr>
                                      <p:to>
                                        <p:strVal val="visible"/>
                                      </p:to>
                                    </p:set>
                                    <p:anim calcmode="lin" valueType="num">
                                      <p:cBhvr additive="base">
                                        <p:cTn id="30"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xEl>
                                              <p:pRg st="9" end="9"/>
                                            </p:txEl>
                                          </p:spTgt>
                                        </p:tgtEl>
                                        <p:attrNameLst>
                                          <p:attrName>style.visibility</p:attrName>
                                        </p:attrNameLst>
                                      </p:cBhvr>
                                      <p:to>
                                        <p:strVal val="visible"/>
                                      </p:to>
                                    </p:set>
                                    <p:anim calcmode="lin" valueType="num">
                                      <p:cBhvr additive="base">
                                        <p:cTn id="36"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86</a:t>
            </a:fld>
            <a:endParaRPr lang="fr-F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pic>
        <p:nvPicPr>
          <p:cNvPr id="24" name="Image 23" descr="Besoins des parties prenantes.jpg"/>
          <p:cNvPicPr>
            <a:picLocks noChangeAspect="1"/>
          </p:cNvPicPr>
          <p:nvPr/>
        </p:nvPicPr>
        <p:blipFill>
          <a:blip r:embed="rId3" cstate="print"/>
          <a:stretch>
            <a:fillRect/>
          </a:stretch>
        </p:blipFill>
        <p:spPr>
          <a:xfrm>
            <a:off x="285720" y="646279"/>
            <a:ext cx="8561116" cy="5711679"/>
          </a:xfrm>
          <a:prstGeom prst="rect">
            <a:avLst/>
          </a:prstGeom>
        </p:spPr>
      </p:pic>
      <p:sp>
        <p:nvSpPr>
          <p:cNvPr id="8" name="Rectangle 7"/>
          <p:cNvSpPr/>
          <p:nvPr/>
        </p:nvSpPr>
        <p:spPr>
          <a:xfrm>
            <a:off x="6357950" y="5214950"/>
            <a:ext cx="2386280" cy="9286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698847" y="6082096"/>
            <a:ext cx="2087995" cy="461665"/>
          </a:xfrm>
          <a:prstGeom prst="rect">
            <a:avLst/>
          </a:prstGeom>
          <a:noFill/>
        </p:spPr>
        <p:txBody>
          <a:bodyPr wrap="square" rtlCol="0">
            <a:spAutoFit/>
          </a:bodyPr>
          <a:lstStyle/>
          <a:p>
            <a:r>
              <a:rPr lang="fr-FR" sz="2400" b="1" dirty="0" smtClean="0">
                <a:solidFill>
                  <a:srgbClr val="C00000"/>
                </a:solidFill>
              </a:rPr>
              <a:t>Cas de test</a:t>
            </a:r>
            <a:endParaRPr lang="fr-FR" sz="2400" b="1" dirty="0">
              <a:solidFill>
                <a:srgbClr val="C00000"/>
              </a:solidFill>
            </a:endParaRPr>
          </a:p>
        </p:txBody>
      </p:sp>
      <p:sp>
        <p:nvSpPr>
          <p:cNvPr id="11" name="Rectangle 10"/>
          <p:cNvSpPr/>
          <p:nvPr/>
        </p:nvSpPr>
        <p:spPr>
          <a:xfrm>
            <a:off x="285720" y="285728"/>
            <a:ext cx="3138215"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d’une vérification</a:t>
            </a:r>
            <a:endParaRPr lang="fr-FR" sz="2400" dirty="0">
              <a:solidFill>
                <a:schemeClr val="dk1"/>
              </a:solidFill>
            </a:endParaRP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480" y="274638"/>
            <a:ext cx="7429520" cy="1143000"/>
          </a:xfrm>
        </p:spPr>
        <p:txBody>
          <a:bodyPr>
            <a:normAutofit/>
          </a:bodyPr>
          <a:lstStyle/>
          <a:p>
            <a:r>
              <a:rPr lang="fr-FR" b="1" dirty="0" smtClean="0">
                <a:solidFill>
                  <a:srgbClr val="0070C0"/>
                </a:solidFill>
              </a:rPr>
              <a:t>Validation des exigences</a:t>
            </a:r>
            <a:endParaRPr lang="fr-FR" b="1" dirty="0">
              <a:solidFill>
                <a:srgbClr val="0070C0"/>
              </a:solidFill>
            </a:endParaRPr>
          </a:p>
        </p:txBody>
      </p:sp>
      <p:sp>
        <p:nvSpPr>
          <p:cNvPr id="7" name="Rectangle à coins arrondis 6"/>
          <p:cNvSpPr/>
          <p:nvPr/>
        </p:nvSpPr>
        <p:spPr>
          <a:xfrm>
            <a:off x="142844" y="2214554"/>
            <a:ext cx="1357322" cy="64294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8" name="Rectangle à coins arrondis 7"/>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9" name="Rectangle à coins arrondis 8"/>
          <p:cNvSpPr/>
          <p:nvPr/>
        </p:nvSpPr>
        <p:spPr>
          <a:xfrm>
            <a:off x="142844" y="2857496"/>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0" name="Rectangle à coins arrondis 9"/>
          <p:cNvSpPr/>
          <p:nvPr/>
        </p:nvSpPr>
        <p:spPr>
          <a:xfrm>
            <a:off x="142844" y="3429000"/>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1" name="Rectangle à coins arrondis 10"/>
          <p:cNvSpPr/>
          <p:nvPr/>
        </p:nvSpPr>
        <p:spPr>
          <a:xfrm>
            <a:off x="142844" y="4000504"/>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cxnSp>
        <p:nvCxnSpPr>
          <p:cNvPr id="14" name="Connecteur droit 13"/>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142844" y="4500570"/>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PP</a:t>
            </a:r>
            <a:endParaRPr lang="fr-FR" dirty="0"/>
          </a:p>
        </p:txBody>
      </p:sp>
      <p:sp>
        <p:nvSpPr>
          <p:cNvPr id="20" name="Rectangle à coins arrondis 19"/>
          <p:cNvSpPr/>
          <p:nvPr/>
        </p:nvSpPr>
        <p:spPr>
          <a:xfrm>
            <a:off x="142844" y="5214950"/>
            <a:ext cx="1357322" cy="857256"/>
          </a:xfrm>
          <a:prstGeom prst="roundRect">
            <a:avLst/>
          </a:prstGeom>
          <a:solidFill>
            <a:schemeClr val="accent2"/>
          </a:solidFill>
          <a:ln>
            <a:solidFill>
              <a:srgbClr val="FF0000"/>
            </a:solidFill>
          </a:ln>
          <a:scene3d>
            <a:camera prst="orthographicFront"/>
            <a:lightRig rig="threePt" dir="t"/>
          </a:scene3d>
          <a:sp3d>
            <a:bevelT w="101600" h="101600"/>
            <a:bevelB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Analyse des exigences</a:t>
            </a:r>
            <a:endParaRPr lang="fr-FR" dirty="0"/>
          </a:p>
        </p:txBody>
      </p:sp>
      <p:sp>
        <p:nvSpPr>
          <p:cNvPr id="21" name="ZoneTexte 20"/>
          <p:cNvSpPr txBox="1"/>
          <p:nvPr/>
        </p:nvSpPr>
        <p:spPr>
          <a:xfrm>
            <a:off x="285720" y="142852"/>
            <a:ext cx="1134541" cy="923330"/>
          </a:xfrm>
          <a:prstGeom prst="rect">
            <a:avLst/>
          </a:prstGeom>
          <a:noFill/>
        </p:spPr>
        <p:txBody>
          <a:bodyPr wrap="none" rtlCol="0">
            <a:spAutoFit/>
          </a:bodyPr>
          <a:lstStyle/>
          <a:p>
            <a:pPr algn="ctr"/>
            <a:r>
              <a:rPr lang="fr-FR" b="1" dirty="0" smtClean="0"/>
              <a:t>Dossier </a:t>
            </a:r>
          </a:p>
          <a:p>
            <a:pPr algn="ctr"/>
            <a:r>
              <a:rPr lang="fr-FR" b="1" dirty="0" smtClean="0"/>
              <a:t>de </a:t>
            </a:r>
          </a:p>
          <a:p>
            <a:pPr algn="ctr"/>
            <a:r>
              <a:rPr lang="fr-FR" b="1" dirty="0" smtClean="0"/>
              <a:t>validation</a:t>
            </a:r>
            <a:endParaRPr lang="fr-FR" b="1" dirty="0"/>
          </a:p>
        </p:txBody>
      </p:sp>
      <p:sp>
        <p:nvSpPr>
          <p:cNvPr id="15" name="Espace réservé du contenu 2"/>
          <p:cNvSpPr>
            <a:spLocks noGrp="1"/>
          </p:cNvSpPr>
          <p:nvPr>
            <p:ph idx="1"/>
          </p:nvPr>
        </p:nvSpPr>
        <p:spPr>
          <a:xfrm>
            <a:off x="1785918" y="1571612"/>
            <a:ext cx="7286676" cy="5072098"/>
          </a:xfrm>
        </p:spPr>
        <p:txBody>
          <a:bodyPr>
            <a:normAutofit fontScale="85000" lnSpcReduction="20000"/>
          </a:bodyPr>
          <a:lstStyle/>
          <a:p>
            <a:pPr marL="0" indent="0">
              <a:buNone/>
            </a:pPr>
            <a:r>
              <a:rPr lang="fr-FR" sz="2200" dirty="0" smtClean="0"/>
              <a:t>Pour chaque exigence système on se pose alors la question :</a:t>
            </a:r>
          </a:p>
          <a:p>
            <a:pPr algn="ctr">
              <a:buNone/>
            </a:pPr>
            <a:r>
              <a:rPr lang="fr-FR" sz="2200" b="1" dirty="0" smtClean="0">
                <a:solidFill>
                  <a:schemeClr val="accent1">
                    <a:lumMod val="75000"/>
                  </a:schemeClr>
                </a:solidFill>
              </a:rPr>
              <a:t>« Existe-t-il des modalités spécifiques de validation ? » </a:t>
            </a:r>
          </a:p>
          <a:p>
            <a:pPr algn="ctr">
              <a:buNone/>
            </a:pPr>
            <a:endParaRPr lang="fr-FR" sz="2200" b="1" dirty="0" smtClean="0">
              <a:solidFill>
                <a:schemeClr val="accent1">
                  <a:lumMod val="75000"/>
                </a:schemeClr>
              </a:solidFill>
            </a:endParaRPr>
          </a:p>
          <a:p>
            <a:pPr algn="ctr">
              <a:buNone/>
            </a:pPr>
            <a:endParaRPr lang="fr-FR" sz="2200" b="1" dirty="0" smtClean="0">
              <a:solidFill>
                <a:schemeClr val="accent1">
                  <a:lumMod val="75000"/>
                </a:schemeClr>
              </a:solidFill>
            </a:endParaRPr>
          </a:p>
          <a:p>
            <a:pPr algn="ctr">
              <a:buNone/>
            </a:pPr>
            <a:endParaRPr lang="fr-FR" sz="2200" b="1" dirty="0" smtClean="0">
              <a:solidFill>
                <a:schemeClr val="accent1">
                  <a:lumMod val="75000"/>
                </a:schemeClr>
              </a:solidFill>
            </a:endParaRPr>
          </a:p>
          <a:p>
            <a:pPr algn="ctr">
              <a:buNone/>
            </a:pPr>
            <a:endParaRPr lang="fr-FR" sz="2200" b="1" dirty="0" smtClean="0">
              <a:solidFill>
                <a:schemeClr val="accent1">
                  <a:lumMod val="75000"/>
                </a:schemeClr>
              </a:solidFill>
            </a:endParaRPr>
          </a:p>
          <a:p>
            <a:pPr>
              <a:buNone/>
            </a:pPr>
            <a:endParaRPr lang="fr-FR" sz="2200" dirty="0" smtClean="0"/>
          </a:p>
          <a:p>
            <a:pPr>
              <a:buNone/>
            </a:pPr>
            <a:endParaRPr lang="fr-FR" sz="2200" dirty="0" smtClean="0"/>
          </a:p>
          <a:p>
            <a:pPr>
              <a:buNone/>
            </a:pPr>
            <a:r>
              <a:rPr lang="fr-FR" sz="2200" dirty="0" smtClean="0"/>
              <a:t>La modalité peut être :</a:t>
            </a:r>
          </a:p>
          <a:p>
            <a:pPr lvl="1">
              <a:buFont typeface="Arial" pitchFamily="34" charset="0"/>
              <a:buChar char="•"/>
            </a:pPr>
            <a:r>
              <a:rPr lang="fr-FR" sz="2000" dirty="0" smtClean="0"/>
              <a:t>Un </a:t>
            </a:r>
            <a:r>
              <a:rPr lang="fr-FR" sz="1800" dirty="0" smtClean="0"/>
              <a:t>t</a:t>
            </a:r>
            <a:r>
              <a:rPr lang="fr-FR" sz="2000" dirty="0" smtClean="0"/>
              <a:t>est ou un essai ;</a:t>
            </a:r>
          </a:p>
          <a:p>
            <a:pPr lvl="1">
              <a:buFont typeface="Arial" pitchFamily="34" charset="0"/>
              <a:buChar char="•"/>
            </a:pPr>
            <a:r>
              <a:rPr lang="fr-FR" sz="2000" dirty="0" smtClean="0"/>
              <a:t>Une inspection ;</a:t>
            </a:r>
          </a:p>
          <a:p>
            <a:pPr lvl="1">
              <a:buFont typeface="Arial" pitchFamily="34" charset="0"/>
              <a:buChar char="•"/>
            </a:pPr>
            <a:r>
              <a:rPr lang="fr-FR" sz="2000" dirty="0" smtClean="0"/>
              <a:t>Une revue ou audit ;</a:t>
            </a:r>
          </a:p>
          <a:p>
            <a:pPr lvl="1">
              <a:buFont typeface="Arial" pitchFamily="34" charset="0"/>
              <a:buChar char="•"/>
            </a:pPr>
            <a:r>
              <a:rPr lang="fr-FR" sz="2000" dirty="0" smtClean="0"/>
              <a:t>… </a:t>
            </a:r>
          </a:p>
          <a:p>
            <a:pPr lvl="1">
              <a:buFont typeface="Arial" pitchFamily="34" charset="0"/>
              <a:buChar char="•"/>
            </a:pPr>
            <a:endParaRPr lang="fr-FR" sz="1800" dirty="0" smtClean="0"/>
          </a:p>
          <a:p>
            <a:pPr marL="0" indent="0">
              <a:buNone/>
            </a:pPr>
            <a:r>
              <a:rPr lang="fr-FR" sz="2200" dirty="0" smtClean="0"/>
              <a:t>La validation de ces exigences entrainent la plupart du temps des mesures d’écart (vis-à-vis de l’attendu, du simulé), d’où découle une qualification (la mesure en elle-même).</a:t>
            </a:r>
          </a:p>
        </p:txBody>
      </p:sp>
      <p:pic>
        <p:nvPicPr>
          <p:cNvPr id="1026" name="Picture 2"/>
          <p:cNvPicPr>
            <a:picLocks noChangeAspect="1" noChangeArrowheads="1"/>
          </p:cNvPicPr>
          <p:nvPr/>
        </p:nvPicPr>
        <p:blipFill>
          <a:blip r:embed="rId2" cstate="print"/>
          <a:srcRect/>
          <a:stretch>
            <a:fillRect/>
          </a:stretch>
        </p:blipFill>
        <p:spPr bwMode="auto">
          <a:xfrm>
            <a:off x="3357554" y="2214554"/>
            <a:ext cx="3500462" cy="164131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anim calcmode="lin" valueType="num">
                                      <p:cBhvr additive="base">
                                        <p:cTn id="19"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xEl>
                                              <p:pRg st="9" end="9"/>
                                            </p:txEl>
                                          </p:spTgt>
                                        </p:tgtEl>
                                        <p:attrNameLst>
                                          <p:attrName>style.visibility</p:attrName>
                                        </p:attrNameLst>
                                      </p:cBhvr>
                                      <p:to>
                                        <p:strVal val="visible"/>
                                      </p:to>
                                    </p:set>
                                    <p:anim calcmode="lin" valueType="num">
                                      <p:cBhvr additive="base">
                                        <p:cTn id="23"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xEl>
                                              <p:pRg st="10" end="10"/>
                                            </p:txEl>
                                          </p:spTgt>
                                        </p:tgtEl>
                                        <p:attrNameLst>
                                          <p:attrName>style.visibility</p:attrName>
                                        </p:attrNameLst>
                                      </p:cBhvr>
                                      <p:to>
                                        <p:strVal val="visible"/>
                                      </p:to>
                                    </p:set>
                                    <p:anim calcmode="lin" valueType="num">
                                      <p:cBhvr additive="base">
                                        <p:cTn id="27"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xEl>
                                              <p:pRg st="11" end="11"/>
                                            </p:txEl>
                                          </p:spTgt>
                                        </p:tgtEl>
                                        <p:attrNameLst>
                                          <p:attrName>style.visibility</p:attrName>
                                        </p:attrNameLst>
                                      </p:cBhvr>
                                      <p:to>
                                        <p:strVal val="visible"/>
                                      </p:to>
                                    </p:set>
                                    <p:anim calcmode="lin" valueType="num">
                                      <p:cBhvr additive="base">
                                        <p:cTn id="31"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xEl>
                                              <p:pRg st="12" end="12"/>
                                            </p:txEl>
                                          </p:spTgt>
                                        </p:tgtEl>
                                        <p:attrNameLst>
                                          <p:attrName>style.visibility</p:attrName>
                                        </p:attrNameLst>
                                      </p:cBhvr>
                                      <p:to>
                                        <p:strVal val="visible"/>
                                      </p:to>
                                    </p:set>
                                    <p:anim calcmode="lin" valueType="num">
                                      <p:cBhvr additive="base">
                                        <p:cTn id="35"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xEl>
                                              <p:pRg st="14" end="14"/>
                                            </p:txEl>
                                          </p:spTgt>
                                        </p:tgtEl>
                                        <p:attrNameLst>
                                          <p:attrName>style.visibility</p:attrName>
                                        </p:attrNameLst>
                                      </p:cBhvr>
                                      <p:to>
                                        <p:strVal val="visible"/>
                                      </p:to>
                                    </p:set>
                                    <p:anim calcmode="lin" valueType="num">
                                      <p:cBhvr additive="base">
                                        <p:cTn id="41"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88</a:t>
            </a:fld>
            <a:endParaRPr lang="fr-F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Besoin des parties prenantes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4" name="Image 23" descr="Besoins des parties prenantes.jpg"/>
          <p:cNvPicPr>
            <a:picLocks noChangeAspect="1"/>
          </p:cNvPicPr>
          <p:nvPr/>
        </p:nvPicPr>
        <p:blipFill>
          <a:blip r:embed="rId3" cstate="print"/>
          <a:stretch>
            <a:fillRect/>
          </a:stretch>
        </p:blipFill>
        <p:spPr>
          <a:xfrm>
            <a:off x="344748" y="345756"/>
            <a:ext cx="8513532" cy="6119576"/>
          </a:xfrm>
          <a:prstGeom prst="rect">
            <a:avLst/>
          </a:prstGeom>
        </p:spPr>
      </p:pic>
      <p:sp>
        <p:nvSpPr>
          <p:cNvPr id="44" name="Rectangle 43"/>
          <p:cNvSpPr/>
          <p:nvPr/>
        </p:nvSpPr>
        <p:spPr>
          <a:xfrm>
            <a:off x="285720" y="285728"/>
            <a:ext cx="3138215"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d’une validation</a:t>
            </a:r>
            <a:endParaRPr lang="fr-FR" sz="2400" dirty="0">
              <a:solidFill>
                <a:schemeClr val="dk1"/>
              </a:solidFill>
            </a:endParaRPr>
          </a:p>
        </p:txBody>
      </p:sp>
      <p:sp>
        <p:nvSpPr>
          <p:cNvPr id="12" name="Rectangle 11"/>
          <p:cNvSpPr/>
          <p:nvPr/>
        </p:nvSpPr>
        <p:spPr>
          <a:xfrm>
            <a:off x="357158" y="4857760"/>
            <a:ext cx="4143404" cy="14287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857224" y="6286520"/>
            <a:ext cx="3214710" cy="461665"/>
          </a:xfrm>
          <a:prstGeom prst="rect">
            <a:avLst/>
          </a:prstGeom>
          <a:noFill/>
        </p:spPr>
        <p:txBody>
          <a:bodyPr wrap="square" rtlCol="0">
            <a:spAutoFit/>
          </a:bodyPr>
          <a:lstStyle/>
          <a:p>
            <a:r>
              <a:rPr lang="fr-FR" sz="2400" b="1" dirty="0" smtClean="0">
                <a:solidFill>
                  <a:srgbClr val="C00000"/>
                </a:solidFill>
              </a:rPr>
              <a:t>Exigences de validation</a:t>
            </a:r>
            <a:endParaRPr lang="fr-FR" sz="2400" b="1" dirty="0">
              <a:solidFill>
                <a:srgbClr val="C00000"/>
              </a:solidFill>
            </a:endParaRPr>
          </a:p>
        </p:txBody>
      </p:sp>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480" y="274638"/>
            <a:ext cx="7429520" cy="1143000"/>
          </a:xfrm>
        </p:spPr>
        <p:txBody>
          <a:bodyPr>
            <a:normAutofit/>
          </a:bodyPr>
          <a:lstStyle/>
          <a:p>
            <a:r>
              <a:rPr lang="fr-FR" b="1" dirty="0" smtClean="0">
                <a:solidFill>
                  <a:srgbClr val="0070C0"/>
                </a:solidFill>
              </a:rPr>
              <a:t>En résumé</a:t>
            </a:r>
            <a:endParaRPr lang="fr-FR" b="1" dirty="0">
              <a:solidFill>
                <a:srgbClr val="0070C0"/>
              </a:solidFill>
            </a:endParaRPr>
          </a:p>
        </p:txBody>
      </p:sp>
      <p:sp>
        <p:nvSpPr>
          <p:cNvPr id="7" name="Rectangle à coins arrondis 6"/>
          <p:cNvSpPr/>
          <p:nvPr/>
        </p:nvSpPr>
        <p:spPr>
          <a:xfrm>
            <a:off x="142844" y="2214554"/>
            <a:ext cx="1357322" cy="64294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8" name="Rectangle à coins arrondis 7"/>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9" name="Rectangle à coins arrondis 8"/>
          <p:cNvSpPr/>
          <p:nvPr/>
        </p:nvSpPr>
        <p:spPr>
          <a:xfrm>
            <a:off x="142844" y="2857496"/>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0" name="Rectangle à coins arrondis 9"/>
          <p:cNvSpPr/>
          <p:nvPr/>
        </p:nvSpPr>
        <p:spPr>
          <a:xfrm>
            <a:off x="142844" y="3429000"/>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1" name="Rectangle à coins arrondis 10"/>
          <p:cNvSpPr/>
          <p:nvPr/>
        </p:nvSpPr>
        <p:spPr>
          <a:xfrm>
            <a:off x="142844" y="4000504"/>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cxnSp>
        <p:nvCxnSpPr>
          <p:cNvPr id="14" name="Connecteur droit 13"/>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142844" y="4500570"/>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PP</a:t>
            </a:r>
            <a:endParaRPr lang="fr-FR" dirty="0"/>
          </a:p>
        </p:txBody>
      </p:sp>
      <p:sp>
        <p:nvSpPr>
          <p:cNvPr id="20" name="Rectangle à coins arrondis 19"/>
          <p:cNvSpPr/>
          <p:nvPr/>
        </p:nvSpPr>
        <p:spPr>
          <a:xfrm>
            <a:off x="142844" y="5214950"/>
            <a:ext cx="1357322" cy="857256"/>
          </a:xfrm>
          <a:prstGeom prst="roundRect">
            <a:avLst/>
          </a:prstGeom>
          <a:solidFill>
            <a:schemeClr val="accent2"/>
          </a:solidFill>
          <a:ln w="25400">
            <a:solidFill>
              <a:srgbClr val="FF0000"/>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Analyse des exigences</a:t>
            </a:r>
            <a:endParaRPr lang="fr-FR" dirty="0"/>
          </a:p>
        </p:txBody>
      </p:sp>
      <p:sp>
        <p:nvSpPr>
          <p:cNvPr id="21" name="ZoneTexte 20"/>
          <p:cNvSpPr txBox="1"/>
          <p:nvPr/>
        </p:nvSpPr>
        <p:spPr>
          <a:xfrm>
            <a:off x="285720" y="142852"/>
            <a:ext cx="1134541" cy="923330"/>
          </a:xfrm>
          <a:prstGeom prst="rect">
            <a:avLst/>
          </a:prstGeom>
          <a:noFill/>
        </p:spPr>
        <p:txBody>
          <a:bodyPr wrap="none" rtlCol="0">
            <a:spAutoFit/>
          </a:bodyPr>
          <a:lstStyle/>
          <a:p>
            <a:pPr algn="ctr"/>
            <a:r>
              <a:rPr lang="fr-FR" b="1" dirty="0" smtClean="0"/>
              <a:t>Dossier </a:t>
            </a:r>
          </a:p>
          <a:p>
            <a:pPr algn="ctr"/>
            <a:r>
              <a:rPr lang="fr-FR" b="1" dirty="0" smtClean="0"/>
              <a:t>de </a:t>
            </a:r>
          </a:p>
          <a:p>
            <a:pPr algn="ctr"/>
            <a:r>
              <a:rPr lang="fr-FR" b="1" dirty="0" smtClean="0"/>
              <a:t>validation</a:t>
            </a:r>
            <a:endParaRPr lang="fr-FR" b="1" dirty="0"/>
          </a:p>
        </p:txBody>
      </p:sp>
      <p:sp>
        <p:nvSpPr>
          <p:cNvPr id="15" name="Espace réservé du contenu 2"/>
          <p:cNvSpPr>
            <a:spLocks noGrp="1"/>
          </p:cNvSpPr>
          <p:nvPr>
            <p:ph idx="1"/>
          </p:nvPr>
        </p:nvSpPr>
        <p:spPr>
          <a:xfrm>
            <a:off x="1785918" y="1643050"/>
            <a:ext cx="7286676" cy="4786346"/>
          </a:xfrm>
        </p:spPr>
        <p:txBody>
          <a:bodyPr>
            <a:normAutofit/>
          </a:bodyPr>
          <a:lstStyle/>
          <a:p>
            <a:pPr marL="0" indent="0">
              <a:buFont typeface="Wingdings" pitchFamily="2" charset="2"/>
              <a:buChar char="Ø"/>
            </a:pPr>
            <a:r>
              <a:rPr lang="fr-FR" sz="2200" dirty="0" smtClean="0">
                <a:solidFill>
                  <a:srgbClr val="0070C0"/>
                </a:solidFill>
              </a:rPr>
              <a:t> Définition des besoins des parties prenantes</a:t>
            </a:r>
            <a:r>
              <a:rPr lang="fr-FR" sz="2200" dirty="0" smtClean="0"/>
              <a:t> :</a:t>
            </a:r>
          </a:p>
          <a:p>
            <a:pPr marL="1257300" lvl="3" indent="0">
              <a:buFont typeface="Wingdings" pitchFamily="2" charset="2"/>
              <a:buChar char="Ø"/>
            </a:pPr>
            <a:endParaRPr lang="fr-FR" sz="1000" dirty="0" smtClean="0"/>
          </a:p>
          <a:p>
            <a:pPr marL="1257300" lvl="3" indent="0">
              <a:buNone/>
            </a:pPr>
            <a:r>
              <a:rPr lang="fr-FR" dirty="0" smtClean="0"/>
              <a:t>Cahier des charges élève</a:t>
            </a:r>
          </a:p>
          <a:p>
            <a:pPr marL="1257300" lvl="3" indent="0">
              <a:buNone/>
            </a:pPr>
            <a:endParaRPr lang="fr-FR" dirty="0" smtClean="0"/>
          </a:p>
          <a:p>
            <a:pPr marL="0" indent="0">
              <a:buFont typeface="Wingdings" pitchFamily="2" charset="2"/>
              <a:buChar char="Ø"/>
            </a:pPr>
            <a:r>
              <a:rPr lang="fr-FR" sz="2200" dirty="0" smtClean="0">
                <a:solidFill>
                  <a:schemeClr val="accent2">
                    <a:lumMod val="75000"/>
                  </a:schemeClr>
                </a:solidFill>
              </a:rPr>
              <a:t> Exigences système (sans validation)</a:t>
            </a:r>
            <a:r>
              <a:rPr lang="fr-FR" sz="2200" dirty="0" smtClean="0"/>
              <a:t> :</a:t>
            </a:r>
          </a:p>
          <a:p>
            <a:pPr marL="1257300" lvl="3" indent="0">
              <a:buFont typeface="Wingdings" pitchFamily="2" charset="2"/>
              <a:buChar char="Ø"/>
            </a:pPr>
            <a:endParaRPr lang="fr-FR" sz="1000" dirty="0" smtClean="0"/>
          </a:p>
          <a:p>
            <a:pPr marL="1257300" lvl="3" indent="0">
              <a:buNone/>
            </a:pPr>
            <a:r>
              <a:rPr lang="fr-FR" dirty="0" smtClean="0"/>
              <a:t>Aide à la planification, gestion de projet</a:t>
            </a:r>
          </a:p>
          <a:p>
            <a:pPr marL="0" indent="0">
              <a:buNone/>
            </a:pPr>
            <a:endParaRPr lang="fr-FR" sz="2200" dirty="0" smtClean="0"/>
          </a:p>
          <a:p>
            <a:pPr marL="0" indent="0">
              <a:buFont typeface="Wingdings" pitchFamily="2" charset="2"/>
              <a:buChar char="Ø"/>
            </a:pPr>
            <a:r>
              <a:rPr lang="fr-FR" sz="2200" dirty="0" smtClean="0">
                <a:solidFill>
                  <a:schemeClr val="accent2">
                    <a:lumMod val="75000"/>
                  </a:schemeClr>
                </a:solidFill>
              </a:rPr>
              <a:t> Cas de test, exigences de validation</a:t>
            </a:r>
            <a:r>
              <a:rPr lang="fr-FR" sz="2200" dirty="0" smtClean="0"/>
              <a:t> :</a:t>
            </a:r>
          </a:p>
          <a:p>
            <a:pPr marL="1257300" lvl="3" indent="0">
              <a:buFont typeface="Wingdings" pitchFamily="2" charset="2"/>
              <a:buChar char="Ø"/>
            </a:pPr>
            <a:endParaRPr lang="fr-FR" sz="1000" dirty="0" smtClean="0"/>
          </a:p>
          <a:p>
            <a:pPr marL="1257300" lvl="3" indent="0">
              <a:buNone/>
            </a:pPr>
            <a:r>
              <a:rPr lang="fr-FR" dirty="0" smtClean="0"/>
              <a:t>Aide à la gestion de projet, fin de projet</a:t>
            </a:r>
          </a:p>
          <a:p>
            <a:pPr marL="0" indent="0">
              <a:buNone/>
            </a:pPr>
            <a:endParaRPr lang="fr-FR" sz="2200" dirty="0" smtClean="0"/>
          </a:p>
          <a:p>
            <a:pPr marL="0" indent="0" algn="r">
              <a:buNone/>
            </a:pPr>
            <a:r>
              <a:rPr lang="fr-FR" sz="2400" b="1" dirty="0" smtClean="0"/>
              <a:t>Et pour tout cela un seul outil !</a:t>
            </a:r>
          </a:p>
        </p:txBody>
      </p:sp>
      <p:cxnSp>
        <p:nvCxnSpPr>
          <p:cNvPr id="17" name="Connecteur en angle 16"/>
          <p:cNvCxnSpPr/>
          <p:nvPr/>
        </p:nvCxnSpPr>
        <p:spPr>
          <a:xfrm>
            <a:off x="2643174" y="2285992"/>
            <a:ext cx="357190" cy="142876"/>
          </a:xfrm>
          <a:prstGeom prst="bentConnector3">
            <a:avLst>
              <a:gd name="adj1" fmla="val -972"/>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ngle 23"/>
          <p:cNvCxnSpPr/>
          <p:nvPr/>
        </p:nvCxnSpPr>
        <p:spPr>
          <a:xfrm>
            <a:off x="2643174" y="3571876"/>
            <a:ext cx="357190" cy="142876"/>
          </a:xfrm>
          <a:prstGeom prst="bentConnector3">
            <a:avLst>
              <a:gd name="adj1" fmla="val -972"/>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ngle 24"/>
          <p:cNvCxnSpPr/>
          <p:nvPr/>
        </p:nvCxnSpPr>
        <p:spPr>
          <a:xfrm>
            <a:off x="2643174" y="4929198"/>
            <a:ext cx="357190" cy="142876"/>
          </a:xfrm>
          <a:prstGeom prst="bentConnector3">
            <a:avLst>
              <a:gd name="adj1" fmla="val -972"/>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 calcmode="lin" valueType="num">
                                      <p:cBhvr additive="base">
                                        <p:cTn id="23"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anim calcmode="lin" valueType="num">
                                      <p:cBhvr additive="base">
                                        <p:cTn id="39"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5">
                                            <p:txEl>
                                              <p:pRg st="12" end="12"/>
                                            </p:txEl>
                                          </p:spTgt>
                                        </p:tgtEl>
                                        <p:attrNameLst>
                                          <p:attrName>style.visibility</p:attrName>
                                        </p:attrNameLst>
                                      </p:cBhvr>
                                      <p:to>
                                        <p:strVal val="visible"/>
                                      </p:to>
                                    </p:set>
                                    <p:anim calcmode="lin" valueType="num">
                                      <p:cBhvr>
                                        <p:cTn id="55" dur="500" fill="hold"/>
                                        <p:tgtEl>
                                          <p:spTgt spid="15">
                                            <p:txEl>
                                              <p:pRg st="12" end="12"/>
                                            </p:txEl>
                                          </p:spTgt>
                                        </p:tgtEl>
                                        <p:attrNameLst>
                                          <p:attrName>ppt_w</p:attrName>
                                        </p:attrNameLst>
                                      </p:cBhvr>
                                      <p:tavLst>
                                        <p:tav tm="0">
                                          <p:val>
                                            <p:fltVal val="0"/>
                                          </p:val>
                                        </p:tav>
                                        <p:tav tm="100000">
                                          <p:val>
                                            <p:strVal val="#ppt_w"/>
                                          </p:val>
                                        </p:tav>
                                      </p:tavLst>
                                    </p:anim>
                                    <p:anim calcmode="lin" valueType="num">
                                      <p:cBhvr>
                                        <p:cTn id="56" dur="500" fill="hold"/>
                                        <p:tgtEl>
                                          <p:spTgt spid="15">
                                            <p:txEl>
                                              <p:pRg st="12" end="12"/>
                                            </p:txEl>
                                          </p:spTgt>
                                        </p:tgtEl>
                                        <p:attrNameLst>
                                          <p:attrName>ppt_h</p:attrName>
                                        </p:attrNameLst>
                                      </p:cBhvr>
                                      <p:tavLst>
                                        <p:tav tm="0">
                                          <p:val>
                                            <p:fltVal val="0"/>
                                          </p:val>
                                        </p:tav>
                                        <p:tav tm="100000">
                                          <p:val>
                                            <p:strVal val="#ppt_h"/>
                                          </p:val>
                                        </p:tav>
                                      </p:tavLst>
                                    </p:anim>
                                    <p:animEffect transition="in" filter="fade">
                                      <p:cBhvr>
                                        <p:cTn id="57" dur="500"/>
                                        <p:tgtEl>
                                          <p:spTgt spid="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9</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19339" y="474102"/>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701104" y="206310"/>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285984" y="357166"/>
            <a:ext cx="6572296"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Expression</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du besoin initial</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0" name="ZoneTexte 39"/>
          <p:cNvSpPr txBox="1"/>
          <p:nvPr/>
        </p:nvSpPr>
        <p:spPr>
          <a:xfrm>
            <a:off x="357158" y="4704718"/>
            <a:ext cx="8519446" cy="1938992"/>
          </a:xfrm>
          <a:prstGeom prst="rect">
            <a:avLst/>
          </a:prstGeom>
          <a:noFill/>
        </p:spPr>
        <p:txBody>
          <a:bodyPr wrap="square" rtlCol="0">
            <a:spAutoFit/>
          </a:bodyPr>
          <a:lstStyle/>
          <a:p>
            <a:pPr algn="just"/>
            <a:r>
              <a:rPr lang="fr-FR" sz="2400" dirty="0" smtClean="0"/>
              <a:t>Au regard de la situation des abris, des coûts liés aux différentes solutions et de la volonté de la commune de mettre en œuvre une politique de développement durable, il a été décidé de mettre en œuvre une solution permettant de rendre les abris autonomes d’un point de vue énergétique. </a:t>
            </a:r>
          </a:p>
        </p:txBody>
      </p:sp>
      <p:sp>
        <p:nvSpPr>
          <p:cNvPr id="36" name="ZoneTexte 35"/>
          <p:cNvSpPr txBox="1"/>
          <p:nvPr/>
        </p:nvSpPr>
        <p:spPr>
          <a:xfrm>
            <a:off x="285720" y="1214422"/>
            <a:ext cx="8519446" cy="769441"/>
          </a:xfrm>
          <a:prstGeom prst="rect">
            <a:avLst/>
          </a:prstGeom>
          <a:noFill/>
        </p:spPr>
        <p:txBody>
          <a:bodyPr wrap="square" rtlCol="0">
            <a:spAutoFit/>
          </a:bodyPr>
          <a:lstStyle/>
          <a:p>
            <a:pPr algn="just"/>
            <a:r>
              <a:rPr lang="fr-FR" sz="2200" dirty="0" smtClean="0"/>
              <a:t>Sur une ligne de tramway, les abris situés aux points d’arrêt ne sont actuellement pas éclairés. </a:t>
            </a:r>
          </a:p>
        </p:txBody>
      </p:sp>
      <p:sp>
        <p:nvSpPr>
          <p:cNvPr id="37" name="ZoneTexte 36"/>
          <p:cNvSpPr txBox="1"/>
          <p:nvPr/>
        </p:nvSpPr>
        <p:spPr>
          <a:xfrm>
            <a:off x="285720" y="2035252"/>
            <a:ext cx="8519446" cy="1107996"/>
          </a:xfrm>
          <a:prstGeom prst="rect">
            <a:avLst/>
          </a:prstGeom>
          <a:noFill/>
        </p:spPr>
        <p:txBody>
          <a:bodyPr wrap="square" rtlCol="0">
            <a:spAutoFit/>
          </a:bodyPr>
          <a:lstStyle/>
          <a:p>
            <a:pPr algn="just"/>
            <a:r>
              <a:rPr lang="fr-FR" sz="2200" dirty="0" smtClean="0"/>
              <a:t>Cette situation présente les inconvénients suivants : lorsque la luminosité naturelle est trop faible, les usagers ne se sentent pas en sécurité et le risque d’accident est accru du fait de manque de visibilité. </a:t>
            </a:r>
          </a:p>
        </p:txBody>
      </p:sp>
      <p:sp>
        <p:nvSpPr>
          <p:cNvPr id="38" name="ZoneTexte 37"/>
          <p:cNvSpPr txBox="1"/>
          <p:nvPr/>
        </p:nvSpPr>
        <p:spPr>
          <a:xfrm>
            <a:off x="301512" y="3159625"/>
            <a:ext cx="8519446" cy="769441"/>
          </a:xfrm>
          <a:prstGeom prst="rect">
            <a:avLst/>
          </a:prstGeom>
          <a:noFill/>
        </p:spPr>
        <p:txBody>
          <a:bodyPr wrap="square" rtlCol="0">
            <a:spAutoFit/>
          </a:bodyPr>
          <a:lstStyle/>
          <a:p>
            <a:pPr algn="just"/>
            <a:r>
              <a:rPr lang="fr-FR" sz="2200" dirty="0" smtClean="0"/>
              <a:t>Cette situation est vraie aussi bien pour les usagers qui attendent le tramway que pour ceux qui en descendent.</a:t>
            </a:r>
          </a:p>
        </p:txBody>
      </p:sp>
      <p:sp>
        <p:nvSpPr>
          <p:cNvPr id="39" name="ZoneTexte 38"/>
          <p:cNvSpPr txBox="1"/>
          <p:nvPr/>
        </p:nvSpPr>
        <p:spPr>
          <a:xfrm>
            <a:off x="338834" y="3945443"/>
            <a:ext cx="8519446" cy="769441"/>
          </a:xfrm>
          <a:prstGeom prst="rect">
            <a:avLst/>
          </a:prstGeom>
          <a:noFill/>
        </p:spPr>
        <p:txBody>
          <a:bodyPr wrap="square" rtlCol="0">
            <a:spAutoFit/>
          </a:bodyPr>
          <a:lstStyle/>
          <a:p>
            <a:pPr algn="just"/>
            <a:r>
              <a:rPr lang="fr-FR" sz="2200" dirty="0" smtClean="0"/>
              <a:t>Pour porter remède à cette situation, il est envisagé de mettre en place un éclairage à l’intérieur des abris.</a:t>
            </a:r>
          </a:p>
        </p:txBody>
      </p:sp>
      <p:pic>
        <p:nvPicPr>
          <p:cNvPr id="15" name="Image 14" descr="panneau stop.jpg"/>
          <p:cNvPicPr>
            <a:picLocks noChangeAspect="1"/>
          </p:cNvPicPr>
          <p:nvPr/>
        </p:nvPicPr>
        <p:blipFill>
          <a:blip r:embed="rId3" cstate="print"/>
          <a:stretch>
            <a:fillRect/>
          </a:stretch>
        </p:blipFill>
        <p:spPr>
          <a:xfrm>
            <a:off x="8739208" y="6453208"/>
            <a:ext cx="404792" cy="404792"/>
          </a:xfrm>
          <a:prstGeom prst="rect">
            <a:avLst/>
          </a:prstGeom>
        </p:spPr>
      </p:pic>
    </p:spTree>
    <p:extLst>
      <p:ext uri="{BB962C8B-B14F-4D97-AF65-F5344CB8AC3E}">
        <p14:creationId xmlns="" xmlns:p14="http://schemas.microsoft.com/office/powerpoint/2010/main"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dissolv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ppt_x"/>
                                          </p:val>
                                        </p:tav>
                                        <p:tav tm="100000">
                                          <p:val>
                                            <p:strVal val="#ppt_x"/>
                                          </p:val>
                                        </p:tav>
                                      </p:tavLst>
                                    </p:anim>
                                    <p:anim calcmode="lin" valueType="num">
                                      <p:cBhvr additive="base">
                                        <p:cTn id="3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6" grpId="0"/>
      <p:bldP spid="37" grpId="0"/>
      <p:bldP spid="38" grpId="0"/>
      <p:bldP spid="3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56" y="274638"/>
            <a:ext cx="4214842" cy="1143000"/>
          </a:xfrm>
        </p:spPr>
        <p:txBody>
          <a:bodyPr>
            <a:normAutofit fontScale="90000"/>
          </a:bodyPr>
          <a:lstStyle/>
          <a:p>
            <a:r>
              <a:rPr lang="fr-FR" b="1" dirty="0" smtClean="0">
                <a:solidFill>
                  <a:srgbClr val="0070C0"/>
                </a:solidFill>
              </a:rPr>
              <a:t>Plugin Projet STI2D</a:t>
            </a:r>
            <a:endParaRPr lang="fr-FR" b="1" dirty="0">
              <a:solidFill>
                <a:srgbClr val="0070C0"/>
              </a:solidFill>
            </a:endParaRPr>
          </a:p>
        </p:txBody>
      </p:sp>
      <p:sp>
        <p:nvSpPr>
          <p:cNvPr id="7" name="Rectangle à coins arrondis 6"/>
          <p:cNvSpPr/>
          <p:nvPr/>
        </p:nvSpPr>
        <p:spPr>
          <a:xfrm>
            <a:off x="142844" y="2214554"/>
            <a:ext cx="1357322" cy="64294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Mission principale</a:t>
            </a:r>
            <a:endParaRPr lang="fr-FR" dirty="0"/>
          </a:p>
        </p:txBody>
      </p:sp>
      <p:sp>
        <p:nvSpPr>
          <p:cNvPr id="8" name="Rectangle à coins arrondis 7"/>
          <p:cNvSpPr/>
          <p:nvPr/>
        </p:nvSpPr>
        <p:spPr>
          <a:xfrm>
            <a:off x="142844" y="1285860"/>
            <a:ext cx="1357322" cy="78581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initial</a:t>
            </a:r>
            <a:endParaRPr lang="fr-FR" dirty="0"/>
          </a:p>
        </p:txBody>
      </p:sp>
      <p:sp>
        <p:nvSpPr>
          <p:cNvPr id="9" name="Rectangle à coins arrondis 8"/>
          <p:cNvSpPr/>
          <p:nvPr/>
        </p:nvSpPr>
        <p:spPr>
          <a:xfrm>
            <a:off x="142844" y="2857496"/>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Contextes</a:t>
            </a:r>
            <a:endParaRPr lang="fr-FR" dirty="0"/>
          </a:p>
        </p:txBody>
      </p:sp>
      <p:sp>
        <p:nvSpPr>
          <p:cNvPr id="10" name="Rectangle à coins arrondis 9"/>
          <p:cNvSpPr/>
          <p:nvPr/>
        </p:nvSpPr>
        <p:spPr>
          <a:xfrm>
            <a:off x="142844" y="3429000"/>
            <a:ext cx="1357322" cy="57150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Utilisations</a:t>
            </a:r>
            <a:endParaRPr lang="fr-FR" dirty="0"/>
          </a:p>
        </p:txBody>
      </p:sp>
      <p:sp>
        <p:nvSpPr>
          <p:cNvPr id="11" name="Rectangle à coins arrondis 10"/>
          <p:cNvSpPr/>
          <p:nvPr/>
        </p:nvSpPr>
        <p:spPr>
          <a:xfrm>
            <a:off x="142844" y="4000504"/>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Scénarios</a:t>
            </a:r>
            <a:endParaRPr lang="fr-FR" dirty="0"/>
          </a:p>
        </p:txBody>
      </p:sp>
      <p:cxnSp>
        <p:nvCxnSpPr>
          <p:cNvPr id="14" name="Connecteur droit 13"/>
          <p:cNvCxnSpPr/>
          <p:nvPr/>
        </p:nvCxnSpPr>
        <p:spPr>
          <a:xfrm rot="5400000">
            <a:off x="-1785958" y="3429000"/>
            <a:ext cx="6858000" cy="1588"/>
          </a:xfrm>
          <a:prstGeom prst="line">
            <a:avLst/>
          </a:prstGeom>
          <a:ln w="25400">
            <a:prstDash val="solid"/>
            <a:tailEnd type="non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142844" y="4500570"/>
            <a:ext cx="1357322" cy="50006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Besoins des PP</a:t>
            </a:r>
            <a:endParaRPr lang="fr-FR" dirty="0"/>
          </a:p>
        </p:txBody>
      </p:sp>
      <p:sp>
        <p:nvSpPr>
          <p:cNvPr id="20" name="Rectangle à coins arrondis 19"/>
          <p:cNvSpPr/>
          <p:nvPr/>
        </p:nvSpPr>
        <p:spPr>
          <a:xfrm>
            <a:off x="142844" y="5214950"/>
            <a:ext cx="1357322" cy="857256"/>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Analyse des exigences</a:t>
            </a:r>
            <a:endParaRPr lang="fr-FR" dirty="0"/>
          </a:p>
        </p:txBody>
      </p:sp>
      <p:sp>
        <p:nvSpPr>
          <p:cNvPr id="15" name="Espace réservé du contenu 2"/>
          <p:cNvSpPr>
            <a:spLocks noGrp="1"/>
          </p:cNvSpPr>
          <p:nvPr>
            <p:ph idx="1"/>
          </p:nvPr>
        </p:nvSpPr>
        <p:spPr>
          <a:xfrm>
            <a:off x="2428860" y="1785926"/>
            <a:ext cx="6500858" cy="4525963"/>
          </a:xfrm>
        </p:spPr>
        <p:txBody>
          <a:bodyPr>
            <a:normAutofit/>
          </a:bodyPr>
          <a:lstStyle/>
          <a:p>
            <a:pPr lvl="1">
              <a:buNone/>
            </a:pPr>
            <a:endParaRPr lang="fr-FR" dirty="0"/>
          </a:p>
          <a:p>
            <a:endParaRPr lang="fr-FR" dirty="0"/>
          </a:p>
        </p:txBody>
      </p:sp>
      <p:pic>
        <p:nvPicPr>
          <p:cNvPr id="16" name="Image 15" descr="magicdraw_logo.gif"/>
          <p:cNvPicPr>
            <a:picLocks noChangeAspect="1"/>
          </p:cNvPicPr>
          <p:nvPr/>
        </p:nvPicPr>
        <p:blipFill>
          <a:blip r:embed="rId2" cstate="print"/>
          <a:stretch>
            <a:fillRect/>
          </a:stretch>
        </p:blipFill>
        <p:spPr>
          <a:xfrm>
            <a:off x="6000760" y="571480"/>
            <a:ext cx="3048000" cy="571500"/>
          </a:xfrm>
          <a:prstGeom prst="rect">
            <a:avLst/>
          </a:prstGeom>
        </p:spPr>
      </p:pic>
      <p:sp>
        <p:nvSpPr>
          <p:cNvPr id="21" name="Accolade fermante 20"/>
          <p:cNvSpPr/>
          <p:nvPr/>
        </p:nvSpPr>
        <p:spPr>
          <a:xfrm>
            <a:off x="1785918" y="1285860"/>
            <a:ext cx="357190" cy="4786346"/>
          </a:xfrm>
          <a:prstGeom prst="rightBrace">
            <a:avLst/>
          </a:prstGeom>
          <a:ln w="25400" cmpd="sng">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3" name="Connecteur droit avec flèche 22"/>
          <p:cNvCxnSpPr>
            <a:stCxn id="21" idx="1"/>
          </p:cNvCxnSpPr>
          <p:nvPr/>
        </p:nvCxnSpPr>
        <p:spPr>
          <a:xfrm rot="10800000" flipH="1">
            <a:off x="2143108" y="3643315"/>
            <a:ext cx="571504" cy="35719"/>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
        <p:nvSpPr>
          <p:cNvPr id="27" name="Flèche vers le bas 26"/>
          <p:cNvSpPr/>
          <p:nvPr/>
        </p:nvSpPr>
        <p:spPr>
          <a:xfrm>
            <a:off x="5572132" y="5786454"/>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5143504" y="6143644"/>
            <a:ext cx="1204177" cy="584775"/>
          </a:xfrm>
          <a:prstGeom prst="rect">
            <a:avLst/>
          </a:prstGeom>
          <a:noFill/>
        </p:spPr>
        <p:txBody>
          <a:bodyPr wrap="none" rtlCol="0">
            <a:spAutoFit/>
          </a:bodyPr>
          <a:lstStyle/>
          <a:p>
            <a:pPr algn="ctr"/>
            <a:r>
              <a:rPr lang="fr-FR" sz="3200" b="1" dirty="0" smtClean="0"/>
              <a:t>Démo</a:t>
            </a:r>
            <a:endParaRPr lang="fr-FR" sz="3200" b="1" dirty="0"/>
          </a:p>
        </p:txBody>
      </p:sp>
      <p:sp>
        <p:nvSpPr>
          <p:cNvPr id="29" name="ZoneTexte 28"/>
          <p:cNvSpPr txBox="1"/>
          <p:nvPr/>
        </p:nvSpPr>
        <p:spPr>
          <a:xfrm>
            <a:off x="285720" y="142852"/>
            <a:ext cx="1134541" cy="923330"/>
          </a:xfrm>
          <a:prstGeom prst="rect">
            <a:avLst/>
          </a:prstGeom>
          <a:noFill/>
        </p:spPr>
        <p:txBody>
          <a:bodyPr wrap="none" rtlCol="0">
            <a:spAutoFit/>
          </a:bodyPr>
          <a:lstStyle/>
          <a:p>
            <a:pPr algn="ctr"/>
            <a:r>
              <a:rPr lang="fr-FR" b="1" dirty="0" smtClean="0"/>
              <a:t>Dossier </a:t>
            </a:r>
          </a:p>
          <a:p>
            <a:pPr algn="ctr"/>
            <a:r>
              <a:rPr lang="fr-FR" b="1" dirty="0" smtClean="0"/>
              <a:t>de </a:t>
            </a:r>
          </a:p>
          <a:p>
            <a:pPr algn="ctr"/>
            <a:r>
              <a:rPr lang="fr-FR" b="1" dirty="0" smtClean="0"/>
              <a:t>validation</a:t>
            </a:r>
            <a:endParaRPr lang="fr-FR" b="1" dirty="0"/>
          </a:p>
        </p:txBody>
      </p:sp>
      <p:pic>
        <p:nvPicPr>
          <p:cNvPr id="1026" name="Picture 2"/>
          <p:cNvPicPr>
            <a:picLocks noChangeAspect="1" noChangeArrowheads="1"/>
          </p:cNvPicPr>
          <p:nvPr/>
        </p:nvPicPr>
        <p:blipFill>
          <a:blip r:embed="rId3"/>
          <a:srcRect/>
          <a:stretch>
            <a:fillRect/>
          </a:stretch>
        </p:blipFill>
        <p:spPr bwMode="auto">
          <a:xfrm>
            <a:off x="2714612" y="1357298"/>
            <a:ext cx="5867400" cy="4286250"/>
          </a:xfrm>
          <a:prstGeom prst="rect">
            <a:avLst/>
          </a:prstGeom>
          <a:noFill/>
          <a:ln w="9525">
            <a:noFill/>
            <a:miter lim="800000"/>
            <a:headEnd/>
            <a:tailEnd/>
          </a:ln>
          <a:effectLst/>
        </p:spPr>
      </p:pic>
      <p:sp>
        <p:nvSpPr>
          <p:cNvPr id="31" name="Rectangle 30"/>
          <p:cNvSpPr/>
          <p:nvPr/>
        </p:nvSpPr>
        <p:spPr>
          <a:xfrm>
            <a:off x="2857488" y="3643314"/>
            <a:ext cx="2357454" cy="9286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8" presetClass="entr" presetSubtype="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strips(downRight)">
                                      <p:cBhvr>
                                        <p:cTn id="13" dur="500"/>
                                        <p:tgtEl>
                                          <p:spTgt spid="2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left)">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strips(downRight)">
                                      <p:cBhvr>
                                        <p:cTn id="27" dur="500"/>
                                        <p:tgtEl>
                                          <p:spTgt spid="27"/>
                                        </p:tgtEl>
                                      </p:cBhvr>
                                    </p:animEffect>
                                  </p:childTnLst>
                                </p:cTn>
                              </p:par>
                            </p:childTnLst>
                          </p:cTn>
                        </p:par>
                        <p:par>
                          <p:cTn id="28" fill="hold">
                            <p:stCondLst>
                              <p:cond delay="500"/>
                            </p:stCondLst>
                            <p:childTnLst>
                              <p:par>
                                <p:cTn id="29" presetID="18" presetClass="entr" presetSubtype="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strips(downRight)">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8" grpId="0"/>
      <p:bldP spid="3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p:cNvSpPr>
            <a:spLocks noGrp="1"/>
          </p:cNvSpPr>
          <p:nvPr>
            <p:ph idx="1"/>
          </p:nvPr>
        </p:nvSpPr>
        <p:spPr>
          <a:xfrm>
            <a:off x="457200" y="1268760"/>
            <a:ext cx="8229600" cy="5089198"/>
          </a:xfrm>
        </p:spPr>
        <p:txBody>
          <a:bodyPr>
            <a:normAutofit/>
          </a:bodyPr>
          <a:lstStyle/>
          <a:p>
            <a:r>
              <a:rPr lang="fr-FR" sz="2400" dirty="0" smtClean="0"/>
              <a:t>Mise en ligne des actes du séminaire national « Formation de formateurs académiques </a:t>
            </a:r>
            <a:r>
              <a:rPr lang="fr-FR" sz="2400" dirty="0" err="1" smtClean="0"/>
              <a:t>SysML</a:t>
            </a:r>
            <a:r>
              <a:rPr lang="fr-FR" sz="2400" dirty="0" smtClean="0"/>
              <a:t> » (18-19 mars 2014, école Boulle, Paris) : </a:t>
            </a:r>
          </a:p>
          <a:p>
            <a:endParaRPr lang="fr-FR" sz="2400" dirty="0" smtClean="0"/>
          </a:p>
          <a:p>
            <a:endParaRPr lang="fr-FR" sz="2400" dirty="0" smtClean="0"/>
          </a:p>
          <a:p>
            <a:pPr indent="17463">
              <a:buNone/>
            </a:pPr>
            <a:r>
              <a:rPr lang="fr-FR" sz="2400" dirty="0" smtClean="0">
                <a:hlinkClick r:id="rId2"/>
              </a:rPr>
              <a:t>http://eduscol.education.fr/sti/seminaires/formation-de-formateurs-academiques-sysml</a:t>
            </a:r>
            <a:endParaRPr lang="fr-FR" sz="2400" dirty="0" smtClean="0"/>
          </a:p>
          <a:p>
            <a:pPr indent="17463">
              <a:buNone/>
            </a:pPr>
            <a:endParaRPr lang="fr-FR" sz="2400" dirty="0" smtClean="0"/>
          </a:p>
          <a:p>
            <a:pPr indent="17463">
              <a:buNone/>
            </a:pPr>
            <a:r>
              <a:rPr lang="fr-FR" sz="2400" dirty="0" smtClean="0"/>
              <a:t>Mise en ligne des actes du séminaire académique « le projet dans tous ses états » (1</a:t>
            </a:r>
            <a:r>
              <a:rPr lang="fr-FR" sz="2400" baseline="30000" dirty="0" smtClean="0"/>
              <a:t>er</a:t>
            </a:r>
            <a:r>
              <a:rPr lang="fr-FR" sz="2400" dirty="0" smtClean="0"/>
              <a:t> avril 2014, Lycée L. de Vinci à Calais) : </a:t>
            </a:r>
            <a:r>
              <a:rPr lang="fr-FR" sz="2400" dirty="0" smtClean="0">
                <a:hlinkClick r:id="rId3"/>
              </a:rPr>
              <a:t>http://eduscol.education.fr/sti/seminaires/academie-de-lille-seminaire-sti2d-le-projet-dans-tous-ses-etats</a:t>
            </a:r>
            <a:endParaRPr lang="fr-FR" sz="2400" dirty="0" smtClean="0"/>
          </a:p>
          <a:p>
            <a:pPr indent="17463">
              <a:buNone/>
            </a:pPr>
            <a:endParaRPr lang="fr-FR" sz="2400" dirty="0" smtClean="0"/>
          </a:p>
          <a:p>
            <a:pPr indent="17463">
              <a:buNone/>
            </a:pPr>
            <a:endParaRPr lang="fr-FR" sz="2400" dirty="0" smtClean="0"/>
          </a:p>
          <a:p>
            <a:pPr indent="17463" algn="r">
              <a:buNone/>
            </a:pPr>
            <a:endParaRPr lang="fr-FR" sz="2400" dirty="0" smtClean="0"/>
          </a:p>
        </p:txBody>
      </p:sp>
      <p:sp>
        <p:nvSpPr>
          <p:cNvPr id="2" name="Titre 1"/>
          <p:cNvSpPr>
            <a:spLocks noGrp="1"/>
          </p:cNvSpPr>
          <p:nvPr>
            <p:ph type="title"/>
          </p:nvPr>
        </p:nvSpPr>
        <p:spPr/>
        <p:txBody>
          <a:bodyPr/>
          <a:lstStyle/>
          <a:p>
            <a:r>
              <a:rPr lang="fr-FR" b="1" dirty="0" smtClean="0">
                <a:solidFill>
                  <a:srgbClr val="0070C0"/>
                </a:solidFill>
              </a:rPr>
              <a:t>Pour aller plus loin…</a:t>
            </a:r>
            <a:endParaRPr lang="fr-FR" b="1" dirty="0">
              <a:solidFill>
                <a:srgbClr val="0070C0"/>
              </a:solidFill>
            </a:endParaRPr>
          </a:p>
        </p:txBody>
      </p:sp>
      <p:pic>
        <p:nvPicPr>
          <p:cNvPr id="1026" name="Picture 2" descr="Ministère de l'éducation nationale, Sciences et Techniques Industrielles, réseau national de ressources Éduscol"/>
          <p:cNvPicPr>
            <a:picLocks noChangeAspect="1" noChangeArrowheads="1"/>
          </p:cNvPicPr>
          <p:nvPr/>
        </p:nvPicPr>
        <p:blipFill>
          <a:blip r:embed="rId4" cstate="print"/>
          <a:srcRect/>
          <a:stretch>
            <a:fillRect/>
          </a:stretch>
        </p:blipFill>
        <p:spPr bwMode="auto">
          <a:xfrm>
            <a:off x="2714612" y="1988840"/>
            <a:ext cx="5819775" cy="138112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ssolve">
                                      <p:cBhvr>
                                        <p:cTn id="13" dur="500"/>
                                        <p:tgtEl>
                                          <p:spTgt spid="102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 calcmode="lin" valueType="num">
                                      <p:cBhvr additive="base">
                                        <p:cTn id="1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 calcmode="lin" valueType="num">
                                      <p:cBhvr additive="base">
                                        <p:cTn id="2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prstDash val="dash"/>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6739</Words>
  <Application>Microsoft Office PowerPoint</Application>
  <PresentationFormat>Affichage à l'écran (4:3)</PresentationFormat>
  <Paragraphs>1499</Paragraphs>
  <Slides>91</Slides>
  <Notes>20</Notes>
  <HiddenSlides>1</HiddenSlides>
  <MMClips>0</MMClips>
  <ScaleCrop>false</ScaleCrop>
  <HeadingPairs>
    <vt:vector size="4" baseType="variant">
      <vt:variant>
        <vt:lpstr>Thème</vt:lpstr>
      </vt:variant>
      <vt:variant>
        <vt:i4>2</vt:i4>
      </vt:variant>
      <vt:variant>
        <vt:lpstr>Titres des diapositives</vt:lpstr>
      </vt:variant>
      <vt:variant>
        <vt:i4>91</vt:i4>
      </vt:variant>
    </vt:vector>
  </HeadingPairs>
  <TitlesOfParts>
    <vt:vector size="93" baseType="lpstr">
      <vt:lpstr>Thème Office</vt:lpstr>
      <vt:lpstr>1_Thème Office</vt:lpstr>
      <vt:lpstr> Focus sur la préparation du projet en vue de la validation + IS en SysML appliquée à la rédaction  du CdC des projets STI2D  </vt:lpstr>
      <vt:lpstr>Diapositive 2</vt:lpstr>
      <vt:lpstr>Focus sur la préparation du projet en vue de la validation</vt:lpstr>
      <vt:lpstr>Diapositive 4</vt:lpstr>
      <vt:lpstr>Diapositive 5</vt:lpstr>
      <vt:lpstr>Cycle de vie d’un système</vt:lpstr>
      <vt:lpstr>Rédaction du CdC / IS</vt:lpstr>
      <vt:lpstr>Diapositive 8</vt:lpstr>
      <vt:lpstr>Diapositive 9</vt:lpstr>
      <vt:lpstr>Spécification des besoins</vt:lpstr>
      <vt:lpstr>Mission principale du système </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Mission principale du système</vt:lpstr>
      <vt:lpstr>Définition des contextes</vt:lpstr>
      <vt:lpstr>Définition des contextes</vt:lpstr>
      <vt:lpstr>Diapositive 42</vt:lpstr>
      <vt:lpstr>Définition des utilisations</vt:lpstr>
      <vt:lpstr>Définition des utilisations</vt:lpstr>
      <vt:lpstr>Définition des scénarios</vt:lpstr>
      <vt:lpstr>Diapositive 46</vt:lpstr>
      <vt:lpstr>Définition des besoins des parties prenantes</vt:lpstr>
      <vt:lpstr>Définition des besoins des parties prenantes</vt:lpstr>
      <vt:lpstr>Diapositive 49</vt:lpstr>
      <vt:lpstr>En résumé</vt:lpstr>
      <vt:lpstr>Synthèse des activités</vt:lpstr>
      <vt:lpstr>Diapositive 52</vt:lpstr>
      <vt:lpstr>Analyse des exigences</vt:lpstr>
      <vt:lpstr>Analyse des exigences</vt:lpstr>
      <vt:lpstr>Jusqu’aux exigences système…</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Vérification des exigences</vt:lpstr>
      <vt:lpstr>Diapositive 86</vt:lpstr>
      <vt:lpstr>Validation des exigences</vt:lpstr>
      <vt:lpstr>Diapositive 88</vt:lpstr>
      <vt:lpstr>En résumé</vt:lpstr>
      <vt:lpstr>Plugin Projet STI2D</vt:lpstr>
      <vt:lpstr>Pour aller plus loin…</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David Helard</dc:creator>
  <cp:lastModifiedBy>Admin</cp:lastModifiedBy>
  <cp:revision>749</cp:revision>
  <dcterms:created xsi:type="dcterms:W3CDTF">2013-11-06T21:14:48Z</dcterms:created>
  <dcterms:modified xsi:type="dcterms:W3CDTF">2014-11-25T11:51:58Z</dcterms:modified>
</cp:coreProperties>
</file>