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57" r:id="rId7"/>
    <p:sldId id="272" r:id="rId8"/>
    <p:sldId id="262" r:id="rId9"/>
    <p:sldId id="263" r:id="rId10"/>
    <p:sldId id="271" r:id="rId11"/>
    <p:sldId id="265" r:id="rId12"/>
    <p:sldId id="264" r:id="rId13"/>
    <p:sldId id="266" r:id="rId14"/>
    <p:sldId id="267" r:id="rId15"/>
    <p:sldId id="269" r:id="rId16"/>
    <p:sldId id="273" r:id="rId1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654" autoAdjust="0"/>
  </p:normalViewPr>
  <p:slideViewPr>
    <p:cSldViewPr>
      <p:cViewPr>
        <p:scale>
          <a:sx n="70" d="100"/>
          <a:sy n="70" d="100"/>
        </p:scale>
        <p:origin x="-1302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7DF8D-94D1-4C08-BA5F-8698E9C173F6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064BF-8612-4CB6-A2F7-3294A1C990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26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Madame et messieurs</a:t>
            </a:r>
            <a:r>
              <a:rPr lang="fr-FR" baseline="0" dirty="0" smtClean="0"/>
              <a:t> les inspecteurs généraux, madame l’IA – IPR d’art appliqué, la présentation que nous allons vous </a:t>
            </a:r>
            <a:r>
              <a:rPr lang="fr-FR" baseline="0" dirty="0" smtClean="0"/>
              <a:t>proposer porte </a:t>
            </a:r>
            <a:r>
              <a:rPr lang="fr-FR" baseline="0" dirty="0" smtClean="0"/>
              <a:t>sur le DIT, Design Innovation Technologique, une expérimentation réalisée en classe de seconde dans le cadre des enseignements d’exploration.</a:t>
            </a:r>
          </a:p>
          <a:p>
            <a:r>
              <a:rPr lang="fr-FR" dirty="0" smtClean="0"/>
              <a:t>Ebauchée en 2013</a:t>
            </a:r>
            <a:r>
              <a:rPr lang="fr-FR" baseline="0" dirty="0" smtClean="0"/>
              <a:t> et mise complémentent en œuvre à la rentrée 2014, elle s’appuie sur des objectifs pédagogiques croisés entre les SII et le STD2A.</a:t>
            </a:r>
          </a:p>
          <a:p>
            <a:r>
              <a:rPr lang="fr-FR" baseline="0" dirty="0" smtClean="0"/>
              <a:t>Le cadre a été </a:t>
            </a:r>
            <a:r>
              <a:rPr lang="fr-FR" baseline="0" dirty="0" err="1" smtClean="0"/>
              <a:t>co</a:t>
            </a:r>
            <a:r>
              <a:rPr lang="fr-FR" baseline="0" dirty="0" smtClean="0"/>
              <a:t>-construit </a:t>
            </a:r>
            <a:r>
              <a:rPr lang="fr-FR" baseline="0" smtClean="0"/>
              <a:t>avec </a:t>
            </a:r>
            <a:r>
              <a:rPr lang="fr-FR" baseline="0" smtClean="0"/>
              <a:t>les </a:t>
            </a:r>
            <a:r>
              <a:rPr lang="fr-FR" b="1" baseline="0" smtClean="0">
                <a:solidFill>
                  <a:srgbClr val="FF0000"/>
                </a:solidFill>
              </a:rPr>
              <a:t>Design </a:t>
            </a:r>
            <a:r>
              <a:rPr lang="fr-FR" b="1" baseline="0" dirty="0" smtClean="0">
                <a:solidFill>
                  <a:srgbClr val="FF0000"/>
                </a:solidFill>
              </a:rPr>
              <a:t>et Métiers d’art </a:t>
            </a:r>
            <a:r>
              <a:rPr lang="fr-FR" baseline="0" dirty="0" smtClean="0"/>
              <a:t>et les SII.</a:t>
            </a:r>
          </a:p>
          <a:p>
            <a:r>
              <a:rPr lang="fr-FR" baseline="0" dirty="0" smtClean="0"/>
              <a:t>L’environnement et les formations du lycée Jean Monnet ont facilité la mise en place de ce travail.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064BF-8612-4CB6-A2F7-3294A1C990D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064BF-8612-4CB6-A2F7-3294A1C990D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380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Nécessité de contrôler les flux d’élèves, ce que ne permettait pas le CAA.</a:t>
            </a:r>
          </a:p>
          <a:p>
            <a:r>
              <a:rPr lang="fr-FR" dirty="0" smtClean="0"/>
              <a:t>CAA</a:t>
            </a:r>
            <a:r>
              <a:rPr lang="fr-FR" baseline="0" dirty="0" smtClean="0"/>
              <a:t> : Création et activités artistiques (1h30)</a:t>
            </a:r>
          </a:p>
          <a:p>
            <a:r>
              <a:rPr lang="fr-FR" baseline="0" dirty="0" smtClean="0"/>
              <a:t>CCD : Création Culture Design (6heures)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064BF-8612-4CB6-A2F7-3294A1C990D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Définir le « tronc commun entre</a:t>
            </a:r>
            <a:r>
              <a:rPr lang="fr-FR" baseline="0" dirty="0" smtClean="0"/>
              <a:t> DIT et CCD. Se concentrer sur les domaines industrie/produit et faire se confronter les démarches de création et de créativité. Les deux peuvent intégrer une démarche analytique, cependant l’une est « matricielle » l’autre plus sensible. Références différentes</a:t>
            </a:r>
          </a:p>
          <a:p>
            <a:endParaRPr lang="fr-FR" baseline="0" dirty="0" smtClean="0"/>
          </a:p>
          <a:p>
            <a:r>
              <a:rPr lang="fr-FR" baseline="0" dirty="0" smtClean="0"/>
              <a:t>Rappel des éléments du programme CIT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Appréhender les bases d’une culture de l’innovation technologique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Mettre en </a:t>
            </a:r>
            <a:r>
              <a:rPr lang="fr-FR" dirty="0" err="1" smtClean="0"/>
              <a:t>oeuvre</a:t>
            </a:r>
            <a:r>
              <a:rPr lang="fr-FR" dirty="0" smtClean="0"/>
              <a:t> une démarche de créativité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Communiquer ses intentions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064BF-8612-4CB6-A2F7-3294A1C990D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référentiel définit</a:t>
            </a:r>
            <a:r>
              <a:rPr lang="fr-FR" baseline="0" dirty="0" smtClean="0"/>
              <a:t> des activités d’analyse, terminologie, de méthodes analytiques, produit/matériau/procédé et de </a:t>
            </a:r>
            <a:r>
              <a:rPr lang="fr-FR" baseline="0" dirty="0" smtClean="0"/>
              <a:t>démarche création qui intègre le prototypage.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064BF-8612-4CB6-A2F7-3294A1C990D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J’ai rajouté en début d’année, « méthodes de créativité », 4 semaines d’outils graphiques c’est un peu long et ça correspond à ce qui a été fait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064BF-8612-4CB6-A2F7-3294A1C990D7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items choisis pour juger de la pertinences des supports pédagogiques reprennent les notions spécifiées dans le référentiel partie « design et significations » : usage, « image » (couleur, texture, forme), développement durable (social,</a:t>
            </a:r>
            <a:r>
              <a:rPr lang="fr-FR" baseline="0" dirty="0" smtClean="0"/>
              <a:t> économique, environnemental), commercial. Pour « scientifique » c’est une approche introduite pour engager une démarche scientifique, comme en Si.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064BF-8612-4CB6-A2F7-3294A1C990D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</a:t>
            </a:r>
            <a:r>
              <a:rPr lang="fr-FR" baseline="0" dirty="0" smtClean="0"/>
              <a:t> DIT est un enseignement d’exploration « comme les autres », il doit aussi permettre l’accès aux autres bacs et notamment le </a:t>
            </a:r>
            <a:r>
              <a:rPr lang="fr-FR" baseline="0" dirty="0" err="1" smtClean="0"/>
              <a:t>Ssi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064BF-8612-4CB6-A2F7-3294A1C990D7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7504" y="6448251"/>
            <a:ext cx="2133600" cy="365125"/>
          </a:xfrm>
        </p:spPr>
        <p:txBody>
          <a:bodyPr/>
          <a:lstStyle/>
          <a:p>
            <a:r>
              <a:rPr lang="fr-FR" smtClean="0"/>
              <a:t>25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448251"/>
            <a:ext cx="3744416" cy="365125"/>
          </a:xfrm>
        </p:spPr>
        <p:txBody>
          <a:bodyPr/>
          <a:lstStyle/>
          <a:p>
            <a:r>
              <a:rPr lang="fr-FR" smtClean="0"/>
              <a:t>Séminaire STI Enseignements au Bac STI2D et SSI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A7906553-A16B-42F0-A904-E1001828AE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56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STI Enseignements au Bac STI2D et SSI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553-A16B-42F0-A904-E1001828AE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24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STI Enseignements au Bac STI2D et SSI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553-A16B-42F0-A904-E1001828AE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38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STI Enseignements au Bac STI2D et SSI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553-A16B-42F0-A904-E1001828AE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55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STI Enseignements au Bac STI2D et SSI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553-A16B-42F0-A904-E1001828AE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110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novembre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STI Enseignements au Bac STI2D et SSI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553-A16B-42F0-A904-E1001828AE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32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novembre 2015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STI Enseignements au Bac STI2D et SSI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553-A16B-42F0-A904-E1001828AE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28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novembre 2015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STI Enseignements au Bac STI2D et SSI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553-A16B-42F0-A904-E1001828AE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94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novembre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STI Enseignements au Bac STI2D et SSI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553-A16B-42F0-A904-E1001828AE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32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novembre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STI Enseignements au Bac STI2D et SSI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553-A16B-42F0-A904-E1001828AE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66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novembre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STI Enseignements au Bac STI2D et SSI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553-A16B-42F0-A904-E1001828AE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52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31640" y="146671"/>
            <a:ext cx="7560840" cy="1046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750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25 novembre 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71800" y="6453336"/>
            <a:ext cx="3744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Séminaire STI Enseignements au Bac STI2D et SSI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06553-A16B-42F0-A904-E1001828AEC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" y="18706"/>
            <a:ext cx="1159557" cy="117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8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3568" y="1916832"/>
            <a:ext cx="7772400" cy="1470025"/>
          </a:xfrm>
        </p:spPr>
        <p:txBody>
          <a:bodyPr/>
          <a:lstStyle/>
          <a:p>
            <a:r>
              <a:rPr lang="fr-FR" dirty="0" smtClean="0"/>
              <a:t>Design Innovation Technologique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31640" y="3429000"/>
            <a:ext cx="6400800" cy="249512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Expérimentation pédagogique</a:t>
            </a:r>
          </a:p>
          <a:p>
            <a:r>
              <a:rPr lang="fr-FR" dirty="0" smtClean="0"/>
              <a:t>Enseignement d’Exploration de 2</a:t>
            </a:r>
            <a:r>
              <a:rPr lang="fr-FR" baseline="30000" dirty="0" smtClean="0"/>
              <a:t>nde</a:t>
            </a:r>
            <a:endParaRPr lang="fr-FR" dirty="0" smtClean="0"/>
          </a:p>
          <a:p>
            <a:r>
              <a:rPr lang="fr-FR" sz="2400" dirty="0" smtClean="0"/>
              <a:t>Lycée Jean Monnet (Yzeure 03</a:t>
            </a:r>
            <a:r>
              <a:rPr lang="fr-FR" sz="2400" dirty="0" smtClean="0"/>
              <a:t>)</a:t>
            </a:r>
          </a:p>
          <a:p>
            <a:endParaRPr lang="fr-FR" sz="2400" dirty="0"/>
          </a:p>
          <a:p>
            <a:r>
              <a:rPr lang="fr-FR" sz="1400" dirty="0" smtClean="0"/>
              <a:t>Yannick MORICE IA-IPR </a:t>
            </a:r>
            <a:endParaRPr lang="fr-FR" sz="1400" dirty="0"/>
          </a:p>
          <a:p>
            <a:r>
              <a:rPr lang="fr-FR" sz="1400" dirty="0" smtClean="0"/>
              <a:t>Emmanuel VIGNAUD Chef de travaux</a:t>
            </a:r>
            <a:endParaRPr lang="fr-FR" sz="14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553-A16B-42F0-A904-E1001828AECA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STI Enseignements au Bac STI2D et SSI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novembre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7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553-A16B-42F0-A904-E1001828AECA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331640" y="146671"/>
            <a:ext cx="7560840" cy="1046568"/>
          </a:xfrm>
        </p:spPr>
        <p:txBody>
          <a:bodyPr>
            <a:normAutofit/>
          </a:bodyPr>
          <a:lstStyle/>
          <a:p>
            <a:r>
              <a:rPr lang="fr-FR" sz="3600" dirty="0" smtClean="0"/>
              <a:t>Design Innovation Technologique</a:t>
            </a:r>
            <a:endParaRPr lang="fr-FR" sz="3600" dirty="0"/>
          </a:p>
        </p:txBody>
      </p:sp>
      <p:sp>
        <p:nvSpPr>
          <p:cNvPr id="10" name="ZoneTexte 9"/>
          <p:cNvSpPr txBox="1"/>
          <p:nvPr/>
        </p:nvSpPr>
        <p:spPr>
          <a:xfrm>
            <a:off x="1071538" y="1000108"/>
            <a:ext cx="678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002060"/>
                </a:solidFill>
              </a:rPr>
              <a:t> Mise en œuvre</a:t>
            </a:r>
          </a:p>
          <a:p>
            <a:pPr lvl="1"/>
            <a:r>
              <a:rPr lang="fr-FR" sz="2400" dirty="0" smtClean="0">
                <a:solidFill>
                  <a:srgbClr val="002060"/>
                </a:solidFill>
              </a:rPr>
              <a:t>- Pertinence des supports pédagogiques</a:t>
            </a:r>
            <a:endParaRPr lang="fr-FR" sz="2400" dirty="0">
              <a:solidFill>
                <a:srgbClr val="002060"/>
              </a:solidFill>
            </a:endParaRPr>
          </a:p>
        </p:txBody>
      </p:sp>
      <p:pic>
        <p:nvPicPr>
          <p:cNvPr id="11" name="Image 10" descr="evaluation suppo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928802"/>
            <a:ext cx="8643998" cy="4572032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STI Enseignements au Bac STI2D et SSI</a:t>
            </a:r>
            <a:endParaRPr lang="fr-FR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novembre 2015</a:t>
            </a:r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684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Mise en œuvre</a:t>
            </a:r>
          </a:p>
          <a:p>
            <a:pPr lvl="1"/>
            <a:r>
              <a:rPr lang="fr-FR" dirty="0" smtClean="0"/>
              <a:t>Outils graphiques traditionnels et numériques</a:t>
            </a:r>
          </a:p>
          <a:p>
            <a:pPr lvl="1"/>
            <a:r>
              <a:rPr lang="fr-FR" dirty="0" smtClean="0"/>
              <a:t>Méthodes de créativité</a:t>
            </a:r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Projet « lampe autonome »</a:t>
            </a:r>
          </a:p>
          <a:p>
            <a:pPr lvl="2"/>
            <a:r>
              <a:rPr lang="fr-FR" dirty="0" smtClean="0"/>
              <a:t>Ergonomique</a:t>
            </a:r>
          </a:p>
          <a:p>
            <a:pPr lvl="2"/>
            <a:r>
              <a:rPr lang="fr-FR" dirty="0" smtClean="0"/>
              <a:t>Fonctions</a:t>
            </a:r>
          </a:p>
          <a:p>
            <a:pPr lvl="2"/>
            <a:r>
              <a:rPr lang="fr-FR" dirty="0" smtClean="0"/>
              <a:t>énergies</a:t>
            </a:r>
          </a:p>
          <a:p>
            <a:pPr lvl="2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553-A16B-42F0-A904-E1001828AECA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Design Innovation Technologique</a:t>
            </a:r>
            <a:endParaRPr lang="fr-FR" sz="3600" dirty="0"/>
          </a:p>
        </p:txBody>
      </p:sp>
      <p:pic>
        <p:nvPicPr>
          <p:cNvPr id="1026" name="Picture 2" descr="Lampe torche dynamo 2 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5500702"/>
            <a:ext cx="1000132" cy="1000132"/>
          </a:xfrm>
          <a:prstGeom prst="rect">
            <a:avLst/>
          </a:prstGeom>
          <a:noFill/>
        </p:spPr>
      </p:pic>
      <p:pic>
        <p:nvPicPr>
          <p:cNvPr id="1028" name="Picture 4" descr="Lampe Torche Dynam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5143512"/>
            <a:ext cx="1143008" cy="1143008"/>
          </a:xfrm>
          <a:prstGeom prst="rect">
            <a:avLst/>
          </a:prstGeom>
          <a:noFill/>
        </p:spPr>
      </p:pic>
      <p:pic>
        <p:nvPicPr>
          <p:cNvPr id="1030" name="Picture 6" descr="Lampe Torche Dynamo Publicitaire : Lampe Solaire En Al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857760"/>
            <a:ext cx="1285884" cy="1285884"/>
          </a:xfrm>
          <a:prstGeom prst="rect">
            <a:avLst/>
          </a:prstGeom>
          <a:noFill/>
        </p:spPr>
      </p:pic>
      <p:pic>
        <p:nvPicPr>
          <p:cNvPr id="1032" name="Picture 8" descr="lampe dynam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000504"/>
            <a:ext cx="1357322" cy="1217066"/>
          </a:xfrm>
          <a:prstGeom prst="rect">
            <a:avLst/>
          </a:prstGeom>
          <a:noFill/>
        </p:spPr>
      </p:pic>
      <p:pic>
        <p:nvPicPr>
          <p:cNvPr id="1034" name="Picture 10" descr="lampe rechargeable à dynam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4000504"/>
            <a:ext cx="1571636" cy="1000609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1643050"/>
            <a:ext cx="2724154" cy="60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2357430"/>
            <a:ext cx="1500198" cy="129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STI Enseignements au Bac STI2D et SSI</a:t>
            </a:r>
            <a:endParaRPr lang="fr-FR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novembre 2015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Mise en œuvre</a:t>
            </a:r>
          </a:p>
          <a:p>
            <a:pPr lvl="1"/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553-A16B-42F0-A904-E1001828AECA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Design Innovation Technologique</a:t>
            </a:r>
            <a:endParaRPr lang="fr-FR" sz="3600" dirty="0"/>
          </a:p>
        </p:txBody>
      </p:sp>
      <p:pic>
        <p:nvPicPr>
          <p:cNvPr id="8" name="Image 7" descr="développement produ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8792346" cy="5357850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500034" y="2214554"/>
            <a:ext cx="2643206" cy="15716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000760" y="2500306"/>
            <a:ext cx="2071702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929454" y="3500438"/>
            <a:ext cx="2071702" cy="714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571472" y="4714884"/>
            <a:ext cx="200026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STI Enseignements au Bac STI2D et SSI</a:t>
            </a:r>
            <a:endParaRPr lang="fr-FR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novembre 2015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4414" y="1000109"/>
            <a:ext cx="7929586" cy="3571900"/>
          </a:xfrm>
        </p:spPr>
        <p:txBody>
          <a:bodyPr/>
          <a:lstStyle/>
          <a:p>
            <a:r>
              <a:rPr lang="fr-FR" dirty="0" smtClean="0"/>
              <a:t>Mise en œuvre</a:t>
            </a:r>
          </a:p>
          <a:p>
            <a:pPr lvl="1"/>
            <a:r>
              <a:rPr lang="fr-FR" dirty="0" smtClean="0"/>
              <a:t>Projet « clé USB»</a:t>
            </a:r>
          </a:p>
          <a:p>
            <a:pPr lvl="2"/>
            <a:r>
              <a:rPr lang="fr-FR" dirty="0" smtClean="0"/>
              <a:t>Pour une entreprise donnée, concevoir et prototyper une clé USB, outil de communication</a:t>
            </a:r>
          </a:p>
          <a:p>
            <a:pPr lvl="3"/>
            <a:r>
              <a:rPr lang="fr-FR" dirty="0" smtClean="0"/>
              <a:t>Identité visuelle</a:t>
            </a:r>
          </a:p>
          <a:p>
            <a:pPr lvl="3"/>
            <a:r>
              <a:rPr lang="fr-FR" dirty="0" smtClean="0"/>
              <a:t>Sémiologie (couleur, texture, forme)</a:t>
            </a:r>
          </a:p>
          <a:p>
            <a:pPr lvl="3"/>
            <a:r>
              <a:rPr lang="fr-FR" dirty="0" smtClean="0"/>
              <a:t>Prototypage (matériau)</a:t>
            </a:r>
          </a:p>
          <a:p>
            <a:pPr lvl="2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553-A16B-42F0-A904-E1001828AECA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Design Innovation Technologique</a:t>
            </a:r>
            <a:endParaRPr lang="fr-FR" sz="3600" dirty="0"/>
          </a:p>
        </p:txBody>
      </p:sp>
      <p:pic>
        <p:nvPicPr>
          <p:cNvPr id="2050" name="Picture 2" descr="CLE USB PUBLICITAIRE 'LOGO RELIEF' 2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1524000" cy="1524001"/>
          </a:xfrm>
          <a:prstGeom prst="rect">
            <a:avLst/>
          </a:prstGeom>
          <a:noFill/>
        </p:spPr>
      </p:pic>
      <p:pic>
        <p:nvPicPr>
          <p:cNvPr id="2052" name="Picture 4" descr="CLE USB PUBLICITAIRE 'IRON FLASH' 8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643446"/>
            <a:ext cx="1524000" cy="1524001"/>
          </a:xfrm>
          <a:prstGeom prst="rect">
            <a:avLst/>
          </a:prstGeom>
          <a:noFill/>
        </p:spPr>
      </p:pic>
      <p:pic>
        <p:nvPicPr>
          <p:cNvPr id="2054" name="Picture 6" descr="Ar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6" name="Picture 8" descr="http://www.usbstick-producteur.fr/upload/producten/groot/d2c68ced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429132"/>
            <a:ext cx="1785950" cy="1785950"/>
          </a:xfrm>
          <a:prstGeom prst="rect">
            <a:avLst/>
          </a:prstGeom>
          <a:noFill/>
        </p:spPr>
      </p:pic>
      <p:pic>
        <p:nvPicPr>
          <p:cNvPr id="2058" name="Picture 10" descr="http://www.usbstick-producteur.fr/upload/producten/groot/a0f7a6f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4857760"/>
            <a:ext cx="1714512" cy="1430747"/>
          </a:xfrm>
          <a:prstGeom prst="rect">
            <a:avLst/>
          </a:prstGeom>
          <a:noFill/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STI Enseignements au Bac STI2D et SSI</a:t>
            </a:r>
            <a:endParaRPr lang="fr-FR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novembre 2015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4414" y="1285860"/>
            <a:ext cx="7929586" cy="4525963"/>
          </a:xfrm>
        </p:spPr>
        <p:txBody>
          <a:bodyPr>
            <a:normAutofit fontScale="92500" lnSpcReduction="10000"/>
          </a:bodyPr>
          <a:lstStyle/>
          <a:p>
            <a:r>
              <a:rPr lang="fr-FR" sz="4000" dirty="0" smtClean="0"/>
              <a:t>Mise en œuvre</a:t>
            </a:r>
          </a:p>
          <a:p>
            <a:pPr lvl="1"/>
            <a:r>
              <a:rPr lang="fr-FR" dirty="0" smtClean="0"/>
              <a:t>Projet « multiprise »</a:t>
            </a:r>
          </a:p>
          <a:p>
            <a:pPr lvl="2"/>
            <a:r>
              <a:rPr lang="fr-FR" dirty="0" smtClean="0"/>
              <a:t>Prise en compte d’un cahier des charges</a:t>
            </a:r>
          </a:p>
          <a:p>
            <a:pPr lvl="3"/>
            <a:r>
              <a:rPr lang="fr-FR" dirty="0" smtClean="0"/>
              <a:t>Réalisation d’un ensemble multiprise répondant aux fonctions et contraintes suivantes :</a:t>
            </a:r>
          </a:p>
          <a:p>
            <a:pPr lvl="4"/>
            <a:r>
              <a:rPr lang="fr-FR" dirty="0" smtClean="0"/>
              <a:t>Intégration dans un environnement domestique</a:t>
            </a:r>
          </a:p>
          <a:p>
            <a:pPr lvl="4"/>
            <a:r>
              <a:rPr lang="fr-FR" dirty="0" smtClean="0"/>
              <a:t>Visualiser et agir sur l’activation des prises</a:t>
            </a:r>
          </a:p>
          <a:p>
            <a:pPr lvl="4"/>
            <a:r>
              <a:rPr lang="fr-FR" dirty="0" smtClean="0"/>
              <a:t>Utiliser des modules du commerce</a:t>
            </a:r>
          </a:p>
          <a:p>
            <a:pPr lvl="4"/>
            <a:r>
              <a:rPr lang="fr-FR" dirty="0" smtClean="0"/>
              <a:t>Respect des normes électriques</a:t>
            </a:r>
          </a:p>
          <a:p>
            <a:pPr lvl="2"/>
            <a:r>
              <a:rPr lang="fr-FR" dirty="0" smtClean="0"/>
              <a:t>Brainstorming, Concept, développement (croquis, dessin)</a:t>
            </a:r>
          </a:p>
          <a:p>
            <a:pPr lvl="2"/>
            <a:r>
              <a:rPr lang="fr-FR" dirty="0" smtClean="0"/>
              <a:t>prototypage</a:t>
            </a:r>
          </a:p>
          <a:p>
            <a:pPr lvl="2"/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553-A16B-42F0-A904-E1001828AECA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Design Innovation Technologique</a:t>
            </a:r>
            <a:endParaRPr lang="fr-FR" sz="36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STI Enseignements au Bac STI2D et SSI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novembre 2015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4414" y="1000108"/>
            <a:ext cx="3971924" cy="1257296"/>
          </a:xfrm>
        </p:spPr>
        <p:txBody>
          <a:bodyPr/>
          <a:lstStyle/>
          <a:p>
            <a:r>
              <a:rPr lang="fr-FR" dirty="0" smtClean="0"/>
              <a:t>Mise en œuvre</a:t>
            </a:r>
          </a:p>
          <a:p>
            <a:pPr lvl="1"/>
            <a:r>
              <a:rPr lang="fr-FR" dirty="0" smtClean="0"/>
              <a:t>Références</a:t>
            </a: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553-A16B-42F0-A904-E1001828AECA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Design Innovation Technologique</a:t>
            </a:r>
            <a:endParaRPr lang="fr-FR" sz="3600" dirty="0"/>
          </a:p>
        </p:txBody>
      </p:sp>
      <p:pic>
        <p:nvPicPr>
          <p:cNvPr id="5" name="Espace réservé du contenu 3" descr="Gaëtan Didier - BTS - 201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3901" y="2214554"/>
            <a:ext cx="3435014" cy="242889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8" y="1285860"/>
            <a:ext cx="304802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 8" descr="Multiprise - Gilles Belley- EDF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258" y="3845752"/>
            <a:ext cx="2952770" cy="221457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679165"/>
            <a:ext cx="2714644" cy="20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 10" descr="Multiprise - Gilles Belley- EDF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5214950"/>
            <a:ext cx="2000264" cy="1500198"/>
          </a:xfrm>
          <a:prstGeom prst="rect">
            <a:avLst/>
          </a:prstGeom>
        </p:spPr>
      </p:pic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STI Enseignements au Bac STI2D et SSI</a:t>
            </a:r>
            <a:endParaRPr lang="fr-FR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novembre 2015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553-A16B-42F0-A904-E1001828AECA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fr-FR" dirty="0" smtClean="0"/>
              <a:t>Evaluation</a:t>
            </a:r>
          </a:p>
          <a:p>
            <a:pPr lvl="2"/>
            <a:r>
              <a:rPr lang="fr-FR" dirty="0" smtClean="0"/>
              <a:t>Attractivité du DIT </a:t>
            </a:r>
          </a:p>
          <a:p>
            <a:pPr lvl="2"/>
            <a:r>
              <a:rPr lang="fr-FR" dirty="0" smtClean="0"/>
              <a:t>Flux d’élèves intégrant la classe de 1</a:t>
            </a:r>
            <a:r>
              <a:rPr lang="fr-FR" baseline="30000" dirty="0" smtClean="0"/>
              <a:t>ère</a:t>
            </a:r>
            <a:r>
              <a:rPr lang="fr-FR" dirty="0" smtClean="0"/>
              <a:t> STD2A</a:t>
            </a:r>
          </a:p>
          <a:p>
            <a:pPr lvl="2"/>
            <a:r>
              <a:rPr lang="fr-FR" dirty="0" smtClean="0"/>
              <a:t>Flux d’élèves intégrant la classe de 1</a:t>
            </a:r>
            <a:r>
              <a:rPr lang="fr-FR" baseline="30000" dirty="0" smtClean="0"/>
              <a:t>ère</a:t>
            </a:r>
            <a:r>
              <a:rPr lang="fr-FR" dirty="0" smtClean="0"/>
              <a:t> S, focus sur </a:t>
            </a:r>
            <a:r>
              <a:rPr lang="fr-FR" dirty="0" err="1" smtClean="0"/>
              <a:t>Ssi</a:t>
            </a:r>
            <a:endParaRPr lang="fr-FR" dirty="0" smtClean="0"/>
          </a:p>
          <a:p>
            <a:pPr lvl="2"/>
            <a:r>
              <a:rPr lang="fr-FR" dirty="0" smtClean="0"/>
              <a:t>Flux d’élèves intégrant la classe de 1</a:t>
            </a:r>
            <a:r>
              <a:rPr lang="fr-FR" baseline="30000" dirty="0" smtClean="0"/>
              <a:t>ère</a:t>
            </a:r>
            <a:r>
              <a:rPr lang="fr-FR" dirty="0" smtClean="0"/>
              <a:t> STI2D</a:t>
            </a:r>
          </a:p>
          <a:p>
            <a:pPr lvl="2"/>
            <a:r>
              <a:rPr lang="fr-FR" dirty="0" smtClean="0"/>
              <a:t>Flux d’élèves abandonnant la filière sciences et technologies</a:t>
            </a:r>
          </a:p>
          <a:p>
            <a:pPr lvl="1">
              <a:buNone/>
            </a:pPr>
            <a:endParaRPr lang="fr-FR" dirty="0" smtClean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331640" y="146671"/>
            <a:ext cx="7560840" cy="1046568"/>
          </a:xfrm>
        </p:spPr>
        <p:txBody>
          <a:bodyPr>
            <a:normAutofit/>
          </a:bodyPr>
          <a:lstStyle/>
          <a:p>
            <a:r>
              <a:rPr lang="fr-FR" sz="3600" dirty="0" smtClean="0"/>
              <a:t>Design Innovation Technologique</a:t>
            </a:r>
            <a:endParaRPr lang="fr-FR" sz="36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STI Enseignements au Bac STI2D et SSI</a:t>
            </a:r>
            <a:endParaRPr lang="fr-FR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novembre 2015</a:t>
            </a:r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Design Innovation Technologique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3400420" cy="3328998"/>
          </a:xfrm>
        </p:spPr>
        <p:txBody>
          <a:bodyPr>
            <a:normAutofit/>
          </a:bodyPr>
          <a:lstStyle/>
          <a:p>
            <a:r>
              <a:rPr lang="fr-FR" dirty="0" smtClean="0"/>
              <a:t>Contexte</a:t>
            </a:r>
          </a:p>
          <a:p>
            <a:r>
              <a:rPr lang="fr-FR" dirty="0" smtClean="0"/>
              <a:t>Enjeux</a:t>
            </a:r>
          </a:p>
          <a:p>
            <a:r>
              <a:rPr lang="fr-FR" dirty="0" smtClean="0"/>
              <a:t>Concept</a:t>
            </a:r>
          </a:p>
          <a:p>
            <a:r>
              <a:rPr lang="fr-FR" dirty="0" smtClean="0"/>
              <a:t>Mise en œuvre</a:t>
            </a:r>
          </a:p>
          <a:p>
            <a:r>
              <a:rPr lang="fr-FR" dirty="0" smtClean="0"/>
              <a:t>Evaluation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553-A16B-42F0-A904-E1001828AECA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8" name="Image 7" descr="HYDRO - Pierre Favresse - CNR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285860"/>
            <a:ext cx="3061629" cy="2143140"/>
          </a:xfrm>
          <a:prstGeom prst="rect">
            <a:avLst/>
          </a:prstGeom>
        </p:spPr>
      </p:pic>
      <p:pic>
        <p:nvPicPr>
          <p:cNvPr id="10" name="Image 9" descr="HYDRO - Pierre Favresse - CNRS (3).jpg"/>
          <p:cNvPicPr>
            <a:picLocks noChangeAspect="1"/>
          </p:cNvPicPr>
          <p:nvPr/>
        </p:nvPicPr>
        <p:blipFill>
          <a:blip r:embed="rId4" cstate="print">
            <a:lum contrast="5000"/>
          </a:blip>
          <a:stretch>
            <a:fillRect/>
          </a:stretch>
        </p:blipFill>
        <p:spPr>
          <a:xfrm>
            <a:off x="5163915" y="3500438"/>
            <a:ext cx="3408581" cy="2386007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STI Enseignements au Bac STI2D et SSI</a:t>
            </a:r>
            <a:endParaRPr lang="fr-FR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novembre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2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2114536" cy="614354"/>
          </a:xfrm>
        </p:spPr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553-A16B-42F0-A904-E1001828AECA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Design Innovation Technologique</a:t>
            </a:r>
            <a:endParaRPr lang="fr-FR" sz="3600" dirty="0"/>
          </a:p>
        </p:txBody>
      </p:sp>
      <p:pic>
        <p:nvPicPr>
          <p:cNvPr id="23" name="Image 22" descr="Lycée-des-métiers signa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857496"/>
            <a:ext cx="1428760" cy="1214446"/>
          </a:xfrm>
          <a:prstGeom prst="rect">
            <a:avLst/>
          </a:prstGeom>
        </p:spPr>
      </p:pic>
      <p:pic>
        <p:nvPicPr>
          <p:cNvPr id="24" name="Image 23" descr="LOGO-ENVrou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4000504"/>
            <a:ext cx="1291110" cy="785818"/>
          </a:xfrm>
          <a:prstGeom prst="rect">
            <a:avLst/>
          </a:prstGeom>
        </p:spPr>
      </p:pic>
      <p:pic>
        <p:nvPicPr>
          <p:cNvPr id="25" name="Image 24" descr="JEAN-MONNET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4116" y="1889020"/>
            <a:ext cx="1892330" cy="682723"/>
          </a:xfrm>
          <a:prstGeom prst="rect">
            <a:avLst/>
          </a:prstGeom>
        </p:spPr>
      </p:pic>
      <p:pic>
        <p:nvPicPr>
          <p:cNvPr id="26" name="Image 25" descr="logo campus design matériaux &amp; innovat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646" y="1285860"/>
            <a:ext cx="2728354" cy="1928826"/>
          </a:xfrm>
          <a:prstGeom prst="rect">
            <a:avLst/>
          </a:prstGeom>
        </p:spPr>
      </p:pic>
      <p:pic>
        <p:nvPicPr>
          <p:cNvPr id="27" name="Image 26" descr="ESDAA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3" y="2928934"/>
            <a:ext cx="1664393" cy="71438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000100" y="3500438"/>
            <a:ext cx="23574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Pôles de compétence :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002060"/>
                </a:solidFill>
              </a:rPr>
              <a:t> Economie/Gestion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002060"/>
                </a:solidFill>
              </a:rPr>
              <a:t> Industrie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002060"/>
                </a:solidFill>
              </a:rPr>
              <a:t> Design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002060"/>
                </a:solidFill>
              </a:rPr>
              <a:t> Verre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002060"/>
                </a:solidFill>
              </a:rPr>
              <a:t> Sciences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002060"/>
                </a:solidFill>
              </a:rPr>
              <a:t> Ecole hôtelière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STI Enseignements au Bac STI2D et SSI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novembre 2015</a:t>
            </a:r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571612"/>
            <a:ext cx="8572560" cy="3071834"/>
          </a:xfrm>
        </p:spPr>
        <p:txBody>
          <a:bodyPr>
            <a:normAutofit/>
          </a:bodyPr>
          <a:lstStyle/>
          <a:p>
            <a:r>
              <a:rPr lang="fr-FR" dirty="0" smtClean="0"/>
              <a:t>Contexte</a:t>
            </a:r>
          </a:p>
          <a:p>
            <a:pPr lvl="1"/>
            <a:r>
              <a:rPr lang="fr-FR" sz="2400" dirty="0" smtClean="0"/>
              <a:t>Une offre de formation pléthorique</a:t>
            </a:r>
          </a:p>
          <a:p>
            <a:pPr lvl="1"/>
            <a:r>
              <a:rPr lang="fr-FR" sz="2400" dirty="0" smtClean="0"/>
              <a:t>Une filière Design très attractive</a:t>
            </a:r>
          </a:p>
          <a:p>
            <a:pPr lvl="1"/>
            <a:r>
              <a:rPr lang="fr-FR" sz="2400" dirty="0" smtClean="0"/>
              <a:t>Les filières sciences et technologies en recherche de stabilité</a:t>
            </a:r>
          </a:p>
          <a:p>
            <a:pPr lvl="1"/>
            <a:r>
              <a:rPr lang="fr-FR" sz="2400" dirty="0" smtClean="0"/>
              <a:t>L’approche Design abordée en STI2D</a:t>
            </a:r>
          </a:p>
          <a:p>
            <a:pPr lvl="1"/>
            <a:r>
              <a:rPr lang="fr-FR" sz="2400" dirty="0" smtClean="0"/>
              <a:t>Le campus DM&amp;I vecteur d’innovation pédagogique</a:t>
            </a:r>
          </a:p>
          <a:p>
            <a:pPr lvl="1"/>
            <a:endParaRPr lang="fr-FR" sz="2400" dirty="0" smtClean="0"/>
          </a:p>
          <a:p>
            <a:pPr lvl="2"/>
            <a:endParaRPr lang="fr-FR" sz="2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553-A16B-42F0-A904-E1001828AECA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Design Innovation Technologique</a:t>
            </a:r>
            <a:endParaRPr lang="fr-FR" sz="36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STI Enseignements au Bac STI2D et SSI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novembre 2015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43443"/>
          </a:xfrm>
        </p:spPr>
        <p:txBody>
          <a:bodyPr/>
          <a:lstStyle/>
          <a:p>
            <a:r>
              <a:rPr lang="fr-FR" dirty="0" smtClean="0"/>
              <a:t>Les enjeux</a:t>
            </a:r>
            <a:endParaRPr lang="fr-FR" sz="2400" dirty="0" smtClean="0"/>
          </a:p>
          <a:p>
            <a:pPr lvl="2"/>
            <a:r>
              <a:rPr lang="fr-FR" sz="2000" dirty="0" smtClean="0"/>
              <a:t>Valoriser la culture Design </a:t>
            </a:r>
          </a:p>
          <a:p>
            <a:pPr lvl="2"/>
            <a:r>
              <a:rPr lang="fr-FR" sz="2000" dirty="0" smtClean="0"/>
              <a:t>Équilibrer les flux entrant en 1</a:t>
            </a:r>
            <a:r>
              <a:rPr lang="fr-FR" sz="2000" baseline="30000" dirty="0" smtClean="0"/>
              <a:t>ère  </a:t>
            </a:r>
            <a:endParaRPr lang="fr-FR" sz="2000" dirty="0" smtClean="0"/>
          </a:p>
          <a:p>
            <a:pPr lvl="2"/>
            <a:r>
              <a:rPr lang="fr-FR" sz="2000" dirty="0" smtClean="0"/>
              <a:t>Initier à la culture design dans la perspective du projet de STI2D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553-A16B-42F0-A904-E1001828AEC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00100" y="4071942"/>
            <a:ext cx="606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Si</a:t>
            </a:r>
          </a:p>
          <a:p>
            <a:r>
              <a:rPr lang="fr-FR" dirty="0" err="1" smtClean="0">
                <a:solidFill>
                  <a:srgbClr val="002060"/>
                </a:solidFill>
              </a:rPr>
              <a:t>CiT</a:t>
            </a:r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MPS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00100" y="5143512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CCD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CAA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28860" y="514351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STD2A</a:t>
            </a:r>
          </a:p>
        </p:txBody>
      </p:sp>
      <p:sp>
        <p:nvSpPr>
          <p:cNvPr id="11" name="Flèche droite 10"/>
          <p:cNvSpPr/>
          <p:nvPr/>
        </p:nvSpPr>
        <p:spPr>
          <a:xfrm>
            <a:off x="1857356" y="4500570"/>
            <a:ext cx="357190" cy="714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857356" y="5286388"/>
            <a:ext cx="357190" cy="714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 rot="20160071" flipV="1">
            <a:off x="1832797" y="5510403"/>
            <a:ext cx="414386" cy="7241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1857356" y="5643578"/>
            <a:ext cx="357190" cy="714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428860" y="550070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?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6" name="Accolade fermante 15"/>
          <p:cNvSpPr/>
          <p:nvPr/>
        </p:nvSpPr>
        <p:spPr>
          <a:xfrm>
            <a:off x="1571604" y="4143380"/>
            <a:ext cx="45719" cy="7858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ccolade fermante 16"/>
          <p:cNvSpPr/>
          <p:nvPr/>
        </p:nvSpPr>
        <p:spPr>
          <a:xfrm>
            <a:off x="1571604" y="5214950"/>
            <a:ext cx="71438" cy="5000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428860" y="421481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S si, S </a:t>
            </a:r>
            <a:r>
              <a:rPr lang="fr-FR" dirty="0" err="1" smtClean="0">
                <a:solidFill>
                  <a:srgbClr val="002060"/>
                </a:solidFill>
              </a:rPr>
              <a:t>svt</a:t>
            </a:r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STI2D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357818" y="4214818"/>
            <a:ext cx="606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Si</a:t>
            </a:r>
          </a:p>
          <a:p>
            <a:r>
              <a:rPr lang="fr-FR" dirty="0" err="1" smtClean="0">
                <a:solidFill>
                  <a:srgbClr val="002060"/>
                </a:solidFill>
              </a:rPr>
              <a:t>CiT</a:t>
            </a:r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MPS</a:t>
            </a:r>
          </a:p>
        </p:txBody>
      </p:sp>
      <p:sp>
        <p:nvSpPr>
          <p:cNvPr id="20" name="Flèche droite 19"/>
          <p:cNvSpPr/>
          <p:nvPr/>
        </p:nvSpPr>
        <p:spPr>
          <a:xfrm flipV="1">
            <a:off x="6215074" y="4572008"/>
            <a:ext cx="428628" cy="714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Accolade fermante 20"/>
          <p:cNvSpPr/>
          <p:nvPr/>
        </p:nvSpPr>
        <p:spPr>
          <a:xfrm>
            <a:off x="5929322" y="4286256"/>
            <a:ext cx="45719" cy="7858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6786578" y="435769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S si, S </a:t>
            </a:r>
            <a:r>
              <a:rPr lang="fr-FR" dirty="0" err="1" smtClean="0">
                <a:solidFill>
                  <a:srgbClr val="002060"/>
                </a:solidFill>
              </a:rPr>
              <a:t>svt</a:t>
            </a:r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STI2D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357818" y="5214950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DIT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CCD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786578" y="550070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STD2A</a:t>
            </a:r>
          </a:p>
        </p:txBody>
      </p:sp>
      <p:sp>
        <p:nvSpPr>
          <p:cNvPr id="26" name="Flèche droite 25"/>
          <p:cNvSpPr/>
          <p:nvPr/>
        </p:nvSpPr>
        <p:spPr>
          <a:xfrm rot="19951324">
            <a:off x="6169042" y="5242098"/>
            <a:ext cx="442200" cy="6083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26"/>
          <p:cNvSpPr/>
          <p:nvPr/>
        </p:nvSpPr>
        <p:spPr>
          <a:xfrm flipV="1">
            <a:off x="6215074" y="5643578"/>
            <a:ext cx="428628" cy="7143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Accolade fermante 28"/>
          <p:cNvSpPr/>
          <p:nvPr/>
        </p:nvSpPr>
        <p:spPr>
          <a:xfrm>
            <a:off x="5929322" y="5286388"/>
            <a:ext cx="71438" cy="5000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29"/>
          <p:cNvSpPr/>
          <p:nvPr/>
        </p:nvSpPr>
        <p:spPr>
          <a:xfrm rot="1125985" flipV="1">
            <a:off x="6145881" y="5489875"/>
            <a:ext cx="500022" cy="6894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Design Innovation Technologique</a:t>
            </a:r>
            <a:endParaRPr lang="fr-FR" sz="3600" dirty="0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STI Enseignements au Bac STI2D et SSI</a:t>
            </a:r>
            <a:endParaRPr lang="fr-FR"/>
          </a:p>
        </p:txBody>
      </p:sp>
      <p:sp>
        <p:nvSpPr>
          <p:cNvPr id="32" name="Espace réservé de la date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novembre 2015</a:t>
            </a:r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928662" y="4071942"/>
            <a:ext cx="2714644" cy="207170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5072066" y="4071942"/>
            <a:ext cx="2714644" cy="207170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928662" y="364331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Stratégie initiale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072066" y="364331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Expérimentation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553-A16B-42F0-A904-E1001828AECA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Concept</a:t>
            </a:r>
          </a:p>
          <a:p>
            <a:pPr lvl="1">
              <a:buNone/>
            </a:pPr>
            <a:endParaRPr lang="fr-FR" dirty="0" smtClean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Design Innovation Technologique</a:t>
            </a:r>
            <a:endParaRPr lang="fr-FR" sz="3600" dirty="0"/>
          </a:p>
        </p:txBody>
      </p:sp>
      <p:pic>
        <p:nvPicPr>
          <p:cNvPr id="13" name="Image 12" descr="D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3116"/>
            <a:ext cx="9144000" cy="4286280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STI Enseignements au Bac STI2D et SSI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novembre 2015</a:t>
            </a:r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57158" y="3214686"/>
            <a:ext cx="1500198" cy="928694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081326" y="2152640"/>
            <a:ext cx="1500198" cy="990608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28596" y="2071678"/>
            <a:ext cx="1500198" cy="857256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142976" y="5929330"/>
            <a:ext cx="1214446" cy="571504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3071802" y="4643446"/>
            <a:ext cx="1285884" cy="571504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0" y="4286256"/>
            <a:ext cx="2000200" cy="1214446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286116" y="3143248"/>
            <a:ext cx="1285884" cy="71438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286116" y="5715016"/>
            <a:ext cx="1285884" cy="71438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87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553-A16B-42F0-A904-E1001828AECA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484040" y="299071"/>
            <a:ext cx="7560840" cy="1046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Design Innovation Technologique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914400" y="1071546"/>
            <a:ext cx="8229600" cy="5643578"/>
          </a:xfrm>
        </p:spPr>
        <p:txBody>
          <a:bodyPr>
            <a:normAutofit/>
          </a:bodyPr>
          <a:lstStyle/>
          <a:p>
            <a:r>
              <a:rPr lang="fr-FR" dirty="0" smtClean="0"/>
              <a:t>Concept</a:t>
            </a:r>
          </a:p>
          <a:p>
            <a:pPr lvl="1"/>
            <a:r>
              <a:rPr lang="fr-FR" sz="1800" dirty="0" smtClean="0"/>
              <a:t>Design et significations</a:t>
            </a:r>
          </a:p>
          <a:p>
            <a:pPr lvl="2"/>
            <a:r>
              <a:rPr lang="fr-FR" sz="1800" dirty="0" smtClean="0"/>
              <a:t>L’observation</a:t>
            </a:r>
          </a:p>
          <a:p>
            <a:pPr lvl="2"/>
            <a:r>
              <a:rPr lang="fr-FR" sz="1800" dirty="0" smtClean="0"/>
              <a:t>Le contexte</a:t>
            </a:r>
          </a:p>
          <a:p>
            <a:pPr lvl="2"/>
            <a:r>
              <a:rPr lang="fr-FR" sz="1800" dirty="0" smtClean="0"/>
              <a:t>La fonction</a:t>
            </a:r>
          </a:p>
          <a:p>
            <a:pPr lvl="1"/>
            <a:r>
              <a:rPr lang="fr-FR" sz="1800" dirty="0" smtClean="0"/>
              <a:t>Technologie</a:t>
            </a:r>
          </a:p>
          <a:p>
            <a:pPr lvl="2"/>
            <a:r>
              <a:rPr lang="fr-FR" sz="1800" dirty="0" smtClean="0"/>
              <a:t>Innovation et créativité</a:t>
            </a:r>
          </a:p>
          <a:p>
            <a:pPr lvl="2"/>
            <a:r>
              <a:rPr lang="fr-FR" sz="1800" dirty="0" smtClean="0"/>
              <a:t>Propriété intellectuelle, normalisation</a:t>
            </a:r>
          </a:p>
          <a:p>
            <a:pPr lvl="1"/>
            <a:r>
              <a:rPr lang="fr-FR" sz="1800" dirty="0" smtClean="0"/>
              <a:t>Méthodes de créativité et de l’innovation</a:t>
            </a:r>
          </a:p>
          <a:p>
            <a:pPr lvl="2"/>
            <a:r>
              <a:rPr lang="fr-FR" sz="1800" dirty="0" smtClean="0"/>
              <a:t>Étapes d ’évolution d’un produit</a:t>
            </a:r>
          </a:p>
          <a:p>
            <a:pPr lvl="2"/>
            <a:r>
              <a:rPr lang="fr-FR" sz="1800" dirty="0" smtClean="0"/>
              <a:t>Règles d’évolution d’un produit</a:t>
            </a:r>
          </a:p>
          <a:p>
            <a:pPr lvl="2"/>
            <a:r>
              <a:rPr lang="fr-FR" sz="1800" dirty="0" smtClean="0"/>
              <a:t>Matière et matériaux</a:t>
            </a:r>
          </a:p>
          <a:p>
            <a:pPr lvl="2"/>
            <a:r>
              <a:rPr lang="fr-FR" sz="1800" dirty="0" smtClean="0"/>
              <a:t> outils de mise en œuvre</a:t>
            </a:r>
          </a:p>
          <a:p>
            <a:pPr lvl="1"/>
            <a:r>
              <a:rPr lang="fr-FR" sz="1800" dirty="0" smtClean="0"/>
              <a:t>Mettre en œuvre une démarche de création</a:t>
            </a:r>
          </a:p>
          <a:p>
            <a:pPr lvl="2"/>
            <a:r>
              <a:rPr lang="fr-FR" sz="1800" dirty="0" smtClean="0"/>
              <a:t>Méthodes de créativité</a:t>
            </a:r>
          </a:p>
          <a:p>
            <a:pPr lvl="2"/>
            <a:r>
              <a:rPr lang="fr-FR" sz="1800" dirty="0" smtClean="0"/>
              <a:t>Exprimer une solution technique</a:t>
            </a:r>
          </a:p>
          <a:p>
            <a:pPr lvl="2"/>
            <a:endParaRPr lang="fr-FR" sz="1600" dirty="0" smtClean="0"/>
          </a:p>
          <a:p>
            <a:pPr lvl="1"/>
            <a:endParaRPr lang="fr-FR" sz="2000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>
              <a:buNone/>
            </a:pPr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STI Enseignements au Bac STI2D et SSI</a:t>
            </a:r>
            <a:endParaRPr lang="fr-FR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novembre 2015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4414" y="1214422"/>
            <a:ext cx="6829444" cy="4525963"/>
          </a:xfrm>
        </p:spPr>
        <p:txBody>
          <a:bodyPr/>
          <a:lstStyle/>
          <a:p>
            <a:r>
              <a:rPr lang="fr-FR" dirty="0" smtClean="0"/>
              <a:t>Mise en œuvre</a:t>
            </a:r>
          </a:p>
          <a:p>
            <a:pPr lvl="1"/>
            <a:r>
              <a:rPr lang="fr-FR" dirty="0" smtClean="0"/>
              <a:t>2h sur 27 semaines</a:t>
            </a:r>
          </a:p>
          <a:p>
            <a:pPr lvl="1"/>
            <a:r>
              <a:rPr lang="fr-FR" dirty="0" smtClean="0"/>
              <a:t>1 enseignant SII et 1 enseignant AA en responsabilité ou en </a:t>
            </a:r>
            <a:r>
              <a:rPr lang="fr-FR" dirty="0" err="1" smtClean="0"/>
              <a:t>co</a:t>
            </a:r>
            <a:r>
              <a:rPr lang="fr-FR" dirty="0" smtClean="0"/>
              <a:t>-animation</a:t>
            </a:r>
          </a:p>
          <a:p>
            <a:pPr lvl="1"/>
            <a:r>
              <a:rPr lang="fr-FR" dirty="0" smtClean="0"/>
              <a:t>Une pédagogie de projet</a:t>
            </a:r>
          </a:p>
          <a:p>
            <a:pPr lvl="1"/>
            <a:r>
              <a:rPr lang="fr-FR" dirty="0" smtClean="0"/>
              <a:t>Des thèmes pluri-technologique</a:t>
            </a:r>
          </a:p>
          <a:p>
            <a:pPr lvl="1"/>
            <a:r>
              <a:rPr lang="fr-FR" dirty="0" smtClean="0"/>
              <a:t>Développement durable en filigrane</a:t>
            </a:r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553-A16B-42F0-A904-E1001828AECA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Design Innovation Technologique</a:t>
            </a:r>
            <a:endParaRPr lang="fr-FR" sz="36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STI Enseignements au Bac STI2D et SSI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novembre 2015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5852" y="1071546"/>
            <a:ext cx="4400552" cy="1185858"/>
          </a:xfrm>
        </p:spPr>
        <p:txBody>
          <a:bodyPr/>
          <a:lstStyle/>
          <a:p>
            <a:r>
              <a:rPr lang="fr-FR" sz="2800" dirty="0" smtClean="0"/>
              <a:t>Mise en œuvre</a:t>
            </a:r>
          </a:p>
          <a:p>
            <a:pPr lvl="1"/>
            <a:r>
              <a:rPr lang="fr-FR" sz="2400" dirty="0" smtClean="0"/>
              <a:t>Planification </a:t>
            </a: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553-A16B-42F0-A904-E1001828AECA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Design Innovation Technologique</a:t>
            </a:r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785786" y="314324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STI Enseignements au Bac STI2D et SSI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novembre 2015</a:t>
            </a:r>
            <a:endParaRPr lang="fr-FR"/>
          </a:p>
        </p:txBody>
      </p:sp>
      <p:pic>
        <p:nvPicPr>
          <p:cNvPr id="12" name="Image 11" descr="planification DIT 14-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2143116"/>
            <a:ext cx="9096375" cy="386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715</Words>
  <Application>Microsoft Office PowerPoint</Application>
  <PresentationFormat>Affichage à l'écran (4:3)</PresentationFormat>
  <Paragraphs>203</Paragraphs>
  <Slides>16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Design Innovation Technologique</vt:lpstr>
      <vt:lpstr>Design Innovation Technologique</vt:lpstr>
      <vt:lpstr>Design Innovation Technologique</vt:lpstr>
      <vt:lpstr>Design Innovation Technologique</vt:lpstr>
      <vt:lpstr>Design Innovation Technologique</vt:lpstr>
      <vt:lpstr>Design Innovation Technologique</vt:lpstr>
      <vt:lpstr>Présentation PowerPoint</vt:lpstr>
      <vt:lpstr>Design Innovation Technologique</vt:lpstr>
      <vt:lpstr>Design Innovation Technologique</vt:lpstr>
      <vt:lpstr>Design Innovation Technologique</vt:lpstr>
      <vt:lpstr>Design Innovation Technologique</vt:lpstr>
      <vt:lpstr>Design Innovation Technologique</vt:lpstr>
      <vt:lpstr>Design Innovation Technologique</vt:lpstr>
      <vt:lpstr>Design Innovation Technologique</vt:lpstr>
      <vt:lpstr>Design Innovation Technologique</vt:lpstr>
      <vt:lpstr>Design Innovation Technologique</vt:lpstr>
    </vt:vector>
  </TitlesOfParts>
  <Company>lycée Jean Monnet Yzeure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Emmanuel VIGNAUD</dc:creator>
  <cp:lastModifiedBy>Yannick MORICE</cp:lastModifiedBy>
  <cp:revision>164</cp:revision>
  <dcterms:created xsi:type="dcterms:W3CDTF">2014-09-21T09:32:44Z</dcterms:created>
  <dcterms:modified xsi:type="dcterms:W3CDTF">2014-11-25T10:06:08Z</dcterms:modified>
</cp:coreProperties>
</file>