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autoCompressPictures="0">
  <p:sldMasterIdLst>
    <p:sldMasterId id="2147483833" r:id="rId1"/>
    <p:sldMasterId id="2147483648" r:id="rId2"/>
    <p:sldMasterId id="2147483996" r:id="rId3"/>
  </p:sldMasterIdLst>
  <p:notesMasterIdLst>
    <p:notesMasterId r:id="rId28"/>
  </p:notesMasterIdLst>
  <p:handoutMasterIdLst>
    <p:handoutMasterId r:id="rId29"/>
  </p:handoutMasterIdLst>
  <p:sldIdLst>
    <p:sldId id="270" r:id="rId4"/>
    <p:sldId id="363" r:id="rId5"/>
    <p:sldId id="364" r:id="rId6"/>
    <p:sldId id="366" r:id="rId7"/>
    <p:sldId id="367" r:id="rId8"/>
    <p:sldId id="392" r:id="rId9"/>
    <p:sldId id="393" r:id="rId10"/>
    <p:sldId id="369" r:id="rId11"/>
    <p:sldId id="370" r:id="rId12"/>
    <p:sldId id="371" r:id="rId13"/>
    <p:sldId id="374" r:id="rId14"/>
    <p:sldId id="382" r:id="rId15"/>
    <p:sldId id="379" r:id="rId16"/>
    <p:sldId id="381" r:id="rId17"/>
    <p:sldId id="394" r:id="rId18"/>
    <p:sldId id="395" r:id="rId19"/>
    <p:sldId id="398" r:id="rId20"/>
    <p:sldId id="399" r:id="rId23"/>
    <p:sldId id="403" r:id="rId24"/>
    <p:sldId id="401" r:id="rId25"/>
    <p:sldId id="404" r:id="rId26"/>
    <p:sldId id="405" r:id="rId27"/>
  </p:sldIdLst>
  <p:sldSz type="screen4x3" cy="6858000" cx="9144000"/>
  <p:notesSz cy="9874250" cx="6797675"/>
  <p:defaultTextStyle>
    <a:defPPr>
      <a:defRPr lang="fr-FR"/>
    </a:defPPr>
    <a:lvl1pPr fontAlgn="base" rtl="false" algn="l">
      <a:spcBef>
        <a:spcPct val="0"/>
      </a:spcBef>
      <a:spcAft>
        <a:spcPct val="0"/>
      </a:spcAft>
      <a:defRPr kern="1200">
        <a:solidFill>
          <a:schemeClr val="tx1"/>
        </a:solidFill>
        <a:latin charset="0" typeface="Arial"/>
        <a:ea typeface="ＭＳ Ｐゴシック"/>
        <a:cs typeface="ＭＳ Ｐゴシック"/>
      </a:defRPr>
    </a:lvl1pPr>
    <a:lvl2pPr fontAlgn="base" marL="457200" rtl="false" algn="l">
      <a:spcBef>
        <a:spcPct val="0"/>
      </a:spcBef>
      <a:spcAft>
        <a:spcPct val="0"/>
      </a:spcAft>
      <a:defRPr kern="1200">
        <a:solidFill>
          <a:schemeClr val="tx1"/>
        </a:solidFill>
        <a:latin charset="0" typeface="Arial"/>
        <a:ea typeface="ＭＳ Ｐゴシック"/>
        <a:cs typeface="ＭＳ Ｐゴシック"/>
      </a:defRPr>
    </a:lvl2pPr>
    <a:lvl3pPr fontAlgn="base" marL="914400" rtl="false" algn="l">
      <a:spcBef>
        <a:spcPct val="0"/>
      </a:spcBef>
      <a:spcAft>
        <a:spcPct val="0"/>
      </a:spcAft>
      <a:defRPr kern="1200">
        <a:solidFill>
          <a:schemeClr val="tx1"/>
        </a:solidFill>
        <a:latin charset="0" typeface="Arial"/>
        <a:ea typeface="ＭＳ Ｐゴシック"/>
        <a:cs typeface="ＭＳ Ｐゴシック"/>
      </a:defRPr>
    </a:lvl3pPr>
    <a:lvl4pPr fontAlgn="base" marL="1371600" rtl="false" algn="l">
      <a:spcBef>
        <a:spcPct val="0"/>
      </a:spcBef>
      <a:spcAft>
        <a:spcPct val="0"/>
      </a:spcAft>
      <a:defRPr kern="1200">
        <a:solidFill>
          <a:schemeClr val="tx1"/>
        </a:solidFill>
        <a:latin charset="0" typeface="Arial"/>
        <a:ea typeface="ＭＳ Ｐゴシック"/>
        <a:cs typeface="ＭＳ Ｐゴシック"/>
      </a:defRPr>
    </a:lvl4pPr>
    <a:lvl5pPr fontAlgn="base" marL="1828800" rtl="false" algn="l">
      <a:spcBef>
        <a:spcPct val="0"/>
      </a:spcBef>
      <a:spcAft>
        <a:spcPct val="0"/>
      </a:spcAft>
      <a:defRPr kern="1200">
        <a:solidFill>
          <a:schemeClr val="tx1"/>
        </a:solidFill>
        <a:latin charset="0" typeface="Arial"/>
        <a:ea typeface="ＭＳ Ｐゴシック"/>
        <a:cs typeface="ＭＳ Ｐゴシック"/>
      </a:defRPr>
    </a:lvl5pPr>
    <a:lvl6pPr eaLnBrk="true" hangingPunct="true" defTabSz="914400" marL="2286000" latinLnBrk="false" rtl="false" algn="l">
      <a:defRPr kern="1200">
        <a:solidFill>
          <a:schemeClr val="tx1"/>
        </a:solidFill>
        <a:latin charset="0" typeface="Arial"/>
        <a:ea typeface="ＭＳ Ｐゴシック"/>
        <a:cs typeface="ＭＳ Ｐゴシック"/>
      </a:defRPr>
    </a:lvl6pPr>
    <a:lvl7pPr eaLnBrk="true" hangingPunct="true" defTabSz="914400" marL="2743200" latinLnBrk="false" rtl="false" algn="l">
      <a:defRPr kern="1200">
        <a:solidFill>
          <a:schemeClr val="tx1"/>
        </a:solidFill>
        <a:latin charset="0" typeface="Arial"/>
        <a:ea typeface="ＭＳ Ｐゴシック"/>
        <a:cs typeface="ＭＳ Ｐゴシック"/>
      </a:defRPr>
    </a:lvl7pPr>
    <a:lvl8pPr eaLnBrk="true" hangingPunct="true" defTabSz="914400" marL="3200400" latinLnBrk="false" rtl="false" algn="l">
      <a:defRPr kern="1200">
        <a:solidFill>
          <a:schemeClr val="tx1"/>
        </a:solidFill>
        <a:latin charset="0" typeface="Arial"/>
        <a:ea typeface="ＭＳ Ｐゴシック"/>
        <a:cs typeface="ＭＳ Ｐゴシック"/>
      </a:defRPr>
    </a:lvl8pPr>
    <a:lvl9pPr eaLnBrk="true" hangingPunct="true" defTabSz="914400" marL="3657600" latinLnBrk="false" rtl="false" algn="l">
      <a:defRPr kern="1200">
        <a:solidFill>
          <a:schemeClr val="tx1"/>
        </a:solidFill>
        <a:latin charset="0" typeface="Arial"/>
        <a:ea typeface="ＭＳ Ｐゴシック"/>
        <a:cs typeface="ＭＳ Ｐゴシック"/>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hilippe Fichou"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DEEEF8"/>
    <a:srgbClr val="D5E3E9"/>
    <a:srgbClr val="D7E3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660"/>
  </p:normalViewPr>
  <p:slideViewPr>
    <p:cSldViewPr>
      <p:cViewPr>
        <p:scale>
          <a:sx n="66" d="100"/>
          <a:sy n="66" d="100"/>
        </p:scale>
        <p:origin x="-564" y="-192"/>
      </p:cViewPr>
      <p:guideLst>
        <p:guide orient="horz" pos="4110"/>
        <p:guide pos="286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3846" y="-96"/>
      </p:cViewPr>
      <p:guideLst>
        <p:guide orient="horz" pos="3110"/>
        <p:guide pos="2141"/>
      </p:guideLst>
    </p:cSldViewPr>
  </p:notesViewPr>
  <p:gridSpacing cx="72008" cy="72008"/>
</p:viewPr>
</file>

<file path=ppt/_rels/presentation.xml.rels><?xml version="1.0" encoding="UTF-8" standalone="yes"?><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7" Type="http://schemas.openxmlformats.org/officeDocument/2006/relationships/slide" Target="slides/slide24.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Utilisateur\Bureau\Diaporama\R&#233;sultats-SI-2014.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4.211333164490904E-2"/>
          <c:y val="8.0140583738496321E-2"/>
          <c:w val="0.80559271368160923"/>
          <c:h val="0.84947896934862233"/>
        </c:manualLayout>
      </c:layout>
      <c:barChart>
        <c:barDir val="col"/>
        <c:grouping val="clustered"/>
        <c:varyColors val="0"/>
        <c:ser>
          <c:idx val="0"/>
          <c:order val="0"/>
          <c:spPr>
            <a:solidFill>
              <a:srgbClr val="C0504D"/>
            </a:solidFill>
            <a:ln>
              <a:solidFill>
                <a:schemeClr val="accent2">
                  <a:lumMod val="50000"/>
                </a:schemeClr>
              </a:solidFill>
            </a:ln>
          </c:spPr>
          <c:invertIfNegative val="0"/>
          <c:cat>
            <c:strRef>
              <c:f>Compétences!$D$1:$AD$1</c:f>
              <c:strCache>
                <c:ptCount val="27"/>
                <c:pt idx="0">
                  <c:v>A11</c:v>
                </c:pt>
                <c:pt idx="1">
                  <c:v>A12</c:v>
                </c:pt>
                <c:pt idx="2">
                  <c:v>A13</c:v>
                </c:pt>
                <c:pt idx="3">
                  <c:v>A14</c:v>
                </c:pt>
                <c:pt idx="4">
                  <c:v>A15</c:v>
                </c:pt>
                <c:pt idx="5">
                  <c:v>A21</c:v>
                </c:pt>
                <c:pt idx="6">
                  <c:v>A22</c:v>
                </c:pt>
                <c:pt idx="7">
                  <c:v>A23</c:v>
                </c:pt>
                <c:pt idx="8">
                  <c:v>A24</c:v>
                </c:pt>
                <c:pt idx="9">
                  <c:v>A25</c:v>
                </c:pt>
                <c:pt idx="10">
                  <c:v>A26</c:v>
                </c:pt>
                <c:pt idx="11">
                  <c:v>A27</c:v>
                </c:pt>
                <c:pt idx="12">
                  <c:v>A28</c:v>
                </c:pt>
                <c:pt idx="13">
                  <c:v>A29</c:v>
                </c:pt>
                <c:pt idx="14">
                  <c:v>A31</c:v>
                </c:pt>
                <c:pt idx="15">
                  <c:v>A32</c:v>
                </c:pt>
                <c:pt idx="16">
                  <c:v>A33</c:v>
                </c:pt>
                <c:pt idx="17">
                  <c:v>B11</c:v>
                </c:pt>
                <c:pt idx="18">
                  <c:v>B12</c:v>
                </c:pt>
                <c:pt idx="19">
                  <c:v>B13</c:v>
                </c:pt>
                <c:pt idx="20">
                  <c:v>B14</c:v>
                </c:pt>
                <c:pt idx="21">
                  <c:v>B15</c:v>
                </c:pt>
                <c:pt idx="22">
                  <c:v>B21</c:v>
                </c:pt>
                <c:pt idx="23">
                  <c:v>B22</c:v>
                </c:pt>
                <c:pt idx="24">
                  <c:v>B23</c:v>
                </c:pt>
                <c:pt idx="25">
                  <c:v>B31</c:v>
                </c:pt>
                <c:pt idx="26">
                  <c:v>B32</c:v>
                </c:pt>
              </c:strCache>
            </c:strRef>
          </c:cat>
          <c:val>
            <c:numRef>
              <c:f>Compétences!$D$35:$AD$35</c:f>
              <c:numCache>
                <c:formatCode>#,000</c:formatCode>
                <c:ptCount val="27"/>
                <c:pt idx="0">
                  <c:v>2.4730733632315349</c:v>
                </c:pt>
                <c:pt idx="1">
                  <c:v>0</c:v>
                </c:pt>
                <c:pt idx="2">
                  <c:v>2.4734273056136593</c:v>
                </c:pt>
                <c:pt idx="3">
                  <c:v>0</c:v>
                </c:pt>
                <c:pt idx="4" formatCode="Standard">
                  <c:v>2.469929513667191</c:v>
                </c:pt>
                <c:pt idx="5">
                  <c:v>0</c:v>
                </c:pt>
                <c:pt idx="6" formatCode="Standard">
                  <c:v>1.7096465080933778</c:v>
                </c:pt>
                <c:pt idx="7">
                  <c:v>1.7420748291002017</c:v>
                </c:pt>
                <c:pt idx="8">
                  <c:v>1.7097349936889088</c:v>
                </c:pt>
                <c:pt idx="9" formatCode="Standard">
                  <c:v>1.7097349936889088</c:v>
                </c:pt>
                <c:pt idx="10">
                  <c:v>0</c:v>
                </c:pt>
                <c:pt idx="11">
                  <c:v>0</c:v>
                </c:pt>
                <c:pt idx="12" formatCode="Standard">
                  <c:v>2.0205263064918642</c:v>
                </c:pt>
                <c:pt idx="13" formatCode="Standard">
                  <c:v>1.6770295647166522</c:v>
                </c:pt>
                <c:pt idx="14">
                  <c:v>0</c:v>
                </c:pt>
                <c:pt idx="15">
                  <c:v>1.7420748291002017</c:v>
                </c:pt>
                <c:pt idx="16">
                  <c:v>1.4159982281935468</c:v>
                </c:pt>
                <c:pt idx="17" formatCode="Standard">
                  <c:v>2.4140398467845143</c:v>
                </c:pt>
                <c:pt idx="18">
                  <c:v>1.7097349936889088</c:v>
                </c:pt>
                <c:pt idx="19" formatCode="Standard">
                  <c:v>0</c:v>
                </c:pt>
                <c:pt idx="20">
                  <c:v>2.4140398467845143</c:v>
                </c:pt>
                <c:pt idx="21">
                  <c:v>2.0699362123998322</c:v>
                </c:pt>
                <c:pt idx="22">
                  <c:v>1.5320023506146141</c:v>
                </c:pt>
                <c:pt idx="23">
                  <c:v>1.8907533776045673</c:v>
                </c:pt>
                <c:pt idx="24">
                  <c:v>0</c:v>
                </c:pt>
                <c:pt idx="25">
                  <c:v>2.1982906222435501</c:v>
                </c:pt>
                <c:pt idx="26">
                  <c:v>1.4434540591638576</c:v>
                </c:pt>
              </c:numCache>
            </c:numRef>
          </c:val>
        </c:ser>
        <c:dLbls>
          <c:showLegendKey val="0"/>
          <c:showVal val="0"/>
          <c:showCatName val="0"/>
          <c:showSerName val="0"/>
          <c:showPercent val="0"/>
          <c:showBubbleSize val="0"/>
        </c:dLbls>
        <c:gapWidth val="150"/>
        <c:axId val="231116800"/>
        <c:axId val="231118336"/>
      </c:barChart>
      <c:catAx>
        <c:axId val="231116800"/>
        <c:scaling>
          <c:orientation val="minMax"/>
        </c:scaling>
        <c:delete val="0"/>
        <c:axPos val="b"/>
        <c:majorTickMark val="out"/>
        <c:minorTickMark val="none"/>
        <c:tickLblPos val="nextTo"/>
        <c:txPr>
          <a:bodyPr/>
          <a:lstStyle/>
          <a:p>
            <a:pPr>
              <a:defRPr>
                <a:latin typeface="Arial"/>
                <a:cs typeface="Arial"/>
              </a:defRPr>
            </a:pPr>
            <a:endParaRPr lang="fr-FR"/>
          </a:p>
        </c:txPr>
        <c:crossAx val="231118336"/>
        <c:crosses val="autoZero"/>
        <c:auto val="1"/>
        <c:lblAlgn val="ctr"/>
        <c:lblOffset val="100"/>
        <c:noMultiLvlLbl val="0"/>
      </c:catAx>
      <c:valAx>
        <c:axId val="231118336"/>
        <c:scaling>
          <c:orientation val="minMax"/>
          <c:max val="3"/>
          <c:min val="0"/>
        </c:scaling>
        <c:delete val="0"/>
        <c:axPos val="l"/>
        <c:majorGridlines/>
        <c:numFmt formatCode="#,000" sourceLinked="1"/>
        <c:majorTickMark val="out"/>
        <c:minorTickMark val="none"/>
        <c:tickLblPos val="nextTo"/>
        <c:txPr>
          <a:bodyPr/>
          <a:lstStyle/>
          <a:p>
            <a:pPr>
              <a:defRPr>
                <a:latin typeface="Arial"/>
                <a:cs typeface="Arial"/>
              </a:defRPr>
            </a:pPr>
            <a:endParaRPr lang="fr-FR"/>
          </a:p>
        </c:txPr>
        <c:crossAx val="231116800"/>
        <c:crosses val="autoZero"/>
        <c:crossBetween val="between"/>
        <c:majorUnit val="1"/>
        <c:minorUnit val="1.0000000000000007E-2"/>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3713"/>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3" name="Espace réservé de la date 2"/>
          <p:cNvSpPr>
            <a:spLocks noGrp="1"/>
          </p:cNvSpPr>
          <p:nvPr>
            <p:ph type="dt" sz="quarter" idx="1"/>
          </p:nvPr>
        </p:nvSpPr>
        <p:spPr>
          <a:xfrm>
            <a:off x="3850443" y="0"/>
            <a:ext cx="2945659"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ea typeface="ＭＳ Ｐゴシック" pitchFamily="-84" charset="-128"/>
                <a:cs typeface="Arial" pitchFamily="34" charset="0"/>
              </a:defRPr>
            </a:lvl1pPr>
          </a:lstStyle>
          <a:p>
            <a:pPr>
              <a:defRPr/>
            </a:pPr>
            <a:fld id="{90F025C3-A785-41FC-A721-FB6EEFFAC420}" type="datetime1">
              <a:rPr lang="fr-FR" altLang="fr-FR"/>
              <a:pPr>
                <a:defRPr/>
              </a:pPr>
              <a:t>25/11/2014</a:t>
            </a:fld>
            <a:endParaRPr lang="fr-FR" altLang="fr-FR"/>
          </a:p>
        </p:txBody>
      </p:sp>
      <p:sp>
        <p:nvSpPr>
          <p:cNvPr id="4" name="Espace réservé du pied de page 3"/>
          <p:cNvSpPr>
            <a:spLocks noGrp="1"/>
          </p:cNvSpPr>
          <p:nvPr>
            <p:ph type="ftr" sz="quarter" idx="2"/>
          </p:nvPr>
        </p:nvSpPr>
        <p:spPr>
          <a:xfrm>
            <a:off x="0" y="9378824"/>
            <a:ext cx="2945659" cy="493713"/>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50443" y="9378824"/>
            <a:ext cx="2945659" cy="493713"/>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ea typeface="ＭＳ Ｐゴシック" pitchFamily="-84" charset="-128"/>
                <a:cs typeface="Arial" pitchFamily="34" charset="0"/>
              </a:defRPr>
            </a:lvl1pPr>
          </a:lstStyle>
          <a:p>
            <a:pPr>
              <a:defRPr/>
            </a:pPr>
            <a:fld id="{95795624-27EC-42FB-85B2-9806A2DDC2C1}" type="slidenum">
              <a:rPr lang="fr-FR" altLang="fr-FR"/>
              <a:pPr>
                <a:defRPr/>
              </a:pPr>
              <a:t>‹N°›</a:t>
            </a:fld>
            <a:endParaRPr lang="fr-FR" altLang="fr-FR"/>
          </a:p>
        </p:txBody>
      </p:sp>
    </p:spTree>
    <p:extLst>
      <p:ext uri="{BB962C8B-B14F-4D97-AF65-F5344CB8AC3E}">
        <p14:creationId xmlns:p14="http://schemas.microsoft.com/office/powerpoint/2010/main" val="37107220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45659"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76803" name="Rectangle 3"/>
          <p:cNvSpPr>
            <a:spLocks noGrp="1" noChangeArrowheads="1"/>
          </p:cNvSpPr>
          <p:nvPr>
            <p:ph type="dt" idx="1"/>
          </p:nvPr>
        </p:nvSpPr>
        <p:spPr bwMode="auto">
          <a:xfrm>
            <a:off x="3850443" y="0"/>
            <a:ext cx="2945659"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Arial" charset="0"/>
              </a:defRPr>
            </a:lvl1pPr>
          </a:lstStyle>
          <a:p>
            <a:pPr>
              <a:defRPr/>
            </a:pPr>
            <a:endParaRPr lang="fr-FR"/>
          </a:p>
        </p:txBody>
      </p:sp>
      <p:sp>
        <p:nvSpPr>
          <p:cNvPr id="18436" name="Rectangle 4"/>
          <p:cNvSpPr>
            <a:spLocks noGrp="1" noRot="1" noChangeAspect="1" noChangeArrowheads="1" noTextEdit="1"/>
          </p:cNvSpPr>
          <p:nvPr>
            <p:ph type="sldImg" idx="2"/>
          </p:nvPr>
        </p:nvSpPr>
        <p:spPr bwMode="auto">
          <a:xfrm>
            <a:off x="931863" y="741363"/>
            <a:ext cx="4933950" cy="3702050"/>
          </a:xfrm>
          <a:prstGeom prst="rect">
            <a:avLst/>
          </a:prstGeom>
          <a:noFill/>
          <a:ln w="9525">
            <a:solidFill>
              <a:srgbClr val="000000"/>
            </a:solidFill>
            <a:miter lim="800000"/>
            <a:headEnd/>
            <a:tailEnd/>
          </a:ln>
        </p:spPr>
      </p:sp>
      <p:sp>
        <p:nvSpPr>
          <p:cNvPr id="76805" name="Rectangle 5"/>
          <p:cNvSpPr>
            <a:spLocks noGrp="1" noChangeArrowheads="1"/>
          </p:cNvSpPr>
          <p:nvPr>
            <p:ph type="body" sz="quarter" idx="3"/>
          </p:nvPr>
        </p:nvSpPr>
        <p:spPr bwMode="auto">
          <a:xfrm>
            <a:off x="679768" y="4690269"/>
            <a:ext cx="5438140"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76806" name="Rectangle 6"/>
          <p:cNvSpPr>
            <a:spLocks noGrp="1" noChangeArrowheads="1"/>
          </p:cNvSpPr>
          <p:nvPr>
            <p:ph type="ftr" sz="quarter" idx="4"/>
          </p:nvPr>
        </p:nvSpPr>
        <p:spPr bwMode="auto">
          <a:xfrm>
            <a:off x="0" y="9378824"/>
            <a:ext cx="2945659"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76807" name="Rectangle 7"/>
          <p:cNvSpPr>
            <a:spLocks noGrp="1" noChangeArrowheads="1"/>
          </p:cNvSpPr>
          <p:nvPr>
            <p:ph type="sldNum" sz="quarter" idx="5"/>
          </p:nvPr>
        </p:nvSpPr>
        <p:spPr bwMode="auto">
          <a:xfrm>
            <a:off x="3850443" y="9378824"/>
            <a:ext cx="2945659"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ea typeface="ＭＳ Ｐゴシック" pitchFamily="-84" charset="-128"/>
                <a:cs typeface="Arial" pitchFamily="34" charset="0"/>
              </a:defRPr>
            </a:lvl1pPr>
          </a:lstStyle>
          <a:p>
            <a:pPr>
              <a:defRPr/>
            </a:pPr>
            <a:fld id="{3934608A-669B-4A69-92AE-C1A8E8CBC857}" type="slidenum">
              <a:rPr lang="fr-FR" altLang="fr-FR"/>
              <a:pPr>
                <a:defRPr/>
              </a:pPr>
              <a:t>‹N°›</a:t>
            </a:fld>
            <a:endParaRPr lang="fr-FR" altLang="fr-FR"/>
          </a:p>
        </p:txBody>
      </p:sp>
    </p:spTree>
    <p:extLst>
      <p:ext uri="{BB962C8B-B14F-4D97-AF65-F5344CB8AC3E}">
        <p14:creationId xmlns:p14="http://schemas.microsoft.com/office/powerpoint/2010/main" val="114186310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fr-FR" smtClean="0">
              <a:ea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vertical et text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r>
              <a:rPr lang="fr-FR"/>
              <a:t>4 octobre 2013</a:t>
            </a:r>
          </a:p>
        </p:txBody>
      </p:sp>
      <p:sp>
        <p:nvSpPr>
          <p:cNvPr id="3" name="Espace réservé du pied de page 4"/>
          <p:cNvSpPr>
            <a:spLocks noGrp="1"/>
          </p:cNvSpPr>
          <p:nvPr>
            <p:ph type="ftr" sz="quarter" idx="11"/>
          </p:nvPr>
        </p:nvSpPr>
        <p:spPr/>
        <p:txBody>
          <a:bodyPr/>
          <a:lstStyle>
            <a:lvl1pPr>
              <a:defRPr/>
            </a:lvl1pPr>
          </a:lstStyle>
          <a:p>
            <a:pPr>
              <a:defRPr/>
            </a:pPr>
            <a:r>
              <a:rPr lang="fr-FR"/>
              <a:t>Norbert Perrot - Doyen du groupe STI de l’IGEN</a:t>
            </a:r>
          </a:p>
        </p:txBody>
      </p:sp>
      <p:sp>
        <p:nvSpPr>
          <p:cNvPr id="4" name="Espace réservé du numéro de diapositive 5"/>
          <p:cNvSpPr>
            <a:spLocks noGrp="1"/>
          </p:cNvSpPr>
          <p:nvPr>
            <p:ph type="sldNum" sz="quarter" idx="12"/>
          </p:nvPr>
        </p:nvSpPr>
        <p:spPr/>
        <p:txBody>
          <a:bodyPr/>
          <a:lstStyle>
            <a:lvl1pPr>
              <a:defRPr/>
            </a:lvl1pPr>
          </a:lstStyle>
          <a:p>
            <a:pPr>
              <a:defRPr/>
            </a:pPr>
            <a:fld id="{934C056E-C2F5-40E8-88BA-58DAEAC7F00C}"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r>
              <a:rPr lang="fr-FR"/>
              <a:t>4 octobre 2013</a:t>
            </a:r>
          </a:p>
        </p:txBody>
      </p:sp>
      <p:sp>
        <p:nvSpPr>
          <p:cNvPr id="6" name="Espace réservé du pied de page 4"/>
          <p:cNvSpPr>
            <a:spLocks noGrp="1"/>
          </p:cNvSpPr>
          <p:nvPr>
            <p:ph type="ftr" sz="quarter" idx="11"/>
          </p:nvPr>
        </p:nvSpPr>
        <p:spPr/>
        <p:txBody>
          <a:bodyPr/>
          <a:lstStyle>
            <a:lvl1pPr>
              <a:defRPr/>
            </a:lvl1pPr>
          </a:lstStyle>
          <a:p>
            <a:pPr>
              <a:defRPr/>
            </a:pPr>
            <a:r>
              <a:rPr lang="fr-FR"/>
              <a:t>Norbert Perrot - Doyen du groupe STI de l’IGEN</a:t>
            </a:r>
          </a:p>
        </p:txBody>
      </p:sp>
      <p:sp>
        <p:nvSpPr>
          <p:cNvPr id="7" name="Espace réservé du numéro de diapositive 5"/>
          <p:cNvSpPr>
            <a:spLocks noGrp="1"/>
          </p:cNvSpPr>
          <p:nvPr>
            <p:ph type="sldNum" sz="quarter" idx="12"/>
          </p:nvPr>
        </p:nvSpPr>
        <p:spPr/>
        <p:txBody>
          <a:bodyPr/>
          <a:lstStyle>
            <a:lvl1pPr>
              <a:defRPr/>
            </a:lvl1pPr>
          </a:lstStyle>
          <a:p>
            <a:pPr>
              <a:defRPr/>
            </a:pPr>
            <a:fld id="{947E48F1-44B8-4843-97C6-D8E14A8CF503}"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r>
              <a:rPr lang="fr-FR"/>
              <a:t>4 octobre 2013</a:t>
            </a:r>
          </a:p>
        </p:txBody>
      </p:sp>
      <p:sp>
        <p:nvSpPr>
          <p:cNvPr id="6" name="Espace réservé du pied de page 4"/>
          <p:cNvSpPr>
            <a:spLocks noGrp="1"/>
          </p:cNvSpPr>
          <p:nvPr>
            <p:ph type="ftr" sz="quarter" idx="11"/>
          </p:nvPr>
        </p:nvSpPr>
        <p:spPr/>
        <p:txBody>
          <a:bodyPr/>
          <a:lstStyle>
            <a:lvl1pPr>
              <a:defRPr/>
            </a:lvl1pPr>
          </a:lstStyle>
          <a:p>
            <a:pPr>
              <a:defRPr/>
            </a:pPr>
            <a:r>
              <a:rPr lang="fr-FR"/>
              <a:t>Norbert Perrot - Doyen du groupe STI de l’IGEN</a:t>
            </a:r>
          </a:p>
        </p:txBody>
      </p:sp>
      <p:sp>
        <p:nvSpPr>
          <p:cNvPr id="7" name="Espace réservé du numéro de diapositive 5"/>
          <p:cNvSpPr>
            <a:spLocks noGrp="1"/>
          </p:cNvSpPr>
          <p:nvPr>
            <p:ph type="sldNum" sz="quarter" idx="12"/>
          </p:nvPr>
        </p:nvSpPr>
        <p:spPr/>
        <p:txBody>
          <a:bodyPr/>
          <a:lstStyle>
            <a:lvl1pPr>
              <a:defRPr/>
            </a:lvl1pPr>
          </a:lstStyle>
          <a:p>
            <a:pPr>
              <a:defRPr/>
            </a:pPr>
            <a:fld id="{42691B9A-DF1F-40A5-A00B-7AC130466C7E}"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r>
              <a:rPr lang="fr-FR"/>
              <a:t>4 octobre 2013</a:t>
            </a:r>
          </a:p>
        </p:txBody>
      </p:sp>
      <p:sp>
        <p:nvSpPr>
          <p:cNvPr id="5" name="Espace réservé du pied de page 4"/>
          <p:cNvSpPr>
            <a:spLocks noGrp="1"/>
          </p:cNvSpPr>
          <p:nvPr>
            <p:ph type="ftr" sz="quarter" idx="11"/>
          </p:nvPr>
        </p:nvSpPr>
        <p:spPr/>
        <p:txBody>
          <a:bodyPr/>
          <a:lstStyle>
            <a:lvl1pPr>
              <a:defRPr/>
            </a:lvl1pPr>
          </a:lstStyle>
          <a:p>
            <a:pPr>
              <a:defRPr/>
            </a:pPr>
            <a:r>
              <a:rPr lang="fr-FR"/>
              <a:t>Norbert Perrot - Doyen du groupe STI de l’IGEN</a:t>
            </a:r>
          </a:p>
        </p:txBody>
      </p:sp>
      <p:sp>
        <p:nvSpPr>
          <p:cNvPr id="6" name="Espace réservé du numéro de diapositive 5"/>
          <p:cNvSpPr>
            <a:spLocks noGrp="1"/>
          </p:cNvSpPr>
          <p:nvPr>
            <p:ph type="sldNum" sz="quarter" idx="12"/>
          </p:nvPr>
        </p:nvSpPr>
        <p:spPr/>
        <p:txBody>
          <a:bodyPr/>
          <a:lstStyle>
            <a:lvl1pPr>
              <a:defRPr/>
            </a:lvl1pPr>
          </a:lstStyle>
          <a:p>
            <a:pPr>
              <a:defRPr/>
            </a:pPr>
            <a:fld id="{5142B654-5173-4638-BDD5-3F69F985CB0E}"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r>
              <a:rPr lang="fr-FR"/>
              <a:t>4 octobre 2013</a:t>
            </a:r>
          </a:p>
        </p:txBody>
      </p:sp>
      <p:sp>
        <p:nvSpPr>
          <p:cNvPr id="5" name="Espace réservé du pied de page 4"/>
          <p:cNvSpPr>
            <a:spLocks noGrp="1"/>
          </p:cNvSpPr>
          <p:nvPr>
            <p:ph type="ftr" sz="quarter" idx="11"/>
          </p:nvPr>
        </p:nvSpPr>
        <p:spPr/>
        <p:txBody>
          <a:bodyPr/>
          <a:lstStyle>
            <a:lvl1pPr>
              <a:defRPr/>
            </a:lvl1pPr>
          </a:lstStyle>
          <a:p>
            <a:pPr>
              <a:defRPr/>
            </a:pPr>
            <a:r>
              <a:rPr lang="fr-FR"/>
              <a:t>Norbert Perrot - Doyen du groupe STI de l’IGEN</a:t>
            </a:r>
          </a:p>
        </p:txBody>
      </p:sp>
      <p:sp>
        <p:nvSpPr>
          <p:cNvPr id="6" name="Espace réservé du numéro de diapositive 5"/>
          <p:cNvSpPr>
            <a:spLocks noGrp="1"/>
          </p:cNvSpPr>
          <p:nvPr>
            <p:ph type="sldNum" sz="quarter" idx="12"/>
          </p:nvPr>
        </p:nvSpPr>
        <p:spPr/>
        <p:txBody>
          <a:bodyPr/>
          <a:lstStyle>
            <a:lvl1pPr>
              <a:defRPr/>
            </a:lvl1pPr>
          </a:lstStyle>
          <a:p>
            <a:pPr>
              <a:defRPr/>
            </a:pPr>
            <a:fld id="{A95EF8EA-ED74-43C9-B86F-C73C2A6BB195}"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457200"/>
            <a:ext cx="8229600" cy="13716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457200" y="1981200"/>
            <a:ext cx="8229600" cy="3886200"/>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r>
              <a:rPr lang="fr-FR"/>
              <a:t>4 octobre 2013</a:t>
            </a:r>
          </a:p>
        </p:txBody>
      </p:sp>
      <p:sp>
        <p:nvSpPr>
          <p:cNvPr id="5" name="Espace réservé du pied de page 4"/>
          <p:cNvSpPr>
            <a:spLocks noGrp="1"/>
          </p:cNvSpPr>
          <p:nvPr>
            <p:ph type="ftr" sz="quarter" idx="11"/>
          </p:nvPr>
        </p:nvSpPr>
        <p:spPr/>
        <p:txBody>
          <a:bodyPr/>
          <a:lstStyle>
            <a:lvl1pPr>
              <a:defRPr/>
            </a:lvl1pPr>
          </a:lstStyle>
          <a:p>
            <a:pPr>
              <a:defRPr/>
            </a:pPr>
            <a:r>
              <a:rPr lang="fr-FR"/>
              <a:t>Norbert Perrot - Doyen du groupe STI de l’IGEN</a:t>
            </a:r>
          </a:p>
        </p:txBody>
      </p:sp>
      <p:sp>
        <p:nvSpPr>
          <p:cNvPr id="6" name="Espace réservé du numéro de diapositive 5"/>
          <p:cNvSpPr>
            <a:spLocks noGrp="1"/>
          </p:cNvSpPr>
          <p:nvPr>
            <p:ph type="sldNum" sz="quarter" idx="12"/>
          </p:nvPr>
        </p:nvSpPr>
        <p:spPr/>
        <p:txBody>
          <a:bodyPr/>
          <a:lstStyle>
            <a:lvl1pPr>
              <a:defRPr/>
            </a:lvl1pPr>
          </a:lstStyle>
          <a:p>
            <a:pPr>
              <a:defRPr/>
            </a:pPr>
            <a:fld id="{CEE57B6D-D630-4264-9622-C565A522CB21}"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r>
              <a:rPr lang="fr-FR"/>
              <a:t>4 octobre 2013</a:t>
            </a:r>
          </a:p>
        </p:txBody>
      </p:sp>
      <p:sp>
        <p:nvSpPr>
          <p:cNvPr id="5" name="Espace réservé du pied de page 4"/>
          <p:cNvSpPr>
            <a:spLocks noGrp="1"/>
          </p:cNvSpPr>
          <p:nvPr>
            <p:ph type="ftr" sz="quarter" idx="11"/>
          </p:nvPr>
        </p:nvSpPr>
        <p:spPr/>
        <p:txBody>
          <a:bodyPr/>
          <a:lstStyle>
            <a:lvl1pPr>
              <a:defRPr/>
            </a:lvl1pPr>
          </a:lstStyle>
          <a:p>
            <a:pPr>
              <a:defRPr/>
            </a:pPr>
            <a:r>
              <a:rPr lang="fr-FR"/>
              <a:t>Norbert Perrot - Doyen du groupe STI de l’IGEN</a:t>
            </a:r>
          </a:p>
        </p:txBody>
      </p:sp>
      <p:sp>
        <p:nvSpPr>
          <p:cNvPr id="6" name="Espace réservé du numéro de diapositive 5"/>
          <p:cNvSpPr>
            <a:spLocks noGrp="1"/>
          </p:cNvSpPr>
          <p:nvPr>
            <p:ph type="sldNum" sz="quarter" idx="12"/>
          </p:nvPr>
        </p:nvSpPr>
        <p:spPr/>
        <p:txBody>
          <a:bodyPr/>
          <a:lstStyle>
            <a:lvl1pPr>
              <a:defRPr/>
            </a:lvl1pPr>
          </a:lstStyle>
          <a:p>
            <a:pPr>
              <a:defRPr/>
            </a:pPr>
            <a:fld id="{961227DA-74D2-447A-9750-67B060D742E2}"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r>
              <a:rPr lang="fr-FR"/>
              <a:t>4 octobre 2013</a:t>
            </a:r>
          </a:p>
        </p:txBody>
      </p:sp>
      <p:sp>
        <p:nvSpPr>
          <p:cNvPr id="5" name="Espace réservé du pied de page 4"/>
          <p:cNvSpPr>
            <a:spLocks noGrp="1"/>
          </p:cNvSpPr>
          <p:nvPr>
            <p:ph type="ftr" sz="quarter" idx="11"/>
          </p:nvPr>
        </p:nvSpPr>
        <p:spPr/>
        <p:txBody>
          <a:bodyPr/>
          <a:lstStyle>
            <a:lvl1pPr>
              <a:defRPr/>
            </a:lvl1pPr>
          </a:lstStyle>
          <a:p>
            <a:pPr>
              <a:defRPr/>
            </a:pPr>
            <a:r>
              <a:rPr lang="fr-FR"/>
              <a:t>Norbert Perrot - Doyen du groupe STI de l’IGEN</a:t>
            </a:r>
          </a:p>
        </p:txBody>
      </p:sp>
      <p:sp>
        <p:nvSpPr>
          <p:cNvPr id="6" name="Espace réservé du numéro de diapositive 5"/>
          <p:cNvSpPr>
            <a:spLocks noGrp="1"/>
          </p:cNvSpPr>
          <p:nvPr>
            <p:ph type="sldNum" sz="quarter" idx="12"/>
          </p:nvPr>
        </p:nvSpPr>
        <p:spPr/>
        <p:txBody>
          <a:bodyPr/>
          <a:lstStyle>
            <a:lvl1pPr>
              <a:defRPr/>
            </a:lvl1pPr>
          </a:lstStyle>
          <a:p>
            <a:pPr>
              <a:defRPr/>
            </a:pPr>
            <a:fld id="{B7A2CFBA-8DA4-409A-8AC6-96C88C03929A}"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r>
              <a:rPr lang="fr-FR"/>
              <a:t>4 octobre 2013</a:t>
            </a:r>
          </a:p>
        </p:txBody>
      </p:sp>
      <p:sp>
        <p:nvSpPr>
          <p:cNvPr id="6" name="Espace réservé du pied de page 4"/>
          <p:cNvSpPr>
            <a:spLocks noGrp="1"/>
          </p:cNvSpPr>
          <p:nvPr>
            <p:ph type="ftr" sz="quarter" idx="11"/>
          </p:nvPr>
        </p:nvSpPr>
        <p:spPr/>
        <p:txBody>
          <a:bodyPr/>
          <a:lstStyle>
            <a:lvl1pPr>
              <a:defRPr/>
            </a:lvl1pPr>
          </a:lstStyle>
          <a:p>
            <a:pPr>
              <a:defRPr/>
            </a:pPr>
            <a:r>
              <a:rPr lang="fr-FR"/>
              <a:t>Norbert Perrot - Doyen du groupe STI de l’IGEN</a:t>
            </a:r>
          </a:p>
        </p:txBody>
      </p:sp>
      <p:sp>
        <p:nvSpPr>
          <p:cNvPr id="7" name="Espace réservé du numéro de diapositive 5"/>
          <p:cNvSpPr>
            <a:spLocks noGrp="1"/>
          </p:cNvSpPr>
          <p:nvPr>
            <p:ph type="sldNum" sz="quarter" idx="12"/>
          </p:nvPr>
        </p:nvSpPr>
        <p:spPr/>
        <p:txBody>
          <a:bodyPr/>
          <a:lstStyle>
            <a:lvl1pPr>
              <a:defRPr/>
            </a:lvl1pPr>
          </a:lstStyle>
          <a:p>
            <a:pPr>
              <a:defRPr/>
            </a:pPr>
            <a:fld id="{E3127AC4-F065-405E-A31C-6FEB53E0DEEA}"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r>
              <a:rPr lang="fr-FR"/>
              <a:t>4 octobre 2013</a:t>
            </a:r>
          </a:p>
        </p:txBody>
      </p:sp>
      <p:sp>
        <p:nvSpPr>
          <p:cNvPr id="8" name="Espace réservé du pied de page 4"/>
          <p:cNvSpPr>
            <a:spLocks noGrp="1"/>
          </p:cNvSpPr>
          <p:nvPr>
            <p:ph type="ftr" sz="quarter" idx="11"/>
          </p:nvPr>
        </p:nvSpPr>
        <p:spPr/>
        <p:txBody>
          <a:bodyPr/>
          <a:lstStyle>
            <a:lvl1pPr>
              <a:defRPr/>
            </a:lvl1pPr>
          </a:lstStyle>
          <a:p>
            <a:pPr>
              <a:defRPr/>
            </a:pPr>
            <a:r>
              <a:rPr lang="fr-FR"/>
              <a:t>Norbert Perrot - Doyen du groupe STI de l’IGEN</a:t>
            </a:r>
          </a:p>
        </p:txBody>
      </p:sp>
      <p:sp>
        <p:nvSpPr>
          <p:cNvPr id="9" name="Espace réservé du numéro de diapositive 5"/>
          <p:cNvSpPr>
            <a:spLocks noGrp="1"/>
          </p:cNvSpPr>
          <p:nvPr>
            <p:ph type="sldNum" sz="quarter" idx="12"/>
          </p:nvPr>
        </p:nvSpPr>
        <p:spPr/>
        <p:txBody>
          <a:bodyPr/>
          <a:lstStyle>
            <a:lvl1pPr>
              <a:defRPr/>
            </a:lvl1pPr>
          </a:lstStyle>
          <a:p>
            <a:pPr>
              <a:defRPr/>
            </a:pPr>
            <a:fld id="{3D27A546-32D2-4BAB-AC1A-FE62A972397C}"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r>
              <a:rPr lang="fr-FR"/>
              <a:t>4 octobre 2013</a:t>
            </a:r>
          </a:p>
        </p:txBody>
      </p:sp>
      <p:sp>
        <p:nvSpPr>
          <p:cNvPr id="4" name="Espace réservé du pied de page 4"/>
          <p:cNvSpPr>
            <a:spLocks noGrp="1"/>
          </p:cNvSpPr>
          <p:nvPr>
            <p:ph type="ftr" sz="quarter" idx="11"/>
          </p:nvPr>
        </p:nvSpPr>
        <p:spPr/>
        <p:txBody>
          <a:bodyPr/>
          <a:lstStyle>
            <a:lvl1pPr>
              <a:defRPr/>
            </a:lvl1pPr>
          </a:lstStyle>
          <a:p>
            <a:pPr>
              <a:defRPr/>
            </a:pPr>
            <a:r>
              <a:rPr lang="fr-FR"/>
              <a:t>Norbert Perrot - Doyen du groupe STI de l’IGEN</a:t>
            </a:r>
          </a:p>
        </p:txBody>
      </p:sp>
      <p:sp>
        <p:nvSpPr>
          <p:cNvPr id="5" name="Espace réservé du numéro de diapositive 5"/>
          <p:cNvSpPr>
            <a:spLocks noGrp="1"/>
          </p:cNvSpPr>
          <p:nvPr>
            <p:ph type="sldNum" sz="quarter" idx="12"/>
          </p:nvPr>
        </p:nvSpPr>
        <p:spPr/>
        <p:txBody>
          <a:bodyPr/>
          <a:lstStyle>
            <a:lvl1pPr>
              <a:defRPr/>
            </a:lvl1pPr>
          </a:lstStyle>
          <a:p>
            <a:pPr>
              <a:defRPr/>
            </a:pPr>
            <a:fld id="{BBB55906-FF70-4CCD-8903-27BBCB2E6151}"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Group 14"/>
          <p:cNvGrpSpPr>
            <a:grpSpLocks/>
          </p:cNvGrpSpPr>
          <p:nvPr userDrawn="1"/>
        </p:nvGrpSpPr>
        <p:grpSpPr bwMode="auto">
          <a:xfrm>
            <a:off x="0" y="0"/>
            <a:ext cx="9144000" cy="5106988"/>
            <a:chOff x="0" y="0"/>
            <a:chExt cx="5760" cy="3217"/>
          </a:xfrm>
          <a:solidFill>
            <a:srgbClr val="D7E3E8"/>
          </a:solidFill>
        </p:grpSpPr>
        <p:sp>
          <p:nvSpPr>
            <p:cNvPr id="8" name="Freeform 10"/>
            <p:cNvSpPr>
              <a:spLocks/>
            </p:cNvSpPr>
            <p:nvPr/>
          </p:nvSpPr>
          <p:spPr bwMode="gray">
            <a:xfrm>
              <a:off x="0" y="2251"/>
              <a:ext cx="5760" cy="966"/>
            </a:xfrm>
            <a:custGeom>
              <a:avLst/>
              <a:gdLst>
                <a:gd name="T0" fmla="*/ 5760 w 5760"/>
                <a:gd name="T1" fmla="*/ 0 h 966"/>
                <a:gd name="T2" fmla="*/ 0 w 5760"/>
                <a:gd name="T3" fmla="*/ 0 h 966"/>
                <a:gd name="T4" fmla="*/ 0 w 5760"/>
                <a:gd name="T5" fmla="*/ 966 h 966"/>
                <a:gd name="T6" fmla="*/ 4834 w 5760"/>
                <a:gd name="T7" fmla="*/ 966 h 966"/>
                <a:gd name="T8" fmla="*/ 5760 w 5760"/>
                <a:gd name="T9" fmla="*/ 434 h 966"/>
                <a:gd name="T10" fmla="*/ 5760 w 5760"/>
                <a:gd name="T11" fmla="*/ 0 h 9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60" h="966">
                  <a:moveTo>
                    <a:pt x="5760" y="0"/>
                  </a:moveTo>
                  <a:lnTo>
                    <a:pt x="0" y="0"/>
                  </a:lnTo>
                  <a:lnTo>
                    <a:pt x="0" y="966"/>
                  </a:lnTo>
                  <a:lnTo>
                    <a:pt x="4834" y="966"/>
                  </a:lnTo>
                  <a:lnTo>
                    <a:pt x="5760" y="434"/>
                  </a:lnTo>
                  <a:lnTo>
                    <a:pt x="5760" y="0"/>
                  </a:lnTo>
                </a:path>
              </a:pathLst>
            </a:custGeom>
            <a:solidFill>
              <a:srgbClr val="DEEEF8"/>
            </a:solidFill>
            <a:ln>
              <a:noFill/>
            </a:ln>
            <a:extLst/>
          </p:spPr>
          <p:txBody>
            <a:bodyPr/>
            <a:lstStyle/>
            <a:p>
              <a:pPr>
                <a:defRPr/>
              </a:pPr>
              <a:endParaRPr lang="fr-FR">
                <a:ea typeface="ＭＳ Ｐゴシック" charset="0"/>
                <a:cs typeface="ＭＳ Ｐゴシック" charset="0"/>
              </a:endParaRPr>
            </a:p>
          </p:txBody>
        </p:sp>
        <p:sp>
          <p:nvSpPr>
            <p:cNvPr id="9" name="Rectangle 11"/>
            <p:cNvSpPr>
              <a:spLocks noChangeArrowheads="1"/>
            </p:cNvSpPr>
            <p:nvPr/>
          </p:nvSpPr>
          <p:spPr bwMode="gray">
            <a:xfrm>
              <a:off x="0" y="0"/>
              <a:ext cx="5760" cy="2568"/>
            </a:xfrm>
            <a:prstGeom prst="rect">
              <a:avLst/>
            </a:prstGeom>
            <a:solidFill>
              <a:srgbClr val="DEEEF8"/>
            </a:solidFill>
            <a:ln>
              <a:noFill/>
            </a:ln>
            <a:extLst/>
          </p:spPr>
          <p:txBody>
            <a:bodyPr wrap="none" anchor="ctr"/>
            <a:lstStyle/>
            <a:p>
              <a:pPr>
                <a:defRPr/>
              </a:pPr>
              <a:endParaRPr lang="fr-FR" dirty="0">
                <a:ea typeface="ＭＳ Ｐゴシック" charset="0"/>
                <a:cs typeface="Arial" charset="0"/>
              </a:endParaRPr>
            </a:p>
          </p:txBody>
        </p:sp>
      </p:grpSp>
      <p:sp>
        <p:nvSpPr>
          <p:cNvPr id="10" name="Rectangle 3"/>
          <p:cNvSpPr txBox="1">
            <a:spLocks noChangeArrowheads="1"/>
          </p:cNvSpPr>
          <p:nvPr userDrawn="1"/>
        </p:nvSpPr>
        <p:spPr>
          <a:xfrm>
            <a:off x="1836738" y="1844675"/>
            <a:ext cx="6191250" cy="1079500"/>
          </a:xfrm>
          <a:prstGeom prst="rect">
            <a:avLst/>
          </a:prstGeom>
        </p:spPr>
        <p:txBody>
          <a:bodyPr/>
          <a:lstStyle>
            <a:lvl1pPr defTabSz="457200" eaLnBrk="0" hangingPunct="0">
              <a:defRPr sz="2400">
                <a:solidFill>
                  <a:schemeClr val="tx1"/>
                </a:solidFill>
                <a:latin typeface="Arial" pitchFamily="34" charset="0"/>
                <a:ea typeface="ＭＳ Ｐゴシック" pitchFamily="-84" charset="-128"/>
              </a:defRPr>
            </a:lvl1pPr>
            <a:lvl2pPr marL="742950" indent="-285750" defTabSz="457200" eaLnBrk="0" hangingPunct="0">
              <a:defRPr sz="2400">
                <a:solidFill>
                  <a:schemeClr val="tx1"/>
                </a:solidFill>
                <a:latin typeface="Arial" pitchFamily="34" charset="0"/>
                <a:ea typeface="ＭＳ Ｐゴシック" pitchFamily="-84" charset="-128"/>
              </a:defRPr>
            </a:lvl2pPr>
            <a:lvl3pPr marL="1143000" indent="-228600" defTabSz="457200" eaLnBrk="0" hangingPunct="0">
              <a:defRPr sz="2400">
                <a:solidFill>
                  <a:schemeClr val="tx1"/>
                </a:solidFill>
                <a:latin typeface="Arial" pitchFamily="34" charset="0"/>
                <a:ea typeface="ＭＳ Ｐゴシック" pitchFamily="-84" charset="-128"/>
              </a:defRPr>
            </a:lvl3pPr>
            <a:lvl4pPr marL="1600200" indent="-228600" defTabSz="457200" eaLnBrk="0" hangingPunct="0">
              <a:defRPr sz="2400">
                <a:solidFill>
                  <a:schemeClr val="tx1"/>
                </a:solidFill>
                <a:latin typeface="Arial" pitchFamily="34" charset="0"/>
                <a:ea typeface="ＭＳ Ｐゴシック" pitchFamily="-84" charset="-128"/>
              </a:defRPr>
            </a:lvl4pPr>
            <a:lvl5pPr marL="2057400" indent="-228600" defTabSz="457200" eaLnBrk="0" hangingPunct="0">
              <a:defRPr sz="2400">
                <a:solidFill>
                  <a:schemeClr val="tx1"/>
                </a:solidFill>
                <a:latin typeface="Arial"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84" charset="-128"/>
              </a:defRPr>
            </a:lvl9pPr>
          </a:lstStyle>
          <a:p>
            <a:pPr eaLnBrk="1" hangingPunct="1">
              <a:defRPr/>
            </a:pPr>
            <a:r>
              <a:rPr lang="fr-FR" altLang="fr-FR" sz="3200" b="1" smtClean="0">
                <a:solidFill>
                  <a:srgbClr val="404040"/>
                </a:solidFill>
                <a:latin typeface="Calibri" pitchFamily="34" charset="0"/>
                <a:cs typeface="+mn-cs"/>
              </a:rPr>
              <a:t>Titre de la présentation </a:t>
            </a:r>
          </a:p>
        </p:txBody>
      </p:sp>
      <p:sp>
        <p:nvSpPr>
          <p:cNvPr id="11" name="Rectangle 4"/>
          <p:cNvSpPr txBox="1">
            <a:spLocks noChangeArrowheads="1"/>
          </p:cNvSpPr>
          <p:nvPr userDrawn="1"/>
        </p:nvSpPr>
        <p:spPr>
          <a:xfrm>
            <a:off x="1908175" y="2852738"/>
            <a:ext cx="6191250" cy="315912"/>
          </a:xfrm>
          <a:prstGeom prst="rect">
            <a:avLst/>
          </a:prstGeom>
        </p:spPr>
        <p:txBody>
          <a:bodyPr/>
          <a:lstStyle>
            <a:lvl1pPr defTabSz="457200" eaLnBrk="0" hangingPunct="0">
              <a:defRPr sz="2400">
                <a:solidFill>
                  <a:schemeClr val="tx1"/>
                </a:solidFill>
                <a:latin typeface="Arial" pitchFamily="34" charset="0"/>
                <a:ea typeface="ＭＳ Ｐゴシック" pitchFamily="-84" charset="-128"/>
              </a:defRPr>
            </a:lvl1pPr>
            <a:lvl2pPr marL="742950" indent="-285750" defTabSz="457200" eaLnBrk="0" hangingPunct="0">
              <a:defRPr sz="2400">
                <a:solidFill>
                  <a:schemeClr val="tx1"/>
                </a:solidFill>
                <a:latin typeface="Arial" pitchFamily="34" charset="0"/>
                <a:ea typeface="ＭＳ Ｐゴシック" pitchFamily="-84" charset="-128"/>
              </a:defRPr>
            </a:lvl2pPr>
            <a:lvl3pPr marL="1143000" indent="-228600" defTabSz="457200" eaLnBrk="0" hangingPunct="0">
              <a:defRPr sz="2400">
                <a:solidFill>
                  <a:schemeClr val="tx1"/>
                </a:solidFill>
                <a:latin typeface="Arial" pitchFamily="34" charset="0"/>
                <a:ea typeface="ＭＳ Ｐゴシック" pitchFamily="-84" charset="-128"/>
              </a:defRPr>
            </a:lvl3pPr>
            <a:lvl4pPr marL="1600200" indent="-228600" defTabSz="457200" eaLnBrk="0" hangingPunct="0">
              <a:defRPr sz="2400">
                <a:solidFill>
                  <a:schemeClr val="tx1"/>
                </a:solidFill>
                <a:latin typeface="Arial" pitchFamily="34" charset="0"/>
                <a:ea typeface="ＭＳ Ｐゴシック" pitchFamily="-84" charset="-128"/>
              </a:defRPr>
            </a:lvl4pPr>
            <a:lvl5pPr marL="2057400" indent="-228600" defTabSz="457200" eaLnBrk="0" hangingPunct="0">
              <a:defRPr sz="2400">
                <a:solidFill>
                  <a:schemeClr val="tx1"/>
                </a:solidFill>
                <a:latin typeface="Arial"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84" charset="-128"/>
              </a:defRPr>
            </a:lvl9pPr>
          </a:lstStyle>
          <a:p>
            <a:pPr eaLnBrk="1" hangingPunct="1">
              <a:spcBef>
                <a:spcPct val="20000"/>
              </a:spcBef>
              <a:buFont typeface="Wingdings" pitchFamily="2" charset="2"/>
              <a:buNone/>
              <a:defRPr/>
            </a:pPr>
            <a:r>
              <a:rPr lang="fr-FR" altLang="fr-FR" sz="1500" smtClean="0">
                <a:solidFill>
                  <a:srgbClr val="0062A8"/>
                </a:solidFill>
                <a:latin typeface="Calibri" pitchFamily="34" charset="0"/>
                <a:cs typeface="+mn-cs"/>
              </a:rPr>
              <a:t>Sous-titre de la présentation </a:t>
            </a:r>
          </a:p>
        </p:txBody>
      </p:sp>
      <p:sp>
        <p:nvSpPr>
          <p:cNvPr id="16" name="Rectangle 4"/>
          <p:cNvSpPr txBox="1">
            <a:spLocks noChangeArrowheads="1"/>
          </p:cNvSpPr>
          <p:nvPr userDrawn="1"/>
        </p:nvSpPr>
        <p:spPr>
          <a:xfrm>
            <a:off x="1908175" y="4581525"/>
            <a:ext cx="6118225" cy="315913"/>
          </a:xfrm>
          <a:prstGeom prst="rect">
            <a:avLst/>
          </a:prstGeom>
        </p:spPr>
        <p:txBody>
          <a:bodyPr/>
          <a:lstStyle>
            <a:lvl1pPr marL="0" indent="0" algn="l" defTabSz="457200" rtl="0" eaLnBrk="1" latinLnBrk="0" hangingPunct="1">
              <a:spcBef>
                <a:spcPct val="20000"/>
              </a:spcBef>
              <a:buFont typeface="Wingdings" charset="2"/>
              <a:buNone/>
              <a:defRPr sz="1100" b="0" kern="1200">
                <a:solidFill>
                  <a:srgbClr val="0062A8"/>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fr-FR" dirty="0" smtClean="0">
                <a:solidFill>
                  <a:schemeClr val="tx1">
                    <a:lumMod val="65000"/>
                    <a:lumOff val="35000"/>
                  </a:schemeClr>
                </a:solidFill>
              </a:rPr>
              <a:t>Nom de la direction et du bureau &gt; date   </a:t>
            </a:r>
            <a:endParaRPr lang="fr-FR" dirty="0">
              <a:solidFill>
                <a:schemeClr val="tx1">
                  <a:lumMod val="65000"/>
                  <a:lumOff val="35000"/>
                </a:schemeClr>
              </a:solidFill>
            </a:endParaRPr>
          </a:p>
        </p:txBody>
      </p:sp>
      <p:cxnSp>
        <p:nvCxnSpPr>
          <p:cNvPr id="17" name="Connecteur droit 16"/>
          <p:cNvCxnSpPr/>
          <p:nvPr userDrawn="1"/>
        </p:nvCxnSpPr>
        <p:spPr>
          <a:xfrm>
            <a:off x="1979613" y="4581525"/>
            <a:ext cx="2305050" cy="0"/>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pic>
        <p:nvPicPr>
          <p:cNvPr id="1031" name="Image 1"/>
          <p:cNvPicPr>
            <a:picLocks noChangeAspect="1"/>
          </p:cNvPicPr>
          <p:nvPr userDrawn="1"/>
        </p:nvPicPr>
        <p:blipFill>
          <a:blip r:embed="rId3"/>
          <a:srcRect/>
          <a:stretch>
            <a:fillRect/>
          </a:stretch>
        </p:blipFill>
        <p:spPr bwMode="auto">
          <a:xfrm>
            <a:off x="1965325" y="5949950"/>
            <a:ext cx="1550988" cy="7000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97" r:id="rId1"/>
  </p:sldLayoutIdLst>
  <p:hf sldNum="0"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Freeform 14"/>
          <p:cNvSpPr>
            <a:spLocks/>
          </p:cNvSpPr>
          <p:nvPr/>
        </p:nvSpPr>
        <p:spPr bwMode="gray">
          <a:xfrm>
            <a:off x="0" y="0"/>
            <a:ext cx="9144000" cy="1533525"/>
          </a:xfrm>
          <a:custGeom>
            <a:avLst/>
            <a:gdLst>
              <a:gd name="T0" fmla="*/ 2147483647 w 5760"/>
              <a:gd name="T1" fmla="*/ 0 h 966"/>
              <a:gd name="T2" fmla="*/ 0 w 5760"/>
              <a:gd name="T3" fmla="*/ 0 h 966"/>
              <a:gd name="T4" fmla="*/ 0 w 5760"/>
              <a:gd name="T5" fmla="*/ 2147483647 h 966"/>
              <a:gd name="T6" fmla="*/ 2147483647 w 5760"/>
              <a:gd name="T7" fmla="*/ 2147483647 h 966"/>
              <a:gd name="T8" fmla="*/ 2147483647 w 5760"/>
              <a:gd name="T9" fmla="*/ 2147483647 h 966"/>
              <a:gd name="T10" fmla="*/ 2147483647 w 5760"/>
              <a:gd name="T11" fmla="*/ 0 h 9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60" h="966">
                <a:moveTo>
                  <a:pt x="5760" y="0"/>
                </a:moveTo>
                <a:lnTo>
                  <a:pt x="0" y="0"/>
                </a:lnTo>
                <a:lnTo>
                  <a:pt x="0" y="966"/>
                </a:lnTo>
                <a:lnTo>
                  <a:pt x="4834" y="966"/>
                </a:lnTo>
                <a:lnTo>
                  <a:pt x="5760" y="434"/>
                </a:lnTo>
                <a:lnTo>
                  <a:pt x="5760" y="0"/>
                </a:lnTo>
              </a:path>
            </a:pathLst>
          </a:custGeom>
          <a:solidFill>
            <a:srgbClr val="DEEEF8"/>
          </a:solidFill>
          <a:ln>
            <a:noFill/>
          </a:ln>
          <a:extLst/>
        </p:spPr>
        <p:txBody>
          <a:bodyPr/>
          <a:lstStyle/>
          <a:p>
            <a:pPr>
              <a:defRPr/>
            </a:pPr>
            <a:endParaRPr lang="fr-FR">
              <a:ea typeface="ＭＳ Ｐゴシック" charset="-128"/>
              <a:cs typeface="+mn-cs"/>
            </a:endParaRPr>
          </a:p>
        </p:txBody>
      </p:sp>
      <p:sp>
        <p:nvSpPr>
          <p:cNvPr id="3075" name="Rectangle 2"/>
          <p:cNvSpPr>
            <a:spLocks noGrp="1" noChangeArrowheads="1"/>
          </p:cNvSpPr>
          <p:nvPr>
            <p:ph type="title"/>
          </p:nvPr>
        </p:nvSpPr>
        <p:spPr bwMode="gray">
          <a:xfrm>
            <a:off x="684213" y="131763"/>
            <a:ext cx="7775575" cy="135255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fr-FR" altLang="fr-FR" smtClean="0"/>
              <a:t>Titre de la page de contenu</a:t>
            </a:r>
          </a:p>
        </p:txBody>
      </p:sp>
      <p:sp>
        <p:nvSpPr>
          <p:cNvPr id="3076" name="Rectangle 3"/>
          <p:cNvSpPr>
            <a:spLocks noGrp="1" noChangeArrowheads="1"/>
          </p:cNvSpPr>
          <p:nvPr>
            <p:ph type="body" idx="1"/>
          </p:nvPr>
        </p:nvSpPr>
        <p:spPr bwMode="gray">
          <a:xfrm>
            <a:off x="684213" y="1773238"/>
            <a:ext cx="7775575" cy="42481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fr-FR" altLang="fr-FR" smtClean="0"/>
              <a:t>Texte premier niveau </a:t>
            </a:r>
          </a:p>
          <a:p>
            <a:pPr lvl="1"/>
            <a:r>
              <a:rPr lang="fr-FR" altLang="fr-FR" smtClean="0"/>
              <a:t>Texte deuxième niveau</a:t>
            </a:r>
          </a:p>
          <a:p>
            <a:pPr lvl="2"/>
            <a:r>
              <a:rPr lang="fr-FR" altLang="fr-FR" smtClean="0"/>
              <a:t>Texte troisième niveau</a:t>
            </a:r>
          </a:p>
          <a:p>
            <a:pPr lvl="3"/>
            <a:r>
              <a:rPr lang="fr-FR" altLang="fr-FR" smtClean="0"/>
              <a:t>Quatrième niveau</a:t>
            </a:r>
          </a:p>
          <a:p>
            <a:pPr lvl="4"/>
            <a:r>
              <a:rPr lang="fr-FR" altLang="fr-FR" smtClean="0"/>
              <a:t>Cinquième niveau</a:t>
            </a:r>
          </a:p>
        </p:txBody>
      </p:sp>
      <p:sp>
        <p:nvSpPr>
          <p:cNvPr id="6150" name="ZoneTexte 2"/>
          <p:cNvSpPr txBox="1">
            <a:spLocks noChangeArrowheads="1"/>
          </p:cNvSpPr>
          <p:nvPr userDrawn="1"/>
        </p:nvSpPr>
        <p:spPr bwMode="auto">
          <a:xfrm>
            <a:off x="2484438" y="6381750"/>
            <a:ext cx="5400675" cy="369888"/>
          </a:xfrm>
          <a:prstGeom prst="rect">
            <a:avLst/>
          </a:prstGeom>
          <a:noFill/>
          <a:ln>
            <a:noFill/>
          </a:ln>
          <a:extLst/>
        </p:spPr>
        <p:txBody>
          <a:bodyPr>
            <a:spAutoFit/>
          </a:bodyPr>
          <a:lstStyle/>
          <a:p>
            <a:pPr>
              <a:defRPr/>
            </a:pPr>
            <a:r>
              <a:rPr lang="fr-FR" altLang="fr-FR" sz="900" dirty="0">
                <a:solidFill>
                  <a:schemeClr val="accent1"/>
                </a:solidFill>
                <a:latin typeface="Calibri" pitchFamily="34" charset="0"/>
              </a:rPr>
              <a:t>Résultats du bac S-SI 2014 &gt; 25 novembre 2014</a:t>
            </a:r>
          </a:p>
          <a:p>
            <a:pPr>
              <a:defRPr/>
            </a:pPr>
            <a:endParaRPr lang="fr-FR" altLang="fr-FR" sz="900" dirty="0">
              <a:solidFill>
                <a:schemeClr val="accent1"/>
              </a:solidFill>
              <a:latin typeface="Calibri" pitchFamily="34" charset="0"/>
            </a:endParaRPr>
          </a:p>
        </p:txBody>
      </p:sp>
      <p:cxnSp>
        <p:nvCxnSpPr>
          <p:cNvPr id="5" name="Connecteur droit 4"/>
          <p:cNvCxnSpPr/>
          <p:nvPr userDrawn="1"/>
        </p:nvCxnSpPr>
        <p:spPr>
          <a:xfrm>
            <a:off x="2555875" y="6308725"/>
            <a:ext cx="6048375" cy="0"/>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sp>
        <p:nvSpPr>
          <p:cNvPr id="10" name="Espace réservé du numéro de diapositive 5"/>
          <p:cNvSpPr txBox="1">
            <a:spLocks/>
          </p:cNvSpPr>
          <p:nvPr userDrawn="1"/>
        </p:nvSpPr>
        <p:spPr>
          <a:xfrm>
            <a:off x="7885113" y="6356350"/>
            <a:ext cx="801687" cy="312738"/>
          </a:xfrm>
          <a:prstGeom prst="rect">
            <a:avLst/>
          </a:prstGeom>
        </p:spPr>
        <p:txBody>
          <a:bodyPr anchor="ctr"/>
          <a:lstStyle>
            <a:lvl1pPr eaLnBrk="0" hangingPunct="0">
              <a:defRPr sz="2400">
                <a:solidFill>
                  <a:schemeClr val="tx1"/>
                </a:solidFill>
                <a:latin typeface="Arial" pitchFamily="34" charset="0"/>
                <a:ea typeface="ＭＳ Ｐゴシック" pitchFamily="-84" charset="-128"/>
              </a:defRPr>
            </a:lvl1pPr>
            <a:lvl2pPr marL="742950" indent="-285750" eaLnBrk="0" hangingPunct="0">
              <a:defRPr sz="2400">
                <a:solidFill>
                  <a:schemeClr val="tx1"/>
                </a:solidFill>
                <a:latin typeface="Arial" pitchFamily="34" charset="0"/>
                <a:ea typeface="ＭＳ Ｐゴシック" pitchFamily="-84" charset="-128"/>
              </a:defRPr>
            </a:lvl2pPr>
            <a:lvl3pPr marL="1143000" indent="-228600" eaLnBrk="0" hangingPunct="0">
              <a:defRPr sz="2400">
                <a:solidFill>
                  <a:schemeClr val="tx1"/>
                </a:solidFill>
                <a:latin typeface="Arial" pitchFamily="34" charset="0"/>
                <a:ea typeface="ＭＳ Ｐゴシック" pitchFamily="-84" charset="-128"/>
              </a:defRPr>
            </a:lvl3pPr>
            <a:lvl4pPr marL="1600200" indent="-228600" eaLnBrk="0" hangingPunct="0">
              <a:defRPr sz="2400">
                <a:solidFill>
                  <a:schemeClr val="tx1"/>
                </a:solidFill>
                <a:latin typeface="Arial" pitchFamily="34" charset="0"/>
                <a:ea typeface="ＭＳ Ｐゴシック" pitchFamily="-84" charset="-128"/>
              </a:defRPr>
            </a:lvl4pPr>
            <a:lvl5pPr marL="2057400" indent="-228600" eaLnBrk="0" hangingPunct="0">
              <a:defRPr sz="24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9pPr>
          </a:lstStyle>
          <a:p>
            <a:pPr algn="r" eaLnBrk="1" hangingPunct="1">
              <a:defRPr/>
            </a:pPr>
            <a:r>
              <a:rPr lang="fr-FR" altLang="fr-FR" sz="900" smtClean="0">
                <a:solidFill>
                  <a:schemeClr val="accent1"/>
                </a:solidFill>
                <a:latin typeface="Calibri" pitchFamily="34" charset="0"/>
                <a:cs typeface="Calibri" pitchFamily="34" charset="0"/>
              </a:rPr>
              <a:t>Page </a:t>
            </a:r>
            <a:fld id="{F76C57B0-5BCD-4801-85FC-7BC3072D89AE}" type="slidenum">
              <a:rPr lang="fr-FR" altLang="fr-FR" sz="900" smtClean="0">
                <a:solidFill>
                  <a:schemeClr val="accent1"/>
                </a:solidFill>
                <a:latin typeface="Calibri" pitchFamily="34" charset="0"/>
                <a:cs typeface="Calibri" pitchFamily="34" charset="0"/>
              </a:rPr>
              <a:pPr algn="r" eaLnBrk="1" hangingPunct="1">
                <a:defRPr/>
              </a:pPr>
              <a:t>‹N°›</a:t>
            </a:fld>
            <a:endParaRPr lang="fr-FR" altLang="fr-FR" sz="900" smtClean="0">
              <a:solidFill>
                <a:schemeClr val="accent1"/>
              </a:solidFill>
              <a:latin typeface="Calibri" pitchFamily="34" charset="0"/>
              <a:cs typeface="Calibri" pitchFamily="34" charset="0"/>
            </a:endParaRPr>
          </a:p>
        </p:txBody>
      </p:sp>
      <p:pic>
        <p:nvPicPr>
          <p:cNvPr id="3080" name="Image 1"/>
          <p:cNvPicPr>
            <a:picLocks noChangeAspect="1"/>
          </p:cNvPicPr>
          <p:nvPr userDrawn="1"/>
        </p:nvPicPr>
        <p:blipFill>
          <a:blip r:embed="rId4"/>
          <a:srcRect/>
          <a:stretch>
            <a:fillRect/>
          </a:stretch>
        </p:blipFill>
        <p:spPr bwMode="auto">
          <a:xfrm>
            <a:off x="684213" y="6148388"/>
            <a:ext cx="1335087" cy="603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99" r:id="rId1"/>
    <p:sldLayoutId id="2147483998" r:id="rId2"/>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2400" b="1">
          <a:solidFill>
            <a:schemeClr val="tx2"/>
          </a:solidFill>
          <a:latin typeface="Calibri"/>
          <a:ea typeface="+mj-ea"/>
          <a:cs typeface="Calibri"/>
        </a:defRPr>
      </a:lvl1pPr>
      <a:lvl2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2pPr>
      <a:lvl3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3pPr>
      <a:lvl4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4pPr>
      <a:lvl5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5pPr>
      <a:lvl6pPr marL="457200" algn="l" rtl="0" fontAlgn="base">
        <a:spcBef>
          <a:spcPct val="0"/>
        </a:spcBef>
        <a:spcAft>
          <a:spcPct val="0"/>
        </a:spcAft>
        <a:defRPr sz="2400" b="1">
          <a:solidFill>
            <a:schemeClr val="tx2"/>
          </a:solidFill>
          <a:latin typeface="Arial" charset="0"/>
          <a:ea typeface="Arial" charset="0"/>
          <a:cs typeface="Arial" charset="0"/>
        </a:defRPr>
      </a:lvl6pPr>
      <a:lvl7pPr marL="914400" algn="l" rtl="0" fontAlgn="base">
        <a:spcBef>
          <a:spcPct val="0"/>
        </a:spcBef>
        <a:spcAft>
          <a:spcPct val="0"/>
        </a:spcAft>
        <a:defRPr sz="2400" b="1">
          <a:solidFill>
            <a:schemeClr val="tx2"/>
          </a:solidFill>
          <a:latin typeface="Arial" charset="0"/>
          <a:ea typeface="Arial" charset="0"/>
          <a:cs typeface="Arial" charset="0"/>
        </a:defRPr>
      </a:lvl7pPr>
      <a:lvl8pPr marL="1371600" algn="l" rtl="0" fontAlgn="base">
        <a:spcBef>
          <a:spcPct val="0"/>
        </a:spcBef>
        <a:spcAft>
          <a:spcPct val="0"/>
        </a:spcAft>
        <a:defRPr sz="2400" b="1">
          <a:solidFill>
            <a:schemeClr val="tx2"/>
          </a:solidFill>
          <a:latin typeface="Arial" charset="0"/>
          <a:ea typeface="Arial" charset="0"/>
          <a:cs typeface="Arial" charset="0"/>
        </a:defRPr>
      </a:lvl8pPr>
      <a:lvl9pPr marL="1828800" algn="l" rtl="0" fontAlgn="base">
        <a:spcBef>
          <a:spcPct val="0"/>
        </a:spcBef>
        <a:spcAft>
          <a:spcPct val="0"/>
        </a:spcAft>
        <a:defRPr sz="2400" b="1">
          <a:solidFill>
            <a:schemeClr val="tx2"/>
          </a:solidFill>
          <a:latin typeface="Arial" charset="0"/>
          <a:ea typeface="Arial" charset="0"/>
          <a:cs typeface="Arial" charset="0"/>
        </a:defRPr>
      </a:lvl9pPr>
    </p:titleStyle>
    <p:bodyStyle>
      <a:lvl1pPr marL="250825" indent="-250825" algn="l" rtl="0" eaLnBrk="0" fontAlgn="base" hangingPunct="0">
        <a:spcBef>
          <a:spcPct val="60000"/>
        </a:spcBef>
        <a:spcAft>
          <a:spcPct val="40000"/>
        </a:spcAft>
        <a:buClr>
          <a:schemeClr val="hlink"/>
        </a:buClr>
        <a:buFont typeface="Wingdings"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614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Arial" pitchFamily="34" charset="0"/>
                <a:ea typeface="ＭＳ Ｐゴシック" pitchFamily="-84" charset="-128"/>
                <a:cs typeface="+mn-cs"/>
              </a:defRPr>
            </a:lvl1pPr>
          </a:lstStyle>
          <a:p>
            <a:pPr>
              <a:defRPr/>
            </a:pPr>
            <a:r>
              <a:rPr lang="fr-FR"/>
              <a:t>4 octobre 2013</a:t>
            </a: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Arial" pitchFamily="34" charset="0"/>
                <a:ea typeface="ＭＳ Ｐゴシック" pitchFamily="-84" charset="-128"/>
                <a:cs typeface="+mn-cs"/>
              </a:defRPr>
            </a:lvl1pPr>
          </a:lstStyle>
          <a:p>
            <a:pPr>
              <a:defRPr/>
            </a:pPr>
            <a:r>
              <a:rPr lang="fr-FR"/>
              <a:t>Norbert Perrot - Doyen du groupe STI de l’IGEN</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ea typeface="ＭＳ Ｐゴシック" pitchFamily="-84" charset="-128"/>
                <a:cs typeface="+mn-cs"/>
              </a:defRPr>
            </a:lvl1pPr>
          </a:lstStyle>
          <a:p>
            <a:pPr>
              <a:defRPr/>
            </a:pPr>
            <a:fld id="{E00B458A-822E-4710-AA5F-84FB1BA2960B}"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4010" r:id="rId1"/>
    <p:sldLayoutId id="2147484009" r:id="rId2"/>
    <p:sldLayoutId id="2147484008" r:id="rId3"/>
    <p:sldLayoutId id="2147484007" r:id="rId4"/>
    <p:sldLayoutId id="2147484006" r:id="rId5"/>
    <p:sldLayoutId id="2147484005" r:id="rId6"/>
    <p:sldLayoutId id="2147484004" r:id="rId7"/>
    <p:sldLayoutId id="2147484003" r:id="rId8"/>
    <p:sldLayoutId id="2147484002" r:id="rId9"/>
    <p:sldLayoutId id="2147484001" r:id="rId10"/>
    <p:sldLayoutId id="2147484000"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txBox="1">
            <a:spLocks noChangeArrowheads="1"/>
          </p:cNvSpPr>
          <p:nvPr/>
        </p:nvSpPr>
        <p:spPr bwMode="auto">
          <a:xfrm>
            <a:off x="539750" y="2492375"/>
            <a:ext cx="8323263" cy="1079500"/>
          </a:xfrm>
          <a:prstGeom prst="rect">
            <a:avLst/>
          </a:prstGeom>
          <a:noFill/>
          <a:ln w="9525">
            <a:noFill/>
            <a:miter lim="800000"/>
            <a:headEnd/>
            <a:tailEnd/>
          </a:ln>
        </p:spPr>
        <p:txBody>
          <a:bodyPr/>
          <a:lstStyle/>
          <a:p>
            <a:pPr defTabSz="457200"/>
            <a:r>
              <a:rPr lang="fr-FR" altLang="fr-FR" sz="3600" b="1">
                <a:solidFill>
                  <a:srgbClr val="404040"/>
                </a:solidFill>
                <a:latin typeface="Calibri" pitchFamily="34" charset="0"/>
              </a:rPr>
              <a:t>Résultats du bac S-SI 2014 et perspectives</a:t>
            </a:r>
          </a:p>
        </p:txBody>
      </p:sp>
      <p:sp>
        <p:nvSpPr>
          <p:cNvPr id="20482" name="Rectangle 4"/>
          <p:cNvSpPr txBox="1">
            <a:spLocks noChangeArrowheads="1"/>
          </p:cNvSpPr>
          <p:nvPr/>
        </p:nvSpPr>
        <p:spPr bwMode="auto">
          <a:xfrm>
            <a:off x="741363" y="3417888"/>
            <a:ext cx="7920037" cy="601662"/>
          </a:xfrm>
          <a:prstGeom prst="rect">
            <a:avLst/>
          </a:prstGeom>
          <a:noFill/>
          <a:ln w="9525">
            <a:noFill/>
            <a:miter lim="800000"/>
            <a:headEnd/>
            <a:tailEnd/>
          </a:ln>
        </p:spPr>
        <p:txBody>
          <a:bodyPr/>
          <a:lstStyle/>
          <a:p>
            <a:pPr defTabSz="457200">
              <a:spcBef>
                <a:spcPct val="20000"/>
              </a:spcBef>
              <a:buFont typeface="Wingdings" pitchFamily="2" charset="2"/>
              <a:buNone/>
            </a:pPr>
            <a:r>
              <a:rPr lang="fr-FR" altLang="fr-FR" sz="2400">
                <a:solidFill>
                  <a:srgbClr val="0000FF"/>
                </a:solidFill>
                <a:latin typeface="Calibri" pitchFamily="34" charset="0"/>
              </a:rPr>
              <a:t>Lycée Raspail – Paris – 25 novembre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ZoneTexte 6"/>
          <p:cNvSpPr txBox="1">
            <a:spLocks noChangeArrowheads="1"/>
          </p:cNvSpPr>
          <p:nvPr/>
        </p:nvSpPr>
        <p:spPr bwMode="auto">
          <a:xfrm>
            <a:off x="468313" y="860425"/>
            <a:ext cx="8185150" cy="2868613"/>
          </a:xfrm>
          <a:prstGeom prst="rect">
            <a:avLst/>
          </a:prstGeom>
          <a:noFill/>
          <a:ln w="9525">
            <a:noFill/>
            <a:miter lim="800000"/>
            <a:headEnd/>
            <a:tailEnd/>
          </a:ln>
        </p:spPr>
        <p:txBody>
          <a:bodyPr>
            <a:spAutoFit/>
          </a:bodyPr>
          <a:lstStyle/>
          <a:p>
            <a:pPr algn="just">
              <a:lnSpc>
                <a:spcPct val="150000"/>
              </a:lnSpc>
            </a:pPr>
            <a:r>
              <a:rPr lang="fr-FR" sz="2400" i="1">
                <a:solidFill>
                  <a:srgbClr val="0000FF"/>
                </a:solidFill>
                <a:latin typeface="Calibri" pitchFamily="34" charset="0"/>
              </a:rPr>
              <a:t>En classe terminale, un projet interdisciplinaire sera également mis en place dans un volume horaire d’environ </a:t>
            </a:r>
            <a:r>
              <a:rPr lang="fr-FR" sz="2400" b="1" i="1">
                <a:solidFill>
                  <a:srgbClr val="0000FF"/>
                </a:solidFill>
                <a:latin typeface="Calibri" pitchFamily="34" charset="0"/>
              </a:rPr>
              <a:t>70 heures en collaboration avec les disciplines scientifiques ou encore les disciplines de l’enseignement commun</a:t>
            </a:r>
            <a:r>
              <a:rPr lang="fr-FR" sz="2400" i="1">
                <a:solidFill>
                  <a:srgbClr val="0000FF"/>
                </a:solidFill>
                <a:latin typeface="Calibri" pitchFamily="34" charset="0"/>
              </a:rPr>
              <a:t>. </a:t>
            </a:r>
          </a:p>
          <a:p>
            <a:pPr algn="just">
              <a:lnSpc>
                <a:spcPct val="130000"/>
              </a:lnSpc>
            </a:pPr>
            <a:endParaRPr lang="fr-FR" sz="2800">
              <a:solidFill>
                <a:srgbClr val="0000FF"/>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ZoneTexte 6"/>
          <p:cNvSpPr txBox="1">
            <a:spLocks noChangeArrowheads="1"/>
          </p:cNvSpPr>
          <p:nvPr/>
        </p:nvSpPr>
        <p:spPr bwMode="auto">
          <a:xfrm>
            <a:off x="468313" y="1052513"/>
            <a:ext cx="8207375" cy="4856162"/>
          </a:xfrm>
          <a:prstGeom prst="rect">
            <a:avLst/>
          </a:prstGeom>
          <a:noFill/>
          <a:ln w="9525">
            <a:noFill/>
            <a:miter lim="800000"/>
            <a:headEnd/>
            <a:tailEnd/>
          </a:ln>
        </p:spPr>
        <p:txBody>
          <a:bodyPr>
            <a:spAutoFit/>
          </a:bodyPr>
          <a:lstStyle/>
          <a:p>
            <a:pPr algn="just">
              <a:lnSpc>
                <a:spcPct val="150000"/>
              </a:lnSpc>
            </a:pPr>
            <a:r>
              <a:rPr lang="fr-FR" sz="2800" b="1">
                <a:solidFill>
                  <a:srgbClr val="FF0000"/>
                </a:solidFill>
                <a:latin typeface="Calibri" pitchFamily="34" charset="0"/>
              </a:rPr>
              <a:t>L’horaire affecté pour le programme (hors projet et TPE) de sciences de l’ingénieur est donc de 6 heures, aussi bien en première qu’en terminale.</a:t>
            </a:r>
          </a:p>
          <a:p>
            <a:pPr algn="just">
              <a:lnSpc>
                <a:spcPct val="150000"/>
              </a:lnSpc>
            </a:pPr>
            <a:endParaRPr lang="fr-FR" sz="2800">
              <a:solidFill>
                <a:srgbClr val="FF0000"/>
              </a:solidFill>
              <a:latin typeface="Calibri" pitchFamily="34" charset="0"/>
            </a:endParaRPr>
          </a:p>
          <a:p>
            <a:pPr algn="just">
              <a:lnSpc>
                <a:spcPct val="150000"/>
              </a:lnSpc>
            </a:pPr>
            <a:r>
              <a:rPr lang="fr-FR" sz="2800" b="1">
                <a:solidFill>
                  <a:srgbClr val="FF0000"/>
                </a:solidFill>
                <a:latin typeface="Calibri" pitchFamily="34" charset="0"/>
              </a:rPr>
              <a:t>Les professeurs de SII n’ont donc aucune légitimité pour revendiquer la totalité des 8 heures de SI en terminale (respectivement les 7 heures en première).</a:t>
            </a:r>
          </a:p>
          <a:p>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ZoneTexte 6"/>
          <p:cNvSpPr txBox="1">
            <a:spLocks noChangeArrowheads="1"/>
          </p:cNvSpPr>
          <p:nvPr/>
        </p:nvSpPr>
        <p:spPr bwMode="auto">
          <a:xfrm>
            <a:off x="446088" y="333375"/>
            <a:ext cx="7993062" cy="5938838"/>
          </a:xfrm>
          <a:prstGeom prst="rect">
            <a:avLst/>
          </a:prstGeom>
          <a:noFill/>
          <a:ln w="9525">
            <a:noFill/>
            <a:miter lim="800000"/>
            <a:headEnd/>
            <a:tailEnd/>
          </a:ln>
        </p:spPr>
        <p:txBody>
          <a:bodyPr>
            <a:spAutoFit/>
          </a:bodyPr>
          <a:lstStyle/>
          <a:p>
            <a:r>
              <a:rPr lang="fr-FR" sz="3200" b="1">
                <a:latin typeface="Calibri" pitchFamily="34" charset="0"/>
              </a:rPr>
              <a:t>Évaluation du projet</a:t>
            </a:r>
          </a:p>
          <a:p>
            <a:endParaRPr lang="fr-FR" sz="2400" b="1">
              <a:latin typeface="Calibri" pitchFamily="34" charset="0"/>
            </a:endParaRPr>
          </a:p>
          <a:p>
            <a:pPr algn="just">
              <a:lnSpc>
                <a:spcPct val="150000"/>
              </a:lnSpc>
            </a:pPr>
            <a:r>
              <a:rPr lang="fr-FR" sz="2400">
                <a:solidFill>
                  <a:srgbClr val="0000FF"/>
                </a:solidFill>
                <a:latin typeface="Calibri" pitchFamily="34" charset="0"/>
              </a:rPr>
              <a:t>« L’évaluation du projet » est sur 10 points et « la soutenance du projet » sur 10 points (BOEN spécial n°7 du 6 octobre 2011).</a:t>
            </a:r>
          </a:p>
          <a:p>
            <a:pPr algn="just">
              <a:lnSpc>
                <a:spcPct val="150000"/>
              </a:lnSpc>
            </a:pPr>
            <a:r>
              <a:rPr lang="fr-FR" sz="2400">
                <a:solidFill>
                  <a:srgbClr val="0000FF"/>
                </a:solidFill>
                <a:latin typeface="Calibri" pitchFamily="34" charset="0"/>
              </a:rPr>
              <a:t>La grille a été publiée au BOEN du 3 mai 2012, et son exploitation a été clairement précisée lors du séminaire du 27 mars 2012.</a:t>
            </a:r>
          </a:p>
          <a:p>
            <a:pPr algn="just">
              <a:lnSpc>
                <a:spcPct val="150000"/>
              </a:lnSpc>
            </a:pPr>
            <a:endParaRPr lang="fr-FR" sz="2400">
              <a:solidFill>
                <a:srgbClr val="0000FF"/>
              </a:solidFill>
              <a:latin typeface="Calibri" pitchFamily="34" charset="0"/>
            </a:endParaRPr>
          </a:p>
          <a:p>
            <a:pPr algn="just">
              <a:lnSpc>
                <a:spcPct val="150000"/>
              </a:lnSpc>
            </a:pPr>
            <a:r>
              <a:rPr lang="fr-FR" sz="2400">
                <a:solidFill>
                  <a:srgbClr val="0000FF"/>
                </a:solidFill>
                <a:latin typeface="Calibri" pitchFamily="34" charset="0"/>
              </a:rPr>
              <a:t>Maximum académique : 15,2.</a:t>
            </a:r>
          </a:p>
          <a:p>
            <a:pPr algn="just">
              <a:lnSpc>
                <a:spcPct val="150000"/>
              </a:lnSpc>
            </a:pPr>
            <a:r>
              <a:rPr lang="fr-FR" sz="2400">
                <a:solidFill>
                  <a:srgbClr val="0000FF"/>
                </a:solidFill>
                <a:latin typeface="Calibri" pitchFamily="34" charset="0"/>
              </a:rPr>
              <a:t>Minimum académique : 12,6.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ZoneTexte 6"/>
          <p:cNvSpPr txBox="1">
            <a:spLocks noChangeArrowheads="1"/>
          </p:cNvSpPr>
          <p:nvPr/>
        </p:nvSpPr>
        <p:spPr bwMode="auto">
          <a:xfrm>
            <a:off x="419100" y="620713"/>
            <a:ext cx="8424863" cy="5354637"/>
          </a:xfrm>
          <a:prstGeom prst="rect">
            <a:avLst/>
          </a:prstGeom>
          <a:noFill/>
          <a:ln w="9525">
            <a:noFill/>
            <a:miter lim="800000"/>
            <a:headEnd/>
            <a:tailEnd/>
          </a:ln>
        </p:spPr>
        <p:txBody>
          <a:bodyPr>
            <a:spAutoFit/>
          </a:bodyPr>
          <a:lstStyle/>
          <a:p>
            <a:pPr algn="just">
              <a:lnSpc>
                <a:spcPct val="150000"/>
              </a:lnSpc>
            </a:pPr>
            <a:r>
              <a:rPr lang="fr-FR" sz="2400">
                <a:solidFill>
                  <a:srgbClr val="0000FF"/>
                </a:solidFill>
                <a:latin typeface="Calibri" pitchFamily="34" charset="0"/>
              </a:rPr>
              <a:t>Globalement grâce au travail des IA-IPR, les projets interdisciplinaires s’éloignent de plus en plus du PPE, et portent plus sur l’élaboration et la mise au point d’un couplage entre un protocole expérimental et une modélisation que sur la conception structurelle d’un objet technique.</a:t>
            </a:r>
          </a:p>
          <a:p>
            <a:pPr algn="just">
              <a:lnSpc>
                <a:spcPct val="150000"/>
              </a:lnSpc>
            </a:pPr>
            <a:r>
              <a:rPr lang="fr-FR" sz="2400">
                <a:solidFill>
                  <a:srgbClr val="0000FF"/>
                </a:solidFill>
                <a:latin typeface="Calibri" pitchFamily="34" charset="0"/>
              </a:rPr>
              <a:t> Ces profils de projet, plus scientifiques, constituent une différence marquée avec les projets d’approfondissement menés en terminale STI2D, qui sont davantage centrés sur la conception structurelle et son prototypage de validation</a:t>
            </a:r>
            <a:r>
              <a:rPr lang="fr-FR" sz="2400">
                <a:latin typeface="Calibri" pitchFamily="34" charset="0"/>
              </a:rPr>
              <a:t>.</a:t>
            </a:r>
          </a:p>
          <a:p>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ZoneTexte 6"/>
          <p:cNvSpPr txBox="1">
            <a:spLocks noChangeArrowheads="1"/>
          </p:cNvSpPr>
          <p:nvPr/>
        </p:nvSpPr>
        <p:spPr bwMode="auto">
          <a:xfrm>
            <a:off x="323850" y="1196975"/>
            <a:ext cx="8351838" cy="1143000"/>
          </a:xfrm>
          <a:prstGeom prst="rect">
            <a:avLst/>
          </a:prstGeom>
          <a:noFill/>
          <a:ln w="9525">
            <a:noFill/>
            <a:miter lim="800000"/>
            <a:headEnd/>
            <a:tailEnd/>
          </a:ln>
        </p:spPr>
        <p:txBody>
          <a:bodyPr>
            <a:spAutoFit/>
          </a:bodyPr>
          <a:lstStyle/>
          <a:p>
            <a:pPr algn="just">
              <a:lnSpc>
                <a:spcPct val="150000"/>
              </a:lnSpc>
            </a:pPr>
            <a:r>
              <a:rPr lang="fr-FR" sz="2400">
                <a:solidFill>
                  <a:srgbClr val="0000FF"/>
                </a:solidFill>
                <a:latin typeface="Calibri" pitchFamily="34" charset="0"/>
              </a:rPr>
              <a:t>Mais il ne faut pas baisser la garde et continuer de faire appliquer le BOEN qui stipule que ce projet doit être interdisciplinaire.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ZoneTexte 3"/>
          <p:cNvSpPr txBox="1">
            <a:spLocks noChangeArrowheads="1"/>
          </p:cNvSpPr>
          <p:nvPr/>
        </p:nvSpPr>
        <p:spPr bwMode="auto">
          <a:xfrm>
            <a:off x="971550" y="2720975"/>
            <a:ext cx="7097713" cy="646113"/>
          </a:xfrm>
          <a:prstGeom prst="rect">
            <a:avLst/>
          </a:prstGeom>
          <a:noFill/>
          <a:ln w="9525">
            <a:noFill/>
            <a:miter lim="800000"/>
            <a:headEnd/>
            <a:tailEnd/>
          </a:ln>
        </p:spPr>
        <p:txBody>
          <a:bodyPr>
            <a:spAutoFit/>
          </a:bodyPr>
          <a:lstStyle/>
          <a:p>
            <a:pPr algn="ctr"/>
            <a:r>
              <a:rPr lang="fr-FR" sz="3600" b="1">
                <a:latin typeface="Calibri" pitchFamily="34" charset="0"/>
              </a:rPr>
              <a:t>Perspectives</a:t>
            </a:r>
            <a:endParaRPr lang="fr-FR" sz="3200" b="1">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ZoneTexte 3"/>
          <p:cNvSpPr txBox="1">
            <a:spLocks noChangeArrowheads="1"/>
          </p:cNvSpPr>
          <p:nvPr/>
        </p:nvSpPr>
        <p:spPr bwMode="auto">
          <a:xfrm>
            <a:off x="669925" y="260350"/>
            <a:ext cx="8150225" cy="6002338"/>
          </a:xfrm>
          <a:prstGeom prst="rect">
            <a:avLst/>
          </a:prstGeom>
          <a:noFill/>
          <a:ln w="9525">
            <a:noFill/>
            <a:miter lim="800000"/>
            <a:headEnd/>
            <a:tailEnd/>
          </a:ln>
        </p:spPr>
        <p:txBody>
          <a:bodyPr>
            <a:spAutoFit/>
          </a:bodyPr>
          <a:lstStyle/>
          <a:p>
            <a:pPr>
              <a:lnSpc>
                <a:spcPct val="150000"/>
              </a:lnSpc>
            </a:pPr>
            <a:r>
              <a:rPr lang="fr-FR" sz="2400" b="1" dirty="0">
                <a:latin typeface="Calibri" pitchFamily="34" charset="0"/>
              </a:rPr>
              <a:t>Une nouvelle note de service a été publiée au BOEN du 23 octobre 2014.</a:t>
            </a:r>
          </a:p>
          <a:p>
            <a:pPr algn="just">
              <a:lnSpc>
                <a:spcPct val="150000"/>
              </a:lnSpc>
            </a:pPr>
            <a:endParaRPr lang="fr-FR" sz="2400" dirty="0">
              <a:solidFill>
                <a:srgbClr val="0000FF"/>
              </a:solidFill>
              <a:latin typeface="Calibri" pitchFamily="34" charset="0"/>
            </a:endParaRPr>
          </a:p>
          <a:p>
            <a:pPr algn="just">
              <a:lnSpc>
                <a:spcPct val="150000"/>
              </a:lnSpc>
            </a:pPr>
            <a:r>
              <a:rPr lang="fr-FR" sz="2400" dirty="0">
                <a:solidFill>
                  <a:srgbClr val="0000FF"/>
                </a:solidFill>
                <a:latin typeface="Calibri" pitchFamily="34" charset="0"/>
              </a:rPr>
              <a:t>1. Il n’y plus de grille type pour l’écrit, car cela contraignait trop les concepteurs de sujet. </a:t>
            </a:r>
            <a:r>
              <a:rPr lang="fr-FR" sz="2400" dirty="0" smtClean="0">
                <a:solidFill>
                  <a:srgbClr val="0000FF"/>
                </a:solidFill>
                <a:latin typeface="Calibri" pitchFamily="34" charset="0"/>
              </a:rPr>
              <a:t>Un </a:t>
            </a:r>
            <a:r>
              <a:rPr lang="fr-FR" sz="2400" dirty="0">
                <a:solidFill>
                  <a:srgbClr val="0000FF"/>
                </a:solidFill>
                <a:latin typeface="Calibri" pitchFamily="34" charset="0"/>
              </a:rPr>
              <a:t>modèle de grille comparable à celui qui a été publié au BOEN du 3 mai 2012 a été distribué aux concepteurs des sujets 2015. La grille d’évaluation qui sera utilisée pour la session 2015 sera rendue publique.</a:t>
            </a:r>
          </a:p>
          <a:p>
            <a:endParaRPr lang="fr-FR" sz="2400" dirty="0">
              <a:solidFill>
                <a:srgbClr val="0000FF"/>
              </a:solidFill>
              <a:latin typeface="Calibri" pitchFamily="34" charset="0"/>
            </a:endParaRPr>
          </a:p>
          <a:p>
            <a:pPr>
              <a:lnSpc>
                <a:spcPct val="150000"/>
              </a:lnSpc>
            </a:pPr>
            <a:r>
              <a:rPr lang="fr-FR" sz="2400" dirty="0">
                <a:solidFill>
                  <a:srgbClr val="0000FF"/>
                </a:solidFill>
                <a:latin typeface="Calibri" pitchFamily="34" charset="0"/>
              </a:rPr>
              <a:t>2. Le projet sera évalué au moyen de deux grilles, l’une pour la conduite de projet et l’autre pour la présentation du projet.</a:t>
            </a:r>
          </a:p>
        </p:txBody>
      </p:sp>
    </p:spTree>
  </p:cSld>
  <p:clrMapOvr>
    <a:masterClrMapping/>
  </p:clrMapOvr>
  <p:timing>
    <p:tnLst>
      <p:par>
        <p:cTn id="1" dur="indefinite" restart="never" nodeType="tmRoot"/>
      </p:par>
    </p:tnLst>
  </p:timing>
</p:sld>
</file>

<file path=ppt/slides/slide17.xml><?xml version="1.0" encoding="utf-8"?>
<p:sld xmlns:r="http://schemas.openxmlformats.org/officeDocument/2006/relationships" xmlns:a="http://schemas.openxmlformats.org/drawingml/2006/main" xmlns:p="http://schemas.openxmlformats.org/presentationml/2006/main">
  <p:cSld>
    <p:spTree>
      <p:nvGrpSpPr>
        <p:cNvPr name="" id="1"/>
        <p:cNvGrpSpPr/>
        <p:nvPr/>
      </p:nvGrpSpPr>
      <p:grpSpPr>
        <a:xfrm>
          <a:off x="0" y="0"/>
          <a:ext cy="0" cx="0"/>
          <a:chOff x="0" y="0"/>
          <a:chExt cy="0" cx="0"/>
        </a:xfrm>
      </p:grpSpPr>
      <p:sp>
        <p:nvSpPr>
          <p:cNvPr name="ZoneTexte 3" id="36865"/>
          <p:cNvSpPr txBox="1">
            <a:spLocks noChangeArrowheads="1"/>
          </p:cNvSpPr>
          <p:nvPr/>
        </p:nvSpPr>
        <p:spPr bwMode="auto">
          <a:xfrm>
            <a:off x="606425" y="333375"/>
            <a:ext cy="5355312" cx="8353425"/>
          </a:xfrm>
          <a:prstGeom prst="rect">
            <a:avLst/>
          </a:prstGeom>
          <a:noFill/>
          <a:ln w="9525">
            <a:noFill/>
            <a:miter lim="800000"/>
            <a:headEnd/>
            <a:tailEnd/>
          </a:ln>
        </p:spPr>
        <p:txBody>
          <a:bodyPr>
            <a:spAutoFit/>
          </a:bodyPr>
          <a:lstStyle/>
          <a:p>
            <a:pPr algn="just">
              <a:lnSpc>
                <a:spcPct val="150000"/>
              </a:lnSpc>
            </a:pPr>
            <a:r>
              <a:rPr sz="2400" lang="fr-FR" dirty="0">
                <a:solidFill>
                  <a:srgbClr val="0000ff"/>
                </a:solidFill>
                <a:latin pitchFamily="34" charset="0" typeface="Calibri"/>
              </a:rPr>
              <a:t>3. Les revues de projet sont des étapes importantes dans l’avancement du projet, mais en aucun cas elles ne seront réservées à l’évaluation. Le projet est évalué tout au long de son avancement, d’où le nouveau nom : « conduite de projet ».</a:t>
            </a:r>
            <a:r>
              <a:rPr sz="2400" lang="fr-FR" dirty="0">
                <a:solidFill>
                  <a:srgbClr val="0000ff"/>
                </a:solidFill>
                <a:latin pitchFamily="34" charset="0" typeface="Calibri"/>
              </a:rPr>
              <a:t/>
            </a:r>
          </a:p>
          <a:p>
            <a:pPr algn="just">
              <a:lnSpc>
                <a:spcPct val="150000"/>
              </a:lnSpc>
            </a:pPr>
            <a:r>
              <a:rPr sz="2400" lang="fr-FR" dirty="0">
                <a:solidFill>
                  <a:srgbClr val="0000ff"/>
                </a:solidFill>
                <a:latin pitchFamily="34" charset="0" typeface="Calibri"/>
              </a:rPr>
              <a:t>4. Une compétence peut être évaluée par plusieurs indicateurs à différents moments de l'apprentissage et selon des modalités différentes.</a:t>
            </a:r>
            <a:r>
              <a:rPr lang="fr-FR" dirty="0">
                <a:solidFill>
                  <a:srgbClr val="0000ff"/>
                </a:solidFill>
              </a:rPr>
              <a:t> </a:t>
            </a:r>
            <a:r>
              <a:rPr sz="2400" lang="fr-FR" dirty="0">
                <a:solidFill>
                  <a:srgbClr val="0000ff"/>
                </a:solidFill>
                <a:latin pitchFamily="34" charset="0" typeface="Calibri"/>
              </a:rPr>
              <a:t>Il a semblé pertinent d’évaluer certains indicateurs d’une même compétence à l’écrit et </a:t>
            </a:r>
            <a:r>
              <a:rPr sz="2400" smtClean="0" lang="fr-FR" dirty="0">
                <a:solidFill>
                  <a:srgbClr val="0000ff"/>
                </a:solidFill>
                <a:latin pitchFamily="34" charset="0" typeface="Calibri"/>
              </a:rPr>
              <a:t>d’autres </a:t>
            </a:r>
            <a:r>
              <a:rPr sz="2400" lang="fr-FR" dirty="0">
                <a:solidFill>
                  <a:srgbClr val="0000ff"/>
                </a:solidFill>
                <a:latin pitchFamily="34" charset="0" typeface="Calibri"/>
              </a:rPr>
              <a:t>dans le projet.</a:t>
            </a:r>
          </a:p>
          <a:p>
            <a:pPr algn="just">
              <a:lnSpc>
                <a:spcPct val="150000"/>
              </a:lnSpc>
            </a:pPr>
            <a:r>
              <a:rPr i="0" sz="2400" b="0">
                <a:solidFill>
                  <a:srgbClr val="0000ff"/>
                </a:solidFill>
                <a:latin typeface="Calibri"/>
              </a:rPr>
              <a:t>5. La procédure de validation des projets s’appuie sur des dossiers informatiques.</a:t>
            </a:r>
            <a:r>
              <a:rPr i="0" sz="2400" b="0">
                <a:solidFill>
                  <a:srgbClr val="0000ff"/>
                </a:solidFill>
                <a:latin typeface="Calibri"/>
              </a:rPr>
              <a:t/>
            </a:r>
          </a:p>
          <a:p>
            <a:pPr algn="just">
              <a:lnSpc>
                <a:spcPct val="150000"/>
              </a:lnSpc>
            </a:pPr>
            <a:r>
              <a:rPr i="0" sz="2400" b="0">
                <a:solidFill>
                  <a:srgbClr val="0000ff"/>
                </a:solidFill>
                <a:latin typeface="Calibri"/>
              </a:rPr>
              <a:t/>
            </a:r>
          </a:p>
          <a:p>
            <a:pPr algn="just">
              <a:lnSpc>
                <a:spcPct val="150000"/>
              </a:lnSpc>
            </a:pPr>
            <a:r>
              <a:rPr sz="2400" lang="fr-FR" dirty="0">
                <a:solidFill>
                  <a:srgbClr val="0000ff"/>
                </a:solidFill>
                <a:latin pitchFamily="34" charset="0" typeface="Calibri"/>
              </a:rPr>
              <a:t/>
            </a:r>
          </a:p>
          <a:p>
            <a:r>
              <a:rPr lang="fr-FR" dirty="0"/>
              <a:t/>
            </a:r>
            <a:endParaRPr lang="fr-FR" dirty="0"/>
          </a:p>
        </p:txBody>
      </p:sp>
    </p:spTree>
  </p:cSld>
  <p:clrMapOvr>
    <a:masterClrMapping/>
  </p:clrMapOvr>
  <p:timing>
    <p:tnLst>
      <p:par>
        <p:cTn restart="never" dur="indefinite" id="1" nodeType="clickEffec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ZoneTexte 6"/>
          <p:cNvSpPr txBox="1">
            <a:spLocks noChangeArrowheads="1"/>
          </p:cNvSpPr>
          <p:nvPr/>
        </p:nvSpPr>
        <p:spPr bwMode="auto">
          <a:xfrm>
            <a:off x="796925" y="2717800"/>
            <a:ext cx="7632700" cy="646113"/>
          </a:xfrm>
          <a:prstGeom prst="rect">
            <a:avLst/>
          </a:prstGeom>
          <a:noFill/>
          <a:ln w="9525">
            <a:noFill/>
            <a:miter lim="800000"/>
            <a:headEnd/>
            <a:tailEnd/>
          </a:ln>
        </p:spPr>
        <p:txBody>
          <a:bodyPr>
            <a:spAutoFit/>
          </a:bodyPr>
          <a:lstStyle/>
          <a:p>
            <a:pPr algn="ctr"/>
            <a:r>
              <a:rPr lang="fr-FR" sz="3600" b="1">
                <a:latin typeface="Calibri" pitchFamily="34" charset="0"/>
              </a:rPr>
              <a:t>Épreuve écrite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323528" y="1052736"/>
            <a:ext cx="8496746" cy="4248150"/>
          </a:xfrm>
        </p:spPr>
        <p:txBody>
          <a:bodyPr/>
          <a:lstStyle/>
          <a:p>
            <a:pPr marL="0" indent="0" algn="just">
              <a:lnSpc>
                <a:spcPct val="150000"/>
              </a:lnSpc>
              <a:spcBef>
                <a:spcPts val="0"/>
              </a:spcBef>
              <a:spcAft>
                <a:spcPts val="0"/>
              </a:spcAft>
              <a:buClr>
                <a:srgbClr val="0000FF"/>
              </a:buClr>
              <a:buNone/>
            </a:pPr>
            <a:r>
              <a:rPr lang="fr-FR" sz="2400" dirty="0">
                <a:solidFill>
                  <a:srgbClr val="0000FF"/>
                </a:solidFill>
                <a:latin typeface="Calibri" pitchFamily="34" charset="0"/>
                <a:cs typeface="Calibri" pitchFamily="34" charset="0"/>
              </a:rPr>
              <a:t>3</a:t>
            </a:r>
            <a:r>
              <a:rPr lang="fr-FR" sz="2400" dirty="0" smtClean="0">
                <a:solidFill>
                  <a:srgbClr val="0000FF"/>
                </a:solidFill>
                <a:latin typeface="Calibri" pitchFamily="34" charset="0"/>
                <a:cs typeface="Calibri" pitchFamily="34" charset="0"/>
              </a:rPr>
              <a:t>. La grille du projet pour la partie « conduite de projet » introduit dans sa nouvelle mouture une colonne « non ». Cela doit permettre aux professeurs :</a:t>
            </a:r>
          </a:p>
          <a:p>
            <a:pPr lvl="1" algn="just">
              <a:lnSpc>
                <a:spcPct val="150000"/>
              </a:lnSpc>
              <a:spcBef>
                <a:spcPts val="0"/>
              </a:spcBef>
              <a:spcAft>
                <a:spcPts val="0"/>
              </a:spcAft>
              <a:buClr>
                <a:srgbClr val="0000FF"/>
              </a:buClr>
              <a:buFontTx/>
              <a:buChar char="-"/>
            </a:pPr>
            <a:r>
              <a:rPr lang="fr-FR" sz="2400" dirty="0" smtClean="0">
                <a:solidFill>
                  <a:srgbClr val="0000FF"/>
                </a:solidFill>
                <a:latin typeface="Calibri" pitchFamily="34" charset="0"/>
                <a:cs typeface="Calibri" pitchFamily="34" charset="0"/>
              </a:rPr>
              <a:t>d’adapter la grilles aux spécificités du projet proposé. Il est accepté qu’un projet ne valide pas nécessairement tous les indicateurs de performance, mais chaque compétence doit être évaluée par au moins la moitié des indicateurs de performance ;</a:t>
            </a:r>
          </a:p>
          <a:p>
            <a:pPr lvl="1" algn="just">
              <a:lnSpc>
                <a:spcPct val="150000"/>
              </a:lnSpc>
              <a:spcBef>
                <a:spcPts val="0"/>
              </a:spcBef>
              <a:spcAft>
                <a:spcPts val="0"/>
              </a:spcAft>
              <a:buClr>
                <a:srgbClr val="0000FF"/>
              </a:buClr>
              <a:buFontTx/>
              <a:buChar char="-"/>
            </a:pPr>
            <a:r>
              <a:rPr lang="fr-FR" sz="2400" dirty="0" smtClean="0">
                <a:solidFill>
                  <a:srgbClr val="0000FF"/>
                </a:solidFill>
                <a:latin typeface="Calibri" pitchFamily="34" charset="0"/>
                <a:cs typeface="Calibri" pitchFamily="34" charset="0"/>
              </a:rPr>
              <a:t> d’adapter la grilles aux spécificités des taches confiées aux élèves d’une même équipe, cette grille étant individuelle.</a:t>
            </a:r>
          </a:p>
          <a:p>
            <a:pPr marL="381000" indent="-381000" algn="just">
              <a:lnSpc>
                <a:spcPct val="90000"/>
              </a:lnSpc>
              <a:buClr>
                <a:srgbClr val="0000FF"/>
              </a:buClr>
              <a:buFontTx/>
              <a:buChar char="•"/>
            </a:pPr>
            <a:endParaRPr lang="fr-FR" sz="2400" dirty="0" smtClean="0">
              <a:solidFill>
                <a:srgbClr val="0000FF"/>
              </a:solidFill>
              <a:latin typeface="Calibri" pitchFamily="34" charset="0"/>
              <a:cs typeface="Calibri" pitchFamily="34" charset="0"/>
            </a:endParaRPr>
          </a:p>
        </p:txBody>
      </p:sp>
    </p:spTree>
    <p:extLst>
      <p:ext uri="{BB962C8B-B14F-4D97-AF65-F5344CB8AC3E}">
        <p14:creationId xmlns:p14="http://schemas.microsoft.com/office/powerpoint/2010/main" val="4569841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type="body" idx="1"/>
          </p:nvPr>
        </p:nvSpPr>
        <p:spPr>
          <a:xfrm>
            <a:off x="683568" y="1052736"/>
            <a:ext cx="7775575" cy="4248150"/>
          </a:xfrm>
        </p:spPr>
        <p:txBody>
          <a:bodyPr/>
          <a:lstStyle/>
          <a:p>
            <a:pPr marL="0" indent="0" algn="just">
              <a:lnSpc>
                <a:spcPct val="150000"/>
              </a:lnSpc>
              <a:spcBef>
                <a:spcPts val="0"/>
              </a:spcBef>
              <a:spcAft>
                <a:spcPts val="0"/>
              </a:spcAft>
              <a:buClr>
                <a:srgbClr val="0000FF"/>
              </a:buClr>
              <a:buNone/>
            </a:pPr>
            <a:r>
              <a:rPr lang="fr-FR" sz="2400" dirty="0">
                <a:solidFill>
                  <a:srgbClr val="0000FF"/>
                </a:solidFill>
                <a:latin typeface="Calibri" pitchFamily="34" charset="0"/>
                <a:cs typeface="Calibri" pitchFamily="34" charset="0"/>
              </a:rPr>
              <a:t>4</a:t>
            </a:r>
            <a:r>
              <a:rPr lang="fr-FR" sz="2400" dirty="0" smtClean="0">
                <a:solidFill>
                  <a:srgbClr val="0000FF"/>
                </a:solidFill>
                <a:latin typeface="Calibri" pitchFamily="34" charset="0"/>
                <a:cs typeface="Calibri" pitchFamily="34" charset="0"/>
              </a:rPr>
              <a:t>. Lors de la présentation du projet, les candidats sont évalués par deux </a:t>
            </a:r>
            <a:r>
              <a:rPr lang="fr-FR" sz="2400" dirty="0">
                <a:solidFill>
                  <a:srgbClr val="0000FF"/>
                </a:solidFill>
                <a:latin typeface="Calibri" pitchFamily="34" charset="0"/>
                <a:cs typeface="Calibri" pitchFamily="34" charset="0"/>
              </a:rPr>
              <a:t>examinateurs - </a:t>
            </a:r>
            <a:r>
              <a:rPr lang="fr-FR" sz="2400" b="1" dirty="0">
                <a:solidFill>
                  <a:srgbClr val="0000FF"/>
                </a:solidFill>
                <a:latin typeface="Calibri" pitchFamily="34" charset="0"/>
                <a:cs typeface="Calibri" pitchFamily="34" charset="0"/>
              </a:rPr>
              <a:t>un professeur de SII associé à un professeur d’une autre discipline </a:t>
            </a:r>
            <a:r>
              <a:rPr lang="fr-FR" sz="2400" dirty="0" smtClean="0">
                <a:solidFill>
                  <a:srgbClr val="0000FF"/>
                </a:solidFill>
                <a:latin typeface="Calibri" pitchFamily="34" charset="0"/>
                <a:cs typeface="Calibri" pitchFamily="34" charset="0"/>
              </a:rPr>
              <a:t>- ne les ayant </a:t>
            </a:r>
            <a:r>
              <a:rPr lang="fr-FR" sz="2400" smtClean="0">
                <a:solidFill>
                  <a:srgbClr val="0000FF"/>
                </a:solidFill>
                <a:latin typeface="Calibri" pitchFamily="34" charset="0"/>
                <a:cs typeface="Calibri" pitchFamily="34" charset="0"/>
              </a:rPr>
              <a:t>pas </a:t>
            </a:r>
            <a:r>
              <a:rPr lang="fr-FR" sz="2400" smtClean="0">
                <a:solidFill>
                  <a:srgbClr val="0000FF"/>
                </a:solidFill>
                <a:latin typeface="Calibri" pitchFamily="34" charset="0"/>
                <a:cs typeface="Calibri" pitchFamily="34" charset="0"/>
              </a:rPr>
              <a:t>encadrés </a:t>
            </a:r>
            <a:r>
              <a:rPr lang="fr-FR" sz="2400" dirty="0" smtClean="0">
                <a:solidFill>
                  <a:srgbClr val="0000FF"/>
                </a:solidFill>
                <a:latin typeface="Calibri" pitchFamily="34" charset="0"/>
                <a:cs typeface="Calibri" pitchFamily="34" charset="0"/>
              </a:rPr>
              <a:t>dans l’année. </a:t>
            </a:r>
          </a:p>
          <a:p>
            <a:pPr marL="0" indent="0" algn="just">
              <a:lnSpc>
                <a:spcPct val="150000"/>
              </a:lnSpc>
              <a:spcBef>
                <a:spcPts val="0"/>
              </a:spcBef>
              <a:spcAft>
                <a:spcPts val="0"/>
              </a:spcAft>
              <a:buClr>
                <a:srgbClr val="0000FF"/>
              </a:buClr>
              <a:buNone/>
            </a:pPr>
            <a:r>
              <a:rPr lang="fr-FR" sz="2400" dirty="0" smtClean="0">
                <a:solidFill>
                  <a:srgbClr val="0000FF"/>
                </a:solidFill>
                <a:latin typeface="Calibri" pitchFamily="34" charset="0"/>
                <a:cs typeface="Calibri" pitchFamily="34" charset="0"/>
              </a:rPr>
              <a:t>Ces examinateurs peuvent être de l’établissement des candidats ou d’un autre établissement.</a:t>
            </a:r>
          </a:p>
        </p:txBody>
      </p:sp>
    </p:spTree>
    <p:extLst>
      <p:ext uri="{BB962C8B-B14F-4D97-AF65-F5344CB8AC3E}">
        <p14:creationId xmlns:p14="http://schemas.microsoft.com/office/powerpoint/2010/main" val="34428385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body" idx="1"/>
          </p:nvPr>
        </p:nvSpPr>
        <p:spPr>
          <a:xfrm>
            <a:off x="611560" y="1196752"/>
            <a:ext cx="7775575" cy="4248150"/>
          </a:xfrm>
        </p:spPr>
        <p:txBody>
          <a:bodyPr/>
          <a:lstStyle/>
          <a:p>
            <a:pPr marL="0" indent="0" algn="just">
              <a:lnSpc>
                <a:spcPct val="150000"/>
              </a:lnSpc>
              <a:spcBef>
                <a:spcPts val="0"/>
              </a:spcBef>
              <a:spcAft>
                <a:spcPts val="0"/>
              </a:spcAft>
              <a:buClr>
                <a:srgbClr val="0000FF"/>
              </a:buClr>
              <a:buNone/>
            </a:pPr>
            <a:r>
              <a:rPr lang="fr-FR" dirty="0" smtClean="0">
                <a:solidFill>
                  <a:srgbClr val="0000FF"/>
                </a:solidFill>
              </a:rPr>
              <a:t>5. Il</a:t>
            </a:r>
            <a:r>
              <a:rPr lang="fr-FR" sz="2400" dirty="0" smtClean="0">
                <a:solidFill>
                  <a:srgbClr val="0000FF"/>
                </a:solidFill>
                <a:latin typeface="Calibri" pitchFamily="34" charset="0"/>
                <a:cs typeface="Calibri" pitchFamily="34" charset="0"/>
              </a:rPr>
              <a:t> est demandé de dissocier la grille de conduite de projet et la grille de présentation du projet, afin de rendre indépendants ces deux temps d’évaluation, notés sur 10.</a:t>
            </a:r>
          </a:p>
          <a:p>
            <a:pPr marL="0" indent="0" algn="just">
              <a:lnSpc>
                <a:spcPct val="150000"/>
              </a:lnSpc>
              <a:spcBef>
                <a:spcPts val="0"/>
              </a:spcBef>
              <a:spcAft>
                <a:spcPts val="0"/>
              </a:spcAft>
              <a:buClr>
                <a:srgbClr val="0000FF"/>
              </a:buClr>
              <a:buNone/>
            </a:pPr>
            <a:endParaRPr lang="fr-FR" sz="2400" dirty="0" smtClean="0">
              <a:solidFill>
                <a:srgbClr val="0000FF"/>
              </a:solidFill>
              <a:latin typeface="Calibri" pitchFamily="34" charset="0"/>
              <a:cs typeface="Calibri" pitchFamily="34" charset="0"/>
            </a:endParaRPr>
          </a:p>
          <a:p>
            <a:pPr marL="0" indent="0" algn="just">
              <a:lnSpc>
                <a:spcPct val="150000"/>
              </a:lnSpc>
              <a:spcBef>
                <a:spcPts val="0"/>
              </a:spcBef>
              <a:spcAft>
                <a:spcPts val="0"/>
              </a:spcAft>
              <a:buClr>
                <a:srgbClr val="0000FF"/>
              </a:buClr>
              <a:buNone/>
            </a:pPr>
            <a:r>
              <a:rPr lang="fr-FR" sz="2400" dirty="0" smtClean="0">
                <a:solidFill>
                  <a:srgbClr val="0000FF"/>
                </a:solidFill>
                <a:latin typeface="Calibri" pitchFamily="34" charset="0"/>
                <a:cs typeface="Calibri" pitchFamily="34" charset="0"/>
              </a:rPr>
              <a:t>6. La note unique de projet sur 20 est la somme des deux précédentes. Elle sera calculée par le dernier binôme d’évaluateurs et remontée aux DEC sous la responsabilité du chef de centre</a:t>
            </a:r>
            <a:r>
              <a:rPr lang="fr-FR" sz="2400" dirty="0" smtClean="0">
                <a:latin typeface="Calibri" pitchFamily="34" charset="0"/>
                <a:cs typeface="Calibri" pitchFamily="34" charset="0"/>
              </a:rPr>
              <a:t>.</a:t>
            </a:r>
            <a:endParaRPr lang="fr-FR" sz="3400" dirty="0" smtClean="0">
              <a:latin typeface="Calibri" pitchFamily="34" charset="0"/>
              <a:cs typeface="Calibri" pitchFamily="34" charset="0"/>
            </a:endParaRPr>
          </a:p>
        </p:txBody>
      </p:sp>
    </p:spTree>
    <p:extLst>
      <p:ext uri="{BB962C8B-B14F-4D97-AF65-F5344CB8AC3E}">
        <p14:creationId xmlns:p14="http://schemas.microsoft.com/office/powerpoint/2010/main" val="1283681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908720"/>
            <a:ext cx="8280920" cy="5078313"/>
          </a:xfrm>
          <a:prstGeom prst="rect">
            <a:avLst/>
          </a:prstGeom>
          <a:noFill/>
        </p:spPr>
        <p:txBody>
          <a:bodyPr wrap="square" rtlCol="0">
            <a:spAutoFit/>
          </a:bodyPr>
          <a:lstStyle/>
          <a:p>
            <a:pPr algn="just" eaLnBrk="0" hangingPunct="0">
              <a:lnSpc>
                <a:spcPct val="150000"/>
              </a:lnSpc>
              <a:spcBef>
                <a:spcPts val="0"/>
              </a:spcBef>
              <a:spcAft>
                <a:spcPts val="0"/>
              </a:spcAft>
              <a:buClr>
                <a:srgbClr val="0000FF"/>
              </a:buClr>
            </a:pPr>
            <a:r>
              <a:rPr lang="fr-FR" sz="2400" dirty="0" smtClean="0">
                <a:solidFill>
                  <a:srgbClr val="0000FF"/>
                </a:solidFill>
                <a:latin typeface="Calibri" pitchFamily="34" charset="0"/>
                <a:ea typeface="+mn-ea"/>
                <a:cs typeface="Calibri" pitchFamily="34" charset="0"/>
              </a:rPr>
              <a:t>7. Dans le feuillet </a:t>
            </a:r>
            <a:r>
              <a:rPr lang="fr-FR" sz="2400" i="1" dirty="0" smtClean="0">
                <a:solidFill>
                  <a:srgbClr val="0000FF"/>
                </a:solidFill>
                <a:latin typeface="Calibri" pitchFamily="34" charset="0"/>
                <a:ea typeface="+mn-ea"/>
                <a:cs typeface="Calibri" pitchFamily="34" charset="0"/>
              </a:rPr>
              <a:t>Notice à lire </a:t>
            </a:r>
            <a:r>
              <a:rPr lang="fr-FR" sz="2400" dirty="0" smtClean="0">
                <a:solidFill>
                  <a:srgbClr val="0000FF"/>
                </a:solidFill>
                <a:latin typeface="Calibri" pitchFamily="34" charset="0"/>
                <a:ea typeface="+mn-ea"/>
                <a:cs typeface="Calibri" pitchFamily="34" charset="0"/>
              </a:rPr>
              <a:t>pour la grille de conduite de projet, il est écrit : «</a:t>
            </a:r>
            <a:r>
              <a:rPr lang="fr-FR" sz="2400" i="1" dirty="0">
                <a:solidFill>
                  <a:srgbClr val="0000FF"/>
                </a:solidFill>
                <a:latin typeface="Calibri" pitchFamily="34" charset="0"/>
                <a:ea typeface="+mn-ea"/>
                <a:cs typeface="Calibri" pitchFamily="34" charset="0"/>
              </a:rPr>
              <a:t> La répartition des compétences évaluées entre le début du projet et la première revue de projet, et entre la première et la seconde revue de projet, est laissée à l’appréciation des professeurs. La première revue de projet se tient à l’issue de la phase de préparation, la seconde à la fin de la phase de réalisation </a:t>
            </a:r>
            <a:r>
              <a:rPr lang="fr-FR" sz="2400" i="1" dirty="0" smtClean="0">
                <a:solidFill>
                  <a:srgbClr val="0000FF"/>
                </a:solidFill>
                <a:latin typeface="Calibri" pitchFamily="34" charset="0"/>
                <a:ea typeface="+mn-ea"/>
                <a:cs typeface="Calibri" pitchFamily="34" charset="0"/>
              </a:rPr>
              <a:t>». </a:t>
            </a:r>
          </a:p>
          <a:p>
            <a:pPr algn="just" eaLnBrk="0" hangingPunct="0">
              <a:lnSpc>
                <a:spcPct val="150000"/>
              </a:lnSpc>
              <a:spcBef>
                <a:spcPts val="0"/>
              </a:spcBef>
              <a:spcAft>
                <a:spcPts val="0"/>
              </a:spcAft>
              <a:buClr>
                <a:srgbClr val="0000FF"/>
              </a:buClr>
            </a:pPr>
            <a:r>
              <a:rPr lang="fr-FR" sz="2400" dirty="0" smtClean="0">
                <a:solidFill>
                  <a:srgbClr val="0000FF"/>
                </a:solidFill>
                <a:latin typeface="Calibri" pitchFamily="34" charset="0"/>
                <a:ea typeface="+mn-ea"/>
                <a:cs typeface="Calibri" pitchFamily="34" charset="0"/>
              </a:rPr>
              <a:t>Cela sous-entend </a:t>
            </a:r>
            <a:r>
              <a:rPr lang="fr-FR" sz="2400" dirty="0">
                <a:solidFill>
                  <a:srgbClr val="0000FF"/>
                </a:solidFill>
                <a:latin typeface="Calibri" pitchFamily="34" charset="0"/>
                <a:ea typeface="+mn-ea"/>
                <a:cs typeface="Calibri" pitchFamily="34" charset="0"/>
              </a:rPr>
              <a:t>qu’il y a 2 revues de projet alors que la note de service du </a:t>
            </a:r>
            <a:r>
              <a:rPr lang="fr-FR" sz="2400" dirty="0" smtClean="0">
                <a:solidFill>
                  <a:srgbClr val="0000FF"/>
                </a:solidFill>
                <a:latin typeface="Calibri" pitchFamily="34" charset="0"/>
                <a:ea typeface="+mn-ea"/>
                <a:cs typeface="Calibri" pitchFamily="34" charset="0"/>
              </a:rPr>
              <a:t>BOEN du 23 octobre 2014 </a:t>
            </a:r>
            <a:r>
              <a:rPr lang="fr-FR" sz="2400" dirty="0">
                <a:solidFill>
                  <a:srgbClr val="0000FF"/>
                </a:solidFill>
                <a:latin typeface="Calibri" pitchFamily="34" charset="0"/>
                <a:ea typeface="+mn-ea"/>
                <a:cs typeface="Calibri" pitchFamily="34" charset="0"/>
              </a:rPr>
              <a:t>reprécise le rôle des </a:t>
            </a:r>
            <a:r>
              <a:rPr lang="fr-FR" sz="2400" dirty="0" smtClean="0">
                <a:solidFill>
                  <a:srgbClr val="0000FF"/>
                </a:solidFill>
                <a:latin typeface="Calibri" pitchFamily="34" charset="0"/>
                <a:ea typeface="+mn-ea"/>
                <a:cs typeface="Calibri" pitchFamily="34" charset="0"/>
              </a:rPr>
              <a:t>revues</a:t>
            </a:r>
            <a:endParaRPr lang="fr-FR" b="1" dirty="0"/>
          </a:p>
        </p:txBody>
      </p:sp>
    </p:spTree>
    <p:extLst>
      <p:ext uri="{BB962C8B-B14F-4D97-AF65-F5344CB8AC3E}">
        <p14:creationId xmlns:p14="http://schemas.microsoft.com/office/powerpoint/2010/main" val="1689098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7544" y="980728"/>
            <a:ext cx="8208912" cy="5909310"/>
          </a:xfrm>
          <a:prstGeom prst="rect">
            <a:avLst/>
          </a:prstGeom>
          <a:noFill/>
        </p:spPr>
        <p:txBody>
          <a:bodyPr wrap="square" rtlCol="0">
            <a:spAutoFit/>
          </a:bodyPr>
          <a:lstStyle/>
          <a:p>
            <a:pPr algn="just">
              <a:lnSpc>
                <a:spcPct val="150000"/>
              </a:lnSpc>
            </a:pPr>
            <a:r>
              <a:rPr lang="fr-FR" sz="2400" dirty="0">
                <a:solidFill>
                  <a:srgbClr val="0000FF"/>
                </a:solidFill>
                <a:latin typeface="Calibri" pitchFamily="34" charset="0"/>
                <a:cs typeface="Calibri" pitchFamily="34" charset="0"/>
              </a:rPr>
              <a:t>de projet en indiquant : </a:t>
            </a:r>
            <a:r>
              <a:rPr lang="fr-FR" sz="2400" i="1" dirty="0">
                <a:solidFill>
                  <a:srgbClr val="0000FF"/>
                </a:solidFill>
                <a:latin typeface="Calibri" pitchFamily="34" charset="0"/>
                <a:cs typeface="Calibri" pitchFamily="34" charset="0"/>
              </a:rPr>
              <a:t>«</a:t>
            </a:r>
            <a:r>
              <a:rPr lang="fr-FR" sz="2400" dirty="0">
                <a:solidFill>
                  <a:srgbClr val="0000FF"/>
                </a:solidFill>
                <a:latin typeface="Calibri" pitchFamily="34" charset="0"/>
                <a:cs typeface="Calibri" pitchFamily="34" charset="0"/>
              </a:rPr>
              <a:t> </a:t>
            </a:r>
            <a:r>
              <a:rPr lang="fr-FR" sz="2400" i="1" dirty="0">
                <a:solidFill>
                  <a:srgbClr val="0000FF"/>
                </a:solidFill>
                <a:latin typeface="Calibri" pitchFamily="34" charset="0"/>
                <a:cs typeface="Calibri" pitchFamily="34" charset="0"/>
              </a:rPr>
              <a:t>Les revues de projet, dont le </a:t>
            </a:r>
            <a:r>
              <a:rPr lang="fr-FR" sz="2400" b="1" i="1" dirty="0">
                <a:solidFill>
                  <a:srgbClr val="0000FF"/>
                </a:solidFill>
                <a:latin typeface="Calibri" pitchFamily="34" charset="0"/>
                <a:cs typeface="Calibri" pitchFamily="34" charset="0"/>
              </a:rPr>
              <a:t>nombre varie selon les projets et les besoins de l'équipe</a:t>
            </a:r>
            <a:r>
              <a:rPr lang="fr-FR" sz="2400" i="1" dirty="0">
                <a:solidFill>
                  <a:srgbClr val="0000FF"/>
                </a:solidFill>
                <a:latin typeface="Calibri" pitchFamily="34" charset="0"/>
                <a:cs typeface="Calibri" pitchFamily="34" charset="0"/>
              </a:rPr>
              <a:t>, </a:t>
            </a:r>
            <a:r>
              <a:rPr lang="fr-FR" sz="2400" i="1" dirty="0" smtClean="0">
                <a:solidFill>
                  <a:srgbClr val="0000FF"/>
                </a:solidFill>
                <a:latin typeface="Calibri" pitchFamily="34" charset="0"/>
                <a:cs typeface="Calibri" pitchFamily="34" charset="0"/>
              </a:rPr>
              <a:t>sont </a:t>
            </a:r>
            <a:r>
              <a:rPr lang="fr-FR" sz="2400" i="1" dirty="0">
                <a:solidFill>
                  <a:srgbClr val="0000FF"/>
                </a:solidFill>
                <a:latin typeface="Calibri" pitchFamily="34" charset="0"/>
                <a:cs typeface="Calibri" pitchFamily="34" charset="0"/>
              </a:rPr>
              <a:t>avant tout destinées à faire le point sur l'avancement collectif du projet, à confronter les solutions, les valider et soutenir une coopération efficace entre les membres du groupe</a:t>
            </a:r>
            <a:r>
              <a:rPr lang="fr-FR" sz="2400" dirty="0">
                <a:solidFill>
                  <a:srgbClr val="0000FF"/>
                </a:solidFill>
                <a:latin typeface="Calibri" pitchFamily="34" charset="0"/>
                <a:cs typeface="Calibri" pitchFamily="34" charset="0"/>
              </a:rPr>
              <a:t> </a:t>
            </a:r>
            <a:r>
              <a:rPr lang="fr-FR" sz="2400" i="1" dirty="0" smtClean="0">
                <a:solidFill>
                  <a:srgbClr val="0000FF"/>
                </a:solidFill>
                <a:latin typeface="Calibri" pitchFamily="34" charset="0"/>
                <a:cs typeface="Calibri" pitchFamily="34" charset="0"/>
              </a:rPr>
              <a:t>»</a:t>
            </a:r>
            <a:r>
              <a:rPr lang="fr-FR" sz="2400" dirty="0" smtClean="0">
                <a:solidFill>
                  <a:srgbClr val="0000FF"/>
                </a:solidFill>
                <a:latin typeface="Calibri" pitchFamily="34" charset="0"/>
                <a:cs typeface="Calibri" pitchFamily="34" charset="0"/>
              </a:rPr>
              <a:t>.</a:t>
            </a:r>
          </a:p>
          <a:p>
            <a:pPr algn="just">
              <a:lnSpc>
                <a:spcPct val="150000"/>
              </a:lnSpc>
            </a:pPr>
            <a:endParaRPr lang="fr-FR" sz="2400" dirty="0">
              <a:solidFill>
                <a:srgbClr val="0000FF"/>
              </a:solidFill>
              <a:latin typeface="Calibri" pitchFamily="34" charset="0"/>
              <a:cs typeface="Calibri" pitchFamily="34" charset="0"/>
            </a:endParaRPr>
          </a:p>
          <a:p>
            <a:pPr algn="just">
              <a:lnSpc>
                <a:spcPct val="150000"/>
              </a:lnSpc>
            </a:pPr>
            <a:r>
              <a:rPr lang="fr-FR" sz="2400" dirty="0" smtClean="0">
                <a:solidFill>
                  <a:srgbClr val="0000FF"/>
                </a:solidFill>
                <a:latin typeface="Calibri" pitchFamily="34" charset="0"/>
                <a:cs typeface="Calibri" pitchFamily="34" charset="0"/>
              </a:rPr>
              <a:t>Au bilan, c’est le BOEN qui fait foi, il peut donc y avoir, si nécessaire plus de deux revues de projet.</a:t>
            </a:r>
          </a:p>
          <a:p>
            <a:pPr algn="just">
              <a:lnSpc>
                <a:spcPct val="150000"/>
              </a:lnSpc>
            </a:pPr>
            <a:endParaRPr lang="fr-FR" sz="2400" dirty="0">
              <a:solidFill>
                <a:srgbClr val="0000FF"/>
              </a:solidFill>
              <a:latin typeface="Calibri" pitchFamily="34" charset="0"/>
              <a:cs typeface="Calibri" pitchFamily="34" charset="0"/>
            </a:endParaRPr>
          </a:p>
          <a:p>
            <a:pPr algn="just">
              <a:lnSpc>
                <a:spcPct val="150000"/>
              </a:lnSpc>
            </a:pPr>
            <a:endParaRPr lang="fr-FR" sz="2400" dirty="0">
              <a:solidFill>
                <a:srgbClr val="0000FF"/>
              </a:solidFill>
              <a:latin typeface="Calibri" pitchFamily="34" charset="0"/>
              <a:cs typeface="Calibri" pitchFamily="34" charset="0"/>
            </a:endParaRPr>
          </a:p>
          <a:p>
            <a:endParaRPr lang="fr-FR" dirty="0"/>
          </a:p>
        </p:txBody>
      </p:sp>
    </p:spTree>
    <p:extLst>
      <p:ext uri="{BB962C8B-B14F-4D97-AF65-F5344CB8AC3E}">
        <p14:creationId xmlns:p14="http://schemas.microsoft.com/office/powerpoint/2010/main" val="2061236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ZoneTexte 1"/>
          <p:cNvSpPr txBox="1">
            <a:spLocks noChangeArrowheads="1"/>
          </p:cNvSpPr>
          <p:nvPr/>
        </p:nvSpPr>
        <p:spPr bwMode="auto">
          <a:xfrm>
            <a:off x="355600" y="1844675"/>
            <a:ext cx="8424863" cy="2862263"/>
          </a:xfrm>
          <a:prstGeom prst="rect">
            <a:avLst/>
          </a:prstGeom>
          <a:noFill/>
          <a:ln w="9525">
            <a:noFill/>
            <a:miter lim="800000"/>
            <a:headEnd/>
            <a:tailEnd/>
          </a:ln>
        </p:spPr>
        <p:txBody>
          <a:bodyPr>
            <a:spAutoFit/>
          </a:bodyPr>
          <a:lstStyle/>
          <a:p>
            <a:pPr algn="just">
              <a:lnSpc>
                <a:spcPct val="150000"/>
              </a:lnSpc>
            </a:pPr>
            <a:r>
              <a:rPr lang="fr-FR" sz="2400" b="1">
                <a:solidFill>
                  <a:srgbClr val="0000FF"/>
                </a:solidFill>
                <a:latin typeface="Calibri" pitchFamily="34" charset="0"/>
              </a:rPr>
              <a:t>Sujet métropole </a:t>
            </a:r>
            <a:r>
              <a:rPr lang="fr-FR" sz="2400">
                <a:solidFill>
                  <a:srgbClr val="0000FF"/>
                </a:solidFill>
                <a:latin typeface="Calibri" pitchFamily="34" charset="0"/>
              </a:rPr>
              <a:t>: retransmission vidéo d’événements sportifs par caméra mobile.</a:t>
            </a:r>
          </a:p>
          <a:p>
            <a:pPr algn="just">
              <a:lnSpc>
                <a:spcPct val="150000"/>
              </a:lnSpc>
            </a:pPr>
            <a:endParaRPr lang="fr-FR" sz="2400">
              <a:solidFill>
                <a:srgbClr val="0000FF"/>
              </a:solidFill>
              <a:latin typeface="Calibri" pitchFamily="34" charset="0"/>
            </a:endParaRPr>
          </a:p>
          <a:p>
            <a:pPr algn="just">
              <a:lnSpc>
                <a:spcPct val="150000"/>
              </a:lnSpc>
            </a:pPr>
            <a:r>
              <a:rPr lang="fr-FR" sz="2400" b="1">
                <a:solidFill>
                  <a:srgbClr val="0000FF"/>
                </a:solidFill>
                <a:latin typeface="Calibri" pitchFamily="34" charset="0"/>
              </a:rPr>
              <a:t>Sujet Polynésie française </a:t>
            </a:r>
            <a:r>
              <a:rPr lang="fr-FR" sz="2400">
                <a:solidFill>
                  <a:srgbClr val="0000FF"/>
                </a:solidFill>
                <a:latin typeface="Calibri" pitchFamily="34" charset="0"/>
              </a:rPr>
              <a:t>: nacelle gyrostabilisée pour prise de vue aérienne par multicoptère.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ZoneTexte 7"/>
          <p:cNvSpPr txBox="1">
            <a:spLocks noChangeArrowheads="1"/>
          </p:cNvSpPr>
          <p:nvPr/>
        </p:nvSpPr>
        <p:spPr bwMode="auto">
          <a:xfrm>
            <a:off x="196850" y="182563"/>
            <a:ext cx="8424863" cy="892175"/>
          </a:xfrm>
          <a:prstGeom prst="rect">
            <a:avLst/>
          </a:prstGeom>
          <a:noFill/>
          <a:ln w="9525">
            <a:noFill/>
            <a:miter lim="800000"/>
            <a:headEnd/>
            <a:tailEnd/>
          </a:ln>
        </p:spPr>
        <p:txBody>
          <a:bodyPr>
            <a:spAutoFit/>
          </a:bodyPr>
          <a:lstStyle/>
          <a:p>
            <a:r>
              <a:rPr lang="fr-FR" sz="2400">
                <a:latin typeface="Calibri" pitchFamily="34" charset="0"/>
              </a:rPr>
              <a:t>La grille de correction a été publiée au BOEN du 3 mai 2012</a:t>
            </a:r>
            <a:r>
              <a:rPr lang="fr-FR" sz="2400">
                <a:solidFill>
                  <a:srgbClr val="0000FF"/>
                </a:solidFill>
                <a:latin typeface="Calibri" pitchFamily="34" charset="0"/>
              </a:rPr>
              <a:t>.</a:t>
            </a:r>
          </a:p>
          <a:p>
            <a:endParaRPr lang="fr-FR" sz="2800">
              <a:solidFill>
                <a:srgbClr val="0000FF"/>
              </a:solidFill>
            </a:endParaRPr>
          </a:p>
        </p:txBody>
      </p:sp>
      <p:graphicFrame>
        <p:nvGraphicFramePr>
          <p:cNvPr id="3" name="Graphique 2"/>
          <p:cNvGraphicFramePr>
            <a:graphicFrameLocks/>
          </p:cNvGraphicFramePr>
          <p:nvPr/>
        </p:nvGraphicFramePr>
        <p:xfrm>
          <a:off x="196752" y="1075192"/>
          <a:ext cx="10423920" cy="4278731"/>
        </p:xfrm>
        <a:graphic>
          <a:graphicData uri="http://schemas.openxmlformats.org/drawingml/2006/chart">
            <c:chart xmlns:c="http://schemas.openxmlformats.org/drawingml/2006/chart" xmlns:r="http://schemas.openxmlformats.org/officeDocument/2006/relationships" r:id="rId3"/>
          </a:graphicData>
        </a:graphic>
      </p:graphicFrame>
      <p:sp>
        <p:nvSpPr>
          <p:cNvPr id="23555" name="ZoneTexte 1"/>
          <p:cNvSpPr txBox="1">
            <a:spLocks noChangeArrowheads="1"/>
          </p:cNvSpPr>
          <p:nvPr/>
        </p:nvSpPr>
        <p:spPr bwMode="auto">
          <a:xfrm>
            <a:off x="1763713" y="5300663"/>
            <a:ext cx="6156325" cy="831850"/>
          </a:xfrm>
          <a:prstGeom prst="rect">
            <a:avLst/>
          </a:prstGeom>
          <a:noFill/>
          <a:ln w="9525">
            <a:noFill/>
            <a:miter lim="800000"/>
            <a:headEnd/>
            <a:tailEnd/>
          </a:ln>
        </p:spPr>
        <p:txBody>
          <a:bodyPr>
            <a:spAutoFit/>
          </a:bodyPr>
          <a:lstStyle/>
          <a:p>
            <a:r>
              <a:rPr lang="fr-FR" sz="2400">
                <a:solidFill>
                  <a:srgbClr val="0000FF"/>
                </a:solidFill>
                <a:latin typeface="Calibri" pitchFamily="34" charset="0"/>
              </a:rPr>
              <a:t>Polynésie française : 24 candidats (33 en 2013)  Moyenne : 12, 29</a:t>
            </a:r>
          </a:p>
        </p:txBody>
      </p:sp>
      <p:sp>
        <p:nvSpPr>
          <p:cNvPr id="23556" name="ZoneTexte 4"/>
          <p:cNvSpPr txBox="1">
            <a:spLocks noChangeArrowheads="1"/>
          </p:cNvSpPr>
          <p:nvPr/>
        </p:nvSpPr>
        <p:spPr bwMode="auto">
          <a:xfrm>
            <a:off x="468313" y="682625"/>
            <a:ext cx="8496300" cy="830263"/>
          </a:xfrm>
          <a:prstGeom prst="rect">
            <a:avLst/>
          </a:prstGeom>
          <a:noFill/>
          <a:ln w="9525">
            <a:noFill/>
            <a:miter lim="800000"/>
            <a:headEnd/>
            <a:tailEnd/>
          </a:ln>
        </p:spPr>
        <p:txBody>
          <a:bodyPr>
            <a:spAutoFit/>
          </a:bodyPr>
          <a:lstStyle/>
          <a:p>
            <a:r>
              <a:rPr lang="fr-FR" sz="2400">
                <a:solidFill>
                  <a:srgbClr val="0000FF"/>
                </a:solidFill>
                <a:latin typeface="Calibri" pitchFamily="34" charset="0"/>
              </a:rPr>
              <a:t>Métropole + Antilles + Réunion : 15 841 candidats (15 145 en 2013) Moyenne : 13, 08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ZoneTexte 6"/>
          <p:cNvSpPr txBox="1">
            <a:spLocks noChangeArrowheads="1"/>
          </p:cNvSpPr>
          <p:nvPr/>
        </p:nvSpPr>
        <p:spPr bwMode="auto">
          <a:xfrm>
            <a:off x="519113" y="765175"/>
            <a:ext cx="8359775" cy="5568950"/>
          </a:xfrm>
          <a:prstGeom prst="rect">
            <a:avLst/>
          </a:prstGeom>
          <a:noFill/>
          <a:ln w="9525">
            <a:noFill/>
            <a:miter lim="800000"/>
            <a:headEnd/>
            <a:tailEnd/>
          </a:ln>
        </p:spPr>
        <p:txBody>
          <a:bodyPr>
            <a:spAutoFit/>
          </a:bodyPr>
          <a:lstStyle/>
          <a:p>
            <a:pPr algn="just">
              <a:lnSpc>
                <a:spcPct val="150000"/>
              </a:lnSpc>
            </a:pPr>
            <a:r>
              <a:rPr lang="fr-FR" sz="2400" dirty="0">
                <a:solidFill>
                  <a:srgbClr val="0000FF"/>
                </a:solidFill>
                <a:latin typeface="Calibri" pitchFamily="34" charset="0"/>
              </a:rPr>
              <a:t>La plupart des académies a choisi une correction par îlots afin d’homogénéiser et d’harmoniser les points de vue des correcteurs. Chaque correcteur a corrigé toutes les questions d’une même copie quelle que soit sa spécialité d’origine. </a:t>
            </a:r>
          </a:p>
          <a:p>
            <a:pPr algn="just">
              <a:lnSpc>
                <a:spcPct val="150000"/>
              </a:lnSpc>
            </a:pPr>
            <a:endParaRPr lang="fr-FR" sz="2400" dirty="0">
              <a:solidFill>
                <a:srgbClr val="0000FF"/>
              </a:solidFill>
              <a:latin typeface="Calibri" pitchFamily="34" charset="0"/>
            </a:endParaRPr>
          </a:p>
          <a:p>
            <a:pPr algn="just">
              <a:lnSpc>
                <a:spcPct val="150000"/>
              </a:lnSpc>
            </a:pPr>
            <a:r>
              <a:rPr lang="fr-FR" sz="2400" dirty="0">
                <a:solidFill>
                  <a:srgbClr val="0000FF"/>
                </a:solidFill>
                <a:latin typeface="Calibri" pitchFamily="34" charset="0"/>
              </a:rPr>
              <a:t>La moyenne est plus basse qu’en 2013 (15/20) ; cela est dû à :</a:t>
            </a:r>
          </a:p>
          <a:p>
            <a:pPr algn="just">
              <a:lnSpc>
                <a:spcPct val="150000"/>
              </a:lnSpc>
            </a:pPr>
            <a:r>
              <a:rPr lang="fr-FR" sz="2400" dirty="0">
                <a:solidFill>
                  <a:srgbClr val="0000FF"/>
                </a:solidFill>
                <a:latin typeface="Calibri" pitchFamily="34" charset="0"/>
              </a:rPr>
              <a:t>   - un sujet plus exigeant en adéquation avec le niveau attendu chez des élèves de terminale scientifique ;</a:t>
            </a:r>
          </a:p>
          <a:p>
            <a:pPr algn="just">
              <a:lnSpc>
                <a:spcPct val="150000"/>
              </a:lnSpc>
            </a:pPr>
            <a:r>
              <a:rPr lang="fr-FR" sz="2400" dirty="0">
                <a:solidFill>
                  <a:srgbClr val="0000FF"/>
                </a:solidFill>
                <a:latin typeface="Calibri" pitchFamily="34" charset="0"/>
              </a:rPr>
              <a:t>   - une grille de correction avec des arrondis plus fins.</a:t>
            </a:r>
          </a:p>
          <a:p>
            <a:pPr algn="just">
              <a:lnSpc>
                <a:spcPct val="150000"/>
              </a:lnSpc>
            </a:pPr>
            <a:endParaRPr lang="fr-FR" sz="2400"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ZoneTexte 3"/>
          <p:cNvSpPr txBox="1">
            <a:spLocks noChangeArrowheads="1"/>
          </p:cNvSpPr>
          <p:nvPr/>
        </p:nvSpPr>
        <p:spPr bwMode="auto">
          <a:xfrm>
            <a:off x="611188" y="620713"/>
            <a:ext cx="8064500" cy="5355312"/>
          </a:xfrm>
          <a:prstGeom prst="rect">
            <a:avLst/>
          </a:prstGeom>
          <a:noFill/>
          <a:ln w="9525">
            <a:noFill/>
            <a:miter lim="800000"/>
            <a:headEnd/>
            <a:tailEnd/>
          </a:ln>
        </p:spPr>
        <p:txBody>
          <a:bodyPr>
            <a:spAutoFit/>
          </a:bodyPr>
          <a:lstStyle/>
          <a:p>
            <a:pPr algn="just">
              <a:lnSpc>
                <a:spcPct val="150000"/>
              </a:lnSpc>
            </a:pPr>
            <a:r>
              <a:rPr lang="fr-FR" sz="2400" dirty="0">
                <a:solidFill>
                  <a:srgbClr val="0000FF"/>
                </a:solidFill>
                <a:latin typeface="Calibri" pitchFamily="34" charset="0"/>
              </a:rPr>
              <a:t>L’analyse des grilles montre une bonne homogénéité des résultats sur toutes les compétences évaluées. Cela étant, trois indicateurs méritent une attention particulière.</a:t>
            </a:r>
          </a:p>
          <a:p>
            <a:pPr algn="just">
              <a:lnSpc>
                <a:spcPct val="150000"/>
              </a:lnSpc>
            </a:pPr>
            <a:endParaRPr lang="fr-FR" sz="2400" dirty="0">
              <a:solidFill>
                <a:srgbClr val="0000FF"/>
              </a:solidFill>
              <a:latin typeface="Calibri" pitchFamily="34" charset="0"/>
            </a:endParaRPr>
          </a:p>
          <a:p>
            <a:pPr algn="just">
              <a:lnSpc>
                <a:spcPct val="150000"/>
              </a:lnSpc>
            </a:pPr>
            <a:r>
              <a:rPr lang="fr-FR" sz="2400" dirty="0">
                <a:solidFill>
                  <a:srgbClr val="0000FF"/>
                </a:solidFill>
                <a:latin typeface="Calibri" pitchFamily="34" charset="0"/>
              </a:rPr>
              <a:t>L’indicateur A33, « Les écarts sont quantifiés et expliqués en regard des données disponibles » évalué au travers des questions Q6, Q11 et Q13, met en évidence que les candidats ne s’appuient pas assez sur les résultats qu’ils ont obtenus dans les questions précédentes pour argumenter leurs justifications.</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ZoneTexte 3"/>
          <p:cNvSpPr txBox="1">
            <a:spLocks noChangeArrowheads="1"/>
          </p:cNvSpPr>
          <p:nvPr/>
        </p:nvSpPr>
        <p:spPr bwMode="auto">
          <a:xfrm>
            <a:off x="611188" y="908050"/>
            <a:ext cx="7705725" cy="5356225"/>
          </a:xfrm>
          <a:prstGeom prst="rect">
            <a:avLst/>
          </a:prstGeom>
          <a:noFill/>
          <a:ln w="9525">
            <a:noFill/>
            <a:miter lim="800000"/>
            <a:headEnd/>
            <a:tailEnd/>
          </a:ln>
        </p:spPr>
        <p:txBody>
          <a:bodyPr>
            <a:spAutoFit/>
          </a:bodyPr>
          <a:lstStyle/>
          <a:p>
            <a:pPr algn="just">
              <a:lnSpc>
                <a:spcPct val="150000"/>
              </a:lnSpc>
            </a:pPr>
            <a:r>
              <a:rPr lang="fr-FR" sz="2400">
                <a:solidFill>
                  <a:srgbClr val="0000FF"/>
                </a:solidFill>
                <a:latin typeface="Calibri" pitchFamily="34" charset="0"/>
              </a:rPr>
              <a:t>L’indicateur B21, « Le modèle proposé est justifié », évalué au travers des questions Q5, Q21 et Q24, nous incite à apporter une attention particulière sur la justification des modèles, car la modélisation est au cœur de la réforme de l’enseignement des sciences de l’ingénieur.</a:t>
            </a:r>
          </a:p>
          <a:p>
            <a:pPr algn="just">
              <a:lnSpc>
                <a:spcPct val="150000"/>
              </a:lnSpc>
            </a:pPr>
            <a:endParaRPr lang="fr-FR" sz="2400">
              <a:solidFill>
                <a:srgbClr val="0000FF"/>
              </a:solidFill>
              <a:latin typeface="Calibri" pitchFamily="34" charset="0"/>
            </a:endParaRPr>
          </a:p>
          <a:p>
            <a:pPr algn="just">
              <a:lnSpc>
                <a:spcPct val="150000"/>
              </a:lnSpc>
            </a:pPr>
            <a:r>
              <a:rPr lang="fr-FR" sz="2400">
                <a:solidFill>
                  <a:srgbClr val="0000FF"/>
                </a:solidFill>
                <a:latin typeface="Calibri" pitchFamily="34" charset="0"/>
              </a:rPr>
              <a:t>L’indicateur B32 « La méthode de résolution est mise en œuvre sans erreur » était évalué dans un trop grand nombre de questions.</a:t>
            </a:r>
          </a:p>
          <a:p>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ZoneTexte 6"/>
          <p:cNvSpPr txBox="1">
            <a:spLocks noChangeArrowheads="1"/>
          </p:cNvSpPr>
          <p:nvPr/>
        </p:nvSpPr>
        <p:spPr bwMode="auto">
          <a:xfrm>
            <a:off x="900113" y="2717800"/>
            <a:ext cx="7097712" cy="646113"/>
          </a:xfrm>
          <a:prstGeom prst="rect">
            <a:avLst/>
          </a:prstGeom>
          <a:noFill/>
          <a:ln w="9525">
            <a:noFill/>
            <a:miter lim="800000"/>
            <a:headEnd/>
            <a:tailEnd/>
          </a:ln>
        </p:spPr>
        <p:txBody>
          <a:bodyPr>
            <a:spAutoFit/>
          </a:bodyPr>
          <a:lstStyle/>
          <a:p>
            <a:pPr algn="ctr"/>
            <a:r>
              <a:rPr lang="fr-FR" sz="3600" b="1">
                <a:latin typeface="Calibri" pitchFamily="34" charset="0"/>
              </a:rPr>
              <a:t>Projet</a:t>
            </a:r>
            <a:endParaRPr lang="fr-FR" sz="3200" b="1">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ZoneTexte 6"/>
          <p:cNvSpPr txBox="1">
            <a:spLocks noChangeArrowheads="1"/>
          </p:cNvSpPr>
          <p:nvPr/>
        </p:nvSpPr>
        <p:spPr bwMode="auto">
          <a:xfrm>
            <a:off x="395288" y="549275"/>
            <a:ext cx="8280400" cy="5324475"/>
          </a:xfrm>
          <a:prstGeom prst="rect">
            <a:avLst/>
          </a:prstGeom>
          <a:noFill/>
          <a:ln w="9525">
            <a:noFill/>
            <a:miter lim="800000"/>
            <a:headEnd/>
            <a:tailEnd/>
          </a:ln>
        </p:spPr>
        <p:txBody>
          <a:bodyPr>
            <a:spAutoFit/>
          </a:bodyPr>
          <a:lstStyle/>
          <a:p>
            <a:r>
              <a:rPr lang="fr-FR" sz="3200" b="1">
                <a:latin typeface="Calibri" pitchFamily="34" charset="0"/>
              </a:rPr>
              <a:t>Bulletin officiel spécial n° 9 du 30 septembre 2010 </a:t>
            </a:r>
          </a:p>
          <a:p>
            <a:endParaRPr lang="fr-FR" sz="2400" i="1">
              <a:solidFill>
                <a:srgbClr val="0000FF"/>
              </a:solidFill>
              <a:latin typeface="Calibri" pitchFamily="34" charset="0"/>
            </a:endParaRPr>
          </a:p>
          <a:p>
            <a:pPr>
              <a:lnSpc>
                <a:spcPct val="150000"/>
              </a:lnSpc>
            </a:pPr>
            <a:r>
              <a:rPr lang="fr-FR" sz="2400" i="1">
                <a:solidFill>
                  <a:srgbClr val="0000FF"/>
                </a:solidFill>
                <a:latin typeface="Calibri" pitchFamily="34" charset="0"/>
              </a:rPr>
              <a:t>Interdisciplinarité </a:t>
            </a:r>
          </a:p>
          <a:p>
            <a:pPr algn="just">
              <a:lnSpc>
                <a:spcPct val="150000"/>
              </a:lnSpc>
            </a:pPr>
            <a:r>
              <a:rPr lang="fr-FR" sz="2400" i="1">
                <a:solidFill>
                  <a:srgbClr val="0000FF"/>
                </a:solidFill>
                <a:latin typeface="Calibri" pitchFamily="34" charset="0"/>
              </a:rPr>
              <a:t>En classe de première</a:t>
            </a:r>
            <a:r>
              <a:rPr lang="fr-FR" sz="2400" b="1" i="1">
                <a:solidFill>
                  <a:srgbClr val="0000FF"/>
                </a:solidFill>
                <a:latin typeface="Calibri" pitchFamily="34" charset="0"/>
              </a:rPr>
              <a:t>, les travaux personnels encadrés sont intégrés dans l’horaire de sciences de l’ingénieur</a:t>
            </a:r>
            <a:r>
              <a:rPr lang="fr-FR" sz="2400" i="1">
                <a:solidFill>
                  <a:srgbClr val="0000FF"/>
                </a:solidFill>
                <a:latin typeface="Calibri" pitchFamily="34" charset="0"/>
              </a:rPr>
              <a:t>. Le principe de base est la pluridisciplinarité, </a:t>
            </a:r>
            <a:r>
              <a:rPr lang="fr-FR" sz="2400" b="1" i="1">
                <a:solidFill>
                  <a:srgbClr val="0000FF"/>
                </a:solidFill>
                <a:latin typeface="Calibri" pitchFamily="34" charset="0"/>
              </a:rPr>
              <a:t>deux disciplines au moins doivent être impliquées : la discipline caractéristique de la série ainsi que, par exemple, les mathématiques, la physique-chimie ou encore les sciences de la vie et de la Terre.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age de couvertur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ges de contenu">
  <a:themeElements>
    <a:clrScheme name="masque MENJVA_masque bleu ciel 1">
      <a:dk1>
        <a:srgbClr val="000000"/>
      </a:dk1>
      <a:lt1>
        <a:srgbClr val="FFFFFF"/>
      </a:lt1>
      <a:dk2>
        <a:srgbClr val="3C3C3C"/>
      </a:dk2>
      <a:lt2>
        <a:srgbClr val="646464"/>
      </a:lt2>
      <a:accent1>
        <a:srgbClr val="0062A8"/>
      </a:accent1>
      <a:accent2>
        <a:srgbClr val="3671B2"/>
      </a:accent2>
      <a:accent3>
        <a:srgbClr val="FFFFFF"/>
      </a:accent3>
      <a:accent4>
        <a:srgbClr val="000000"/>
      </a:accent4>
      <a:accent5>
        <a:srgbClr val="AAB7D1"/>
      </a:accent5>
      <a:accent6>
        <a:srgbClr val="3066A1"/>
      </a:accent6>
      <a:hlink>
        <a:srgbClr val="C9E8F7"/>
      </a:hlink>
      <a:folHlink>
        <a:srgbClr val="DEEEF8"/>
      </a:folHlink>
    </a:clrScheme>
    <a:fontScheme name="masque MENJVA_masque bleu ciel">
      <a:majorFont>
        <a:latin typeface="Arial"/>
        <a:ea typeface="Arial"/>
        <a:cs typeface="Arial"/>
      </a:majorFont>
      <a:minorFont>
        <a:latin typeface="Arial"/>
        <a:ea typeface="Arial"/>
        <a:cs typeface="Arial"/>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masque MENJVA_masque bleu ciel 1">
        <a:dk1>
          <a:srgbClr val="000000"/>
        </a:dk1>
        <a:lt1>
          <a:srgbClr val="FFFFFF"/>
        </a:lt1>
        <a:dk2>
          <a:srgbClr val="3C3C3C"/>
        </a:dk2>
        <a:lt2>
          <a:srgbClr val="646464"/>
        </a:lt2>
        <a:accent1>
          <a:srgbClr val="0062A8"/>
        </a:accent1>
        <a:accent2>
          <a:srgbClr val="3671B2"/>
        </a:accent2>
        <a:accent3>
          <a:srgbClr val="FFFFFF"/>
        </a:accent3>
        <a:accent4>
          <a:srgbClr val="000000"/>
        </a:accent4>
        <a:accent5>
          <a:srgbClr val="AAB7D1"/>
        </a:accent5>
        <a:accent6>
          <a:srgbClr val="3066A1"/>
        </a:accent6>
        <a:hlink>
          <a:srgbClr val="C9E8F7"/>
        </a:hlink>
        <a:folHlink>
          <a:srgbClr val="DEEEF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IG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masque MENJVA_masque bleu ciel</Template>
  <TotalTime>2183</TotalTime>
  <Words>959</Words>
  <Application>Microsoft Office PowerPoint</Application>
  <PresentationFormat>Affichage à l'écran (4:3)</PresentationFormat>
  <Paragraphs>68</Paragraphs>
  <Slides>24</Slides>
  <Notes>22</Notes>
  <HiddenSlides>0</HiddenSlides>
  <MMClips>0</MMClips>
  <ScaleCrop>false</ScaleCrop>
  <HeadingPairs>
    <vt:vector size="4" baseType="variant">
      <vt:variant>
        <vt:lpstr>Thème</vt:lpstr>
      </vt:variant>
      <vt:variant>
        <vt:i4>3</vt:i4>
      </vt:variant>
      <vt:variant>
        <vt:lpstr>Titres des diapositives</vt:lpstr>
      </vt:variant>
      <vt:variant>
        <vt:i4>24</vt:i4>
      </vt:variant>
    </vt:vector>
  </HeadingPairs>
  <TitlesOfParts>
    <vt:vector size="27" baseType="lpstr">
      <vt:lpstr>Page de couverture</vt:lpstr>
      <vt:lpstr>Pages de contenu</vt:lpstr>
      <vt:lpstr>IGEN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Quelques points de vigilance</vt:lpstr>
      <vt:lpstr>Présentation PowerPoint</vt:lpstr>
      <vt:lpstr>Présentation PowerPoint</vt:lpstr>
      <vt:lpstr>Présentation PowerPoint</vt:lpstr>
      <vt:lpstr>Présentation PowerPoint</vt:lpstr>
      <vt:lpstr>Présentation PowerPoint</vt:lpstr>
    </vt:vector>
  </TitlesOfParts>
  <Manager> </Manager>
  <Company>MEN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 sur deux lignes</dc:title>
  <dc:subject> </dc:subject>
  <dc:creator>STSI</dc:creator>
  <cp:lastModifiedBy>Norbert Perrot</cp:lastModifiedBy>
  <cp:revision>162</cp:revision>
  <cp:lastPrinted>2014-11-16T11:05:27Z</cp:lastPrinted>
  <dcterms:created xsi:type="dcterms:W3CDTF">2011-10-28T07:12:19Z</dcterms:created>
  <dcterms:modified xsi:type="dcterms:W3CDTF">2014-11-25T10:21:42Z</dcterms:modified>
</cp:coreProperties>
</file>