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13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AF2E5-95BB-4B67-8BE5-662771EA8F38}" type="datetimeFigureOut">
              <a:rPr lang="fr-FR" smtClean="0"/>
              <a:t>10/11/2014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51557-7034-445B-9B88-6C9BD5DB7E2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AF2E5-95BB-4B67-8BE5-662771EA8F38}" type="datetimeFigureOut">
              <a:rPr lang="fr-FR" smtClean="0"/>
              <a:t>10/11/2014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51557-7034-445B-9B88-6C9BD5DB7E2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AF2E5-95BB-4B67-8BE5-662771EA8F38}" type="datetimeFigureOut">
              <a:rPr lang="fr-FR" smtClean="0"/>
              <a:t>10/11/2014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51557-7034-445B-9B88-6C9BD5DB7E2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AF2E5-95BB-4B67-8BE5-662771EA8F38}" type="datetimeFigureOut">
              <a:rPr lang="fr-FR" smtClean="0"/>
              <a:t>10/11/2014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51557-7034-445B-9B88-6C9BD5DB7E2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AF2E5-95BB-4B67-8BE5-662771EA8F38}" type="datetimeFigureOut">
              <a:rPr lang="fr-FR" smtClean="0"/>
              <a:t>10/11/2014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51557-7034-445B-9B88-6C9BD5DB7E2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AF2E5-95BB-4B67-8BE5-662771EA8F38}" type="datetimeFigureOut">
              <a:rPr lang="fr-FR" smtClean="0"/>
              <a:t>10/11/2014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51557-7034-445B-9B88-6C9BD5DB7E2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AF2E5-95BB-4B67-8BE5-662771EA8F38}" type="datetimeFigureOut">
              <a:rPr lang="fr-FR" smtClean="0"/>
              <a:t>10/11/2014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51557-7034-445B-9B88-6C9BD5DB7E2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AF2E5-95BB-4B67-8BE5-662771EA8F38}" type="datetimeFigureOut">
              <a:rPr lang="fr-FR" smtClean="0"/>
              <a:t>10/11/2014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51557-7034-445B-9B88-6C9BD5DB7E2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AF2E5-95BB-4B67-8BE5-662771EA8F38}" type="datetimeFigureOut">
              <a:rPr lang="fr-FR" smtClean="0"/>
              <a:t>10/11/2014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51557-7034-445B-9B88-6C9BD5DB7E2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AF2E5-95BB-4B67-8BE5-662771EA8F38}" type="datetimeFigureOut">
              <a:rPr lang="fr-FR" smtClean="0"/>
              <a:t>10/11/2014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51557-7034-445B-9B88-6C9BD5DB7E2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AF2E5-95BB-4B67-8BE5-662771EA8F38}" type="datetimeFigureOut">
              <a:rPr lang="fr-FR" smtClean="0"/>
              <a:t>10/11/2014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51557-7034-445B-9B88-6C9BD5DB7E2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8AF2E5-95BB-4B67-8BE5-662771EA8F38}" type="datetimeFigureOut">
              <a:rPr lang="fr-FR" smtClean="0"/>
              <a:t>10/11/2014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51557-7034-445B-9B88-6C9BD5DB7E2A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fr.wikipedia.org/wiki/Client_(%C3%A9conomie)" TargetMode="External"/><Relationship Id="rId2" Type="http://schemas.openxmlformats.org/officeDocument/2006/relationships/hyperlink" Target="http://fr.wikipedia.org/wiki/Besoin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fr.wikipedia.org/wiki/Documentation" TargetMode="External"/><Relationship Id="rId4" Type="http://schemas.openxmlformats.org/officeDocument/2006/relationships/hyperlink" Target="http://fr.wikipedia.org/wiki/Exigence_(ing%C3%A9nierie)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../Rep&#232;res_BTS_SP/PochetteValid%20EPS%20BTS%20SP%2020xx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14348" y="642918"/>
            <a:ext cx="7772400" cy="1470025"/>
          </a:xfrm>
        </p:spPr>
        <p:txBody>
          <a:bodyPr>
            <a:normAutofit/>
          </a:bodyPr>
          <a:lstStyle/>
          <a:p>
            <a:r>
              <a:rPr lang="fr-FR" sz="3600" dirty="0" smtClean="0">
                <a:latin typeface="Arial" pitchFamily="34" charset="0"/>
                <a:cs typeface="Arial" pitchFamily="34" charset="0"/>
              </a:rPr>
              <a:t>Cahier des charges fonctionnelles</a:t>
            </a:r>
            <a:endParaRPr lang="fr-FR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928662" y="4572008"/>
            <a:ext cx="6915176" cy="828684"/>
          </a:xfrm>
        </p:spPr>
        <p:txBody>
          <a:bodyPr>
            <a:normAutofit/>
          </a:bodyPr>
          <a:lstStyle/>
          <a:p>
            <a:pPr algn="just"/>
            <a:r>
              <a:rPr lang="fr-FR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Le cahier des charges, discuté entre le demandeur (maître d’ouvrage) et l’équipe pédagogique (maître d’œuvre), pourra se constituer de manière suivante</a:t>
            </a:r>
            <a:endParaRPr lang="fr-FR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928662" y="2214554"/>
            <a:ext cx="7813742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u="sng" dirty="0" smtClean="0"/>
              <a:t>Ce </a:t>
            </a:r>
            <a:r>
              <a:rPr lang="fr-FR" u="sng" dirty="0" err="1" smtClean="0"/>
              <a:t>CdCF</a:t>
            </a:r>
            <a:r>
              <a:rPr lang="fr-FR" u="sng" dirty="0" smtClean="0"/>
              <a:t> doit répondre à une Démarche d’Ingénierie système :</a:t>
            </a:r>
          </a:p>
          <a:p>
            <a:pPr algn="ctr"/>
            <a:endParaRPr lang="fr-FR" u="sng" dirty="0" smtClean="0"/>
          </a:p>
          <a:p>
            <a:r>
              <a:rPr lang="fr-FR" dirty="0" smtClean="0"/>
              <a:t>L'ingénierie des systèmes se focalise sur la définition des </a:t>
            </a:r>
          </a:p>
          <a:p>
            <a:r>
              <a:rPr lang="fr-FR" dirty="0" smtClean="0">
                <a:hlinkClick r:id="rId2" tooltip="Besoin"/>
              </a:rPr>
              <a:t>besoins</a:t>
            </a:r>
            <a:r>
              <a:rPr lang="fr-FR" dirty="0" smtClean="0"/>
              <a:t> du </a:t>
            </a:r>
            <a:r>
              <a:rPr lang="fr-FR" dirty="0" smtClean="0">
                <a:hlinkClick r:id="rId3" tooltip="Client (économie)"/>
              </a:rPr>
              <a:t>client</a:t>
            </a:r>
            <a:r>
              <a:rPr lang="fr-FR" dirty="0" smtClean="0"/>
              <a:t> et des </a:t>
            </a:r>
            <a:r>
              <a:rPr lang="fr-FR" dirty="0" smtClean="0">
                <a:hlinkClick r:id="rId4" tooltip="Exigence (ingénierie)"/>
              </a:rPr>
              <a:t>exigences</a:t>
            </a:r>
            <a:r>
              <a:rPr lang="fr-FR" dirty="0" smtClean="0"/>
              <a:t> fonctionnelles, </a:t>
            </a:r>
          </a:p>
          <a:p>
            <a:r>
              <a:rPr lang="fr-FR" dirty="0" smtClean="0"/>
              <a:t>détectés tôt dans le cycle de vie, </a:t>
            </a:r>
          </a:p>
          <a:p>
            <a:r>
              <a:rPr lang="fr-FR" dirty="0" smtClean="0"/>
              <a:t>en </a:t>
            </a:r>
            <a:r>
              <a:rPr lang="fr-FR" dirty="0" smtClean="0">
                <a:hlinkClick r:id="rId5" tooltip="Documentation"/>
              </a:rPr>
              <a:t>documentant</a:t>
            </a:r>
            <a:r>
              <a:rPr lang="fr-FR" dirty="0" smtClean="0"/>
              <a:t> les exigences, </a:t>
            </a:r>
          </a:p>
          <a:p>
            <a:r>
              <a:rPr lang="fr-FR" dirty="0" smtClean="0"/>
              <a:t>puis en poursuivant avec la synthèse de la conception et la validation du système.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57158" y="500042"/>
            <a:ext cx="764386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dirty="0" smtClean="0">
                <a:latin typeface="Arial" pitchFamily="34" charset="0"/>
                <a:cs typeface="Arial" pitchFamily="34" charset="0"/>
                <a:sym typeface="Wingdings"/>
              </a:rPr>
              <a:t> </a:t>
            </a:r>
            <a:r>
              <a:rPr lang="fr-FR" sz="1600" dirty="0" smtClean="0">
                <a:latin typeface="Arial" pitchFamily="34" charset="0"/>
                <a:cs typeface="Arial" pitchFamily="34" charset="0"/>
              </a:rPr>
              <a:t>Présentation du projet avec l’expression du besoin</a:t>
            </a:r>
            <a:endParaRPr lang="fr-FR" sz="1600" dirty="0"/>
          </a:p>
        </p:txBody>
      </p:sp>
      <p:sp>
        <p:nvSpPr>
          <p:cNvPr id="7" name="Rectangle 6"/>
          <p:cNvSpPr/>
          <p:nvPr/>
        </p:nvSpPr>
        <p:spPr>
          <a:xfrm>
            <a:off x="357158" y="857232"/>
            <a:ext cx="592935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dirty="0" smtClean="0">
                <a:latin typeface="Arial" pitchFamily="34" charset="0"/>
                <a:cs typeface="Arial" pitchFamily="34" charset="0"/>
                <a:sym typeface="Wingdings"/>
              </a:rPr>
              <a:t></a:t>
            </a:r>
            <a:r>
              <a:rPr lang="fr-FR" sz="1600" dirty="0" smtClean="0">
                <a:latin typeface="Arial" pitchFamily="34" charset="0"/>
                <a:cs typeface="Arial" pitchFamily="34" charset="0"/>
              </a:rPr>
              <a:t> Un diagramme de contexte en </a:t>
            </a:r>
            <a:r>
              <a:rPr lang="fr-FR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phase d’utilisation</a:t>
            </a:r>
            <a:endParaRPr lang="fr-FR" sz="1600" dirty="0"/>
          </a:p>
        </p:txBody>
      </p:sp>
      <p:sp>
        <p:nvSpPr>
          <p:cNvPr id="8" name="Rectangle 7"/>
          <p:cNvSpPr/>
          <p:nvPr/>
        </p:nvSpPr>
        <p:spPr>
          <a:xfrm>
            <a:off x="357158" y="1214422"/>
            <a:ext cx="635798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dirty="0" smtClean="0">
                <a:latin typeface="Arial" pitchFamily="34" charset="0"/>
                <a:cs typeface="Arial" pitchFamily="34" charset="0"/>
                <a:sym typeface="Wingdings"/>
              </a:rPr>
              <a:t></a:t>
            </a:r>
            <a:r>
              <a:rPr lang="fr-FR" sz="1600" dirty="0" smtClean="0">
                <a:latin typeface="Arial" pitchFamily="34" charset="0"/>
                <a:cs typeface="Arial" pitchFamily="34" charset="0"/>
              </a:rPr>
              <a:t> Un diagramme de contexte en </a:t>
            </a:r>
            <a:r>
              <a:rPr lang="fr-FR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phase de conception</a:t>
            </a:r>
            <a:endParaRPr lang="fr-FR" sz="1600" dirty="0"/>
          </a:p>
        </p:txBody>
      </p:sp>
      <p:sp>
        <p:nvSpPr>
          <p:cNvPr id="9" name="Rectangle 8"/>
          <p:cNvSpPr/>
          <p:nvPr/>
        </p:nvSpPr>
        <p:spPr>
          <a:xfrm>
            <a:off x="357158" y="1643050"/>
            <a:ext cx="707236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dirty="0" smtClean="0">
                <a:latin typeface="Arial" pitchFamily="34" charset="0"/>
                <a:cs typeface="Arial" pitchFamily="34" charset="0"/>
                <a:sym typeface="Wingdings"/>
              </a:rPr>
              <a:t></a:t>
            </a:r>
            <a:r>
              <a:rPr lang="fr-FR" sz="1600" dirty="0" smtClean="0">
                <a:latin typeface="Arial" pitchFamily="34" charset="0"/>
                <a:cs typeface="Arial" pitchFamily="34" charset="0"/>
              </a:rPr>
              <a:t> Un diagramme de </a:t>
            </a:r>
            <a:r>
              <a:rPr lang="fr-FR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cas d’utilisation </a:t>
            </a:r>
            <a:r>
              <a:rPr lang="fr-FR" sz="1600" dirty="0" smtClean="0">
                <a:latin typeface="Arial" pitchFamily="34" charset="0"/>
                <a:cs typeface="Arial" pitchFamily="34" charset="0"/>
              </a:rPr>
              <a:t>(fonctions de service)</a:t>
            </a:r>
            <a:endParaRPr lang="fr-FR" sz="1600" dirty="0"/>
          </a:p>
        </p:txBody>
      </p:sp>
      <p:sp>
        <p:nvSpPr>
          <p:cNvPr id="10" name="Rectangle 9"/>
          <p:cNvSpPr/>
          <p:nvPr/>
        </p:nvSpPr>
        <p:spPr>
          <a:xfrm>
            <a:off x="357158" y="2071678"/>
            <a:ext cx="735811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dirty="0" smtClean="0">
                <a:latin typeface="Arial" pitchFamily="34" charset="0"/>
                <a:cs typeface="Arial" pitchFamily="34" charset="0"/>
                <a:sym typeface="Wingdings"/>
              </a:rPr>
              <a:t></a:t>
            </a:r>
            <a:r>
              <a:rPr lang="fr-FR" sz="1600" dirty="0" smtClean="0">
                <a:latin typeface="Arial" pitchFamily="34" charset="0"/>
                <a:cs typeface="Arial" pitchFamily="34" charset="0"/>
              </a:rPr>
              <a:t> Un diagramme des </a:t>
            </a:r>
            <a:r>
              <a:rPr lang="fr-FR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exigences fonctionnelles </a:t>
            </a:r>
            <a:r>
              <a:rPr lang="fr-FR" sz="1600" dirty="0" smtClean="0">
                <a:latin typeface="Arial" pitchFamily="34" charset="0"/>
                <a:cs typeface="Arial" pitchFamily="34" charset="0"/>
              </a:rPr>
              <a:t>(fonctions  de contrainte)</a:t>
            </a:r>
            <a:endParaRPr lang="fr-FR" sz="1600" dirty="0"/>
          </a:p>
        </p:txBody>
      </p:sp>
      <p:sp>
        <p:nvSpPr>
          <p:cNvPr id="11" name="Rectangle 10"/>
          <p:cNvSpPr/>
          <p:nvPr/>
        </p:nvSpPr>
        <p:spPr>
          <a:xfrm>
            <a:off x="357158" y="2428868"/>
            <a:ext cx="7143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dirty="0" smtClean="0">
                <a:latin typeface="Arial" pitchFamily="34" charset="0"/>
                <a:cs typeface="Arial" pitchFamily="34" charset="0"/>
                <a:sym typeface="Wingdings"/>
              </a:rPr>
              <a:t></a:t>
            </a:r>
            <a:r>
              <a:rPr lang="fr-FR" sz="1600" dirty="0" smtClean="0">
                <a:latin typeface="Arial" pitchFamily="34" charset="0"/>
                <a:cs typeface="Arial" pitchFamily="34" charset="0"/>
              </a:rPr>
              <a:t> Un diagramme des </a:t>
            </a:r>
            <a:r>
              <a:rPr lang="fr-FR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exigences techniques </a:t>
            </a:r>
            <a:r>
              <a:rPr lang="fr-FR" sz="1600" dirty="0" smtClean="0">
                <a:latin typeface="Arial" pitchFamily="34" charset="0"/>
                <a:cs typeface="Arial" pitchFamily="34" charset="0"/>
              </a:rPr>
              <a:t>(fonctions de contrainte)</a:t>
            </a:r>
            <a:br>
              <a:rPr lang="fr-FR" sz="1600" dirty="0" smtClean="0">
                <a:latin typeface="Arial" pitchFamily="34" charset="0"/>
                <a:cs typeface="Arial" pitchFamily="34" charset="0"/>
              </a:rPr>
            </a:br>
            <a:endParaRPr lang="fr-FR" sz="1600" dirty="0"/>
          </a:p>
        </p:txBody>
      </p:sp>
      <p:sp>
        <p:nvSpPr>
          <p:cNvPr id="12" name="Rectangle 11"/>
          <p:cNvSpPr/>
          <p:nvPr/>
        </p:nvSpPr>
        <p:spPr>
          <a:xfrm>
            <a:off x="357158" y="2786058"/>
            <a:ext cx="320632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dirty="0" smtClean="0">
                <a:latin typeface="Arial" pitchFamily="34" charset="0"/>
                <a:cs typeface="Arial" pitchFamily="34" charset="0"/>
                <a:sym typeface="Wingdings"/>
              </a:rPr>
              <a:t> </a:t>
            </a:r>
            <a:r>
              <a:rPr lang="fr-FR" sz="1600" dirty="0" smtClean="0">
                <a:latin typeface="Arial" pitchFamily="34" charset="0"/>
                <a:cs typeface="Arial" pitchFamily="34" charset="0"/>
              </a:rPr>
              <a:t>Un diagramme des </a:t>
            </a:r>
            <a:r>
              <a:rPr lang="fr-FR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séquences</a:t>
            </a:r>
            <a:endParaRPr lang="fr-FR" sz="1600" dirty="0"/>
          </a:p>
        </p:txBody>
      </p:sp>
      <p:sp>
        <p:nvSpPr>
          <p:cNvPr id="13" name="Rectangle 12"/>
          <p:cNvSpPr/>
          <p:nvPr/>
        </p:nvSpPr>
        <p:spPr>
          <a:xfrm>
            <a:off x="357158" y="3143248"/>
            <a:ext cx="395813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dirty="0" smtClean="0">
                <a:latin typeface="Arial" pitchFamily="34" charset="0"/>
                <a:cs typeface="Arial" pitchFamily="34" charset="0"/>
                <a:sym typeface="Wingdings"/>
              </a:rPr>
              <a:t></a:t>
            </a:r>
            <a:r>
              <a:rPr lang="fr-FR" sz="1600" dirty="0" smtClean="0">
                <a:latin typeface="Arial" pitchFamily="34" charset="0"/>
                <a:cs typeface="Arial" pitchFamily="34" charset="0"/>
              </a:rPr>
              <a:t> Eventuellement un schéma de principe</a:t>
            </a:r>
            <a:endParaRPr lang="fr-FR" sz="1600" dirty="0"/>
          </a:p>
        </p:txBody>
      </p:sp>
      <p:sp>
        <p:nvSpPr>
          <p:cNvPr id="14" name="Rectangle 13"/>
          <p:cNvSpPr/>
          <p:nvPr/>
        </p:nvSpPr>
        <p:spPr>
          <a:xfrm>
            <a:off x="357158" y="3500438"/>
            <a:ext cx="842968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dirty="0" smtClean="0">
                <a:latin typeface="Arial" pitchFamily="34" charset="0"/>
                <a:cs typeface="Arial" pitchFamily="34" charset="0"/>
                <a:sym typeface="Wingdings"/>
              </a:rPr>
              <a:t></a:t>
            </a:r>
            <a:r>
              <a:rPr lang="fr-FR" sz="1600" dirty="0" smtClean="0">
                <a:latin typeface="Arial" pitchFamily="34" charset="0"/>
                <a:cs typeface="Arial" pitchFamily="34" charset="0"/>
              </a:rPr>
              <a:t> La description des tâches conduisant ensuite à la répartition des tâches entre étudiants</a:t>
            </a:r>
            <a:endParaRPr lang="fr-FR" sz="1600" dirty="0"/>
          </a:p>
        </p:txBody>
      </p:sp>
      <p:sp>
        <p:nvSpPr>
          <p:cNvPr id="15" name="Rectangle 14"/>
          <p:cNvSpPr/>
          <p:nvPr/>
        </p:nvSpPr>
        <p:spPr>
          <a:xfrm>
            <a:off x="357158" y="3857628"/>
            <a:ext cx="310373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dirty="0" smtClean="0">
                <a:latin typeface="Arial" pitchFamily="34" charset="0"/>
                <a:cs typeface="Arial" pitchFamily="34" charset="0"/>
                <a:sym typeface="Wingdings"/>
              </a:rPr>
              <a:t></a:t>
            </a:r>
            <a:r>
              <a:rPr lang="fr-FR" sz="1600" dirty="0" smtClean="0">
                <a:latin typeface="Arial" pitchFamily="34" charset="0"/>
                <a:cs typeface="Arial" pitchFamily="34" charset="0"/>
              </a:rPr>
              <a:t> Les moyens mis à disposition</a:t>
            </a:r>
            <a:endParaRPr lang="fr-FR" sz="1600" dirty="0"/>
          </a:p>
        </p:txBody>
      </p:sp>
      <p:sp>
        <p:nvSpPr>
          <p:cNvPr id="16" name="Rectangle 15"/>
          <p:cNvSpPr/>
          <p:nvPr/>
        </p:nvSpPr>
        <p:spPr>
          <a:xfrm>
            <a:off x="642910" y="4786322"/>
            <a:ext cx="80010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>
                <a:latin typeface="Arial" pitchFamily="34" charset="0"/>
                <a:cs typeface="Arial" pitchFamily="34" charset="0"/>
              </a:rPr>
              <a:t>Les fonctions techniques apparaissent dans le </a:t>
            </a: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diagramme de blocs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et </a:t>
            </a: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diagramme de blocs internes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que les étudiants doivent réaliser</a:t>
            </a:r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285720" y="5857892"/>
            <a:ext cx="87703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latin typeface="Arial" pitchFamily="34" charset="0"/>
                <a:cs typeface="Arial" pitchFamily="34" charset="0"/>
              </a:rPr>
              <a:t>Ce cahier des charges sera validé par une commission nationale (généralement en novembre)</a:t>
            </a:r>
          </a:p>
          <a:p>
            <a:r>
              <a:rPr lang="fr-FR" sz="1600" dirty="0" smtClean="0">
                <a:latin typeface="Arial" pitchFamily="34" charset="0"/>
                <a:cs typeface="Arial" pitchFamily="34" charset="0"/>
                <a:hlinkClick r:id="rId2" action="ppaction://hlinkfile"/>
              </a:rPr>
              <a:t>Pochette de validation</a:t>
            </a:r>
            <a:endParaRPr lang="fr-FR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8" y="233363"/>
            <a:ext cx="8658225" cy="639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211</Words>
  <Application>Microsoft Office PowerPoint</Application>
  <PresentationFormat>Affichage à l'écran (4:3)</PresentationFormat>
  <Paragraphs>22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Cahier des charges fonctionnelles</vt:lpstr>
      <vt:lpstr>Diapositive 2</vt:lpstr>
      <vt:lpstr>Diapositive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Cahier des charges fonctionnelles</dc:title>
  <dc:creator>ami</dc:creator>
  <cp:lastModifiedBy>ami</cp:lastModifiedBy>
  <cp:revision>24</cp:revision>
  <dcterms:created xsi:type="dcterms:W3CDTF">2014-11-10T10:10:46Z</dcterms:created>
  <dcterms:modified xsi:type="dcterms:W3CDTF">2014-11-10T13:08:54Z</dcterms:modified>
</cp:coreProperties>
</file>