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66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>
                <a:alpha val="14000"/>
              </a:srgb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442AF-1A32-4CC3-8CB4-28E492BDF449}" type="datetimeFigureOut">
              <a:rPr lang="fr-FR" smtClean="0"/>
              <a:t>10/11/2014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B521B-A13A-463E-89F8-7438BC8CA7F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u="sng" dirty="0" smtClean="0"/>
              <a:t>Présentation de l’organisation de l’AMOS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85852" y="2428868"/>
            <a:ext cx="6400800" cy="64294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fr-FR" dirty="0" smtClean="0">
                <a:solidFill>
                  <a:schemeClr val="tx1"/>
                </a:solidFill>
              </a:rPr>
              <a:t> Classe de 30 élèves</a:t>
            </a:r>
          </a:p>
          <a:p>
            <a:endParaRPr lang="fr-FR" dirty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1142976" y="1643050"/>
            <a:ext cx="6400800" cy="642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200" u="sng" dirty="0" smtClean="0"/>
              <a:t>Hypothèses</a:t>
            </a:r>
            <a:r>
              <a:rPr lang="fr-FR" sz="3200" dirty="0" smtClean="0"/>
              <a:t> 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>
            <a:off x="857224" y="3000372"/>
            <a:ext cx="7786742" cy="64294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 smtClean="0"/>
              <a:t> Travail en binôme (par exemple), 15 activités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857224" y="3714752"/>
            <a:ext cx="6429420" cy="571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lvl="1">
              <a:spcBef>
                <a:spcPct val="20000"/>
              </a:spcBef>
              <a:buFont typeface="Arial" pitchFamily="34" charset="0"/>
              <a:buChar char="•"/>
            </a:pPr>
            <a:r>
              <a:rPr lang="fr-FR" sz="4600" dirty="0" smtClean="0"/>
              <a:t> Plusieurs activités par support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1071538" y="4214818"/>
            <a:ext cx="6643734" cy="500066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lvl="1">
              <a:spcBef>
                <a:spcPct val="20000"/>
              </a:spcBef>
            </a:pPr>
            <a:r>
              <a:rPr lang="fr-FR" sz="4600" dirty="0" smtClean="0"/>
              <a:t>(afin de limiter le nombre de supports)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1470025"/>
          </a:xfrm>
        </p:spPr>
        <p:txBody>
          <a:bodyPr/>
          <a:lstStyle/>
          <a:p>
            <a:r>
              <a:rPr lang="fr-FR" u="sng" dirty="0" smtClean="0"/>
              <a:t>Problématique</a:t>
            </a:r>
            <a:endParaRPr lang="fr-FR" u="sng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785786" y="3000372"/>
            <a:ext cx="7000924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Vérifier que tous les savoirs ont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été traités avec le niveau taxonomique souhaité durant la formation</a:t>
            </a:r>
            <a:endParaRPr kumimoji="0" lang="fr-F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142852"/>
            <a:ext cx="7772400" cy="969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Solution envisagée</a:t>
            </a:r>
            <a:r>
              <a:rPr kumimoji="0" lang="fr-FR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fr-FR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42844" y="2786058"/>
          <a:ext cx="8858314" cy="3422338"/>
        </p:xfrm>
        <a:graphic>
          <a:graphicData uri="http://schemas.openxmlformats.org/drawingml/2006/table">
            <a:tbl>
              <a:tblPr/>
              <a:tblGrid>
                <a:gridCol w="1923370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</a:tblGrid>
              <a:tr h="174481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1" marR="7931" marT="793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Niveau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Séquence 1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2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Savoirs abordés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170">
                <a:tc>
                  <a:txBody>
                    <a:bodyPr/>
                    <a:lstStyle/>
                    <a:p>
                      <a:pPr algn="l" fontAlgn="b"/>
                      <a:endParaRPr lang="fr-F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931" marR="7931" marT="793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2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9987">
                <a:tc>
                  <a:txBody>
                    <a:bodyPr/>
                    <a:lstStyle/>
                    <a:p>
                      <a:pPr algn="l" fontAlgn="t"/>
                      <a:r>
                        <a:rPr lang="fr-FR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S1 : Gestion de projet</a:t>
                      </a: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620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S1.1 Documents normatifs</a:t>
                      </a: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20">
                      <a:fgClr>
                        <a:srgbClr val="000000"/>
                      </a:fgClr>
                      <a:bgClr>
                        <a:srgbClr val="E5E5E5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620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Cahier des charges fonctionnel</a:t>
                      </a: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7102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Caractéristiques des fonctions de services : critères – niveaux - flexibilité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S1.2 Outils de description</a:t>
                      </a: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620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Analyse fonctionnelle externe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8620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Besoin à satisfaire par l’utilisateur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Cycle de vie d’un produit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Expression fonctionnelle du besoin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Frontière de l’étude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Diagramme </a:t>
                      </a:r>
                      <a:r>
                        <a:rPr lang="fr-FR" sz="900" b="0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SysML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287102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Fonctions de service : fonctions principales et fonctions contraintes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>
                  <a:txBody>
                    <a:bodyPr/>
                    <a:lstStyle/>
                    <a:p>
                      <a:pPr algn="l" fontAlgn="t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Contraintes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8620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Analyse fonctionnelle interne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7931" marR="7931" marT="793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931" marR="7931" marT="793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42844" y="1571612"/>
            <a:ext cx="8858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Utilisation d’un tableau qui permet de mettre en relation les savoirs associés avec les supports</a:t>
            </a:r>
            <a:endParaRPr lang="fr-F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142852"/>
            <a:ext cx="7772400" cy="969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Comment utiliser le tableau</a:t>
            </a:r>
            <a:r>
              <a:rPr kumimoji="0" lang="fr-FR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fr-FR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1571612"/>
            <a:ext cx="8858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Repérage par couleur des savoirs associés qui peuvent être traités avec chaque support</a:t>
            </a:r>
            <a:endParaRPr lang="fr-FR" sz="32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142844" y="2714621"/>
          <a:ext cx="8858307" cy="4006261"/>
        </p:xfrm>
        <a:graphic>
          <a:graphicData uri="http://schemas.openxmlformats.org/drawingml/2006/table">
            <a:tbl>
              <a:tblPr/>
              <a:tblGrid>
                <a:gridCol w="1923363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</a:tblGrid>
              <a:tr h="168147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Niveau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1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Savoirs abordés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57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2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3816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 : Sources de lumière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S2.1 Sources naturelles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7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Sources naturelles : soleil, ciel de jour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S2.2 Sources produites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Ampoule à incandescence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Ampoule halogène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Lampe à décharge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Lampe à arc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 :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semi-conducteur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solides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fibres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gaz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colorants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Semi-conducteur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OLED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S2.3 Mise en forme de la lumière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Géométrie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Spectrale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Temporelle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Polarisation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12" name="Connecteur droit avec flèche 11"/>
          <p:cNvCxnSpPr/>
          <p:nvPr/>
        </p:nvCxnSpPr>
        <p:spPr>
          <a:xfrm rot="5400000">
            <a:off x="2928926" y="3214686"/>
            <a:ext cx="2643206" cy="1357322"/>
          </a:xfrm>
          <a:prstGeom prst="straightConnector1">
            <a:avLst/>
          </a:prstGeom>
          <a:ln w="31750">
            <a:headEnd type="none" w="sm" len="lg"/>
            <a:tailEnd type="arrow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142852"/>
            <a:ext cx="7772400" cy="969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Comment utiliser le tableau</a:t>
            </a:r>
            <a:r>
              <a:rPr kumimoji="0" lang="fr-FR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fr-FR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1142984"/>
            <a:ext cx="88582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L’étape suivante consiste à créer les activités en fonction des savoirs choisis</a:t>
            </a:r>
            <a:endParaRPr lang="fr-FR" sz="32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42844" y="2643182"/>
          <a:ext cx="8857781" cy="4006261"/>
        </p:xfrm>
        <a:graphic>
          <a:graphicData uri="http://schemas.openxmlformats.org/drawingml/2006/table">
            <a:tbl>
              <a:tblPr/>
              <a:tblGrid>
                <a:gridCol w="1923363"/>
                <a:gridCol w="433434"/>
                <a:gridCol w="433434"/>
                <a:gridCol w="433434"/>
                <a:gridCol w="433434"/>
                <a:gridCol w="433434"/>
                <a:gridCol w="432908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</a:tblGrid>
              <a:tr h="168147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Niveau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1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Savoirs abordés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57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2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3816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 : Sources de lumière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S2.1 Sources naturelles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7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Sources naturelles : soleil, ciel de jour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S2.2 Sources produites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Ampoule à incandescence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Ampoule halogène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FFCC99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Lampe à décharge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Lampe à arc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 :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semi-conducteur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solides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fibres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gaz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66FF33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colorants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Semi-conducteur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OLED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S2.3 Mise en forme de la lumière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Géométrie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Spectrale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Temporelle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Polarisation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500034" y="142852"/>
            <a:ext cx="7772400" cy="9699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Comment utiliser le tableau</a:t>
            </a:r>
            <a:r>
              <a:rPr kumimoji="0" lang="fr-FR" sz="4400" b="0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:</a:t>
            </a:r>
            <a:endParaRPr kumimoji="0" lang="fr-FR" sz="4400" b="0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44" y="1142984"/>
            <a:ext cx="885828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 smtClean="0"/>
              <a:t>La colonne « savoirs abordés » permet de s’assurer </a:t>
            </a:r>
            <a:r>
              <a:rPr lang="fr-FR" sz="3200" dirty="0" smtClean="0"/>
              <a:t>que tous les savoirs ont été traités avec le bon niveau taxonomique </a:t>
            </a:r>
          </a:p>
          <a:p>
            <a:pPr algn="ctr"/>
            <a:r>
              <a:rPr lang="fr-FR" sz="3200" dirty="0" smtClean="0"/>
              <a:t>r </a:t>
            </a:r>
          </a:p>
          <a:p>
            <a:pPr algn="ctr"/>
            <a:r>
              <a:rPr lang="fr-FR" sz="3200" dirty="0" smtClean="0"/>
              <a:t> </a:t>
            </a:r>
            <a:endParaRPr lang="fr-FR" sz="3200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142844" y="2643182"/>
          <a:ext cx="8857781" cy="4006261"/>
        </p:xfrm>
        <a:graphic>
          <a:graphicData uri="http://schemas.openxmlformats.org/drawingml/2006/table">
            <a:tbl>
              <a:tblPr/>
              <a:tblGrid>
                <a:gridCol w="1923363"/>
                <a:gridCol w="433434"/>
                <a:gridCol w="433434"/>
                <a:gridCol w="433434"/>
                <a:gridCol w="433434"/>
                <a:gridCol w="433434"/>
                <a:gridCol w="432908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  <a:gridCol w="433434"/>
              </a:tblGrid>
              <a:tr h="168147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Niveau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1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Séquence 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Savoirs abordés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057">
                <a:tc>
                  <a:txBody>
                    <a:bodyPr/>
                    <a:lstStyle/>
                    <a:p>
                      <a:pPr algn="l" fontAlgn="b"/>
                      <a:endParaRPr lang="fr-FR" sz="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Projection de franges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2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3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support 4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,,,,,,,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63816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 : Sources de lumière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S2.1 Sources naturelles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5270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Sources naturelles : soleil, ciel de jour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S2.2 Sources produites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Ampoule à incandescence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Ampoule halogène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kern="1200" dirty="0">
                          <a:solidFill>
                            <a:srgbClr val="000000"/>
                          </a:solidFill>
                          <a:latin typeface="Calibri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9966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Lampe à décharge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Lampe à arc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 :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semi-conducteur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solides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fibres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gaz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fr-FR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66FF33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6FF33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Laser à colorants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Semi-conducteur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LED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Symbol"/>
                        </a:rPr>
                        <a:t>·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OLED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latin typeface="Symbol"/>
                      </a:endParaRP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 gridSpan="2"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S2.3 Mise en forme de la lumière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Géométrie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Spectrale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Temporelle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</a:tr>
              <a:tr h="152862">
                <a:tc>
                  <a:txBody>
                    <a:bodyPr/>
                    <a:lstStyle/>
                    <a:p>
                      <a:pPr algn="l" fontAlgn="t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      </a:t>
                      </a:r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Polarisation</a:t>
                      </a:r>
                    </a:p>
                  </a:txBody>
                  <a:tcPr marL="3729" marR="3729" marT="372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3729" marR="3729" marT="37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3729" marR="3729" marT="37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492</Words>
  <Application>Microsoft Office PowerPoint</Application>
  <PresentationFormat>Affichage à l'écran (4:3)</PresentationFormat>
  <Paragraphs>1430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Présentation de l’organisation de l’AMOS </vt:lpstr>
      <vt:lpstr>Problématique</vt:lpstr>
      <vt:lpstr>Diapositive 3</vt:lpstr>
      <vt:lpstr>Diapositive 4</vt:lpstr>
      <vt:lpstr>Diapositive 5</vt:lpstr>
      <vt:lpstr>Diapositive 6</vt:lpstr>
    </vt:vector>
  </TitlesOfParts>
  <Company>pergaud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de l’organisation de l’AMOS </dc:title>
  <dc:creator>admin.profil</dc:creator>
  <cp:lastModifiedBy>admin.profil</cp:lastModifiedBy>
  <cp:revision>10</cp:revision>
  <dcterms:created xsi:type="dcterms:W3CDTF">2014-11-10T12:58:26Z</dcterms:created>
  <dcterms:modified xsi:type="dcterms:W3CDTF">2014-11-10T13:57:18Z</dcterms:modified>
</cp:coreProperties>
</file>