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88" r:id="rId3"/>
    <p:sldId id="289" r:id="rId4"/>
    <p:sldId id="290" r:id="rId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0F0E6-86BB-42AF-B5C2-4B6135D73930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5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07908-5BA9-49AE-BF83-82B11BD06FA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3EE36-F1DA-40D1-856A-B1B8A088ED5C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6B6D9-68FF-4FF4-BF2E-679DB24585C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9E240-8AC8-4FA0-89DD-CE067872329B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9DAAE-5CE9-4EB5-A0E6-40CE8D27206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CBFFA-322C-4955-96A2-F24DB24C3DC0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C42CA-B589-4A26-8EBF-C21D2DA669B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9DCC3-D547-4871-807E-D1D66013AEE5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39A44-7171-4288-9A5E-E85DF0AF872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CCAE4-50FE-4F86-BE4A-6314B6D9AFBD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E51A9-09E4-4BF8-B0D6-DDB45828BB9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7A273-3B40-4B25-B002-A4E02C26791A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8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7FCB0-A1F7-4C2E-8C65-E9B5839C20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6C7C3-7AAD-4E2E-8CA6-3AAABC9459DE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93AF-F508-45E0-9CA3-F5633D90A0C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09582-0B07-4F85-9744-8CA9A7C9F1FB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9EEFE-8791-49C8-8C9E-7A01620FC9E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7E45B-1259-4ADF-AC81-BC299842E463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4D263-38EE-428A-B211-6A9F63DFCD7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iangle rect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6CD61-DBD2-4A0D-8A1D-502146517C4C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EF677-1728-4B63-B172-906343C6B7F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9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F2284B3-27FA-41DB-97D4-915E1807EB4F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6D3F7F0-32F1-4FAF-AE59-A243B309931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33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5" r:id="rId2"/>
    <p:sldLayoutId id="2147483997" r:id="rId3"/>
    <p:sldLayoutId id="2147483994" r:id="rId4"/>
    <p:sldLayoutId id="2147483993" r:id="rId5"/>
    <p:sldLayoutId id="2147483992" r:id="rId6"/>
    <p:sldLayoutId id="2147483991" r:id="rId7"/>
    <p:sldLayoutId id="2147483990" r:id="rId8"/>
    <p:sldLayoutId id="2147483998" r:id="rId9"/>
    <p:sldLayoutId id="2147483989" r:id="rId10"/>
    <p:sldLayoutId id="214748398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1700808"/>
            <a:ext cx="8640960" cy="201622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L’enseignement de TSO et AMOS 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4000" dirty="0" smtClean="0"/>
              <a:t>en </a:t>
            </a:r>
            <a:r>
              <a:rPr lang="fr-FR" sz="4000" dirty="0" smtClean="0"/>
              <a:t>BTS </a:t>
            </a:r>
            <a:r>
              <a:rPr lang="fr-FR" sz="4000" dirty="0" smtClean="0"/>
              <a:t>Systèmes photoniques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635918"/>
          </a:xfrm>
        </p:spPr>
        <p:txBody>
          <a:bodyPr/>
          <a:lstStyle/>
          <a:p>
            <a:r>
              <a:rPr lang="fr-FR" sz="3600" b="1" dirty="0" smtClean="0"/>
              <a:t>Les </a:t>
            </a:r>
            <a:r>
              <a:rPr lang="fr-FR" sz="3600" b="1" dirty="0" smtClean="0"/>
              <a:t>séquences d’enseignement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67544" y="1196752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La décomposition de l’enseignement en séquences définies autour de thématiques particulières est une manière de structurer et fédérer les différentes activités d’enseignement.</a:t>
            </a:r>
            <a:endParaRPr lang="fr-FR" dirty="0"/>
          </a:p>
        </p:txBody>
      </p:sp>
      <p:grpSp>
        <p:nvGrpSpPr>
          <p:cNvPr id="31" name="Groupe 30"/>
          <p:cNvGrpSpPr/>
          <p:nvPr/>
        </p:nvGrpSpPr>
        <p:grpSpPr>
          <a:xfrm>
            <a:off x="854074" y="2538412"/>
            <a:ext cx="6958285" cy="3122835"/>
            <a:chOff x="854075" y="2538413"/>
            <a:chExt cx="5373688" cy="1992312"/>
          </a:xfrm>
        </p:grpSpPr>
        <p:sp>
          <p:nvSpPr>
            <p:cNvPr id="1039" name="AutoShape 15"/>
            <p:cNvSpPr>
              <a:spLocks noChangeArrowheads="1"/>
            </p:cNvSpPr>
            <p:nvPr/>
          </p:nvSpPr>
          <p:spPr bwMode="auto">
            <a:xfrm>
              <a:off x="2949575" y="3178175"/>
              <a:ext cx="1719263" cy="712788"/>
            </a:xfrm>
            <a:prstGeom prst="flowChartProcess">
              <a:avLst/>
            </a:prstGeom>
            <a:gradFill rotWithShape="0">
              <a:gsLst>
                <a:gs pos="0">
                  <a:srgbClr val="D99594"/>
                </a:gs>
                <a:gs pos="50000">
                  <a:srgbClr val="F2DBDB"/>
                </a:gs>
                <a:gs pos="100000">
                  <a:srgbClr val="D99594"/>
                </a:gs>
              </a:gsLst>
              <a:lin ang="189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Séquence 2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Thématique 2</a:t>
              </a:r>
              <a:endParaRPr kumimoji="0" 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AutoShape 16"/>
            <p:cNvSpPr>
              <a:spLocks noChangeArrowheads="1"/>
            </p:cNvSpPr>
            <p:nvPr/>
          </p:nvSpPr>
          <p:spPr bwMode="auto">
            <a:xfrm>
              <a:off x="1231900" y="3178175"/>
              <a:ext cx="1717675" cy="712788"/>
            </a:xfrm>
            <a:prstGeom prst="flowChartProcess">
              <a:avLst/>
            </a:prstGeom>
            <a:gradFill rotWithShape="0">
              <a:gsLst>
                <a:gs pos="0">
                  <a:srgbClr val="D99594"/>
                </a:gs>
                <a:gs pos="50000">
                  <a:srgbClr val="F2DBDB"/>
                </a:gs>
                <a:gs pos="100000">
                  <a:srgbClr val="D99594"/>
                </a:gs>
              </a:gsLst>
              <a:lin ang="189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Séquence 1</a:t>
              </a:r>
              <a:endParaRPr kumimoji="0" 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Thématique 1</a:t>
              </a:r>
              <a:endParaRPr kumimoji="0" 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AutoShape 17"/>
            <p:cNvSpPr>
              <a:spLocks noChangeArrowheads="1"/>
            </p:cNvSpPr>
            <p:nvPr/>
          </p:nvSpPr>
          <p:spPr bwMode="auto">
            <a:xfrm>
              <a:off x="1504950" y="2538413"/>
              <a:ext cx="2609643" cy="266700"/>
            </a:xfrm>
            <a:prstGeom prst="flowChartProcess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Savoirs technologiques périphériques</a:t>
              </a:r>
              <a:endParaRPr kumimoji="0" 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AutoShape 18"/>
            <p:cNvSpPr>
              <a:spLocks noChangeArrowheads="1"/>
            </p:cNvSpPr>
            <p:nvPr/>
          </p:nvSpPr>
          <p:spPr bwMode="auto">
            <a:xfrm>
              <a:off x="854075" y="3381375"/>
              <a:ext cx="5373688" cy="266700"/>
            </a:xfrm>
            <a:prstGeom prst="flowChartProcess">
              <a:avLst/>
            </a:prstGeom>
            <a:gradFill rotWithShape="0">
              <a:gsLst>
                <a:gs pos="0">
                  <a:srgbClr val="D99594"/>
                </a:gs>
                <a:gs pos="50000">
                  <a:srgbClr val="C0504D"/>
                </a:gs>
                <a:gs pos="100000">
                  <a:srgbClr val="D99594"/>
                </a:gs>
              </a:gsLst>
              <a:lin ang="5400000" scaled="1"/>
            </a:gradFill>
            <a:ln w="12700">
              <a:solidFill>
                <a:srgbClr val="C0504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Savoirs de l’optique – fil conducteur de l’enseignement</a:t>
              </a:r>
              <a:endParaRPr kumimoji="0" 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AutoShape 19"/>
            <p:cNvSpPr>
              <a:spLocks noChangeArrowheads="1"/>
            </p:cNvSpPr>
            <p:nvPr/>
          </p:nvSpPr>
          <p:spPr bwMode="auto">
            <a:xfrm>
              <a:off x="2062163" y="4264025"/>
              <a:ext cx="2552918" cy="266700"/>
            </a:xfrm>
            <a:prstGeom prst="flowChartProcess">
              <a:avLst/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Savoirs technologiques périphériques</a:t>
              </a:r>
              <a:endParaRPr kumimoji="0" 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44" name="AutoShape 20"/>
            <p:cNvCxnSpPr>
              <a:cxnSpLocks noChangeShapeType="1"/>
            </p:cNvCxnSpPr>
            <p:nvPr/>
          </p:nvCxnSpPr>
          <p:spPr bwMode="auto">
            <a:xfrm flipV="1">
              <a:off x="1352550" y="2805113"/>
              <a:ext cx="517525" cy="3730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5" name="AutoShape 21"/>
            <p:cNvCxnSpPr>
              <a:cxnSpLocks noChangeShapeType="1"/>
            </p:cNvCxnSpPr>
            <p:nvPr/>
          </p:nvCxnSpPr>
          <p:spPr bwMode="auto">
            <a:xfrm flipV="1">
              <a:off x="3101975" y="2805113"/>
              <a:ext cx="515938" cy="3730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6" name="AutoShape 22"/>
            <p:cNvCxnSpPr>
              <a:cxnSpLocks noChangeShapeType="1"/>
            </p:cNvCxnSpPr>
            <p:nvPr/>
          </p:nvCxnSpPr>
          <p:spPr bwMode="auto">
            <a:xfrm>
              <a:off x="2062163" y="2805113"/>
              <a:ext cx="447675" cy="3730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7" name="AutoShape 23"/>
            <p:cNvCxnSpPr>
              <a:cxnSpLocks noChangeShapeType="1"/>
            </p:cNvCxnSpPr>
            <p:nvPr/>
          </p:nvCxnSpPr>
          <p:spPr bwMode="auto">
            <a:xfrm>
              <a:off x="3705225" y="2805113"/>
              <a:ext cx="447675" cy="3730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8" name="AutoShape 24"/>
            <p:cNvCxnSpPr>
              <a:cxnSpLocks noChangeShapeType="1"/>
            </p:cNvCxnSpPr>
            <p:nvPr/>
          </p:nvCxnSpPr>
          <p:spPr bwMode="auto">
            <a:xfrm>
              <a:off x="2001838" y="3890963"/>
              <a:ext cx="447675" cy="3730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9" name="AutoShape 25"/>
            <p:cNvCxnSpPr>
              <a:cxnSpLocks noChangeShapeType="1"/>
            </p:cNvCxnSpPr>
            <p:nvPr/>
          </p:nvCxnSpPr>
          <p:spPr bwMode="auto">
            <a:xfrm flipV="1">
              <a:off x="2449513" y="3890963"/>
              <a:ext cx="515937" cy="3730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50" name="AutoShape 26"/>
            <p:cNvCxnSpPr>
              <a:cxnSpLocks noChangeShapeType="1"/>
            </p:cNvCxnSpPr>
            <p:nvPr/>
          </p:nvCxnSpPr>
          <p:spPr bwMode="auto">
            <a:xfrm>
              <a:off x="3425825" y="3890963"/>
              <a:ext cx="446088" cy="3730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51" name="AutoShape 27"/>
            <p:cNvCxnSpPr>
              <a:cxnSpLocks noChangeShapeType="1"/>
            </p:cNvCxnSpPr>
            <p:nvPr/>
          </p:nvCxnSpPr>
          <p:spPr bwMode="auto">
            <a:xfrm flipV="1">
              <a:off x="4044950" y="3890963"/>
              <a:ext cx="517525" cy="3730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635918"/>
          </a:xfrm>
        </p:spPr>
        <p:txBody>
          <a:bodyPr/>
          <a:lstStyle/>
          <a:p>
            <a:r>
              <a:rPr lang="fr-FR" sz="3600" b="1" dirty="0" smtClean="0"/>
              <a:t>Construction d’une séquence</a:t>
            </a:r>
            <a:endParaRPr lang="fr-FR" dirty="0"/>
          </a:p>
        </p:txBody>
      </p:sp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07504" y="1340768"/>
            <a:ext cx="8784976" cy="820241"/>
            <a:chOff x="1129" y="5115"/>
            <a:chExt cx="9678" cy="701"/>
          </a:xfrm>
        </p:grpSpPr>
        <p:sp>
          <p:nvSpPr>
            <p:cNvPr id="2051" name="Text Box 3"/>
            <p:cNvSpPr txBox="1">
              <a:spLocks noChangeArrowheads="1"/>
            </p:cNvSpPr>
            <p:nvPr/>
          </p:nvSpPr>
          <p:spPr bwMode="auto">
            <a:xfrm>
              <a:off x="1129" y="5115"/>
              <a:ext cx="1613" cy="70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Phase de découverte</a:t>
              </a:r>
              <a:endParaRPr kumimoji="0" lang="fr-FR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2742" y="5115"/>
              <a:ext cx="1613" cy="70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Phase d’analyse</a:t>
              </a:r>
              <a:endParaRPr kumimoji="0" lang="fr-FR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" name="Text Box 5"/>
            <p:cNvSpPr txBox="1">
              <a:spLocks noChangeArrowheads="1"/>
            </p:cNvSpPr>
            <p:nvPr/>
          </p:nvSpPr>
          <p:spPr bwMode="auto">
            <a:xfrm>
              <a:off x="4355" y="5115"/>
              <a:ext cx="1613" cy="70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999999"/>
                </a:gs>
              </a:gsLst>
              <a:lin ang="5400000" scaled="1"/>
            </a:gradFill>
            <a:ln w="12700">
              <a:solidFill>
                <a:srgbClr val="666666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Phase de propositions</a:t>
              </a:r>
              <a:endParaRPr kumimoji="0" lang="fr-FR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5968" y="5115"/>
              <a:ext cx="1613" cy="70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Phase de confrontation</a:t>
              </a:r>
              <a:endParaRPr kumimoji="0" lang="fr-FR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" name="Text Box 7"/>
            <p:cNvSpPr txBox="1">
              <a:spLocks noChangeArrowheads="1"/>
            </p:cNvSpPr>
            <p:nvPr/>
          </p:nvSpPr>
          <p:spPr bwMode="auto">
            <a:xfrm>
              <a:off x="7581" y="5115"/>
              <a:ext cx="1613" cy="70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Phase de synthèse</a:t>
              </a:r>
              <a:endParaRPr kumimoji="0" lang="fr-FR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6" name="Text Box 8"/>
            <p:cNvSpPr txBox="1">
              <a:spLocks noChangeArrowheads="1"/>
            </p:cNvSpPr>
            <p:nvPr/>
          </p:nvSpPr>
          <p:spPr bwMode="auto">
            <a:xfrm>
              <a:off x="9194" y="5115"/>
              <a:ext cx="1613" cy="70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Phase d’évaluation</a:t>
              </a:r>
              <a:endParaRPr kumimoji="0" lang="fr-FR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179512" y="2780928"/>
          <a:ext cx="8712968" cy="3312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2569"/>
                <a:gridCol w="6860399"/>
              </a:tblGrid>
              <a:tr h="428728">
                <a:tc>
                  <a:txBody>
                    <a:bodyPr/>
                    <a:lstStyle/>
                    <a:p>
                      <a:r>
                        <a:rPr lang="fr-FR" dirty="0" smtClean="0"/>
                        <a:t>Phase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Activités</a:t>
                      </a:r>
                      <a:endParaRPr lang="fr-FR" dirty="0"/>
                    </a:p>
                  </a:txBody>
                  <a:tcPr/>
                </a:tc>
              </a:tr>
              <a:tr h="428728">
                <a:tc>
                  <a:txBody>
                    <a:bodyPr/>
                    <a:lstStyle/>
                    <a:p>
                      <a:r>
                        <a:rPr lang="fr-FR" dirty="0" smtClean="0"/>
                        <a:t>Découverte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Film, utilisation d’un système, mise en service, constats</a:t>
                      </a:r>
                      <a:endParaRPr lang="fr-FR" dirty="0"/>
                    </a:p>
                  </a:txBody>
                  <a:tcPr/>
                </a:tc>
              </a:tr>
              <a:tr h="739997">
                <a:tc>
                  <a:txBody>
                    <a:bodyPr/>
                    <a:lstStyle/>
                    <a:p>
                      <a:r>
                        <a:rPr lang="fr-FR" dirty="0" smtClean="0"/>
                        <a:t>Analyse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Décomposition du système, mesures, étude du comportement, vérifications</a:t>
                      </a:r>
                      <a:endParaRPr lang="fr-FR" dirty="0"/>
                    </a:p>
                  </a:txBody>
                  <a:tcPr/>
                </a:tc>
              </a:tr>
              <a:tr h="428728">
                <a:tc>
                  <a:txBody>
                    <a:bodyPr/>
                    <a:lstStyle/>
                    <a:p>
                      <a:r>
                        <a:rPr lang="fr-FR" dirty="0" smtClean="0"/>
                        <a:t>Propositions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Détermination des règles, des lois, des principes</a:t>
                      </a:r>
                      <a:endParaRPr lang="fr-FR" dirty="0"/>
                    </a:p>
                  </a:txBody>
                  <a:tcPr/>
                </a:tc>
              </a:tr>
              <a:tr h="428728">
                <a:tc>
                  <a:txBody>
                    <a:bodyPr/>
                    <a:lstStyle/>
                    <a:p>
                      <a:r>
                        <a:rPr lang="fr-FR" dirty="0" smtClean="0"/>
                        <a:t>Confrontation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Simulation, influence des paramètres, limites d’utilisation</a:t>
                      </a:r>
                      <a:endParaRPr lang="fr-FR" dirty="0"/>
                    </a:p>
                  </a:txBody>
                  <a:tcPr/>
                </a:tc>
              </a:tr>
              <a:tr h="428728">
                <a:tc>
                  <a:txBody>
                    <a:bodyPr/>
                    <a:lstStyle/>
                    <a:p>
                      <a:r>
                        <a:rPr lang="fr-FR" dirty="0" smtClean="0"/>
                        <a:t>Synthèse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Ancrage de la méthode,</a:t>
                      </a:r>
                      <a:r>
                        <a:rPr lang="fr-FR" baseline="0" dirty="0" smtClean="0"/>
                        <a:t> ce qu’il faut retenir</a:t>
                      </a:r>
                      <a:endParaRPr lang="fr-FR" dirty="0"/>
                    </a:p>
                  </a:txBody>
                  <a:tcPr/>
                </a:tc>
              </a:tr>
              <a:tr h="428728">
                <a:tc>
                  <a:txBody>
                    <a:bodyPr/>
                    <a:lstStyle/>
                    <a:p>
                      <a:r>
                        <a:rPr lang="fr-FR" dirty="0" smtClean="0"/>
                        <a:t>Evaluation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Application de la méthode</a:t>
                      </a:r>
                      <a:r>
                        <a:rPr lang="fr-FR" baseline="0" dirty="0" smtClean="0"/>
                        <a:t> sur un système similaire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008112"/>
          </a:xfrm>
        </p:spPr>
        <p:txBody>
          <a:bodyPr/>
          <a:lstStyle/>
          <a:p>
            <a:r>
              <a:rPr lang="fr-FR" sz="3600" b="1" dirty="0" smtClean="0"/>
              <a:t>Les différentes approches d’un systèmes</a:t>
            </a:r>
            <a:br>
              <a:rPr lang="fr-FR" sz="3600" b="1" dirty="0" smtClean="0"/>
            </a:br>
            <a:r>
              <a:rPr lang="fr-FR" sz="2400" b="1" dirty="0" smtClean="0"/>
              <a:t>(Utilisation des diagrammes </a:t>
            </a:r>
            <a:r>
              <a:rPr lang="fr-FR" sz="2400" b="1" dirty="0" err="1" smtClean="0"/>
              <a:t>SysML</a:t>
            </a:r>
            <a:r>
              <a:rPr lang="fr-FR" sz="2400" b="1" dirty="0" smtClean="0"/>
              <a:t>)</a:t>
            </a:r>
            <a:endParaRPr lang="fr-FR" sz="2400" dirty="0"/>
          </a:p>
        </p:txBody>
      </p:sp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395536" y="1340768"/>
            <a:ext cx="8136904" cy="5040560"/>
            <a:chOff x="1328" y="2557"/>
            <a:chExt cx="9041" cy="5247"/>
          </a:xfrm>
        </p:grpSpPr>
        <p:sp>
          <p:nvSpPr>
            <p:cNvPr id="16387" name="Text Box 3"/>
            <p:cNvSpPr txBox="1">
              <a:spLocks noChangeArrowheads="1"/>
            </p:cNvSpPr>
            <p:nvPr/>
          </p:nvSpPr>
          <p:spPr bwMode="auto">
            <a:xfrm>
              <a:off x="1328" y="2557"/>
              <a:ext cx="2379" cy="71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Utilité du système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UC (Cas d’utilisation)</a:t>
              </a:r>
              <a:endParaRPr kumimoji="0" 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88" name="Text Box 4"/>
            <p:cNvSpPr txBox="1">
              <a:spLocks noChangeArrowheads="1"/>
            </p:cNvSpPr>
            <p:nvPr/>
          </p:nvSpPr>
          <p:spPr bwMode="auto">
            <a:xfrm>
              <a:off x="2530" y="3270"/>
              <a:ext cx="2629" cy="84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Mode de fonctionnement</a:t>
              </a:r>
              <a:endParaRPr kumimoji="0" 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SD (diagramme de séquence)</a:t>
              </a:r>
              <a:endParaRPr kumimoji="0" 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89" name="Text Box 5"/>
            <p:cNvSpPr txBox="1">
              <a:spLocks noChangeArrowheads="1"/>
            </p:cNvSpPr>
            <p:nvPr/>
          </p:nvSpPr>
          <p:spPr bwMode="auto">
            <a:xfrm>
              <a:off x="5047" y="4986"/>
              <a:ext cx="2629" cy="97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Approche fonctionnelle</a:t>
              </a:r>
              <a:endParaRPr kumimoji="0" 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BDD (diagramme de définition de blocs)</a:t>
              </a:r>
              <a:endParaRPr kumimoji="0" 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90" name="Text Box 6"/>
            <p:cNvSpPr txBox="1">
              <a:spLocks noChangeArrowheads="1"/>
            </p:cNvSpPr>
            <p:nvPr/>
          </p:nvSpPr>
          <p:spPr bwMode="auto">
            <a:xfrm>
              <a:off x="6387" y="5960"/>
              <a:ext cx="2629" cy="96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Approche Structurelle</a:t>
              </a:r>
              <a:endParaRPr kumimoji="0" 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IBD (diagramme de blocs internes)</a:t>
              </a:r>
              <a:endParaRPr kumimoji="0" 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91" name="Text Box 7"/>
            <p:cNvSpPr txBox="1">
              <a:spLocks noChangeArrowheads="1"/>
            </p:cNvSpPr>
            <p:nvPr/>
          </p:nvSpPr>
          <p:spPr bwMode="auto">
            <a:xfrm>
              <a:off x="3707" y="4111"/>
              <a:ext cx="2629" cy="87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Exigences du CDCF</a:t>
              </a:r>
              <a:endParaRPr kumimoji="0" 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ED (diagramme des exigences)</a:t>
              </a:r>
              <a:endParaRPr kumimoji="0" 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92" name="Text Box 8"/>
            <p:cNvSpPr txBox="1">
              <a:spLocks noChangeArrowheads="1"/>
            </p:cNvSpPr>
            <p:nvPr/>
          </p:nvSpPr>
          <p:spPr bwMode="auto">
            <a:xfrm>
              <a:off x="7740" y="6928"/>
              <a:ext cx="2629" cy="87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999999"/>
                </a:gs>
              </a:gsLst>
              <a:lin ang="5400000" scaled="1"/>
            </a:gradFill>
            <a:ln w="12700">
              <a:solidFill>
                <a:srgbClr val="666666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Approche temporelle</a:t>
              </a:r>
              <a:endParaRPr kumimoji="0" 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ED (diagramme d’états)</a:t>
              </a:r>
              <a:endParaRPr kumimoji="0" 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93" name="AutoShape 9"/>
            <p:cNvSpPr>
              <a:spLocks noChangeArrowheads="1"/>
            </p:cNvSpPr>
            <p:nvPr/>
          </p:nvSpPr>
          <p:spPr bwMode="auto">
            <a:xfrm flipV="1">
              <a:off x="2003" y="3270"/>
              <a:ext cx="527" cy="576"/>
            </a:xfrm>
            <a:custGeom>
              <a:avLst/>
              <a:gdLst>
                <a:gd name="G0" fmla="+- 13551 0 0"/>
                <a:gd name="G1" fmla="+- 2994 0 0"/>
                <a:gd name="G2" fmla="+- 12158 0 2994"/>
                <a:gd name="G3" fmla="+- G2 0 2994"/>
                <a:gd name="G4" fmla="*/ G3 32768 32059"/>
                <a:gd name="G5" fmla="*/ G4 1 2"/>
                <a:gd name="G6" fmla="+- 21600 0 13551"/>
                <a:gd name="G7" fmla="*/ G6 2994 6079"/>
                <a:gd name="G8" fmla="+- G7 13551 0"/>
                <a:gd name="T0" fmla="*/ 13551 w 21600"/>
                <a:gd name="T1" fmla="*/ 0 h 21600"/>
                <a:gd name="T2" fmla="*/ 13551 w 21600"/>
                <a:gd name="T3" fmla="*/ 12158 h 21600"/>
                <a:gd name="T4" fmla="*/ 3153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3551" y="0"/>
                  </a:lnTo>
                  <a:lnTo>
                    <a:pt x="13551" y="2994"/>
                  </a:lnTo>
                  <a:lnTo>
                    <a:pt x="12427" y="2994"/>
                  </a:lnTo>
                  <a:cubicBezTo>
                    <a:pt x="5564" y="2994"/>
                    <a:pt x="0" y="7097"/>
                    <a:pt x="0" y="12158"/>
                  </a:cubicBezTo>
                  <a:lnTo>
                    <a:pt x="0" y="21600"/>
                  </a:lnTo>
                  <a:lnTo>
                    <a:pt x="6306" y="21600"/>
                  </a:lnTo>
                  <a:lnTo>
                    <a:pt x="6306" y="12158"/>
                  </a:lnTo>
                  <a:cubicBezTo>
                    <a:pt x="6306" y="10504"/>
                    <a:pt x="9046" y="9164"/>
                    <a:pt x="12427" y="9164"/>
                  </a:cubicBezTo>
                  <a:lnTo>
                    <a:pt x="13551" y="9164"/>
                  </a:lnTo>
                  <a:lnTo>
                    <a:pt x="13551" y="12158"/>
                  </a:lnTo>
                  <a:close/>
                </a:path>
              </a:pathLst>
            </a:custGeom>
            <a:gradFill rotWithShape="0">
              <a:gsLst>
                <a:gs pos="0">
                  <a:srgbClr val="95B3D7"/>
                </a:gs>
                <a:gs pos="50000">
                  <a:srgbClr val="4F81BD"/>
                </a:gs>
                <a:gs pos="100000">
                  <a:srgbClr val="95B3D7"/>
                </a:gs>
              </a:gsLst>
              <a:lin ang="5400000" scaled="1"/>
            </a:gradFill>
            <a:ln w="12700">
              <a:solidFill>
                <a:srgbClr val="4F81B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  <p:sp>
          <p:nvSpPr>
            <p:cNvPr id="16394" name="AutoShape 10"/>
            <p:cNvSpPr>
              <a:spLocks noChangeArrowheads="1"/>
            </p:cNvSpPr>
            <p:nvPr/>
          </p:nvSpPr>
          <p:spPr bwMode="auto">
            <a:xfrm flipV="1">
              <a:off x="3180" y="4096"/>
              <a:ext cx="527" cy="576"/>
            </a:xfrm>
            <a:custGeom>
              <a:avLst/>
              <a:gdLst>
                <a:gd name="G0" fmla="+- 13551 0 0"/>
                <a:gd name="G1" fmla="+- 2994 0 0"/>
                <a:gd name="G2" fmla="+- 12158 0 2994"/>
                <a:gd name="G3" fmla="+- G2 0 2994"/>
                <a:gd name="G4" fmla="*/ G3 32768 32059"/>
                <a:gd name="G5" fmla="*/ G4 1 2"/>
                <a:gd name="G6" fmla="+- 21600 0 13551"/>
                <a:gd name="G7" fmla="*/ G6 2994 6079"/>
                <a:gd name="G8" fmla="+- G7 13551 0"/>
                <a:gd name="T0" fmla="*/ 13551 w 21600"/>
                <a:gd name="T1" fmla="*/ 0 h 21600"/>
                <a:gd name="T2" fmla="*/ 13551 w 21600"/>
                <a:gd name="T3" fmla="*/ 12158 h 21600"/>
                <a:gd name="T4" fmla="*/ 3153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3551" y="0"/>
                  </a:lnTo>
                  <a:lnTo>
                    <a:pt x="13551" y="2994"/>
                  </a:lnTo>
                  <a:lnTo>
                    <a:pt x="12427" y="2994"/>
                  </a:lnTo>
                  <a:cubicBezTo>
                    <a:pt x="5564" y="2994"/>
                    <a:pt x="0" y="7097"/>
                    <a:pt x="0" y="12158"/>
                  </a:cubicBezTo>
                  <a:lnTo>
                    <a:pt x="0" y="21600"/>
                  </a:lnTo>
                  <a:lnTo>
                    <a:pt x="6306" y="21600"/>
                  </a:lnTo>
                  <a:lnTo>
                    <a:pt x="6306" y="12158"/>
                  </a:lnTo>
                  <a:cubicBezTo>
                    <a:pt x="6306" y="10504"/>
                    <a:pt x="9046" y="9164"/>
                    <a:pt x="12427" y="9164"/>
                  </a:cubicBezTo>
                  <a:lnTo>
                    <a:pt x="13551" y="9164"/>
                  </a:lnTo>
                  <a:lnTo>
                    <a:pt x="13551" y="12158"/>
                  </a:lnTo>
                  <a:close/>
                </a:path>
              </a:pathLst>
            </a:custGeom>
            <a:gradFill rotWithShape="0">
              <a:gsLst>
                <a:gs pos="0">
                  <a:srgbClr val="95B3D7"/>
                </a:gs>
                <a:gs pos="50000">
                  <a:srgbClr val="4F81BD"/>
                </a:gs>
                <a:gs pos="100000">
                  <a:srgbClr val="95B3D7"/>
                </a:gs>
              </a:gsLst>
              <a:lin ang="5400000" scaled="1"/>
            </a:gradFill>
            <a:ln w="12700">
              <a:solidFill>
                <a:srgbClr val="4F81B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  <p:sp>
          <p:nvSpPr>
            <p:cNvPr id="16395" name="AutoShape 11"/>
            <p:cNvSpPr>
              <a:spLocks noChangeArrowheads="1"/>
            </p:cNvSpPr>
            <p:nvPr/>
          </p:nvSpPr>
          <p:spPr bwMode="auto">
            <a:xfrm flipV="1">
              <a:off x="4520" y="4986"/>
              <a:ext cx="527" cy="576"/>
            </a:xfrm>
            <a:custGeom>
              <a:avLst/>
              <a:gdLst>
                <a:gd name="G0" fmla="+- 13551 0 0"/>
                <a:gd name="G1" fmla="+- 2994 0 0"/>
                <a:gd name="G2" fmla="+- 12158 0 2994"/>
                <a:gd name="G3" fmla="+- G2 0 2994"/>
                <a:gd name="G4" fmla="*/ G3 32768 32059"/>
                <a:gd name="G5" fmla="*/ G4 1 2"/>
                <a:gd name="G6" fmla="+- 21600 0 13551"/>
                <a:gd name="G7" fmla="*/ G6 2994 6079"/>
                <a:gd name="G8" fmla="+- G7 13551 0"/>
                <a:gd name="T0" fmla="*/ 13551 w 21600"/>
                <a:gd name="T1" fmla="*/ 0 h 21600"/>
                <a:gd name="T2" fmla="*/ 13551 w 21600"/>
                <a:gd name="T3" fmla="*/ 12158 h 21600"/>
                <a:gd name="T4" fmla="*/ 3153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3551" y="0"/>
                  </a:lnTo>
                  <a:lnTo>
                    <a:pt x="13551" y="2994"/>
                  </a:lnTo>
                  <a:lnTo>
                    <a:pt x="12427" y="2994"/>
                  </a:lnTo>
                  <a:cubicBezTo>
                    <a:pt x="5564" y="2994"/>
                    <a:pt x="0" y="7097"/>
                    <a:pt x="0" y="12158"/>
                  </a:cubicBezTo>
                  <a:lnTo>
                    <a:pt x="0" y="21600"/>
                  </a:lnTo>
                  <a:lnTo>
                    <a:pt x="6306" y="21600"/>
                  </a:lnTo>
                  <a:lnTo>
                    <a:pt x="6306" y="12158"/>
                  </a:lnTo>
                  <a:cubicBezTo>
                    <a:pt x="6306" y="10504"/>
                    <a:pt x="9046" y="9164"/>
                    <a:pt x="12427" y="9164"/>
                  </a:cubicBezTo>
                  <a:lnTo>
                    <a:pt x="13551" y="9164"/>
                  </a:lnTo>
                  <a:lnTo>
                    <a:pt x="13551" y="12158"/>
                  </a:lnTo>
                  <a:close/>
                </a:path>
              </a:pathLst>
            </a:custGeom>
            <a:gradFill rotWithShape="0">
              <a:gsLst>
                <a:gs pos="0">
                  <a:srgbClr val="95B3D7"/>
                </a:gs>
                <a:gs pos="50000">
                  <a:srgbClr val="4F81BD"/>
                </a:gs>
                <a:gs pos="100000">
                  <a:srgbClr val="95B3D7"/>
                </a:gs>
              </a:gsLst>
              <a:lin ang="5400000" scaled="1"/>
            </a:gradFill>
            <a:ln w="12700">
              <a:solidFill>
                <a:srgbClr val="4F81B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  <p:sp>
          <p:nvSpPr>
            <p:cNvPr id="16396" name="AutoShape 12"/>
            <p:cNvSpPr>
              <a:spLocks noChangeArrowheads="1"/>
            </p:cNvSpPr>
            <p:nvPr/>
          </p:nvSpPr>
          <p:spPr bwMode="auto">
            <a:xfrm flipV="1">
              <a:off x="5860" y="5960"/>
              <a:ext cx="527" cy="576"/>
            </a:xfrm>
            <a:custGeom>
              <a:avLst/>
              <a:gdLst>
                <a:gd name="G0" fmla="+- 13551 0 0"/>
                <a:gd name="G1" fmla="+- 2994 0 0"/>
                <a:gd name="G2" fmla="+- 12158 0 2994"/>
                <a:gd name="G3" fmla="+- G2 0 2994"/>
                <a:gd name="G4" fmla="*/ G3 32768 32059"/>
                <a:gd name="G5" fmla="*/ G4 1 2"/>
                <a:gd name="G6" fmla="+- 21600 0 13551"/>
                <a:gd name="G7" fmla="*/ G6 2994 6079"/>
                <a:gd name="G8" fmla="+- G7 13551 0"/>
                <a:gd name="T0" fmla="*/ 13551 w 21600"/>
                <a:gd name="T1" fmla="*/ 0 h 21600"/>
                <a:gd name="T2" fmla="*/ 13551 w 21600"/>
                <a:gd name="T3" fmla="*/ 12158 h 21600"/>
                <a:gd name="T4" fmla="*/ 3153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3551" y="0"/>
                  </a:lnTo>
                  <a:lnTo>
                    <a:pt x="13551" y="2994"/>
                  </a:lnTo>
                  <a:lnTo>
                    <a:pt x="12427" y="2994"/>
                  </a:lnTo>
                  <a:cubicBezTo>
                    <a:pt x="5564" y="2994"/>
                    <a:pt x="0" y="7097"/>
                    <a:pt x="0" y="12158"/>
                  </a:cubicBezTo>
                  <a:lnTo>
                    <a:pt x="0" y="21600"/>
                  </a:lnTo>
                  <a:lnTo>
                    <a:pt x="6306" y="21600"/>
                  </a:lnTo>
                  <a:lnTo>
                    <a:pt x="6306" y="12158"/>
                  </a:lnTo>
                  <a:cubicBezTo>
                    <a:pt x="6306" y="10504"/>
                    <a:pt x="9046" y="9164"/>
                    <a:pt x="12427" y="9164"/>
                  </a:cubicBezTo>
                  <a:lnTo>
                    <a:pt x="13551" y="9164"/>
                  </a:lnTo>
                  <a:lnTo>
                    <a:pt x="13551" y="12158"/>
                  </a:lnTo>
                  <a:close/>
                </a:path>
              </a:pathLst>
            </a:custGeom>
            <a:gradFill rotWithShape="0">
              <a:gsLst>
                <a:gs pos="0">
                  <a:srgbClr val="95B3D7"/>
                </a:gs>
                <a:gs pos="50000">
                  <a:srgbClr val="4F81BD"/>
                </a:gs>
                <a:gs pos="100000">
                  <a:srgbClr val="95B3D7"/>
                </a:gs>
              </a:gsLst>
              <a:lin ang="5400000" scaled="1"/>
            </a:gradFill>
            <a:ln w="12700">
              <a:solidFill>
                <a:srgbClr val="4F81B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  <p:sp>
          <p:nvSpPr>
            <p:cNvPr id="16397" name="AutoShape 13"/>
            <p:cNvSpPr>
              <a:spLocks noChangeArrowheads="1"/>
            </p:cNvSpPr>
            <p:nvPr/>
          </p:nvSpPr>
          <p:spPr bwMode="auto">
            <a:xfrm flipV="1">
              <a:off x="7213" y="6920"/>
              <a:ext cx="527" cy="576"/>
            </a:xfrm>
            <a:custGeom>
              <a:avLst/>
              <a:gdLst>
                <a:gd name="G0" fmla="+- 13551 0 0"/>
                <a:gd name="G1" fmla="+- 2994 0 0"/>
                <a:gd name="G2" fmla="+- 12158 0 2994"/>
                <a:gd name="G3" fmla="+- G2 0 2994"/>
                <a:gd name="G4" fmla="*/ G3 32768 32059"/>
                <a:gd name="G5" fmla="*/ G4 1 2"/>
                <a:gd name="G6" fmla="+- 21600 0 13551"/>
                <a:gd name="G7" fmla="*/ G6 2994 6079"/>
                <a:gd name="G8" fmla="+- G7 13551 0"/>
                <a:gd name="T0" fmla="*/ 13551 w 21600"/>
                <a:gd name="T1" fmla="*/ 0 h 21600"/>
                <a:gd name="T2" fmla="*/ 13551 w 21600"/>
                <a:gd name="T3" fmla="*/ 12158 h 21600"/>
                <a:gd name="T4" fmla="*/ 3153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3551" y="0"/>
                  </a:lnTo>
                  <a:lnTo>
                    <a:pt x="13551" y="2994"/>
                  </a:lnTo>
                  <a:lnTo>
                    <a:pt x="12427" y="2994"/>
                  </a:lnTo>
                  <a:cubicBezTo>
                    <a:pt x="5564" y="2994"/>
                    <a:pt x="0" y="7097"/>
                    <a:pt x="0" y="12158"/>
                  </a:cubicBezTo>
                  <a:lnTo>
                    <a:pt x="0" y="21600"/>
                  </a:lnTo>
                  <a:lnTo>
                    <a:pt x="6306" y="21600"/>
                  </a:lnTo>
                  <a:lnTo>
                    <a:pt x="6306" y="12158"/>
                  </a:lnTo>
                  <a:cubicBezTo>
                    <a:pt x="6306" y="10504"/>
                    <a:pt x="9046" y="9164"/>
                    <a:pt x="12427" y="9164"/>
                  </a:cubicBezTo>
                  <a:lnTo>
                    <a:pt x="13551" y="9164"/>
                  </a:lnTo>
                  <a:lnTo>
                    <a:pt x="13551" y="12158"/>
                  </a:lnTo>
                  <a:close/>
                </a:path>
              </a:pathLst>
            </a:custGeom>
            <a:gradFill rotWithShape="0">
              <a:gsLst>
                <a:gs pos="0">
                  <a:srgbClr val="95B3D7"/>
                </a:gs>
                <a:gs pos="50000">
                  <a:srgbClr val="4F81BD"/>
                </a:gs>
                <a:gs pos="100000">
                  <a:srgbClr val="95B3D7"/>
                </a:gs>
              </a:gsLst>
              <a:lin ang="5400000" scaled="1"/>
            </a:gradFill>
            <a:ln w="12700">
              <a:solidFill>
                <a:srgbClr val="4F81B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3034</TotalTime>
  <Words>193</Words>
  <Application>Microsoft Office PowerPoint</Application>
  <PresentationFormat>Affichage à l'écran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Débit</vt:lpstr>
      <vt:lpstr>L’enseignement de TSO et AMOS   en BTS Systèmes photoniques</vt:lpstr>
      <vt:lpstr>Les séquences d’enseignement</vt:lpstr>
      <vt:lpstr>Construction d’une séquence</vt:lpstr>
      <vt:lpstr>Les différentes approches d’un systèmes (Utilisation des diagrammes SysML)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Référentiel des activités professionnelles</dc:title>
  <dc:creator>nmorel1</dc:creator>
  <cp:lastModifiedBy>nmorel1</cp:lastModifiedBy>
  <cp:revision>64</cp:revision>
  <dcterms:created xsi:type="dcterms:W3CDTF">2013-06-01T07:34:30Z</dcterms:created>
  <dcterms:modified xsi:type="dcterms:W3CDTF">2014-10-29T21:27:31Z</dcterms:modified>
</cp:coreProperties>
</file>