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17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288" y="-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8" y="92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D4D24-CF94-4708-8CAF-9A6225823486}" type="datetimeFigureOut">
              <a:rPr lang="fr-FR" smtClean="0"/>
              <a:t>12/11/2014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2A7A3-76C5-4944-B9CF-992A6C516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A7A3-76C5-4944-B9CF-992A6C516C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8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60B5-4D1A-4AE2-B804-C44F58820796}" type="datetime1">
              <a:rPr lang="fr-FR" smtClean="0"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2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DD1-E22D-4D58-BE9F-16F523ACFF5A}" type="datetime1">
              <a:rPr lang="fr-FR" smtClean="0"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3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3D29-5DEF-4549-87E7-6DB1BD9F9574}" type="datetime1">
              <a:rPr lang="fr-FR" smtClean="0"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8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16DB-A603-4264-8C25-E9F7CEBCC39B}" type="datetime1">
              <a:rPr lang="fr-FR" smtClean="0"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2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DBAB-0D3C-4CB3-B6D8-F8144CAE73E4}" type="datetime1">
              <a:rPr lang="fr-FR" smtClean="0"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8FB4-7E18-4806-889A-604C5C7B77AA}" type="datetime1">
              <a:rPr lang="fr-FR" smtClean="0"/>
              <a:t>12/11/2014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2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04D5-347E-428C-A161-F90DC303D505}" type="datetime1">
              <a:rPr lang="fr-FR" smtClean="0"/>
              <a:t>12/11/2014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39BE-F63F-4A88-9A90-081B61B64496}" type="datetime1">
              <a:rPr lang="fr-FR" smtClean="0"/>
              <a:t>12/11/2014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29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4C54-227E-45A5-8051-3048302BE18F}" type="datetime1">
              <a:rPr lang="fr-FR" smtClean="0"/>
              <a:t>12/11/2014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27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FA34-E49C-4B3C-B3E6-1DC1FBF6C851}" type="datetime1">
              <a:rPr lang="fr-FR" smtClean="0"/>
              <a:t>12/11/2014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75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FB3-74E5-4F87-9EBC-C7D83DF96401}" type="datetime1">
              <a:rPr lang="fr-FR" smtClean="0"/>
              <a:t>12/11/2014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86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D0D7-D96B-4C04-8895-56F09F6BF5B6}" type="datetime1">
              <a:rPr lang="fr-FR" smtClean="0"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C5FD-A51C-40FB-8750-3C8A68E33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36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ysics.emory.edu/faculty/weeks/confocal/" TargetMode="External"/><Relationship Id="rId3" Type="http://schemas.openxmlformats.org/officeDocument/2006/relationships/hyperlink" Target="http://idex.u-bordeaux.fr/News/enews-IdEx-Bordeaux-juin-2014-4/La-filiere-Optique-photonique-lasers,i4556.html" TargetMode="External"/><Relationship Id="rId7" Type="http://schemas.openxmlformats.org/officeDocument/2006/relationships/hyperlink" Target="http://www.imrb.u-pec.fr/plateformes/plateforme-imagerie/presentation-de-la-plateforme-imagerie-226817.kj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llesgriot.com/" TargetMode="External"/><Relationship Id="rId5" Type="http://schemas.openxmlformats.org/officeDocument/2006/relationships/hyperlink" Target="http://www.fast.u-psud.fr/~moisy/teaching/TEA_slides.pdf" TargetMode="External"/><Relationship Id="rId4" Type="http://schemas.openxmlformats.org/officeDocument/2006/relationships/hyperlink" Target="http://www.ast.obs-ip.fr/users/rieutord/agregation/photos.html" TargetMode="External"/><Relationship Id="rId9" Type="http://schemas.openxmlformats.org/officeDocument/2006/relationships/hyperlink" Target="http://www.jklasers.com/fiber-lase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vité laser H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8467" y="1316379"/>
            <a:ext cx="9641983" cy="3213080"/>
          </a:xfrm>
          <a:ln w="127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BTS « Systèmes Photoniques »</a:t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dirty="0" smtClean="0">
                <a:solidFill>
                  <a:schemeClr val="bg2"/>
                </a:solidFill>
              </a:rPr>
              <a:t>Programm</a:t>
            </a:r>
            <a:r>
              <a:rPr lang="fr-FR" dirty="0" smtClean="0"/>
              <a:t>e</a:t>
            </a:r>
            <a:r>
              <a:rPr lang="fr-FR" dirty="0" smtClean="0">
                <a:solidFill>
                  <a:schemeClr val="bg2"/>
                </a:solidFill>
              </a:rPr>
              <a:t> de physique-ch</a:t>
            </a:r>
            <a:r>
              <a:rPr lang="fr-FR" dirty="0" smtClean="0"/>
              <a:t>i</a:t>
            </a:r>
            <a:r>
              <a:rPr lang="fr-FR" dirty="0" smtClean="0">
                <a:solidFill>
                  <a:schemeClr val="bg2"/>
                </a:solidFill>
              </a:rPr>
              <a:t>mie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49386" y="5961697"/>
            <a:ext cx="9144000" cy="67664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dirty="0" smtClean="0">
                <a:solidFill>
                  <a:schemeClr val="bg2"/>
                </a:solidFill>
              </a:rPr>
              <a:t>Olivier Sigwarth lycée Saint Louis, Frédéric Willot lycée d’Armentières</a:t>
            </a:r>
          </a:p>
          <a:p>
            <a:pPr algn="l"/>
            <a:r>
              <a:rPr lang="fr-FR" dirty="0" smtClean="0">
                <a:solidFill>
                  <a:schemeClr val="bg2"/>
                </a:solidFill>
              </a:rPr>
              <a:t>Séminaire national du 12 novembre 2014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3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rtie de fibre optique dirigée dans une photodi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7139"/>
            <a:ext cx="12192000" cy="8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activités expérimentales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Détermination des incertitudes sur les mesures et sur les résultats obtenus.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Cette compétence doit être maîtrisée par le futur technicien supérieur « systèmes photoniques ».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3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jklasers.com/images/length-of-doped-active-fiber-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1359"/>
            <a:ext cx="12192000" cy="91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Applications métier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Introduire l’enseignement par des application de systèmes photoniques professionnels.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 rendre ainsi plus concret.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L’étudiant doit comprendre les gestes qu’il apprend, ainsi que le principe des systèmes photoniques qu’il mettra en œuvre dans sa vie professionnelle.</a:t>
            </a:r>
          </a:p>
          <a:p>
            <a:r>
              <a:rPr lang="fr-FR" b="1" u="sng" dirty="0" smtClean="0">
                <a:solidFill>
                  <a:schemeClr val="bg1"/>
                </a:solidFill>
              </a:rPr>
              <a:t>Un principe physique ne doit pas être associé par l’étudiant à un système photonique unique : la transférabilité des connaissances est un enjeu important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6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2758326"/>
            <a:ext cx="12318999" cy="125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Applications métier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Exemple :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Système de PIV </a:t>
            </a:r>
            <a:r>
              <a:rPr lang="fr-FR" dirty="0" smtClean="0">
                <a:solidFill>
                  <a:schemeClr val="bg1"/>
                </a:solidFill>
              </a:rPr>
              <a:t>(Vélocimétrie par Images de Particules):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Lasers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Interférences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Modulation de signal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Optique géométrique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Capteur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Photométrie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Vision industrielle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hysics.emory.edu/faculty/weeks/confocal/confocalsketch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-379661"/>
            <a:ext cx="10004426" cy="67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imrb.u-pec.fr/_medias/photo/microscope-confocal-01_1309185013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2679700"/>
            <a:ext cx="5571067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lvl="8"/>
            <a:r>
              <a:rPr lang="fr-FR" sz="2800" dirty="0">
                <a:solidFill>
                  <a:schemeClr val="bg1"/>
                </a:solidFill>
              </a:rPr>
              <a:t>Lasers</a:t>
            </a:r>
          </a:p>
          <a:p>
            <a:pPr lvl="8"/>
            <a:r>
              <a:rPr lang="fr-FR" sz="2800" dirty="0" smtClean="0"/>
              <a:t>Interactio</a:t>
            </a:r>
            <a:r>
              <a:rPr lang="fr-FR" sz="2800" dirty="0" smtClean="0">
                <a:solidFill>
                  <a:schemeClr val="bg1"/>
                </a:solidFill>
              </a:rPr>
              <a:t>n matière rayonnement</a:t>
            </a:r>
          </a:p>
          <a:p>
            <a:pPr lvl="8"/>
            <a:r>
              <a:rPr lang="fr-FR" sz="2800" dirty="0" smtClean="0"/>
              <a:t>Miroir </a:t>
            </a:r>
            <a:r>
              <a:rPr lang="fr-FR" sz="2800" dirty="0" err="1" smtClean="0"/>
              <a:t>di</a:t>
            </a:r>
            <a:r>
              <a:rPr lang="fr-FR" sz="2800" dirty="0" err="1" smtClean="0">
                <a:solidFill>
                  <a:schemeClr val="bg1"/>
                </a:solidFill>
              </a:rPr>
              <a:t>chroique</a:t>
            </a:r>
            <a:endParaRPr lang="fr-FR" sz="2800" dirty="0">
              <a:solidFill>
                <a:schemeClr val="bg1"/>
              </a:solidFill>
            </a:endParaRPr>
          </a:p>
          <a:p>
            <a:pPr lvl="8"/>
            <a:r>
              <a:rPr lang="fr-FR" sz="2800" dirty="0"/>
              <a:t>Optique </a:t>
            </a:r>
            <a:r>
              <a:rPr lang="fr-FR" sz="2800" dirty="0" smtClean="0">
                <a:solidFill>
                  <a:schemeClr val="bg1"/>
                </a:solidFill>
              </a:rPr>
              <a:t>géométrique pour système de </a:t>
            </a:r>
            <a:r>
              <a:rPr lang="fr-FR" sz="2800" dirty="0" smtClean="0"/>
              <a:t>balayage </a:t>
            </a:r>
            <a:r>
              <a:rPr lang="fr-FR" sz="2800" dirty="0" smtClean="0">
                <a:solidFill>
                  <a:schemeClr val="bg1"/>
                </a:solidFill>
              </a:rPr>
              <a:t>galvanométrique</a:t>
            </a:r>
            <a:endParaRPr lang="fr-FR" sz="2800" dirty="0">
              <a:solidFill>
                <a:schemeClr val="bg1"/>
              </a:solidFill>
            </a:endParaRPr>
          </a:p>
          <a:p>
            <a:pPr lvl="8"/>
            <a:r>
              <a:rPr lang="fr-FR" sz="2800" dirty="0"/>
              <a:t>Capteur</a:t>
            </a:r>
          </a:p>
          <a:p>
            <a:pPr lvl="8"/>
            <a:r>
              <a:rPr lang="fr-FR" sz="2800" dirty="0" smtClean="0"/>
              <a:t>Photométrie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111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Applications </a:t>
            </a:r>
            <a:r>
              <a:rPr lang="fr-FR" dirty="0" smtClean="0"/>
              <a:t>métier: Imagerie </a:t>
            </a:r>
            <a:r>
              <a:rPr lang="fr-FR" dirty="0"/>
              <a:t>par microscopie confocale: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ilieu amplificateur H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11" y="-1503745"/>
            <a:ext cx="12566011" cy="84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-37147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Applications métier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0" y="1546225"/>
            <a:ext cx="10515600" cy="435133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On ne </a:t>
            </a:r>
            <a:r>
              <a:rPr lang="fr-FR" dirty="0" smtClean="0"/>
              <a:t>peut</a:t>
            </a:r>
            <a:r>
              <a:rPr lang="fr-FR" dirty="0" smtClean="0">
                <a:solidFill>
                  <a:schemeClr val="bg1"/>
                </a:solidFill>
              </a:rPr>
              <a:t> pas forcément traiter tout un chapitre avec une seule application métier.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Il est recommandé de traiter le cours par chapitres classiques plutôt que comme la juxtaposition d’applications métiers.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On pourra cependant parler par anticipation de certains thèmes grâce aux applications métiers.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iroir diélectrique- le traitement permet de réfléchir une longueur d ondes et d en transmettre une au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298"/>
            <a:ext cx="12192000" cy="8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Nouveau programme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Contraintes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Les industriels demandent que le technicien supérieur ait des bases dans tous les domaines de l’optique photonique contemporaine.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Il n’était pas possible de faire la somme des programmes de GOOI et de GOP </a:t>
            </a:r>
            <a:r>
              <a:rPr lang="fr-FR" dirty="0" smtClean="0"/>
              <a:t>et e</a:t>
            </a:r>
            <a:r>
              <a:rPr lang="fr-FR" dirty="0" smtClean="0">
                <a:solidFill>
                  <a:schemeClr val="bg1"/>
                </a:solidFill>
              </a:rPr>
              <a:t>n plus d’ajouter des compétences nouvelles.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 form</a:t>
            </a:r>
            <a:r>
              <a:rPr lang="fr-FR" dirty="0" smtClean="0"/>
              <a:t>ation</a:t>
            </a:r>
            <a:r>
              <a:rPr lang="fr-FR" dirty="0" smtClean="0">
                <a:solidFill>
                  <a:schemeClr val="bg1"/>
                </a:solidFill>
              </a:rPr>
              <a:t> en optique géométrique devient moins poussée qu’en GOOI, et celle en optique ondulatoire et lasers devient moins poussée qu’en GOP.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Il est important que le contenu soit bien maîtrisé à un niveau BTS.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ristal doubleur pour doubler la fréquence du laser ce qui divise la longueur d’ondes par d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123"/>
            <a:ext cx="12192000" cy="8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Nouveau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080" y="2298065"/>
            <a:ext cx="11151870" cy="3482975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Le programme détaille les capacités attitudes et connaissances exigibles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Les capacités sont exprimées à l’aide de verbes d’action qui déterminent le niveau d’approfondissement de la compétence.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ssets.newport.com/web600w-EN/images/113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9966"/>
            <a:ext cx="12192000" cy="96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120" y="-99123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Nouveau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240" y="118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Optique géométrique :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Lois de Descartes 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Objets et images.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Image par réfraction : dioptre plan, prisme, dioptre sphérique.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Image par réflexion.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Systèmes centrés.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Lentilles minces.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Association de deux lentilles minces.</a:t>
            </a:r>
          </a:p>
          <a:p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ssets.newport.com/web600w-EN/images/113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9965"/>
            <a:ext cx="12192000" cy="96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820" y="151765"/>
            <a:ext cx="10515600" cy="1325563"/>
          </a:xfrm>
        </p:spPr>
        <p:txBody>
          <a:bodyPr/>
          <a:lstStyle/>
          <a:p>
            <a:r>
              <a:rPr lang="fr-FR" dirty="0"/>
              <a:t>Nouveau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60" y="2156142"/>
            <a:ext cx="10515600" cy="4351338"/>
          </a:xfrm>
        </p:spPr>
        <p:txBody>
          <a:bodyPr/>
          <a:lstStyle/>
          <a:p>
            <a:r>
              <a:rPr lang="fr-FR" sz="4000" dirty="0" smtClean="0">
                <a:solidFill>
                  <a:schemeClr val="bg1"/>
                </a:solidFill>
              </a:rPr>
              <a:t>Focométrie.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Aberrations des systèmes optiques.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Généralités sur les appareils d’optique</a:t>
            </a:r>
            <a:r>
              <a:rPr lang="fr-FR" sz="4000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2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ssets.newport.com/web600w-EN/images/113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9965"/>
            <a:ext cx="12192000" cy="96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Nouveau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300" y="1597025"/>
            <a:ext cx="11353800" cy="4651375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Optique ondulatoire :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Propagation d’une onde libre.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Optique guidée (aussi capteurs FO).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Interférences lumineuses (inclut le dépôt de couches minces, l’interférométrie de </a:t>
            </a:r>
            <a:r>
              <a:rPr lang="fr-FR" sz="3200" dirty="0" err="1" smtClean="0">
                <a:solidFill>
                  <a:schemeClr val="bg1"/>
                </a:solidFill>
              </a:rPr>
              <a:t>speckle</a:t>
            </a:r>
            <a:r>
              <a:rPr lang="fr-FR" sz="3200" dirty="0" smtClean="0">
                <a:solidFill>
                  <a:schemeClr val="bg1"/>
                </a:solidFill>
              </a:rPr>
              <a:t> et l’holographie).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Diffraction, réseau.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Polarisation (les constructions d’Huygens ne sont plus au programme, mais il y a des choses élémentaires </a:t>
            </a:r>
            <a:r>
              <a:rPr lang="fr-FR" dirty="0" smtClean="0">
                <a:solidFill>
                  <a:schemeClr val="bg1"/>
                </a:solidFill>
              </a:rPr>
              <a:t>sur l’</a:t>
            </a:r>
            <a:r>
              <a:rPr lang="fr-FR" dirty="0" err="1" smtClean="0">
                <a:solidFill>
                  <a:schemeClr val="bg1"/>
                </a:solidFill>
              </a:rPr>
              <a:t>ellipsométrie</a:t>
            </a:r>
            <a:r>
              <a:rPr lang="fr-FR" dirty="0" smtClean="0">
                <a:solidFill>
                  <a:schemeClr val="bg1"/>
                </a:solidFill>
              </a:rPr>
              <a:t> et les cristaux liquides).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4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cillateur titane saphir pompé en continu à 532 nanomè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2310"/>
            <a:ext cx="12077205" cy="81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Objectifs de la rénovati</a:t>
            </a:r>
            <a:r>
              <a:rPr lang="fr-FR" dirty="0" smtClean="0"/>
              <a:t>o</a:t>
            </a:r>
            <a:r>
              <a:rPr lang="fr-FR" dirty="0" smtClean="0">
                <a:solidFill>
                  <a:schemeClr val="bg2"/>
                </a:solidFill>
              </a:rPr>
              <a:t>n du programme de physique-chimie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Permettre aux étudiants de connaître et maîtriser des modèles physiques applicables dans une activité professionnelle.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Fournir des </a:t>
            </a:r>
            <a:r>
              <a:rPr lang="fr-FR" dirty="0" smtClean="0"/>
              <a:t>b</a:t>
            </a:r>
            <a:r>
              <a:rPr lang="fr-FR" dirty="0" smtClean="0">
                <a:solidFill>
                  <a:schemeClr val="bg2"/>
                </a:solidFill>
              </a:rPr>
              <a:t>ases solides sur l’ensemble de l’optique photonique contemporaine.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9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ssets.newport.com/web600w-EN/images/1827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900"/>
            <a:ext cx="12421658" cy="93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760" y="-21399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Nouveau p</a:t>
            </a:r>
            <a:r>
              <a:rPr lang="fr-FR" dirty="0"/>
              <a:t>rogramm</a:t>
            </a:r>
            <a:r>
              <a:rPr lang="fr-FR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040" y="1117170"/>
            <a:ext cx="11353800" cy="588810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Interaction ph</a:t>
            </a:r>
            <a:r>
              <a:rPr lang="fr-FR" sz="3600" dirty="0" smtClean="0"/>
              <a:t>oton-matière</a:t>
            </a:r>
            <a:r>
              <a:rPr lang="fr-FR" sz="3600" dirty="0" smtClean="0">
                <a:solidFill>
                  <a:schemeClr val="bg1"/>
                </a:solidFill>
              </a:rPr>
              <a:t> (inclut spectroscopie, optique non-linéaire et </a:t>
            </a:r>
            <a:r>
              <a:rPr lang="fr-FR" sz="3600" dirty="0" smtClean="0"/>
              <a:t>transfert</a:t>
            </a:r>
            <a:r>
              <a:rPr lang="fr-FR" sz="3600" dirty="0" smtClean="0">
                <a:solidFill>
                  <a:schemeClr val="bg1"/>
                </a:solidFill>
              </a:rPr>
              <a:t> thermique par rayonnement absorbé).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Photométrie et radiométrie (définition des grandeurs, signification à retrouver grâce aux unités, pas de calcul d’angles solides).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Sources lumineuses.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Sources laser.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Détecteurs de lumière.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Colorimétrie (couleur des objets, synthèses additive et soustractive, représentation graphique).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Nano-optique (notions élémentaires).</a:t>
            </a:r>
          </a:p>
          <a:p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3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2082800"/>
            <a:ext cx="11518900" cy="1151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fr-FR" dirty="0" smtClean="0"/>
              <a:t>Compétences transversales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Analyse de documents : à maîtriser.</a:t>
            </a:r>
          </a:p>
          <a:p>
            <a:r>
              <a:rPr lang="fr-FR" dirty="0" smtClean="0"/>
              <a:t>Utilisation de l’anglais : le technicien supérieur doit connaître les termes anglais relevant de son domaine et savoir lire un catalogue ou une fiche constructeur.</a:t>
            </a:r>
          </a:p>
          <a:p>
            <a:r>
              <a:rPr lang="fr-FR" dirty="0" smtClean="0"/>
              <a:t>Ordres de grandeurs : il est indispensable que les étudiants connaissent les ordres de grandeurs en optique (longueur d’onde dans le visible, diamètre du cœur d’une fibre optique etc.)</a:t>
            </a:r>
          </a:p>
          <a:p>
            <a:r>
              <a:rPr lang="fr-FR" dirty="0" smtClean="0"/>
              <a:t>Simulation : les logiciels de simulation (tracé de rayons, dépôts de couches minces etc.) doivent être connus. La simulation est complémentaire de l’analyse théorique et de l’expérimentation.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vité laser H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330"/>
            <a:ext cx="12192000" cy="8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Evaluation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Sous-épreuve E 4-1 : « Pré-étude et modélisation d’un système optique » de l’épreuve E-4 « Etude d’un système optique ».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Durée : 2,5 h ; Coefficient : 2.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Support commun avec E 4-2 « Conception et industrialisation d’un système optique ».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Intéressant de faire porter l’épreuve sur un grand nombre de chapitres.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5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.obs-mip.fr/users/rieutord/agregation/photos/croix_de_Malte_n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2" y="0"/>
            <a:ext cx="912819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st.obs-mip.fr/users/rieutord/agregation/photos/croix_Malte_blan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34" y="-1143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Rôle du professeur de physique-chimie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Cours et </a:t>
            </a:r>
            <a:r>
              <a:rPr lang="fr-FR" sz="3600" dirty="0">
                <a:solidFill>
                  <a:schemeClr val="bg1"/>
                </a:solidFill>
              </a:rPr>
              <a:t>Activités expérimentales </a:t>
            </a:r>
            <a:r>
              <a:rPr lang="fr-FR" sz="3600" dirty="0" smtClean="0">
                <a:solidFill>
                  <a:schemeClr val="bg1"/>
                </a:solidFill>
              </a:rPr>
              <a:t>de </a:t>
            </a:r>
            <a:r>
              <a:rPr lang="fr-FR" sz="3600" dirty="0" smtClean="0"/>
              <a:t>physique-chimie.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Participer à la rédaction de sujet et </a:t>
            </a:r>
            <a:r>
              <a:rPr lang="fr-FR" sz="3600" dirty="0" smtClean="0"/>
              <a:t>correction </a:t>
            </a:r>
            <a:r>
              <a:rPr lang="fr-FR" sz="3600" dirty="0" smtClean="0">
                <a:solidFill>
                  <a:schemeClr val="bg1"/>
                </a:solidFill>
              </a:rPr>
              <a:t>d’épreuves de physique-chimie</a:t>
            </a:r>
            <a:r>
              <a:rPr lang="fr-FR" sz="3600" dirty="0" smtClean="0"/>
              <a:t>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Selon les besoin des centres : participer </a:t>
            </a:r>
            <a:r>
              <a:rPr lang="fr-FR" sz="3600" dirty="0" smtClean="0"/>
              <a:t>à l’enseignement et à </a:t>
            </a:r>
            <a:r>
              <a:rPr lang="fr-FR" sz="3600" dirty="0" smtClean="0">
                <a:solidFill>
                  <a:schemeClr val="bg1"/>
                </a:solidFill>
              </a:rPr>
              <a:t>l’évaluation de l’AMOS.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Selon les besoins des centres : participer à l’enseignement de projet, mais pas à l’évaluation.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9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vité laser H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330"/>
            <a:ext cx="12192000" cy="8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40" y="1825624"/>
            <a:ext cx="11871960" cy="5474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MERCI DE VOTRE ATTENTION</a:t>
            </a:r>
          </a:p>
          <a:p>
            <a:pPr marL="0" indent="0" algn="ctr">
              <a:buNone/>
            </a:pPr>
            <a:endParaRPr lang="fr-FR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bg1"/>
                </a:solidFill>
              </a:rPr>
              <a:t>Images issues des sites </a:t>
            </a:r>
            <a:r>
              <a:rPr lang="fr-FR" b="1" dirty="0" smtClean="0">
                <a:solidFill>
                  <a:schemeClr val="bg1"/>
                </a:solidFill>
              </a:rPr>
              <a:t>internet: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fr-FR" sz="2200" b="1" dirty="0" smtClean="0">
                <a:solidFill>
                  <a:schemeClr val="bg1"/>
                </a:solidFill>
                <a:hlinkClick r:id="rId3"/>
              </a:rPr>
              <a:t>idex.u-bordeaux.fr/News/enews-IdEx-Bordeaux-juin-2014-4/La-filiere-Optique-photonique-lasers,i4556.html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fr-FR" sz="2200" b="1" dirty="0" smtClean="0">
                <a:solidFill>
                  <a:schemeClr val="bg1"/>
                </a:solidFill>
                <a:hlinkClick r:id="rId4"/>
              </a:rPr>
              <a:t>www.ast.obs-ip.fr/users/rieutord/agregation/photos.html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200" i="1" dirty="0">
                <a:solidFill>
                  <a:schemeClr val="bg1"/>
                </a:solidFill>
                <a:hlinkClick r:id="rId5"/>
              </a:rPr>
              <a:t>www.fast.u-psud.fr/~</a:t>
            </a:r>
            <a:r>
              <a:rPr lang="fr-FR" sz="2200" i="1" dirty="0" smtClean="0">
                <a:solidFill>
                  <a:schemeClr val="bg1"/>
                </a:solidFill>
                <a:hlinkClick r:id="rId5"/>
              </a:rPr>
              <a:t>moisy/teaching/TEA_slides.pdf</a:t>
            </a: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200" i="1" dirty="0">
                <a:solidFill>
                  <a:schemeClr val="bg1"/>
                </a:solidFill>
                <a:hlinkClick r:id="rId6"/>
              </a:rPr>
              <a:t>http://mellesgriot.com</a:t>
            </a:r>
            <a:r>
              <a:rPr lang="fr-FR" sz="2200" i="1" dirty="0" smtClean="0">
                <a:solidFill>
                  <a:schemeClr val="bg1"/>
                </a:solidFill>
                <a:hlinkClick r:id="rId6"/>
              </a:rPr>
              <a:t>/</a:t>
            </a: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200" i="1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fr-FR" sz="2200" i="1" dirty="0" smtClean="0">
                <a:solidFill>
                  <a:schemeClr val="bg1"/>
                </a:solidFill>
                <a:hlinkClick r:id="rId7"/>
              </a:rPr>
              <a:t>www.imrb.u-pec.fr/plateformes/plateforme-imagerie/presentation-de-la-plateforme-imagerie-226817.kjsp</a:t>
            </a: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200" i="1" dirty="0">
                <a:solidFill>
                  <a:schemeClr val="bg1"/>
                </a:solidFill>
                <a:hlinkClick r:id="rId8"/>
              </a:rPr>
              <a:t>http://www.physics.emory.edu/faculty/weeks//confocal</a:t>
            </a:r>
            <a:r>
              <a:rPr lang="fr-FR" sz="2200" i="1" dirty="0" smtClean="0">
                <a:solidFill>
                  <a:schemeClr val="bg1"/>
                </a:solidFill>
                <a:hlinkClick r:id="rId8"/>
              </a:rPr>
              <a:t>/</a:t>
            </a: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200" i="1" dirty="0">
                <a:solidFill>
                  <a:schemeClr val="bg1"/>
                </a:solidFill>
                <a:hlinkClick r:id="rId9"/>
              </a:rPr>
              <a:t>http://</a:t>
            </a:r>
            <a:r>
              <a:rPr lang="fr-FR" sz="2200" i="1" dirty="0" smtClean="0">
                <a:solidFill>
                  <a:schemeClr val="bg1"/>
                </a:solidFill>
                <a:hlinkClick r:id="rId9"/>
              </a:rPr>
              <a:t>www.jklasers.com/fiber-lasers</a:t>
            </a: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scillateur titane saphir pompé en continu à 532 nanomè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70"/>
            <a:ext cx="12077205" cy="81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067" y="353250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Objectifs de la rénovation du pro</a:t>
            </a:r>
            <a:r>
              <a:rPr lang="fr-FR" dirty="0" smtClean="0">
                <a:solidFill>
                  <a:schemeClr val="bg1"/>
                </a:solidFill>
              </a:rPr>
              <a:t>gramme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2"/>
                </a:solidFill>
              </a:rPr>
              <a:t>de physique-chimie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2740" y="2168975"/>
            <a:ext cx="10515600" cy="4351338"/>
          </a:xfrm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Adapter l’enseignement au nouveau public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bg2"/>
                </a:solidFill>
              </a:rPr>
              <a:t>Contextualisation de l’enseignement.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bg2"/>
                </a:solidFill>
              </a:rPr>
              <a:t>Moins de f</a:t>
            </a:r>
            <a:r>
              <a:rPr lang="fr-FR" sz="2800" dirty="0" smtClean="0"/>
              <a:t>or</a:t>
            </a:r>
            <a:r>
              <a:rPr lang="fr-FR" sz="2800" dirty="0" smtClean="0">
                <a:solidFill>
                  <a:schemeClr val="bg2"/>
                </a:solidFill>
              </a:rPr>
              <a:t>malisme mathématique.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bg2"/>
                </a:solidFill>
              </a:rPr>
              <a:t>Plus de simulation / mo</a:t>
            </a:r>
            <a:r>
              <a:rPr lang="fr-FR" sz="2800" dirty="0" smtClean="0"/>
              <a:t>d</a:t>
            </a:r>
            <a:r>
              <a:rPr lang="fr-FR" sz="2800" dirty="0" smtClean="0">
                <a:solidFill>
                  <a:schemeClr val="bg2"/>
                </a:solidFill>
              </a:rPr>
              <a:t>élisat</a:t>
            </a:r>
            <a:r>
              <a:rPr lang="fr-FR" sz="2800" dirty="0" smtClean="0"/>
              <a:t>io</a:t>
            </a:r>
            <a:r>
              <a:rPr lang="fr-FR" sz="2800" dirty="0" smtClean="0">
                <a:solidFill>
                  <a:schemeClr val="bg2"/>
                </a:solidFill>
              </a:rPr>
              <a:t>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bg2"/>
                </a:solidFill>
              </a:rPr>
              <a:t>Plus d’activités expéri</a:t>
            </a:r>
            <a:r>
              <a:rPr lang="fr-FR" sz="2800" dirty="0" smtClean="0">
                <a:solidFill>
                  <a:schemeClr val="bg1"/>
                </a:solidFill>
              </a:rPr>
              <a:t>m</a:t>
            </a:r>
            <a:r>
              <a:rPr lang="fr-FR" sz="2800" dirty="0" smtClean="0"/>
              <a:t>e</a:t>
            </a:r>
            <a:r>
              <a:rPr lang="fr-FR" sz="2800" dirty="0" smtClean="0">
                <a:solidFill>
                  <a:schemeClr val="bg2"/>
                </a:solidFill>
              </a:rPr>
              <a:t>ntales.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 smtClean="0">
                <a:solidFill>
                  <a:schemeClr val="bg2"/>
                </a:solidFill>
              </a:rPr>
              <a:t>Poursuite de l’</a:t>
            </a:r>
            <a:r>
              <a:rPr lang="fr-FR" sz="2800" dirty="0" err="1" smtClean="0">
                <a:solidFill>
                  <a:schemeClr val="bg2"/>
                </a:solidFill>
              </a:rPr>
              <a:t>acquisitiont</a:t>
            </a:r>
            <a:r>
              <a:rPr lang="fr-FR" sz="2800" dirty="0" smtClean="0">
                <a:solidFill>
                  <a:schemeClr val="bg2"/>
                </a:solidFill>
              </a:rPr>
              <a:t> des compétences de la démarche expérimentale à la suite de l’enseignement de lycée.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rtie de fibre optique dirigée dans une photodi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970"/>
            <a:ext cx="12207834" cy="82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Nouveaux horaires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625" y="1749557"/>
            <a:ext cx="10515600" cy="3906715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/>
              <a:t> </a:t>
            </a:r>
            <a:r>
              <a:rPr lang="fr-FR" sz="3600" dirty="0" smtClean="0">
                <a:solidFill>
                  <a:schemeClr val="bg2"/>
                </a:solidFill>
              </a:rPr>
              <a:t>4h </a:t>
            </a:r>
            <a:r>
              <a:rPr lang="fr-FR" sz="3600" dirty="0" smtClean="0"/>
              <a:t>de cours</a:t>
            </a:r>
            <a:r>
              <a:rPr lang="fr-FR" sz="3600" dirty="0" smtClean="0">
                <a:solidFill>
                  <a:schemeClr val="bg2"/>
                </a:solidFill>
              </a:rPr>
              <a:t>, </a:t>
            </a:r>
            <a:r>
              <a:rPr lang="fr-FR" sz="3600" dirty="0" smtClean="0"/>
              <a:t>4h de Activités </a:t>
            </a:r>
            <a:r>
              <a:rPr lang="fr-FR" sz="3600" dirty="0" smtClean="0">
                <a:solidFill>
                  <a:schemeClr val="bg1"/>
                </a:solidFill>
              </a:rPr>
              <a:t>expérimentales / semaine </a:t>
            </a:r>
          </a:p>
          <a:p>
            <a:endParaRPr lang="fr-FR" sz="3600" dirty="0" smtClean="0"/>
          </a:p>
          <a:p>
            <a:r>
              <a:rPr lang="fr-FR" sz="3600" dirty="0">
                <a:solidFill>
                  <a:schemeClr val="bg2"/>
                </a:solidFill>
              </a:rPr>
              <a:t>Possibilité de faire </a:t>
            </a:r>
            <a:r>
              <a:rPr lang="fr-FR" sz="3600" b="1" dirty="0">
                <a:solidFill>
                  <a:schemeClr val="bg1"/>
                </a:solidFill>
              </a:rPr>
              <a:t>2 </a:t>
            </a:r>
            <a:r>
              <a:rPr lang="fr-FR" sz="3600" b="1" dirty="0" smtClean="0">
                <a:solidFill>
                  <a:schemeClr val="bg1"/>
                </a:solidFill>
              </a:rPr>
              <a:t>séances </a:t>
            </a:r>
            <a:r>
              <a:rPr lang="fr-FR" sz="3600" dirty="0">
                <a:solidFill>
                  <a:schemeClr val="bg1"/>
                </a:solidFill>
              </a:rPr>
              <a:t>de </a:t>
            </a:r>
            <a:r>
              <a:rPr lang="fr-FR" sz="3600" dirty="0" smtClean="0">
                <a:solidFill>
                  <a:schemeClr val="bg1"/>
                </a:solidFill>
              </a:rPr>
              <a:t>2h </a:t>
            </a:r>
            <a:r>
              <a:rPr lang="fr-FR" sz="3600" dirty="0" smtClean="0">
                <a:solidFill>
                  <a:schemeClr val="bg2"/>
                </a:solidFill>
              </a:rPr>
              <a:t>d’activités expérimentales.</a:t>
            </a:r>
          </a:p>
          <a:p>
            <a:endParaRPr lang="fr-FR" sz="3600" dirty="0"/>
          </a:p>
          <a:p>
            <a:r>
              <a:rPr lang="fr-FR" sz="3600" dirty="0" smtClean="0">
                <a:solidFill>
                  <a:schemeClr val="bg2"/>
                </a:solidFill>
              </a:rPr>
              <a:t>Nécessité d’organiser </a:t>
            </a:r>
            <a:r>
              <a:rPr lang="fr-FR" sz="3600" dirty="0">
                <a:solidFill>
                  <a:schemeClr val="bg2"/>
                </a:solidFill>
              </a:rPr>
              <a:t>la progression </a:t>
            </a:r>
            <a:r>
              <a:rPr lang="fr-FR" sz="3600" dirty="0" smtClean="0">
                <a:solidFill>
                  <a:schemeClr val="bg2"/>
                </a:solidFill>
              </a:rPr>
              <a:t>et les activités pour </a:t>
            </a:r>
            <a:r>
              <a:rPr lang="fr-FR" sz="3600" dirty="0">
                <a:solidFill>
                  <a:schemeClr val="bg2"/>
                </a:solidFill>
              </a:rPr>
              <a:t>faire acquérir les connaissances et les </a:t>
            </a:r>
            <a:r>
              <a:rPr lang="fr-FR" sz="3600" dirty="0" smtClean="0">
                <a:solidFill>
                  <a:schemeClr val="bg2"/>
                </a:solidFill>
              </a:rPr>
              <a:t>compétences aux étudiants.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Séminaire BTS SP 12/11/14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vité laser H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330"/>
            <a:ext cx="12192000" cy="8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d’esprit du nouveau programme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28149"/>
            <a:ext cx="10515600" cy="4351338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2"/>
                </a:solidFill>
              </a:rPr>
              <a:t>En fin de BTS, un étudiant </a:t>
            </a:r>
            <a:r>
              <a:rPr lang="fr-FR" sz="3200" dirty="0" smtClean="0"/>
              <a:t>doit </a:t>
            </a:r>
            <a:r>
              <a:rPr lang="fr-FR" sz="3200" dirty="0" smtClean="0">
                <a:solidFill>
                  <a:schemeClr val="bg2"/>
                </a:solidFill>
              </a:rPr>
              <a:t>avoir acquis les bases de l’optique photonique.</a:t>
            </a:r>
          </a:p>
          <a:p>
            <a:r>
              <a:rPr lang="fr-FR" sz="3200" dirty="0" smtClean="0">
                <a:solidFill>
                  <a:schemeClr val="bg2"/>
                </a:solidFill>
              </a:rPr>
              <a:t>Il doit être capable de mobiliser des connaissances et des attitudes pour résoudre un problème lié à son activité professionnelle.</a:t>
            </a:r>
            <a:endParaRPr lang="fr-FR" sz="3200" dirty="0">
              <a:solidFill>
                <a:schemeClr val="bg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8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roir diélectrique- le traitement permet de réfléchir une longueur d ondes et d en transmettre une au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298"/>
            <a:ext cx="12192000" cy="8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Etat d’esprit du nouveau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43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bg2"/>
                </a:solidFill>
              </a:rPr>
              <a:t>Pour y parvenir :</a:t>
            </a:r>
          </a:p>
          <a:p>
            <a:r>
              <a:rPr lang="fr-FR" sz="3600" dirty="0" smtClean="0">
                <a:solidFill>
                  <a:schemeClr val="bg2"/>
                </a:solidFill>
              </a:rPr>
              <a:t>L’enseignant partira des acquis des étudiants.</a:t>
            </a:r>
          </a:p>
          <a:p>
            <a:r>
              <a:rPr lang="fr-FR" sz="3600" dirty="0" smtClean="0">
                <a:solidFill>
                  <a:schemeClr val="bg2"/>
                </a:solidFill>
              </a:rPr>
              <a:t>Utilisation de la liberté pédagogique pour familiariser les étu</a:t>
            </a:r>
            <a:r>
              <a:rPr lang="fr-FR" sz="3600" dirty="0" smtClean="0"/>
              <a:t>dia</a:t>
            </a:r>
            <a:r>
              <a:rPr lang="fr-FR" sz="3600" dirty="0" smtClean="0">
                <a:solidFill>
                  <a:schemeClr val="bg2"/>
                </a:solidFill>
              </a:rPr>
              <a:t>nts avec les notions d’optique photonique.</a:t>
            </a:r>
          </a:p>
          <a:p>
            <a:r>
              <a:rPr lang="fr-FR" sz="3600" dirty="0" smtClean="0">
                <a:solidFill>
                  <a:schemeClr val="bg2"/>
                </a:solidFill>
              </a:rPr>
              <a:t>Enseig</a:t>
            </a:r>
            <a:r>
              <a:rPr lang="fr-FR" sz="3600" b="1" dirty="0" smtClean="0"/>
              <a:t>nement</a:t>
            </a:r>
            <a:r>
              <a:rPr lang="fr-FR" sz="3600" dirty="0" smtClean="0">
                <a:solidFill>
                  <a:schemeClr val="bg2"/>
                </a:solidFill>
              </a:rPr>
              <a:t> progressif.</a:t>
            </a:r>
          </a:p>
          <a:p>
            <a:r>
              <a:rPr lang="fr-FR" sz="3600" dirty="0" smtClean="0">
                <a:solidFill>
                  <a:schemeClr val="bg2"/>
                </a:solidFill>
              </a:rPr>
              <a:t>Notions </a:t>
            </a:r>
            <a:r>
              <a:rPr lang="fr-FR" sz="3600" b="1" dirty="0" smtClean="0"/>
              <a:t>cont</a:t>
            </a:r>
            <a:r>
              <a:rPr lang="fr-FR" sz="3600" dirty="0" smtClean="0">
                <a:solidFill>
                  <a:schemeClr val="bg2"/>
                </a:solidFill>
              </a:rPr>
              <a:t>extualisées : pas d’optique « hors-sol ».</a:t>
            </a:r>
          </a:p>
          <a:p>
            <a:r>
              <a:rPr lang="fr-FR" sz="3600" dirty="0" smtClean="0">
                <a:solidFill>
                  <a:schemeClr val="bg2"/>
                </a:solidFill>
              </a:rPr>
              <a:t>Ouverture sur l’enseignement technologique.</a:t>
            </a:r>
            <a:endParaRPr lang="fr-FR" sz="3600" dirty="0">
              <a:solidFill>
                <a:schemeClr val="bg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7092950"/>
            <a:ext cx="4114800" cy="365125"/>
          </a:xfrm>
        </p:spPr>
        <p:txBody>
          <a:bodyPr/>
          <a:lstStyle/>
          <a:p>
            <a:r>
              <a:rPr lang="fr-FR" dirty="0" smtClean="0"/>
              <a:t>Séminaire BTS SP 12/11/14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lieu amplificateur He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7000"/>
                    </a14:imgEffect>
                    <a14:imgEffect>
                      <a14:brightnessContrast bright="-2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11" y="-1503745"/>
            <a:ext cx="12566011" cy="84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Etat d’esprit du nouveau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194" y="20621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L’enseignement de physique-chimie est complémentaire de l’enseignement professionnel :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Il fournit les outils nécessaires à la compréhension et l’assimilation des gestes et méthodes appris en enseignement technologique.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Il forme à la réalisation de montages expérimentaux de façon complémentaire à l’enseignement technologique.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ristal doubleur pour doubler la fréquence du laser ce qui divise la longueur d’ondes par d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123"/>
            <a:ext cx="12192000" cy="8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activités expérimentales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7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Objectifs pédagogiques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Découverte de nouvelles notions.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Illustration de principes vus en cours.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Acquisition des compétences par les étudiants.</a:t>
            </a: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Quelques idées: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Contextualiser les activités expérimentales.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Dans la mesure du possible, exploiter les systèmes utilisés en AMOS.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Confronter résultats expérimentaux et théorie et / ou simulation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BTS SP 12/11/14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6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vité laser H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330"/>
            <a:ext cx="12192000" cy="81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activités expérimentales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Compétences à valider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S’approprier : </a:t>
            </a:r>
            <a:r>
              <a:rPr lang="fr-FR" dirty="0">
                <a:solidFill>
                  <a:schemeClr val="bg1"/>
                </a:solidFill>
              </a:rPr>
              <a:t>formuler une problématique de manière scientifique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Analyser : mobiliser des connaissances ou proposer un moyen de répondre à la problématique.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Réaliser : réaliser un montage et faire des mesures dans les règles de l’art.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Valider : analyse des résultats.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Communiquer : faire un compte-rendu écrit,</a:t>
            </a:r>
            <a:r>
              <a:rPr lang="fr-FR" dirty="0">
                <a:solidFill>
                  <a:schemeClr val="bg1"/>
                </a:solidFill>
              </a:rPr>
              <a:t> rendre compte à </a:t>
            </a:r>
            <a:r>
              <a:rPr lang="fr-FR" dirty="0" smtClean="0">
                <a:solidFill>
                  <a:schemeClr val="bg1"/>
                </a:solidFill>
              </a:rPr>
              <a:t>l'oral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Etre</a:t>
            </a:r>
            <a:r>
              <a:rPr lang="fr-FR" dirty="0" smtClean="0">
                <a:solidFill>
                  <a:schemeClr val="bg1"/>
                </a:solidFill>
              </a:rPr>
              <a:t> autonome, faire preuve d’initiative.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Séminaire BTS SP 12/11/14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C5FD-A51C-40FB-8750-3C8A68E3376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1177</Words>
  <Application>Microsoft Office PowerPoint</Application>
  <PresentationFormat>Personnalisé</PresentationFormat>
  <Paragraphs>197</Paragraphs>
  <Slides>24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BTS « Systèmes Photoniques » Programme de physique-chimie</vt:lpstr>
      <vt:lpstr>Objectifs de la rénovation du programme de physique-chimie</vt:lpstr>
      <vt:lpstr>Objectifs de la rénovation du programme de physique-chimie</vt:lpstr>
      <vt:lpstr>Nouveaux horaires</vt:lpstr>
      <vt:lpstr>Etat d’esprit du nouveau programme</vt:lpstr>
      <vt:lpstr>Etat d’esprit du nouveau programme</vt:lpstr>
      <vt:lpstr>Etat d’esprit du nouveau programme</vt:lpstr>
      <vt:lpstr>Les activités expérimentales</vt:lpstr>
      <vt:lpstr>Les activités expérimentales</vt:lpstr>
      <vt:lpstr>Les activités expérimentales</vt:lpstr>
      <vt:lpstr>Applications métier</vt:lpstr>
      <vt:lpstr>Applications métier</vt:lpstr>
      <vt:lpstr>Applications métier: Imagerie par microscopie confocale: </vt:lpstr>
      <vt:lpstr>Applications métier</vt:lpstr>
      <vt:lpstr>Nouveau programme</vt:lpstr>
      <vt:lpstr>Nouveau programme</vt:lpstr>
      <vt:lpstr>Nouveau programme</vt:lpstr>
      <vt:lpstr>Nouveau programme</vt:lpstr>
      <vt:lpstr>Nouveau programme</vt:lpstr>
      <vt:lpstr>Nouveau programme</vt:lpstr>
      <vt:lpstr>Compétences transversales</vt:lpstr>
      <vt:lpstr>Evaluation</vt:lpstr>
      <vt:lpstr>Rôle du professeur de physique-chimie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« Systèmes Photoniques » Programme de physique-chimie</dc:title>
  <dc:creator>SIGWARTH Olivier</dc:creator>
  <cp:lastModifiedBy>dboyer5</cp:lastModifiedBy>
  <cp:revision>90</cp:revision>
  <dcterms:created xsi:type="dcterms:W3CDTF">2014-11-06T16:50:27Z</dcterms:created>
  <dcterms:modified xsi:type="dcterms:W3CDTF">2014-11-12T19:15:36Z</dcterms:modified>
</cp:coreProperties>
</file>